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notesMasterIdLst>
    <p:notesMasterId r:id="rId28"/>
  </p:notesMasterIdLst>
  <p:sldIdLst>
    <p:sldId id="359" r:id="rId2"/>
    <p:sldId id="360" r:id="rId3"/>
    <p:sldId id="361" r:id="rId4"/>
    <p:sldId id="362" r:id="rId5"/>
    <p:sldId id="363" r:id="rId6"/>
    <p:sldId id="364" r:id="rId7"/>
    <p:sldId id="365" r:id="rId8"/>
    <p:sldId id="366" r:id="rId9"/>
    <p:sldId id="367" r:id="rId10"/>
    <p:sldId id="368" r:id="rId11"/>
    <p:sldId id="369" r:id="rId12"/>
    <p:sldId id="370" r:id="rId13"/>
    <p:sldId id="371" r:id="rId14"/>
    <p:sldId id="372" r:id="rId15"/>
    <p:sldId id="373" r:id="rId16"/>
    <p:sldId id="374" r:id="rId17"/>
    <p:sldId id="375" r:id="rId18"/>
    <p:sldId id="376" r:id="rId19"/>
    <p:sldId id="377" r:id="rId20"/>
    <p:sldId id="378" r:id="rId21"/>
    <p:sldId id="379" r:id="rId22"/>
    <p:sldId id="385" r:id="rId23"/>
    <p:sldId id="388" r:id="rId24"/>
    <p:sldId id="383" r:id="rId25"/>
    <p:sldId id="312" r:id="rId26"/>
    <p:sldId id="394" r:id="rId27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56F"/>
    <a:srgbClr val="FF9108"/>
    <a:srgbClr val="1345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07"/>
    <p:restoredTop sz="93837"/>
  </p:normalViewPr>
  <p:slideViewPr>
    <p:cSldViewPr>
      <p:cViewPr varScale="1">
        <p:scale>
          <a:sx n="77" d="100"/>
          <a:sy n="77" d="100"/>
        </p:scale>
        <p:origin x="850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0:06.852"/>
    </inkml:context>
    <inkml:brush xml:id="br0">
      <inkml:brushProperty name="width" value="0.5" units="cm"/>
      <inkml:brushProperty name="height" value="1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0 440,'37'-35,"0"-1,18-13,-28 28,-11 9,6 6,5-19,0 17,32-24,-34 24,22-9,-31 9,-2-1,32-21,-1 9,2-5,-14 15,-24 6,23-4,-14 0,19 0,-15 4,3 1,2 0,-1 3,3-3,18 4,-16 0,11 0,-26 0,5 0,11-8,-8 7,12-7,-16 4,10 3,-4-3,4 4,0 0,-8-4,14 3,-16-3,14 4,4 0,-13 0,7 0,-10 0,3 0,13 0,-2 0,5 0,-14 0,4 0,-4 0,6 0,1 0,-1 0,-10 0,9 0,-9 0,4 0,6 0,-14 0,10 0,-3 0,-3 0,7 0,-5 0,2 0,3 0,-4 0,4 0,17 0,-20 0,13 0,-22 0,4 0,8 0,1 0,-8 0,15 0,-24 0,24 0,-18 0,5 0,32 0,-31 0,27 0,-36 0,5 0,12 0,-13 0,18 0,-19 0,5 0,16 0,-19 0,14 0,-14 8,0-6,8 9,1-10,-8 3,8-4,-12 4,18 2,-13-1,1 4,6-8,-14 3,23 1,-21-4,6 4,4-1,-1 2,-1-1,12 0,-22 3,26-6,-22 9,3-10,17 10,-22-9,23 5,-21 0,22-5,-16 10,15-11,-25 3,8 1,1-4,34 12,-28-3,15 0,-30 2,0-11,13 6,2-1,-1-1,-3 0,-9-1,14 5,-13-3,16 1,-16-3,4 5,6 5,-10-5,13 7,-7-14,4 11,4-7,-1 5,-6-5,-3 7,2-7,-7 6,11-7,-8 7,4-6,0 2,17 3,-17-5,12 9,-21-9,9 6,0-6,9-1,-9 4,3-8,-3 7,1-4,11 5,-13-4,4 3,-4 1,2 1,7-1,0-4,-12-1,10 1,-9 4,1-4,12 6,0-2,-5 1,12-3,-31 0,18-5,-6 14,-2-14,14 6,-19-5,12 2,4 0,-11 3,18-7,-21 3,10 0,-3 0,-3 9,6-7,-6 6,7-11,-3 6,-1-6,0 7,0-7,-3 7,3 4,-9 7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0:10.745"/>
    </inkml:context>
    <inkml:brush xml:id="br0">
      <inkml:brushProperty name="width" value="0.5" units="cm"/>
      <inkml:brushProperty name="height" value="1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0 375,'55'-30,"0"0,0-3,-4 6,15 15,6-4,-22 9,0 0,-11-1,-7-2,-13 8,14-3,-6-3,-4 2,10-2,-18 0,18 7,-5-3,-1 0,6 3,-13-7,13 3,-10 0,4 1,2 0,-10 3,11-14,-4 8,-7-6,13 9,-9-4,11 6,0-6,-7 4,30-5,-24 3,39-2,-9 0,15 6,1-6,-16 8,9-9,-32 7,32-6,-22 8,12 0,1 0,-1 0,-12 0,-11 0,-18 0,23 0,-27 0,27 0,-23 0,6 0,6 0,26 0,-6 0,10 0,-17 0,1 0,2 0,1 0,9 0,-9 0,-1 0,-9 0,-15 0,0 0,2 0,20 0,2 0,14 0,-13 0,-15 0,-4 0,-9 0,25 0,-11 0,11 0,-1 0,32 8,-9-6,9 11,-32-11,-20 6,19-7,-15 8,16-8,-12 9,12 5,4-6,17 29,-23-32,5 24,3-21,14 14,-9-12,4 0,-6 7,0 0,6-6,-1-2,-6 4,-3 0,27 3,-15-2,-17-2,-19-7,17 13,12-7,-3 9,44-3,-53-6,28 3,-39-9,-10 3,4-4,-5 10,12-9,-6 4,20-3,-18 0,16 1,-23-3,8 0,12-4,-12 4,11-5,-26 0,13 5,12-4,16 11,6-3,-20-1,-10-1,-20-7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0:15.088"/>
    </inkml:context>
    <inkml:brush xml:id="br0">
      <inkml:brushProperty name="width" value="0.5" units="cm"/>
      <inkml:brushProperty name="height" value="1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1 267,'74'-24,"17"4,-38 13,10 5,-17-5,0 0,4 6,13-14,-1 14,-12-11,-4 10,-19-6,17 7,-21-3,22-1,-26 3,6-3,3-5,-12 4,19-5,-16 7,7 4,7-4,-12 3,8-7,-1 2,-11 1,29-4,-32 8,22-7,12 0,-14 2,27-1,-28 7,-6 0,5 0,7 0,-2 0,22 0,-22-10,48 8,-29-8,12 10,-23 0,-26 0,6 0,3 0,0 0,9 0,-3 0,-1 0,14 0,2-7,-10 5,-2-5,-17 7,0 0,39 0,-12 0,17 0,8 0,-32 0,12 0,-27 0,-7 0,10 0,0-5,22 4,-13-4,9 5,-19 0,17 0,-14 0,70 0,-40 0,-10 0,3 0,22 0,-9 0,-3 0,-17 0,0 0,-9 0,10 0,-14 0,-7 0,6 0,11 0,-16 0,34 0,-36 0,22 0,-1 0,-16 0,14 0,-17 0,-1 0,19 14,10-3,11 5,-3-8,22-8,-16 8,22-6,-35 10,14-11,-37 3,39 3,4 4,5 6,-2-6,-27-3,-31 0,-4-6,16 6,-3-4,55-2,10 12,-28-8,2 0,-4 4,-6 0,22 1,-31-2,-30-9,0 0,32 6,-7 3,12 10,-11-10,-23 1,1-10,4 4,0 2,14 4,-20-4,2-1,1-5,7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0:20.916"/>
    </inkml:context>
    <inkml:brush xml:id="br0">
      <inkml:brushProperty name="width" value="0.5" units="cm"/>
      <inkml:brushProperty name="height" value="1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1 392,'67'-33,"6"-7,-36 32,9-7,26-8,-29 13,30-9,-40 9,-7 9,6-4,-5 5,-5 0,17-8,-15 1,30-2,-17 4,23-2,-24 0,11-1,-1 3,17-3,-18 6,13-7,-39 9,39 0,-36 0,34 0,-40-4,4 3,19-2,-24 3,44-8,-33 7,20-11,-20 10,-1-3,20 5,-20 0,20 0,-20 0,-10 0,24 0,2-14,31 11,-23-15,35 17,-39-3,7 4,4-7,-41 5,29-5,-25 7,7 0,6 0,-8 0,6 0,-1 0,-2-5,0 4,4-4,-11 5,8 0,-2 0,-2 0,16 0,-12-5,27 4,-26-4,16 5,20 0,-22 0,29 0,-45 0,5-5,-6 4,8-4,-12 5,17 0,-15 0,30 0,9-9,-17 7,4-6,-25 8,-6 0,14 0,-6 0,7 0,-6-4,16 3,-14-3,29 4,4 0,-10 0,-1 0,-27 0,-8 0,16 0,-11 0,11 0,-8 0,-6 0,39 0,-33 0,46 0,-49 0,16 0,-16 0,16 0,-4 0,12 0,0 0,30 0,-20 0,16 0,-38 0,-1 0,1 0,-8 0,6 0,7 0,11 0,38 0,-32 0,29 0,-48 0,9 0,1 0,-11 0,26 0,-25 0,4 0,-20 0,0 0,12 0,-7 0,18 0,-29 0,20 0,-11 4,13-3,-13 7,19 0,-24 1,38-1,-34 0,11-7,-8 18,-14-16,27 20,-3-14,-2 1,11 1,-26-5,2 3,-8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0:26.438"/>
    </inkml:context>
    <inkml:brush xml:id="br0">
      <inkml:brushProperty name="width" value="0.5" units="cm"/>
      <inkml:brushProperty name="height" value="1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1 323,'97'-16,"-49"1,0 1,5 7,-1 1,43-21,-36 20,-1 3,11-4,3 8,-26 0,-16-4,27 3,-34-7,11 7,-10-7,-5 3,12-7,15-1,-19-1,15 2,-25 7,5 1,11 0,-8-1,8 1,-8-4,-5 7,29-10,-29 9,40-19,-45 17,28-10,-27 11,20 2,-16-3,19 4,-18 0,7 0,1 0,-9 0,13 0,-4-5,-9 3,15-8,4 9,-1-4,12 5,-3 0,-18 0,9 0,-21 0,20 0,-4 0,6 0,-10-4,-12 3,16-3,-5 4,14 0,-9 0,1 0,-8 0,6 0,-6 0,1 0,12 0,-10 0,27 0,-6 0,2 0,-13 0,-14 0,-1 0,23 0,-15 0,10 0,-26 0,9 0,23 0,7 0,-8 0,-4 0,-20 0,10 0,1 0,25 0,-6 0,10 0,-4 0,-22 0,9 0,-12 0,-12 0,22 0,-19 0,48 0,-33 0,58 0,-55 0,55 0,-65 0,13 0,-29 0,4 0,26 0,-14 0,8 0,-17 0,11 0,2 0,22 0,-9 0,0 0,-11 0,-7 0,-13 0,26 0,-23 0,16 0,-6 0,10 0,2 0,29 0,-34 0,34 0,-11 0,4 0,9 0,-25 0,-4 0,1 0,-17 0,3 0,-12-4,-3-1,12 0,17 1,5 4,14 0,-23 0,-10 0,-16 0,8 0,3 0,0 0,0 4,-10-3,12 3,-3-4,2 4,-6 1,2 0,21 6,-22-10,21 6,-32-7,5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0:35.686"/>
    </inkml:context>
    <inkml:brush xml:id="br0">
      <inkml:brushProperty name="width" value="0.5" units="cm"/>
      <inkml:brushProperty name="height" value="1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1 366,'98'0,"-2"0,-38-5,0 4,-8-7,-20 5,-6-2,-4-2,7 2,11-1,-16 3,17-1,-24 3,14-8,-3 5,-5-2,12 4,-9-1,1 1,5-6,-11 5,16-11,-15 7,18-7,-20 6,14 2,-8-8,9 10,10-12,-16 13,4-5,-3 6,-6-1,10 3,-7 0,-5-3,19 2,-4-1,1-1,-4 2,-3-1,-1-2,3 3,-6-3,9 4,-6-4,14 0,-1-6,-5 6,5-1,-1 5,3-4,6 3,-6-4,-2 1,-7 3,-1-6,-9 6,7-3,-6 4,9 0,-5 0,10 0,-17 0,17 0,-12-4,7 3,-1-2,-6 3,5 0,-5 0,14-5,2 4,6-3,-6 4,4 0,-4 0,-1-4,-8 0,-2 0,2 1,6-1,16-2,-22 1,2 1,-12 0,-1 3,18-3,-13 1,11 3,-12-3,21 3,-4-4,13 2,-1-7,-12 8,4-4,-25 1,22 3,-18-3,13 4,-14 0,-1-4,15 3,-2-3,16 4,-11 0,7 0,-8 0,6 0,-13 0,13 0,-12 0,19 0,-11 0,12 0,-6 0,6 0,2 0,1 0,-17 0,-3 0,2 0,10 0,7 0,-1 0,-8 0,-6 0,-2 0,-14 0,5 0,-5 0,-1 0,8 0,0 0,2 0,5 0,-7 0,0 0,0 0,0 0,-11 0,16 0,-14 0,11 0,-7 0,-3 0,-2 0,18 0,-19 0,26 0,-31 0,15 3,4-3,3 12,3-10,-11 9,-19-10,16 6,0 3,-1 0,1 2,-9-7,1 1,11-5,-8 6,0-7,3 2,-5 3,6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0:43.133"/>
    </inkml:context>
    <inkml:brush xml:id="br0">
      <inkml:brushProperty name="width" value="0.5" units="cm"/>
      <inkml:brushProperty name="height" value="1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1 1,'66'0,"-12"0,-47 0,13 0,15 0,-10 0,15 2,-23-1,7 2,13-3,-21 0,19 0,-12 0,-3 0,15 0,-15 0,6 2,8-2,-14 2,11-2,-6 0,1 0,5 0,-5 0,-2 0,2 0,11 0,-1 0,6 0,-15 0,-5 0,6 0,-6 0,10 0,-6 0,-1 0,1 0,6 0,-8 0,3 0,-3 0,-1 0,10 0,-11 0,16 0,-10 0,-1 0,1 0,-8 0,18 0,-4 0,14 0,-19 0,3 0,-6 0,-7 0,13 0,-5 0,-4 0,21 0,-24 0,17 0,-15 0,-2 0,13 0,-12 0,8 0,2 0,-10 0,9 0,-3 0,-7 0,10 0,-6 0,10 0,-2 0,-4 0,-2 0,-3 0,6 0,-1 0,-3 0,8 0,-4 0,13 0,-8 0,0 0,-8 0,7 0,-14 0,11 0,-7 0,8 0,-7 0,9 0,-1 0,-9 0,9 0,-9 0,12 0,-5 0,0 0,-8 0,4 0,3 0,-1 0,15 0,-10 0,14 0,-21 0,14 0,-19 0,11 0,6 0,-19 0,24 0,-25 0,8 0,3 0,-8 0,13 0,-10 0,7 0,-8 0,6 0,-1 0,0 0,12 0,-5 0,8 0,5 0,-20 0,11 0,-23 0,17 0,-8 0,10 0,8 0,-14 0,10 0,-12 0,-4 0,23 0,-19 0,22 0,-16 0,1 0,-7 0,-2 0,0 0,-1 0,7 0,6 0,-18 0,18 0,-19 0,27 0,-22 0,6 0,0 0,-6 0,10 0,-5 0,-11 0,15 0,-5 0,-3 0,15 0,-20 0,18 0,-15 0,-3 0,13 0,-7 0,3 0,9 0,-8 0,12 0,-14 0,-6 0,11 0,-9 0,11 0,6 0,-21 0,17 0,-14 0,16 0,-7 0,5 0,-13 0,-2 0,10 0,-8 0,10 0,-13 0,7 0,1 0,-8 0,12 0,-10 0,2 0,9 0,-14 0,12-2,-8 2,0-2,8-1,-6 3,-1-2,-4 2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1:07.579"/>
    </inkml:context>
    <inkml:brush xml:id="br0">
      <inkml:brushProperty name="width" value="0.1" units="cm"/>
      <inkml:brushProperty name="height" value="0.2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0 58,'13'-2,"0"0,-6 1,-1 0,1 0,-3-1,5 2,-3-3,3 3,-1-2,-2 1,3 1,-3-2,0 2,-1-1,1 0,-1-1,0 1,0 0,1 1,0 0,1 0,-4 0,5 0,-2 0,5 0,-6 0,11-3,-10 3,10-3,-9 3,1 0,1 0,0 0,12 0,-2-5,0 4,-6-4,-8 5,1-1,3 1,0-2,4 2,-1 0,-2 0,-2 0,5 0,-2 0,5 0,-4 0,0-2,4 2,-6-2,6 1,-11 0,4-1,-6 2,3 0,-1-1,0 1,7-2,-3 2,5 0,-7 0,-1 0,-1 0,1 0,0 0,1 0,6 0,-5 0,5 0,-4 0,0 0,3 0,-3 0,2 0,-2 0,-1 0,1 0,-2 0,-2 0,6 0,-6 0,3 0,0 0,-4 0,4 0,-3 0,4 0,5 0,-1 0,3 0,0 0,-3 0,8 0,-4 0,1 0,3 0,1 0,-6 0,8 0,-13 0,5 0,-8 0,3 0,-3 0,1 0,2 0,-4 0,4 0,3 0,-1 0,8 0,-4 0,0 0,9 0,-15 0,14 0,-10 0,0 0,5 0,-5 0,2 0,0 0,-1 0,6 0,1 0,4 0,-5 0,9 0,-7 0,11 0,-12 0,4 0,-12 0,5 0,-12 0,17 0,-9 0,10 0,-8 0,2 0,2 0,-3 0,2 0,-9 0,-1 0,6 0,-4 0,7 0,-7 0,4-2,-1 2,-3-2,-1 2,-1 0,-3 0,1 0,11 0,-4 0,11 0,-12 0,-2 0,-4 0,0 0,-1 0,0 0,-1 0,7 0,8 0,6 0,-1 0,0 0,-1 0,2 0,-5 0,-2 0,-9 0,4 0,1 0,1 0,-2 0,-8 0,-1 0,-3 0,4 0,6 0,-2 0,14 0,-12 0,4 0,-9 0,-6 0,0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1:11.235"/>
    </inkml:context>
    <inkml:brush xml:id="br0">
      <inkml:brushProperty name="width" value="0.1" units="cm"/>
      <inkml:brushProperty name="height" value="0.2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0 130,'28'-2,"9"-3,11 1,15-1,10 2,6 3,5-4,-5-1,-6-3,-15 4,-11-3,-10 7,-9-6,-9 3,-6 0,-1-2,-6 5,5-3,-4 1,0 0,4-2,-4 2,0 0,-1 0,-1 1,12-3,-9 3,12-2,-12 0,4 2,-3-4,7 5,-8-2,5 2,-5 0,-1-1,4 1,-4-3,4 3,-1-2,-3 1,0 0,-4 0,4 1,-3 0,7-2,-5 2,9-4,-4 3,5-1,-4 0,0 1,4 0,-3 1,1 0,-7 0,1 0,0 0,8 0,-3 0,0 0,-5 0,-3 0,1 0,0 0,3 0,5 0,-2 0,5 0,-5 0,-1 0,6 0,0 0,9 0,-7 0,11 0,-12 0,2 0,5 0,-16 0,15 0,-16 0,13 0,-11 0,4 0,6 0,-8 0,8 0,-3 0,-4 0,7 0,-2 0,4 0,-5 0,0 0,-1 0,-3 0,8 0,-9 0,9 0,6 0,-8 0,16 0,-21 0,16 0,-16 0,7 0,-10 0,1 0,4 0,2 0,-1 0,-3-3,-3 2,8-2,4 3,0 0,7 0,-7 0,13 0,-2 0,2 0,-4 0,-9 0,3 0,-13 0,3 0,-8 0,3 0,-3 0,3 0,10 0,-7 0,7 0,-5 0,2 0,8 0,2 0,-1 0,4 0,2 0,-5 0,-1 0,-2 0,-11 0,5 0,-4 0,-7 0,17 0,-16 0,11 0,-14 0,2 0,-5 0,3 0,1 0,7 0,-1 0,8 0,1 0,-6 0,4 0,-11 0,8 0,0 0,1 0,11 0,-9 0,7 0,-7 0,-2 0,-1 0,-3 0,6 0,1 0,6 0,-5 2,-8-1,-5 0,-3-1,0 0,12 3,-2-2,11 2,-14-2,0-1,-11 2,1-2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1:13.035"/>
    </inkml:context>
    <inkml:brush xml:id="br0">
      <inkml:brushProperty name="width" value="0.1" units="cm"/>
      <inkml:brushProperty name="height" value="0.2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0 17,'27'-6,"1"1,-5 5,11 0,-5 0,18 0,5 0,6 0,5 0,-4 0,-2 0,-9 0,3 0,-7 0,3 0,0 0,-4 0,-1 0,4 0,-2 0,8 0,-4 0,-1 0,-5 0,1 0,-17 0,-1 0,-7 0,5 0,14 0,0 0,6 0,4 0,-4 0,4 0,0 0,-4 0,9 0,-4 0,9 0,-3 0,-2 0,-9 0,-11 0,-6 0,-4 0,5 0,-4 0,3 0,1 0,5 0,1 0,4 0,-5 0,-12 0,-2 0,-5-3,2 3,16-3,-2 3,-4 0,0 0,-20 0,5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1:17.694"/>
    </inkml:context>
    <inkml:brush xml:id="br0">
      <inkml:brushProperty name="width" value="0.1" units="cm"/>
      <inkml:brushProperty name="height" value="0.2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0 108,'10'-9,"2"2,-8 7,3 0,-2 0,3-3,-2 0,3-2,-6 3,1 1,4 1,-2 0,3 0,0-2,-4 2,2-2,0 2,-1 0,9 0,-8 0,8 0,-7 0,0 0,3-2,-6 2,6-2,-4 2,2 0,-4 0,0 0,0-1,0 0,3 0,-4 1,7 0,-7 0,4 0,0 0,-3 0,3 0,-3 0,0 0,2 0,1 0,-1 0,1 0,-5 0,3 0,7-3,-4 3,12-3,-13 3,5 0,-4 0,0 0,8 0,5 0,-4 0,0 0,-9 0,-3 0,0 0,-1 0,4 0,-5 0,6 0,-2 0,2 0,-3 0,-1 0,-3 0,5 0,-4 0,3 0,-2-1,-1 1,4-2,-3 2,5-3,-5 2,11-3,-6 4,7-1,-1 0,-3-2,12 2,-2-1,0 2,-2 0,-5 0,-3 0,0-1,-5 1,-3-2,1 2,0 0,12 0,-9 0,11 0,-1-3,-5 3,11-6,-8 6,1-3,-2 3,-4 0,4 0,-5 0,9 0,-10 0,6-1,1 0,0-1,5 2,-8 0,1 0,-7 0,4 0,4 0,-3 0,3 0,-4 0,4 0,-3 0,0 0,-7 0,2 0,-4 0,7 0,-3 0,8 0,-3-1,8 0,-8-1,12-3,-2 3,5-6,-6 7,-2-1,-7 2,1 0,-7 0,-1 0,-2 0,4 0,-4 0,7 0,-6 0,3 0,-4 0,0 0,3 0,-2 0,2 0,0 0,2 0,-1 0,3 0,-3 0,4 0,4 0,6 0,1 0,-3 0,-9 0,-5 0,-2 0,5 0,-3 0,3 0,-3 0,-3 0,4 0,-2 1,5 0,9 6,-5-6,4 6,-7-5,-2 2,12-2,-9 1,4-3,-5 9,-7-7,5 5,-6-7,3 2,-1-2,8 5,-6-4,5 4,-4-3,6 2,4-2,1 8,3-6,-3 7,12-5,-7-1,7 2,-13-3,-6 1,3-3,-6 3,3-5,-7 4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1:20.697"/>
    </inkml:context>
    <inkml:brush xml:id="br0">
      <inkml:brushProperty name="width" value="0.1" units="cm"/>
      <inkml:brushProperty name="height" value="0.2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1 8,'18'-2,"4"0,-12 2,4 0,-8 0,0 0,-1 0,1-1,7 0,-3 0,8 1,-6 0,0 0,4 0,-6 0,4 0,-1 0,-5 0,12 0,-5 2,2-1,1 3,-10-4,0 2,-4 1,1-2,7 1,0-2,9 5,-11-4,4 6,-10-7,9 1,-6-1,9 2,-7 0,0 2,7 0,-6 2,11 0,-4 0,-2-1,1-3,2 3,1 0,3 1,-8-1,3 6,3-7,5 11,1-9,1 5,-9-7,8 7,-14-8,5 4,-5-3,8-2,-6 1,7-1,-9 2,-3-1,-1-2,4-1,-5 2,9-2,2 7,-7-4,19 3,-14-5,15 2,-8 0,-1 1,-1-2,5 1,7 1,5 6,-1 0,-5 0,0-1,-4-5,-6 0,-2-1,-2 0,-3-1,-3-2,-4 2,-3-2,6 4,3 1,4-2,13 5,2-7,5 7,-6-6,-1 6,-13-7,1 3,-12-3,1 0,-4-1,5 0,-2 0,0 0,1 1,-4 0,-1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1:37.571"/>
    </inkml:context>
    <inkml:brush xml:id="br0">
      <inkml:brushProperty name="width" value="0.1" units="cm"/>
      <inkml:brushProperty name="height" value="0.2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0 230,'36'-22,"-10"2,1 14,2-6,17 0,8 0,13-4,-4 3,0-4,-5 4,-12 2,-11 4,-16 3,-2 0,1 0,-5 1,9 0,3-7,-4 7,13-10,-6 13,2-3,10 0,-4 2,9-3,-4 4,0 0,-1 0,-15 0,3 0,-4 0,6 0,0-2,-2 1,-9-4,-1 5,-9-2,0 2,-6-1,-18 0,-8 0,-12 1,-8 3,-8 2,-19 7,-6-2,3 6,15-3,12-1,20-3,9-3,14-4,-2 3,-1-5,0 3,0-1,0 0,1 1,-5 1,1 9,-1-5,-7 3,-4-10,-5-3,-22-3,-6 2,-15-1,10 4,25 0,18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3A1E8-D579-4D03-8470-C405E243E7DE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BDD92-91C6-462E-8562-7F8B37F2298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14310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224620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832828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203555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31800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154418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518229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840299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425377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401699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124473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758811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251151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553034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910226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872203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419152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877231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429563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20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5626212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25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53679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26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841883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-12192" y="6053328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43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033972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288914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3" y="2743200"/>
            <a:ext cx="9497484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18349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97968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09851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18554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464548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255620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5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11"/>
            <a:ext cx="6096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6484426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0233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5"/>
            <a:ext cx="2743200" cy="5516563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7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5" y="6248212"/>
            <a:ext cx="7431311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112159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5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3" y="6248211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12192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787400" y="1280160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14741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9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0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0.png"/></Relationships>
</file>

<file path=ppt/slides/_rels/slide1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4.png"/><Relationship Id="rId18" Type="http://schemas.openxmlformats.org/officeDocument/2006/relationships/customXml" Target="../ink/ink6.xml"/><Relationship Id="rId26" Type="http://schemas.openxmlformats.org/officeDocument/2006/relationships/customXml" Target="../ink/ink10.xml"/><Relationship Id="rId3" Type="http://schemas.openxmlformats.org/officeDocument/2006/relationships/image" Target="../media/image270.png"/><Relationship Id="rId21" Type="http://schemas.openxmlformats.org/officeDocument/2006/relationships/image" Target="../media/image38.png"/><Relationship Id="rId34" Type="http://schemas.openxmlformats.org/officeDocument/2006/relationships/image" Target="../media/image45.png"/><Relationship Id="rId7" Type="http://schemas.openxmlformats.org/officeDocument/2006/relationships/image" Target="../media/image31.png"/><Relationship Id="rId12" Type="http://schemas.openxmlformats.org/officeDocument/2006/relationships/customXml" Target="../ink/ink3.xml"/><Relationship Id="rId17" Type="http://schemas.openxmlformats.org/officeDocument/2006/relationships/image" Target="../media/image36.png"/><Relationship Id="rId25" Type="http://schemas.openxmlformats.org/officeDocument/2006/relationships/image" Target="../media/image40.png"/><Relationship Id="rId33" Type="http://schemas.openxmlformats.org/officeDocument/2006/relationships/image" Target="../media/image44.png"/><Relationship Id="rId2" Type="http://schemas.openxmlformats.org/officeDocument/2006/relationships/notesSlide" Target="../notesSlides/notesSlide12.xml"/><Relationship Id="rId16" Type="http://schemas.openxmlformats.org/officeDocument/2006/relationships/customXml" Target="../ink/ink5.xml"/><Relationship Id="rId20" Type="http://schemas.openxmlformats.org/officeDocument/2006/relationships/customXml" Target="../ink/ink7.xml"/><Relationship Id="rId29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11" Type="http://schemas.openxmlformats.org/officeDocument/2006/relationships/image" Target="../media/image33.png"/><Relationship Id="rId24" Type="http://schemas.openxmlformats.org/officeDocument/2006/relationships/customXml" Target="../ink/ink9.xml"/><Relationship Id="rId32" Type="http://schemas.openxmlformats.org/officeDocument/2006/relationships/customXml" Target="../ink/ink13.xml"/><Relationship Id="rId5" Type="http://schemas.openxmlformats.org/officeDocument/2006/relationships/image" Target="../media/image29.png"/><Relationship Id="rId15" Type="http://schemas.openxmlformats.org/officeDocument/2006/relationships/image" Target="../media/image35.png"/><Relationship Id="rId23" Type="http://schemas.openxmlformats.org/officeDocument/2006/relationships/image" Target="../media/image39.png"/><Relationship Id="rId28" Type="http://schemas.openxmlformats.org/officeDocument/2006/relationships/customXml" Target="../ink/ink11.xml"/><Relationship Id="rId10" Type="http://schemas.openxmlformats.org/officeDocument/2006/relationships/customXml" Target="../ink/ink2.xml"/><Relationship Id="rId19" Type="http://schemas.openxmlformats.org/officeDocument/2006/relationships/image" Target="../media/image37.png"/><Relationship Id="rId31" Type="http://schemas.openxmlformats.org/officeDocument/2006/relationships/image" Target="../media/image43.png"/><Relationship Id="rId4" Type="http://schemas.openxmlformats.org/officeDocument/2006/relationships/image" Target="../media/image280.png"/><Relationship Id="rId9" Type="http://schemas.openxmlformats.org/officeDocument/2006/relationships/image" Target="../media/image32.png"/><Relationship Id="rId14" Type="http://schemas.openxmlformats.org/officeDocument/2006/relationships/customXml" Target="../ink/ink4.xml"/><Relationship Id="rId22" Type="http://schemas.openxmlformats.org/officeDocument/2006/relationships/customXml" Target="../ink/ink8.xml"/><Relationship Id="rId27" Type="http://schemas.openxmlformats.org/officeDocument/2006/relationships/image" Target="../media/image41.png"/><Relationship Id="rId30" Type="http://schemas.openxmlformats.org/officeDocument/2006/relationships/customXml" Target="../ink/ink12.xml"/><Relationship Id="rId8" Type="http://schemas.openxmlformats.org/officeDocument/2006/relationships/customXml" Target="../ink/ink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microsoft.com/office/2007/relationships/hdphoto" Target="../media/hdphoto3.wdp"/><Relationship Id="rId7" Type="http://schemas.openxmlformats.org/officeDocument/2006/relationships/image" Target="../media/image47.png"/><Relationship Id="rId12" Type="http://schemas.microsoft.com/office/2007/relationships/hdphoto" Target="../media/hdphoto2.wdp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11" Type="http://schemas.microsoft.com/office/2007/relationships/hdphoto" Target="../media/hdphoto1.wdp"/><Relationship Id="rId5" Type="http://schemas.openxmlformats.org/officeDocument/2006/relationships/image" Target="../media/image73.png"/><Relationship Id="rId10" Type="http://schemas.openxmlformats.org/officeDocument/2006/relationships/image" Target="../media/image50.png"/><Relationship Id="rId9" Type="http://schemas.openxmlformats.org/officeDocument/2006/relationships/image" Target="../media/image49.png"/><Relationship Id="rId14" Type="http://schemas.openxmlformats.org/officeDocument/2006/relationships/image" Target="../media/image5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microsoft.com/office/2007/relationships/hdphoto" Target="../media/hdphoto2.wdp"/><Relationship Id="rId3" Type="http://schemas.openxmlformats.org/officeDocument/2006/relationships/image" Target="../media/image52.png"/><Relationship Id="rId7" Type="http://schemas.openxmlformats.org/officeDocument/2006/relationships/image" Target="../media/image55.png"/><Relationship Id="rId12" Type="http://schemas.microsoft.com/office/2007/relationships/hdphoto" Target="../media/hdphoto1.wdp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png"/><Relationship Id="rId11" Type="http://schemas.openxmlformats.org/officeDocument/2006/relationships/image" Target="../media/image50.png"/><Relationship Id="rId5" Type="http://schemas.openxmlformats.org/officeDocument/2006/relationships/image" Target="../media/image54.png"/><Relationship Id="rId10" Type="http://schemas.openxmlformats.org/officeDocument/2006/relationships/image" Target="../media/image58.png"/><Relationship Id="rId4" Type="http://schemas.openxmlformats.org/officeDocument/2006/relationships/image" Target="../media/image53.png"/><Relationship Id="rId9" Type="http://schemas.openxmlformats.org/officeDocument/2006/relationships/image" Target="../media/image57.png"/><Relationship Id="rId14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microsoft.com/office/2007/relationships/hdphoto" Target="../media/hdphoto3.wdp"/><Relationship Id="rId18" Type="http://schemas.openxmlformats.org/officeDocument/2006/relationships/image" Target="../media/image64.png"/><Relationship Id="rId3" Type="http://schemas.openxmlformats.org/officeDocument/2006/relationships/image" Target="../media/image59.png"/><Relationship Id="rId7" Type="http://schemas.openxmlformats.org/officeDocument/2006/relationships/image" Target="../media/image56.png"/><Relationship Id="rId12" Type="http://schemas.microsoft.com/office/2007/relationships/hdphoto" Target="../media/hdphoto2.wdp"/><Relationship Id="rId17" Type="http://schemas.openxmlformats.org/officeDocument/2006/relationships/image" Target="../media/image63.png"/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11" Type="http://schemas.microsoft.com/office/2007/relationships/hdphoto" Target="../media/hdphoto1.wdp"/><Relationship Id="rId5" Type="http://schemas.openxmlformats.org/officeDocument/2006/relationships/image" Target="../media/image73.png"/><Relationship Id="rId15" Type="http://schemas.openxmlformats.org/officeDocument/2006/relationships/image" Target="../media/image61.png"/><Relationship Id="rId10" Type="http://schemas.openxmlformats.org/officeDocument/2006/relationships/image" Target="../media/image50.png"/><Relationship Id="rId19" Type="http://schemas.openxmlformats.org/officeDocument/2006/relationships/image" Target="../media/image65.png"/><Relationship Id="rId9" Type="http://schemas.openxmlformats.org/officeDocument/2006/relationships/image" Target="../media/image58.png"/><Relationship Id="rId14" Type="http://schemas.openxmlformats.org/officeDocument/2006/relationships/image" Target="../media/image6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image" Target="../media/image67.png"/><Relationship Id="rId7" Type="http://schemas.openxmlformats.org/officeDocument/2006/relationships/image" Target="../media/image7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5" Type="http://schemas.openxmlformats.org/officeDocument/2006/relationships/image" Target="../media/image72.png"/><Relationship Id="rId10" Type="http://schemas.openxmlformats.org/officeDocument/2006/relationships/image" Target="../media/image78.png"/><Relationship Id="rId4" Type="http://schemas.openxmlformats.org/officeDocument/2006/relationships/image" Target="../media/image71.png"/><Relationship Id="rId9" Type="http://schemas.openxmlformats.org/officeDocument/2006/relationships/image" Target="../media/image7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image" Target="../media/image79.png"/><Relationship Id="rId7" Type="http://schemas.openxmlformats.org/officeDocument/2006/relationships/image" Target="../media/image7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5" Type="http://schemas.openxmlformats.org/officeDocument/2006/relationships/image" Target="../media/image72.png"/><Relationship Id="rId10" Type="http://schemas.openxmlformats.org/officeDocument/2006/relationships/image" Target="../media/image78.png"/><Relationship Id="rId4" Type="http://schemas.openxmlformats.org/officeDocument/2006/relationships/image" Target="../media/image71.png"/><Relationship Id="rId9" Type="http://schemas.openxmlformats.org/officeDocument/2006/relationships/image" Target="../media/image7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3" Type="http://schemas.openxmlformats.org/officeDocument/2006/relationships/image" Target="../media/image510.png"/><Relationship Id="rId7" Type="http://schemas.openxmlformats.org/officeDocument/2006/relationships/image" Target="../media/image90.png"/><Relationship Id="rId12" Type="http://schemas.openxmlformats.org/officeDocument/2006/relationships/image" Target="../media/image140.png"/><Relationship Id="rId2" Type="http://schemas.openxmlformats.org/officeDocument/2006/relationships/image" Target="../media/image4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png"/><Relationship Id="rId11" Type="http://schemas.openxmlformats.org/officeDocument/2006/relationships/image" Target="../media/image130.png"/><Relationship Id="rId5" Type="http://schemas.openxmlformats.org/officeDocument/2006/relationships/image" Target="../media/image710.png"/><Relationship Id="rId10" Type="http://schemas.openxmlformats.org/officeDocument/2006/relationships/image" Target="../media/image120.png"/><Relationship Id="rId4" Type="http://schemas.openxmlformats.org/officeDocument/2006/relationships/image" Target="../media/image610.png"/><Relationship Id="rId9" Type="http://schemas.openxmlformats.org/officeDocument/2006/relationships/image" Target="../media/image11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0.png"/><Relationship Id="rId7" Type="http://schemas.openxmlformats.org/officeDocument/2006/relationships/image" Target="../media/image83.png"/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0.png"/><Relationship Id="rId4" Type="http://schemas.openxmlformats.org/officeDocument/2006/relationships/image" Target="../media/image410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0.png"/><Relationship Id="rId13" Type="http://schemas.openxmlformats.org/officeDocument/2006/relationships/image" Target="../media/image580.png"/><Relationship Id="rId3" Type="http://schemas.openxmlformats.org/officeDocument/2006/relationships/image" Target="../media/image660.png"/><Relationship Id="rId7" Type="http://schemas.microsoft.com/office/2007/relationships/hdphoto" Target="../media/hdphoto4.wdp"/><Relationship Id="rId12" Type="http://schemas.openxmlformats.org/officeDocument/2006/relationships/image" Target="../media/image9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11" Type="http://schemas.openxmlformats.org/officeDocument/2006/relationships/image" Target="../media/image97.png"/><Relationship Id="rId5" Type="http://schemas.openxmlformats.org/officeDocument/2006/relationships/image" Target="../media/image860.png"/><Relationship Id="rId10" Type="http://schemas.openxmlformats.org/officeDocument/2006/relationships/image" Target="../media/image570.png"/><Relationship Id="rId4" Type="http://schemas.openxmlformats.org/officeDocument/2006/relationships/image" Target="../media/image540.png"/><Relationship Id="rId9" Type="http://schemas.openxmlformats.org/officeDocument/2006/relationships/image" Target="../media/image9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0.png"/><Relationship Id="rId7" Type="http://schemas.openxmlformats.org/officeDocument/2006/relationships/image" Target="../media/image64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0.png"/><Relationship Id="rId5" Type="http://schemas.microsoft.com/office/2007/relationships/hdphoto" Target="../media/hdphoto4.wdp"/><Relationship Id="rId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355812" y="3013501"/>
            <a:ext cx="9480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8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Energía potencial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4442B88-D8E0-3A48-BAC9-58663424B6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6631" y="1026132"/>
            <a:ext cx="1658738" cy="1916832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76C2C565-E550-534F-9910-A22B34D881E1}"/>
              </a:ext>
            </a:extLst>
          </p:cNvPr>
          <p:cNvSpPr txBox="1"/>
          <p:nvPr/>
        </p:nvSpPr>
        <p:spPr>
          <a:xfrm>
            <a:off x="2711624" y="3966684"/>
            <a:ext cx="6768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Unidad Temática: Trabajo y energía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2º año ejecutivo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A836DA9-668D-A946-9F74-2F0C28894E51}"/>
              </a:ext>
            </a:extLst>
          </p:cNvPr>
          <p:cNvSpPr txBox="1"/>
          <p:nvPr/>
        </p:nvSpPr>
        <p:spPr>
          <a:xfrm>
            <a:off x="3503712" y="6142750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Cátedra de Física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429EF15-C3E9-E047-82A7-754C979D6399}"/>
              </a:ext>
            </a:extLst>
          </p:cNvPr>
          <p:cNvSpPr txBox="1"/>
          <p:nvPr/>
        </p:nvSpPr>
        <p:spPr>
          <a:xfrm>
            <a:off x="695400" y="6142750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Física II</a:t>
            </a:r>
          </a:p>
        </p:txBody>
      </p:sp>
    </p:spTree>
    <p:extLst>
      <p:ext uri="{BB962C8B-B14F-4D97-AF65-F5344CB8AC3E}">
        <p14:creationId xmlns:p14="http://schemas.microsoft.com/office/powerpoint/2010/main" val="10653689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realizado por la fuerza peso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Consideremos un objeto de masa </a:t>
            </a:r>
            <a:r>
              <a:rPr lang="es-CL" sz="2400" i="1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 caída libre </a:t>
            </a:r>
          </a:p>
        </p:txBody>
      </p:sp>
      <p:sp>
        <p:nvSpPr>
          <p:cNvPr id="3" name="Elipse 2">
            <a:extLst>
              <a:ext uri="{FF2B5EF4-FFF2-40B4-BE49-F238E27FC236}">
                <a16:creationId xmlns:a16="http://schemas.microsoft.com/office/drawing/2014/main" id="{92A08A03-9B33-A449-832B-6ACFA5780475}"/>
              </a:ext>
            </a:extLst>
          </p:cNvPr>
          <p:cNvSpPr/>
          <p:nvPr/>
        </p:nvSpPr>
        <p:spPr>
          <a:xfrm>
            <a:off x="1847527" y="2348879"/>
            <a:ext cx="576063" cy="5760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Elipse 14">
            <a:extLst>
              <a:ext uri="{FF2B5EF4-FFF2-40B4-BE49-F238E27FC236}">
                <a16:creationId xmlns:a16="http://schemas.microsoft.com/office/drawing/2014/main" id="{CEDC4AE3-7DA2-824F-AAF5-308CF419B903}"/>
              </a:ext>
            </a:extLst>
          </p:cNvPr>
          <p:cNvSpPr/>
          <p:nvPr/>
        </p:nvSpPr>
        <p:spPr>
          <a:xfrm>
            <a:off x="1847541" y="4366936"/>
            <a:ext cx="576049" cy="5760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303FD153-9CA0-8146-84FC-144834D230B8}"/>
              </a:ext>
            </a:extLst>
          </p:cNvPr>
          <p:cNvCxnSpPr>
            <a:cxnSpLocks/>
          </p:cNvCxnSpPr>
          <p:nvPr/>
        </p:nvCxnSpPr>
        <p:spPr>
          <a:xfrm>
            <a:off x="1127448" y="5949280"/>
            <a:ext cx="18002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A1351CBD-B2CB-954B-A560-7CADB59EA0B9}"/>
              </a:ext>
            </a:extLst>
          </p:cNvPr>
          <p:cNvCxnSpPr>
            <a:cxnSpLocks/>
          </p:cNvCxnSpPr>
          <p:nvPr/>
        </p:nvCxnSpPr>
        <p:spPr>
          <a:xfrm>
            <a:off x="1559496" y="4653136"/>
            <a:ext cx="0" cy="1296144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Conector recto de flecha 21">
            <a:extLst>
              <a:ext uri="{FF2B5EF4-FFF2-40B4-BE49-F238E27FC236}">
                <a16:creationId xmlns:a16="http://schemas.microsoft.com/office/drawing/2014/main" id="{FE0B04BE-538A-FC4A-8673-C0BE7D2A9D25}"/>
              </a:ext>
            </a:extLst>
          </p:cNvPr>
          <p:cNvCxnSpPr>
            <a:cxnSpLocks/>
          </p:cNvCxnSpPr>
          <p:nvPr/>
        </p:nvCxnSpPr>
        <p:spPr>
          <a:xfrm>
            <a:off x="1127448" y="2636912"/>
            <a:ext cx="0" cy="3312368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E5A5941-1889-9C40-861A-F35B9532A04D}"/>
              </a:ext>
            </a:extLst>
          </p:cNvPr>
          <p:cNvSpPr txBox="1"/>
          <p:nvPr/>
        </p:nvSpPr>
        <p:spPr>
          <a:xfrm>
            <a:off x="893425" y="3777425"/>
            <a:ext cx="468045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s-CL" sz="2400" baseline="-250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i </a:t>
            </a:r>
          </a:p>
          <a:p>
            <a:endParaRPr lang="es-CL" sz="2400" baseline="-25000" dirty="0">
              <a:solidFill>
                <a:srgbClr val="13456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0DB406DE-D27D-0948-88EA-167B2D412FEA}"/>
              </a:ext>
            </a:extLst>
          </p:cNvPr>
          <p:cNvSpPr txBox="1"/>
          <p:nvPr/>
        </p:nvSpPr>
        <p:spPr>
          <a:xfrm>
            <a:off x="1379483" y="4968426"/>
            <a:ext cx="4680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s-CL" sz="2400" baseline="-250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f</a:t>
            </a:r>
          </a:p>
        </p:txBody>
      </p:sp>
      <p:cxnSp>
        <p:nvCxnSpPr>
          <p:cNvPr id="20" name="Conector recto 19">
            <a:extLst>
              <a:ext uri="{FF2B5EF4-FFF2-40B4-BE49-F238E27FC236}">
                <a16:creationId xmlns:a16="http://schemas.microsoft.com/office/drawing/2014/main" id="{90211D10-ADF3-6E4D-8F56-C9BAF6BFB720}"/>
              </a:ext>
            </a:extLst>
          </p:cNvPr>
          <p:cNvCxnSpPr/>
          <p:nvPr/>
        </p:nvCxnSpPr>
        <p:spPr>
          <a:xfrm>
            <a:off x="1919536" y="2162543"/>
            <a:ext cx="0" cy="186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cto 31">
            <a:extLst>
              <a:ext uri="{FF2B5EF4-FFF2-40B4-BE49-F238E27FC236}">
                <a16:creationId xmlns:a16="http://schemas.microsoft.com/office/drawing/2014/main" id="{AA8D0ED3-E4F0-1142-8306-53F450564768}"/>
              </a:ext>
            </a:extLst>
          </p:cNvPr>
          <p:cNvCxnSpPr/>
          <p:nvPr/>
        </p:nvCxnSpPr>
        <p:spPr>
          <a:xfrm>
            <a:off x="2351584" y="2234552"/>
            <a:ext cx="0" cy="186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cto 32">
            <a:extLst>
              <a:ext uri="{FF2B5EF4-FFF2-40B4-BE49-F238E27FC236}">
                <a16:creationId xmlns:a16="http://schemas.microsoft.com/office/drawing/2014/main" id="{AD31C470-3B47-6F4F-A59B-92F227A0E071}"/>
              </a:ext>
            </a:extLst>
          </p:cNvPr>
          <p:cNvCxnSpPr/>
          <p:nvPr/>
        </p:nvCxnSpPr>
        <p:spPr>
          <a:xfrm>
            <a:off x="2135560" y="2090536"/>
            <a:ext cx="0" cy="186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cto 34">
            <a:extLst>
              <a:ext uri="{FF2B5EF4-FFF2-40B4-BE49-F238E27FC236}">
                <a16:creationId xmlns:a16="http://schemas.microsoft.com/office/drawing/2014/main" id="{8CC277AC-5804-EF42-B524-72EABDB7FB47}"/>
              </a:ext>
            </a:extLst>
          </p:cNvPr>
          <p:cNvCxnSpPr>
            <a:cxnSpLocks/>
          </p:cNvCxnSpPr>
          <p:nvPr/>
        </p:nvCxnSpPr>
        <p:spPr>
          <a:xfrm>
            <a:off x="1919536" y="4127919"/>
            <a:ext cx="0" cy="186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ector recto 36">
            <a:extLst>
              <a:ext uri="{FF2B5EF4-FFF2-40B4-BE49-F238E27FC236}">
                <a16:creationId xmlns:a16="http://schemas.microsoft.com/office/drawing/2014/main" id="{9DD04126-450F-B145-A899-327B3A8FB67E}"/>
              </a:ext>
            </a:extLst>
          </p:cNvPr>
          <p:cNvCxnSpPr>
            <a:cxnSpLocks/>
          </p:cNvCxnSpPr>
          <p:nvPr/>
        </p:nvCxnSpPr>
        <p:spPr>
          <a:xfrm>
            <a:off x="2351584" y="4199928"/>
            <a:ext cx="0" cy="186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recto 37">
            <a:extLst>
              <a:ext uri="{FF2B5EF4-FFF2-40B4-BE49-F238E27FC236}">
                <a16:creationId xmlns:a16="http://schemas.microsoft.com/office/drawing/2014/main" id="{6590AE96-CD9C-CC4F-B764-3A805954E291}"/>
              </a:ext>
            </a:extLst>
          </p:cNvPr>
          <p:cNvCxnSpPr>
            <a:cxnSpLocks/>
          </p:cNvCxnSpPr>
          <p:nvPr/>
        </p:nvCxnSpPr>
        <p:spPr>
          <a:xfrm>
            <a:off x="2135558" y="3933056"/>
            <a:ext cx="2" cy="309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95687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realizado por la fuerza peso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Consideremos un objeto de masa </a:t>
            </a:r>
            <a:r>
              <a:rPr lang="es-CL" sz="2400" i="1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 caída libre 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303FD153-9CA0-8146-84FC-144834D230B8}"/>
              </a:ext>
            </a:extLst>
          </p:cNvPr>
          <p:cNvCxnSpPr>
            <a:cxnSpLocks/>
          </p:cNvCxnSpPr>
          <p:nvPr/>
        </p:nvCxnSpPr>
        <p:spPr>
          <a:xfrm>
            <a:off x="1127448" y="5949280"/>
            <a:ext cx="18002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A1351CBD-B2CB-954B-A560-7CADB59EA0B9}"/>
              </a:ext>
            </a:extLst>
          </p:cNvPr>
          <p:cNvCxnSpPr>
            <a:cxnSpLocks/>
          </p:cNvCxnSpPr>
          <p:nvPr/>
        </p:nvCxnSpPr>
        <p:spPr>
          <a:xfrm>
            <a:off x="1559496" y="4654961"/>
            <a:ext cx="0" cy="1294319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Conector recto de flecha 21">
            <a:extLst>
              <a:ext uri="{FF2B5EF4-FFF2-40B4-BE49-F238E27FC236}">
                <a16:creationId xmlns:a16="http://schemas.microsoft.com/office/drawing/2014/main" id="{FE0B04BE-538A-FC4A-8673-C0BE7D2A9D25}"/>
              </a:ext>
            </a:extLst>
          </p:cNvPr>
          <p:cNvCxnSpPr>
            <a:cxnSpLocks/>
          </p:cNvCxnSpPr>
          <p:nvPr/>
        </p:nvCxnSpPr>
        <p:spPr>
          <a:xfrm>
            <a:off x="1127448" y="2636904"/>
            <a:ext cx="0" cy="3312376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E5A5941-1889-9C40-861A-F35B9532A04D}"/>
              </a:ext>
            </a:extLst>
          </p:cNvPr>
          <p:cNvSpPr txBox="1"/>
          <p:nvPr/>
        </p:nvSpPr>
        <p:spPr>
          <a:xfrm>
            <a:off x="893425" y="3777425"/>
            <a:ext cx="4680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s-CL" sz="2400" baseline="-250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i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0DB406DE-D27D-0948-88EA-167B2D412FEA}"/>
              </a:ext>
            </a:extLst>
          </p:cNvPr>
          <p:cNvSpPr txBox="1"/>
          <p:nvPr/>
        </p:nvSpPr>
        <p:spPr>
          <a:xfrm>
            <a:off x="1379483" y="4968426"/>
            <a:ext cx="4680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s-CL" sz="2400" baseline="-250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f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88A96D52-8EF6-F44A-BE7B-F6334103CF17}"/>
                  </a:ext>
                </a:extLst>
              </p:cNvPr>
              <p:cNvSpPr txBox="1"/>
              <p:nvPr/>
            </p:nvSpPr>
            <p:spPr>
              <a:xfrm>
                <a:off x="4151784" y="2318989"/>
                <a:ext cx="5464224" cy="39258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El trabajo realizado por la fuerza peso sobre m será: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</m:acc>
                      <m:r>
                        <a:rPr lang="es-ES" sz="2400" b="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acc>
                        <m:accPr>
                          <m:chr m:val="⃗"/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e>
                      </m:acc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𝑐𝑜𝑠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𝜃</m:t>
                      </m:r>
                    </m:oMath>
                  </m:oMathPara>
                </a14:m>
                <a:endParaRPr lang="es-ES" sz="2400" b="0" dirty="0">
                  <a:solidFill>
                    <a:srgbClr val="00456F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d>
                        <m:d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𝑓</m:t>
                              </m:r>
                            </m:sub>
                          </m:sSub>
                        </m:e>
                      </m:d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𝑐𝑜𝑠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0º</m:t>
                      </m:r>
                    </m:oMath>
                  </m:oMathPara>
                </a14:m>
                <a:endParaRPr lang="es-ES" sz="2400" b="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88A96D52-8EF6-F44A-BE7B-F6334103CF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1784" y="2318989"/>
                <a:ext cx="5464224" cy="3925883"/>
              </a:xfrm>
              <a:prstGeom prst="rect">
                <a:avLst/>
              </a:prstGeom>
              <a:blipFill>
                <a:blip r:embed="rId3"/>
                <a:stretch>
                  <a:fillRect l="-1624" t="-129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40D36A2E-73E7-754C-9BE5-970ECE2100F2}"/>
              </a:ext>
            </a:extLst>
          </p:cNvPr>
          <p:cNvCxnSpPr/>
          <p:nvPr/>
        </p:nvCxnSpPr>
        <p:spPr>
          <a:xfrm>
            <a:off x="2135560" y="2924944"/>
            <a:ext cx="0" cy="648072"/>
          </a:xfrm>
          <a:prstGeom prst="straightConnector1">
            <a:avLst/>
          </a:prstGeom>
          <a:ln w="57150">
            <a:solidFill>
              <a:srgbClr val="00456F"/>
            </a:solidFill>
            <a:headEnd type="none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8" name="Elipse 17">
            <a:extLst>
              <a:ext uri="{FF2B5EF4-FFF2-40B4-BE49-F238E27FC236}">
                <a16:creationId xmlns:a16="http://schemas.microsoft.com/office/drawing/2014/main" id="{3B56221C-4FCF-A547-89AF-5555DB6CDC49}"/>
              </a:ext>
            </a:extLst>
          </p:cNvPr>
          <p:cNvSpPr/>
          <p:nvPr/>
        </p:nvSpPr>
        <p:spPr>
          <a:xfrm>
            <a:off x="1847527" y="2348879"/>
            <a:ext cx="576063" cy="5760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A4E06E61-4007-A242-9B1A-00500296FA6A}"/>
              </a:ext>
            </a:extLst>
          </p:cNvPr>
          <p:cNvSpPr/>
          <p:nvPr/>
        </p:nvSpPr>
        <p:spPr>
          <a:xfrm>
            <a:off x="1847541" y="4366936"/>
            <a:ext cx="576049" cy="5760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20" name="Conector recto de flecha 19">
            <a:extLst>
              <a:ext uri="{FF2B5EF4-FFF2-40B4-BE49-F238E27FC236}">
                <a16:creationId xmlns:a16="http://schemas.microsoft.com/office/drawing/2014/main" id="{1CFC21D8-69CC-3845-A5C4-EFFB311396EE}"/>
              </a:ext>
            </a:extLst>
          </p:cNvPr>
          <p:cNvCxnSpPr/>
          <p:nvPr/>
        </p:nvCxnSpPr>
        <p:spPr>
          <a:xfrm>
            <a:off x="2135560" y="4942986"/>
            <a:ext cx="0" cy="648072"/>
          </a:xfrm>
          <a:prstGeom prst="straightConnector1">
            <a:avLst/>
          </a:prstGeom>
          <a:ln w="57150">
            <a:solidFill>
              <a:srgbClr val="00456F"/>
            </a:solidFill>
            <a:headEnd type="none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924EEE67-7FA2-B34C-95D7-C50B2DB3E40C}"/>
                  </a:ext>
                </a:extLst>
              </p:cNvPr>
              <p:cNvSpPr txBox="1"/>
              <p:nvPr/>
            </p:nvSpPr>
            <p:spPr>
              <a:xfrm>
                <a:off x="2260488" y="3160508"/>
                <a:ext cx="468045" cy="75264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acc>
                  </m:oMath>
                </a14:m>
                <a:r>
                  <a: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924EEE67-7FA2-B34C-95D7-C50B2DB3E4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0488" y="3160508"/>
                <a:ext cx="468045" cy="75264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2B6D17D4-52DC-6C4A-A3A8-986C1F2902BE}"/>
                  </a:ext>
                </a:extLst>
              </p:cNvPr>
              <p:cNvSpPr txBox="1"/>
              <p:nvPr/>
            </p:nvSpPr>
            <p:spPr>
              <a:xfrm>
                <a:off x="2243579" y="5147857"/>
                <a:ext cx="468045" cy="75264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acc>
                  </m:oMath>
                </a14:m>
                <a:r>
                  <a: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2B6D17D4-52DC-6C4A-A3A8-986C1F2902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3579" y="5147857"/>
                <a:ext cx="468045" cy="752642"/>
              </a:xfrm>
              <a:prstGeom prst="rect">
                <a:avLst/>
              </a:prstGeom>
              <a:blipFill>
                <a:blip r:embed="rId5"/>
                <a:stretch>
                  <a:fillRect l="-263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5972C171-1CBE-9B40-902F-E919709BBC59}"/>
              </a:ext>
            </a:extLst>
          </p:cNvPr>
          <p:cNvCxnSpPr/>
          <p:nvPr/>
        </p:nvCxnSpPr>
        <p:spPr>
          <a:xfrm>
            <a:off x="2692536" y="2636904"/>
            <a:ext cx="0" cy="2058554"/>
          </a:xfrm>
          <a:prstGeom prst="straightConnector1">
            <a:avLst/>
          </a:prstGeom>
          <a:ln w="5715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752720D7-74B7-F443-BB7F-FC3563CD18AE}"/>
                  </a:ext>
                </a:extLst>
              </p:cNvPr>
              <p:cNvSpPr txBox="1"/>
              <p:nvPr/>
            </p:nvSpPr>
            <p:spPr>
              <a:xfrm>
                <a:off x="2809129" y="3308963"/>
                <a:ext cx="334543" cy="762453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400" i="1" smtClean="0">
                            <a:solidFill>
                              <a:srgbClr val="FF9108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solidFill>
                              <a:srgbClr val="FF9108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baseline="-25000" dirty="0">
                    <a:solidFill>
                      <a:srgbClr val="FF9108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752720D7-74B7-F443-BB7F-FC3563CD18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9129" y="3308963"/>
                <a:ext cx="334543" cy="762453"/>
              </a:xfrm>
              <a:prstGeom prst="rect">
                <a:avLst/>
              </a:prstGeom>
              <a:blipFill>
                <a:blip r:embed="rId6"/>
                <a:stretch>
                  <a:fillRect l="-3571" t="-13115" r="-1071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ectángulo redondeado 27">
            <a:extLst>
              <a:ext uri="{FF2B5EF4-FFF2-40B4-BE49-F238E27FC236}">
                <a16:creationId xmlns:a16="http://schemas.microsoft.com/office/drawing/2014/main" id="{9157F044-ACFA-F442-A933-B311FC6157EE}"/>
              </a:ext>
            </a:extLst>
          </p:cNvPr>
          <p:cNvSpPr/>
          <p:nvPr/>
        </p:nvSpPr>
        <p:spPr>
          <a:xfrm>
            <a:off x="5375920" y="4942986"/>
            <a:ext cx="3096344" cy="64807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884067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realizado por la fuerza peso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 el objeto estuviera subiendo, debido a un lanzamiento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303FD153-9CA0-8146-84FC-144834D230B8}"/>
              </a:ext>
            </a:extLst>
          </p:cNvPr>
          <p:cNvCxnSpPr>
            <a:cxnSpLocks/>
          </p:cNvCxnSpPr>
          <p:nvPr/>
        </p:nvCxnSpPr>
        <p:spPr>
          <a:xfrm>
            <a:off x="1127448" y="5949280"/>
            <a:ext cx="18002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A1351CBD-B2CB-954B-A560-7CADB59EA0B9}"/>
              </a:ext>
            </a:extLst>
          </p:cNvPr>
          <p:cNvCxnSpPr>
            <a:cxnSpLocks/>
          </p:cNvCxnSpPr>
          <p:nvPr/>
        </p:nvCxnSpPr>
        <p:spPr>
          <a:xfrm>
            <a:off x="1559496" y="4654961"/>
            <a:ext cx="0" cy="1294319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Conector recto de flecha 21">
            <a:extLst>
              <a:ext uri="{FF2B5EF4-FFF2-40B4-BE49-F238E27FC236}">
                <a16:creationId xmlns:a16="http://schemas.microsoft.com/office/drawing/2014/main" id="{FE0B04BE-538A-FC4A-8673-C0BE7D2A9D25}"/>
              </a:ext>
            </a:extLst>
          </p:cNvPr>
          <p:cNvCxnSpPr>
            <a:cxnSpLocks/>
          </p:cNvCxnSpPr>
          <p:nvPr/>
        </p:nvCxnSpPr>
        <p:spPr>
          <a:xfrm>
            <a:off x="1127448" y="2636904"/>
            <a:ext cx="0" cy="3312376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E5A5941-1889-9C40-861A-F35B9532A04D}"/>
              </a:ext>
            </a:extLst>
          </p:cNvPr>
          <p:cNvSpPr txBox="1"/>
          <p:nvPr/>
        </p:nvSpPr>
        <p:spPr>
          <a:xfrm>
            <a:off x="893425" y="3777425"/>
            <a:ext cx="4680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s-CL" sz="2400" baseline="-250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f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0DB406DE-D27D-0948-88EA-167B2D412FEA}"/>
              </a:ext>
            </a:extLst>
          </p:cNvPr>
          <p:cNvSpPr txBox="1"/>
          <p:nvPr/>
        </p:nvSpPr>
        <p:spPr>
          <a:xfrm>
            <a:off x="1379483" y="4968426"/>
            <a:ext cx="4680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s-CL" sz="2400" baseline="-250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i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88A96D52-8EF6-F44A-BE7B-F6334103CF17}"/>
              </a:ext>
            </a:extLst>
          </p:cNvPr>
          <p:cNvSpPr txBox="1"/>
          <p:nvPr/>
        </p:nvSpPr>
        <p:spPr>
          <a:xfrm>
            <a:off x="4151784" y="2318989"/>
            <a:ext cx="54642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 trabajo realizado por la fuerza peso sobre m será:</a:t>
            </a:r>
          </a:p>
          <a:p>
            <a:endParaRPr lang="es-CL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s-CL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s-CL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3B56221C-4FCF-A547-89AF-5555DB6CDC49}"/>
              </a:ext>
            </a:extLst>
          </p:cNvPr>
          <p:cNvSpPr/>
          <p:nvPr/>
        </p:nvSpPr>
        <p:spPr>
          <a:xfrm>
            <a:off x="1847527" y="2348879"/>
            <a:ext cx="576063" cy="5760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A4E06E61-4007-A242-9B1A-00500296FA6A}"/>
              </a:ext>
            </a:extLst>
          </p:cNvPr>
          <p:cNvSpPr/>
          <p:nvPr/>
        </p:nvSpPr>
        <p:spPr>
          <a:xfrm>
            <a:off x="1847541" y="4366936"/>
            <a:ext cx="576049" cy="5760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31" name="Conector recto 30">
            <a:extLst>
              <a:ext uri="{FF2B5EF4-FFF2-40B4-BE49-F238E27FC236}">
                <a16:creationId xmlns:a16="http://schemas.microsoft.com/office/drawing/2014/main" id="{532865EF-F518-2740-837A-9AA19BB92A66}"/>
              </a:ext>
            </a:extLst>
          </p:cNvPr>
          <p:cNvCxnSpPr>
            <a:cxnSpLocks/>
          </p:cNvCxnSpPr>
          <p:nvPr/>
        </p:nvCxnSpPr>
        <p:spPr>
          <a:xfrm>
            <a:off x="2135560" y="5013176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ector recto 33">
            <a:extLst>
              <a:ext uri="{FF2B5EF4-FFF2-40B4-BE49-F238E27FC236}">
                <a16:creationId xmlns:a16="http://schemas.microsoft.com/office/drawing/2014/main" id="{BAA3F30C-ABBA-C84E-9C07-A83C2591900B}"/>
              </a:ext>
            </a:extLst>
          </p:cNvPr>
          <p:cNvCxnSpPr/>
          <p:nvPr/>
        </p:nvCxnSpPr>
        <p:spPr>
          <a:xfrm>
            <a:off x="2130520" y="2967264"/>
            <a:ext cx="0" cy="186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6F1F008B-5FD0-5C43-AA7C-995A84D24FDB}"/>
                  </a:ext>
                </a:extLst>
              </p:cNvPr>
              <p:cNvSpPr txBox="1"/>
              <p:nvPr/>
            </p:nvSpPr>
            <p:spPr>
              <a:xfrm>
                <a:off x="4151784" y="2318989"/>
                <a:ext cx="5464224" cy="43776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El trabajo realizado por la fuerza peso sobre m será: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</m:acc>
                      <m:r>
                        <a:rPr lang="es-ES" sz="2400" b="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acc>
                        <m:accPr>
                          <m:chr m:val="⃗"/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e>
                      </m:acc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𝑐𝑜𝑠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𝜃</m:t>
                      </m:r>
                    </m:oMath>
                  </m:oMathPara>
                </a14:m>
                <a:endParaRPr lang="es-ES" sz="2400" b="0" dirty="0">
                  <a:solidFill>
                    <a:srgbClr val="00456F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d>
                        <m:d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𝑓</m:t>
                              </m:r>
                            </m:sub>
                          </m:s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d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𝑐𝑜𝑠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180º</m:t>
                      </m:r>
                    </m:oMath>
                  </m:oMathPara>
                </a14:m>
                <a:endParaRPr lang="es-ES" sz="2400" b="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d>
                        <m:d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𝑓</m:t>
                              </m:r>
                            </m:sub>
                          </m:s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d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−1</m:t>
                      </m:r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ES" sz="2400" i="1" dirty="0">
                  <a:solidFill>
                    <a:srgbClr val="00456F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b="1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6F1F008B-5FD0-5C43-AA7C-995A84D24F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1784" y="2318989"/>
                <a:ext cx="5464224" cy="4377673"/>
              </a:xfrm>
              <a:prstGeom prst="rect">
                <a:avLst/>
              </a:prstGeom>
              <a:blipFill>
                <a:blip r:embed="rId3"/>
                <a:stretch>
                  <a:fillRect l="-1624" t="-115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C6165294-69F8-8347-A9E2-CC0E02B6184F}"/>
              </a:ext>
            </a:extLst>
          </p:cNvPr>
          <p:cNvCxnSpPr/>
          <p:nvPr/>
        </p:nvCxnSpPr>
        <p:spPr>
          <a:xfrm>
            <a:off x="2135560" y="2924944"/>
            <a:ext cx="0" cy="648072"/>
          </a:xfrm>
          <a:prstGeom prst="straightConnector1">
            <a:avLst/>
          </a:prstGeom>
          <a:ln w="57150">
            <a:solidFill>
              <a:srgbClr val="00456F"/>
            </a:solidFill>
            <a:headEnd type="none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7" name="Conector recto de flecha 36">
            <a:extLst>
              <a:ext uri="{FF2B5EF4-FFF2-40B4-BE49-F238E27FC236}">
                <a16:creationId xmlns:a16="http://schemas.microsoft.com/office/drawing/2014/main" id="{7346CBE3-D439-AE47-976B-FF415CD614B0}"/>
              </a:ext>
            </a:extLst>
          </p:cNvPr>
          <p:cNvCxnSpPr/>
          <p:nvPr/>
        </p:nvCxnSpPr>
        <p:spPr>
          <a:xfrm>
            <a:off x="2135560" y="4942986"/>
            <a:ext cx="0" cy="648072"/>
          </a:xfrm>
          <a:prstGeom prst="straightConnector1">
            <a:avLst/>
          </a:prstGeom>
          <a:ln w="57150">
            <a:solidFill>
              <a:srgbClr val="00456F"/>
            </a:solidFill>
            <a:headEnd type="none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CuadroTexto 37">
                <a:extLst>
                  <a:ext uri="{FF2B5EF4-FFF2-40B4-BE49-F238E27FC236}">
                    <a16:creationId xmlns:a16="http://schemas.microsoft.com/office/drawing/2014/main" id="{849F2C63-CAF3-0A44-B7BA-90A3E873F0D3}"/>
                  </a:ext>
                </a:extLst>
              </p:cNvPr>
              <p:cNvSpPr txBox="1"/>
              <p:nvPr/>
            </p:nvSpPr>
            <p:spPr>
              <a:xfrm>
                <a:off x="2260488" y="3160508"/>
                <a:ext cx="468045" cy="75264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acc>
                  </m:oMath>
                </a14:m>
                <a:r>
                  <a: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8" name="CuadroTexto 37">
                <a:extLst>
                  <a:ext uri="{FF2B5EF4-FFF2-40B4-BE49-F238E27FC236}">
                    <a16:creationId xmlns:a16="http://schemas.microsoft.com/office/drawing/2014/main" id="{849F2C63-CAF3-0A44-B7BA-90A3E873F0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0488" y="3160508"/>
                <a:ext cx="468045" cy="75264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CuadroTexto 38">
                <a:extLst>
                  <a:ext uri="{FF2B5EF4-FFF2-40B4-BE49-F238E27FC236}">
                    <a16:creationId xmlns:a16="http://schemas.microsoft.com/office/drawing/2014/main" id="{D4FE9E71-5B00-C949-A0C8-132494533FDC}"/>
                  </a:ext>
                </a:extLst>
              </p:cNvPr>
              <p:cNvSpPr txBox="1"/>
              <p:nvPr/>
            </p:nvSpPr>
            <p:spPr>
              <a:xfrm>
                <a:off x="2243579" y="5147857"/>
                <a:ext cx="468045" cy="75264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acc>
                  </m:oMath>
                </a14:m>
                <a:r>
                  <a: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9" name="CuadroTexto 38">
                <a:extLst>
                  <a:ext uri="{FF2B5EF4-FFF2-40B4-BE49-F238E27FC236}">
                    <a16:creationId xmlns:a16="http://schemas.microsoft.com/office/drawing/2014/main" id="{D4FE9E71-5B00-C949-A0C8-132494533FD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3579" y="5147857"/>
                <a:ext cx="468045" cy="752642"/>
              </a:xfrm>
              <a:prstGeom prst="rect">
                <a:avLst/>
              </a:prstGeom>
              <a:blipFill>
                <a:blip r:embed="rId5"/>
                <a:stretch>
                  <a:fillRect l="-263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0" name="Conector recto de flecha 39">
            <a:extLst>
              <a:ext uri="{FF2B5EF4-FFF2-40B4-BE49-F238E27FC236}">
                <a16:creationId xmlns:a16="http://schemas.microsoft.com/office/drawing/2014/main" id="{353F46BF-19F5-404C-AF49-E177B7A5F812}"/>
              </a:ext>
            </a:extLst>
          </p:cNvPr>
          <p:cNvCxnSpPr>
            <a:cxnSpLocks/>
          </p:cNvCxnSpPr>
          <p:nvPr/>
        </p:nvCxnSpPr>
        <p:spPr>
          <a:xfrm flipV="1">
            <a:off x="2692536" y="2636904"/>
            <a:ext cx="0" cy="2058554"/>
          </a:xfrm>
          <a:prstGeom prst="straightConnector1">
            <a:avLst/>
          </a:prstGeom>
          <a:ln w="5715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CuadroTexto 40">
                <a:extLst>
                  <a:ext uri="{FF2B5EF4-FFF2-40B4-BE49-F238E27FC236}">
                    <a16:creationId xmlns:a16="http://schemas.microsoft.com/office/drawing/2014/main" id="{CAB88C12-A613-DD40-929B-9683D7613CFF}"/>
                  </a:ext>
                </a:extLst>
              </p:cNvPr>
              <p:cNvSpPr txBox="1"/>
              <p:nvPr/>
            </p:nvSpPr>
            <p:spPr>
              <a:xfrm>
                <a:off x="2809129" y="3308963"/>
                <a:ext cx="334543" cy="762453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400" i="1" smtClean="0">
                            <a:solidFill>
                              <a:srgbClr val="FF9108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solidFill>
                              <a:srgbClr val="FF9108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baseline="-25000" dirty="0">
                    <a:solidFill>
                      <a:srgbClr val="FF9108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1" name="CuadroTexto 40">
                <a:extLst>
                  <a:ext uri="{FF2B5EF4-FFF2-40B4-BE49-F238E27FC236}">
                    <a16:creationId xmlns:a16="http://schemas.microsoft.com/office/drawing/2014/main" id="{CAB88C12-A613-DD40-929B-9683D7613C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9129" y="3308963"/>
                <a:ext cx="334543" cy="762453"/>
              </a:xfrm>
              <a:prstGeom prst="rect">
                <a:avLst/>
              </a:prstGeom>
              <a:blipFill>
                <a:blip r:embed="rId6"/>
                <a:stretch>
                  <a:fillRect l="-3571" t="-13115" r="-1071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Rectángulo redondeado 43">
            <a:extLst>
              <a:ext uri="{FF2B5EF4-FFF2-40B4-BE49-F238E27FC236}">
                <a16:creationId xmlns:a16="http://schemas.microsoft.com/office/drawing/2014/main" id="{C297C476-6AB2-274E-A61D-B369459CA6F5}"/>
              </a:ext>
            </a:extLst>
          </p:cNvPr>
          <p:cNvSpPr/>
          <p:nvPr/>
        </p:nvSpPr>
        <p:spPr>
          <a:xfrm>
            <a:off x="5447928" y="5341806"/>
            <a:ext cx="3096344" cy="64807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15489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realizado por la fuerza peso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 esta vez el objeto subiera por un plano inclinado o fuese lanzado como proyectil…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7CDD4F79-52A1-7449-AD70-6C6A0CD9F448}"/>
              </a:ext>
            </a:extLst>
          </p:cNvPr>
          <p:cNvGrpSpPr/>
          <p:nvPr/>
        </p:nvGrpSpPr>
        <p:grpSpPr>
          <a:xfrm>
            <a:off x="551384" y="3356992"/>
            <a:ext cx="6727319" cy="2916507"/>
            <a:chOff x="4553257" y="3536829"/>
            <a:chExt cx="6727319" cy="291650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CuadroTexto 40">
                  <a:extLst>
                    <a:ext uri="{FF2B5EF4-FFF2-40B4-BE49-F238E27FC236}">
                      <a16:creationId xmlns:a16="http://schemas.microsoft.com/office/drawing/2014/main" id="{CAB88C12-A613-DD40-929B-9683D7613CFF}"/>
                    </a:ext>
                  </a:extLst>
                </p:cNvPr>
                <p:cNvSpPr txBox="1"/>
                <p:nvPr/>
              </p:nvSpPr>
              <p:spPr>
                <a:xfrm>
                  <a:off x="6943698" y="3871562"/>
                  <a:ext cx="334543" cy="762453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s-CL" sz="2400" baseline="-25000" dirty="0">
                      <a:solidFill>
                        <a:srgbClr val="FF9108"/>
                      </a:solidFill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</a:p>
                <a:p>
                  <a:endPara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41" name="CuadroTexto 40">
                  <a:extLst>
                    <a:ext uri="{FF2B5EF4-FFF2-40B4-BE49-F238E27FC236}">
                      <a16:creationId xmlns:a16="http://schemas.microsoft.com/office/drawing/2014/main" id="{CAB88C12-A613-DD40-929B-9683D7613CF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943698" y="3871562"/>
                  <a:ext cx="334543" cy="762453"/>
                </a:xfrm>
                <a:prstGeom prst="rect">
                  <a:avLst/>
                </a:prstGeom>
                <a:blipFill>
                  <a:blip r:embed="rId3"/>
                  <a:stretch>
                    <a:fillRect l="-7407" t="-13115" r="-1111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7" name="Conector recto 6">
              <a:extLst>
                <a:ext uri="{FF2B5EF4-FFF2-40B4-BE49-F238E27FC236}">
                  <a16:creationId xmlns:a16="http://schemas.microsoft.com/office/drawing/2014/main" id="{303FD153-9CA0-8146-84FC-144834D230B8}"/>
                </a:ext>
              </a:extLst>
            </p:cNvPr>
            <p:cNvCxnSpPr>
              <a:cxnSpLocks/>
            </p:cNvCxnSpPr>
            <p:nvPr/>
          </p:nvCxnSpPr>
          <p:spPr>
            <a:xfrm>
              <a:off x="4655840" y="6453336"/>
              <a:ext cx="662473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Conector recto de flecha 11">
              <a:extLst>
                <a:ext uri="{FF2B5EF4-FFF2-40B4-BE49-F238E27FC236}">
                  <a16:creationId xmlns:a16="http://schemas.microsoft.com/office/drawing/2014/main" id="{A1351CBD-B2CB-954B-A560-7CADB59EA0B9}"/>
                </a:ext>
              </a:extLst>
            </p:cNvPr>
            <p:cNvCxnSpPr>
              <a:cxnSpLocks/>
            </p:cNvCxnSpPr>
            <p:nvPr/>
          </p:nvCxnSpPr>
          <p:spPr>
            <a:xfrm>
              <a:off x="4722474" y="4955140"/>
              <a:ext cx="0" cy="1498196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Conector recto de flecha 21">
              <a:extLst>
                <a:ext uri="{FF2B5EF4-FFF2-40B4-BE49-F238E27FC236}">
                  <a16:creationId xmlns:a16="http://schemas.microsoft.com/office/drawing/2014/main" id="{FE0B04BE-538A-FC4A-8673-C0BE7D2A9D25}"/>
                </a:ext>
              </a:extLst>
            </p:cNvPr>
            <p:cNvCxnSpPr>
              <a:cxnSpLocks/>
            </p:cNvCxnSpPr>
            <p:nvPr/>
          </p:nvCxnSpPr>
          <p:spPr>
            <a:xfrm>
              <a:off x="9499464" y="3858814"/>
              <a:ext cx="0" cy="2594522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3E5A5941-1889-9C40-861A-F35B9532A04D}"/>
                </a:ext>
              </a:extLst>
            </p:cNvPr>
            <p:cNvSpPr txBox="1"/>
            <p:nvPr/>
          </p:nvSpPr>
          <p:spPr>
            <a:xfrm>
              <a:off x="9326644" y="4759110"/>
              <a:ext cx="468045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h</a:t>
              </a:r>
              <a:r>
                <a: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f</a:t>
              </a:r>
            </a:p>
          </p:txBody>
        </p:sp>
        <p:sp>
          <p:nvSpPr>
            <p:cNvPr id="24" name="CuadroTexto 23">
              <a:extLst>
                <a:ext uri="{FF2B5EF4-FFF2-40B4-BE49-F238E27FC236}">
                  <a16:creationId xmlns:a16="http://schemas.microsoft.com/office/drawing/2014/main" id="{0DB406DE-D27D-0948-88EA-167B2D412FEA}"/>
                </a:ext>
              </a:extLst>
            </p:cNvPr>
            <p:cNvSpPr txBox="1"/>
            <p:nvPr/>
          </p:nvSpPr>
          <p:spPr>
            <a:xfrm>
              <a:off x="4553257" y="5371467"/>
              <a:ext cx="468045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h</a:t>
              </a:r>
              <a:r>
                <a: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</a:p>
          </p:txBody>
        </p:sp>
        <p:cxnSp>
          <p:nvCxnSpPr>
            <p:cNvPr id="36" name="Conector recto de flecha 35">
              <a:extLst>
                <a:ext uri="{FF2B5EF4-FFF2-40B4-BE49-F238E27FC236}">
                  <a16:creationId xmlns:a16="http://schemas.microsoft.com/office/drawing/2014/main" id="{C6165294-69F8-8347-A9E2-CC0E02B6184F}"/>
                </a:ext>
              </a:extLst>
            </p:cNvPr>
            <p:cNvCxnSpPr/>
            <p:nvPr/>
          </p:nvCxnSpPr>
          <p:spPr>
            <a:xfrm>
              <a:off x="9048328" y="4118053"/>
              <a:ext cx="0" cy="648072"/>
            </a:xfrm>
            <a:prstGeom prst="straightConnector1">
              <a:avLst/>
            </a:prstGeom>
            <a:ln w="57150">
              <a:solidFill>
                <a:srgbClr val="00456F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7" name="Conector recto de flecha 36">
              <a:extLst>
                <a:ext uri="{FF2B5EF4-FFF2-40B4-BE49-F238E27FC236}">
                  <a16:creationId xmlns:a16="http://schemas.microsoft.com/office/drawing/2014/main" id="{7346CBE3-D439-AE47-976B-FF415CD614B0}"/>
                </a:ext>
              </a:extLst>
            </p:cNvPr>
            <p:cNvCxnSpPr/>
            <p:nvPr/>
          </p:nvCxnSpPr>
          <p:spPr>
            <a:xfrm>
              <a:off x="5154522" y="5212930"/>
              <a:ext cx="0" cy="648072"/>
            </a:xfrm>
            <a:prstGeom prst="straightConnector1">
              <a:avLst/>
            </a:prstGeom>
            <a:ln w="57150">
              <a:solidFill>
                <a:srgbClr val="00456F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CuadroTexto 37">
                  <a:extLst>
                    <a:ext uri="{FF2B5EF4-FFF2-40B4-BE49-F238E27FC236}">
                      <a16:creationId xmlns:a16="http://schemas.microsoft.com/office/drawing/2014/main" id="{849F2C63-CAF3-0A44-B7BA-90A3E873F0D3}"/>
                    </a:ext>
                  </a:extLst>
                </p:cNvPr>
                <p:cNvSpPr txBox="1"/>
                <p:nvPr/>
              </p:nvSpPr>
              <p:spPr>
                <a:xfrm>
                  <a:off x="8468542" y="4285196"/>
                  <a:ext cx="468045" cy="752642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</m:acc>
                    </m:oMath>
                  </a14:m>
                  <a:r>
                    <a:rPr lang="es-CL" sz="2400" baseline="-25000" dirty="0">
                      <a:solidFill>
                        <a:srgbClr val="13456F"/>
                      </a:solidFill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</a:p>
                <a:p>
                  <a:endPara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38" name="CuadroTexto 37">
                  <a:extLst>
                    <a:ext uri="{FF2B5EF4-FFF2-40B4-BE49-F238E27FC236}">
                      <a16:creationId xmlns:a16="http://schemas.microsoft.com/office/drawing/2014/main" id="{849F2C63-CAF3-0A44-B7BA-90A3E873F0D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468542" y="4285196"/>
                  <a:ext cx="468045" cy="752642"/>
                </a:xfrm>
                <a:prstGeom prst="rect">
                  <a:avLst/>
                </a:prstGeom>
                <a:blipFill>
                  <a:blip r:embed="rId4"/>
                  <a:stretch>
                    <a:fillRect l="-263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CuadroTexto 38">
                  <a:extLst>
                    <a:ext uri="{FF2B5EF4-FFF2-40B4-BE49-F238E27FC236}">
                      <a16:creationId xmlns:a16="http://schemas.microsoft.com/office/drawing/2014/main" id="{D4FE9E71-5B00-C949-A0C8-132494533FDC}"/>
                    </a:ext>
                  </a:extLst>
                </p:cNvPr>
                <p:cNvSpPr txBox="1"/>
                <p:nvPr/>
              </p:nvSpPr>
              <p:spPr>
                <a:xfrm>
                  <a:off x="5262541" y="5417801"/>
                  <a:ext cx="468045" cy="752642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</m:acc>
                    </m:oMath>
                  </a14:m>
                  <a:r>
                    <a:rPr lang="es-CL" sz="2400" baseline="-25000" dirty="0">
                      <a:solidFill>
                        <a:srgbClr val="13456F"/>
                      </a:solidFill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</a:p>
                <a:p>
                  <a:endPara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39" name="CuadroTexto 38">
                  <a:extLst>
                    <a:ext uri="{FF2B5EF4-FFF2-40B4-BE49-F238E27FC236}">
                      <a16:creationId xmlns:a16="http://schemas.microsoft.com/office/drawing/2014/main" id="{D4FE9E71-5B00-C949-A0C8-132494533FD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262541" y="5417801"/>
                  <a:ext cx="468045" cy="752642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40" name="Conector recto de flecha 39">
              <a:extLst>
                <a:ext uri="{FF2B5EF4-FFF2-40B4-BE49-F238E27FC236}">
                  <a16:creationId xmlns:a16="http://schemas.microsoft.com/office/drawing/2014/main" id="{353F46BF-19F5-404C-AF49-E177B7A5F812}"/>
                </a:ext>
              </a:extLst>
            </p:cNvPr>
            <p:cNvCxnSpPr>
              <a:cxnSpLocks/>
              <a:endCxn id="18" idx="2"/>
            </p:cNvCxnSpPr>
            <p:nvPr/>
          </p:nvCxnSpPr>
          <p:spPr>
            <a:xfrm flipV="1">
              <a:off x="5438688" y="3824855"/>
              <a:ext cx="3317054" cy="1076798"/>
            </a:xfrm>
            <a:prstGeom prst="straightConnector1">
              <a:avLst/>
            </a:prstGeom>
            <a:ln w="57150"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Freeform 68">
              <a:extLst>
                <a:ext uri="{FF2B5EF4-FFF2-40B4-BE49-F238E27FC236}">
                  <a16:creationId xmlns:a16="http://schemas.microsoft.com/office/drawing/2014/main" id="{037CEB55-EF0E-1A43-9A82-C0C05928C20A}"/>
                </a:ext>
              </a:extLst>
            </p:cNvPr>
            <p:cNvSpPr/>
            <p:nvPr/>
          </p:nvSpPr>
          <p:spPr>
            <a:xfrm>
              <a:off x="5154522" y="3688670"/>
              <a:ext cx="5781397" cy="1440160"/>
            </a:xfrm>
            <a:custGeom>
              <a:avLst/>
              <a:gdLst>
                <a:gd name="connsiteX0" fmla="*/ 0 w 8807669"/>
                <a:gd name="connsiteY0" fmla="*/ 2259742 h 2259742"/>
                <a:gd name="connsiteX1" fmla="*/ 4351283 w 8807669"/>
                <a:gd name="connsiteY1" fmla="*/ 18 h 2259742"/>
                <a:gd name="connsiteX2" fmla="*/ 8807669 w 8807669"/>
                <a:gd name="connsiteY2" fmla="*/ 2228211 h 2259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807669" h="2259742">
                  <a:moveTo>
                    <a:pt x="0" y="2259742"/>
                  </a:moveTo>
                  <a:cubicBezTo>
                    <a:pt x="1441669" y="1132507"/>
                    <a:pt x="2883338" y="5273"/>
                    <a:pt x="4351283" y="18"/>
                  </a:cubicBezTo>
                  <a:cubicBezTo>
                    <a:pt x="5819228" y="-5237"/>
                    <a:pt x="7313448" y="1111487"/>
                    <a:pt x="8807669" y="2228211"/>
                  </a:cubicBezTo>
                </a:path>
              </a:pathLst>
            </a:custGeom>
            <a:ln w="19050">
              <a:solidFill>
                <a:schemeClr val="bg1">
                  <a:lumMod val="7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A4E06E61-4007-A242-9B1A-00500296FA6A}"/>
                </a:ext>
              </a:extLst>
            </p:cNvPr>
            <p:cNvSpPr/>
            <p:nvPr/>
          </p:nvSpPr>
          <p:spPr>
            <a:xfrm>
              <a:off x="4871864" y="4636880"/>
              <a:ext cx="576049" cy="5760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8" name="Elipse 17">
              <a:extLst>
                <a:ext uri="{FF2B5EF4-FFF2-40B4-BE49-F238E27FC236}">
                  <a16:creationId xmlns:a16="http://schemas.microsoft.com/office/drawing/2014/main" id="{3B56221C-4FCF-A547-89AF-5555DB6CDC49}"/>
                </a:ext>
              </a:extLst>
            </p:cNvPr>
            <p:cNvSpPr/>
            <p:nvPr/>
          </p:nvSpPr>
          <p:spPr>
            <a:xfrm>
              <a:off x="8755742" y="3536829"/>
              <a:ext cx="576063" cy="57605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37447751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realizado por la fuerza peso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 esta vez el objeto subiera por un plano inclinado o fuese lanzado como proyectil…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7CDD4F79-52A1-7449-AD70-6C6A0CD9F448}"/>
              </a:ext>
            </a:extLst>
          </p:cNvPr>
          <p:cNvGrpSpPr/>
          <p:nvPr/>
        </p:nvGrpSpPr>
        <p:grpSpPr>
          <a:xfrm>
            <a:off x="551384" y="3356992"/>
            <a:ext cx="6727319" cy="2916507"/>
            <a:chOff x="4553257" y="3536829"/>
            <a:chExt cx="6727319" cy="291650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CuadroTexto 40">
                  <a:extLst>
                    <a:ext uri="{FF2B5EF4-FFF2-40B4-BE49-F238E27FC236}">
                      <a16:creationId xmlns:a16="http://schemas.microsoft.com/office/drawing/2014/main" id="{CAB88C12-A613-DD40-929B-9683D7613CFF}"/>
                    </a:ext>
                  </a:extLst>
                </p:cNvPr>
                <p:cNvSpPr txBox="1"/>
                <p:nvPr/>
              </p:nvSpPr>
              <p:spPr>
                <a:xfrm>
                  <a:off x="6943698" y="3871562"/>
                  <a:ext cx="334543" cy="762453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s-CL" sz="2400" baseline="-25000" dirty="0">
                      <a:solidFill>
                        <a:srgbClr val="FF9108"/>
                      </a:solidFill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</a:p>
                <a:p>
                  <a:endPara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41" name="CuadroTexto 40">
                  <a:extLst>
                    <a:ext uri="{FF2B5EF4-FFF2-40B4-BE49-F238E27FC236}">
                      <a16:creationId xmlns:a16="http://schemas.microsoft.com/office/drawing/2014/main" id="{CAB88C12-A613-DD40-929B-9683D7613CF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943698" y="3871562"/>
                  <a:ext cx="334543" cy="762453"/>
                </a:xfrm>
                <a:prstGeom prst="rect">
                  <a:avLst/>
                </a:prstGeom>
                <a:blipFill>
                  <a:blip r:embed="rId3"/>
                  <a:stretch>
                    <a:fillRect l="-7407" t="-13115" r="-1111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7" name="Conector recto 6">
              <a:extLst>
                <a:ext uri="{FF2B5EF4-FFF2-40B4-BE49-F238E27FC236}">
                  <a16:creationId xmlns:a16="http://schemas.microsoft.com/office/drawing/2014/main" id="{303FD153-9CA0-8146-84FC-144834D230B8}"/>
                </a:ext>
              </a:extLst>
            </p:cNvPr>
            <p:cNvCxnSpPr>
              <a:cxnSpLocks/>
            </p:cNvCxnSpPr>
            <p:nvPr/>
          </p:nvCxnSpPr>
          <p:spPr>
            <a:xfrm>
              <a:off x="4655840" y="6453336"/>
              <a:ext cx="662473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Conector recto de flecha 11">
              <a:extLst>
                <a:ext uri="{FF2B5EF4-FFF2-40B4-BE49-F238E27FC236}">
                  <a16:creationId xmlns:a16="http://schemas.microsoft.com/office/drawing/2014/main" id="{A1351CBD-B2CB-954B-A560-7CADB59EA0B9}"/>
                </a:ext>
              </a:extLst>
            </p:cNvPr>
            <p:cNvCxnSpPr>
              <a:cxnSpLocks/>
            </p:cNvCxnSpPr>
            <p:nvPr/>
          </p:nvCxnSpPr>
          <p:spPr>
            <a:xfrm>
              <a:off x="4722474" y="4955140"/>
              <a:ext cx="0" cy="1498196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Conector recto de flecha 21">
              <a:extLst>
                <a:ext uri="{FF2B5EF4-FFF2-40B4-BE49-F238E27FC236}">
                  <a16:creationId xmlns:a16="http://schemas.microsoft.com/office/drawing/2014/main" id="{FE0B04BE-538A-FC4A-8673-C0BE7D2A9D25}"/>
                </a:ext>
              </a:extLst>
            </p:cNvPr>
            <p:cNvCxnSpPr>
              <a:cxnSpLocks/>
            </p:cNvCxnSpPr>
            <p:nvPr/>
          </p:nvCxnSpPr>
          <p:spPr>
            <a:xfrm>
              <a:off x="9499464" y="3858814"/>
              <a:ext cx="0" cy="2594522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3E5A5941-1889-9C40-861A-F35B9532A04D}"/>
                </a:ext>
              </a:extLst>
            </p:cNvPr>
            <p:cNvSpPr txBox="1"/>
            <p:nvPr/>
          </p:nvSpPr>
          <p:spPr>
            <a:xfrm>
              <a:off x="9326644" y="4759110"/>
              <a:ext cx="468045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h</a:t>
              </a:r>
              <a:r>
                <a: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f</a:t>
              </a:r>
            </a:p>
          </p:txBody>
        </p:sp>
        <p:sp>
          <p:nvSpPr>
            <p:cNvPr id="24" name="CuadroTexto 23">
              <a:extLst>
                <a:ext uri="{FF2B5EF4-FFF2-40B4-BE49-F238E27FC236}">
                  <a16:creationId xmlns:a16="http://schemas.microsoft.com/office/drawing/2014/main" id="{0DB406DE-D27D-0948-88EA-167B2D412FEA}"/>
                </a:ext>
              </a:extLst>
            </p:cNvPr>
            <p:cNvSpPr txBox="1"/>
            <p:nvPr/>
          </p:nvSpPr>
          <p:spPr>
            <a:xfrm>
              <a:off x="4553257" y="5371467"/>
              <a:ext cx="468045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h</a:t>
              </a:r>
              <a:r>
                <a: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</a:p>
          </p:txBody>
        </p:sp>
        <p:cxnSp>
          <p:nvCxnSpPr>
            <p:cNvPr id="36" name="Conector recto de flecha 35">
              <a:extLst>
                <a:ext uri="{FF2B5EF4-FFF2-40B4-BE49-F238E27FC236}">
                  <a16:creationId xmlns:a16="http://schemas.microsoft.com/office/drawing/2014/main" id="{C6165294-69F8-8347-A9E2-CC0E02B6184F}"/>
                </a:ext>
              </a:extLst>
            </p:cNvPr>
            <p:cNvCxnSpPr/>
            <p:nvPr/>
          </p:nvCxnSpPr>
          <p:spPr>
            <a:xfrm>
              <a:off x="9048328" y="4118053"/>
              <a:ext cx="0" cy="648072"/>
            </a:xfrm>
            <a:prstGeom prst="straightConnector1">
              <a:avLst/>
            </a:prstGeom>
            <a:ln w="57150">
              <a:solidFill>
                <a:srgbClr val="00456F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7" name="Conector recto de flecha 36">
              <a:extLst>
                <a:ext uri="{FF2B5EF4-FFF2-40B4-BE49-F238E27FC236}">
                  <a16:creationId xmlns:a16="http://schemas.microsoft.com/office/drawing/2014/main" id="{7346CBE3-D439-AE47-976B-FF415CD614B0}"/>
                </a:ext>
              </a:extLst>
            </p:cNvPr>
            <p:cNvCxnSpPr/>
            <p:nvPr/>
          </p:nvCxnSpPr>
          <p:spPr>
            <a:xfrm>
              <a:off x="5154522" y="5212930"/>
              <a:ext cx="0" cy="648072"/>
            </a:xfrm>
            <a:prstGeom prst="straightConnector1">
              <a:avLst/>
            </a:prstGeom>
            <a:ln w="57150">
              <a:solidFill>
                <a:srgbClr val="00456F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CuadroTexto 37">
                  <a:extLst>
                    <a:ext uri="{FF2B5EF4-FFF2-40B4-BE49-F238E27FC236}">
                      <a16:creationId xmlns:a16="http://schemas.microsoft.com/office/drawing/2014/main" id="{849F2C63-CAF3-0A44-B7BA-90A3E873F0D3}"/>
                    </a:ext>
                  </a:extLst>
                </p:cNvPr>
                <p:cNvSpPr txBox="1"/>
                <p:nvPr/>
              </p:nvSpPr>
              <p:spPr>
                <a:xfrm>
                  <a:off x="8468542" y="4285196"/>
                  <a:ext cx="468045" cy="752642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</m:acc>
                    </m:oMath>
                  </a14:m>
                  <a:r>
                    <a:rPr lang="es-CL" sz="2400" baseline="-25000" dirty="0">
                      <a:solidFill>
                        <a:srgbClr val="13456F"/>
                      </a:solidFill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</a:p>
                <a:p>
                  <a:endPara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38" name="CuadroTexto 37">
                  <a:extLst>
                    <a:ext uri="{FF2B5EF4-FFF2-40B4-BE49-F238E27FC236}">
                      <a16:creationId xmlns:a16="http://schemas.microsoft.com/office/drawing/2014/main" id="{849F2C63-CAF3-0A44-B7BA-90A3E873F0D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468542" y="4285196"/>
                  <a:ext cx="468045" cy="752642"/>
                </a:xfrm>
                <a:prstGeom prst="rect">
                  <a:avLst/>
                </a:prstGeom>
                <a:blipFill>
                  <a:blip r:embed="rId4"/>
                  <a:stretch>
                    <a:fillRect l="-263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CuadroTexto 38">
                  <a:extLst>
                    <a:ext uri="{FF2B5EF4-FFF2-40B4-BE49-F238E27FC236}">
                      <a16:creationId xmlns:a16="http://schemas.microsoft.com/office/drawing/2014/main" id="{D4FE9E71-5B00-C949-A0C8-132494533FDC}"/>
                    </a:ext>
                  </a:extLst>
                </p:cNvPr>
                <p:cNvSpPr txBox="1"/>
                <p:nvPr/>
              </p:nvSpPr>
              <p:spPr>
                <a:xfrm>
                  <a:off x="5262541" y="5417801"/>
                  <a:ext cx="468045" cy="752642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</m:acc>
                    </m:oMath>
                  </a14:m>
                  <a:r>
                    <a:rPr lang="es-CL" sz="2400" baseline="-25000" dirty="0">
                      <a:solidFill>
                        <a:srgbClr val="13456F"/>
                      </a:solidFill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</a:p>
                <a:p>
                  <a:endPara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39" name="CuadroTexto 38">
                  <a:extLst>
                    <a:ext uri="{FF2B5EF4-FFF2-40B4-BE49-F238E27FC236}">
                      <a16:creationId xmlns:a16="http://schemas.microsoft.com/office/drawing/2014/main" id="{D4FE9E71-5B00-C949-A0C8-132494533FD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262541" y="5417801"/>
                  <a:ext cx="468045" cy="752642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40" name="Conector recto de flecha 39">
              <a:extLst>
                <a:ext uri="{FF2B5EF4-FFF2-40B4-BE49-F238E27FC236}">
                  <a16:creationId xmlns:a16="http://schemas.microsoft.com/office/drawing/2014/main" id="{353F46BF-19F5-404C-AF49-E177B7A5F812}"/>
                </a:ext>
              </a:extLst>
            </p:cNvPr>
            <p:cNvCxnSpPr>
              <a:cxnSpLocks/>
              <a:endCxn id="18" idx="2"/>
            </p:cNvCxnSpPr>
            <p:nvPr/>
          </p:nvCxnSpPr>
          <p:spPr>
            <a:xfrm flipV="1">
              <a:off x="5438688" y="3824855"/>
              <a:ext cx="3317054" cy="1076798"/>
            </a:xfrm>
            <a:prstGeom prst="straightConnector1">
              <a:avLst/>
            </a:prstGeom>
            <a:ln w="57150"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Freeform 68">
              <a:extLst>
                <a:ext uri="{FF2B5EF4-FFF2-40B4-BE49-F238E27FC236}">
                  <a16:creationId xmlns:a16="http://schemas.microsoft.com/office/drawing/2014/main" id="{037CEB55-EF0E-1A43-9A82-C0C05928C20A}"/>
                </a:ext>
              </a:extLst>
            </p:cNvPr>
            <p:cNvSpPr/>
            <p:nvPr/>
          </p:nvSpPr>
          <p:spPr>
            <a:xfrm>
              <a:off x="5154522" y="3688670"/>
              <a:ext cx="5781397" cy="1440160"/>
            </a:xfrm>
            <a:custGeom>
              <a:avLst/>
              <a:gdLst>
                <a:gd name="connsiteX0" fmla="*/ 0 w 8807669"/>
                <a:gd name="connsiteY0" fmla="*/ 2259742 h 2259742"/>
                <a:gd name="connsiteX1" fmla="*/ 4351283 w 8807669"/>
                <a:gd name="connsiteY1" fmla="*/ 18 h 2259742"/>
                <a:gd name="connsiteX2" fmla="*/ 8807669 w 8807669"/>
                <a:gd name="connsiteY2" fmla="*/ 2228211 h 2259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807669" h="2259742">
                  <a:moveTo>
                    <a:pt x="0" y="2259742"/>
                  </a:moveTo>
                  <a:cubicBezTo>
                    <a:pt x="1441669" y="1132507"/>
                    <a:pt x="2883338" y="5273"/>
                    <a:pt x="4351283" y="18"/>
                  </a:cubicBezTo>
                  <a:cubicBezTo>
                    <a:pt x="5819228" y="-5237"/>
                    <a:pt x="7313448" y="1111487"/>
                    <a:pt x="8807669" y="2228211"/>
                  </a:cubicBezTo>
                </a:path>
              </a:pathLst>
            </a:custGeom>
            <a:ln w="19050">
              <a:solidFill>
                <a:schemeClr val="bg1">
                  <a:lumMod val="7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A4E06E61-4007-A242-9B1A-00500296FA6A}"/>
                </a:ext>
              </a:extLst>
            </p:cNvPr>
            <p:cNvSpPr/>
            <p:nvPr/>
          </p:nvSpPr>
          <p:spPr>
            <a:xfrm>
              <a:off x="4871864" y="4636880"/>
              <a:ext cx="576049" cy="5760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8" name="Elipse 17">
              <a:extLst>
                <a:ext uri="{FF2B5EF4-FFF2-40B4-BE49-F238E27FC236}">
                  <a16:creationId xmlns:a16="http://schemas.microsoft.com/office/drawing/2014/main" id="{3B56221C-4FCF-A547-89AF-5555DB6CDC49}"/>
                </a:ext>
              </a:extLst>
            </p:cNvPr>
            <p:cNvSpPr/>
            <p:nvPr/>
          </p:nvSpPr>
          <p:spPr>
            <a:xfrm>
              <a:off x="8755742" y="3536829"/>
              <a:ext cx="576063" cy="57605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3F6A3580-7DA0-D545-9F87-F42B4B8F1323}"/>
                  </a:ext>
                </a:extLst>
              </p:cNvPr>
              <p:cNvSpPr txBox="1"/>
              <p:nvPr/>
            </p:nvSpPr>
            <p:spPr>
              <a:xfrm>
                <a:off x="6854900" y="2265341"/>
                <a:ext cx="5464224" cy="23628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El trabajo realizado por la fuerza peso sobre m seguirá siendo: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</m:acc>
                      <m:r>
                        <a:rPr lang="es-ES" sz="2400" b="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acc>
                        <m:accPr>
                          <m:chr m:val="⃗"/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e>
                      </m:acc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b="1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3F6A3580-7DA0-D545-9F87-F42B4B8F132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4900" y="2265341"/>
                <a:ext cx="5464224" cy="2362891"/>
              </a:xfrm>
              <a:prstGeom prst="rect">
                <a:avLst/>
              </a:prstGeom>
              <a:blipFill>
                <a:blip r:embed="rId6"/>
                <a:stretch>
                  <a:fillRect l="-1860" t="-160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31075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realizado por la fuerza peso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 esta vez el objeto subiera por un plano inclinado o fuese lanzado como proyectil…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7CDD4F79-52A1-7449-AD70-6C6A0CD9F448}"/>
              </a:ext>
            </a:extLst>
          </p:cNvPr>
          <p:cNvGrpSpPr/>
          <p:nvPr/>
        </p:nvGrpSpPr>
        <p:grpSpPr>
          <a:xfrm>
            <a:off x="653967" y="3356992"/>
            <a:ext cx="6624736" cy="2944156"/>
            <a:chOff x="4655840" y="3536829"/>
            <a:chExt cx="6624736" cy="2944156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CuadroTexto 40">
                  <a:extLst>
                    <a:ext uri="{FF2B5EF4-FFF2-40B4-BE49-F238E27FC236}">
                      <a16:creationId xmlns:a16="http://schemas.microsoft.com/office/drawing/2014/main" id="{CAB88C12-A613-DD40-929B-9683D7613CFF}"/>
                    </a:ext>
                  </a:extLst>
                </p:cNvPr>
                <p:cNvSpPr txBox="1"/>
                <p:nvPr/>
              </p:nvSpPr>
              <p:spPr>
                <a:xfrm>
                  <a:off x="6943698" y="3871562"/>
                  <a:ext cx="334543" cy="762453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s-CL" sz="2400" baseline="-25000" dirty="0">
                      <a:solidFill>
                        <a:srgbClr val="FF9108"/>
                      </a:solidFill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</a:p>
                <a:p>
                  <a:endPara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41" name="CuadroTexto 40">
                  <a:extLst>
                    <a:ext uri="{FF2B5EF4-FFF2-40B4-BE49-F238E27FC236}">
                      <a16:creationId xmlns:a16="http://schemas.microsoft.com/office/drawing/2014/main" id="{CAB88C12-A613-DD40-929B-9683D7613CF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943698" y="3871562"/>
                  <a:ext cx="334543" cy="762453"/>
                </a:xfrm>
                <a:prstGeom prst="rect">
                  <a:avLst/>
                </a:prstGeom>
                <a:blipFill>
                  <a:blip r:embed="rId3"/>
                  <a:stretch>
                    <a:fillRect l="-7407" t="-13115" r="-1111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7" name="Conector recto 6">
              <a:extLst>
                <a:ext uri="{FF2B5EF4-FFF2-40B4-BE49-F238E27FC236}">
                  <a16:creationId xmlns:a16="http://schemas.microsoft.com/office/drawing/2014/main" id="{303FD153-9CA0-8146-84FC-144834D230B8}"/>
                </a:ext>
              </a:extLst>
            </p:cNvPr>
            <p:cNvCxnSpPr>
              <a:cxnSpLocks/>
            </p:cNvCxnSpPr>
            <p:nvPr/>
          </p:nvCxnSpPr>
          <p:spPr>
            <a:xfrm>
              <a:off x="4655840" y="6453336"/>
              <a:ext cx="662473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Conector recto de flecha 21">
              <a:extLst>
                <a:ext uri="{FF2B5EF4-FFF2-40B4-BE49-F238E27FC236}">
                  <a16:creationId xmlns:a16="http://schemas.microsoft.com/office/drawing/2014/main" id="{FE0B04BE-538A-FC4A-8673-C0BE7D2A9D25}"/>
                </a:ext>
              </a:extLst>
            </p:cNvPr>
            <p:cNvCxnSpPr>
              <a:cxnSpLocks/>
            </p:cNvCxnSpPr>
            <p:nvPr/>
          </p:nvCxnSpPr>
          <p:spPr>
            <a:xfrm>
              <a:off x="9499464" y="3858814"/>
              <a:ext cx="0" cy="2594522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3E5A5941-1889-9C40-861A-F35B9532A04D}"/>
                </a:ext>
              </a:extLst>
            </p:cNvPr>
            <p:cNvSpPr txBox="1"/>
            <p:nvPr/>
          </p:nvSpPr>
          <p:spPr>
            <a:xfrm>
              <a:off x="9326644" y="4759110"/>
              <a:ext cx="468045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h</a:t>
              </a:r>
              <a:r>
                <a: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f</a:t>
              </a:r>
            </a:p>
          </p:txBody>
        </p:sp>
        <p:sp>
          <p:nvSpPr>
            <p:cNvPr id="25" name="Freeform 68">
              <a:extLst>
                <a:ext uri="{FF2B5EF4-FFF2-40B4-BE49-F238E27FC236}">
                  <a16:creationId xmlns:a16="http://schemas.microsoft.com/office/drawing/2014/main" id="{037CEB55-EF0E-1A43-9A82-C0C05928C20A}"/>
                </a:ext>
              </a:extLst>
            </p:cNvPr>
            <p:cNvSpPr/>
            <p:nvPr/>
          </p:nvSpPr>
          <p:spPr>
            <a:xfrm>
              <a:off x="5154522" y="3688670"/>
              <a:ext cx="5781397" cy="1440160"/>
            </a:xfrm>
            <a:custGeom>
              <a:avLst/>
              <a:gdLst>
                <a:gd name="connsiteX0" fmla="*/ 0 w 8807669"/>
                <a:gd name="connsiteY0" fmla="*/ 2259742 h 2259742"/>
                <a:gd name="connsiteX1" fmla="*/ 4351283 w 8807669"/>
                <a:gd name="connsiteY1" fmla="*/ 18 h 2259742"/>
                <a:gd name="connsiteX2" fmla="*/ 8807669 w 8807669"/>
                <a:gd name="connsiteY2" fmla="*/ 2228211 h 2259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807669" h="2259742">
                  <a:moveTo>
                    <a:pt x="0" y="2259742"/>
                  </a:moveTo>
                  <a:cubicBezTo>
                    <a:pt x="1441669" y="1132507"/>
                    <a:pt x="2883338" y="5273"/>
                    <a:pt x="4351283" y="18"/>
                  </a:cubicBezTo>
                  <a:cubicBezTo>
                    <a:pt x="5819228" y="-5237"/>
                    <a:pt x="7313448" y="1111487"/>
                    <a:pt x="8807669" y="2228211"/>
                  </a:cubicBezTo>
                </a:path>
              </a:pathLst>
            </a:custGeom>
            <a:ln w="19050">
              <a:solidFill>
                <a:schemeClr val="bg1">
                  <a:lumMod val="7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A4E06E61-4007-A242-9B1A-00500296FA6A}"/>
                </a:ext>
              </a:extLst>
            </p:cNvPr>
            <p:cNvSpPr/>
            <p:nvPr/>
          </p:nvSpPr>
          <p:spPr>
            <a:xfrm>
              <a:off x="5129336" y="4616949"/>
              <a:ext cx="576049" cy="57605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18" name="Elipse 17">
              <a:extLst>
                <a:ext uri="{FF2B5EF4-FFF2-40B4-BE49-F238E27FC236}">
                  <a16:creationId xmlns:a16="http://schemas.microsoft.com/office/drawing/2014/main" id="{3B56221C-4FCF-A547-89AF-5555DB6CDC49}"/>
                </a:ext>
              </a:extLst>
            </p:cNvPr>
            <p:cNvSpPr/>
            <p:nvPr/>
          </p:nvSpPr>
          <p:spPr>
            <a:xfrm>
              <a:off x="8755742" y="3536829"/>
              <a:ext cx="576063" cy="576051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cxnSp>
          <p:nvCxnSpPr>
            <p:cNvPr id="40" name="Conector recto de flecha 39">
              <a:extLst>
                <a:ext uri="{FF2B5EF4-FFF2-40B4-BE49-F238E27FC236}">
                  <a16:creationId xmlns:a16="http://schemas.microsoft.com/office/drawing/2014/main" id="{353F46BF-19F5-404C-AF49-E177B7A5F81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17360" y="3858815"/>
              <a:ext cx="3599822" cy="1069418"/>
            </a:xfrm>
            <a:prstGeom prst="straightConnector1">
              <a:avLst/>
            </a:prstGeom>
            <a:ln w="57150"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ector recto de flecha 11">
              <a:extLst>
                <a:ext uri="{FF2B5EF4-FFF2-40B4-BE49-F238E27FC236}">
                  <a16:creationId xmlns:a16="http://schemas.microsoft.com/office/drawing/2014/main" id="{A1351CBD-B2CB-954B-A560-7CADB59EA0B9}"/>
                </a:ext>
              </a:extLst>
            </p:cNvPr>
            <p:cNvCxnSpPr>
              <a:cxnSpLocks/>
            </p:cNvCxnSpPr>
            <p:nvPr/>
          </p:nvCxnSpPr>
          <p:spPr>
            <a:xfrm>
              <a:off x="5417360" y="4982789"/>
              <a:ext cx="0" cy="1498196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24" name="CuadroTexto 23">
              <a:extLst>
                <a:ext uri="{FF2B5EF4-FFF2-40B4-BE49-F238E27FC236}">
                  <a16:creationId xmlns:a16="http://schemas.microsoft.com/office/drawing/2014/main" id="{0DB406DE-D27D-0948-88EA-167B2D412FEA}"/>
                </a:ext>
              </a:extLst>
            </p:cNvPr>
            <p:cNvSpPr txBox="1"/>
            <p:nvPr/>
          </p:nvSpPr>
          <p:spPr>
            <a:xfrm>
              <a:off x="5248143" y="5399116"/>
              <a:ext cx="468045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h</a:t>
              </a:r>
              <a:r>
                <a: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B6E84AE6-857B-924C-BBBF-38E4983EFF62}"/>
                  </a:ext>
                </a:extLst>
              </p:cNvPr>
              <p:cNvSpPr txBox="1"/>
              <p:nvPr/>
            </p:nvSpPr>
            <p:spPr>
              <a:xfrm>
                <a:off x="6857859" y="2397451"/>
                <a:ext cx="5464224" cy="27322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El trabajo realizado por la fuerza peso sobre m seguirá siendo: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</m:acc>
                      <m:r>
                        <a:rPr lang="es-ES" sz="2400" b="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acc>
                        <m:accPr>
                          <m:chr m:val="⃗"/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e>
                      </m:acc>
                    </m:oMath>
                  </m:oMathPara>
                </a14:m>
                <a:endParaRPr lang="es-ES" sz="2400" i="1" dirty="0">
                  <a:solidFill>
                    <a:srgbClr val="00456F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𝑐𝑜𝑠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𝜃</m:t>
                      </m:r>
                    </m:oMath>
                  </m:oMathPara>
                </a14:m>
                <a:endParaRPr lang="es-ES" sz="2400" b="0" dirty="0">
                  <a:solidFill>
                    <a:srgbClr val="00456F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endParaRPr lang="es-CL" sz="2400" b="1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B6E84AE6-857B-924C-BBBF-38E4983EFF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7859" y="2397451"/>
                <a:ext cx="5464224" cy="2732223"/>
              </a:xfrm>
              <a:prstGeom prst="rect">
                <a:avLst/>
              </a:prstGeom>
              <a:blipFill>
                <a:blip r:embed="rId4"/>
                <a:stretch>
                  <a:fillRect l="-1860" t="-185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A74459E8-E673-A04B-BEA8-797C5375AF89}"/>
                  </a:ext>
                </a:extLst>
              </p:cNvPr>
              <p:cNvSpPr txBox="1"/>
              <p:nvPr/>
            </p:nvSpPr>
            <p:spPr>
              <a:xfrm>
                <a:off x="10027757" y="4504204"/>
                <a:ext cx="334543" cy="762453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400" i="1" smtClean="0">
                            <a:solidFill>
                              <a:srgbClr val="FF9108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solidFill>
                              <a:srgbClr val="FF9108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baseline="-25000" dirty="0">
                    <a:solidFill>
                      <a:srgbClr val="FF9108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A74459E8-E673-A04B-BEA8-797C5375AF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27757" y="4504204"/>
                <a:ext cx="334543" cy="762453"/>
              </a:xfrm>
              <a:prstGeom prst="rect">
                <a:avLst/>
              </a:prstGeom>
              <a:blipFill>
                <a:blip r:embed="rId5"/>
                <a:stretch>
                  <a:fillRect l="-3704" t="-13115" r="-1111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A09CDCF9-4264-DD42-B04E-5CFC64D806B3}"/>
              </a:ext>
            </a:extLst>
          </p:cNvPr>
          <p:cNvCxnSpPr/>
          <p:nvPr/>
        </p:nvCxnSpPr>
        <p:spPr>
          <a:xfrm>
            <a:off x="8544272" y="5534295"/>
            <a:ext cx="0" cy="648072"/>
          </a:xfrm>
          <a:prstGeom prst="straightConnector1">
            <a:avLst/>
          </a:prstGeom>
          <a:ln w="57150">
            <a:solidFill>
              <a:srgbClr val="00456F"/>
            </a:solidFill>
            <a:headEnd type="none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210574EB-32ED-2D49-AB09-F30C528D8E96}"/>
                  </a:ext>
                </a:extLst>
              </p:cNvPr>
              <p:cNvSpPr txBox="1"/>
              <p:nvPr/>
            </p:nvSpPr>
            <p:spPr>
              <a:xfrm>
                <a:off x="7924623" y="5637506"/>
                <a:ext cx="468045" cy="75264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acc>
                  </m:oMath>
                </a14:m>
                <a:r>
                  <a: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210574EB-32ED-2D49-AB09-F30C528D8E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24623" y="5637506"/>
                <a:ext cx="468045" cy="752642"/>
              </a:xfrm>
              <a:prstGeom prst="rect">
                <a:avLst/>
              </a:prstGeom>
              <a:blipFill>
                <a:blip r:embed="rId6"/>
                <a:stretch>
                  <a:fillRect l="-27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0" name="Conector recto de flecha 29">
            <a:extLst>
              <a:ext uri="{FF2B5EF4-FFF2-40B4-BE49-F238E27FC236}">
                <a16:creationId xmlns:a16="http://schemas.microsoft.com/office/drawing/2014/main" id="{B0B8C21A-B8CC-344D-99DB-1ED239C95632}"/>
              </a:ext>
            </a:extLst>
          </p:cNvPr>
          <p:cNvCxnSpPr>
            <a:cxnSpLocks/>
          </p:cNvCxnSpPr>
          <p:nvPr/>
        </p:nvCxnSpPr>
        <p:spPr>
          <a:xfrm flipV="1">
            <a:off x="8522747" y="4457497"/>
            <a:ext cx="3317054" cy="1076798"/>
          </a:xfrm>
          <a:prstGeom prst="straightConnector1">
            <a:avLst/>
          </a:prstGeom>
          <a:ln w="5715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Arco 1">
            <a:extLst>
              <a:ext uri="{FF2B5EF4-FFF2-40B4-BE49-F238E27FC236}">
                <a16:creationId xmlns:a16="http://schemas.microsoft.com/office/drawing/2014/main" id="{C39DA422-05B5-5141-AE05-0F44AA7089D0}"/>
              </a:ext>
            </a:extLst>
          </p:cNvPr>
          <p:cNvSpPr/>
          <p:nvPr/>
        </p:nvSpPr>
        <p:spPr>
          <a:xfrm rot="5984143">
            <a:off x="8121860" y="5014791"/>
            <a:ext cx="1100145" cy="669028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60585301-50DE-634D-8710-ACA1B2C57F31}"/>
                  </a:ext>
                </a:extLst>
              </p:cNvPr>
              <p:cNvSpPr txBox="1"/>
              <p:nvPr/>
            </p:nvSpPr>
            <p:spPr>
              <a:xfrm>
                <a:off x="8549988" y="5453241"/>
                <a:ext cx="334543" cy="6993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𝜃</m:t>
                      </m:r>
                    </m:oMath>
                  </m:oMathPara>
                </a14:m>
                <a:endParaRPr lang="es-CL" sz="2400" baseline="-25000" dirty="0">
                  <a:solidFill>
                    <a:srgbClr val="FF9108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60585301-50DE-634D-8710-ACA1B2C57F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49988" y="5453241"/>
                <a:ext cx="334543" cy="699359"/>
              </a:xfrm>
              <a:prstGeom prst="rect">
                <a:avLst/>
              </a:prstGeom>
              <a:blipFill>
                <a:blip r:embed="rId7"/>
                <a:stretch>
                  <a:fillRect r="-714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F753364C-8D2B-2441-800D-837E25329E50}"/>
              </a:ext>
            </a:extLst>
          </p:cNvPr>
          <p:cNvCxnSpPr>
            <a:cxnSpLocks/>
          </p:cNvCxnSpPr>
          <p:nvPr/>
        </p:nvCxnSpPr>
        <p:spPr>
          <a:xfrm flipV="1">
            <a:off x="1446611" y="4725144"/>
            <a:ext cx="3569269" cy="23252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AB81332C-FDF7-8448-ABAD-52DAD735FC53}"/>
              </a:ext>
            </a:extLst>
          </p:cNvPr>
          <p:cNvCxnSpPr>
            <a:cxnSpLocks/>
          </p:cNvCxnSpPr>
          <p:nvPr/>
        </p:nvCxnSpPr>
        <p:spPr>
          <a:xfrm>
            <a:off x="5015880" y="3678977"/>
            <a:ext cx="0" cy="1042839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CuadroTexto 41">
                <a:extLst>
                  <a:ext uri="{FF2B5EF4-FFF2-40B4-BE49-F238E27FC236}">
                    <a16:creationId xmlns:a16="http://schemas.microsoft.com/office/drawing/2014/main" id="{8FCA3A82-518C-8540-948E-18A713E631A5}"/>
                  </a:ext>
                </a:extLst>
              </p:cNvPr>
              <p:cNvSpPr txBox="1"/>
              <p:nvPr/>
            </p:nvSpPr>
            <p:spPr>
              <a:xfrm>
                <a:off x="2487308" y="4069200"/>
                <a:ext cx="334543" cy="8797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3600" i="1" baseline="-25000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itchFamily="18" charset="0"/>
                        </a:rPr>
                        <m:t>𝛼</m:t>
                      </m:r>
                    </m:oMath>
                  </m:oMathPara>
                </a14:m>
                <a:endParaRPr lang="es-CL" sz="36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2" name="CuadroTexto 41">
                <a:extLst>
                  <a:ext uri="{FF2B5EF4-FFF2-40B4-BE49-F238E27FC236}">
                    <a16:creationId xmlns:a16="http://schemas.microsoft.com/office/drawing/2014/main" id="{8FCA3A82-518C-8540-948E-18A713E631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7308" y="4069200"/>
                <a:ext cx="334543" cy="879793"/>
              </a:xfrm>
              <a:prstGeom prst="rect">
                <a:avLst/>
              </a:prstGeom>
              <a:blipFill>
                <a:blip r:embed="rId8"/>
                <a:stretch>
                  <a:fillRect r="-370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Arco 42">
            <a:extLst>
              <a:ext uri="{FF2B5EF4-FFF2-40B4-BE49-F238E27FC236}">
                <a16:creationId xmlns:a16="http://schemas.microsoft.com/office/drawing/2014/main" id="{4CDD2B4E-6A90-634A-8418-DCEF49325D2B}"/>
              </a:ext>
            </a:extLst>
          </p:cNvPr>
          <p:cNvSpPr/>
          <p:nvPr/>
        </p:nvSpPr>
        <p:spPr>
          <a:xfrm rot="4516478">
            <a:off x="2503758" y="3988923"/>
            <a:ext cx="845705" cy="669028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950013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id="{DD906C2D-35DA-A74A-B224-357C07030EE9}"/>
              </a:ext>
            </a:extLst>
          </p:cNvPr>
          <p:cNvSpPr/>
          <p:nvPr/>
        </p:nvSpPr>
        <p:spPr>
          <a:xfrm>
            <a:off x="-32076" y="1047066"/>
            <a:ext cx="12224076" cy="58173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151844" y="179092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realizado por la fuerza peso</a:t>
            </a:r>
          </a:p>
        </p:txBody>
      </p:sp>
      <p:grpSp>
        <p:nvGrpSpPr>
          <p:cNvPr id="10" name="Grupo 9">
            <a:extLst>
              <a:ext uri="{FF2B5EF4-FFF2-40B4-BE49-F238E27FC236}">
                <a16:creationId xmlns:a16="http://schemas.microsoft.com/office/drawing/2014/main" id="{5BC15790-133B-614B-8BF5-73756DD1581E}"/>
              </a:ext>
            </a:extLst>
          </p:cNvPr>
          <p:cNvGrpSpPr/>
          <p:nvPr/>
        </p:nvGrpSpPr>
        <p:grpSpPr>
          <a:xfrm>
            <a:off x="718243" y="4996800"/>
            <a:ext cx="3928932" cy="1724870"/>
            <a:chOff x="7924623" y="4457497"/>
            <a:chExt cx="3928932" cy="1724870"/>
          </a:xfrm>
        </p:grpSpPr>
        <p:grpSp>
          <p:nvGrpSpPr>
            <p:cNvPr id="8" name="Grupo 7">
              <a:extLst>
                <a:ext uri="{FF2B5EF4-FFF2-40B4-BE49-F238E27FC236}">
                  <a16:creationId xmlns:a16="http://schemas.microsoft.com/office/drawing/2014/main" id="{A00CCCC8-10BB-754C-9E0B-CCA1C9107D3E}"/>
                </a:ext>
              </a:extLst>
            </p:cNvPr>
            <p:cNvGrpSpPr/>
            <p:nvPr/>
          </p:nvGrpSpPr>
          <p:grpSpPr>
            <a:xfrm>
              <a:off x="7924623" y="4457497"/>
              <a:ext cx="3928932" cy="1724870"/>
              <a:chOff x="7924623" y="4457497"/>
              <a:chExt cx="3928932" cy="1724870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7" name="CuadroTexto 26">
                    <a:extLst>
                      <a:ext uri="{FF2B5EF4-FFF2-40B4-BE49-F238E27FC236}">
                        <a16:creationId xmlns:a16="http://schemas.microsoft.com/office/drawing/2014/main" id="{A74459E8-E673-A04B-BEA8-797C5375AF89}"/>
                      </a:ext>
                    </a:extLst>
                  </p:cNvPr>
                  <p:cNvSpPr txBox="1"/>
                  <p:nvPr/>
                </p:nvSpPr>
                <p:spPr>
                  <a:xfrm>
                    <a:off x="10027757" y="4504204"/>
                    <a:ext cx="334543" cy="762453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400" i="1" smtClean="0">
                                <a:solidFill>
                                  <a:srgbClr val="FF9108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solidFill>
                                  <a:srgbClr val="FF9108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𝑑</m:t>
                            </m:r>
                          </m:e>
                        </m:acc>
                      </m:oMath>
                    </a14:m>
                    <a:r>
                      <a:rPr lang="es-CL" sz="2400" baseline="-25000" dirty="0">
                        <a:solidFill>
                          <a:srgbClr val="FF9108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</a:p>
                  <a:p>
                    <a:endParaRPr lang="es-CL" sz="2400" baseline="-25000" dirty="0">
                      <a:solidFill>
                        <a:srgbClr val="13456F"/>
                      </a:solidFill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</mc:Choice>
            <mc:Fallback xmlns="">
              <p:sp>
                <p:nvSpPr>
                  <p:cNvPr id="27" name="CuadroTexto 26">
                    <a:extLst>
                      <a:ext uri="{FF2B5EF4-FFF2-40B4-BE49-F238E27FC236}">
                        <a16:creationId xmlns:a16="http://schemas.microsoft.com/office/drawing/2014/main" id="{A74459E8-E673-A04B-BEA8-797C5375AF89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0027757" y="4504204"/>
                    <a:ext cx="334543" cy="762453"/>
                  </a:xfrm>
                  <a:prstGeom prst="rect">
                    <a:avLst/>
                  </a:prstGeom>
                  <a:blipFill>
                    <a:blip r:embed="rId3"/>
                    <a:stretch>
                      <a:fillRect l="-3704" t="-11475" r="-14815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28" name="Conector recto de flecha 27">
                <a:extLst>
                  <a:ext uri="{FF2B5EF4-FFF2-40B4-BE49-F238E27FC236}">
                    <a16:creationId xmlns:a16="http://schemas.microsoft.com/office/drawing/2014/main" id="{A09CDCF9-4264-DD42-B04E-5CFC64D806B3}"/>
                  </a:ext>
                </a:extLst>
              </p:cNvPr>
              <p:cNvCxnSpPr/>
              <p:nvPr/>
            </p:nvCxnSpPr>
            <p:spPr>
              <a:xfrm>
                <a:off x="8544272" y="5534295"/>
                <a:ext cx="0" cy="648072"/>
              </a:xfrm>
              <a:prstGeom prst="straightConnector1">
                <a:avLst/>
              </a:prstGeom>
              <a:ln w="57150">
                <a:solidFill>
                  <a:srgbClr val="00456F"/>
                </a:solidFill>
                <a:headEnd type="none" w="med" len="med"/>
                <a:tailEnd type="arrow" w="med" len="me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9" name="CuadroTexto 28">
                    <a:extLst>
                      <a:ext uri="{FF2B5EF4-FFF2-40B4-BE49-F238E27FC236}">
                        <a16:creationId xmlns:a16="http://schemas.microsoft.com/office/drawing/2014/main" id="{210574EB-32ED-2D49-AB09-F30C528D8E96}"/>
                      </a:ext>
                    </a:extLst>
                  </p:cNvPr>
                  <p:cNvSpPr txBox="1"/>
                  <p:nvPr/>
                </p:nvSpPr>
                <p:spPr>
                  <a:xfrm>
                    <a:off x="7924623" y="5637506"/>
                    <a:ext cx="468045" cy="506421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400" i="1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𝑃</m:t>
                            </m:r>
                          </m:e>
                        </m:acc>
                      </m:oMath>
                    </a14:m>
                    <a:r>
                      <a:rPr lang="es-CL" sz="2400" baseline="-25000" dirty="0">
                        <a:solidFill>
                          <a:srgbClr val="13456F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</a:p>
                </p:txBody>
              </p:sp>
            </mc:Choice>
            <mc:Fallback xmlns="">
              <p:sp>
                <p:nvSpPr>
                  <p:cNvPr id="29" name="CuadroTexto 28">
                    <a:extLst>
                      <a:ext uri="{FF2B5EF4-FFF2-40B4-BE49-F238E27FC236}">
                        <a16:creationId xmlns:a16="http://schemas.microsoft.com/office/drawing/2014/main" id="{210574EB-32ED-2D49-AB09-F30C528D8E96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924623" y="5637506"/>
                    <a:ext cx="468045" cy="506421"/>
                  </a:xfrm>
                  <a:prstGeom prst="rect">
                    <a:avLst/>
                  </a:prstGeom>
                  <a:blipFill>
                    <a:blip r:embed="rId4"/>
                    <a:stretch>
                      <a:fillRect l="-2703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30" name="Conector recto de flecha 29">
                <a:extLst>
                  <a:ext uri="{FF2B5EF4-FFF2-40B4-BE49-F238E27FC236}">
                    <a16:creationId xmlns:a16="http://schemas.microsoft.com/office/drawing/2014/main" id="{B0B8C21A-B8CC-344D-99DB-1ED239C95632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8536501" y="4457497"/>
                <a:ext cx="3317054" cy="1076798"/>
              </a:xfrm>
              <a:prstGeom prst="straightConnector1">
                <a:avLst/>
              </a:prstGeom>
              <a:ln w="57150"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" name="Arco 1">
                <a:extLst>
                  <a:ext uri="{FF2B5EF4-FFF2-40B4-BE49-F238E27FC236}">
                    <a16:creationId xmlns:a16="http://schemas.microsoft.com/office/drawing/2014/main" id="{C39DA422-05B5-5141-AE05-0F44AA7089D0}"/>
                  </a:ext>
                </a:extLst>
              </p:cNvPr>
              <p:cNvSpPr/>
              <p:nvPr/>
            </p:nvSpPr>
            <p:spPr>
              <a:xfrm rot="5984143">
                <a:off x="8121860" y="5014791"/>
                <a:ext cx="1100145" cy="669028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" name="CuadroTexto 30">
                  <a:extLst>
                    <a:ext uri="{FF2B5EF4-FFF2-40B4-BE49-F238E27FC236}">
                      <a16:creationId xmlns:a16="http://schemas.microsoft.com/office/drawing/2014/main" id="{60585301-50DE-634D-8710-ACA1B2C57F31}"/>
                    </a:ext>
                  </a:extLst>
                </p:cNvPr>
                <p:cNvSpPr txBox="1"/>
                <p:nvPr/>
              </p:nvSpPr>
              <p:spPr>
                <a:xfrm>
                  <a:off x="8549988" y="5453241"/>
                  <a:ext cx="334543" cy="69935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𝜃</m:t>
                        </m:r>
                      </m:oMath>
                    </m:oMathPara>
                  </a14:m>
                  <a:endParaRPr lang="es-CL" sz="2400" baseline="-25000" dirty="0">
                    <a:solidFill>
                      <a:srgbClr val="FF9108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  <a:p>
                  <a:endPara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31" name="CuadroTexto 30">
                  <a:extLst>
                    <a:ext uri="{FF2B5EF4-FFF2-40B4-BE49-F238E27FC236}">
                      <a16:creationId xmlns:a16="http://schemas.microsoft.com/office/drawing/2014/main" id="{60585301-50DE-634D-8710-ACA1B2C57F3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549988" y="5453241"/>
                  <a:ext cx="334543" cy="699359"/>
                </a:xfrm>
                <a:prstGeom prst="rect">
                  <a:avLst/>
                </a:prstGeom>
                <a:blipFill>
                  <a:blip r:embed="rId5"/>
                  <a:stretch>
                    <a:fillRect l="-3704" r="-7407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6" name="Grupo 5">
            <a:extLst>
              <a:ext uri="{FF2B5EF4-FFF2-40B4-BE49-F238E27FC236}">
                <a16:creationId xmlns:a16="http://schemas.microsoft.com/office/drawing/2014/main" id="{8900915C-6985-DA42-84F0-637B2F0445E6}"/>
              </a:ext>
            </a:extLst>
          </p:cNvPr>
          <p:cNvGrpSpPr/>
          <p:nvPr/>
        </p:nvGrpSpPr>
        <p:grpSpPr>
          <a:xfrm>
            <a:off x="148752" y="1998088"/>
            <a:ext cx="6280079" cy="2944156"/>
            <a:chOff x="148752" y="1998088"/>
            <a:chExt cx="6280079" cy="2944156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CuadroTexto 41">
                  <a:extLst>
                    <a:ext uri="{FF2B5EF4-FFF2-40B4-BE49-F238E27FC236}">
                      <a16:creationId xmlns:a16="http://schemas.microsoft.com/office/drawing/2014/main" id="{8FCA3A82-518C-8540-948E-18A713E631A5}"/>
                    </a:ext>
                  </a:extLst>
                </p:cNvPr>
                <p:cNvSpPr txBox="1"/>
                <p:nvPr/>
              </p:nvSpPr>
              <p:spPr>
                <a:xfrm>
                  <a:off x="2086505" y="2724120"/>
                  <a:ext cx="334543" cy="87979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3600" i="1" baseline="-25000" smtClean="0">
                            <a:solidFill>
                              <a:srgbClr val="13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𝛼</m:t>
                        </m:r>
                      </m:oMath>
                    </m:oMathPara>
                  </a14:m>
                  <a:endParaRPr lang="es-CL" sz="36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  <a:p>
                  <a:endPara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42" name="CuadroTexto 41">
                  <a:extLst>
                    <a:ext uri="{FF2B5EF4-FFF2-40B4-BE49-F238E27FC236}">
                      <a16:creationId xmlns:a16="http://schemas.microsoft.com/office/drawing/2014/main" id="{8FCA3A82-518C-8540-948E-18A713E631A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86505" y="2724120"/>
                  <a:ext cx="334543" cy="879793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3" name="Grupo 2">
              <a:extLst>
                <a:ext uri="{FF2B5EF4-FFF2-40B4-BE49-F238E27FC236}">
                  <a16:creationId xmlns:a16="http://schemas.microsoft.com/office/drawing/2014/main" id="{C28AF4A2-DF07-2144-A999-89B099BE3E06}"/>
                </a:ext>
              </a:extLst>
            </p:cNvPr>
            <p:cNvGrpSpPr/>
            <p:nvPr/>
          </p:nvGrpSpPr>
          <p:grpSpPr>
            <a:xfrm>
              <a:off x="148752" y="1998088"/>
              <a:ext cx="6280079" cy="2944156"/>
              <a:chOff x="653967" y="3356992"/>
              <a:chExt cx="6280079" cy="2944156"/>
            </a:xfrm>
          </p:grpSpPr>
          <p:grpSp>
            <p:nvGrpSpPr>
              <p:cNvPr id="9" name="Grupo 8">
                <a:extLst>
                  <a:ext uri="{FF2B5EF4-FFF2-40B4-BE49-F238E27FC236}">
                    <a16:creationId xmlns:a16="http://schemas.microsoft.com/office/drawing/2014/main" id="{7CDD4F79-52A1-7449-AD70-6C6A0CD9F448}"/>
                  </a:ext>
                </a:extLst>
              </p:cNvPr>
              <p:cNvGrpSpPr/>
              <p:nvPr/>
            </p:nvGrpSpPr>
            <p:grpSpPr>
              <a:xfrm>
                <a:off x="653967" y="3356992"/>
                <a:ext cx="6280079" cy="2944156"/>
                <a:chOff x="4655840" y="3536829"/>
                <a:chExt cx="6280079" cy="2944156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41" name="CuadroTexto 40">
                      <a:extLst>
                        <a:ext uri="{FF2B5EF4-FFF2-40B4-BE49-F238E27FC236}">
                          <a16:creationId xmlns:a16="http://schemas.microsoft.com/office/drawing/2014/main" id="{CAB88C12-A613-DD40-929B-9683D7613CF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6943698" y="3871562"/>
                      <a:ext cx="334543" cy="762453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</p:spPr>
                  <p:txBody>
                    <a:bodyPr wrap="square" rtlCol="0">
                      <a:spAutoFit/>
                    </a:bodyPr>
                    <a:lstStyle/>
                    <a:p>
                      <a14:m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ES" sz="2400" i="1" smtClean="0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𝑑</m:t>
                              </m:r>
                            </m:e>
                          </m:acc>
                        </m:oMath>
                      </a14:m>
                      <a:r>
                        <a:rPr lang="es-CL" sz="2400" baseline="-25000" dirty="0">
                          <a:solidFill>
                            <a:srgbClr val="FF91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endParaRPr lang="es-CL" sz="2400" baseline="-25000" dirty="0">
                        <a:solidFill>
                          <a:srgbClr val="13456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</mc:Choice>
              <mc:Fallback xmlns="">
                <p:sp>
                  <p:nvSpPr>
                    <p:cNvPr id="41" name="CuadroTexto 40">
                      <a:extLst>
                        <a:ext uri="{FF2B5EF4-FFF2-40B4-BE49-F238E27FC236}">
                          <a16:creationId xmlns:a16="http://schemas.microsoft.com/office/drawing/2014/main" id="{CAB88C12-A613-DD40-929B-9683D7613CFF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6943698" y="3871562"/>
                      <a:ext cx="334543" cy="762453"/>
                    </a:xfrm>
                    <a:prstGeom prst="rect">
                      <a:avLst/>
                    </a:prstGeom>
                    <a:blipFill>
                      <a:blip r:embed="rId7"/>
                      <a:stretch>
                        <a:fillRect l="-7692" t="-13115" r="-11538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cxnSp>
              <p:nvCxnSpPr>
                <p:cNvPr id="7" name="Conector recto 6">
                  <a:extLst>
                    <a:ext uri="{FF2B5EF4-FFF2-40B4-BE49-F238E27FC236}">
                      <a16:creationId xmlns:a16="http://schemas.microsoft.com/office/drawing/2014/main" id="{303FD153-9CA0-8146-84FC-144834D230B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655840" y="6453336"/>
                  <a:ext cx="6280079" cy="27649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Conector recto de flecha 21">
                  <a:extLst>
                    <a:ext uri="{FF2B5EF4-FFF2-40B4-BE49-F238E27FC236}">
                      <a16:creationId xmlns:a16="http://schemas.microsoft.com/office/drawing/2014/main" id="{FE0B04BE-538A-FC4A-8673-C0BE7D2A9D2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9499464" y="3858814"/>
                  <a:ext cx="0" cy="2594522"/>
                </a:xfrm>
                <a:prstGeom prst="straightConnector1">
                  <a:avLst/>
                </a:prstGeom>
                <a:ln w="38100">
                  <a:headEnd type="triangle"/>
                  <a:tailEnd type="triangle"/>
                </a:ln>
              </p:spPr>
              <p:style>
                <a:lnRef idx="1">
                  <a:schemeClr val="accent2"/>
                </a:lnRef>
                <a:fillRef idx="0">
                  <a:schemeClr val="accent2"/>
                </a:fillRef>
                <a:effectRef idx="0">
                  <a:schemeClr val="accent2"/>
                </a:effectRef>
                <a:fontRef idx="minor">
                  <a:schemeClr val="tx1"/>
                </a:fontRef>
              </p:style>
            </p:cxnSp>
            <p:sp>
              <p:nvSpPr>
                <p:cNvPr id="14" name="CuadroTexto 13">
                  <a:extLst>
                    <a:ext uri="{FF2B5EF4-FFF2-40B4-BE49-F238E27FC236}">
                      <a16:creationId xmlns:a16="http://schemas.microsoft.com/office/drawing/2014/main" id="{3E5A5941-1889-9C40-861A-F35B9532A04D}"/>
                    </a:ext>
                  </a:extLst>
                </p:cNvPr>
                <p:cNvSpPr txBox="1"/>
                <p:nvPr/>
              </p:nvSpPr>
              <p:spPr>
                <a:xfrm>
                  <a:off x="9326644" y="4759110"/>
                  <a:ext cx="468045" cy="461665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sz="2400" dirty="0">
                      <a:solidFill>
                        <a:srgbClr val="13456F"/>
                      </a:solidFill>
                      <a:latin typeface="Times New Roman" pitchFamily="18" charset="0"/>
                      <a:cs typeface="Times New Roman" pitchFamily="18" charset="0"/>
                    </a:rPr>
                    <a:t>h</a:t>
                  </a:r>
                  <a:r>
                    <a:rPr lang="es-CL" sz="2400" baseline="-25000" dirty="0">
                      <a:solidFill>
                        <a:srgbClr val="13456F"/>
                      </a:solidFill>
                      <a:latin typeface="Times New Roman" pitchFamily="18" charset="0"/>
                      <a:cs typeface="Times New Roman" pitchFamily="18" charset="0"/>
                    </a:rPr>
                    <a:t>f</a:t>
                  </a:r>
                </a:p>
              </p:txBody>
            </p:sp>
            <p:sp>
              <p:nvSpPr>
                <p:cNvPr id="25" name="Freeform 68">
                  <a:extLst>
                    <a:ext uri="{FF2B5EF4-FFF2-40B4-BE49-F238E27FC236}">
                      <a16:creationId xmlns:a16="http://schemas.microsoft.com/office/drawing/2014/main" id="{037CEB55-EF0E-1A43-9A82-C0C05928C20A}"/>
                    </a:ext>
                  </a:extLst>
                </p:cNvPr>
                <p:cNvSpPr/>
                <p:nvPr/>
              </p:nvSpPr>
              <p:spPr>
                <a:xfrm>
                  <a:off x="5154522" y="3688670"/>
                  <a:ext cx="5781397" cy="1440160"/>
                </a:xfrm>
                <a:custGeom>
                  <a:avLst/>
                  <a:gdLst>
                    <a:gd name="connsiteX0" fmla="*/ 0 w 8807669"/>
                    <a:gd name="connsiteY0" fmla="*/ 2259742 h 2259742"/>
                    <a:gd name="connsiteX1" fmla="*/ 4351283 w 8807669"/>
                    <a:gd name="connsiteY1" fmla="*/ 18 h 2259742"/>
                    <a:gd name="connsiteX2" fmla="*/ 8807669 w 8807669"/>
                    <a:gd name="connsiteY2" fmla="*/ 2228211 h 22597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8807669" h="2259742">
                      <a:moveTo>
                        <a:pt x="0" y="2259742"/>
                      </a:moveTo>
                      <a:cubicBezTo>
                        <a:pt x="1441669" y="1132507"/>
                        <a:pt x="2883338" y="5273"/>
                        <a:pt x="4351283" y="18"/>
                      </a:cubicBezTo>
                      <a:cubicBezTo>
                        <a:pt x="5819228" y="-5237"/>
                        <a:pt x="7313448" y="1111487"/>
                        <a:pt x="8807669" y="2228211"/>
                      </a:cubicBezTo>
                    </a:path>
                  </a:pathLst>
                </a:custGeom>
                <a:ln w="19050">
                  <a:solidFill>
                    <a:schemeClr val="bg1">
                      <a:lumMod val="75000"/>
                    </a:schemeClr>
                  </a:solidFill>
                  <a:prstDash val="dash"/>
                </a:ln>
                <a:effectLst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9" name="Elipse 18">
                  <a:extLst>
                    <a:ext uri="{FF2B5EF4-FFF2-40B4-BE49-F238E27FC236}">
                      <a16:creationId xmlns:a16="http://schemas.microsoft.com/office/drawing/2014/main" id="{A4E06E61-4007-A242-9B1A-00500296FA6A}"/>
                    </a:ext>
                  </a:extLst>
                </p:cNvPr>
                <p:cNvSpPr/>
                <p:nvPr/>
              </p:nvSpPr>
              <p:spPr>
                <a:xfrm>
                  <a:off x="5129336" y="4616949"/>
                  <a:ext cx="576049" cy="576050"/>
                </a:xfrm>
                <a:prstGeom prst="ellipse">
                  <a:avLst/>
                </a:prstGeom>
                <a:solidFill>
                  <a:schemeClr val="accent1">
                    <a:lumMod val="40000"/>
                    <a:lumOff val="6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/>
                </a:p>
              </p:txBody>
            </p:sp>
            <p:sp>
              <p:nvSpPr>
                <p:cNvPr id="18" name="Elipse 17">
                  <a:extLst>
                    <a:ext uri="{FF2B5EF4-FFF2-40B4-BE49-F238E27FC236}">
                      <a16:creationId xmlns:a16="http://schemas.microsoft.com/office/drawing/2014/main" id="{3B56221C-4FCF-A547-89AF-5555DB6CDC49}"/>
                    </a:ext>
                  </a:extLst>
                </p:cNvPr>
                <p:cNvSpPr/>
                <p:nvPr/>
              </p:nvSpPr>
              <p:spPr>
                <a:xfrm>
                  <a:off x="8755742" y="3536829"/>
                  <a:ext cx="576063" cy="576051"/>
                </a:xfrm>
                <a:prstGeom prst="ellipse">
                  <a:avLst/>
                </a:prstGeom>
                <a:solidFill>
                  <a:schemeClr val="accent1">
                    <a:lumMod val="40000"/>
                    <a:lumOff val="6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/>
                </a:p>
              </p:txBody>
            </p:sp>
            <p:cxnSp>
              <p:nvCxnSpPr>
                <p:cNvPr id="40" name="Conector recto de flecha 39">
                  <a:extLst>
                    <a:ext uri="{FF2B5EF4-FFF2-40B4-BE49-F238E27FC236}">
                      <a16:creationId xmlns:a16="http://schemas.microsoft.com/office/drawing/2014/main" id="{353F46BF-19F5-404C-AF49-E177B7A5F81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5417360" y="3858815"/>
                  <a:ext cx="3599822" cy="1069418"/>
                </a:xfrm>
                <a:prstGeom prst="straightConnector1">
                  <a:avLst/>
                </a:prstGeom>
                <a:ln w="57150">
                  <a:headEnd type="none" w="med" len="med"/>
                  <a:tailEnd type="arrow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Conector recto de flecha 11">
                  <a:extLst>
                    <a:ext uri="{FF2B5EF4-FFF2-40B4-BE49-F238E27FC236}">
                      <a16:creationId xmlns:a16="http://schemas.microsoft.com/office/drawing/2014/main" id="{A1351CBD-B2CB-954B-A560-7CADB59EA0B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417360" y="4982789"/>
                  <a:ext cx="0" cy="1498196"/>
                </a:xfrm>
                <a:prstGeom prst="straightConnector1">
                  <a:avLst/>
                </a:prstGeom>
                <a:ln w="38100">
                  <a:headEnd type="triangle"/>
                  <a:tailEnd type="triangle"/>
                </a:ln>
              </p:spPr>
              <p:style>
                <a:lnRef idx="1">
                  <a:schemeClr val="accent2"/>
                </a:lnRef>
                <a:fillRef idx="0">
                  <a:schemeClr val="accent2"/>
                </a:fillRef>
                <a:effectRef idx="0">
                  <a:schemeClr val="accent2"/>
                </a:effectRef>
                <a:fontRef idx="minor">
                  <a:schemeClr val="tx1"/>
                </a:fontRef>
              </p:style>
            </p:cxnSp>
            <p:sp>
              <p:nvSpPr>
                <p:cNvPr id="24" name="CuadroTexto 23">
                  <a:extLst>
                    <a:ext uri="{FF2B5EF4-FFF2-40B4-BE49-F238E27FC236}">
                      <a16:creationId xmlns:a16="http://schemas.microsoft.com/office/drawing/2014/main" id="{0DB406DE-D27D-0948-88EA-167B2D412FEA}"/>
                    </a:ext>
                  </a:extLst>
                </p:cNvPr>
                <p:cNvSpPr txBox="1"/>
                <p:nvPr/>
              </p:nvSpPr>
              <p:spPr>
                <a:xfrm>
                  <a:off x="5248143" y="5399116"/>
                  <a:ext cx="468045" cy="461665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sz="2400" dirty="0">
                      <a:solidFill>
                        <a:srgbClr val="13456F"/>
                      </a:solidFill>
                      <a:latin typeface="Times New Roman" pitchFamily="18" charset="0"/>
                      <a:cs typeface="Times New Roman" pitchFamily="18" charset="0"/>
                    </a:rPr>
                    <a:t>h</a:t>
                  </a:r>
                  <a:r>
                    <a:rPr lang="es-CL" sz="2400" baseline="-25000" dirty="0">
                      <a:solidFill>
                        <a:srgbClr val="13456F"/>
                      </a:solidFill>
                      <a:latin typeface="Times New Roman" pitchFamily="18" charset="0"/>
                      <a:cs typeface="Times New Roman" pitchFamily="18" charset="0"/>
                    </a:rPr>
                    <a:t>i</a:t>
                  </a:r>
                </a:p>
              </p:txBody>
            </p:sp>
          </p:grpSp>
          <p:cxnSp>
            <p:nvCxnSpPr>
              <p:cNvPr id="5" name="Conector recto 4">
                <a:extLst>
                  <a:ext uri="{FF2B5EF4-FFF2-40B4-BE49-F238E27FC236}">
                    <a16:creationId xmlns:a16="http://schemas.microsoft.com/office/drawing/2014/main" id="{F753364C-8D2B-2441-800D-837E25329E50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446611" y="4725144"/>
                <a:ext cx="3569269" cy="23252"/>
              </a:xfrm>
              <a:prstGeom prst="line">
                <a:avLst/>
              </a:prstGeom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1" name="Conector recto 10">
                <a:extLst>
                  <a:ext uri="{FF2B5EF4-FFF2-40B4-BE49-F238E27FC236}">
                    <a16:creationId xmlns:a16="http://schemas.microsoft.com/office/drawing/2014/main" id="{AB81332C-FDF7-8448-ABAD-52DAD735FC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5880" y="3678977"/>
                <a:ext cx="0" cy="1042839"/>
              </a:xfrm>
              <a:prstGeom prst="line">
                <a:avLst/>
              </a:prstGeom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43" name="Arco 42">
                <a:extLst>
                  <a:ext uri="{FF2B5EF4-FFF2-40B4-BE49-F238E27FC236}">
                    <a16:creationId xmlns:a16="http://schemas.microsoft.com/office/drawing/2014/main" id="{4CDD2B4E-6A90-634A-8418-DCEF49325D2B}"/>
                  </a:ext>
                </a:extLst>
              </p:cNvPr>
              <p:cNvSpPr/>
              <p:nvPr/>
            </p:nvSpPr>
            <p:spPr>
              <a:xfrm rot="4516478">
                <a:off x="2503758" y="3988923"/>
                <a:ext cx="845705" cy="669028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00658FB-3E92-2943-975B-92273D1D1079}"/>
                  </a:ext>
                </a:extLst>
              </p:cNvPr>
              <p:cNvSpPr txBox="1"/>
              <p:nvPr/>
            </p:nvSpPr>
            <p:spPr>
              <a:xfrm>
                <a:off x="7102109" y="912965"/>
                <a:ext cx="5464224" cy="67258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Donde         </a:t>
                </a:r>
                <a14:m>
                  <m:oMath xmlns:m="http://schemas.openxmlformats.org/officeDocument/2006/math"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𝑓</m:t>
                            </m:r>
                          </m:sub>
                        </m:sSub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num>
                      <m:den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𝑠𝑒𝑛</m:t>
                        </m:r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𝛼</m:t>
                        </m:r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            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 sz="2000" i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cos</m:t>
                    </m:r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⁡(</m:t>
                    </m:r>
                    <m:r>
                      <a:rPr lang="es-ES" sz="20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𝜃</m:t>
                    </m:r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)=−</m:t>
                    </m:r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𝑠𝑒𝑛</m:t>
                    </m:r>
                    <m:r>
                      <a:rPr lang="es-ES" sz="20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s-ES" sz="20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𝛼</m:t>
                    </m:r>
                    <m:r>
                      <a:rPr lang="es-ES" sz="20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s-CL" sz="20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Entonces,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𝑐𝑜𝑠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𝜃</m:t>
                      </m:r>
                    </m:oMath>
                  </m:oMathPara>
                </a14:m>
                <a:endParaRPr lang="es-ES" sz="2400" b="0" dirty="0">
                  <a:solidFill>
                    <a:srgbClr val="00456F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endParaRPr lang="es-ES" sz="2400" i="1" dirty="0">
                  <a:solidFill>
                    <a:srgbClr val="00456F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f>
                        <m:f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s-ES" sz="24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𝑓</m:t>
                              </m:r>
                            </m:sub>
                          </m:s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𝑠𝑒𝑛</m:t>
                          </m:r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(</m:t>
                          </m:r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𝛼</m:t>
                          </m:r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den>
                      </m:f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s-ES" sz="240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𝑠𝑒𝑛</m:t>
                      </m:r>
                      <m:r>
                        <a:rPr lang="es-ES" sz="240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s-ES" sz="240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𝛼</m:t>
                      </m:r>
                      <m:r>
                        <a:rPr lang="es-ES" sz="240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f>
                        <m:f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𝑓</m:t>
                              </m:r>
                            </m:sub>
                          </m:s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s-ES" sz="2400" i="1" strike="sngStrike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𝑠𝑒𝑛</m:t>
                          </m:r>
                          <m:r>
                            <a:rPr lang="es-ES" sz="2400" i="1" strike="sngStrike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(</m:t>
                          </m:r>
                          <m:r>
                            <a:rPr lang="es-ES" sz="2400" i="1" strike="sngStrike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𝛼</m:t>
                          </m:r>
                          <m:r>
                            <a:rPr lang="es-ES" sz="2400" i="1" strike="sngStrike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den>
                      </m:f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s-ES" sz="2400" i="1" strike="sngStrike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𝑠𝑒𝑛</m:t>
                      </m:r>
                      <m:r>
                        <a:rPr lang="es-ES" sz="2400" i="1" strike="sngStrike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s-ES" sz="2400" i="1" strike="sngStrike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𝛼</m:t>
                      </m:r>
                      <m:r>
                        <a:rPr lang="es-ES" sz="2400" i="1" strike="sngStrike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s-CL" sz="2400" strike="sngStrike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ES" sz="2400" i="1" dirty="0">
                  <a:solidFill>
                    <a:srgbClr val="00456F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ES" sz="2400" b="0" dirty="0">
                  <a:solidFill>
                    <a:srgbClr val="00456F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endParaRPr lang="es-CL" sz="2400" b="1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00658FB-3E92-2943-975B-92273D1D10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02109" y="912965"/>
                <a:ext cx="5464224" cy="6725816"/>
              </a:xfrm>
              <a:prstGeom prst="rect">
                <a:avLst/>
              </a:prstGeom>
              <a:blipFill>
                <a:blip r:embed="rId8"/>
                <a:stretch>
                  <a:fillRect l="-162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Rectángulo redondeado 33">
            <a:extLst>
              <a:ext uri="{FF2B5EF4-FFF2-40B4-BE49-F238E27FC236}">
                <a16:creationId xmlns:a16="http://schemas.microsoft.com/office/drawing/2014/main" id="{FC18759B-970C-2F4F-81C3-AA3EA9D3D259}"/>
              </a:ext>
            </a:extLst>
          </p:cNvPr>
          <p:cNvSpPr/>
          <p:nvPr/>
        </p:nvSpPr>
        <p:spPr>
          <a:xfrm>
            <a:off x="6790105" y="912965"/>
            <a:ext cx="5262779" cy="577893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6" name="Rectángulo redondeado 35">
            <a:extLst>
              <a:ext uri="{FF2B5EF4-FFF2-40B4-BE49-F238E27FC236}">
                <a16:creationId xmlns:a16="http://schemas.microsoft.com/office/drawing/2014/main" id="{D4F6BA48-5257-2940-A089-083FB5304884}"/>
              </a:ext>
            </a:extLst>
          </p:cNvPr>
          <p:cNvSpPr/>
          <p:nvPr/>
        </p:nvSpPr>
        <p:spPr>
          <a:xfrm>
            <a:off x="8286049" y="5904439"/>
            <a:ext cx="3096344" cy="64807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57437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Energía potencial gravitacional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329952" y="1556792"/>
                <a:ext cx="11521275" cy="65208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Podemos notar que en las situaciones anteriores, el trabajo realizado por la fuerza peso es independiente de la trayectoria del cuerpo, y que en todos los casos se cumple que: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la expresión </a:t>
                </a:r>
                <a14:m>
                  <m:oMath xmlns:m="http://schemas.openxmlformats.org/officeDocument/2006/math"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“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𝑚𝑔</m:t>
                    </m:r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h</m:t>
                    </m:r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” 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 le denomina </a:t>
                </a:r>
                <a:r>
                  <a:rPr lang="es-CL" sz="2400" b="1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“Energía potencial gravitacional”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</m:e>
                      <m:sub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𝑔</m:t>
                        </m:r>
                      </m:sub>
                    </m:sSub>
                  </m:oMath>
                </a14:m>
                <a:endParaRPr lang="es-ES" sz="2400" b="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 decir,                             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</m:e>
                      <m:sub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𝑔</m:t>
                        </m:r>
                      </m:sub>
                    </m:sSub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𝑚𝑔h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Por lo que, el trabajo realizado por la fuerza peso, lo podemos expresar como</a:t>
                </a:r>
                <a:endParaRPr lang="es-ES" sz="2400" i="1" dirty="0">
                  <a:solidFill>
                    <a:srgbClr val="00456F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ES" sz="2400" i="1" dirty="0">
                  <a:solidFill>
                    <a:srgbClr val="00456F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−∆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952" y="1556792"/>
                <a:ext cx="11521275" cy="6520888"/>
              </a:xfrm>
              <a:prstGeom prst="rect">
                <a:avLst/>
              </a:prstGeom>
              <a:blipFill>
                <a:blip r:embed="rId3"/>
                <a:stretch>
                  <a:fillRect l="-771" t="-77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ángulo redondeado 19">
            <a:extLst>
              <a:ext uri="{FF2B5EF4-FFF2-40B4-BE49-F238E27FC236}">
                <a16:creationId xmlns:a16="http://schemas.microsoft.com/office/drawing/2014/main" id="{8A64754E-7704-F249-BFD8-6EF04E59EFCD}"/>
              </a:ext>
            </a:extLst>
          </p:cNvPr>
          <p:cNvSpPr/>
          <p:nvPr/>
        </p:nvSpPr>
        <p:spPr>
          <a:xfrm>
            <a:off x="4655840" y="6021288"/>
            <a:ext cx="3096344" cy="64807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232928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Energía potencial gravitacional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324967" y="1703045"/>
                <a:ext cx="11521269" cy="1230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Al generalizar, podemos decir que cuando un cuerpo se encuentra sometido a la influencia de la fuerza gravitacional terrestre (peso), este adquiere una energía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ES" sz="24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</m:e>
                      <m:sub>
                        <m:r>
                          <a:rPr lang="es-ES" sz="24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denominada </a:t>
                </a:r>
              </a:p>
              <a:p>
                <a:pPr algn="ctr"/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energía potencial gravitacional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967" y="1703045"/>
                <a:ext cx="11521269" cy="1230401"/>
              </a:xfrm>
              <a:prstGeom prst="rect">
                <a:avLst/>
              </a:prstGeom>
              <a:blipFill>
                <a:blip r:embed="rId3"/>
                <a:stretch>
                  <a:fillRect t="-3061" b="-1020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>
            <a:extLst>
              <a:ext uri="{FF2B5EF4-FFF2-40B4-BE49-F238E27FC236}">
                <a16:creationId xmlns:a16="http://schemas.microsoft.com/office/drawing/2014/main" id="{17507E4B-0153-8146-A318-FA8189358720}"/>
              </a:ext>
            </a:extLst>
          </p:cNvPr>
          <p:cNvSpPr txBox="1"/>
          <p:nvPr/>
        </p:nvSpPr>
        <p:spPr>
          <a:xfrm>
            <a:off x="2054552" y="5839822"/>
            <a:ext cx="8082895" cy="584775"/>
          </a:xfrm>
          <a:prstGeom prst="rect">
            <a:avLst/>
          </a:prstGeom>
          <a:noFill/>
          <a:ln w="12700">
            <a:solidFill>
              <a:srgbClr val="FF9108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600" i="1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(*) Esta expresión es válida solo para cuerpos que se encuentran a distancias cercanas a la superficie terrestre</a:t>
            </a:r>
            <a:r>
              <a:rPr lang="es-CL" sz="1600" i="1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CL" sz="16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B03682D-EB0C-B34C-A275-5E80F21ECADB}"/>
                  </a:ext>
                </a:extLst>
              </p:cNvPr>
              <p:cNvSpPr txBox="1"/>
              <p:nvPr/>
            </p:nvSpPr>
            <p:spPr>
              <a:xfrm>
                <a:off x="5113493" y="3150061"/>
                <a:ext cx="1944216" cy="4966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sub>
                      </m:sSub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𝑚𝑔h</m:t>
                      </m:r>
                    </m:oMath>
                  </m:oMathPara>
                </a14:m>
                <a:endParaRPr lang="es-CL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B03682D-EB0C-B34C-A275-5E80F21ECA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3493" y="3150061"/>
                <a:ext cx="1944216" cy="496611"/>
              </a:xfrm>
              <a:prstGeom prst="rect">
                <a:avLst/>
              </a:prstGeom>
              <a:blipFill>
                <a:blip r:embed="rId4"/>
                <a:stretch>
                  <a:fillRect b="-75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577B9B59-BCB6-1646-8C76-4A2245CBD2EB}"/>
                  </a:ext>
                </a:extLst>
              </p:cNvPr>
              <p:cNvSpPr txBox="1"/>
              <p:nvPr/>
            </p:nvSpPr>
            <p:spPr>
              <a:xfrm>
                <a:off x="3537014" y="3896795"/>
                <a:ext cx="7698705" cy="1352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Aquí, </a:t>
                </a:r>
                <a14:m>
                  <m:oMath xmlns:m="http://schemas.openxmlformats.org/officeDocument/2006/math">
                    <m:r>
                      <a:rPr lang="es-ES" sz="200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“</m:t>
                    </m:r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”</m:t>
                    </m:r>
                  </m:oMath>
                </a14:m>
                <a:r>
                  <a:rPr lang="es-CL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 corresponde a la coordenada vertical del cuerpo medida desde un eje de referencia paralelo a la superficie terrestre, la cual puede ser positiva o negativa. Esto implica que la energía potencial gravitacional puede tomar cualquier valor real: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ES" sz="2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</m:e>
                      <m:sub>
                        <m:r>
                          <a:rPr lang="es-ES" sz="2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𝑔</m:t>
                        </m:r>
                      </m:sub>
                    </m:sSub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ℝ</m:t>
                    </m:r>
                  </m:oMath>
                </a14:m>
                <a:r>
                  <a:rPr lang="es-CL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577B9B59-BCB6-1646-8C76-4A2245CBD2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7014" y="3896795"/>
                <a:ext cx="7698705" cy="1352550"/>
              </a:xfrm>
              <a:prstGeom prst="rect">
                <a:avLst/>
              </a:prstGeom>
              <a:blipFill>
                <a:blip r:embed="rId5"/>
                <a:stretch>
                  <a:fillRect t="-1869" r="-329" b="-467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88FE11B7-27F9-C147-A626-757789852D54}"/>
                  </a:ext>
                </a:extLst>
              </p:cNvPr>
              <p:cNvSpPr/>
              <p:nvPr/>
            </p:nvSpPr>
            <p:spPr>
              <a:xfrm>
                <a:off x="1088873" y="3579078"/>
                <a:ext cx="804511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88FE11B7-27F9-C147-A626-757789852D5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8873" y="3579078"/>
                <a:ext cx="804511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2" name="Group 21">
            <a:extLst>
              <a:ext uri="{FF2B5EF4-FFF2-40B4-BE49-F238E27FC236}">
                <a16:creationId xmlns:a16="http://schemas.microsoft.com/office/drawing/2014/main" id="{A33E4E2F-0E6F-3549-87AD-4533933B8357}"/>
              </a:ext>
            </a:extLst>
          </p:cNvPr>
          <p:cNvGrpSpPr/>
          <p:nvPr/>
        </p:nvGrpSpPr>
        <p:grpSpPr>
          <a:xfrm>
            <a:off x="956281" y="2853575"/>
            <a:ext cx="2028647" cy="2600774"/>
            <a:chOff x="1040228" y="2798612"/>
            <a:chExt cx="2028647" cy="2600774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A46548C7-98B4-7046-848A-0C58C4EA0262}"/>
                </a:ext>
              </a:extLst>
            </p:cNvPr>
            <p:cNvCxnSpPr/>
            <p:nvPr/>
          </p:nvCxnSpPr>
          <p:spPr>
            <a:xfrm>
              <a:off x="1040228" y="4304937"/>
              <a:ext cx="2028647" cy="0"/>
            </a:xfrm>
            <a:prstGeom prst="line">
              <a:avLst/>
            </a:prstGeom>
            <a:ln w="19050">
              <a:solidFill>
                <a:srgbClr val="00456F"/>
              </a:solidFill>
              <a:prstDash val="dash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B9C329A1-9FBE-964E-9602-EEE64115C46E}"/>
                </a:ext>
              </a:extLst>
            </p:cNvPr>
            <p:cNvCxnSpPr>
              <a:cxnSpLocks/>
              <a:stCxn id="5" idx="2"/>
            </p:cNvCxnSpPr>
            <p:nvPr/>
          </p:nvCxnSpPr>
          <p:spPr>
            <a:xfrm flipH="1">
              <a:off x="1702372" y="3231506"/>
              <a:ext cx="746" cy="1061755"/>
            </a:xfrm>
            <a:prstGeom prst="line">
              <a:avLst/>
            </a:prstGeom>
            <a:ln w="19050">
              <a:solidFill>
                <a:srgbClr val="00456F"/>
              </a:solidFill>
              <a:prstDash val="dash"/>
              <a:headEnd type="triangle" w="med" len="med"/>
              <a:tailEnd type="triangl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840BB61-56C7-CE49-BFB6-4CE8A792A1B8}"/>
                </a:ext>
              </a:extLst>
            </p:cNvPr>
            <p:cNvGrpSpPr/>
            <p:nvPr/>
          </p:nvGrpSpPr>
          <p:grpSpPr>
            <a:xfrm>
              <a:off x="1040228" y="2798612"/>
              <a:ext cx="2028647" cy="2600774"/>
              <a:chOff x="1040228" y="2772442"/>
              <a:chExt cx="2028647" cy="2600774"/>
            </a:xfrm>
          </p:grpSpPr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3C9F19F1-79DE-0A43-AAE7-D49CE8EE8D26}"/>
                  </a:ext>
                </a:extLst>
              </p:cNvPr>
              <p:cNvGrpSpPr/>
              <p:nvPr/>
            </p:nvGrpSpPr>
            <p:grpSpPr>
              <a:xfrm>
                <a:off x="1040228" y="2772442"/>
                <a:ext cx="2028647" cy="2600774"/>
                <a:chOff x="1040555" y="2660477"/>
                <a:chExt cx="2028647" cy="2600774"/>
              </a:xfrm>
            </p:grpSpPr>
            <p:sp>
              <p:nvSpPr>
                <p:cNvPr id="5" name="Rounded Rectangle 4">
                  <a:extLst>
                    <a:ext uri="{FF2B5EF4-FFF2-40B4-BE49-F238E27FC236}">
                      <a16:creationId xmlns:a16="http://schemas.microsoft.com/office/drawing/2014/main" id="{AF7579D1-A82E-2B43-BA63-0553C39FD2D5}"/>
                    </a:ext>
                  </a:extLst>
                </p:cNvPr>
                <p:cNvSpPr/>
                <p:nvPr/>
              </p:nvSpPr>
              <p:spPr>
                <a:xfrm>
                  <a:off x="1487421" y="2660477"/>
                  <a:ext cx="432048" cy="432894"/>
                </a:xfrm>
                <a:prstGeom prst="roundRect">
                  <a:avLst/>
                </a:prstGeom>
                <a:solidFill>
                  <a:schemeClr val="accent1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cxnSp>
              <p:nvCxnSpPr>
                <p:cNvPr id="11" name="Straight Connector 10">
                  <a:extLst>
                    <a:ext uri="{FF2B5EF4-FFF2-40B4-BE49-F238E27FC236}">
                      <a16:creationId xmlns:a16="http://schemas.microsoft.com/office/drawing/2014/main" id="{EF4D8E58-A25C-0741-86DF-94E0B2CFEAE7}"/>
                    </a:ext>
                  </a:extLst>
                </p:cNvPr>
                <p:cNvCxnSpPr/>
                <p:nvPr/>
              </p:nvCxnSpPr>
              <p:spPr>
                <a:xfrm>
                  <a:off x="1040555" y="5261251"/>
                  <a:ext cx="2028647" cy="0"/>
                </a:xfrm>
                <a:prstGeom prst="line">
                  <a:avLst/>
                </a:prstGeom>
                <a:ln w="19050">
                  <a:solidFill>
                    <a:srgbClr val="00456F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9" name="Rounded Rectangle 18">
                <a:extLst>
                  <a:ext uri="{FF2B5EF4-FFF2-40B4-BE49-F238E27FC236}">
                    <a16:creationId xmlns:a16="http://schemas.microsoft.com/office/drawing/2014/main" id="{90893294-0E46-1C4A-BE35-1C0B4C14AC3C}"/>
                  </a:ext>
                </a:extLst>
              </p:cNvPr>
              <p:cNvSpPr/>
              <p:nvPr/>
            </p:nvSpPr>
            <p:spPr>
              <a:xfrm>
                <a:off x="2299780" y="4784989"/>
                <a:ext cx="325086" cy="329847"/>
              </a:xfrm>
              <a:prstGeom prst="roundRect">
                <a:avLst/>
              </a:prstGeom>
              <a:solidFill>
                <a:schemeClr val="accent1"/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0" name="Straight Connector 19">
                <a:extLst>
                  <a:ext uri="{FF2B5EF4-FFF2-40B4-BE49-F238E27FC236}">
                    <a16:creationId xmlns:a16="http://schemas.microsoft.com/office/drawing/2014/main" id="{8049964B-ACEE-D84A-AFF8-F51C27D8D4A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79227" y="4278767"/>
                <a:ext cx="0" cy="506222"/>
              </a:xfrm>
              <a:prstGeom prst="line">
                <a:avLst/>
              </a:prstGeom>
              <a:ln w="19050">
                <a:solidFill>
                  <a:srgbClr val="00456F"/>
                </a:solidFill>
                <a:prstDash val="dash"/>
                <a:headEnd type="triangle" w="med" len="med"/>
                <a:tailEnd type="triangle" w="med" len="me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1" name="Rectangle 20">
                    <a:extLst>
                      <a:ext uri="{FF2B5EF4-FFF2-40B4-BE49-F238E27FC236}">
                        <a16:creationId xmlns:a16="http://schemas.microsoft.com/office/drawing/2014/main" id="{8A2D5FAA-C8F4-7848-8E5C-173FC56FB13C}"/>
                      </a:ext>
                    </a:extLst>
                  </p:cNvPr>
                  <p:cNvSpPr/>
                  <p:nvPr/>
                </p:nvSpPr>
                <p:spPr>
                  <a:xfrm>
                    <a:off x="2228563" y="4307271"/>
                    <a:ext cx="804511" cy="369332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s-ES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oMath>
                      </m:oMathPara>
                    </a14:m>
                    <a:endParaRPr lang="es-CL" dirty="0">
                      <a:solidFill>
                        <a:srgbClr val="00456F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21" name="Rectangle 20">
                    <a:extLst>
                      <a:ext uri="{FF2B5EF4-FFF2-40B4-BE49-F238E27FC236}">
                        <a16:creationId xmlns:a16="http://schemas.microsoft.com/office/drawing/2014/main" id="{8A2D5FAA-C8F4-7848-8E5C-173FC56FB13C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228563" y="4307271"/>
                    <a:ext cx="804511" cy="369332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p:cxnSp>
        <p:nvCxnSpPr>
          <p:cNvPr id="25" name="Conector recto de flecha 139">
            <a:extLst>
              <a:ext uri="{FF2B5EF4-FFF2-40B4-BE49-F238E27FC236}">
                <a16:creationId xmlns:a16="http://schemas.microsoft.com/office/drawing/2014/main" id="{2FB47307-3B68-E44D-87CB-716A86329207}"/>
              </a:ext>
            </a:extLst>
          </p:cNvPr>
          <p:cNvCxnSpPr>
            <a:cxnSpLocks/>
          </p:cNvCxnSpPr>
          <p:nvPr/>
        </p:nvCxnSpPr>
        <p:spPr>
          <a:xfrm>
            <a:off x="2617966" y="2862995"/>
            <a:ext cx="0" cy="720000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DB5798F3-89CF-FC48-91DD-C1EEE45B753B}"/>
                  </a:ext>
                </a:extLst>
              </p:cNvPr>
              <p:cNvSpPr/>
              <p:nvPr/>
            </p:nvSpPr>
            <p:spPr>
              <a:xfrm>
                <a:off x="2395280" y="3038329"/>
                <a:ext cx="804511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DB5798F3-89CF-FC48-91DD-C1EEE45B753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5280" y="3038329"/>
                <a:ext cx="804511" cy="369332"/>
              </a:xfrm>
              <a:prstGeom prst="rect">
                <a:avLst/>
              </a:prstGeom>
              <a:blipFill>
                <a:blip r:embed="rId8"/>
                <a:stretch>
                  <a:fillRect t="-10000" b="-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262411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524000" y="3030051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de la fuerza elástica</a:t>
            </a:r>
          </a:p>
        </p:txBody>
      </p:sp>
    </p:spTree>
    <p:extLst>
      <p:ext uri="{BB962C8B-B14F-4D97-AF65-F5344CB8AC3E}">
        <p14:creationId xmlns:p14="http://schemas.microsoft.com/office/powerpoint/2010/main" val="19937735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para fuerzas no constantes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479377" y="1769425"/>
                <a:ext cx="5328592" cy="30469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Hasta ahora, hemos usado la expresión </a:t>
                </a:r>
                <a14:m>
                  <m:oMath xmlns:m="http://schemas.openxmlformats.org/officeDocument/2006/math"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𝑊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𝐹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·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·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𝑐𝑜𝑠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𝜃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para determinar el trabajo. Sin embargo, esta expresión es válida sólo para fuerzas constantes.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Para fuerzas variables, determinaremos el trabajo realizado, como el área bajo la curva de un grafico 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sub>
                    </m:sSub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s-ES" sz="24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vs</m:t>
                    </m:r>
                    <m:r>
                      <a:rPr lang="es-ES" sz="24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s-ES" sz="24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x</m:t>
                    </m:r>
                    <m:r>
                      <a:rPr lang="es-ES" sz="24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7" y="1769425"/>
                <a:ext cx="5328592" cy="3046988"/>
              </a:xfrm>
              <a:prstGeom prst="rect">
                <a:avLst/>
              </a:prstGeom>
              <a:blipFill>
                <a:blip r:embed="rId3"/>
                <a:stretch>
                  <a:fillRect l="-1667" t="-1245" r="-1905" b="-373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upo 5">
            <a:extLst>
              <a:ext uri="{FF2B5EF4-FFF2-40B4-BE49-F238E27FC236}">
                <a16:creationId xmlns:a16="http://schemas.microsoft.com/office/drawing/2014/main" id="{5C69822E-CA1A-8048-9D42-FF23EE9C64F0}"/>
              </a:ext>
            </a:extLst>
          </p:cNvPr>
          <p:cNvGrpSpPr/>
          <p:nvPr/>
        </p:nvGrpSpPr>
        <p:grpSpPr>
          <a:xfrm>
            <a:off x="6240016" y="2492896"/>
            <a:ext cx="4608512" cy="2888704"/>
            <a:chOff x="3791744" y="3429000"/>
            <a:chExt cx="4608512" cy="2888704"/>
          </a:xfrm>
        </p:grpSpPr>
        <p:cxnSp>
          <p:nvCxnSpPr>
            <p:cNvPr id="3" name="Conector recto de flecha 2">
              <a:extLst>
                <a:ext uri="{FF2B5EF4-FFF2-40B4-BE49-F238E27FC236}">
                  <a16:creationId xmlns:a16="http://schemas.microsoft.com/office/drawing/2014/main" id="{A3446470-929F-EE46-A926-4C4E4B435BAE}"/>
                </a:ext>
              </a:extLst>
            </p:cNvPr>
            <p:cNvCxnSpPr/>
            <p:nvPr/>
          </p:nvCxnSpPr>
          <p:spPr>
            <a:xfrm>
              <a:off x="3791744" y="6309320"/>
              <a:ext cx="4608512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9" name="Conector recto de flecha 28">
              <a:extLst>
                <a:ext uri="{FF2B5EF4-FFF2-40B4-BE49-F238E27FC236}">
                  <a16:creationId xmlns:a16="http://schemas.microsoft.com/office/drawing/2014/main" id="{3BBDCF71-C574-3247-B24D-070B2E4CF21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791744" y="3429000"/>
              <a:ext cx="0" cy="2888704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29FE3960-37B2-744E-BB5B-94481D3172E9}"/>
                  </a:ext>
                </a:extLst>
              </p:cNvPr>
              <p:cNvSpPr txBox="1"/>
              <p:nvPr/>
            </p:nvSpPr>
            <p:spPr>
              <a:xfrm>
                <a:off x="5969557" y="1916832"/>
                <a:ext cx="54091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29FE3960-37B2-744E-BB5B-94481D3172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9557" y="1916832"/>
                <a:ext cx="540917" cy="46166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533D83E8-4A96-B84F-B1A3-445B5A137E68}"/>
                  </a:ext>
                </a:extLst>
              </p:cNvPr>
              <p:cNvSpPr txBox="1"/>
              <p:nvPr/>
            </p:nvSpPr>
            <p:spPr>
              <a:xfrm>
                <a:off x="11010116" y="5142383"/>
                <a:ext cx="43441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𝑥</m:t>
                      </m:r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533D83E8-4A96-B84F-B1A3-445B5A137E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10116" y="5142383"/>
                <a:ext cx="434413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Forma libre 8">
            <a:extLst>
              <a:ext uri="{FF2B5EF4-FFF2-40B4-BE49-F238E27FC236}">
                <a16:creationId xmlns:a16="http://schemas.microsoft.com/office/drawing/2014/main" id="{8362D824-F16F-9540-AA5E-5736B84C89FC}"/>
              </a:ext>
            </a:extLst>
          </p:cNvPr>
          <p:cNvSpPr/>
          <p:nvPr/>
        </p:nvSpPr>
        <p:spPr>
          <a:xfrm>
            <a:off x="6220691" y="2772316"/>
            <a:ext cx="4184073" cy="1564157"/>
          </a:xfrm>
          <a:custGeom>
            <a:avLst/>
            <a:gdLst>
              <a:gd name="connsiteX0" fmla="*/ 0 w 4184073"/>
              <a:gd name="connsiteY0" fmla="*/ 1564157 h 1564157"/>
              <a:gd name="connsiteX1" fmla="*/ 997527 w 4184073"/>
              <a:gd name="connsiteY1" fmla="*/ 67866 h 1564157"/>
              <a:gd name="connsiteX2" fmla="*/ 3172691 w 4184073"/>
              <a:gd name="connsiteY2" fmla="*/ 247975 h 1564157"/>
              <a:gd name="connsiteX3" fmla="*/ 4184073 w 4184073"/>
              <a:gd name="connsiteY3" fmla="*/ 178702 h 1564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073" h="1564157">
                <a:moveTo>
                  <a:pt x="0" y="1564157"/>
                </a:moveTo>
                <a:cubicBezTo>
                  <a:pt x="234372" y="925693"/>
                  <a:pt x="468745" y="287230"/>
                  <a:pt x="997527" y="67866"/>
                </a:cubicBezTo>
                <a:cubicBezTo>
                  <a:pt x="1526309" y="-151498"/>
                  <a:pt x="2641600" y="229502"/>
                  <a:pt x="3172691" y="247975"/>
                </a:cubicBezTo>
                <a:cubicBezTo>
                  <a:pt x="3703782" y="266448"/>
                  <a:pt x="3943927" y="222575"/>
                  <a:pt x="4184073" y="178702"/>
                </a:cubicBezTo>
              </a:path>
            </a:pathLst>
          </a:cu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237363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para fuerzas no constantes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479377" y="1769425"/>
                <a:ext cx="5328592" cy="30469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Hasta ahora, hemos usado la expresión </a:t>
                </a:r>
                <a14:m>
                  <m:oMath xmlns:m="http://schemas.openxmlformats.org/officeDocument/2006/math"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𝑊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𝐹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·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·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𝑐𝑜𝑠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𝜃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para determinar el trabajo. Sin embargo, esta expresión es válida sólo para fuerzas constantes.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Para fuerzas variables, determinaremos el trabajo realizado, como el área bajo la curva de un grafico 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sub>
                    </m:sSub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s-ES" sz="24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vs</m:t>
                    </m:r>
                    <m:r>
                      <a:rPr lang="es-ES" sz="24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s-ES" sz="24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x</m:t>
                    </m:r>
                    <m:r>
                      <a:rPr lang="es-ES" sz="24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7" y="1769425"/>
                <a:ext cx="5328592" cy="3046988"/>
              </a:xfrm>
              <a:prstGeom prst="rect">
                <a:avLst/>
              </a:prstGeom>
              <a:blipFill>
                <a:blip r:embed="rId3"/>
                <a:stretch>
                  <a:fillRect l="-1667" t="-1245" r="-1905" b="-373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upo 5">
            <a:extLst>
              <a:ext uri="{FF2B5EF4-FFF2-40B4-BE49-F238E27FC236}">
                <a16:creationId xmlns:a16="http://schemas.microsoft.com/office/drawing/2014/main" id="{5C69822E-CA1A-8048-9D42-FF23EE9C64F0}"/>
              </a:ext>
            </a:extLst>
          </p:cNvPr>
          <p:cNvGrpSpPr/>
          <p:nvPr/>
        </p:nvGrpSpPr>
        <p:grpSpPr>
          <a:xfrm>
            <a:off x="6240016" y="2492896"/>
            <a:ext cx="4608512" cy="2888704"/>
            <a:chOff x="3791744" y="3429000"/>
            <a:chExt cx="4608512" cy="2888704"/>
          </a:xfrm>
        </p:grpSpPr>
        <p:cxnSp>
          <p:nvCxnSpPr>
            <p:cNvPr id="3" name="Conector recto de flecha 2">
              <a:extLst>
                <a:ext uri="{FF2B5EF4-FFF2-40B4-BE49-F238E27FC236}">
                  <a16:creationId xmlns:a16="http://schemas.microsoft.com/office/drawing/2014/main" id="{A3446470-929F-EE46-A926-4C4E4B435BAE}"/>
                </a:ext>
              </a:extLst>
            </p:cNvPr>
            <p:cNvCxnSpPr/>
            <p:nvPr/>
          </p:nvCxnSpPr>
          <p:spPr>
            <a:xfrm>
              <a:off x="3791744" y="6309320"/>
              <a:ext cx="4608512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9" name="Conector recto de flecha 28">
              <a:extLst>
                <a:ext uri="{FF2B5EF4-FFF2-40B4-BE49-F238E27FC236}">
                  <a16:creationId xmlns:a16="http://schemas.microsoft.com/office/drawing/2014/main" id="{3BBDCF71-C574-3247-B24D-070B2E4CF21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791744" y="3429000"/>
              <a:ext cx="0" cy="2888704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29FE3960-37B2-744E-BB5B-94481D3172E9}"/>
                  </a:ext>
                </a:extLst>
              </p:cNvPr>
              <p:cNvSpPr txBox="1"/>
              <p:nvPr/>
            </p:nvSpPr>
            <p:spPr>
              <a:xfrm>
                <a:off x="5969557" y="1916832"/>
                <a:ext cx="54091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29FE3960-37B2-744E-BB5B-94481D3172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9557" y="1916832"/>
                <a:ext cx="540917" cy="46166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533D83E8-4A96-B84F-B1A3-445B5A137E68}"/>
                  </a:ext>
                </a:extLst>
              </p:cNvPr>
              <p:cNvSpPr txBox="1"/>
              <p:nvPr/>
            </p:nvSpPr>
            <p:spPr>
              <a:xfrm>
                <a:off x="11010116" y="5142383"/>
                <a:ext cx="43441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𝑥</m:t>
                      </m:r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533D83E8-4A96-B84F-B1A3-445B5A137E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10116" y="5142383"/>
                <a:ext cx="434413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Forma libre 8">
            <a:extLst>
              <a:ext uri="{FF2B5EF4-FFF2-40B4-BE49-F238E27FC236}">
                <a16:creationId xmlns:a16="http://schemas.microsoft.com/office/drawing/2014/main" id="{8362D824-F16F-9540-AA5E-5736B84C89FC}"/>
              </a:ext>
            </a:extLst>
          </p:cNvPr>
          <p:cNvSpPr/>
          <p:nvPr/>
        </p:nvSpPr>
        <p:spPr>
          <a:xfrm>
            <a:off x="6220691" y="2772316"/>
            <a:ext cx="4184073" cy="1564157"/>
          </a:xfrm>
          <a:custGeom>
            <a:avLst/>
            <a:gdLst>
              <a:gd name="connsiteX0" fmla="*/ 0 w 4184073"/>
              <a:gd name="connsiteY0" fmla="*/ 1564157 h 1564157"/>
              <a:gd name="connsiteX1" fmla="*/ 997527 w 4184073"/>
              <a:gd name="connsiteY1" fmla="*/ 67866 h 1564157"/>
              <a:gd name="connsiteX2" fmla="*/ 3172691 w 4184073"/>
              <a:gd name="connsiteY2" fmla="*/ 247975 h 1564157"/>
              <a:gd name="connsiteX3" fmla="*/ 4184073 w 4184073"/>
              <a:gd name="connsiteY3" fmla="*/ 178702 h 1564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073" h="1564157">
                <a:moveTo>
                  <a:pt x="0" y="1564157"/>
                </a:moveTo>
                <a:cubicBezTo>
                  <a:pt x="234372" y="925693"/>
                  <a:pt x="468745" y="287230"/>
                  <a:pt x="997527" y="67866"/>
                </a:cubicBezTo>
                <a:cubicBezTo>
                  <a:pt x="1526309" y="-151498"/>
                  <a:pt x="2641600" y="229502"/>
                  <a:pt x="3172691" y="247975"/>
                </a:cubicBezTo>
                <a:cubicBezTo>
                  <a:pt x="3703782" y="266448"/>
                  <a:pt x="3943927" y="222575"/>
                  <a:pt x="4184073" y="178702"/>
                </a:cubicBezTo>
              </a:path>
            </a:pathLst>
          </a:cu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D512B8C1-4EE4-5A4C-AEC5-FED07A397B84}"/>
              </a:ext>
            </a:extLst>
          </p:cNvPr>
          <p:cNvCxnSpPr>
            <a:stCxn id="9" idx="2"/>
          </p:cNvCxnSpPr>
          <p:nvPr/>
        </p:nvCxnSpPr>
        <p:spPr>
          <a:xfrm>
            <a:off x="9393382" y="3020291"/>
            <a:ext cx="14986" cy="2352925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99EBC702-312B-504D-82A8-283908F7B09A}"/>
              </a:ext>
            </a:extLst>
          </p:cNvPr>
          <p:cNvCxnSpPr/>
          <p:nvPr/>
        </p:nvCxnSpPr>
        <p:spPr>
          <a:xfrm>
            <a:off x="6978602" y="3011908"/>
            <a:ext cx="14986" cy="2352925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4C560B3D-BF97-FD43-9F52-23991174D59F}"/>
                  </a:ext>
                </a:extLst>
              </p:cNvPr>
              <p:cNvSpPr txBox="1"/>
              <p:nvPr/>
            </p:nvSpPr>
            <p:spPr>
              <a:xfrm>
                <a:off x="6776381" y="5381600"/>
                <a:ext cx="50699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i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4C560B3D-BF97-FD43-9F52-23991174D5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6381" y="5381600"/>
                <a:ext cx="506998" cy="461665"/>
              </a:xfrm>
              <a:prstGeom prst="rect">
                <a:avLst/>
              </a:prstGeom>
              <a:blipFill>
                <a:blip r:embed="rId6"/>
                <a:stretch>
                  <a:fillRect b="-27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FCCFDE32-BE41-C741-B7AF-C4A8DE0E3154}"/>
                  </a:ext>
                </a:extLst>
              </p:cNvPr>
              <p:cNvSpPr/>
              <p:nvPr/>
            </p:nvSpPr>
            <p:spPr>
              <a:xfrm>
                <a:off x="9173372" y="5301208"/>
                <a:ext cx="52302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f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FCCFDE32-BE41-C741-B7AF-C4A8DE0E315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73372" y="5301208"/>
                <a:ext cx="523028" cy="461665"/>
              </a:xfrm>
              <a:prstGeom prst="rect">
                <a:avLst/>
              </a:prstGeom>
              <a:blipFill>
                <a:blip r:embed="rId7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4" name="Entrada de lápiz 23">
                <a:extLst>
                  <a:ext uri="{FF2B5EF4-FFF2-40B4-BE49-F238E27FC236}">
                    <a16:creationId xmlns:a16="http://schemas.microsoft.com/office/drawing/2014/main" id="{B87DE2E3-6AE8-9649-A76E-3B42E47583D7}"/>
                  </a:ext>
                </a:extLst>
              </p14:cNvPr>
              <p14:cNvContentPartPr/>
              <p14:nvPr/>
            </p14:nvContentPartPr>
            <p14:xfrm>
              <a:off x="7073105" y="3023542"/>
              <a:ext cx="2198160" cy="274680"/>
            </p14:xfrm>
          </p:contentPart>
        </mc:Choice>
        <mc:Fallback xmlns="">
          <p:pic>
            <p:nvPicPr>
              <p:cNvPr id="24" name="Entrada de lápiz 23">
                <a:extLst>
                  <a:ext uri="{FF2B5EF4-FFF2-40B4-BE49-F238E27FC236}">
                    <a16:creationId xmlns:a16="http://schemas.microsoft.com/office/drawing/2014/main" id="{B87DE2E3-6AE8-9649-A76E-3B42E47583D7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6983105" y="2843902"/>
                <a:ext cx="2377800" cy="634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25" name="Entrada de lápiz 24">
                <a:extLst>
                  <a:ext uri="{FF2B5EF4-FFF2-40B4-BE49-F238E27FC236}">
                    <a16:creationId xmlns:a16="http://schemas.microsoft.com/office/drawing/2014/main" id="{5BC51F7E-9452-B749-9384-019772620A68}"/>
                  </a:ext>
                </a:extLst>
              </p14:cNvPr>
              <p14:cNvContentPartPr/>
              <p14:nvPr/>
            </p14:nvContentPartPr>
            <p14:xfrm>
              <a:off x="7098665" y="3413062"/>
              <a:ext cx="2183400" cy="205920"/>
            </p14:xfrm>
          </p:contentPart>
        </mc:Choice>
        <mc:Fallback xmlns="">
          <p:pic>
            <p:nvPicPr>
              <p:cNvPr id="25" name="Entrada de lápiz 24">
                <a:extLst>
                  <a:ext uri="{FF2B5EF4-FFF2-40B4-BE49-F238E27FC236}">
                    <a16:creationId xmlns:a16="http://schemas.microsoft.com/office/drawing/2014/main" id="{5BC51F7E-9452-B749-9384-019772620A68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7008665" y="3233062"/>
                <a:ext cx="2363040" cy="565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6" name="Entrada de lápiz 25">
                <a:extLst>
                  <a:ext uri="{FF2B5EF4-FFF2-40B4-BE49-F238E27FC236}">
                    <a16:creationId xmlns:a16="http://schemas.microsoft.com/office/drawing/2014/main" id="{DD0080B7-F586-1845-98E8-71F87F49D6FB}"/>
                  </a:ext>
                </a:extLst>
              </p14:cNvPr>
              <p14:cNvContentPartPr/>
              <p14:nvPr/>
            </p14:nvContentPartPr>
            <p14:xfrm>
              <a:off x="7059065" y="3823102"/>
              <a:ext cx="2226240" cy="109800"/>
            </p14:xfrm>
          </p:contentPart>
        </mc:Choice>
        <mc:Fallback xmlns="">
          <p:pic>
            <p:nvPicPr>
              <p:cNvPr id="26" name="Entrada de lápiz 25">
                <a:extLst>
                  <a:ext uri="{FF2B5EF4-FFF2-40B4-BE49-F238E27FC236}">
                    <a16:creationId xmlns:a16="http://schemas.microsoft.com/office/drawing/2014/main" id="{DD0080B7-F586-1845-98E8-71F87F49D6FB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6969425" y="3643462"/>
                <a:ext cx="2405880" cy="46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27" name="Entrada de lápiz 26">
                <a:extLst>
                  <a:ext uri="{FF2B5EF4-FFF2-40B4-BE49-F238E27FC236}">
                    <a16:creationId xmlns:a16="http://schemas.microsoft.com/office/drawing/2014/main" id="{E23FDBA6-0B3E-A94F-B627-730A482A3C62}"/>
                  </a:ext>
                </a:extLst>
              </p14:cNvPr>
              <p14:cNvContentPartPr/>
              <p14:nvPr/>
            </p14:nvContentPartPr>
            <p14:xfrm>
              <a:off x="7106225" y="4166902"/>
              <a:ext cx="2162160" cy="141120"/>
            </p14:xfrm>
          </p:contentPart>
        </mc:Choice>
        <mc:Fallback xmlns="">
          <p:pic>
            <p:nvPicPr>
              <p:cNvPr id="27" name="Entrada de lápiz 26">
                <a:extLst>
                  <a:ext uri="{FF2B5EF4-FFF2-40B4-BE49-F238E27FC236}">
                    <a16:creationId xmlns:a16="http://schemas.microsoft.com/office/drawing/2014/main" id="{E23FDBA6-0B3E-A94F-B627-730A482A3C62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7016585" y="3986902"/>
                <a:ext cx="2341800" cy="500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28" name="Entrada de lápiz 27">
                <a:extLst>
                  <a:ext uri="{FF2B5EF4-FFF2-40B4-BE49-F238E27FC236}">
                    <a16:creationId xmlns:a16="http://schemas.microsoft.com/office/drawing/2014/main" id="{E338E695-9EC0-F24B-9E25-DCEC6849D13F}"/>
                  </a:ext>
                </a:extLst>
              </p14:cNvPr>
              <p14:cNvContentPartPr/>
              <p14:nvPr/>
            </p14:nvContentPartPr>
            <p14:xfrm>
              <a:off x="7105865" y="4538062"/>
              <a:ext cx="2196000" cy="116640"/>
            </p14:xfrm>
          </p:contentPart>
        </mc:Choice>
        <mc:Fallback xmlns="">
          <p:pic>
            <p:nvPicPr>
              <p:cNvPr id="28" name="Entrada de lápiz 27">
                <a:extLst>
                  <a:ext uri="{FF2B5EF4-FFF2-40B4-BE49-F238E27FC236}">
                    <a16:creationId xmlns:a16="http://schemas.microsoft.com/office/drawing/2014/main" id="{E338E695-9EC0-F24B-9E25-DCEC6849D13F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7016225" y="4358062"/>
                <a:ext cx="2375640" cy="476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31" name="Entrada de lápiz 30">
                <a:extLst>
                  <a:ext uri="{FF2B5EF4-FFF2-40B4-BE49-F238E27FC236}">
                    <a16:creationId xmlns:a16="http://schemas.microsoft.com/office/drawing/2014/main" id="{D5B67F5A-1FF3-1A46-9B1C-2D54E605A490}"/>
                  </a:ext>
                </a:extLst>
              </p14:cNvPr>
              <p14:cNvContentPartPr/>
              <p14:nvPr/>
            </p14:nvContentPartPr>
            <p14:xfrm>
              <a:off x="7102334" y="4887348"/>
              <a:ext cx="2197800" cy="131760"/>
            </p14:xfrm>
          </p:contentPart>
        </mc:Choice>
        <mc:Fallback xmlns="">
          <p:pic>
            <p:nvPicPr>
              <p:cNvPr id="31" name="Entrada de lápiz 30">
                <a:extLst>
                  <a:ext uri="{FF2B5EF4-FFF2-40B4-BE49-F238E27FC236}">
                    <a16:creationId xmlns:a16="http://schemas.microsoft.com/office/drawing/2014/main" id="{D5B67F5A-1FF3-1A46-9B1C-2D54E605A490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7012694" y="4707708"/>
                <a:ext cx="2377440" cy="491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32" name="Entrada de lápiz 31">
                <a:extLst>
                  <a:ext uri="{FF2B5EF4-FFF2-40B4-BE49-F238E27FC236}">
                    <a16:creationId xmlns:a16="http://schemas.microsoft.com/office/drawing/2014/main" id="{2C20D650-574A-7043-B6FA-5FF156C3F23F}"/>
                  </a:ext>
                </a:extLst>
              </p14:cNvPr>
              <p14:cNvContentPartPr/>
              <p14:nvPr/>
            </p14:nvContentPartPr>
            <p14:xfrm>
              <a:off x="7104494" y="5177508"/>
              <a:ext cx="2208240" cy="4320"/>
            </p14:xfrm>
          </p:contentPart>
        </mc:Choice>
        <mc:Fallback xmlns="">
          <p:pic>
            <p:nvPicPr>
              <p:cNvPr id="32" name="Entrada de lápiz 31">
                <a:extLst>
                  <a:ext uri="{FF2B5EF4-FFF2-40B4-BE49-F238E27FC236}">
                    <a16:creationId xmlns:a16="http://schemas.microsoft.com/office/drawing/2014/main" id="{2C20D650-574A-7043-B6FA-5FF156C3F23F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7014854" y="4997868"/>
                <a:ext cx="2387880" cy="36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35" name="Entrada de lápiz 34">
                <a:extLst>
                  <a:ext uri="{FF2B5EF4-FFF2-40B4-BE49-F238E27FC236}">
                    <a16:creationId xmlns:a16="http://schemas.microsoft.com/office/drawing/2014/main" id="{156011EC-4C55-A94C-BF05-726FAF14E9B0}"/>
                  </a:ext>
                </a:extLst>
              </p14:cNvPr>
              <p14:cNvContentPartPr/>
              <p14:nvPr/>
            </p14:nvContentPartPr>
            <p14:xfrm>
              <a:off x="7288047" y="3239824"/>
              <a:ext cx="909000" cy="20880"/>
            </p14:xfrm>
          </p:contentPart>
        </mc:Choice>
        <mc:Fallback xmlns="">
          <p:pic>
            <p:nvPicPr>
              <p:cNvPr id="35" name="Entrada de lápiz 34">
                <a:extLst>
                  <a:ext uri="{FF2B5EF4-FFF2-40B4-BE49-F238E27FC236}">
                    <a16:creationId xmlns:a16="http://schemas.microsoft.com/office/drawing/2014/main" id="{156011EC-4C55-A94C-BF05-726FAF14E9B0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7270047" y="3203824"/>
                <a:ext cx="944640" cy="92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36" name="Entrada de lápiz 35">
                <a:extLst>
                  <a:ext uri="{FF2B5EF4-FFF2-40B4-BE49-F238E27FC236}">
                    <a16:creationId xmlns:a16="http://schemas.microsoft.com/office/drawing/2014/main" id="{C9884E74-79F2-1F48-98E6-239C0598C0CD}"/>
                  </a:ext>
                </a:extLst>
              </p14:cNvPr>
              <p14:cNvContentPartPr/>
              <p14:nvPr/>
            </p14:nvContentPartPr>
            <p14:xfrm>
              <a:off x="7276167" y="3617104"/>
              <a:ext cx="1245960" cy="47160"/>
            </p14:xfrm>
          </p:contentPart>
        </mc:Choice>
        <mc:Fallback xmlns="">
          <p:pic>
            <p:nvPicPr>
              <p:cNvPr id="36" name="Entrada de lápiz 35">
                <a:extLst>
                  <a:ext uri="{FF2B5EF4-FFF2-40B4-BE49-F238E27FC236}">
                    <a16:creationId xmlns:a16="http://schemas.microsoft.com/office/drawing/2014/main" id="{C9884E74-79F2-1F48-98E6-239C0598C0CD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7258167" y="3581104"/>
                <a:ext cx="1281600" cy="118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37" name="Entrada de lápiz 36">
                <a:extLst>
                  <a:ext uri="{FF2B5EF4-FFF2-40B4-BE49-F238E27FC236}">
                    <a16:creationId xmlns:a16="http://schemas.microsoft.com/office/drawing/2014/main" id="{25ADEFAB-73F9-3C48-BF57-E421F64FED9E}"/>
                  </a:ext>
                </a:extLst>
              </p14:cNvPr>
              <p14:cNvContentPartPr/>
              <p14:nvPr/>
            </p14:nvContentPartPr>
            <p14:xfrm>
              <a:off x="8213247" y="4345384"/>
              <a:ext cx="853560" cy="6480"/>
            </p14:xfrm>
          </p:contentPart>
        </mc:Choice>
        <mc:Fallback xmlns="">
          <p:pic>
            <p:nvPicPr>
              <p:cNvPr id="37" name="Entrada de lápiz 36">
                <a:extLst>
                  <a:ext uri="{FF2B5EF4-FFF2-40B4-BE49-F238E27FC236}">
                    <a16:creationId xmlns:a16="http://schemas.microsoft.com/office/drawing/2014/main" id="{25ADEFAB-73F9-3C48-BF57-E421F64FED9E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8195247" y="4309384"/>
                <a:ext cx="889200" cy="78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38" name="Entrada de lápiz 37">
                <a:extLst>
                  <a:ext uri="{FF2B5EF4-FFF2-40B4-BE49-F238E27FC236}">
                    <a16:creationId xmlns:a16="http://schemas.microsoft.com/office/drawing/2014/main" id="{5D90496D-02FA-6141-A248-AE964F13036D}"/>
                  </a:ext>
                </a:extLst>
              </p14:cNvPr>
              <p14:cNvContentPartPr/>
              <p14:nvPr/>
            </p14:nvContentPartPr>
            <p14:xfrm>
              <a:off x="7290207" y="2836264"/>
              <a:ext cx="829080" cy="47160"/>
            </p14:xfrm>
          </p:contentPart>
        </mc:Choice>
        <mc:Fallback xmlns="">
          <p:pic>
            <p:nvPicPr>
              <p:cNvPr id="38" name="Entrada de lápiz 37">
                <a:extLst>
                  <a:ext uri="{FF2B5EF4-FFF2-40B4-BE49-F238E27FC236}">
                    <a16:creationId xmlns:a16="http://schemas.microsoft.com/office/drawing/2014/main" id="{5D90496D-02FA-6141-A248-AE964F13036D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7272207" y="2800624"/>
                <a:ext cx="864720" cy="118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39" name="Entrada de lápiz 38">
                <a:extLst>
                  <a:ext uri="{FF2B5EF4-FFF2-40B4-BE49-F238E27FC236}">
                    <a16:creationId xmlns:a16="http://schemas.microsoft.com/office/drawing/2014/main" id="{1D0FD622-A287-584E-A074-A389E04E4466}"/>
                  </a:ext>
                </a:extLst>
              </p14:cNvPr>
              <p14:cNvContentPartPr/>
              <p14:nvPr/>
            </p14:nvContentPartPr>
            <p14:xfrm>
              <a:off x="8726967" y="2973424"/>
              <a:ext cx="620280" cy="116280"/>
            </p14:xfrm>
          </p:contentPart>
        </mc:Choice>
        <mc:Fallback xmlns="">
          <p:pic>
            <p:nvPicPr>
              <p:cNvPr id="39" name="Entrada de lápiz 38">
                <a:extLst>
                  <a:ext uri="{FF2B5EF4-FFF2-40B4-BE49-F238E27FC236}">
                    <a16:creationId xmlns:a16="http://schemas.microsoft.com/office/drawing/2014/main" id="{1D0FD622-A287-584E-A074-A389E04E4466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8709327" y="2937784"/>
                <a:ext cx="655920" cy="187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41" name="Entrada de lápiz 40">
                <a:extLst>
                  <a:ext uri="{FF2B5EF4-FFF2-40B4-BE49-F238E27FC236}">
                    <a16:creationId xmlns:a16="http://schemas.microsoft.com/office/drawing/2014/main" id="{7A734EE0-08CF-E048-8F1A-05F693C865C0}"/>
                  </a:ext>
                </a:extLst>
              </p14:cNvPr>
              <p14:cNvContentPartPr/>
              <p14:nvPr/>
            </p14:nvContentPartPr>
            <p14:xfrm>
              <a:off x="7664889" y="4678219"/>
              <a:ext cx="447840" cy="82800"/>
            </p14:xfrm>
          </p:contentPart>
        </mc:Choice>
        <mc:Fallback xmlns="">
          <p:pic>
            <p:nvPicPr>
              <p:cNvPr id="41" name="Entrada de lápiz 40">
                <a:extLst>
                  <a:ext uri="{FF2B5EF4-FFF2-40B4-BE49-F238E27FC236}">
                    <a16:creationId xmlns:a16="http://schemas.microsoft.com/office/drawing/2014/main" id="{7A734EE0-08CF-E048-8F1A-05F693C865C0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7646889" y="4642579"/>
                <a:ext cx="483480" cy="154440"/>
              </a:xfrm>
              <a:prstGeom prst="rect">
                <a:avLst/>
              </a:prstGeom>
            </p:spPr>
          </p:pic>
        </mc:Fallback>
      </mc:AlternateContent>
      <p:sp>
        <p:nvSpPr>
          <p:cNvPr id="44" name="Forma libre 43">
            <a:extLst>
              <a:ext uri="{FF2B5EF4-FFF2-40B4-BE49-F238E27FC236}">
                <a16:creationId xmlns:a16="http://schemas.microsoft.com/office/drawing/2014/main" id="{4C543CA0-B4D5-DC4F-9604-12C72E244348}"/>
              </a:ext>
            </a:extLst>
          </p:cNvPr>
          <p:cNvSpPr/>
          <p:nvPr/>
        </p:nvSpPr>
        <p:spPr>
          <a:xfrm>
            <a:off x="8625523" y="3922016"/>
            <a:ext cx="1899042" cy="726227"/>
          </a:xfrm>
          <a:custGeom>
            <a:avLst/>
            <a:gdLst>
              <a:gd name="connsiteX0" fmla="*/ 88171 w 1899042"/>
              <a:gd name="connsiteY0" fmla="*/ 22455 h 726227"/>
              <a:gd name="connsiteX1" fmla="*/ 106101 w 1899042"/>
              <a:gd name="connsiteY1" fmla="*/ 76243 h 726227"/>
              <a:gd name="connsiteX2" fmla="*/ 1146006 w 1899042"/>
              <a:gd name="connsiteY2" fmla="*/ 649984 h 726227"/>
              <a:gd name="connsiteX3" fmla="*/ 1899042 w 1899042"/>
              <a:gd name="connsiteY3" fmla="*/ 703772 h 726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99042" h="726227">
                <a:moveTo>
                  <a:pt x="88171" y="22455"/>
                </a:moveTo>
                <a:cubicBezTo>
                  <a:pt x="8983" y="-2945"/>
                  <a:pt x="-70205" y="-28345"/>
                  <a:pt x="106101" y="76243"/>
                </a:cubicBezTo>
                <a:cubicBezTo>
                  <a:pt x="282407" y="180831"/>
                  <a:pt x="847183" y="545396"/>
                  <a:pt x="1146006" y="649984"/>
                </a:cubicBezTo>
                <a:cubicBezTo>
                  <a:pt x="1444829" y="754572"/>
                  <a:pt x="1671935" y="729172"/>
                  <a:pt x="1899042" y="703772"/>
                </a:cubicBezTo>
              </a:path>
            </a:pathLst>
          </a:custGeom>
          <a:noFill/>
          <a:ln w="57150"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CuadroTexto 45">
                <a:extLst>
                  <a:ext uri="{FF2B5EF4-FFF2-40B4-BE49-F238E27FC236}">
                    <a16:creationId xmlns:a16="http://schemas.microsoft.com/office/drawing/2014/main" id="{9CE0456C-60A9-5240-9ABD-E7A313FD72C1}"/>
                  </a:ext>
                </a:extLst>
              </p:cNvPr>
              <p:cNvSpPr txBox="1"/>
              <p:nvPr/>
            </p:nvSpPr>
            <p:spPr>
              <a:xfrm>
                <a:off x="10496138" y="4199693"/>
                <a:ext cx="757322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3600" b="0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𝑊</m:t>
                      </m:r>
                    </m:oMath>
                  </m:oMathPara>
                </a14:m>
                <a:endParaRPr lang="es-CL" sz="3600" dirty="0">
                  <a:solidFill>
                    <a:schemeClr val="accent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6" name="CuadroTexto 45">
                <a:extLst>
                  <a:ext uri="{FF2B5EF4-FFF2-40B4-BE49-F238E27FC236}">
                    <a16:creationId xmlns:a16="http://schemas.microsoft.com/office/drawing/2014/main" id="{9CE0456C-60A9-5240-9ABD-E7A313FD72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96138" y="4199693"/>
                <a:ext cx="757322" cy="646331"/>
              </a:xfrm>
              <a:prstGeom prst="rect">
                <a:avLst/>
              </a:prstGeom>
              <a:blipFill>
                <a:blip r:embed="rId3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799116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Fuerza elástica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242693" y="1484196"/>
            <a:ext cx="1139792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Como ya hemos visto, la fuerza que ejercen los resortes, depende de la elongación o compresión de éstos. </a:t>
            </a: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8" name="Grupo 77">
            <a:extLst>
              <a:ext uri="{FF2B5EF4-FFF2-40B4-BE49-F238E27FC236}">
                <a16:creationId xmlns:a16="http://schemas.microsoft.com/office/drawing/2014/main" id="{0A411F87-A3C2-4C45-AABC-042B6832485D}"/>
              </a:ext>
            </a:extLst>
          </p:cNvPr>
          <p:cNvGrpSpPr/>
          <p:nvPr/>
        </p:nvGrpSpPr>
        <p:grpSpPr>
          <a:xfrm>
            <a:off x="1127448" y="2364598"/>
            <a:ext cx="4110271" cy="3104503"/>
            <a:chOff x="896700" y="3210728"/>
            <a:chExt cx="4110271" cy="3104503"/>
          </a:xfrm>
        </p:grpSpPr>
        <p:grpSp>
          <p:nvGrpSpPr>
            <p:cNvPr id="79" name="Group 47">
              <a:extLst>
                <a:ext uri="{FF2B5EF4-FFF2-40B4-BE49-F238E27FC236}">
                  <a16:creationId xmlns:a16="http://schemas.microsoft.com/office/drawing/2014/main" id="{7AB7BB66-6751-E94C-8B63-D0B642308CDE}"/>
                </a:ext>
              </a:extLst>
            </p:cNvPr>
            <p:cNvGrpSpPr/>
            <p:nvPr/>
          </p:nvGrpSpPr>
          <p:grpSpPr>
            <a:xfrm>
              <a:off x="896701" y="3210728"/>
              <a:ext cx="4110270" cy="3104503"/>
              <a:chOff x="1199457" y="3192035"/>
              <a:chExt cx="4110270" cy="3104503"/>
            </a:xfrm>
          </p:grpSpPr>
          <p:grpSp>
            <p:nvGrpSpPr>
              <p:cNvPr id="83" name="Group 43">
                <a:extLst>
                  <a:ext uri="{FF2B5EF4-FFF2-40B4-BE49-F238E27FC236}">
                    <a16:creationId xmlns:a16="http://schemas.microsoft.com/office/drawing/2014/main" id="{EDCDFC60-489B-BD48-84AD-4050B650FEA6}"/>
                  </a:ext>
                </a:extLst>
              </p:cNvPr>
              <p:cNvGrpSpPr/>
              <p:nvPr/>
            </p:nvGrpSpPr>
            <p:grpSpPr>
              <a:xfrm>
                <a:off x="1199457" y="3192035"/>
                <a:ext cx="2119687" cy="3104503"/>
                <a:chOff x="1117886" y="3330665"/>
                <a:chExt cx="2119687" cy="3104503"/>
              </a:xfrm>
            </p:grpSpPr>
            <p:grpSp>
              <p:nvGrpSpPr>
                <p:cNvPr id="87" name="Group 34">
                  <a:extLst>
                    <a:ext uri="{FF2B5EF4-FFF2-40B4-BE49-F238E27FC236}">
                      <a16:creationId xmlns:a16="http://schemas.microsoft.com/office/drawing/2014/main" id="{62B07C10-43B5-8849-9F7E-6004D788CBC2}"/>
                    </a:ext>
                  </a:extLst>
                </p:cNvPr>
                <p:cNvGrpSpPr/>
                <p:nvPr/>
              </p:nvGrpSpPr>
              <p:grpSpPr>
                <a:xfrm>
                  <a:off x="1117886" y="3330665"/>
                  <a:ext cx="2119687" cy="2966647"/>
                  <a:chOff x="911424" y="2896102"/>
                  <a:chExt cx="2454611" cy="3546804"/>
                </a:xfrm>
              </p:grpSpPr>
              <p:grpSp>
                <p:nvGrpSpPr>
                  <p:cNvPr id="94" name="Group 28">
                    <a:extLst>
                      <a:ext uri="{FF2B5EF4-FFF2-40B4-BE49-F238E27FC236}">
                        <a16:creationId xmlns:a16="http://schemas.microsoft.com/office/drawing/2014/main" id="{141256C3-92A0-3143-A76F-E6831532B698}"/>
                      </a:ext>
                    </a:extLst>
                  </p:cNvPr>
                  <p:cNvGrpSpPr/>
                  <p:nvPr/>
                </p:nvGrpSpPr>
                <p:grpSpPr>
                  <a:xfrm>
                    <a:off x="911424" y="2896102"/>
                    <a:ext cx="2454611" cy="3546803"/>
                    <a:chOff x="911424" y="3371330"/>
                    <a:chExt cx="1994136" cy="2793974"/>
                  </a:xfrm>
                </p:grpSpPr>
                <p:grpSp>
                  <p:nvGrpSpPr>
                    <p:cNvPr id="97" name="Group 14">
                      <a:extLst>
                        <a:ext uri="{FF2B5EF4-FFF2-40B4-BE49-F238E27FC236}">
                          <a16:creationId xmlns:a16="http://schemas.microsoft.com/office/drawing/2014/main" id="{49622BED-89A6-9F4F-870A-4856031D077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911424" y="3687564"/>
                      <a:ext cx="1994136" cy="2477740"/>
                      <a:chOff x="3719736" y="4047604"/>
                      <a:chExt cx="1994136" cy="2477740"/>
                    </a:xfrm>
                  </p:grpSpPr>
                  <p:grpSp>
                    <p:nvGrpSpPr>
                      <p:cNvPr id="101" name="Group 11">
                        <a:extLst>
                          <a:ext uri="{FF2B5EF4-FFF2-40B4-BE49-F238E27FC236}">
                            <a16:creationId xmlns:a16="http://schemas.microsoft.com/office/drawing/2014/main" id="{4EF6C05D-9EE1-4D46-8C4A-E1DD6D5E3455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3975331" y="4392038"/>
                        <a:ext cx="1738541" cy="1826590"/>
                        <a:chOff x="3975331" y="4473656"/>
                        <a:chExt cx="1738541" cy="1826590"/>
                      </a:xfrm>
                    </p:grpSpPr>
                    <p:sp>
                      <p:nvSpPr>
                        <p:cNvPr id="103" name="Rounded Rectangle 7">
                          <a:extLst>
                            <a:ext uri="{FF2B5EF4-FFF2-40B4-BE49-F238E27FC236}">
                              <a16:creationId xmlns:a16="http://schemas.microsoft.com/office/drawing/2014/main" id="{6E1C863C-9BEF-1D40-AF4E-A17AA14D7A4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661633" y="5227467"/>
                          <a:ext cx="360040" cy="350429"/>
                        </a:xfrm>
                        <a:prstGeom prst="roundRect">
                          <a:avLst/>
                        </a:prstGeom>
                        <a:solidFill>
                          <a:schemeClr val="accent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dirty="0"/>
                        </a:p>
                      </p:txBody>
                    </p:sp>
                    <p:sp>
                      <p:nvSpPr>
                        <p:cNvPr id="104" name="Rounded Rectangle 9">
                          <a:extLst>
                            <a:ext uri="{FF2B5EF4-FFF2-40B4-BE49-F238E27FC236}">
                              <a16:creationId xmlns:a16="http://schemas.microsoft.com/office/drawing/2014/main" id="{99EB7459-AF01-7348-B953-44716D70ED3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353832" y="4473656"/>
                          <a:ext cx="360040" cy="350429"/>
                        </a:xfrm>
                        <a:prstGeom prst="roundRect">
                          <a:avLst/>
                        </a:prstGeom>
                        <a:solidFill>
                          <a:schemeClr val="accent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dirty="0"/>
                        </a:p>
                      </p:txBody>
                    </p:sp>
                    <p:sp>
                      <p:nvSpPr>
                        <p:cNvPr id="105" name="Rounded Rectangle 10">
                          <a:extLst>
                            <a:ext uri="{FF2B5EF4-FFF2-40B4-BE49-F238E27FC236}">
                              <a16:creationId xmlns:a16="http://schemas.microsoft.com/office/drawing/2014/main" id="{74933B5A-8D9A-D340-A151-477D2AF5100A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3975331" y="5949817"/>
                          <a:ext cx="360040" cy="350429"/>
                        </a:xfrm>
                        <a:prstGeom prst="roundRect">
                          <a:avLst/>
                        </a:prstGeom>
                        <a:solidFill>
                          <a:schemeClr val="accent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dirty="0"/>
                        </a:p>
                      </p:txBody>
                    </p:sp>
                  </p:grpSp>
                  <p:cxnSp>
                    <p:nvCxnSpPr>
                      <p:cNvPr id="102" name="Straight Connector 12">
                        <a:extLst>
                          <a:ext uri="{FF2B5EF4-FFF2-40B4-BE49-F238E27FC236}">
                            <a16:creationId xmlns:a16="http://schemas.microsoft.com/office/drawing/2014/main" id="{1694E86E-26B4-374D-813D-F055E991B1E9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3719736" y="4047604"/>
                        <a:ext cx="9602" cy="2477740"/>
                      </a:xfrm>
                      <a:prstGeom prst="line">
                        <a:avLst/>
                      </a:prstGeom>
                      <a:ln w="19050">
                        <a:solidFill>
                          <a:srgbClr val="00456F"/>
                        </a:solidFill>
                      </a:ln>
                      <a:effectLst>
                        <a:outerShdw blurRad="50800" dist="38100" dir="8100000" algn="tr" rotWithShape="0">
                          <a:prstClr val="black">
                            <a:alpha val="40000"/>
                          </a:prstClr>
                        </a:outerShdw>
                      </a:effectLst>
                    </p:spPr>
                    <p:style>
                      <a:lnRef idx="1">
                        <a:schemeClr val="dk1"/>
                      </a:lnRef>
                      <a:fillRef idx="0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98" name="Straight Connector 22">
                      <a:extLst>
                        <a:ext uri="{FF2B5EF4-FFF2-40B4-BE49-F238E27FC236}">
                          <a16:creationId xmlns:a16="http://schemas.microsoft.com/office/drawing/2014/main" id="{E4E97A66-C340-124F-8258-1A65BEC4C6EF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912418" y="3709884"/>
                      <a:ext cx="905100" cy="0"/>
                    </a:xfrm>
                    <a:prstGeom prst="line">
                      <a:avLst/>
                    </a:prstGeom>
                    <a:ln w="19050">
                      <a:solidFill>
                        <a:srgbClr val="00456F"/>
                      </a:solidFill>
                      <a:prstDash val="dash"/>
                      <a:headEnd type="triangle" w="med" len="med"/>
                      <a:tailEnd type="triangle" w="med" len="med"/>
                    </a:ln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mc:AlternateContent xmlns:mc="http://schemas.openxmlformats.org/markup-compatibility/2006" xmlns:a14="http://schemas.microsoft.com/office/drawing/2010/main">
                  <mc:Choice Requires="a14">
                    <p:sp>
                      <p:nvSpPr>
                        <p:cNvPr id="99" name="TextBox 25">
                          <a:extLst>
                            <a:ext uri="{FF2B5EF4-FFF2-40B4-BE49-F238E27FC236}">
                              <a16:creationId xmlns:a16="http://schemas.microsoft.com/office/drawing/2014/main" id="{DE60EE8D-0219-AB49-A181-E729BF7BD8D1}"/>
                            </a:ext>
                          </a:extLst>
                        </p:cNvPr>
                        <p:cNvSpPr txBox="1"/>
                        <p:nvPr/>
                      </p:nvSpPr>
                      <p:spPr>
                        <a:xfrm>
                          <a:off x="1130716" y="3371330"/>
                          <a:ext cx="554666" cy="318849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>
                          <a:spAutoFit/>
                        </a:bodyPr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s-ES" sz="1600" i="1" smtClean="0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s-ES" sz="1600" b="0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𝑙</m:t>
                                    </m:r>
                                  </m:e>
                                  <m:sub>
                                    <m:r>
                                      <a:rPr lang="es-ES" sz="1600" b="0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60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p:txBody>
                    </p:sp>
                  </mc:Choice>
                  <mc:Fallback xmlns="">
                    <p:sp>
                      <p:nvSpPr>
                        <p:cNvPr id="26" name="TextBox 25">
                          <a:extLst>
                            <a:ext uri="{FF2B5EF4-FFF2-40B4-BE49-F238E27FC236}">
                              <a16:creationId xmlns:a16="http://schemas.microsoft.com/office/drawing/2014/main" id="{F78FEF68-DD83-0F4F-BB3D-F2671146017D}"/>
                            </a:ext>
                          </a:extLst>
                        </p:cNvPr>
                        <p:cNvSpPr txBox="1">
                          <a:spLocks noRot="1" noChangeAspect="1" noMove="1" noResize="1" noEditPoints="1" noAdjustHandles="1" noChangeArrowheads="1" noChangeShapeType="1" noTextEdit="1"/>
                        </p:cNvSpPr>
                        <p:nvPr/>
                      </p:nvSpPr>
                      <p:spPr>
                        <a:xfrm>
                          <a:off x="1130716" y="3371330"/>
                          <a:ext cx="554666" cy="318849"/>
                        </a:xfrm>
                        <a:prstGeom prst="rect">
                          <a:avLst/>
                        </a:prstGeom>
                        <a:blipFill>
                          <a:blip r:embed="rId5"/>
                          <a:stretch>
                            <a:fillRect/>
                          </a:stretch>
                        </a:blipFill>
                      </p:spPr>
                      <p:txBody>
                        <a:bodyPr/>
                        <a:lstStyle/>
                        <a:p>
                          <a:r>
                            <a:rPr lang="en-US">
                              <a:noFill/>
                            </a:rPr>
                            <a:t> </a:t>
                          </a:r>
                        </a:p>
                      </p:txBody>
                    </p:sp>
                  </mc:Fallback>
                </mc:AlternateContent>
                <p:cxnSp>
                  <p:nvCxnSpPr>
                    <p:cNvPr id="100" name="Straight Connector 26">
                      <a:extLst>
                        <a:ext uri="{FF2B5EF4-FFF2-40B4-BE49-F238E27FC236}">
                          <a16:creationId xmlns:a16="http://schemas.microsoft.com/office/drawing/2014/main" id="{23840606-FA53-3B4C-839E-5ED9C8613CB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829605" y="3982701"/>
                      <a:ext cx="711221" cy="0"/>
                    </a:xfrm>
                    <a:prstGeom prst="line">
                      <a:avLst/>
                    </a:prstGeom>
                    <a:ln w="28575">
                      <a:solidFill>
                        <a:srgbClr val="00456F"/>
                      </a:solidFill>
                      <a:headEnd type="none" w="med" len="med"/>
                      <a:tailEnd type="triangle" w="med" len="med"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95" name="Straight Connector 29">
                    <a:extLst>
                      <a:ext uri="{FF2B5EF4-FFF2-40B4-BE49-F238E27FC236}">
                        <a16:creationId xmlns:a16="http://schemas.microsoft.com/office/drawing/2014/main" id="{0EFCDD75-02F7-1A4B-86E7-F21D6EB807E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>
                    <a:off x="1209599" y="5508224"/>
                    <a:ext cx="833765" cy="0"/>
                  </a:xfrm>
                  <a:prstGeom prst="line">
                    <a:avLst/>
                  </a:prstGeom>
                  <a:ln w="28575">
                    <a:solidFill>
                      <a:srgbClr val="00456F"/>
                    </a:solidFill>
                    <a:headEnd type="none" w="med" len="med"/>
                    <a:tailEnd type="triangle" w="med" len="med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Straight Connector 33">
                    <a:extLst>
                      <a:ext uri="{FF2B5EF4-FFF2-40B4-BE49-F238E27FC236}">
                        <a16:creationId xmlns:a16="http://schemas.microsoft.com/office/drawing/2014/main" id="{40EDC77B-08B5-9242-B654-6FDF07920C4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041627" y="3297545"/>
                    <a:ext cx="11819" cy="3145361"/>
                  </a:xfrm>
                  <a:prstGeom prst="line">
                    <a:avLst/>
                  </a:prstGeom>
                  <a:ln w="19050">
                    <a:solidFill>
                      <a:srgbClr val="00456F"/>
                    </a:solidFill>
                    <a:prstDash val="dash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88" name="Conector recto de flecha 141">
                  <a:extLst>
                    <a:ext uri="{FF2B5EF4-FFF2-40B4-BE49-F238E27FC236}">
                      <a16:creationId xmlns:a16="http://schemas.microsoft.com/office/drawing/2014/main" id="{56E7E532-20ED-AC44-942E-B18C0F75E9D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2254219" y="4472460"/>
                  <a:ext cx="792000" cy="1"/>
                </a:xfrm>
                <a:prstGeom prst="straightConnector1">
                  <a:avLst/>
                </a:prstGeom>
                <a:ln w="28575">
                  <a:solidFill>
                    <a:schemeClr val="accent2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9" name="Conector recto de flecha 141">
                  <a:extLst>
                    <a:ext uri="{FF2B5EF4-FFF2-40B4-BE49-F238E27FC236}">
                      <a16:creationId xmlns:a16="http://schemas.microsoft.com/office/drawing/2014/main" id="{F7E11E37-CEE8-1443-9EEF-FEBCC6C2653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580927" y="6040660"/>
                  <a:ext cx="792000" cy="3374"/>
                </a:xfrm>
                <a:prstGeom prst="straightConnector1">
                  <a:avLst/>
                </a:prstGeom>
                <a:ln w="28575">
                  <a:solidFill>
                    <a:schemeClr val="accent2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0" name="TextBox 39">
                      <a:extLst>
                        <a:ext uri="{FF2B5EF4-FFF2-40B4-BE49-F238E27FC236}">
                          <a16:creationId xmlns:a16="http://schemas.microsoft.com/office/drawing/2014/main" id="{219E5D4C-E6D9-A947-8734-6FB3E0728B79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399801" y="4460446"/>
                      <a:ext cx="589588" cy="402931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sSub>
                              <m:sSubPr>
                                <m:ctrlP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⃗"/>
                                    <m:ctrlPr>
                                      <a:rPr lang="es-CL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s-ES" b="0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𝐹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𝑒</m:t>
                                </m:r>
                              </m:sub>
                            </m:sSub>
                          </m:oMath>
                        </m:oMathPara>
                      </a14:m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</mc:Choice>
              <mc:Fallback xmlns="">
                <p:sp>
                  <p:nvSpPr>
                    <p:cNvPr id="90" name="TextBox 39">
                      <a:extLst>
                        <a:ext uri="{FF2B5EF4-FFF2-40B4-BE49-F238E27FC236}">
                          <a16:creationId xmlns:a16="http://schemas.microsoft.com/office/drawing/2014/main" id="{219E5D4C-E6D9-A947-8734-6FB3E0728B79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399801" y="4460446"/>
                      <a:ext cx="589588" cy="402931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 t="-9091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1" name="Rectangle 40">
                      <a:extLst>
                        <a:ext uri="{FF2B5EF4-FFF2-40B4-BE49-F238E27FC236}">
                          <a16:creationId xmlns:a16="http://schemas.microsoft.com/office/drawing/2014/main" id="{CAAB986D-064B-2742-8BA8-B1E5751BEB9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42740" y="6032237"/>
                      <a:ext cx="444352" cy="402931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14:m>
                        <m:oMath xmlns:m="http://schemas.openxmlformats.org/officeDocument/2006/math">
                          <m:sSub>
                            <m:sSubPr>
                              <m:ctrlPr>
                                <a:rPr lang="es-ES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CL" i="1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b="0" i="1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𝐹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𝑒</m:t>
                              </m:r>
                            </m:sub>
                          </m:sSub>
                        </m:oMath>
                      </a14:m>
                      <a:r>
                        <a:rPr lang="es-ES" dirty="0">
                          <a:solidFill>
                            <a:srgbClr val="00456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dirty="0"/>
                    </a:p>
                  </p:txBody>
                </p:sp>
              </mc:Choice>
              <mc:Fallback xmlns="">
                <p:sp>
                  <p:nvSpPr>
                    <p:cNvPr id="91" name="Rectangle 40">
                      <a:extLst>
                        <a:ext uri="{FF2B5EF4-FFF2-40B4-BE49-F238E27FC236}">
                          <a16:creationId xmlns:a16="http://schemas.microsoft.com/office/drawing/2014/main" id="{CAAB986D-064B-2742-8BA8-B1E5751BEB9B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1742740" y="6032237"/>
                      <a:ext cx="444352" cy="402931"/>
                    </a:xfrm>
                    <a:prstGeom prst="rect">
                      <a:avLst/>
                    </a:prstGeom>
                    <a:blipFill>
                      <a:blip r:embed="rId7"/>
                      <a:stretch>
                        <a:fillRect t="-9091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2" name="Rectangle 41">
                      <a:extLst>
                        <a:ext uri="{FF2B5EF4-FFF2-40B4-BE49-F238E27FC236}">
                          <a16:creationId xmlns:a16="http://schemas.microsoft.com/office/drawing/2014/main" id="{63DBBA70-C976-024E-8C1E-E957A76210D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274720" y="3621456"/>
                      <a:ext cx="379206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</m:acc>
                          </m:oMath>
                        </m:oMathPara>
                      </a14:m>
                      <a:endParaRPr lang="en-US" dirty="0"/>
                    </a:p>
                  </p:txBody>
                </p:sp>
              </mc:Choice>
              <mc:Fallback xmlns="">
                <p:sp>
                  <p:nvSpPr>
                    <p:cNvPr id="92" name="Rectangle 41">
                      <a:extLst>
                        <a:ext uri="{FF2B5EF4-FFF2-40B4-BE49-F238E27FC236}">
                          <a16:creationId xmlns:a16="http://schemas.microsoft.com/office/drawing/2014/main" id="{63DBBA70-C976-024E-8C1E-E957A76210DA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274720" y="3621456"/>
                      <a:ext cx="379206" cy="369332"/>
                    </a:xfrm>
                    <a:prstGeom prst="rect">
                      <a:avLst/>
                    </a:prstGeom>
                    <a:blipFill>
                      <a:blip r:embed="rId8"/>
                      <a:stretch>
                        <a:fillRect t="-100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3" name="Rectangle 42">
                      <a:extLst>
                        <a:ext uri="{FF2B5EF4-FFF2-40B4-BE49-F238E27FC236}">
                          <a16:creationId xmlns:a16="http://schemas.microsoft.com/office/drawing/2014/main" id="{D782EDE7-DAF1-1144-934A-25A816BBA4A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597727" y="5153353"/>
                      <a:ext cx="379206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</m:acc>
                          </m:oMath>
                        </m:oMathPara>
                      </a14:m>
                      <a:endParaRPr lang="en-US" dirty="0"/>
                    </a:p>
                  </p:txBody>
                </p:sp>
              </mc:Choice>
              <mc:Fallback xmlns="">
                <p:sp>
                  <p:nvSpPr>
                    <p:cNvPr id="93" name="Rectangle 42">
                      <a:extLst>
                        <a:ext uri="{FF2B5EF4-FFF2-40B4-BE49-F238E27FC236}">
                          <a16:creationId xmlns:a16="http://schemas.microsoft.com/office/drawing/2014/main" id="{D782EDE7-DAF1-1144-934A-25A816BBA4A9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1597727" y="5153353"/>
                      <a:ext cx="379206" cy="369332"/>
                    </a:xfrm>
                    <a:prstGeom prst="rect">
                      <a:avLst/>
                    </a:prstGeom>
                    <a:blipFill>
                      <a:blip r:embed="rId9"/>
                      <a:stretch>
                        <a:fillRect t="-13333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sp>
            <p:nvSpPr>
              <p:cNvPr id="84" name="TextBox 44">
                <a:extLst>
                  <a:ext uri="{FF2B5EF4-FFF2-40B4-BE49-F238E27FC236}">
                    <a16:creationId xmlns:a16="http://schemas.microsoft.com/office/drawing/2014/main" id="{C6B326A2-2262-F744-AB57-A4FBD0F91359}"/>
                  </a:ext>
                </a:extLst>
              </p:cNvPr>
              <p:cNvSpPr txBox="1"/>
              <p:nvPr/>
            </p:nvSpPr>
            <p:spPr>
              <a:xfrm>
                <a:off x="2803408" y="4610716"/>
                <a:ext cx="23870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i="1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Largo natural</a:t>
                </a:r>
              </a:p>
            </p:txBody>
          </p:sp>
          <p:sp>
            <p:nvSpPr>
              <p:cNvPr id="85" name="TextBox 45">
                <a:extLst>
                  <a:ext uri="{FF2B5EF4-FFF2-40B4-BE49-F238E27FC236}">
                    <a16:creationId xmlns:a16="http://schemas.microsoft.com/office/drawing/2014/main" id="{9C025052-E147-E046-AB99-DB54A231C301}"/>
                  </a:ext>
                </a:extLst>
              </p:cNvPr>
              <p:cNvSpPr txBox="1"/>
              <p:nvPr/>
            </p:nvSpPr>
            <p:spPr>
              <a:xfrm>
                <a:off x="3478343" y="3841190"/>
                <a:ext cx="18313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i="1" dirty="0" err="1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Estiramiento</a:t>
                </a:r>
                <a:endParaRPr lang="en-US" sz="2400" i="1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86" name="TextBox 46">
                <a:extLst>
                  <a:ext uri="{FF2B5EF4-FFF2-40B4-BE49-F238E27FC236}">
                    <a16:creationId xmlns:a16="http://schemas.microsoft.com/office/drawing/2014/main" id="{DCFE1565-EFA5-7040-BC8B-3900774450F1}"/>
                  </a:ext>
                </a:extLst>
              </p:cNvPr>
              <p:cNvSpPr txBox="1"/>
              <p:nvPr/>
            </p:nvSpPr>
            <p:spPr>
              <a:xfrm>
                <a:off x="2321507" y="5371145"/>
                <a:ext cx="18313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i="1" dirty="0" err="1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Compresión</a:t>
                </a:r>
                <a:endParaRPr lang="en-US" sz="2400" i="1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pic>
          <p:nvPicPr>
            <p:cNvPr id="80" name="Picture 36" descr="A close up of a sign&#10;&#10;Description automatically generated">
              <a:extLst>
                <a:ext uri="{FF2B5EF4-FFF2-40B4-BE49-F238E27FC236}">
                  <a16:creationId xmlns:a16="http://schemas.microsoft.com/office/drawing/2014/main" id="{B8CF37F4-D050-8B40-9A3A-7156203FDAC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10418" r="40195" b="57039"/>
            <a:stretch/>
          </p:blipFill>
          <p:spPr>
            <a:xfrm rot="5400000">
              <a:off x="1598253" y="3239413"/>
              <a:ext cx="328883" cy="1731989"/>
            </a:xfrm>
            <a:prstGeom prst="round2Same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81" name="Picture 38" descr="A close up of a sign&#10;&#10;Description automatically generated">
              <a:extLst>
                <a:ext uri="{FF2B5EF4-FFF2-40B4-BE49-F238E27FC236}">
                  <a16:creationId xmlns:a16="http://schemas.microsoft.com/office/drawing/2014/main" id="{81F44DCE-1D3D-264B-9FB5-2D9AE1B52FC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10418" r="40195" b="57039"/>
            <a:stretch/>
          </p:blipFill>
          <p:spPr>
            <a:xfrm rot="5400000">
              <a:off x="1235402" y="4415435"/>
              <a:ext cx="328883" cy="966106"/>
            </a:xfrm>
            <a:prstGeom prst="round2Same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82" name="Picture 48" descr="A close up of a sign&#10;&#10;Description automatically generated">
              <a:extLst>
                <a:ext uri="{FF2B5EF4-FFF2-40B4-BE49-F238E27FC236}">
                  <a16:creationId xmlns:a16="http://schemas.microsoft.com/office/drawing/2014/main" id="{4A23639F-63A2-9641-A619-D2A2A3BCCDB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10418" r="40195" b="57039"/>
            <a:stretch/>
          </p:blipFill>
          <p:spPr>
            <a:xfrm rot="5400000">
              <a:off x="868102" y="5529817"/>
              <a:ext cx="328883" cy="271688"/>
            </a:xfrm>
            <a:prstGeom prst="round2Same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106" name="TextBox 17">
            <a:extLst>
              <a:ext uri="{FF2B5EF4-FFF2-40B4-BE49-F238E27FC236}">
                <a16:creationId xmlns:a16="http://schemas.microsoft.com/office/drawing/2014/main" id="{7B1D3F23-EF00-574D-B6A0-0FC5511EAA5D}"/>
              </a:ext>
            </a:extLst>
          </p:cNvPr>
          <p:cNvSpPr txBox="1"/>
          <p:nvPr/>
        </p:nvSpPr>
        <p:spPr>
          <a:xfrm>
            <a:off x="1883740" y="5733299"/>
            <a:ext cx="93634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fuerza elástica es un caso de fuerza </a:t>
            </a:r>
            <a:r>
              <a:rPr lang="es-ES" i="1" u="sng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variable</a:t>
            </a:r>
            <a:r>
              <a:rPr lang="es-ES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ya que su magnitud depende de que tanto está deformado (estirado o comprimido) el resorte. Por lo tanto, no se puede calcular el trabajo realizado por esta fuerza mediante la fórmula convencional.</a:t>
            </a:r>
            <a:endParaRPr lang="en-US" dirty="0">
              <a:solidFill>
                <a:srgbClr val="00456F"/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TextBox 17">
                <a:extLst>
                  <a:ext uri="{FF2B5EF4-FFF2-40B4-BE49-F238E27FC236}">
                    <a16:creationId xmlns:a16="http://schemas.microsoft.com/office/drawing/2014/main" id="{ACFB2E73-5D45-3441-95F2-2909A24C9963}"/>
                  </a:ext>
                </a:extLst>
              </p:cNvPr>
              <p:cNvSpPr txBox="1"/>
              <p:nvPr/>
            </p:nvSpPr>
            <p:spPr>
              <a:xfrm>
                <a:off x="5898788" y="2601811"/>
                <a:ext cx="5699970" cy="26300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ES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La ley de Hooke modela la relación entre la fuerza elástica y el estiramiento o compresión de los resortes.</a:t>
                </a:r>
              </a:p>
              <a:p>
                <a:pPr algn="just"/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n-U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altLang="en-U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accPr>
                            <m:e>
                              <m:r>
                                <a:rPr lang="es-ES" altLang="en-U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altLang="en-U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𝑒</m:t>
                          </m:r>
                        </m:sub>
                      </m:sSub>
                      <m:r>
                        <a:rPr lang="es-ES" altLang="en-U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=−</m:t>
                      </m:r>
                      <m:r>
                        <a:rPr lang="es-ES" altLang="en-U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𝑘</m:t>
                      </m:r>
                      <m:r>
                        <a:rPr lang="es-CL" altLang="en-U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lang="es-CL" altLang="en-U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accPr>
                        <m:e>
                          <m:r>
                            <a:rPr lang="es-CL" altLang="en-U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𝑥</m:t>
                          </m:r>
                        </m:e>
                      </m:acc>
                    </m:oMath>
                  </m:oMathPara>
                </a14:m>
                <a:endParaRPr lang="es-ES" altLang="en-US" sz="2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/>
                <a:endParaRPr lang="es-CL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7" name="TextBox 17">
                <a:extLst>
                  <a:ext uri="{FF2B5EF4-FFF2-40B4-BE49-F238E27FC236}">
                    <a16:creationId xmlns:a16="http://schemas.microsoft.com/office/drawing/2014/main" id="{ACFB2E73-5D45-3441-95F2-2909A24C99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8788" y="2601811"/>
                <a:ext cx="5699970" cy="2630079"/>
              </a:xfrm>
              <a:prstGeom prst="rect">
                <a:avLst/>
              </a:prstGeom>
              <a:blipFill>
                <a:blip r:embed="rId14"/>
                <a:stretch>
                  <a:fillRect l="-1556" t="-1442" r="-15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526587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Fuerza elástica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242693" y="1484196"/>
            <a:ext cx="699759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Como ya hemos visto, la fuerza que ejercen los resortes, depende de la elongación o compresión de éstos. </a:t>
            </a: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Rectángulo 46">
                <a:extLst>
                  <a:ext uri="{FF2B5EF4-FFF2-40B4-BE49-F238E27FC236}">
                    <a16:creationId xmlns:a16="http://schemas.microsoft.com/office/drawing/2014/main" id="{360D8B71-A7C7-FA48-970B-A924B2389622}"/>
                  </a:ext>
                </a:extLst>
              </p:cNvPr>
              <p:cNvSpPr/>
              <p:nvPr/>
            </p:nvSpPr>
            <p:spPr>
              <a:xfrm>
                <a:off x="6312024" y="5418972"/>
                <a:ext cx="6096000" cy="8601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ct val="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altLang="en-US" sz="32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accPr>
                            <m:e>
                              <m:r>
                                <a:rPr lang="es-ES" altLang="en-U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𝑒</m:t>
                          </m:r>
                        </m:sub>
                      </m:sSub>
                      <m:r>
                        <a:rPr lang="es-ES" altLang="en-US" sz="32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altLang="en-US" sz="32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−</m:t>
                      </m:r>
                      <m:r>
                        <a:rPr lang="es-ES" altLang="en-US" sz="32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𝑘</m:t>
                      </m:r>
                      <m:r>
                        <a:rPr lang="es-CL" altLang="en-US" sz="32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lang="es-CL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accPr>
                        <m:e>
                          <m:r>
                            <a:rPr lang="es-CL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𝑥</m:t>
                          </m:r>
                        </m:e>
                      </m:acc>
                    </m:oMath>
                  </m:oMathPara>
                </a14:m>
                <a:endParaRPr lang="es-ES" altLang="en-US" sz="3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endParaRPr lang="es-ES" altLang="en-US" sz="1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47" name="Rectángulo 46">
                <a:extLst>
                  <a:ext uri="{FF2B5EF4-FFF2-40B4-BE49-F238E27FC236}">
                    <a16:creationId xmlns:a16="http://schemas.microsoft.com/office/drawing/2014/main" id="{360D8B71-A7C7-FA48-970B-A924B238962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2024" y="5418972"/>
                <a:ext cx="6096000" cy="860107"/>
              </a:xfrm>
              <a:prstGeom prst="rect">
                <a:avLst/>
              </a:prstGeom>
              <a:blipFill>
                <a:blip r:embed="rId3"/>
                <a:stretch>
                  <a:fillRect t="-2205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1" name="Grupo 10">
            <a:extLst>
              <a:ext uri="{FF2B5EF4-FFF2-40B4-BE49-F238E27FC236}">
                <a16:creationId xmlns:a16="http://schemas.microsoft.com/office/drawing/2014/main" id="{61AEEF1B-04AF-D14D-8AE0-B0BBC2C48FA0}"/>
              </a:ext>
            </a:extLst>
          </p:cNvPr>
          <p:cNvGrpSpPr/>
          <p:nvPr/>
        </p:nvGrpSpPr>
        <p:grpSpPr>
          <a:xfrm>
            <a:off x="7250168" y="1480913"/>
            <a:ext cx="4755451" cy="3756646"/>
            <a:chOff x="6240568" y="1781834"/>
            <a:chExt cx="5333003" cy="3764764"/>
          </a:xfrm>
        </p:grpSpPr>
        <p:cxnSp>
          <p:nvCxnSpPr>
            <p:cNvPr id="48" name="Conector recto de flecha 47">
              <a:extLst>
                <a:ext uri="{FF2B5EF4-FFF2-40B4-BE49-F238E27FC236}">
                  <a16:creationId xmlns:a16="http://schemas.microsoft.com/office/drawing/2014/main" id="{56C7B5F5-046D-8B43-8C9E-15D9D52E67A7}"/>
                </a:ext>
              </a:extLst>
            </p:cNvPr>
            <p:cNvCxnSpPr/>
            <p:nvPr/>
          </p:nvCxnSpPr>
          <p:spPr>
            <a:xfrm flipV="1">
              <a:off x="8616280" y="1946598"/>
              <a:ext cx="0" cy="360000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Conector recto de flecha 48">
              <a:extLst>
                <a:ext uri="{FF2B5EF4-FFF2-40B4-BE49-F238E27FC236}">
                  <a16:creationId xmlns:a16="http://schemas.microsoft.com/office/drawing/2014/main" id="{237F6374-FA6A-5140-8A18-7F878B951C88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8724568" y="1404459"/>
              <a:ext cx="0" cy="496800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0" name="CuadroTexto 49">
                  <a:extLst>
                    <a:ext uri="{FF2B5EF4-FFF2-40B4-BE49-F238E27FC236}">
                      <a16:creationId xmlns:a16="http://schemas.microsoft.com/office/drawing/2014/main" id="{836DAD42-8BCE-034A-9BF8-446E8978B51C}"/>
                    </a:ext>
                  </a:extLst>
                </p:cNvPr>
                <p:cNvSpPr txBox="1"/>
                <p:nvPr/>
              </p:nvSpPr>
              <p:spPr>
                <a:xfrm>
                  <a:off x="8724568" y="1781834"/>
                  <a:ext cx="539378" cy="385555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  <m: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sub>
                        </m:sSub>
                      </m:oMath>
                    </m:oMathPara>
                  </a14:m>
                  <a:endParaRPr lang="es-CL" sz="2400" dirty="0"/>
                </a:p>
              </p:txBody>
            </p:sp>
          </mc:Choice>
          <mc:Fallback xmlns="">
            <p:sp>
              <p:nvSpPr>
                <p:cNvPr id="50" name="CuadroTexto 49">
                  <a:extLst>
                    <a:ext uri="{FF2B5EF4-FFF2-40B4-BE49-F238E27FC236}">
                      <a16:creationId xmlns:a16="http://schemas.microsoft.com/office/drawing/2014/main" id="{836DAD42-8BCE-034A-9BF8-446E8978B51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724568" y="1781834"/>
                  <a:ext cx="539378" cy="385555"/>
                </a:xfrm>
                <a:prstGeom prst="rect">
                  <a:avLst/>
                </a:prstGeom>
                <a:blipFill>
                  <a:blip r:embed="rId4"/>
                  <a:stretch>
                    <a:fillRect l="-15385" r="-5128" b="-645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51" name="Conector recto 50">
              <a:extLst>
                <a:ext uri="{FF2B5EF4-FFF2-40B4-BE49-F238E27FC236}">
                  <a16:creationId xmlns:a16="http://schemas.microsoft.com/office/drawing/2014/main" id="{B4604444-A86A-8641-98A3-9F11AC3B5F35}"/>
                </a:ext>
              </a:extLst>
            </p:cNvPr>
            <p:cNvCxnSpPr/>
            <p:nvPr/>
          </p:nvCxnSpPr>
          <p:spPr>
            <a:xfrm>
              <a:off x="6456040" y="2450254"/>
              <a:ext cx="4320480" cy="288032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2" name="CuadroTexto 51">
                  <a:extLst>
                    <a:ext uri="{FF2B5EF4-FFF2-40B4-BE49-F238E27FC236}">
                      <a16:creationId xmlns:a16="http://schemas.microsoft.com/office/drawing/2014/main" id="{3EA57C3E-C982-3B4F-986C-5B58A276091F}"/>
                    </a:ext>
                  </a:extLst>
                </p:cNvPr>
                <p:cNvSpPr txBox="1"/>
                <p:nvPr/>
              </p:nvSpPr>
              <p:spPr>
                <a:xfrm>
                  <a:off x="11315808" y="3663566"/>
                  <a:ext cx="257763" cy="369332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oMath>
                    </m:oMathPara>
                  </a14:m>
                  <a:endParaRPr lang="es-CL" sz="2400" dirty="0"/>
                </a:p>
              </p:txBody>
            </p:sp>
          </mc:Choice>
          <mc:Fallback xmlns="">
            <p:sp>
              <p:nvSpPr>
                <p:cNvPr id="52" name="CuadroTexto 51">
                  <a:extLst>
                    <a:ext uri="{FF2B5EF4-FFF2-40B4-BE49-F238E27FC236}">
                      <a16:creationId xmlns:a16="http://schemas.microsoft.com/office/drawing/2014/main" id="{3EA57C3E-C982-3B4F-986C-5B58A276091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315808" y="3663566"/>
                  <a:ext cx="257763" cy="369332"/>
                </a:xfrm>
                <a:prstGeom prst="rect">
                  <a:avLst/>
                </a:prstGeom>
                <a:blipFill>
                  <a:blip r:embed="rId5"/>
                  <a:stretch>
                    <a:fillRect l="-15789" r="-15789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78" name="Grupo 77">
            <a:extLst>
              <a:ext uri="{FF2B5EF4-FFF2-40B4-BE49-F238E27FC236}">
                <a16:creationId xmlns:a16="http://schemas.microsoft.com/office/drawing/2014/main" id="{0A411F87-A3C2-4C45-AABC-042B6832485D}"/>
              </a:ext>
            </a:extLst>
          </p:cNvPr>
          <p:cNvGrpSpPr/>
          <p:nvPr/>
        </p:nvGrpSpPr>
        <p:grpSpPr>
          <a:xfrm>
            <a:off x="1612052" y="2270913"/>
            <a:ext cx="4110271" cy="3104503"/>
            <a:chOff x="896700" y="3210728"/>
            <a:chExt cx="4110271" cy="3104503"/>
          </a:xfrm>
        </p:grpSpPr>
        <p:grpSp>
          <p:nvGrpSpPr>
            <p:cNvPr id="79" name="Group 47">
              <a:extLst>
                <a:ext uri="{FF2B5EF4-FFF2-40B4-BE49-F238E27FC236}">
                  <a16:creationId xmlns:a16="http://schemas.microsoft.com/office/drawing/2014/main" id="{7AB7BB66-6751-E94C-8B63-D0B642308CDE}"/>
                </a:ext>
              </a:extLst>
            </p:cNvPr>
            <p:cNvGrpSpPr/>
            <p:nvPr/>
          </p:nvGrpSpPr>
          <p:grpSpPr>
            <a:xfrm>
              <a:off x="896701" y="3210728"/>
              <a:ext cx="4110270" cy="3104503"/>
              <a:chOff x="1199457" y="3192035"/>
              <a:chExt cx="4110270" cy="3104503"/>
            </a:xfrm>
          </p:grpSpPr>
          <p:grpSp>
            <p:nvGrpSpPr>
              <p:cNvPr id="83" name="Group 43">
                <a:extLst>
                  <a:ext uri="{FF2B5EF4-FFF2-40B4-BE49-F238E27FC236}">
                    <a16:creationId xmlns:a16="http://schemas.microsoft.com/office/drawing/2014/main" id="{EDCDFC60-489B-BD48-84AD-4050B650FEA6}"/>
                  </a:ext>
                </a:extLst>
              </p:cNvPr>
              <p:cNvGrpSpPr/>
              <p:nvPr/>
            </p:nvGrpSpPr>
            <p:grpSpPr>
              <a:xfrm>
                <a:off x="1199457" y="3192035"/>
                <a:ext cx="2119687" cy="3104503"/>
                <a:chOff x="1117886" y="3330665"/>
                <a:chExt cx="2119687" cy="3104503"/>
              </a:xfrm>
            </p:grpSpPr>
            <p:grpSp>
              <p:nvGrpSpPr>
                <p:cNvPr id="87" name="Group 34">
                  <a:extLst>
                    <a:ext uri="{FF2B5EF4-FFF2-40B4-BE49-F238E27FC236}">
                      <a16:creationId xmlns:a16="http://schemas.microsoft.com/office/drawing/2014/main" id="{62B07C10-43B5-8849-9F7E-6004D788CBC2}"/>
                    </a:ext>
                  </a:extLst>
                </p:cNvPr>
                <p:cNvGrpSpPr/>
                <p:nvPr/>
              </p:nvGrpSpPr>
              <p:grpSpPr>
                <a:xfrm>
                  <a:off x="1117886" y="3330665"/>
                  <a:ext cx="2119687" cy="2966647"/>
                  <a:chOff x="911424" y="2896102"/>
                  <a:chExt cx="2454611" cy="3546804"/>
                </a:xfrm>
              </p:grpSpPr>
              <p:grpSp>
                <p:nvGrpSpPr>
                  <p:cNvPr id="94" name="Group 28">
                    <a:extLst>
                      <a:ext uri="{FF2B5EF4-FFF2-40B4-BE49-F238E27FC236}">
                        <a16:creationId xmlns:a16="http://schemas.microsoft.com/office/drawing/2014/main" id="{141256C3-92A0-3143-A76F-E6831532B698}"/>
                      </a:ext>
                    </a:extLst>
                  </p:cNvPr>
                  <p:cNvGrpSpPr/>
                  <p:nvPr/>
                </p:nvGrpSpPr>
                <p:grpSpPr>
                  <a:xfrm>
                    <a:off x="911424" y="2896102"/>
                    <a:ext cx="2454611" cy="3546803"/>
                    <a:chOff x="911424" y="3371330"/>
                    <a:chExt cx="1994136" cy="2793974"/>
                  </a:xfrm>
                </p:grpSpPr>
                <p:grpSp>
                  <p:nvGrpSpPr>
                    <p:cNvPr id="97" name="Group 14">
                      <a:extLst>
                        <a:ext uri="{FF2B5EF4-FFF2-40B4-BE49-F238E27FC236}">
                          <a16:creationId xmlns:a16="http://schemas.microsoft.com/office/drawing/2014/main" id="{49622BED-89A6-9F4F-870A-4856031D077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911424" y="3687564"/>
                      <a:ext cx="1994136" cy="2477740"/>
                      <a:chOff x="3719736" y="4047604"/>
                      <a:chExt cx="1994136" cy="2477740"/>
                    </a:xfrm>
                  </p:grpSpPr>
                  <p:grpSp>
                    <p:nvGrpSpPr>
                      <p:cNvPr id="101" name="Group 11">
                        <a:extLst>
                          <a:ext uri="{FF2B5EF4-FFF2-40B4-BE49-F238E27FC236}">
                            <a16:creationId xmlns:a16="http://schemas.microsoft.com/office/drawing/2014/main" id="{4EF6C05D-9EE1-4D46-8C4A-E1DD6D5E3455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3975331" y="4392038"/>
                        <a:ext cx="1738541" cy="1826590"/>
                        <a:chOff x="3975331" y="4473656"/>
                        <a:chExt cx="1738541" cy="1826590"/>
                      </a:xfrm>
                    </p:grpSpPr>
                    <p:sp>
                      <p:nvSpPr>
                        <p:cNvPr id="103" name="Rounded Rectangle 7">
                          <a:extLst>
                            <a:ext uri="{FF2B5EF4-FFF2-40B4-BE49-F238E27FC236}">
                              <a16:creationId xmlns:a16="http://schemas.microsoft.com/office/drawing/2014/main" id="{6E1C863C-9BEF-1D40-AF4E-A17AA14D7A4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661633" y="5227467"/>
                          <a:ext cx="360040" cy="350429"/>
                        </a:xfrm>
                        <a:prstGeom prst="roundRect">
                          <a:avLst/>
                        </a:prstGeom>
                        <a:solidFill>
                          <a:schemeClr val="accent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dirty="0"/>
                        </a:p>
                      </p:txBody>
                    </p:sp>
                    <p:sp>
                      <p:nvSpPr>
                        <p:cNvPr id="104" name="Rounded Rectangle 9">
                          <a:extLst>
                            <a:ext uri="{FF2B5EF4-FFF2-40B4-BE49-F238E27FC236}">
                              <a16:creationId xmlns:a16="http://schemas.microsoft.com/office/drawing/2014/main" id="{99EB7459-AF01-7348-B953-44716D70ED3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353832" y="4473656"/>
                          <a:ext cx="360040" cy="350429"/>
                        </a:xfrm>
                        <a:prstGeom prst="roundRect">
                          <a:avLst/>
                        </a:prstGeom>
                        <a:solidFill>
                          <a:schemeClr val="accent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dirty="0"/>
                        </a:p>
                      </p:txBody>
                    </p:sp>
                    <p:sp>
                      <p:nvSpPr>
                        <p:cNvPr id="105" name="Rounded Rectangle 10">
                          <a:extLst>
                            <a:ext uri="{FF2B5EF4-FFF2-40B4-BE49-F238E27FC236}">
                              <a16:creationId xmlns:a16="http://schemas.microsoft.com/office/drawing/2014/main" id="{74933B5A-8D9A-D340-A151-477D2AF5100A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3975331" y="5949817"/>
                          <a:ext cx="360040" cy="350429"/>
                        </a:xfrm>
                        <a:prstGeom prst="roundRect">
                          <a:avLst/>
                        </a:prstGeom>
                        <a:solidFill>
                          <a:schemeClr val="accent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dirty="0"/>
                        </a:p>
                      </p:txBody>
                    </p:sp>
                  </p:grpSp>
                  <p:cxnSp>
                    <p:nvCxnSpPr>
                      <p:cNvPr id="102" name="Straight Connector 12">
                        <a:extLst>
                          <a:ext uri="{FF2B5EF4-FFF2-40B4-BE49-F238E27FC236}">
                            <a16:creationId xmlns:a16="http://schemas.microsoft.com/office/drawing/2014/main" id="{1694E86E-26B4-374D-813D-F055E991B1E9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3719736" y="4047604"/>
                        <a:ext cx="9602" cy="2477740"/>
                      </a:xfrm>
                      <a:prstGeom prst="line">
                        <a:avLst/>
                      </a:prstGeom>
                      <a:ln w="19050">
                        <a:solidFill>
                          <a:srgbClr val="00456F"/>
                        </a:solidFill>
                      </a:ln>
                      <a:effectLst>
                        <a:outerShdw blurRad="50800" dist="38100" dir="8100000" algn="tr" rotWithShape="0">
                          <a:prstClr val="black">
                            <a:alpha val="40000"/>
                          </a:prstClr>
                        </a:outerShdw>
                      </a:effectLst>
                    </p:spPr>
                    <p:style>
                      <a:lnRef idx="1">
                        <a:schemeClr val="dk1"/>
                      </a:lnRef>
                      <a:fillRef idx="0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98" name="Straight Connector 22">
                      <a:extLst>
                        <a:ext uri="{FF2B5EF4-FFF2-40B4-BE49-F238E27FC236}">
                          <a16:creationId xmlns:a16="http://schemas.microsoft.com/office/drawing/2014/main" id="{E4E97A66-C340-124F-8258-1A65BEC4C6EF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912418" y="3709884"/>
                      <a:ext cx="905100" cy="0"/>
                    </a:xfrm>
                    <a:prstGeom prst="line">
                      <a:avLst/>
                    </a:prstGeom>
                    <a:ln w="19050">
                      <a:solidFill>
                        <a:srgbClr val="00456F"/>
                      </a:solidFill>
                      <a:prstDash val="dash"/>
                      <a:headEnd type="triangle" w="med" len="med"/>
                      <a:tailEnd type="triangle" w="med" len="med"/>
                    </a:ln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mc:AlternateContent xmlns:mc="http://schemas.openxmlformats.org/markup-compatibility/2006" xmlns:a14="http://schemas.microsoft.com/office/drawing/2010/main">
                  <mc:Choice Requires="a14">
                    <p:sp>
                      <p:nvSpPr>
                        <p:cNvPr id="99" name="TextBox 25">
                          <a:extLst>
                            <a:ext uri="{FF2B5EF4-FFF2-40B4-BE49-F238E27FC236}">
                              <a16:creationId xmlns:a16="http://schemas.microsoft.com/office/drawing/2014/main" id="{DE60EE8D-0219-AB49-A181-E729BF7BD8D1}"/>
                            </a:ext>
                          </a:extLst>
                        </p:cNvPr>
                        <p:cNvSpPr txBox="1"/>
                        <p:nvPr/>
                      </p:nvSpPr>
                      <p:spPr>
                        <a:xfrm>
                          <a:off x="1130716" y="3371330"/>
                          <a:ext cx="554666" cy="318849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>
                          <a:spAutoFit/>
                        </a:bodyPr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s-ES" sz="1600" i="1" smtClean="0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s-ES" sz="1600" b="0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𝑙</m:t>
                                    </m:r>
                                  </m:e>
                                  <m:sub>
                                    <m:r>
                                      <a:rPr lang="es-ES" sz="1600" b="0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60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p:txBody>
                    </p:sp>
                  </mc:Choice>
                  <mc:Fallback xmlns="">
                    <p:sp>
                      <p:nvSpPr>
                        <p:cNvPr id="26" name="TextBox 25">
                          <a:extLst>
                            <a:ext uri="{FF2B5EF4-FFF2-40B4-BE49-F238E27FC236}">
                              <a16:creationId xmlns:a16="http://schemas.microsoft.com/office/drawing/2014/main" id="{F78FEF68-DD83-0F4F-BB3D-F2671146017D}"/>
                            </a:ext>
                          </a:extLst>
                        </p:cNvPr>
                        <p:cNvSpPr txBox="1">
                          <a:spLocks noRot="1" noChangeAspect="1" noMove="1" noResize="1" noEditPoints="1" noAdjustHandles="1" noChangeArrowheads="1" noChangeShapeType="1" noTextEdit="1"/>
                        </p:cNvSpPr>
                        <p:nvPr/>
                      </p:nvSpPr>
                      <p:spPr>
                        <a:xfrm>
                          <a:off x="1130716" y="3371330"/>
                          <a:ext cx="554666" cy="318849"/>
                        </a:xfrm>
                        <a:prstGeom prst="rect">
                          <a:avLst/>
                        </a:prstGeom>
                        <a:blipFill>
                          <a:blip r:embed="rId6"/>
                          <a:stretch>
                            <a:fillRect/>
                          </a:stretch>
                        </a:blipFill>
                      </p:spPr>
                      <p:txBody>
                        <a:bodyPr/>
                        <a:lstStyle/>
                        <a:p>
                          <a:r>
                            <a:rPr lang="en-US">
                              <a:noFill/>
                            </a:rPr>
                            <a:t> </a:t>
                          </a:r>
                        </a:p>
                      </p:txBody>
                    </p:sp>
                  </mc:Fallback>
                </mc:AlternateContent>
                <p:cxnSp>
                  <p:nvCxnSpPr>
                    <p:cNvPr id="100" name="Straight Connector 26">
                      <a:extLst>
                        <a:ext uri="{FF2B5EF4-FFF2-40B4-BE49-F238E27FC236}">
                          <a16:creationId xmlns:a16="http://schemas.microsoft.com/office/drawing/2014/main" id="{23840606-FA53-3B4C-839E-5ED9C8613CB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829605" y="3982701"/>
                      <a:ext cx="711221" cy="0"/>
                    </a:xfrm>
                    <a:prstGeom prst="line">
                      <a:avLst/>
                    </a:prstGeom>
                    <a:ln w="28575">
                      <a:solidFill>
                        <a:srgbClr val="00456F"/>
                      </a:solidFill>
                      <a:headEnd type="none" w="med" len="med"/>
                      <a:tailEnd type="triangle" w="med" len="med"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95" name="Straight Connector 29">
                    <a:extLst>
                      <a:ext uri="{FF2B5EF4-FFF2-40B4-BE49-F238E27FC236}">
                        <a16:creationId xmlns:a16="http://schemas.microsoft.com/office/drawing/2014/main" id="{0EFCDD75-02F7-1A4B-86E7-F21D6EB807E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>
                    <a:off x="1209599" y="5508224"/>
                    <a:ext cx="833765" cy="0"/>
                  </a:xfrm>
                  <a:prstGeom prst="line">
                    <a:avLst/>
                  </a:prstGeom>
                  <a:ln w="28575">
                    <a:solidFill>
                      <a:srgbClr val="00456F"/>
                    </a:solidFill>
                    <a:headEnd type="none" w="med" len="med"/>
                    <a:tailEnd type="triangle" w="med" len="med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Straight Connector 33">
                    <a:extLst>
                      <a:ext uri="{FF2B5EF4-FFF2-40B4-BE49-F238E27FC236}">
                        <a16:creationId xmlns:a16="http://schemas.microsoft.com/office/drawing/2014/main" id="{40EDC77B-08B5-9242-B654-6FDF07920C4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041627" y="3297545"/>
                    <a:ext cx="11819" cy="3145361"/>
                  </a:xfrm>
                  <a:prstGeom prst="line">
                    <a:avLst/>
                  </a:prstGeom>
                  <a:ln w="19050">
                    <a:solidFill>
                      <a:srgbClr val="00456F"/>
                    </a:solidFill>
                    <a:prstDash val="dash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88" name="Conector recto de flecha 141">
                  <a:extLst>
                    <a:ext uri="{FF2B5EF4-FFF2-40B4-BE49-F238E27FC236}">
                      <a16:creationId xmlns:a16="http://schemas.microsoft.com/office/drawing/2014/main" id="{56E7E532-20ED-AC44-942E-B18C0F75E9D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2254219" y="4472460"/>
                  <a:ext cx="792000" cy="1"/>
                </a:xfrm>
                <a:prstGeom prst="straightConnector1">
                  <a:avLst/>
                </a:prstGeom>
                <a:ln w="28575">
                  <a:solidFill>
                    <a:schemeClr val="accent2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9" name="Conector recto de flecha 141">
                  <a:extLst>
                    <a:ext uri="{FF2B5EF4-FFF2-40B4-BE49-F238E27FC236}">
                      <a16:creationId xmlns:a16="http://schemas.microsoft.com/office/drawing/2014/main" id="{F7E11E37-CEE8-1443-9EEF-FEBCC6C2653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580927" y="6040660"/>
                  <a:ext cx="792000" cy="3374"/>
                </a:xfrm>
                <a:prstGeom prst="straightConnector1">
                  <a:avLst/>
                </a:prstGeom>
                <a:ln w="28575">
                  <a:solidFill>
                    <a:schemeClr val="accent2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0" name="TextBox 39">
                      <a:extLst>
                        <a:ext uri="{FF2B5EF4-FFF2-40B4-BE49-F238E27FC236}">
                          <a16:creationId xmlns:a16="http://schemas.microsoft.com/office/drawing/2014/main" id="{219E5D4C-E6D9-A947-8734-6FB3E0728B79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399801" y="4460446"/>
                      <a:ext cx="589588" cy="402931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sSub>
                              <m:sSubPr>
                                <m:ctrlP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⃗"/>
                                    <m:ctrlPr>
                                      <a:rPr lang="es-CL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s-ES" b="0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𝐹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𝑒</m:t>
                                </m:r>
                              </m:sub>
                            </m:sSub>
                          </m:oMath>
                        </m:oMathPara>
                      </a14:m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</mc:Choice>
              <mc:Fallback xmlns="">
                <p:sp>
                  <p:nvSpPr>
                    <p:cNvPr id="90" name="TextBox 39">
                      <a:extLst>
                        <a:ext uri="{FF2B5EF4-FFF2-40B4-BE49-F238E27FC236}">
                          <a16:creationId xmlns:a16="http://schemas.microsoft.com/office/drawing/2014/main" id="{219E5D4C-E6D9-A947-8734-6FB3E0728B79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399801" y="4460446"/>
                      <a:ext cx="589588" cy="402931"/>
                    </a:xfrm>
                    <a:prstGeom prst="rect">
                      <a:avLst/>
                    </a:prstGeom>
                    <a:blipFill>
                      <a:blip r:embed="rId7"/>
                      <a:stretch>
                        <a:fillRect t="-125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1" name="Rectangle 40">
                      <a:extLst>
                        <a:ext uri="{FF2B5EF4-FFF2-40B4-BE49-F238E27FC236}">
                          <a16:creationId xmlns:a16="http://schemas.microsoft.com/office/drawing/2014/main" id="{CAAB986D-064B-2742-8BA8-B1E5751BEB9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42740" y="6032237"/>
                      <a:ext cx="444352" cy="402931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14:m>
                        <m:oMath xmlns:m="http://schemas.openxmlformats.org/officeDocument/2006/math">
                          <m:sSub>
                            <m:sSubPr>
                              <m:ctrlPr>
                                <a:rPr lang="es-ES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CL" i="1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b="0" i="1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𝐹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𝑒</m:t>
                              </m:r>
                            </m:sub>
                          </m:sSub>
                        </m:oMath>
                      </a14:m>
                      <a:r>
                        <a:rPr lang="es-ES" dirty="0">
                          <a:solidFill>
                            <a:srgbClr val="00456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dirty="0"/>
                    </a:p>
                  </p:txBody>
                </p:sp>
              </mc:Choice>
              <mc:Fallback xmlns="">
                <p:sp>
                  <p:nvSpPr>
                    <p:cNvPr id="91" name="Rectangle 40">
                      <a:extLst>
                        <a:ext uri="{FF2B5EF4-FFF2-40B4-BE49-F238E27FC236}">
                          <a16:creationId xmlns:a16="http://schemas.microsoft.com/office/drawing/2014/main" id="{CAAB986D-064B-2742-8BA8-B1E5751BEB9B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1742740" y="6032237"/>
                      <a:ext cx="444352" cy="402931"/>
                    </a:xfrm>
                    <a:prstGeom prst="rect">
                      <a:avLst/>
                    </a:prstGeom>
                    <a:blipFill>
                      <a:blip r:embed="rId8"/>
                      <a:stretch>
                        <a:fillRect t="-125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2" name="Rectangle 41">
                      <a:extLst>
                        <a:ext uri="{FF2B5EF4-FFF2-40B4-BE49-F238E27FC236}">
                          <a16:creationId xmlns:a16="http://schemas.microsoft.com/office/drawing/2014/main" id="{63DBBA70-C976-024E-8C1E-E957A76210D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274720" y="3621456"/>
                      <a:ext cx="379206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</m:acc>
                          </m:oMath>
                        </m:oMathPara>
                      </a14:m>
                      <a:endParaRPr lang="en-US" dirty="0"/>
                    </a:p>
                  </p:txBody>
                </p:sp>
              </mc:Choice>
              <mc:Fallback xmlns="">
                <p:sp>
                  <p:nvSpPr>
                    <p:cNvPr id="92" name="Rectangle 41">
                      <a:extLst>
                        <a:ext uri="{FF2B5EF4-FFF2-40B4-BE49-F238E27FC236}">
                          <a16:creationId xmlns:a16="http://schemas.microsoft.com/office/drawing/2014/main" id="{63DBBA70-C976-024E-8C1E-E957A76210DA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274720" y="3621456"/>
                      <a:ext cx="379206" cy="369332"/>
                    </a:xfrm>
                    <a:prstGeom prst="rect">
                      <a:avLst/>
                    </a:prstGeom>
                    <a:blipFill>
                      <a:blip r:embed="rId9"/>
                      <a:stretch>
                        <a:fillRect t="-100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3" name="Rectangle 42">
                      <a:extLst>
                        <a:ext uri="{FF2B5EF4-FFF2-40B4-BE49-F238E27FC236}">
                          <a16:creationId xmlns:a16="http://schemas.microsoft.com/office/drawing/2014/main" id="{D782EDE7-DAF1-1144-934A-25A816BBA4A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597727" y="5153353"/>
                      <a:ext cx="379206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</m:acc>
                          </m:oMath>
                        </m:oMathPara>
                      </a14:m>
                      <a:endParaRPr lang="en-US" dirty="0"/>
                    </a:p>
                  </p:txBody>
                </p:sp>
              </mc:Choice>
              <mc:Fallback xmlns="">
                <p:sp>
                  <p:nvSpPr>
                    <p:cNvPr id="93" name="Rectangle 42">
                      <a:extLst>
                        <a:ext uri="{FF2B5EF4-FFF2-40B4-BE49-F238E27FC236}">
                          <a16:creationId xmlns:a16="http://schemas.microsoft.com/office/drawing/2014/main" id="{D782EDE7-DAF1-1144-934A-25A816BBA4A9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1597727" y="5153353"/>
                      <a:ext cx="379206" cy="369332"/>
                    </a:xfrm>
                    <a:prstGeom prst="rect">
                      <a:avLst/>
                    </a:prstGeom>
                    <a:blipFill>
                      <a:blip r:embed="rId10"/>
                      <a:stretch>
                        <a:fillRect t="-100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sp>
            <p:nvSpPr>
              <p:cNvPr id="84" name="TextBox 44">
                <a:extLst>
                  <a:ext uri="{FF2B5EF4-FFF2-40B4-BE49-F238E27FC236}">
                    <a16:creationId xmlns:a16="http://schemas.microsoft.com/office/drawing/2014/main" id="{C6B326A2-2262-F744-AB57-A4FBD0F91359}"/>
                  </a:ext>
                </a:extLst>
              </p:cNvPr>
              <p:cNvSpPr txBox="1"/>
              <p:nvPr/>
            </p:nvSpPr>
            <p:spPr>
              <a:xfrm>
                <a:off x="2803408" y="4610716"/>
                <a:ext cx="23870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i="1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Largo natural</a:t>
                </a:r>
              </a:p>
            </p:txBody>
          </p:sp>
          <p:sp>
            <p:nvSpPr>
              <p:cNvPr id="85" name="TextBox 45">
                <a:extLst>
                  <a:ext uri="{FF2B5EF4-FFF2-40B4-BE49-F238E27FC236}">
                    <a16:creationId xmlns:a16="http://schemas.microsoft.com/office/drawing/2014/main" id="{9C025052-E147-E046-AB99-DB54A231C301}"/>
                  </a:ext>
                </a:extLst>
              </p:cNvPr>
              <p:cNvSpPr txBox="1"/>
              <p:nvPr/>
            </p:nvSpPr>
            <p:spPr>
              <a:xfrm>
                <a:off x="3478343" y="3841190"/>
                <a:ext cx="18313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i="1" dirty="0" err="1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Estiramiento</a:t>
                </a:r>
                <a:endParaRPr lang="en-US" sz="2400" i="1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86" name="TextBox 46">
                <a:extLst>
                  <a:ext uri="{FF2B5EF4-FFF2-40B4-BE49-F238E27FC236}">
                    <a16:creationId xmlns:a16="http://schemas.microsoft.com/office/drawing/2014/main" id="{DCFE1565-EFA5-7040-BC8B-3900774450F1}"/>
                  </a:ext>
                </a:extLst>
              </p:cNvPr>
              <p:cNvSpPr txBox="1"/>
              <p:nvPr/>
            </p:nvSpPr>
            <p:spPr>
              <a:xfrm>
                <a:off x="2321507" y="5371145"/>
                <a:ext cx="18313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i="1" dirty="0" err="1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Compresión</a:t>
                </a:r>
                <a:endParaRPr lang="en-US" sz="2400" i="1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pic>
          <p:nvPicPr>
            <p:cNvPr id="80" name="Picture 36" descr="A close up of a sign&#10;&#10;Description automatically generated">
              <a:extLst>
                <a:ext uri="{FF2B5EF4-FFF2-40B4-BE49-F238E27FC236}">
                  <a16:creationId xmlns:a16="http://schemas.microsoft.com/office/drawing/2014/main" id="{B8CF37F4-D050-8B40-9A3A-7156203FDAC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10418" r="40195" b="57039"/>
            <a:stretch/>
          </p:blipFill>
          <p:spPr>
            <a:xfrm rot="5400000">
              <a:off x="1598253" y="3239413"/>
              <a:ext cx="328883" cy="1731989"/>
            </a:xfrm>
            <a:prstGeom prst="round2Same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81" name="Picture 38" descr="A close up of a sign&#10;&#10;Description automatically generated">
              <a:extLst>
                <a:ext uri="{FF2B5EF4-FFF2-40B4-BE49-F238E27FC236}">
                  <a16:creationId xmlns:a16="http://schemas.microsoft.com/office/drawing/2014/main" id="{81F44DCE-1D3D-264B-9FB5-2D9AE1B52FC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10418" r="40195" b="57039"/>
            <a:stretch/>
          </p:blipFill>
          <p:spPr>
            <a:xfrm rot="5400000">
              <a:off x="1235402" y="4415435"/>
              <a:ext cx="328883" cy="966106"/>
            </a:xfrm>
            <a:prstGeom prst="round2Same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82" name="Picture 48" descr="A close up of a sign&#10;&#10;Description automatically generated">
              <a:extLst>
                <a:ext uri="{FF2B5EF4-FFF2-40B4-BE49-F238E27FC236}">
                  <a16:creationId xmlns:a16="http://schemas.microsoft.com/office/drawing/2014/main" id="{4A23639F-63A2-9641-A619-D2A2A3BCCDB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10418" r="40195" b="57039"/>
            <a:stretch/>
          </p:blipFill>
          <p:spPr>
            <a:xfrm rot="5400000">
              <a:off x="868102" y="5529817"/>
              <a:ext cx="328883" cy="271688"/>
            </a:xfrm>
            <a:prstGeom prst="round2Same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25744282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Fuerza elástica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242693" y="1484196"/>
            <a:ext cx="699759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Como ya hemos visto, la fuerza que ejercen los resortes, depende de la elongación o compresión de éstos. </a:t>
            </a: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Rectángulo 46">
                <a:extLst>
                  <a:ext uri="{FF2B5EF4-FFF2-40B4-BE49-F238E27FC236}">
                    <a16:creationId xmlns:a16="http://schemas.microsoft.com/office/drawing/2014/main" id="{360D8B71-A7C7-FA48-970B-A924B2389622}"/>
                  </a:ext>
                </a:extLst>
              </p:cNvPr>
              <p:cNvSpPr/>
              <p:nvPr/>
            </p:nvSpPr>
            <p:spPr>
              <a:xfrm>
                <a:off x="435556" y="5971831"/>
                <a:ext cx="6096000" cy="8601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ct val="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altLang="en-US" sz="32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accPr>
                            <m:e>
                              <m:r>
                                <a:rPr lang="es-ES" altLang="en-U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𝑒</m:t>
                          </m:r>
                        </m:sub>
                      </m:sSub>
                      <m:r>
                        <a:rPr lang="es-ES" altLang="en-US" sz="32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altLang="en-US" sz="32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−</m:t>
                      </m:r>
                      <m:r>
                        <a:rPr lang="es-ES" altLang="en-US" sz="32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𝑘</m:t>
                      </m:r>
                      <m:r>
                        <a:rPr lang="es-CL" altLang="en-US" sz="32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lang="es-CL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accPr>
                        <m:e>
                          <m:r>
                            <a:rPr lang="es-CL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𝑥</m:t>
                          </m:r>
                        </m:e>
                      </m:acc>
                    </m:oMath>
                  </m:oMathPara>
                </a14:m>
                <a:endParaRPr lang="es-ES" altLang="en-US" sz="3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endParaRPr lang="es-ES" altLang="en-US" sz="1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47" name="Rectángulo 46">
                <a:extLst>
                  <a:ext uri="{FF2B5EF4-FFF2-40B4-BE49-F238E27FC236}">
                    <a16:creationId xmlns:a16="http://schemas.microsoft.com/office/drawing/2014/main" id="{360D8B71-A7C7-FA48-970B-A924B238962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556" y="5971831"/>
                <a:ext cx="6096000" cy="860107"/>
              </a:xfrm>
              <a:prstGeom prst="rect">
                <a:avLst/>
              </a:prstGeom>
              <a:blipFill>
                <a:blip r:embed="rId3"/>
                <a:stretch>
                  <a:fillRect t="-2029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8" name="Grupo 77">
            <a:extLst>
              <a:ext uri="{FF2B5EF4-FFF2-40B4-BE49-F238E27FC236}">
                <a16:creationId xmlns:a16="http://schemas.microsoft.com/office/drawing/2014/main" id="{0A411F87-A3C2-4C45-AABC-042B6832485D}"/>
              </a:ext>
            </a:extLst>
          </p:cNvPr>
          <p:cNvGrpSpPr/>
          <p:nvPr/>
        </p:nvGrpSpPr>
        <p:grpSpPr>
          <a:xfrm>
            <a:off x="1612052" y="2270913"/>
            <a:ext cx="4110271" cy="3104503"/>
            <a:chOff x="896700" y="3210728"/>
            <a:chExt cx="4110271" cy="3104503"/>
          </a:xfrm>
        </p:grpSpPr>
        <p:grpSp>
          <p:nvGrpSpPr>
            <p:cNvPr id="79" name="Group 47">
              <a:extLst>
                <a:ext uri="{FF2B5EF4-FFF2-40B4-BE49-F238E27FC236}">
                  <a16:creationId xmlns:a16="http://schemas.microsoft.com/office/drawing/2014/main" id="{7AB7BB66-6751-E94C-8B63-D0B642308CDE}"/>
                </a:ext>
              </a:extLst>
            </p:cNvPr>
            <p:cNvGrpSpPr/>
            <p:nvPr/>
          </p:nvGrpSpPr>
          <p:grpSpPr>
            <a:xfrm>
              <a:off x="896701" y="3210728"/>
              <a:ext cx="4110270" cy="3104503"/>
              <a:chOff x="1199457" y="3192035"/>
              <a:chExt cx="4110270" cy="3104503"/>
            </a:xfrm>
          </p:grpSpPr>
          <p:grpSp>
            <p:nvGrpSpPr>
              <p:cNvPr id="83" name="Group 43">
                <a:extLst>
                  <a:ext uri="{FF2B5EF4-FFF2-40B4-BE49-F238E27FC236}">
                    <a16:creationId xmlns:a16="http://schemas.microsoft.com/office/drawing/2014/main" id="{EDCDFC60-489B-BD48-84AD-4050B650FEA6}"/>
                  </a:ext>
                </a:extLst>
              </p:cNvPr>
              <p:cNvGrpSpPr/>
              <p:nvPr/>
            </p:nvGrpSpPr>
            <p:grpSpPr>
              <a:xfrm>
                <a:off x="1199457" y="3192035"/>
                <a:ext cx="2119687" cy="3104503"/>
                <a:chOff x="1117886" y="3330665"/>
                <a:chExt cx="2119687" cy="3104503"/>
              </a:xfrm>
            </p:grpSpPr>
            <p:grpSp>
              <p:nvGrpSpPr>
                <p:cNvPr id="87" name="Group 34">
                  <a:extLst>
                    <a:ext uri="{FF2B5EF4-FFF2-40B4-BE49-F238E27FC236}">
                      <a16:creationId xmlns:a16="http://schemas.microsoft.com/office/drawing/2014/main" id="{62B07C10-43B5-8849-9F7E-6004D788CBC2}"/>
                    </a:ext>
                  </a:extLst>
                </p:cNvPr>
                <p:cNvGrpSpPr/>
                <p:nvPr/>
              </p:nvGrpSpPr>
              <p:grpSpPr>
                <a:xfrm>
                  <a:off x="1117886" y="3330665"/>
                  <a:ext cx="2119687" cy="2966647"/>
                  <a:chOff x="911424" y="2896102"/>
                  <a:chExt cx="2454611" cy="3546804"/>
                </a:xfrm>
              </p:grpSpPr>
              <p:grpSp>
                <p:nvGrpSpPr>
                  <p:cNvPr id="94" name="Group 28">
                    <a:extLst>
                      <a:ext uri="{FF2B5EF4-FFF2-40B4-BE49-F238E27FC236}">
                        <a16:creationId xmlns:a16="http://schemas.microsoft.com/office/drawing/2014/main" id="{141256C3-92A0-3143-A76F-E6831532B698}"/>
                      </a:ext>
                    </a:extLst>
                  </p:cNvPr>
                  <p:cNvGrpSpPr/>
                  <p:nvPr/>
                </p:nvGrpSpPr>
                <p:grpSpPr>
                  <a:xfrm>
                    <a:off x="911424" y="2896102"/>
                    <a:ext cx="2454611" cy="3546803"/>
                    <a:chOff x="911424" y="3371330"/>
                    <a:chExt cx="1994136" cy="2793974"/>
                  </a:xfrm>
                </p:grpSpPr>
                <p:grpSp>
                  <p:nvGrpSpPr>
                    <p:cNvPr id="97" name="Group 14">
                      <a:extLst>
                        <a:ext uri="{FF2B5EF4-FFF2-40B4-BE49-F238E27FC236}">
                          <a16:creationId xmlns:a16="http://schemas.microsoft.com/office/drawing/2014/main" id="{49622BED-89A6-9F4F-870A-4856031D077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911424" y="3687564"/>
                      <a:ext cx="1994136" cy="2477740"/>
                      <a:chOff x="3719736" y="4047604"/>
                      <a:chExt cx="1994136" cy="2477740"/>
                    </a:xfrm>
                  </p:grpSpPr>
                  <p:grpSp>
                    <p:nvGrpSpPr>
                      <p:cNvPr id="101" name="Group 11">
                        <a:extLst>
                          <a:ext uri="{FF2B5EF4-FFF2-40B4-BE49-F238E27FC236}">
                            <a16:creationId xmlns:a16="http://schemas.microsoft.com/office/drawing/2014/main" id="{4EF6C05D-9EE1-4D46-8C4A-E1DD6D5E3455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3975331" y="4392038"/>
                        <a:ext cx="1738541" cy="1826590"/>
                        <a:chOff x="3975331" y="4473656"/>
                        <a:chExt cx="1738541" cy="1826590"/>
                      </a:xfrm>
                    </p:grpSpPr>
                    <p:sp>
                      <p:nvSpPr>
                        <p:cNvPr id="103" name="Rounded Rectangle 7">
                          <a:extLst>
                            <a:ext uri="{FF2B5EF4-FFF2-40B4-BE49-F238E27FC236}">
                              <a16:creationId xmlns:a16="http://schemas.microsoft.com/office/drawing/2014/main" id="{6E1C863C-9BEF-1D40-AF4E-A17AA14D7A4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661633" y="5227467"/>
                          <a:ext cx="360040" cy="350429"/>
                        </a:xfrm>
                        <a:prstGeom prst="roundRect">
                          <a:avLst/>
                        </a:prstGeom>
                        <a:solidFill>
                          <a:schemeClr val="accent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dirty="0"/>
                        </a:p>
                      </p:txBody>
                    </p:sp>
                    <p:sp>
                      <p:nvSpPr>
                        <p:cNvPr id="104" name="Rounded Rectangle 9">
                          <a:extLst>
                            <a:ext uri="{FF2B5EF4-FFF2-40B4-BE49-F238E27FC236}">
                              <a16:creationId xmlns:a16="http://schemas.microsoft.com/office/drawing/2014/main" id="{99EB7459-AF01-7348-B953-44716D70ED3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353832" y="4473656"/>
                          <a:ext cx="360040" cy="350429"/>
                        </a:xfrm>
                        <a:prstGeom prst="roundRect">
                          <a:avLst/>
                        </a:prstGeom>
                        <a:solidFill>
                          <a:schemeClr val="accent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dirty="0"/>
                        </a:p>
                      </p:txBody>
                    </p:sp>
                    <p:sp>
                      <p:nvSpPr>
                        <p:cNvPr id="105" name="Rounded Rectangle 10">
                          <a:extLst>
                            <a:ext uri="{FF2B5EF4-FFF2-40B4-BE49-F238E27FC236}">
                              <a16:creationId xmlns:a16="http://schemas.microsoft.com/office/drawing/2014/main" id="{74933B5A-8D9A-D340-A151-477D2AF5100A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3975331" y="5949817"/>
                          <a:ext cx="360040" cy="350429"/>
                        </a:xfrm>
                        <a:prstGeom prst="roundRect">
                          <a:avLst/>
                        </a:prstGeom>
                        <a:solidFill>
                          <a:schemeClr val="accent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dirty="0"/>
                        </a:p>
                      </p:txBody>
                    </p:sp>
                  </p:grpSp>
                  <p:cxnSp>
                    <p:nvCxnSpPr>
                      <p:cNvPr id="102" name="Straight Connector 12">
                        <a:extLst>
                          <a:ext uri="{FF2B5EF4-FFF2-40B4-BE49-F238E27FC236}">
                            <a16:creationId xmlns:a16="http://schemas.microsoft.com/office/drawing/2014/main" id="{1694E86E-26B4-374D-813D-F055E991B1E9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3719736" y="4047604"/>
                        <a:ext cx="9602" cy="2477740"/>
                      </a:xfrm>
                      <a:prstGeom prst="line">
                        <a:avLst/>
                      </a:prstGeom>
                      <a:ln w="19050">
                        <a:solidFill>
                          <a:srgbClr val="00456F"/>
                        </a:solidFill>
                      </a:ln>
                      <a:effectLst>
                        <a:outerShdw blurRad="50800" dist="38100" dir="8100000" algn="tr" rotWithShape="0">
                          <a:prstClr val="black">
                            <a:alpha val="40000"/>
                          </a:prstClr>
                        </a:outerShdw>
                      </a:effectLst>
                    </p:spPr>
                    <p:style>
                      <a:lnRef idx="1">
                        <a:schemeClr val="dk1"/>
                      </a:lnRef>
                      <a:fillRef idx="0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98" name="Straight Connector 22">
                      <a:extLst>
                        <a:ext uri="{FF2B5EF4-FFF2-40B4-BE49-F238E27FC236}">
                          <a16:creationId xmlns:a16="http://schemas.microsoft.com/office/drawing/2014/main" id="{E4E97A66-C340-124F-8258-1A65BEC4C6EF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912418" y="3709884"/>
                      <a:ext cx="905100" cy="0"/>
                    </a:xfrm>
                    <a:prstGeom prst="line">
                      <a:avLst/>
                    </a:prstGeom>
                    <a:ln w="19050">
                      <a:solidFill>
                        <a:srgbClr val="00456F"/>
                      </a:solidFill>
                      <a:prstDash val="dash"/>
                      <a:headEnd type="triangle" w="med" len="med"/>
                      <a:tailEnd type="triangle" w="med" len="med"/>
                    </a:ln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mc:AlternateContent xmlns:mc="http://schemas.openxmlformats.org/markup-compatibility/2006" xmlns:a14="http://schemas.microsoft.com/office/drawing/2010/main">
                  <mc:Choice Requires="a14">
                    <p:sp>
                      <p:nvSpPr>
                        <p:cNvPr id="99" name="TextBox 25">
                          <a:extLst>
                            <a:ext uri="{FF2B5EF4-FFF2-40B4-BE49-F238E27FC236}">
                              <a16:creationId xmlns:a16="http://schemas.microsoft.com/office/drawing/2014/main" id="{DE60EE8D-0219-AB49-A181-E729BF7BD8D1}"/>
                            </a:ext>
                          </a:extLst>
                        </p:cNvPr>
                        <p:cNvSpPr txBox="1"/>
                        <p:nvPr/>
                      </p:nvSpPr>
                      <p:spPr>
                        <a:xfrm>
                          <a:off x="1130716" y="3371330"/>
                          <a:ext cx="554666" cy="318849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>
                          <a:spAutoFit/>
                        </a:bodyPr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s-ES" sz="1600" i="1" smtClean="0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s-ES" sz="1600" b="0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𝑙</m:t>
                                    </m:r>
                                  </m:e>
                                  <m:sub>
                                    <m:r>
                                      <a:rPr lang="es-ES" sz="1600" b="0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60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p:txBody>
                    </p:sp>
                  </mc:Choice>
                  <mc:Fallback xmlns="">
                    <p:sp>
                      <p:nvSpPr>
                        <p:cNvPr id="26" name="TextBox 25">
                          <a:extLst>
                            <a:ext uri="{FF2B5EF4-FFF2-40B4-BE49-F238E27FC236}">
                              <a16:creationId xmlns:a16="http://schemas.microsoft.com/office/drawing/2014/main" id="{F78FEF68-DD83-0F4F-BB3D-F2671146017D}"/>
                            </a:ext>
                          </a:extLst>
                        </p:cNvPr>
                        <p:cNvSpPr txBox="1">
                          <a:spLocks noRot="1" noChangeAspect="1" noMove="1" noResize="1" noEditPoints="1" noAdjustHandles="1" noChangeArrowheads="1" noChangeShapeType="1" noTextEdit="1"/>
                        </p:cNvSpPr>
                        <p:nvPr/>
                      </p:nvSpPr>
                      <p:spPr>
                        <a:xfrm>
                          <a:off x="1130716" y="3371330"/>
                          <a:ext cx="554666" cy="318849"/>
                        </a:xfrm>
                        <a:prstGeom prst="rect">
                          <a:avLst/>
                        </a:prstGeom>
                        <a:blipFill>
                          <a:blip r:embed="rId5"/>
                          <a:stretch>
                            <a:fillRect/>
                          </a:stretch>
                        </a:blipFill>
                      </p:spPr>
                      <p:txBody>
                        <a:bodyPr/>
                        <a:lstStyle/>
                        <a:p>
                          <a:r>
                            <a:rPr lang="en-US">
                              <a:noFill/>
                            </a:rPr>
                            <a:t> </a:t>
                          </a:r>
                        </a:p>
                      </p:txBody>
                    </p:sp>
                  </mc:Fallback>
                </mc:AlternateContent>
                <p:cxnSp>
                  <p:nvCxnSpPr>
                    <p:cNvPr id="100" name="Straight Connector 26">
                      <a:extLst>
                        <a:ext uri="{FF2B5EF4-FFF2-40B4-BE49-F238E27FC236}">
                          <a16:creationId xmlns:a16="http://schemas.microsoft.com/office/drawing/2014/main" id="{23840606-FA53-3B4C-839E-5ED9C8613CB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829605" y="3982701"/>
                      <a:ext cx="711221" cy="0"/>
                    </a:xfrm>
                    <a:prstGeom prst="line">
                      <a:avLst/>
                    </a:prstGeom>
                    <a:ln w="28575">
                      <a:solidFill>
                        <a:srgbClr val="00456F"/>
                      </a:solidFill>
                      <a:headEnd type="none" w="med" len="med"/>
                      <a:tailEnd type="triangle" w="med" len="med"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95" name="Straight Connector 29">
                    <a:extLst>
                      <a:ext uri="{FF2B5EF4-FFF2-40B4-BE49-F238E27FC236}">
                        <a16:creationId xmlns:a16="http://schemas.microsoft.com/office/drawing/2014/main" id="{0EFCDD75-02F7-1A4B-86E7-F21D6EB807E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>
                    <a:off x="1209599" y="5508224"/>
                    <a:ext cx="833765" cy="0"/>
                  </a:xfrm>
                  <a:prstGeom prst="line">
                    <a:avLst/>
                  </a:prstGeom>
                  <a:ln w="28575">
                    <a:solidFill>
                      <a:srgbClr val="00456F"/>
                    </a:solidFill>
                    <a:headEnd type="none" w="med" len="med"/>
                    <a:tailEnd type="triangle" w="med" len="med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Straight Connector 33">
                    <a:extLst>
                      <a:ext uri="{FF2B5EF4-FFF2-40B4-BE49-F238E27FC236}">
                        <a16:creationId xmlns:a16="http://schemas.microsoft.com/office/drawing/2014/main" id="{40EDC77B-08B5-9242-B654-6FDF07920C4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041627" y="3297545"/>
                    <a:ext cx="11819" cy="3145361"/>
                  </a:xfrm>
                  <a:prstGeom prst="line">
                    <a:avLst/>
                  </a:prstGeom>
                  <a:ln w="19050">
                    <a:solidFill>
                      <a:srgbClr val="00456F"/>
                    </a:solidFill>
                    <a:prstDash val="dash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88" name="Conector recto de flecha 141">
                  <a:extLst>
                    <a:ext uri="{FF2B5EF4-FFF2-40B4-BE49-F238E27FC236}">
                      <a16:creationId xmlns:a16="http://schemas.microsoft.com/office/drawing/2014/main" id="{56E7E532-20ED-AC44-942E-B18C0F75E9D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2254219" y="4472460"/>
                  <a:ext cx="792000" cy="1"/>
                </a:xfrm>
                <a:prstGeom prst="straightConnector1">
                  <a:avLst/>
                </a:prstGeom>
                <a:ln w="28575">
                  <a:solidFill>
                    <a:schemeClr val="accent2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9" name="Conector recto de flecha 141">
                  <a:extLst>
                    <a:ext uri="{FF2B5EF4-FFF2-40B4-BE49-F238E27FC236}">
                      <a16:creationId xmlns:a16="http://schemas.microsoft.com/office/drawing/2014/main" id="{F7E11E37-CEE8-1443-9EEF-FEBCC6C2653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580927" y="6040660"/>
                  <a:ext cx="792000" cy="3374"/>
                </a:xfrm>
                <a:prstGeom prst="straightConnector1">
                  <a:avLst/>
                </a:prstGeom>
                <a:ln w="28575">
                  <a:solidFill>
                    <a:schemeClr val="accent2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0" name="TextBox 39">
                      <a:extLst>
                        <a:ext uri="{FF2B5EF4-FFF2-40B4-BE49-F238E27FC236}">
                          <a16:creationId xmlns:a16="http://schemas.microsoft.com/office/drawing/2014/main" id="{219E5D4C-E6D9-A947-8734-6FB3E0728B79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399801" y="4460446"/>
                      <a:ext cx="589588" cy="402931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sSub>
                              <m:sSubPr>
                                <m:ctrlP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⃗"/>
                                    <m:ctrlPr>
                                      <a:rPr lang="es-CL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s-ES" b="0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𝐹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𝑒</m:t>
                                </m:r>
                              </m:sub>
                            </m:sSub>
                          </m:oMath>
                        </m:oMathPara>
                      </a14:m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</mc:Choice>
              <mc:Fallback xmlns="">
                <p:sp>
                  <p:nvSpPr>
                    <p:cNvPr id="90" name="TextBox 39">
                      <a:extLst>
                        <a:ext uri="{FF2B5EF4-FFF2-40B4-BE49-F238E27FC236}">
                          <a16:creationId xmlns:a16="http://schemas.microsoft.com/office/drawing/2014/main" id="{219E5D4C-E6D9-A947-8734-6FB3E0728B79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399801" y="4460446"/>
                      <a:ext cx="589588" cy="402931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 t="-125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1" name="Rectangle 40">
                      <a:extLst>
                        <a:ext uri="{FF2B5EF4-FFF2-40B4-BE49-F238E27FC236}">
                          <a16:creationId xmlns:a16="http://schemas.microsoft.com/office/drawing/2014/main" id="{CAAB986D-064B-2742-8BA8-B1E5751BEB9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42740" y="6032237"/>
                      <a:ext cx="444352" cy="402931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14:m>
                        <m:oMath xmlns:m="http://schemas.openxmlformats.org/officeDocument/2006/math">
                          <m:sSub>
                            <m:sSubPr>
                              <m:ctrlPr>
                                <a:rPr lang="es-ES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CL" i="1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b="0" i="1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𝐹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𝑒</m:t>
                              </m:r>
                            </m:sub>
                          </m:sSub>
                        </m:oMath>
                      </a14:m>
                      <a:r>
                        <a:rPr lang="es-ES" dirty="0">
                          <a:solidFill>
                            <a:srgbClr val="00456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dirty="0"/>
                    </a:p>
                  </p:txBody>
                </p:sp>
              </mc:Choice>
              <mc:Fallback xmlns="">
                <p:sp>
                  <p:nvSpPr>
                    <p:cNvPr id="91" name="Rectangle 40">
                      <a:extLst>
                        <a:ext uri="{FF2B5EF4-FFF2-40B4-BE49-F238E27FC236}">
                          <a16:creationId xmlns:a16="http://schemas.microsoft.com/office/drawing/2014/main" id="{CAAB986D-064B-2742-8BA8-B1E5751BEB9B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1742740" y="6032237"/>
                      <a:ext cx="444352" cy="402931"/>
                    </a:xfrm>
                    <a:prstGeom prst="rect">
                      <a:avLst/>
                    </a:prstGeom>
                    <a:blipFill>
                      <a:blip r:embed="rId7"/>
                      <a:stretch>
                        <a:fillRect t="-125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2" name="Rectangle 41">
                      <a:extLst>
                        <a:ext uri="{FF2B5EF4-FFF2-40B4-BE49-F238E27FC236}">
                          <a16:creationId xmlns:a16="http://schemas.microsoft.com/office/drawing/2014/main" id="{63DBBA70-C976-024E-8C1E-E957A76210D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274720" y="3621456"/>
                      <a:ext cx="379206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</m:acc>
                          </m:oMath>
                        </m:oMathPara>
                      </a14:m>
                      <a:endParaRPr lang="en-US" dirty="0"/>
                    </a:p>
                  </p:txBody>
                </p:sp>
              </mc:Choice>
              <mc:Fallback xmlns="">
                <p:sp>
                  <p:nvSpPr>
                    <p:cNvPr id="92" name="Rectangle 41">
                      <a:extLst>
                        <a:ext uri="{FF2B5EF4-FFF2-40B4-BE49-F238E27FC236}">
                          <a16:creationId xmlns:a16="http://schemas.microsoft.com/office/drawing/2014/main" id="{63DBBA70-C976-024E-8C1E-E957A76210DA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274720" y="3621456"/>
                      <a:ext cx="379206" cy="369332"/>
                    </a:xfrm>
                    <a:prstGeom prst="rect">
                      <a:avLst/>
                    </a:prstGeom>
                    <a:blipFill>
                      <a:blip r:embed="rId8"/>
                      <a:stretch>
                        <a:fillRect t="-100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3" name="Rectangle 42">
                      <a:extLst>
                        <a:ext uri="{FF2B5EF4-FFF2-40B4-BE49-F238E27FC236}">
                          <a16:creationId xmlns:a16="http://schemas.microsoft.com/office/drawing/2014/main" id="{D782EDE7-DAF1-1144-934A-25A816BBA4A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597727" y="5153353"/>
                      <a:ext cx="379206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</m:acc>
                          </m:oMath>
                        </m:oMathPara>
                      </a14:m>
                      <a:endParaRPr lang="en-US" dirty="0"/>
                    </a:p>
                  </p:txBody>
                </p:sp>
              </mc:Choice>
              <mc:Fallback xmlns="">
                <p:sp>
                  <p:nvSpPr>
                    <p:cNvPr id="93" name="Rectangle 42">
                      <a:extLst>
                        <a:ext uri="{FF2B5EF4-FFF2-40B4-BE49-F238E27FC236}">
                          <a16:creationId xmlns:a16="http://schemas.microsoft.com/office/drawing/2014/main" id="{D782EDE7-DAF1-1144-934A-25A816BBA4A9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1597727" y="5153353"/>
                      <a:ext cx="379206" cy="369332"/>
                    </a:xfrm>
                    <a:prstGeom prst="rect">
                      <a:avLst/>
                    </a:prstGeom>
                    <a:blipFill>
                      <a:blip r:embed="rId9"/>
                      <a:stretch>
                        <a:fillRect t="-100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sp>
            <p:nvSpPr>
              <p:cNvPr id="84" name="TextBox 44">
                <a:extLst>
                  <a:ext uri="{FF2B5EF4-FFF2-40B4-BE49-F238E27FC236}">
                    <a16:creationId xmlns:a16="http://schemas.microsoft.com/office/drawing/2014/main" id="{C6B326A2-2262-F744-AB57-A4FBD0F91359}"/>
                  </a:ext>
                </a:extLst>
              </p:cNvPr>
              <p:cNvSpPr txBox="1"/>
              <p:nvPr/>
            </p:nvSpPr>
            <p:spPr>
              <a:xfrm>
                <a:off x="2803408" y="4610716"/>
                <a:ext cx="23870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i="1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Largo natural</a:t>
                </a:r>
              </a:p>
            </p:txBody>
          </p:sp>
          <p:sp>
            <p:nvSpPr>
              <p:cNvPr id="85" name="TextBox 45">
                <a:extLst>
                  <a:ext uri="{FF2B5EF4-FFF2-40B4-BE49-F238E27FC236}">
                    <a16:creationId xmlns:a16="http://schemas.microsoft.com/office/drawing/2014/main" id="{9C025052-E147-E046-AB99-DB54A231C301}"/>
                  </a:ext>
                </a:extLst>
              </p:cNvPr>
              <p:cNvSpPr txBox="1"/>
              <p:nvPr/>
            </p:nvSpPr>
            <p:spPr>
              <a:xfrm>
                <a:off x="3478343" y="3841190"/>
                <a:ext cx="18313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i="1" dirty="0" err="1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Estiramiento</a:t>
                </a:r>
                <a:endParaRPr lang="en-US" sz="2400" i="1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86" name="TextBox 46">
                <a:extLst>
                  <a:ext uri="{FF2B5EF4-FFF2-40B4-BE49-F238E27FC236}">
                    <a16:creationId xmlns:a16="http://schemas.microsoft.com/office/drawing/2014/main" id="{DCFE1565-EFA5-7040-BC8B-3900774450F1}"/>
                  </a:ext>
                </a:extLst>
              </p:cNvPr>
              <p:cNvSpPr txBox="1"/>
              <p:nvPr/>
            </p:nvSpPr>
            <p:spPr>
              <a:xfrm>
                <a:off x="2321507" y="5371145"/>
                <a:ext cx="18313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i="1" dirty="0" err="1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Compresión</a:t>
                </a:r>
                <a:endParaRPr lang="en-US" sz="2400" i="1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pic>
          <p:nvPicPr>
            <p:cNvPr id="80" name="Picture 36" descr="A close up of a sign&#10;&#10;Description automatically generated">
              <a:extLst>
                <a:ext uri="{FF2B5EF4-FFF2-40B4-BE49-F238E27FC236}">
                  <a16:creationId xmlns:a16="http://schemas.microsoft.com/office/drawing/2014/main" id="{B8CF37F4-D050-8B40-9A3A-7156203FDAC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10418" r="40195" b="57039"/>
            <a:stretch/>
          </p:blipFill>
          <p:spPr>
            <a:xfrm rot="5400000">
              <a:off x="1598253" y="3239413"/>
              <a:ext cx="328883" cy="1731989"/>
            </a:xfrm>
            <a:prstGeom prst="round2Same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81" name="Picture 38" descr="A close up of a sign&#10;&#10;Description automatically generated">
              <a:extLst>
                <a:ext uri="{FF2B5EF4-FFF2-40B4-BE49-F238E27FC236}">
                  <a16:creationId xmlns:a16="http://schemas.microsoft.com/office/drawing/2014/main" id="{81F44DCE-1D3D-264B-9FB5-2D9AE1B52FC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10418" r="40195" b="57039"/>
            <a:stretch/>
          </p:blipFill>
          <p:spPr>
            <a:xfrm rot="5400000">
              <a:off x="1235402" y="4415435"/>
              <a:ext cx="328883" cy="966106"/>
            </a:xfrm>
            <a:prstGeom prst="round2Same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82" name="Picture 48" descr="A close up of a sign&#10;&#10;Description automatically generated">
              <a:extLst>
                <a:ext uri="{FF2B5EF4-FFF2-40B4-BE49-F238E27FC236}">
                  <a16:creationId xmlns:a16="http://schemas.microsoft.com/office/drawing/2014/main" id="{4A23639F-63A2-9641-A619-D2A2A3BCCDB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10418" r="40195" b="57039"/>
            <a:stretch/>
          </p:blipFill>
          <p:spPr>
            <a:xfrm rot="5400000">
              <a:off x="868102" y="5529817"/>
              <a:ext cx="328883" cy="271688"/>
            </a:xfrm>
            <a:prstGeom prst="round2Same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39" name="Grupo 38">
            <a:extLst>
              <a:ext uri="{FF2B5EF4-FFF2-40B4-BE49-F238E27FC236}">
                <a16:creationId xmlns:a16="http://schemas.microsoft.com/office/drawing/2014/main" id="{0EC255BE-A57D-F446-85B3-78C232C586D3}"/>
              </a:ext>
            </a:extLst>
          </p:cNvPr>
          <p:cNvGrpSpPr/>
          <p:nvPr/>
        </p:nvGrpSpPr>
        <p:grpSpPr>
          <a:xfrm>
            <a:off x="6873386" y="1747557"/>
            <a:ext cx="5333003" cy="3764764"/>
            <a:chOff x="6240568" y="1781834"/>
            <a:chExt cx="5333003" cy="3764764"/>
          </a:xfrm>
        </p:grpSpPr>
        <p:cxnSp>
          <p:nvCxnSpPr>
            <p:cNvPr id="40" name="Conector recto de flecha 39">
              <a:extLst>
                <a:ext uri="{FF2B5EF4-FFF2-40B4-BE49-F238E27FC236}">
                  <a16:creationId xmlns:a16="http://schemas.microsoft.com/office/drawing/2014/main" id="{0F1E86DC-FCF5-4E41-A725-84EB104CEE5F}"/>
                </a:ext>
              </a:extLst>
            </p:cNvPr>
            <p:cNvCxnSpPr/>
            <p:nvPr/>
          </p:nvCxnSpPr>
          <p:spPr>
            <a:xfrm flipV="1">
              <a:off x="8616280" y="1946598"/>
              <a:ext cx="0" cy="360000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Conector recto de flecha 40">
              <a:extLst>
                <a:ext uri="{FF2B5EF4-FFF2-40B4-BE49-F238E27FC236}">
                  <a16:creationId xmlns:a16="http://schemas.microsoft.com/office/drawing/2014/main" id="{A81B8A92-B34D-1C48-B080-7AB1CABF11B2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8724568" y="1404459"/>
              <a:ext cx="0" cy="496800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CuadroTexto 41">
                  <a:extLst>
                    <a:ext uri="{FF2B5EF4-FFF2-40B4-BE49-F238E27FC236}">
                      <a16:creationId xmlns:a16="http://schemas.microsoft.com/office/drawing/2014/main" id="{4522EDAA-0DA9-A745-9071-495E36AB806B}"/>
                    </a:ext>
                  </a:extLst>
                </p:cNvPr>
                <p:cNvSpPr txBox="1"/>
                <p:nvPr/>
              </p:nvSpPr>
              <p:spPr>
                <a:xfrm>
                  <a:off x="8724568" y="1781834"/>
                  <a:ext cx="539378" cy="385555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  <m: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sub>
                        </m:sSub>
                      </m:oMath>
                    </m:oMathPara>
                  </a14:m>
                  <a:endParaRPr lang="es-CL" sz="2400" dirty="0"/>
                </a:p>
              </p:txBody>
            </p:sp>
          </mc:Choice>
          <mc:Fallback xmlns="">
            <p:sp>
              <p:nvSpPr>
                <p:cNvPr id="42" name="CuadroTexto 41">
                  <a:extLst>
                    <a:ext uri="{FF2B5EF4-FFF2-40B4-BE49-F238E27FC236}">
                      <a16:creationId xmlns:a16="http://schemas.microsoft.com/office/drawing/2014/main" id="{4522EDAA-0DA9-A745-9071-495E36AB806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724568" y="1781834"/>
                  <a:ext cx="539378" cy="385555"/>
                </a:xfrm>
                <a:prstGeom prst="rect">
                  <a:avLst/>
                </a:prstGeom>
                <a:blipFill>
                  <a:blip r:embed="rId14"/>
                  <a:stretch>
                    <a:fillRect l="-9302" b="-645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43" name="Conector recto 42">
              <a:extLst>
                <a:ext uri="{FF2B5EF4-FFF2-40B4-BE49-F238E27FC236}">
                  <a16:creationId xmlns:a16="http://schemas.microsoft.com/office/drawing/2014/main" id="{1648626B-B54C-8B4C-87DF-BEA8F61FC21F}"/>
                </a:ext>
              </a:extLst>
            </p:cNvPr>
            <p:cNvCxnSpPr>
              <a:cxnSpLocks/>
            </p:cNvCxnSpPr>
            <p:nvPr/>
          </p:nvCxnSpPr>
          <p:spPr>
            <a:xfrm>
              <a:off x="9263946" y="3888459"/>
              <a:ext cx="0" cy="404637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Conector recto 43">
              <a:extLst>
                <a:ext uri="{FF2B5EF4-FFF2-40B4-BE49-F238E27FC236}">
                  <a16:creationId xmlns:a16="http://schemas.microsoft.com/office/drawing/2014/main" id="{D0F944F8-352A-CB42-9D3B-040048D95986}"/>
                </a:ext>
              </a:extLst>
            </p:cNvPr>
            <p:cNvCxnSpPr>
              <a:cxnSpLocks/>
            </p:cNvCxnSpPr>
            <p:nvPr/>
          </p:nvCxnSpPr>
          <p:spPr>
            <a:xfrm>
              <a:off x="10600286" y="3888459"/>
              <a:ext cx="0" cy="1268733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Conector recto 44">
              <a:extLst>
                <a:ext uri="{FF2B5EF4-FFF2-40B4-BE49-F238E27FC236}">
                  <a16:creationId xmlns:a16="http://schemas.microsoft.com/office/drawing/2014/main" id="{80566B3E-7C33-4948-8447-32E959E65E27}"/>
                </a:ext>
              </a:extLst>
            </p:cNvPr>
            <p:cNvCxnSpPr>
              <a:cxnSpLocks/>
              <a:stCxn id="56" idx="3"/>
            </p:cNvCxnSpPr>
            <p:nvPr/>
          </p:nvCxnSpPr>
          <p:spPr>
            <a:xfrm>
              <a:off x="8653767" y="4306305"/>
              <a:ext cx="610179" cy="2984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Conector recto 45">
              <a:extLst>
                <a:ext uri="{FF2B5EF4-FFF2-40B4-BE49-F238E27FC236}">
                  <a16:creationId xmlns:a16="http://schemas.microsoft.com/office/drawing/2014/main" id="{6FB84021-4D1F-6743-B4E0-EA8344D02C57}"/>
                </a:ext>
              </a:extLst>
            </p:cNvPr>
            <p:cNvCxnSpPr>
              <a:cxnSpLocks/>
            </p:cNvCxnSpPr>
            <p:nvPr/>
          </p:nvCxnSpPr>
          <p:spPr>
            <a:xfrm>
              <a:off x="8616280" y="5157192"/>
              <a:ext cx="1944216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3" name="CuadroTexto 52">
                  <a:extLst>
                    <a:ext uri="{FF2B5EF4-FFF2-40B4-BE49-F238E27FC236}">
                      <a16:creationId xmlns:a16="http://schemas.microsoft.com/office/drawing/2014/main" id="{08936889-7163-D24E-9E34-E478E1B3B39C}"/>
                    </a:ext>
                  </a:extLst>
                </p:cNvPr>
                <p:cNvSpPr txBox="1"/>
                <p:nvPr/>
              </p:nvSpPr>
              <p:spPr>
                <a:xfrm>
                  <a:off x="9040737" y="3392422"/>
                  <a:ext cx="506998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ES" sz="2400" b="0" i="1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s-ES" sz="2400" b="0" i="1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s-ES" sz="2400" b="0" i="0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i</m:t>
                            </m:r>
                          </m:sub>
                        </m:sSub>
                      </m:oMath>
                    </m:oMathPara>
                  </a14:m>
                  <a:endParaRPr lang="es-CL" sz="24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53" name="CuadroTexto 52">
                  <a:extLst>
                    <a:ext uri="{FF2B5EF4-FFF2-40B4-BE49-F238E27FC236}">
                      <a16:creationId xmlns:a16="http://schemas.microsoft.com/office/drawing/2014/main" id="{08936889-7163-D24E-9E34-E478E1B3B39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040737" y="3392422"/>
                  <a:ext cx="506998" cy="461665"/>
                </a:xfrm>
                <a:prstGeom prst="rect">
                  <a:avLst/>
                </a:prstGeom>
                <a:blipFill>
                  <a:blip r:embed="rId15"/>
                  <a:stretch>
                    <a:fillRect b="-2703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4" name="Rectángulo 53">
                  <a:extLst>
                    <a:ext uri="{FF2B5EF4-FFF2-40B4-BE49-F238E27FC236}">
                      <a16:creationId xmlns:a16="http://schemas.microsoft.com/office/drawing/2014/main" id="{9B552080-3490-234B-8BD3-FF4EB27AB7DF}"/>
                    </a:ext>
                  </a:extLst>
                </p:cNvPr>
                <p:cNvSpPr/>
                <p:nvPr/>
              </p:nvSpPr>
              <p:spPr>
                <a:xfrm>
                  <a:off x="10338772" y="3399383"/>
                  <a:ext cx="523028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ES" sz="2400" i="1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s-ES" sz="2400" i="1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s-ES" sz="2400" b="0" i="0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f</m:t>
                            </m:r>
                          </m:sub>
                        </m:sSub>
                      </m:oMath>
                    </m:oMathPara>
                  </a14:m>
                  <a:endParaRPr lang="es-CL" sz="2400" dirty="0"/>
                </a:p>
              </p:txBody>
            </p:sp>
          </mc:Choice>
          <mc:Fallback xmlns="">
            <p:sp>
              <p:nvSpPr>
                <p:cNvPr id="54" name="Rectángulo 53">
                  <a:extLst>
                    <a:ext uri="{FF2B5EF4-FFF2-40B4-BE49-F238E27FC236}">
                      <a16:creationId xmlns:a16="http://schemas.microsoft.com/office/drawing/2014/main" id="{9B552080-3490-234B-8BD3-FF4EB27AB7DF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338772" y="3399383"/>
                  <a:ext cx="523028" cy="461665"/>
                </a:xfrm>
                <a:prstGeom prst="rect">
                  <a:avLst/>
                </a:prstGeom>
                <a:blipFill>
                  <a:blip r:embed="rId16"/>
                  <a:stretch>
                    <a:fillRect b="-2703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5" name="CuadroTexto 54">
                  <a:extLst>
                    <a:ext uri="{FF2B5EF4-FFF2-40B4-BE49-F238E27FC236}">
                      <a16:creationId xmlns:a16="http://schemas.microsoft.com/office/drawing/2014/main" id="{B30CEC78-2D7A-D940-B566-BC1AA4A7E7C0}"/>
                    </a:ext>
                  </a:extLst>
                </p:cNvPr>
                <p:cNvSpPr txBox="1"/>
                <p:nvPr/>
              </p:nvSpPr>
              <p:spPr>
                <a:xfrm>
                  <a:off x="11315808" y="3663566"/>
                  <a:ext cx="257763" cy="369332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oMath>
                    </m:oMathPara>
                  </a14:m>
                  <a:endParaRPr lang="es-CL" sz="2400" dirty="0"/>
                </a:p>
              </p:txBody>
            </p:sp>
          </mc:Choice>
          <mc:Fallback xmlns="">
            <p:sp>
              <p:nvSpPr>
                <p:cNvPr id="55" name="CuadroTexto 54">
                  <a:extLst>
                    <a:ext uri="{FF2B5EF4-FFF2-40B4-BE49-F238E27FC236}">
                      <a16:creationId xmlns:a16="http://schemas.microsoft.com/office/drawing/2014/main" id="{B30CEC78-2D7A-D940-B566-BC1AA4A7E7C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315808" y="3663566"/>
                  <a:ext cx="257763" cy="369332"/>
                </a:xfrm>
                <a:prstGeom prst="rect">
                  <a:avLst/>
                </a:prstGeom>
                <a:blipFill>
                  <a:blip r:embed="rId17"/>
                  <a:stretch>
                    <a:fillRect l="-9524" r="-476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6" name="CuadroTexto 55">
                  <a:extLst>
                    <a:ext uri="{FF2B5EF4-FFF2-40B4-BE49-F238E27FC236}">
                      <a16:creationId xmlns:a16="http://schemas.microsoft.com/office/drawing/2014/main" id="{209CEFBC-7B39-DF47-92B7-630A07AE0D55}"/>
                    </a:ext>
                  </a:extLst>
                </p:cNvPr>
                <p:cNvSpPr txBox="1"/>
                <p:nvPr/>
              </p:nvSpPr>
              <p:spPr>
                <a:xfrm>
                  <a:off x="7724474" y="4075472"/>
                  <a:ext cx="929293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ES" sz="2400" b="0" i="1" smtClean="0">
                            <a:solidFill>
                              <a:srgbClr val="13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−</m:t>
                        </m:r>
                        <m:r>
                          <a:rPr lang="es-ES" sz="2400" b="0" i="1" smtClean="0">
                            <a:solidFill>
                              <a:srgbClr val="13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𝑘</m:t>
                        </m:r>
                        <m:sSub>
                          <m:sSubPr>
                            <m:ctrlPr>
                              <a:rPr lang="es-ES" sz="2400" b="0" i="1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s-ES" sz="2400" b="0" i="1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s-ES" sz="2400" b="0" i="1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𝑖</m:t>
                            </m:r>
                          </m:sub>
                        </m:sSub>
                      </m:oMath>
                    </m:oMathPara>
                  </a14:m>
                  <a:endParaRPr lang="es-CL" sz="24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56" name="CuadroTexto 55">
                  <a:extLst>
                    <a:ext uri="{FF2B5EF4-FFF2-40B4-BE49-F238E27FC236}">
                      <a16:creationId xmlns:a16="http://schemas.microsoft.com/office/drawing/2014/main" id="{209CEFBC-7B39-DF47-92B7-630A07AE0D5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24474" y="4075472"/>
                  <a:ext cx="929293" cy="461665"/>
                </a:xfrm>
                <a:prstGeom prst="rect">
                  <a:avLst/>
                </a:prstGeom>
                <a:blipFill>
                  <a:blip r:embed="rId18"/>
                  <a:stretch>
                    <a:fillRect b="-263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7" name="CuadroTexto 56">
                  <a:extLst>
                    <a:ext uri="{FF2B5EF4-FFF2-40B4-BE49-F238E27FC236}">
                      <a16:creationId xmlns:a16="http://schemas.microsoft.com/office/drawing/2014/main" id="{5FCB124F-1954-B948-BCC8-F14D7320D729}"/>
                    </a:ext>
                  </a:extLst>
                </p:cNvPr>
                <p:cNvSpPr txBox="1"/>
                <p:nvPr/>
              </p:nvSpPr>
              <p:spPr>
                <a:xfrm>
                  <a:off x="7724474" y="4917678"/>
                  <a:ext cx="965072" cy="4912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ES" sz="2400" b="0" i="1" smtClean="0">
                            <a:solidFill>
                              <a:srgbClr val="13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−</m:t>
                        </m:r>
                        <m:r>
                          <a:rPr lang="es-ES" sz="2400" b="0" i="1" smtClean="0">
                            <a:solidFill>
                              <a:srgbClr val="13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𝑘</m:t>
                        </m:r>
                        <m:sSub>
                          <m:sSubPr>
                            <m:ctrlPr>
                              <a:rPr lang="es-ES" sz="2400" b="0" i="1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s-ES" sz="2400" b="0" i="1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s-ES" sz="2400" b="0" i="1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𝑓</m:t>
                            </m:r>
                          </m:sub>
                        </m:sSub>
                      </m:oMath>
                    </m:oMathPara>
                  </a14:m>
                  <a:endParaRPr lang="es-CL" sz="24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57" name="CuadroTexto 56">
                  <a:extLst>
                    <a:ext uri="{FF2B5EF4-FFF2-40B4-BE49-F238E27FC236}">
                      <a16:creationId xmlns:a16="http://schemas.microsoft.com/office/drawing/2014/main" id="{5FCB124F-1954-B948-BCC8-F14D7320D72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24474" y="4917678"/>
                  <a:ext cx="965072" cy="491288"/>
                </a:xfrm>
                <a:prstGeom prst="rect">
                  <a:avLst/>
                </a:prstGeom>
                <a:blipFill>
                  <a:blip r:embed="rId19"/>
                  <a:stretch>
                    <a:fillRect b="-128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8" name="Rectángulo 57">
              <a:extLst>
                <a:ext uri="{FF2B5EF4-FFF2-40B4-BE49-F238E27FC236}">
                  <a16:creationId xmlns:a16="http://schemas.microsoft.com/office/drawing/2014/main" id="{2FEC1E50-81DB-8040-9E34-085A210DC950}"/>
                </a:ext>
              </a:extLst>
            </p:cNvPr>
            <p:cNvSpPr/>
            <p:nvPr/>
          </p:nvSpPr>
          <p:spPr>
            <a:xfrm>
              <a:off x="9295965" y="3904651"/>
              <a:ext cx="1284426" cy="404638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9" name="Triángulo rectángulo 58">
              <a:extLst>
                <a:ext uri="{FF2B5EF4-FFF2-40B4-BE49-F238E27FC236}">
                  <a16:creationId xmlns:a16="http://schemas.microsoft.com/office/drawing/2014/main" id="{112F89E4-3DA9-0948-ABAE-225961C558CD}"/>
                </a:ext>
              </a:extLst>
            </p:cNvPr>
            <p:cNvSpPr/>
            <p:nvPr/>
          </p:nvSpPr>
          <p:spPr>
            <a:xfrm flipH="1" flipV="1">
              <a:off x="9295965" y="4293096"/>
              <a:ext cx="1284420" cy="813901"/>
            </a:xfrm>
            <a:prstGeom prst="rtTriangl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cxnSp>
          <p:nvCxnSpPr>
            <p:cNvPr id="60" name="Conector recto 59">
              <a:extLst>
                <a:ext uri="{FF2B5EF4-FFF2-40B4-BE49-F238E27FC236}">
                  <a16:creationId xmlns:a16="http://schemas.microsoft.com/office/drawing/2014/main" id="{0C940CDD-E264-DA4C-8888-A2350D8EFB70}"/>
                </a:ext>
              </a:extLst>
            </p:cNvPr>
            <p:cNvCxnSpPr>
              <a:cxnSpLocks/>
            </p:cNvCxnSpPr>
            <p:nvPr/>
          </p:nvCxnSpPr>
          <p:spPr>
            <a:xfrm>
              <a:off x="6456040" y="2450254"/>
              <a:ext cx="4392488" cy="2880319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546369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Fuerza elástica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479377" y="1769425"/>
            <a:ext cx="53285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Como ya hemos visto, la fuerza que ejercen los resortes, depende de la elongación o compresión de éstos. </a:t>
            </a: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ley de Hooke modela la relación entre la fuerza elástica y la elongación o compresión de los resortes.</a:t>
            </a:r>
            <a:endParaRPr lang="es-CL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Rectángulo 46">
                <a:extLst>
                  <a:ext uri="{FF2B5EF4-FFF2-40B4-BE49-F238E27FC236}">
                    <a16:creationId xmlns:a16="http://schemas.microsoft.com/office/drawing/2014/main" id="{360D8B71-A7C7-FA48-970B-A924B2389622}"/>
                  </a:ext>
                </a:extLst>
              </p:cNvPr>
              <p:cNvSpPr/>
              <p:nvPr/>
            </p:nvSpPr>
            <p:spPr>
              <a:xfrm>
                <a:off x="144016" y="5036514"/>
                <a:ext cx="6096000" cy="8601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ct val="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altLang="en-US" sz="32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accPr>
                            <m:e>
                              <m:r>
                                <a:rPr lang="es-ES" altLang="en-U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𝑒</m:t>
                          </m:r>
                        </m:sub>
                      </m:sSub>
                      <m:r>
                        <a:rPr lang="es-ES" altLang="en-US" sz="32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altLang="en-US" sz="32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−</m:t>
                      </m:r>
                      <m:r>
                        <a:rPr lang="es-ES" altLang="en-US" sz="32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𝑘</m:t>
                      </m:r>
                      <m:r>
                        <a:rPr lang="es-CL" altLang="en-US" sz="32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lang="es-CL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accPr>
                        <m:e>
                          <m:r>
                            <a:rPr lang="es-CL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𝑥</m:t>
                          </m:r>
                        </m:e>
                      </m:acc>
                    </m:oMath>
                  </m:oMathPara>
                </a14:m>
                <a:endParaRPr lang="es-ES" altLang="en-US" sz="3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endParaRPr lang="es-ES" altLang="en-US" sz="1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47" name="Rectángulo 46">
                <a:extLst>
                  <a:ext uri="{FF2B5EF4-FFF2-40B4-BE49-F238E27FC236}">
                    <a16:creationId xmlns:a16="http://schemas.microsoft.com/office/drawing/2014/main" id="{360D8B71-A7C7-FA48-970B-A924B238962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016" y="5036514"/>
                <a:ext cx="6096000" cy="860107"/>
              </a:xfrm>
              <a:prstGeom prst="rect">
                <a:avLst/>
              </a:prstGeom>
              <a:blipFill>
                <a:blip r:embed="rId3"/>
                <a:stretch>
                  <a:fillRect t="-2058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8" name="Conector recto de flecha 47">
            <a:extLst>
              <a:ext uri="{FF2B5EF4-FFF2-40B4-BE49-F238E27FC236}">
                <a16:creationId xmlns:a16="http://schemas.microsoft.com/office/drawing/2014/main" id="{56C7B5F5-046D-8B43-8C9E-15D9D52E67A7}"/>
              </a:ext>
            </a:extLst>
          </p:cNvPr>
          <p:cNvCxnSpPr/>
          <p:nvPr/>
        </p:nvCxnSpPr>
        <p:spPr>
          <a:xfrm flipV="1">
            <a:off x="8616280" y="1946598"/>
            <a:ext cx="0" cy="3600000"/>
          </a:xfrm>
          <a:prstGeom prst="straightConnector1">
            <a:avLst/>
          </a:prstGeom>
          <a:ln w="12700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cto de flecha 48">
            <a:extLst>
              <a:ext uri="{FF2B5EF4-FFF2-40B4-BE49-F238E27FC236}">
                <a16:creationId xmlns:a16="http://schemas.microsoft.com/office/drawing/2014/main" id="{237F6374-FA6A-5140-8A18-7F878B951C88}"/>
              </a:ext>
            </a:extLst>
          </p:cNvPr>
          <p:cNvCxnSpPr>
            <a:cxnSpLocks/>
          </p:cNvCxnSpPr>
          <p:nvPr/>
        </p:nvCxnSpPr>
        <p:spPr>
          <a:xfrm rot="5400000" flipV="1">
            <a:off x="8724568" y="1404459"/>
            <a:ext cx="0" cy="4968000"/>
          </a:xfrm>
          <a:prstGeom prst="straightConnector1">
            <a:avLst/>
          </a:prstGeom>
          <a:ln w="12700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836DAD42-8BCE-034A-9BF8-446E8978B51C}"/>
                  </a:ext>
                </a:extLst>
              </p:cNvPr>
              <p:cNvSpPr txBox="1"/>
              <p:nvPr/>
            </p:nvSpPr>
            <p:spPr>
              <a:xfrm>
                <a:off x="8724568" y="1781834"/>
                <a:ext cx="539378" cy="38555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836DAD42-8BCE-034A-9BF8-446E8978B5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24568" y="1781834"/>
                <a:ext cx="539378" cy="385555"/>
              </a:xfrm>
              <a:prstGeom prst="rect">
                <a:avLst/>
              </a:prstGeom>
              <a:blipFill>
                <a:blip r:embed="rId4"/>
                <a:stretch>
                  <a:fillRect l="-9302" b="-312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0EA8F6AD-99AE-F240-B0D6-74844D3B2D94}"/>
              </a:ext>
            </a:extLst>
          </p:cNvPr>
          <p:cNvCxnSpPr>
            <a:cxnSpLocks/>
          </p:cNvCxnSpPr>
          <p:nvPr/>
        </p:nvCxnSpPr>
        <p:spPr>
          <a:xfrm>
            <a:off x="9263946" y="3888459"/>
            <a:ext cx="0" cy="40463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59A587DE-A996-8F43-9F47-07A85093ACAE}"/>
              </a:ext>
            </a:extLst>
          </p:cNvPr>
          <p:cNvCxnSpPr>
            <a:cxnSpLocks/>
          </p:cNvCxnSpPr>
          <p:nvPr/>
        </p:nvCxnSpPr>
        <p:spPr>
          <a:xfrm>
            <a:off x="10600286" y="3888459"/>
            <a:ext cx="0" cy="1268733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87061B84-2F72-DA49-8614-3E3B970B44A0}"/>
              </a:ext>
            </a:extLst>
          </p:cNvPr>
          <p:cNvCxnSpPr>
            <a:cxnSpLocks/>
            <a:stCxn id="27" idx="3"/>
          </p:cNvCxnSpPr>
          <p:nvPr/>
        </p:nvCxnSpPr>
        <p:spPr>
          <a:xfrm>
            <a:off x="8653767" y="4306305"/>
            <a:ext cx="610179" cy="298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21">
            <a:extLst>
              <a:ext uri="{FF2B5EF4-FFF2-40B4-BE49-F238E27FC236}">
                <a16:creationId xmlns:a16="http://schemas.microsoft.com/office/drawing/2014/main" id="{95236CF0-E203-404C-A4AB-9F0AF8DEBFE0}"/>
              </a:ext>
            </a:extLst>
          </p:cNvPr>
          <p:cNvCxnSpPr>
            <a:cxnSpLocks/>
          </p:cNvCxnSpPr>
          <p:nvPr/>
        </p:nvCxnSpPr>
        <p:spPr>
          <a:xfrm>
            <a:off x="8616280" y="5157192"/>
            <a:ext cx="1944216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267AEC76-F0B2-4249-A8B2-19F72D0069F0}"/>
                  </a:ext>
                </a:extLst>
              </p:cNvPr>
              <p:cNvSpPr txBox="1"/>
              <p:nvPr/>
            </p:nvSpPr>
            <p:spPr>
              <a:xfrm>
                <a:off x="9040737" y="3392422"/>
                <a:ext cx="50699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i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267AEC76-F0B2-4249-A8B2-19F72D0069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40737" y="3392422"/>
                <a:ext cx="506998" cy="461665"/>
              </a:xfrm>
              <a:prstGeom prst="rect">
                <a:avLst/>
              </a:prstGeom>
              <a:blipFill>
                <a:blip r:embed="rId5"/>
                <a:stretch>
                  <a:fillRect b="-27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ángulo 24">
                <a:extLst>
                  <a:ext uri="{FF2B5EF4-FFF2-40B4-BE49-F238E27FC236}">
                    <a16:creationId xmlns:a16="http://schemas.microsoft.com/office/drawing/2014/main" id="{0FA8013F-4126-F643-A2DC-D6151F8A8A11}"/>
                  </a:ext>
                </a:extLst>
              </p:cNvPr>
              <p:cNvSpPr/>
              <p:nvPr/>
            </p:nvSpPr>
            <p:spPr>
              <a:xfrm>
                <a:off x="10338772" y="3399383"/>
                <a:ext cx="52302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f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25" name="Rectángulo 24">
                <a:extLst>
                  <a:ext uri="{FF2B5EF4-FFF2-40B4-BE49-F238E27FC236}">
                    <a16:creationId xmlns:a16="http://schemas.microsoft.com/office/drawing/2014/main" id="{0FA8013F-4126-F643-A2DC-D6151F8A8A1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38772" y="3399383"/>
                <a:ext cx="523028" cy="461665"/>
              </a:xfrm>
              <a:prstGeom prst="rect">
                <a:avLst/>
              </a:prstGeom>
              <a:blipFill>
                <a:blip r:embed="rId6"/>
                <a:stretch>
                  <a:fillRect b="-27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03CDC631-45DE-F243-AFDC-0ADE75565037}"/>
                  </a:ext>
                </a:extLst>
              </p:cNvPr>
              <p:cNvSpPr txBox="1"/>
              <p:nvPr/>
            </p:nvSpPr>
            <p:spPr>
              <a:xfrm>
                <a:off x="11315808" y="3663566"/>
                <a:ext cx="257763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03CDC631-45DE-F243-AFDC-0ADE755650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15808" y="3663566"/>
                <a:ext cx="257763" cy="369332"/>
              </a:xfrm>
              <a:prstGeom prst="rect">
                <a:avLst/>
              </a:prstGeom>
              <a:blipFill>
                <a:blip r:embed="rId7"/>
                <a:stretch>
                  <a:fillRect l="-9524" r="-476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54B545B6-39EE-7B47-AAF9-C18E6F8844E2}"/>
                  </a:ext>
                </a:extLst>
              </p:cNvPr>
              <p:cNvSpPr txBox="1"/>
              <p:nvPr/>
            </p:nvSpPr>
            <p:spPr>
              <a:xfrm>
                <a:off x="7724474" y="4075472"/>
                <a:ext cx="92929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−</m:t>
                      </m:r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𝑘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54B545B6-39EE-7B47-AAF9-C18E6F8844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24474" y="4075472"/>
                <a:ext cx="929293" cy="461665"/>
              </a:xfrm>
              <a:prstGeom prst="rect">
                <a:avLst/>
              </a:prstGeom>
              <a:blipFill>
                <a:blip r:embed="rId8"/>
                <a:stretch>
                  <a:fillRect b="-27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E006ECB8-6FB7-C74E-81B1-4A86C73B86E3}"/>
                  </a:ext>
                </a:extLst>
              </p:cNvPr>
              <p:cNvSpPr txBox="1"/>
              <p:nvPr/>
            </p:nvSpPr>
            <p:spPr>
              <a:xfrm>
                <a:off x="7724474" y="4917678"/>
                <a:ext cx="965072" cy="4912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−</m:t>
                      </m:r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𝑘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E006ECB8-6FB7-C74E-81B1-4A86C73B86E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24474" y="4917678"/>
                <a:ext cx="965072" cy="491288"/>
              </a:xfrm>
              <a:prstGeom prst="rect">
                <a:avLst/>
              </a:prstGeom>
              <a:blipFill>
                <a:blip r:embed="rId9"/>
                <a:stretch>
                  <a:fillRect b="-125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ectángulo 18">
            <a:extLst>
              <a:ext uri="{FF2B5EF4-FFF2-40B4-BE49-F238E27FC236}">
                <a16:creationId xmlns:a16="http://schemas.microsoft.com/office/drawing/2014/main" id="{0CC50E59-95E9-A44D-AE72-19ACF4CF7CA3}"/>
              </a:ext>
            </a:extLst>
          </p:cNvPr>
          <p:cNvSpPr/>
          <p:nvPr/>
        </p:nvSpPr>
        <p:spPr>
          <a:xfrm>
            <a:off x="9295965" y="3904651"/>
            <a:ext cx="1284426" cy="4046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Triángulo rectángulo 19">
            <a:extLst>
              <a:ext uri="{FF2B5EF4-FFF2-40B4-BE49-F238E27FC236}">
                <a16:creationId xmlns:a16="http://schemas.microsoft.com/office/drawing/2014/main" id="{375EF3C9-5BA5-1F4A-804D-6BFDAA23984F}"/>
              </a:ext>
            </a:extLst>
          </p:cNvPr>
          <p:cNvSpPr/>
          <p:nvPr/>
        </p:nvSpPr>
        <p:spPr>
          <a:xfrm flipH="1" flipV="1">
            <a:off x="9295965" y="4293096"/>
            <a:ext cx="1284420" cy="813901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cxnSp>
        <p:nvCxnSpPr>
          <p:cNvPr id="51" name="Conector recto 50">
            <a:extLst>
              <a:ext uri="{FF2B5EF4-FFF2-40B4-BE49-F238E27FC236}">
                <a16:creationId xmlns:a16="http://schemas.microsoft.com/office/drawing/2014/main" id="{B4604444-A86A-8641-98A3-9F11AC3B5F35}"/>
              </a:ext>
            </a:extLst>
          </p:cNvPr>
          <p:cNvCxnSpPr>
            <a:cxnSpLocks/>
          </p:cNvCxnSpPr>
          <p:nvPr/>
        </p:nvCxnSpPr>
        <p:spPr>
          <a:xfrm>
            <a:off x="6456040" y="2450254"/>
            <a:ext cx="4392488" cy="288031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orma libre 20">
            <a:extLst>
              <a:ext uri="{FF2B5EF4-FFF2-40B4-BE49-F238E27FC236}">
                <a16:creationId xmlns:a16="http://schemas.microsoft.com/office/drawing/2014/main" id="{69977317-1313-9E45-8B7B-118F332E6433}"/>
              </a:ext>
            </a:extLst>
          </p:cNvPr>
          <p:cNvSpPr/>
          <p:nvPr/>
        </p:nvSpPr>
        <p:spPr>
          <a:xfrm rot="16983254">
            <a:off x="9476508" y="3334421"/>
            <a:ext cx="1184930" cy="506590"/>
          </a:xfrm>
          <a:custGeom>
            <a:avLst/>
            <a:gdLst>
              <a:gd name="connsiteX0" fmla="*/ 88171 w 1899042"/>
              <a:gd name="connsiteY0" fmla="*/ 22455 h 726227"/>
              <a:gd name="connsiteX1" fmla="*/ 106101 w 1899042"/>
              <a:gd name="connsiteY1" fmla="*/ 76243 h 726227"/>
              <a:gd name="connsiteX2" fmla="*/ 1146006 w 1899042"/>
              <a:gd name="connsiteY2" fmla="*/ 649984 h 726227"/>
              <a:gd name="connsiteX3" fmla="*/ 1899042 w 1899042"/>
              <a:gd name="connsiteY3" fmla="*/ 703772 h 726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99042" h="726227">
                <a:moveTo>
                  <a:pt x="88171" y="22455"/>
                </a:moveTo>
                <a:cubicBezTo>
                  <a:pt x="8983" y="-2945"/>
                  <a:pt x="-70205" y="-28345"/>
                  <a:pt x="106101" y="76243"/>
                </a:cubicBezTo>
                <a:cubicBezTo>
                  <a:pt x="282407" y="180831"/>
                  <a:pt x="847183" y="545396"/>
                  <a:pt x="1146006" y="649984"/>
                </a:cubicBezTo>
                <a:cubicBezTo>
                  <a:pt x="1444829" y="754572"/>
                  <a:pt x="1671935" y="729172"/>
                  <a:pt x="1899042" y="703772"/>
                </a:cubicBezTo>
              </a:path>
            </a:pathLst>
          </a:custGeom>
          <a:noFill/>
          <a:ln w="57150"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C7AD771-2398-3A45-ACB3-1D0043432A76}"/>
                  </a:ext>
                </a:extLst>
              </p:cNvPr>
              <p:cNvSpPr txBox="1"/>
              <p:nvPr/>
            </p:nvSpPr>
            <p:spPr>
              <a:xfrm>
                <a:off x="10191600" y="2348416"/>
                <a:ext cx="47254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3600" b="0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3600" b="0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3600" b="0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𝑟𝑒𝑠𝑜𝑟𝑡𝑒</m:t>
                          </m:r>
                        </m:sub>
                      </m:sSub>
                    </m:oMath>
                  </m:oMathPara>
                </a14:m>
                <a:endParaRPr lang="es-CL" sz="3600" dirty="0">
                  <a:solidFill>
                    <a:schemeClr val="accent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C7AD771-2398-3A45-ACB3-1D0043432A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91600" y="2348416"/>
                <a:ext cx="472540" cy="646331"/>
              </a:xfrm>
              <a:prstGeom prst="rect">
                <a:avLst/>
              </a:prstGeom>
              <a:blipFill>
                <a:blip r:embed="rId10"/>
                <a:stretch>
                  <a:fillRect l="-10256" r="-264103" b="-576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14099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Fuerza elástica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479377" y="1769425"/>
                <a:ext cx="5328592" cy="26304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ES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Al determinar el área bajo la curva obtenemos</a:t>
                </a:r>
              </a:p>
              <a:p>
                <a:pPr algn="just"/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𝑟𝑒𝑠𝑜𝑟𝑡𝑒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𝑘</m:t>
                      </m:r>
                      <m:sSubSup>
                        <m:sSubSup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f>
                        <m:f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𝑘</m:t>
                      </m:r>
                      <m:sSubSup>
                        <m:sSubSup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sub>
                        <m:sup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7" y="1769425"/>
                <a:ext cx="5328592" cy="2630464"/>
              </a:xfrm>
              <a:prstGeom prst="rect">
                <a:avLst/>
              </a:prstGeom>
              <a:blipFill>
                <a:blip r:embed="rId3"/>
                <a:stretch>
                  <a:fillRect l="-1667" t="-1442" r="-16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8" name="Conector recto de flecha 47">
            <a:extLst>
              <a:ext uri="{FF2B5EF4-FFF2-40B4-BE49-F238E27FC236}">
                <a16:creationId xmlns:a16="http://schemas.microsoft.com/office/drawing/2014/main" id="{56C7B5F5-046D-8B43-8C9E-15D9D52E67A7}"/>
              </a:ext>
            </a:extLst>
          </p:cNvPr>
          <p:cNvCxnSpPr/>
          <p:nvPr/>
        </p:nvCxnSpPr>
        <p:spPr>
          <a:xfrm flipV="1">
            <a:off x="8616280" y="1946598"/>
            <a:ext cx="0" cy="3600000"/>
          </a:xfrm>
          <a:prstGeom prst="straightConnector1">
            <a:avLst/>
          </a:prstGeom>
          <a:ln w="12700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cto de flecha 48">
            <a:extLst>
              <a:ext uri="{FF2B5EF4-FFF2-40B4-BE49-F238E27FC236}">
                <a16:creationId xmlns:a16="http://schemas.microsoft.com/office/drawing/2014/main" id="{237F6374-FA6A-5140-8A18-7F878B951C88}"/>
              </a:ext>
            </a:extLst>
          </p:cNvPr>
          <p:cNvCxnSpPr>
            <a:cxnSpLocks/>
          </p:cNvCxnSpPr>
          <p:nvPr/>
        </p:nvCxnSpPr>
        <p:spPr>
          <a:xfrm rot="5400000" flipV="1">
            <a:off x="8724568" y="1404459"/>
            <a:ext cx="0" cy="4968000"/>
          </a:xfrm>
          <a:prstGeom prst="straightConnector1">
            <a:avLst/>
          </a:prstGeom>
          <a:ln w="12700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836DAD42-8BCE-034A-9BF8-446E8978B51C}"/>
                  </a:ext>
                </a:extLst>
              </p:cNvPr>
              <p:cNvSpPr txBox="1"/>
              <p:nvPr/>
            </p:nvSpPr>
            <p:spPr>
              <a:xfrm>
                <a:off x="8724568" y="1781834"/>
                <a:ext cx="539378" cy="38555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836DAD42-8BCE-034A-9BF8-446E8978B5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24568" y="1781834"/>
                <a:ext cx="539378" cy="385555"/>
              </a:xfrm>
              <a:prstGeom prst="rect">
                <a:avLst/>
              </a:prstGeom>
              <a:blipFill>
                <a:blip r:embed="rId4"/>
                <a:stretch>
                  <a:fillRect l="-9302" b="-312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0EA8F6AD-99AE-F240-B0D6-74844D3B2D94}"/>
              </a:ext>
            </a:extLst>
          </p:cNvPr>
          <p:cNvCxnSpPr>
            <a:cxnSpLocks/>
          </p:cNvCxnSpPr>
          <p:nvPr/>
        </p:nvCxnSpPr>
        <p:spPr>
          <a:xfrm>
            <a:off x="9263946" y="3888459"/>
            <a:ext cx="0" cy="40463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59A587DE-A996-8F43-9F47-07A85093ACAE}"/>
              </a:ext>
            </a:extLst>
          </p:cNvPr>
          <p:cNvCxnSpPr>
            <a:cxnSpLocks/>
          </p:cNvCxnSpPr>
          <p:nvPr/>
        </p:nvCxnSpPr>
        <p:spPr>
          <a:xfrm>
            <a:off x="10600286" y="3888459"/>
            <a:ext cx="0" cy="1268733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87061B84-2F72-DA49-8614-3E3B970B44A0}"/>
              </a:ext>
            </a:extLst>
          </p:cNvPr>
          <p:cNvCxnSpPr>
            <a:cxnSpLocks/>
            <a:stCxn id="27" idx="3"/>
          </p:cNvCxnSpPr>
          <p:nvPr/>
        </p:nvCxnSpPr>
        <p:spPr>
          <a:xfrm>
            <a:off x="8653767" y="4306305"/>
            <a:ext cx="610179" cy="298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21">
            <a:extLst>
              <a:ext uri="{FF2B5EF4-FFF2-40B4-BE49-F238E27FC236}">
                <a16:creationId xmlns:a16="http://schemas.microsoft.com/office/drawing/2014/main" id="{95236CF0-E203-404C-A4AB-9F0AF8DEBFE0}"/>
              </a:ext>
            </a:extLst>
          </p:cNvPr>
          <p:cNvCxnSpPr>
            <a:cxnSpLocks/>
          </p:cNvCxnSpPr>
          <p:nvPr/>
        </p:nvCxnSpPr>
        <p:spPr>
          <a:xfrm>
            <a:off x="8616280" y="5157192"/>
            <a:ext cx="1944216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267AEC76-F0B2-4249-A8B2-19F72D0069F0}"/>
                  </a:ext>
                </a:extLst>
              </p:cNvPr>
              <p:cNvSpPr txBox="1"/>
              <p:nvPr/>
            </p:nvSpPr>
            <p:spPr>
              <a:xfrm>
                <a:off x="9040737" y="3392422"/>
                <a:ext cx="50699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i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267AEC76-F0B2-4249-A8B2-19F72D0069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40737" y="3392422"/>
                <a:ext cx="506998" cy="461665"/>
              </a:xfrm>
              <a:prstGeom prst="rect">
                <a:avLst/>
              </a:prstGeom>
              <a:blipFill>
                <a:blip r:embed="rId5"/>
                <a:stretch>
                  <a:fillRect b="-27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ángulo 24">
                <a:extLst>
                  <a:ext uri="{FF2B5EF4-FFF2-40B4-BE49-F238E27FC236}">
                    <a16:creationId xmlns:a16="http://schemas.microsoft.com/office/drawing/2014/main" id="{0FA8013F-4126-F643-A2DC-D6151F8A8A11}"/>
                  </a:ext>
                </a:extLst>
              </p:cNvPr>
              <p:cNvSpPr/>
              <p:nvPr/>
            </p:nvSpPr>
            <p:spPr>
              <a:xfrm>
                <a:off x="10338772" y="3399383"/>
                <a:ext cx="52302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f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25" name="Rectángulo 24">
                <a:extLst>
                  <a:ext uri="{FF2B5EF4-FFF2-40B4-BE49-F238E27FC236}">
                    <a16:creationId xmlns:a16="http://schemas.microsoft.com/office/drawing/2014/main" id="{0FA8013F-4126-F643-A2DC-D6151F8A8A1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38772" y="3399383"/>
                <a:ext cx="523028" cy="461665"/>
              </a:xfrm>
              <a:prstGeom prst="rect">
                <a:avLst/>
              </a:prstGeom>
              <a:blipFill>
                <a:blip r:embed="rId6"/>
                <a:stretch>
                  <a:fillRect b="-27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03CDC631-45DE-F243-AFDC-0ADE75565037}"/>
                  </a:ext>
                </a:extLst>
              </p:cNvPr>
              <p:cNvSpPr txBox="1"/>
              <p:nvPr/>
            </p:nvSpPr>
            <p:spPr>
              <a:xfrm>
                <a:off x="11315808" y="3663566"/>
                <a:ext cx="257763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03CDC631-45DE-F243-AFDC-0ADE755650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15808" y="3663566"/>
                <a:ext cx="257763" cy="369332"/>
              </a:xfrm>
              <a:prstGeom prst="rect">
                <a:avLst/>
              </a:prstGeom>
              <a:blipFill>
                <a:blip r:embed="rId7"/>
                <a:stretch>
                  <a:fillRect l="-9524" r="-476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54B545B6-39EE-7B47-AAF9-C18E6F8844E2}"/>
                  </a:ext>
                </a:extLst>
              </p:cNvPr>
              <p:cNvSpPr txBox="1"/>
              <p:nvPr/>
            </p:nvSpPr>
            <p:spPr>
              <a:xfrm>
                <a:off x="7724474" y="4075472"/>
                <a:ext cx="92929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−</m:t>
                      </m:r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𝑘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54B545B6-39EE-7B47-AAF9-C18E6F8844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24474" y="4075472"/>
                <a:ext cx="929293" cy="461665"/>
              </a:xfrm>
              <a:prstGeom prst="rect">
                <a:avLst/>
              </a:prstGeom>
              <a:blipFill>
                <a:blip r:embed="rId8"/>
                <a:stretch>
                  <a:fillRect b="-27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E006ECB8-6FB7-C74E-81B1-4A86C73B86E3}"/>
                  </a:ext>
                </a:extLst>
              </p:cNvPr>
              <p:cNvSpPr txBox="1"/>
              <p:nvPr/>
            </p:nvSpPr>
            <p:spPr>
              <a:xfrm>
                <a:off x="7724474" y="4917678"/>
                <a:ext cx="965072" cy="4912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−</m:t>
                      </m:r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𝑘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E006ECB8-6FB7-C74E-81B1-4A86C73B86E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24474" y="4917678"/>
                <a:ext cx="965072" cy="491288"/>
              </a:xfrm>
              <a:prstGeom prst="rect">
                <a:avLst/>
              </a:prstGeom>
              <a:blipFill>
                <a:blip r:embed="rId9"/>
                <a:stretch>
                  <a:fillRect b="-125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ectángulo 18">
            <a:extLst>
              <a:ext uri="{FF2B5EF4-FFF2-40B4-BE49-F238E27FC236}">
                <a16:creationId xmlns:a16="http://schemas.microsoft.com/office/drawing/2014/main" id="{0CC50E59-95E9-A44D-AE72-19ACF4CF7CA3}"/>
              </a:ext>
            </a:extLst>
          </p:cNvPr>
          <p:cNvSpPr/>
          <p:nvPr/>
        </p:nvSpPr>
        <p:spPr>
          <a:xfrm>
            <a:off x="9295965" y="3904651"/>
            <a:ext cx="1284426" cy="4046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Triángulo rectángulo 19">
            <a:extLst>
              <a:ext uri="{FF2B5EF4-FFF2-40B4-BE49-F238E27FC236}">
                <a16:creationId xmlns:a16="http://schemas.microsoft.com/office/drawing/2014/main" id="{375EF3C9-5BA5-1F4A-804D-6BFDAA23984F}"/>
              </a:ext>
            </a:extLst>
          </p:cNvPr>
          <p:cNvSpPr/>
          <p:nvPr/>
        </p:nvSpPr>
        <p:spPr>
          <a:xfrm flipH="1" flipV="1">
            <a:off x="9295965" y="4293096"/>
            <a:ext cx="1284420" cy="813901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cxnSp>
        <p:nvCxnSpPr>
          <p:cNvPr id="51" name="Conector recto 50">
            <a:extLst>
              <a:ext uri="{FF2B5EF4-FFF2-40B4-BE49-F238E27FC236}">
                <a16:creationId xmlns:a16="http://schemas.microsoft.com/office/drawing/2014/main" id="{B4604444-A86A-8641-98A3-9F11AC3B5F35}"/>
              </a:ext>
            </a:extLst>
          </p:cNvPr>
          <p:cNvCxnSpPr>
            <a:cxnSpLocks/>
          </p:cNvCxnSpPr>
          <p:nvPr/>
        </p:nvCxnSpPr>
        <p:spPr>
          <a:xfrm>
            <a:off x="6456040" y="2450254"/>
            <a:ext cx="4392488" cy="288031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orma libre 20">
            <a:extLst>
              <a:ext uri="{FF2B5EF4-FFF2-40B4-BE49-F238E27FC236}">
                <a16:creationId xmlns:a16="http://schemas.microsoft.com/office/drawing/2014/main" id="{69977317-1313-9E45-8B7B-118F332E6433}"/>
              </a:ext>
            </a:extLst>
          </p:cNvPr>
          <p:cNvSpPr/>
          <p:nvPr/>
        </p:nvSpPr>
        <p:spPr>
          <a:xfrm rot="16983254">
            <a:off x="9476508" y="3334421"/>
            <a:ext cx="1184930" cy="506590"/>
          </a:xfrm>
          <a:custGeom>
            <a:avLst/>
            <a:gdLst>
              <a:gd name="connsiteX0" fmla="*/ 88171 w 1899042"/>
              <a:gd name="connsiteY0" fmla="*/ 22455 h 726227"/>
              <a:gd name="connsiteX1" fmla="*/ 106101 w 1899042"/>
              <a:gd name="connsiteY1" fmla="*/ 76243 h 726227"/>
              <a:gd name="connsiteX2" fmla="*/ 1146006 w 1899042"/>
              <a:gd name="connsiteY2" fmla="*/ 649984 h 726227"/>
              <a:gd name="connsiteX3" fmla="*/ 1899042 w 1899042"/>
              <a:gd name="connsiteY3" fmla="*/ 703772 h 726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99042" h="726227">
                <a:moveTo>
                  <a:pt x="88171" y="22455"/>
                </a:moveTo>
                <a:cubicBezTo>
                  <a:pt x="8983" y="-2945"/>
                  <a:pt x="-70205" y="-28345"/>
                  <a:pt x="106101" y="76243"/>
                </a:cubicBezTo>
                <a:cubicBezTo>
                  <a:pt x="282407" y="180831"/>
                  <a:pt x="847183" y="545396"/>
                  <a:pt x="1146006" y="649984"/>
                </a:cubicBezTo>
                <a:cubicBezTo>
                  <a:pt x="1444829" y="754572"/>
                  <a:pt x="1671935" y="729172"/>
                  <a:pt x="1899042" y="703772"/>
                </a:cubicBezTo>
              </a:path>
            </a:pathLst>
          </a:custGeom>
          <a:noFill/>
          <a:ln w="57150"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C7AD771-2398-3A45-ACB3-1D0043432A76}"/>
                  </a:ext>
                </a:extLst>
              </p:cNvPr>
              <p:cNvSpPr txBox="1"/>
              <p:nvPr/>
            </p:nvSpPr>
            <p:spPr>
              <a:xfrm>
                <a:off x="10191600" y="2348416"/>
                <a:ext cx="47254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3600" b="0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3600" b="0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3600" b="0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𝑟𝑒𝑠𝑜𝑟𝑡𝑒</m:t>
                          </m:r>
                        </m:sub>
                      </m:sSub>
                    </m:oMath>
                  </m:oMathPara>
                </a14:m>
                <a:endParaRPr lang="es-CL" sz="3600" dirty="0">
                  <a:solidFill>
                    <a:schemeClr val="accent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C7AD771-2398-3A45-ACB3-1D0043432A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91600" y="2348416"/>
                <a:ext cx="472540" cy="646331"/>
              </a:xfrm>
              <a:prstGeom prst="rect">
                <a:avLst/>
              </a:prstGeom>
              <a:blipFill>
                <a:blip r:embed="rId10"/>
                <a:stretch>
                  <a:fillRect l="-10256" r="-264103" b="-576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944056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Energía potencial elástica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479376" y="1769425"/>
                <a:ext cx="10585175" cy="59497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ES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Al determinar el área bajo la curva obtenemos</a:t>
                </a:r>
              </a:p>
              <a:p>
                <a:pPr algn="just"/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𝑟𝑒𝑠𝑜𝑟𝑡𝑒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𝑘</m:t>
                      </m:r>
                      <m:sSubSup>
                        <m:sSubSup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f>
                        <m:f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𝑘</m:t>
                      </m:r>
                      <m:sSubSup>
                        <m:sSubSup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sub>
                        <m:sup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es-ES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la expresión “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𝑘</m:t>
                    </m:r>
                    <m:sSup>
                      <m:sSupPr>
                        <m:ctrlP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2 </m:t>
                        </m:r>
                      </m:sup>
                    </m:sSup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”</m:t>
                    </m:r>
                  </m:oMath>
                </a14:m>
                <a:r>
                  <a:rPr lang="es-ES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le llamamos </a:t>
                </a:r>
                <a:r>
                  <a:rPr lang="es-ES" sz="2400" b="1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Energía potencial elástica</a:t>
                </a:r>
                <a:r>
                  <a:rPr lang="es-ES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</m:e>
                      <m:sub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𝑒</m:t>
                        </m:r>
                      </m:sub>
                    </m:sSub>
                  </m:oMath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 decir,                             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</m:e>
                      <m:sub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𝑒</m:t>
                        </m:r>
                      </m:sub>
                    </m:sSub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𝑘</m:t>
                    </m:r>
                    <m:sSup>
                      <m:sSupPr>
                        <m:ctrlP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Por lo que, el trabajo realizado por la fuerza elástica, lo podemos expresar como</a:t>
                </a:r>
                <a:endParaRPr lang="es-ES" sz="2400" i="1" dirty="0">
                  <a:solidFill>
                    <a:srgbClr val="00456F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𝑟𝑒𝑠𝑜𝑟𝑡𝑒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ES" sz="2400" i="1" dirty="0">
                  <a:solidFill>
                    <a:srgbClr val="00456F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𝑟𝑒𝑠𝑜𝑟𝑡𝑒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=−∆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6" y="1769425"/>
                <a:ext cx="10585175" cy="5949706"/>
              </a:xfrm>
              <a:prstGeom prst="rect">
                <a:avLst/>
              </a:prstGeom>
              <a:blipFill>
                <a:blip r:embed="rId3"/>
                <a:stretch>
                  <a:fillRect l="-839" t="-63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Rectángulo redondeado 29">
            <a:extLst>
              <a:ext uri="{FF2B5EF4-FFF2-40B4-BE49-F238E27FC236}">
                <a16:creationId xmlns:a16="http://schemas.microsoft.com/office/drawing/2014/main" id="{7AC1FB30-53DF-F946-9B92-424A3AF04F34}"/>
              </a:ext>
            </a:extLst>
          </p:cNvPr>
          <p:cNvSpPr/>
          <p:nvPr/>
        </p:nvSpPr>
        <p:spPr>
          <a:xfrm>
            <a:off x="4367808" y="6021288"/>
            <a:ext cx="3096344" cy="64807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583412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3 Título">
            <a:extLst>
              <a:ext uri="{FF2B5EF4-FFF2-40B4-BE49-F238E27FC236}">
                <a16:creationId xmlns:a16="http://schemas.microsoft.com/office/drawing/2014/main" id="{6D5DEB9D-E063-45E9-8E28-E996764B571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Fuerzas conservativas</a:t>
            </a:r>
          </a:p>
        </p:txBody>
      </p:sp>
      <p:sp>
        <p:nvSpPr>
          <p:cNvPr id="32" name="Marcador de contenido 4">
            <a:extLst>
              <a:ext uri="{FF2B5EF4-FFF2-40B4-BE49-F238E27FC236}">
                <a16:creationId xmlns:a16="http://schemas.microsoft.com/office/drawing/2014/main" id="{182DD9A7-313B-BA46-A598-857D2CF011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6976" y="1772815"/>
            <a:ext cx="11529664" cy="84638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 puede demostrar que el trabajo hecho por las fuerzas peso y elástica sobre un cuerpo que se mueve por alguna trayectoria arbitraria siempre se puede calcular como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C97B4AF-EAAE-4542-B7BB-5E796F3BA397}"/>
                  </a:ext>
                </a:extLst>
              </p:cNvPr>
              <p:cNvSpPr txBox="1"/>
              <p:nvPr/>
            </p:nvSpPr>
            <p:spPr>
              <a:xfrm>
                <a:off x="4295800" y="3126232"/>
                <a:ext cx="4968552" cy="76873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𝑝𝑒𝑠𝑜</m:t>
                          </m:r>
                        </m:sub>
                      </m:sSub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𝐴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𝑔𝐵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l-GR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𝛥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𝑟𝑒𝑠𝑜𝑟𝑡𝑒</m:t>
                          </m:r>
                        </m:sub>
                      </m:sSub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𝑒𝐴</m:t>
                          </m:r>
                        </m:sub>
                      </m:sSub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𝑒𝐵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l-GR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𝛥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</m:sub>
                      </m:sSub>
                    </m:oMath>
                  </m:oMathPara>
                </a14:m>
                <a:endParaRPr lang="es-CL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C97B4AF-EAAE-4542-B7BB-5E796F3BA3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5800" y="3126232"/>
                <a:ext cx="4968552" cy="768737"/>
              </a:xfrm>
              <a:prstGeom prst="rect">
                <a:avLst/>
              </a:prstGeom>
              <a:blipFill>
                <a:blip r:embed="rId3"/>
                <a:stretch>
                  <a:fillRect b="-483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794FB9C5-E97E-774C-9B20-2F49E2589F50}"/>
              </a:ext>
            </a:extLst>
          </p:cNvPr>
          <p:cNvSpPr txBox="1"/>
          <p:nvPr/>
        </p:nvSpPr>
        <p:spPr>
          <a:xfrm>
            <a:off x="4295800" y="4476158"/>
            <a:ext cx="69729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Esto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implica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que el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trabajo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realizado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por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estas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fuerzas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depende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exclusivamente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del punto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inicial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y final de la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trayectoria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(no de la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trayectoria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en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sí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), por lo tanto, se dice que son </a:t>
            </a:r>
          </a:p>
          <a:p>
            <a:pPr algn="ctr"/>
            <a:r>
              <a:rPr lang="en-US" sz="2000" i="1" u="sng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fuerzas</a:t>
            </a:r>
            <a:r>
              <a:rPr lang="en-US" sz="2000" i="1" u="sng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u="sng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conservativas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399D82BA-41CB-6B44-B6E0-FA420D54B2BB}"/>
              </a:ext>
            </a:extLst>
          </p:cNvPr>
          <p:cNvGrpSpPr/>
          <p:nvPr/>
        </p:nvGrpSpPr>
        <p:grpSpPr>
          <a:xfrm>
            <a:off x="510593" y="2927567"/>
            <a:ext cx="3013250" cy="3124211"/>
            <a:chOff x="582601" y="2927567"/>
            <a:chExt cx="3013250" cy="3124211"/>
          </a:xfrm>
        </p:grpSpPr>
        <p:cxnSp>
          <p:nvCxnSpPr>
            <p:cNvPr id="20" name="Conector recto de flecha 139">
              <a:extLst>
                <a:ext uri="{FF2B5EF4-FFF2-40B4-BE49-F238E27FC236}">
                  <a16:creationId xmlns:a16="http://schemas.microsoft.com/office/drawing/2014/main" id="{ABAC2572-EF9A-B04D-BAB8-C1349C258B22}"/>
                </a:ext>
              </a:extLst>
            </p:cNvPr>
            <p:cNvCxnSpPr>
              <a:cxnSpLocks/>
            </p:cNvCxnSpPr>
            <p:nvPr/>
          </p:nvCxnSpPr>
          <p:spPr>
            <a:xfrm>
              <a:off x="1253681" y="3115173"/>
              <a:ext cx="0" cy="720000"/>
            </a:xfrm>
            <a:prstGeom prst="straightConnector1">
              <a:avLst/>
            </a:prstGeom>
            <a:ln w="28575"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Rectangle 20">
                  <a:extLst>
                    <a:ext uri="{FF2B5EF4-FFF2-40B4-BE49-F238E27FC236}">
                      <a16:creationId xmlns:a16="http://schemas.microsoft.com/office/drawing/2014/main" id="{6438A5DA-A2D9-BC41-BE43-9C454EF32751}"/>
                    </a:ext>
                  </a:extLst>
                </p:cNvPr>
                <p:cNvSpPr/>
                <p:nvPr/>
              </p:nvSpPr>
              <p:spPr>
                <a:xfrm>
                  <a:off x="1030995" y="3290507"/>
                  <a:ext cx="804511" cy="36933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CL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  <m:t>𝑔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21" name="Rectangle 20">
                  <a:extLst>
                    <a:ext uri="{FF2B5EF4-FFF2-40B4-BE49-F238E27FC236}">
                      <a16:creationId xmlns:a16="http://schemas.microsoft.com/office/drawing/2014/main" id="{6438A5DA-A2D9-BC41-BE43-9C454EF3275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30995" y="3290507"/>
                  <a:ext cx="804511" cy="369332"/>
                </a:xfrm>
                <a:prstGeom prst="rect">
                  <a:avLst/>
                </a:prstGeom>
                <a:blipFill>
                  <a:blip r:embed="rId4"/>
                  <a:stretch>
                    <a:fillRect t="-10000" b="-6667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F650EE86-51F1-1D44-A82E-BF3AF73042EB}"/>
                </a:ext>
              </a:extLst>
            </p:cNvPr>
            <p:cNvGrpSpPr/>
            <p:nvPr/>
          </p:nvGrpSpPr>
          <p:grpSpPr>
            <a:xfrm>
              <a:off x="582601" y="2927567"/>
              <a:ext cx="3013250" cy="3124211"/>
              <a:chOff x="798625" y="2927567"/>
              <a:chExt cx="3013250" cy="3124211"/>
            </a:xfrm>
          </p:grpSpPr>
          <p:grpSp>
            <p:nvGrpSpPr>
              <p:cNvPr id="3" name="Group 2">
                <a:extLst>
                  <a:ext uri="{FF2B5EF4-FFF2-40B4-BE49-F238E27FC236}">
                    <a16:creationId xmlns:a16="http://schemas.microsoft.com/office/drawing/2014/main" id="{10E03136-31C5-3544-8AF9-E15D0BC3B14A}"/>
                  </a:ext>
                </a:extLst>
              </p:cNvPr>
              <p:cNvGrpSpPr/>
              <p:nvPr/>
            </p:nvGrpSpPr>
            <p:grpSpPr>
              <a:xfrm>
                <a:off x="798625" y="2927567"/>
                <a:ext cx="3013250" cy="3124211"/>
                <a:chOff x="808164" y="2805549"/>
                <a:chExt cx="3013250" cy="3124211"/>
              </a:xfrm>
            </p:grpSpPr>
            <p:grpSp>
              <p:nvGrpSpPr>
                <p:cNvPr id="12" name="Group 11">
                  <a:extLst>
                    <a:ext uri="{FF2B5EF4-FFF2-40B4-BE49-F238E27FC236}">
                      <a16:creationId xmlns:a16="http://schemas.microsoft.com/office/drawing/2014/main" id="{A403738E-2D22-B84A-9EEF-7B6AB699C358}"/>
                    </a:ext>
                  </a:extLst>
                </p:cNvPr>
                <p:cNvGrpSpPr/>
                <p:nvPr/>
              </p:nvGrpSpPr>
              <p:grpSpPr>
                <a:xfrm>
                  <a:off x="1269359" y="3082741"/>
                  <a:ext cx="2043107" cy="2563113"/>
                  <a:chOff x="1145596" y="2773981"/>
                  <a:chExt cx="2043107" cy="2563113"/>
                </a:xfrm>
              </p:grpSpPr>
              <p:grpSp>
                <p:nvGrpSpPr>
                  <p:cNvPr id="4" name="Group 3">
                    <a:extLst>
                      <a:ext uri="{FF2B5EF4-FFF2-40B4-BE49-F238E27FC236}">
                        <a16:creationId xmlns:a16="http://schemas.microsoft.com/office/drawing/2014/main" id="{5BEA9B8C-9EEB-1A44-AC58-C5266679CEC6}"/>
                      </a:ext>
                    </a:extLst>
                  </p:cNvPr>
                  <p:cNvGrpSpPr/>
                  <p:nvPr/>
                </p:nvGrpSpPr>
                <p:grpSpPr>
                  <a:xfrm>
                    <a:off x="1145596" y="2773981"/>
                    <a:ext cx="2043107" cy="2563113"/>
                    <a:chOff x="1145596" y="2773981"/>
                    <a:chExt cx="2043107" cy="2563113"/>
                  </a:xfrm>
                </p:grpSpPr>
                <p:sp>
                  <p:nvSpPr>
                    <p:cNvPr id="6" name="Rounded Rectangle 5">
                      <a:extLst>
                        <a:ext uri="{FF2B5EF4-FFF2-40B4-BE49-F238E27FC236}">
                          <a16:creationId xmlns:a16="http://schemas.microsoft.com/office/drawing/2014/main" id="{138E0CE3-DC23-284B-A001-7F64390D58C4}"/>
                        </a:ext>
                      </a:extLst>
                    </p:cNvPr>
                    <p:cNvSpPr/>
                    <p:nvPr/>
                  </p:nvSpPr>
                  <p:spPr>
                    <a:xfrm rot="18861458">
                      <a:off x="1148059" y="5046599"/>
                      <a:ext cx="288032" cy="292957"/>
                    </a:xfrm>
                    <a:prstGeom prst="roundRect">
                      <a:avLst/>
                    </a:prstGeom>
                    <a:solidFill>
                      <a:schemeClr val="accent1">
                        <a:alpha val="46000"/>
                      </a:schemeClr>
                    </a:solidFill>
                    <a:ln>
                      <a:prstDash val="sysDot"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p:txBody>
                </p:sp>
                <p:sp>
                  <p:nvSpPr>
                    <p:cNvPr id="7" name="Rounded Rectangle 6">
                      <a:extLst>
                        <a:ext uri="{FF2B5EF4-FFF2-40B4-BE49-F238E27FC236}">
                          <a16:creationId xmlns:a16="http://schemas.microsoft.com/office/drawing/2014/main" id="{38E7046F-2EA2-974E-8D22-477C81BFAD41}"/>
                        </a:ext>
                      </a:extLst>
                    </p:cNvPr>
                    <p:cNvSpPr/>
                    <p:nvPr/>
                  </p:nvSpPr>
                  <p:spPr>
                    <a:xfrm rot="18799881">
                      <a:off x="2898209" y="2771519"/>
                      <a:ext cx="288032" cy="292956"/>
                    </a:xfrm>
                    <a:prstGeom prst="roundRect">
                      <a:avLst/>
                    </a:prstGeom>
                    <a:solidFill>
                      <a:schemeClr val="accent1"/>
                    </a:solidFill>
                    <a:effectLst>
                      <a:outerShdw blurRad="50800" dist="38100" dir="10800000" algn="r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dirty="0"/>
                    </a:p>
                  </p:txBody>
                </p:sp>
              </p:grpSp>
              <p:sp>
                <p:nvSpPr>
                  <p:cNvPr id="11" name="Freeform 10">
                    <a:extLst>
                      <a:ext uri="{FF2B5EF4-FFF2-40B4-BE49-F238E27FC236}">
                        <a16:creationId xmlns:a16="http://schemas.microsoft.com/office/drawing/2014/main" id="{E3B13520-585A-314D-B913-A39EA09BF287}"/>
                      </a:ext>
                    </a:extLst>
                  </p:cNvPr>
                  <p:cNvSpPr/>
                  <p:nvPr/>
                </p:nvSpPr>
                <p:spPr>
                  <a:xfrm>
                    <a:off x="1319027" y="2929357"/>
                    <a:ext cx="1701621" cy="2207107"/>
                  </a:xfrm>
                  <a:custGeom>
                    <a:avLst/>
                    <a:gdLst>
                      <a:gd name="connsiteX0" fmla="*/ 0 w 1481560"/>
                      <a:gd name="connsiteY0" fmla="*/ 1840375 h 1840375"/>
                      <a:gd name="connsiteX1" fmla="*/ 891251 w 1481560"/>
                      <a:gd name="connsiteY1" fmla="*/ 1469985 h 1840375"/>
                      <a:gd name="connsiteX2" fmla="*/ 381965 w 1481560"/>
                      <a:gd name="connsiteY2" fmla="*/ 937549 h 1840375"/>
                      <a:gd name="connsiteX3" fmla="*/ 1111170 w 1481560"/>
                      <a:gd name="connsiteY3" fmla="*/ 648182 h 1840375"/>
                      <a:gd name="connsiteX4" fmla="*/ 972274 w 1481560"/>
                      <a:gd name="connsiteY4" fmla="*/ 243068 h 1840375"/>
                      <a:gd name="connsiteX5" fmla="*/ 1481560 w 1481560"/>
                      <a:gd name="connsiteY5" fmla="*/ 0 h 18403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481560" h="1840375">
                        <a:moveTo>
                          <a:pt x="0" y="1840375"/>
                        </a:moveTo>
                        <a:cubicBezTo>
                          <a:pt x="413795" y="1730415"/>
                          <a:pt x="827590" y="1620456"/>
                          <a:pt x="891251" y="1469985"/>
                        </a:cubicBezTo>
                        <a:cubicBezTo>
                          <a:pt x="954912" y="1319514"/>
                          <a:pt x="345312" y="1074516"/>
                          <a:pt x="381965" y="937549"/>
                        </a:cubicBezTo>
                        <a:cubicBezTo>
                          <a:pt x="418618" y="800582"/>
                          <a:pt x="1012785" y="763929"/>
                          <a:pt x="1111170" y="648182"/>
                        </a:cubicBezTo>
                        <a:cubicBezTo>
                          <a:pt x="1209555" y="532435"/>
                          <a:pt x="910542" y="351098"/>
                          <a:pt x="972274" y="243068"/>
                        </a:cubicBezTo>
                        <a:cubicBezTo>
                          <a:pt x="1034006" y="135038"/>
                          <a:pt x="1257783" y="67519"/>
                          <a:pt x="1481560" y="0"/>
                        </a:cubicBezTo>
                      </a:path>
                    </a:pathLst>
                  </a:custGeom>
                  <a:ln w="19050">
                    <a:solidFill>
                      <a:srgbClr val="00456F"/>
                    </a:solidFill>
                    <a:prstDash val="dash"/>
                    <a:headEnd type="none" w="med" len="med"/>
                    <a:tailEnd type="triangle" w="med" len="med"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>
                      <a:solidFill>
                        <a:srgbClr val="00456F"/>
                      </a:solidFill>
                    </a:endParaRPr>
                  </a:p>
                </p:txBody>
              </p:sp>
            </p:grp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3" name="Rectangle 12">
                      <a:extLst>
                        <a:ext uri="{FF2B5EF4-FFF2-40B4-BE49-F238E27FC236}">
                          <a16:creationId xmlns:a16="http://schemas.microsoft.com/office/drawing/2014/main" id="{70F9F61C-C308-C14A-9832-1A8DCF7EA07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8164" y="5560428"/>
                      <a:ext cx="804511" cy="369332"/>
                    </a:xfrm>
                    <a:prstGeom prst="rect">
                      <a:avLst/>
                    </a:prstGeom>
                  </p:spPr>
                  <p:txBody>
                    <a:bodyPr wrap="squar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s-ES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oMath>
                        </m:oMathPara>
                      </a14:m>
                      <a:endParaRPr lang="es-CL" dirty="0">
                        <a:solidFill>
                          <a:srgbClr val="00456F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13" name="Rectangle 12">
                      <a:extLst>
                        <a:ext uri="{FF2B5EF4-FFF2-40B4-BE49-F238E27FC236}">
                          <a16:creationId xmlns:a16="http://schemas.microsoft.com/office/drawing/2014/main" id="{70F9F61C-C308-C14A-9832-1A8DCF7EA079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08164" y="5560428"/>
                      <a:ext cx="804511" cy="369332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6" name="Rectangle 15">
                      <a:extLst>
                        <a:ext uri="{FF2B5EF4-FFF2-40B4-BE49-F238E27FC236}">
                          <a16:creationId xmlns:a16="http://schemas.microsoft.com/office/drawing/2014/main" id="{1D9A1400-4FD8-8648-9E4C-A0D9423BB12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16903" y="2805549"/>
                      <a:ext cx="804511" cy="369332"/>
                    </a:xfrm>
                    <a:prstGeom prst="rect">
                      <a:avLst/>
                    </a:prstGeom>
                  </p:spPr>
                  <p:txBody>
                    <a:bodyPr wrap="squar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s-ES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oMath>
                        </m:oMathPara>
                      </a14:m>
                      <a:endParaRPr lang="es-CL" dirty="0">
                        <a:solidFill>
                          <a:srgbClr val="00456F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16" name="Rectangle 15">
                      <a:extLst>
                        <a:ext uri="{FF2B5EF4-FFF2-40B4-BE49-F238E27FC236}">
                          <a16:creationId xmlns:a16="http://schemas.microsoft.com/office/drawing/2014/main" id="{1D9A1400-4FD8-8648-9E4C-A0D9423BB126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016903" y="2805549"/>
                      <a:ext cx="804511" cy="369332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sp>
            <p:nvSpPr>
              <p:cNvPr id="10" name="Freeform 9">
                <a:extLst>
                  <a:ext uri="{FF2B5EF4-FFF2-40B4-BE49-F238E27FC236}">
                    <a16:creationId xmlns:a16="http://schemas.microsoft.com/office/drawing/2014/main" id="{8E2DD10B-E893-8743-89B3-8CBAF4BD99EC}"/>
                  </a:ext>
                </a:extLst>
              </p:cNvPr>
              <p:cNvSpPr/>
              <p:nvPr/>
            </p:nvSpPr>
            <p:spPr>
              <a:xfrm>
                <a:off x="1451113" y="3389243"/>
                <a:ext cx="1970039" cy="2177510"/>
              </a:xfrm>
              <a:custGeom>
                <a:avLst/>
                <a:gdLst>
                  <a:gd name="connsiteX0" fmla="*/ 0 w 1970039"/>
                  <a:gd name="connsiteY0" fmla="*/ 2176670 h 2177510"/>
                  <a:gd name="connsiteX1" fmla="*/ 914400 w 1970039"/>
                  <a:gd name="connsiteY1" fmla="*/ 2097157 h 2177510"/>
                  <a:gd name="connsiteX2" fmla="*/ 1341783 w 1970039"/>
                  <a:gd name="connsiteY2" fmla="*/ 1669774 h 2177510"/>
                  <a:gd name="connsiteX3" fmla="*/ 1222513 w 1970039"/>
                  <a:gd name="connsiteY3" fmla="*/ 1341783 h 2177510"/>
                  <a:gd name="connsiteX4" fmla="*/ 1520687 w 1970039"/>
                  <a:gd name="connsiteY4" fmla="*/ 974035 h 2177510"/>
                  <a:gd name="connsiteX5" fmla="*/ 1888435 w 1970039"/>
                  <a:gd name="connsiteY5" fmla="*/ 815009 h 2177510"/>
                  <a:gd name="connsiteX6" fmla="*/ 1958009 w 1970039"/>
                  <a:gd name="connsiteY6" fmla="*/ 457200 h 2177510"/>
                  <a:gd name="connsiteX7" fmla="*/ 1709530 w 1970039"/>
                  <a:gd name="connsiteY7" fmla="*/ 0 h 21775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970039" h="2177510">
                    <a:moveTo>
                      <a:pt x="0" y="2176670"/>
                    </a:moveTo>
                    <a:cubicBezTo>
                      <a:pt x="345385" y="2179155"/>
                      <a:pt x="690770" y="2181640"/>
                      <a:pt x="914400" y="2097157"/>
                    </a:cubicBezTo>
                    <a:cubicBezTo>
                      <a:pt x="1138031" y="2012674"/>
                      <a:pt x="1290431" y="1795670"/>
                      <a:pt x="1341783" y="1669774"/>
                    </a:cubicBezTo>
                    <a:cubicBezTo>
                      <a:pt x="1393135" y="1543878"/>
                      <a:pt x="1192696" y="1457740"/>
                      <a:pt x="1222513" y="1341783"/>
                    </a:cubicBezTo>
                    <a:cubicBezTo>
                      <a:pt x="1252330" y="1225826"/>
                      <a:pt x="1409700" y="1061831"/>
                      <a:pt x="1520687" y="974035"/>
                    </a:cubicBezTo>
                    <a:cubicBezTo>
                      <a:pt x="1631674" y="886239"/>
                      <a:pt x="1815548" y="901148"/>
                      <a:pt x="1888435" y="815009"/>
                    </a:cubicBezTo>
                    <a:cubicBezTo>
                      <a:pt x="1961322" y="728870"/>
                      <a:pt x="1987827" y="593035"/>
                      <a:pt x="1958009" y="457200"/>
                    </a:cubicBezTo>
                    <a:cubicBezTo>
                      <a:pt x="1928192" y="321365"/>
                      <a:pt x="1818861" y="160682"/>
                      <a:pt x="1709530" y="0"/>
                    </a:cubicBezTo>
                  </a:path>
                </a:pathLst>
              </a:custGeom>
              <a:ln w="19050">
                <a:solidFill>
                  <a:srgbClr val="00456F"/>
                </a:solidFill>
                <a:prstDash val="dash"/>
                <a:headEnd type="none" w="med" len="med"/>
                <a:tailEnd type="triangle" w="med" len="me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Freeform 14">
                <a:extLst>
                  <a:ext uri="{FF2B5EF4-FFF2-40B4-BE49-F238E27FC236}">
                    <a16:creationId xmlns:a16="http://schemas.microsoft.com/office/drawing/2014/main" id="{A86C1078-B077-6E45-B2FA-202DB1C13A87}"/>
                  </a:ext>
                </a:extLst>
              </p:cNvPr>
              <p:cNvSpPr/>
              <p:nvPr/>
            </p:nvSpPr>
            <p:spPr>
              <a:xfrm>
                <a:off x="1431235" y="3269974"/>
                <a:ext cx="1639956" cy="2286000"/>
              </a:xfrm>
              <a:custGeom>
                <a:avLst/>
                <a:gdLst>
                  <a:gd name="connsiteX0" fmla="*/ 0 w 1639956"/>
                  <a:gd name="connsiteY0" fmla="*/ 2286000 h 2286000"/>
                  <a:gd name="connsiteX1" fmla="*/ 457200 w 1639956"/>
                  <a:gd name="connsiteY1" fmla="*/ 1938130 h 2286000"/>
                  <a:gd name="connsiteX2" fmla="*/ 129208 w 1639956"/>
                  <a:gd name="connsiteY2" fmla="*/ 1490869 h 2286000"/>
                  <a:gd name="connsiteX3" fmla="*/ 129208 w 1639956"/>
                  <a:gd name="connsiteY3" fmla="*/ 954156 h 2286000"/>
                  <a:gd name="connsiteX4" fmla="*/ 745435 w 1639956"/>
                  <a:gd name="connsiteY4" fmla="*/ 636104 h 2286000"/>
                  <a:gd name="connsiteX5" fmla="*/ 745435 w 1639956"/>
                  <a:gd name="connsiteY5" fmla="*/ 119269 h 2286000"/>
                  <a:gd name="connsiteX6" fmla="*/ 1639956 w 1639956"/>
                  <a:gd name="connsiteY6" fmla="*/ 0 h 2286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639956" h="2286000">
                    <a:moveTo>
                      <a:pt x="0" y="2286000"/>
                    </a:moveTo>
                    <a:cubicBezTo>
                      <a:pt x="217832" y="2178326"/>
                      <a:pt x="435665" y="2070652"/>
                      <a:pt x="457200" y="1938130"/>
                    </a:cubicBezTo>
                    <a:cubicBezTo>
                      <a:pt x="478735" y="1805608"/>
                      <a:pt x="183873" y="1654865"/>
                      <a:pt x="129208" y="1490869"/>
                    </a:cubicBezTo>
                    <a:cubicBezTo>
                      <a:pt x="74543" y="1326873"/>
                      <a:pt x="26504" y="1096617"/>
                      <a:pt x="129208" y="954156"/>
                    </a:cubicBezTo>
                    <a:cubicBezTo>
                      <a:pt x="231913" y="811695"/>
                      <a:pt x="642731" y="775252"/>
                      <a:pt x="745435" y="636104"/>
                    </a:cubicBezTo>
                    <a:cubicBezTo>
                      <a:pt x="848139" y="496956"/>
                      <a:pt x="596348" y="225286"/>
                      <a:pt x="745435" y="119269"/>
                    </a:cubicBezTo>
                    <a:cubicBezTo>
                      <a:pt x="894522" y="13252"/>
                      <a:pt x="1267239" y="6626"/>
                      <a:pt x="1639956" y="0"/>
                    </a:cubicBezTo>
                  </a:path>
                </a:pathLst>
              </a:custGeom>
              <a:noFill/>
              <a:ln>
                <a:solidFill>
                  <a:srgbClr val="00456F"/>
                </a:solidFill>
                <a:prstDash val="dash"/>
                <a:headEnd type="none" w="med" len="med"/>
                <a:tailEnd type="triangle" w="med" len="me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861592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524000" y="3030051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b="1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Energía mecánica</a:t>
            </a:r>
          </a:p>
        </p:txBody>
      </p:sp>
    </p:spTree>
    <p:extLst>
      <p:ext uri="{BB962C8B-B14F-4D97-AF65-F5344CB8AC3E}">
        <p14:creationId xmlns:p14="http://schemas.microsoft.com/office/powerpoint/2010/main" val="8366521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Marcador de contenido 4">
            <a:extLst>
              <a:ext uri="{FF2B5EF4-FFF2-40B4-BE49-F238E27FC236}">
                <a16:creationId xmlns:a16="http://schemas.microsoft.com/office/drawing/2014/main" id="{46636586-E20A-3248-BF54-9A6383A492BD}"/>
              </a:ext>
            </a:extLst>
          </p:cNvPr>
          <p:cNvSpPr txBox="1">
            <a:spLocks/>
          </p:cNvSpPr>
          <p:nvPr/>
        </p:nvSpPr>
        <p:spPr>
          <a:xfrm>
            <a:off x="-8260" y="536447"/>
            <a:ext cx="11529664" cy="875684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suma algebraica de todas las formas de energía que puede adquirir un cuerpo se denomina </a:t>
            </a:r>
            <a:r>
              <a:rPr lang="es-ES" sz="2400" i="1" u="sng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energía mecánica</a:t>
            </a: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6AA1F3F-95F8-DF41-9DC5-58A94DD08518}"/>
                  </a:ext>
                </a:extLst>
              </p:cNvPr>
              <p:cNvSpPr txBox="1"/>
              <p:nvPr/>
            </p:nvSpPr>
            <p:spPr>
              <a:xfrm>
                <a:off x="3071664" y="2094238"/>
                <a:ext cx="6048672" cy="39940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𝐸</m:t>
                      </m:r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𝐾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sub>
                      </m:sSub>
                      <m:r>
                        <m:rPr>
                          <m:nor/>
                        </m:rPr>
                        <a:rPr lang="es-ES" sz="2400" dirty="0">
                          <a:solidFill>
                            <a:srgbClr val="00456F"/>
                          </a:solidFill>
                          <a:cs typeface="Times New Roman" panose="02020603050405020304" pitchFamily="18" charset="0"/>
                        </a:rPr>
                        <m:t>+ 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</m:sub>
                      </m:sSub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6AA1F3F-95F8-DF41-9DC5-58A94DD085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1664" y="2094238"/>
                <a:ext cx="6048672" cy="399405"/>
              </a:xfrm>
              <a:prstGeom prst="rect">
                <a:avLst/>
              </a:prstGeom>
              <a:blipFill>
                <a:blip r:embed="rId2"/>
                <a:stretch>
                  <a:fillRect b="-2153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Marcador de contenido 2">
            <a:extLst>
              <a:ext uri="{FF2B5EF4-FFF2-40B4-BE49-F238E27FC236}">
                <a16:creationId xmlns:a16="http://schemas.microsoft.com/office/drawing/2014/main" id="{895F2B44-1614-4ADF-A32F-DEE97AECB752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Energía mecánica</a:t>
            </a:r>
          </a:p>
        </p:txBody>
      </p: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E0AA1313-0A2A-4347-923D-A3DB03EE8F3A}"/>
              </a:ext>
            </a:extLst>
          </p:cNvPr>
          <p:cNvCxnSpPr/>
          <p:nvPr/>
        </p:nvCxnSpPr>
        <p:spPr>
          <a:xfrm>
            <a:off x="695400" y="5589240"/>
            <a:ext cx="28803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Forma libre: forma 17">
            <a:extLst>
              <a:ext uri="{FF2B5EF4-FFF2-40B4-BE49-F238E27FC236}">
                <a16:creationId xmlns:a16="http://schemas.microsoft.com/office/drawing/2014/main" id="{DF1639D3-FFD8-4E04-9A05-F4578028CA0C}"/>
              </a:ext>
            </a:extLst>
          </p:cNvPr>
          <p:cNvSpPr/>
          <p:nvPr/>
        </p:nvSpPr>
        <p:spPr>
          <a:xfrm rot="7336248">
            <a:off x="733719" y="4642450"/>
            <a:ext cx="1910215" cy="291965"/>
          </a:xfrm>
          <a:custGeom>
            <a:avLst/>
            <a:gdLst>
              <a:gd name="connsiteX0" fmla="*/ 0 w 3230880"/>
              <a:gd name="connsiteY0" fmla="*/ 731520 h 1478280"/>
              <a:gd name="connsiteX1" fmla="*/ 365760 w 3230880"/>
              <a:gd name="connsiteY1" fmla="*/ 15240 h 1478280"/>
              <a:gd name="connsiteX2" fmla="*/ 708660 w 3230880"/>
              <a:gd name="connsiteY2" fmla="*/ 1478280 h 1478280"/>
              <a:gd name="connsiteX3" fmla="*/ 1074420 w 3230880"/>
              <a:gd name="connsiteY3" fmla="*/ 22860 h 1478280"/>
              <a:gd name="connsiteX4" fmla="*/ 1432560 w 3230880"/>
              <a:gd name="connsiteY4" fmla="*/ 1470660 h 1478280"/>
              <a:gd name="connsiteX5" fmla="*/ 1798320 w 3230880"/>
              <a:gd name="connsiteY5" fmla="*/ 7620 h 1478280"/>
              <a:gd name="connsiteX6" fmla="*/ 2148840 w 3230880"/>
              <a:gd name="connsiteY6" fmla="*/ 1470660 h 1478280"/>
              <a:gd name="connsiteX7" fmla="*/ 2529840 w 3230880"/>
              <a:gd name="connsiteY7" fmla="*/ 0 h 1478280"/>
              <a:gd name="connsiteX8" fmla="*/ 2887980 w 3230880"/>
              <a:gd name="connsiteY8" fmla="*/ 1478280 h 1478280"/>
              <a:gd name="connsiteX9" fmla="*/ 3230880 w 3230880"/>
              <a:gd name="connsiteY9" fmla="*/ 716280 h 1478280"/>
              <a:gd name="connsiteX10" fmla="*/ 3230880 w 3230880"/>
              <a:gd name="connsiteY10" fmla="*/ 716280 h 1478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30880" h="1478280">
                <a:moveTo>
                  <a:pt x="0" y="731520"/>
                </a:moveTo>
                <a:lnTo>
                  <a:pt x="365760" y="15240"/>
                </a:lnTo>
                <a:lnTo>
                  <a:pt x="708660" y="1478280"/>
                </a:lnTo>
                <a:lnTo>
                  <a:pt x="1074420" y="22860"/>
                </a:lnTo>
                <a:lnTo>
                  <a:pt x="1432560" y="1470660"/>
                </a:lnTo>
                <a:lnTo>
                  <a:pt x="1798320" y="7620"/>
                </a:lnTo>
                <a:lnTo>
                  <a:pt x="2148840" y="1470660"/>
                </a:lnTo>
                <a:lnTo>
                  <a:pt x="2529840" y="0"/>
                </a:lnTo>
                <a:lnTo>
                  <a:pt x="2887980" y="1478280"/>
                </a:lnTo>
                <a:lnTo>
                  <a:pt x="3230880" y="716280"/>
                </a:lnTo>
                <a:lnTo>
                  <a:pt x="3230880" y="716280"/>
                </a:lnTo>
              </a:path>
            </a:pathLst>
          </a:custGeom>
          <a:noFill/>
          <a:ln>
            <a:solidFill>
              <a:srgbClr val="0045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ABDDBF04-5091-4529-B3D2-2AFC852F0D4C}"/>
              </a:ext>
            </a:extLst>
          </p:cNvPr>
          <p:cNvSpPr/>
          <p:nvPr/>
        </p:nvSpPr>
        <p:spPr>
          <a:xfrm>
            <a:off x="2063552" y="3614747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4B0674C6-8C13-4F3C-8D8F-C46EC1B4568B}"/>
              </a:ext>
            </a:extLst>
          </p:cNvPr>
          <p:cNvCxnSpPr>
            <a:cxnSpLocks/>
          </p:cNvCxnSpPr>
          <p:nvPr/>
        </p:nvCxnSpPr>
        <p:spPr>
          <a:xfrm flipV="1">
            <a:off x="2465344" y="3425706"/>
            <a:ext cx="363288" cy="219495"/>
          </a:xfrm>
          <a:prstGeom prst="straightConnector1">
            <a:avLst/>
          </a:prstGeom>
          <a:ln w="19050">
            <a:solidFill>
              <a:schemeClr val="tx1"/>
            </a:solidFill>
            <a:headEnd w="lg" len="lg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9176F012-C582-482D-BA6C-354F6722644D}"/>
                  </a:ext>
                </a:extLst>
              </p:cNvPr>
              <p:cNvSpPr txBox="1"/>
              <p:nvPr/>
            </p:nvSpPr>
            <p:spPr>
              <a:xfrm>
                <a:off x="2124280" y="3655310"/>
                <a:ext cx="262058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es-CL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9176F012-C582-482D-BA6C-354F672264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4280" y="3655310"/>
                <a:ext cx="262058" cy="276999"/>
              </a:xfrm>
              <a:prstGeom prst="rect">
                <a:avLst/>
              </a:prstGeom>
              <a:blipFill>
                <a:blip r:embed="rId3"/>
                <a:stretch>
                  <a:fillRect l="-11628" r="-930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19">
                <a:extLst>
                  <a:ext uri="{FF2B5EF4-FFF2-40B4-BE49-F238E27FC236}">
                    <a16:creationId xmlns:a16="http://schemas.microsoft.com/office/drawing/2014/main" id="{515122B9-F553-4C14-88D7-817B996A7EBB}"/>
                  </a:ext>
                </a:extLst>
              </p:cNvPr>
              <p:cNvSpPr txBox="1"/>
              <p:nvPr/>
            </p:nvSpPr>
            <p:spPr>
              <a:xfrm>
                <a:off x="2289823" y="3156329"/>
                <a:ext cx="432048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CL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𝑣</m:t>
                          </m:r>
                        </m:e>
                      </m:acc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1" name="TextBox 19">
                <a:extLst>
                  <a:ext uri="{FF2B5EF4-FFF2-40B4-BE49-F238E27FC236}">
                    <a16:creationId xmlns:a16="http://schemas.microsoft.com/office/drawing/2014/main" id="{515122B9-F553-4C14-88D7-817B996A7E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9823" y="3156329"/>
                <a:ext cx="432048" cy="369332"/>
              </a:xfrm>
              <a:prstGeom prst="rect">
                <a:avLst/>
              </a:prstGeom>
              <a:blipFill>
                <a:blip r:embed="rId4"/>
                <a:stretch>
                  <a:fillRect t="-36667" r="-76056" b="-5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19">
                <a:extLst>
                  <a:ext uri="{FF2B5EF4-FFF2-40B4-BE49-F238E27FC236}">
                    <a16:creationId xmlns:a16="http://schemas.microsoft.com/office/drawing/2014/main" id="{4CE6E820-2440-4CAB-AA77-4F524EF0244D}"/>
                  </a:ext>
                </a:extLst>
              </p:cNvPr>
              <p:cNvSpPr txBox="1"/>
              <p:nvPr/>
            </p:nvSpPr>
            <p:spPr>
              <a:xfrm>
                <a:off x="5303912" y="3291552"/>
                <a:ext cx="1584176" cy="69147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𝐾</m:t>
                      </m:r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</m:t>
                      </m:r>
                      <m:sSup>
                        <m:sSup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2" name="TextBox 19">
                <a:extLst>
                  <a:ext uri="{FF2B5EF4-FFF2-40B4-BE49-F238E27FC236}">
                    <a16:creationId xmlns:a16="http://schemas.microsoft.com/office/drawing/2014/main" id="{4CE6E820-2440-4CAB-AA77-4F524EF024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3912" y="3291552"/>
                <a:ext cx="1584176" cy="69147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19">
                <a:extLst>
                  <a:ext uri="{FF2B5EF4-FFF2-40B4-BE49-F238E27FC236}">
                    <a16:creationId xmlns:a16="http://schemas.microsoft.com/office/drawing/2014/main" id="{95906630-B823-423A-912D-0AF05CA62628}"/>
                  </a:ext>
                </a:extLst>
              </p:cNvPr>
              <p:cNvSpPr txBox="1"/>
              <p:nvPr/>
            </p:nvSpPr>
            <p:spPr>
              <a:xfrm>
                <a:off x="5303912" y="4364790"/>
                <a:ext cx="1584176" cy="4068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𝑚𝑔h</m:t>
                      </m:r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TextBox 19">
                <a:extLst>
                  <a:ext uri="{FF2B5EF4-FFF2-40B4-BE49-F238E27FC236}">
                    <a16:creationId xmlns:a16="http://schemas.microsoft.com/office/drawing/2014/main" id="{95906630-B823-423A-912D-0AF05CA626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3912" y="4364790"/>
                <a:ext cx="1584176" cy="406843"/>
              </a:xfrm>
              <a:prstGeom prst="rect">
                <a:avLst/>
              </a:prstGeom>
              <a:blipFill>
                <a:blip r:embed="rId6"/>
                <a:stretch>
                  <a:fillRect l="-6538" b="-2388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19">
                <a:extLst>
                  <a:ext uri="{FF2B5EF4-FFF2-40B4-BE49-F238E27FC236}">
                    <a16:creationId xmlns:a16="http://schemas.microsoft.com/office/drawing/2014/main" id="{3B72761F-2F11-4584-8B63-003F53F94054}"/>
                  </a:ext>
                </a:extLst>
              </p:cNvPr>
              <p:cNvSpPr txBox="1"/>
              <p:nvPr/>
            </p:nvSpPr>
            <p:spPr>
              <a:xfrm>
                <a:off x="5303912" y="5153400"/>
                <a:ext cx="1584176" cy="69147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𝑘</m:t>
                      </m:r>
                      <m:sSup>
                        <m:sSup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4" name="TextBox 19">
                <a:extLst>
                  <a:ext uri="{FF2B5EF4-FFF2-40B4-BE49-F238E27FC236}">
                    <a16:creationId xmlns:a16="http://schemas.microsoft.com/office/drawing/2014/main" id="{3B72761F-2F11-4584-8B63-003F53F940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3912" y="5153400"/>
                <a:ext cx="1584176" cy="69147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Conector recto de flecha 24">
            <a:extLst>
              <a:ext uri="{FF2B5EF4-FFF2-40B4-BE49-F238E27FC236}">
                <a16:creationId xmlns:a16="http://schemas.microsoft.com/office/drawing/2014/main" id="{28EF7CF9-26A4-4F35-AE7E-AADB32BE3DD7}"/>
              </a:ext>
            </a:extLst>
          </p:cNvPr>
          <p:cNvCxnSpPr/>
          <p:nvPr/>
        </p:nvCxnSpPr>
        <p:spPr>
          <a:xfrm flipH="1">
            <a:off x="695360" y="4441829"/>
            <a:ext cx="648072" cy="864096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19">
                <a:extLst>
                  <a:ext uri="{FF2B5EF4-FFF2-40B4-BE49-F238E27FC236}">
                    <a16:creationId xmlns:a16="http://schemas.microsoft.com/office/drawing/2014/main" id="{DC9D440F-7805-4E56-AE83-7C5C6CF7F476}"/>
                  </a:ext>
                </a:extLst>
              </p:cNvPr>
              <p:cNvSpPr txBox="1"/>
              <p:nvPr/>
            </p:nvSpPr>
            <p:spPr>
              <a:xfrm>
                <a:off x="644954" y="4508584"/>
                <a:ext cx="432048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7" name="TextBox 19">
                <a:extLst>
                  <a:ext uri="{FF2B5EF4-FFF2-40B4-BE49-F238E27FC236}">
                    <a16:creationId xmlns:a16="http://schemas.microsoft.com/office/drawing/2014/main" id="{DC9D440F-7805-4E56-AE83-7C5C6CF7F4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954" y="4508584"/>
                <a:ext cx="432048" cy="369332"/>
              </a:xfrm>
              <a:prstGeom prst="rect">
                <a:avLst/>
              </a:prstGeom>
              <a:blipFill>
                <a:blip r:embed="rId8"/>
                <a:stretch>
                  <a:fillRect l="-2817" b="-166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EAC4BF80-DF48-4E96-B367-2F56A10B0C0F}"/>
              </a:ext>
            </a:extLst>
          </p:cNvPr>
          <p:cNvCxnSpPr>
            <a:cxnSpLocks/>
          </p:cNvCxnSpPr>
          <p:nvPr/>
        </p:nvCxnSpPr>
        <p:spPr>
          <a:xfrm flipH="1">
            <a:off x="1343432" y="3865698"/>
            <a:ext cx="432048" cy="584775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19">
                <a:extLst>
                  <a:ext uri="{FF2B5EF4-FFF2-40B4-BE49-F238E27FC236}">
                    <a16:creationId xmlns:a16="http://schemas.microsoft.com/office/drawing/2014/main" id="{D82C4182-CF33-42E0-BDB7-7CF96E869B50}"/>
                  </a:ext>
                </a:extLst>
              </p:cNvPr>
              <p:cNvSpPr txBox="1"/>
              <p:nvPr/>
            </p:nvSpPr>
            <p:spPr>
              <a:xfrm>
                <a:off x="1226424" y="3869650"/>
                <a:ext cx="432048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𝑥</m:t>
                      </m:r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0" name="TextBox 19">
                <a:extLst>
                  <a:ext uri="{FF2B5EF4-FFF2-40B4-BE49-F238E27FC236}">
                    <a16:creationId xmlns:a16="http://schemas.microsoft.com/office/drawing/2014/main" id="{D82C4182-CF33-42E0-BDB7-7CF96E869B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6424" y="3869650"/>
                <a:ext cx="432048" cy="36933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Conector recto de flecha 30">
            <a:extLst>
              <a:ext uri="{FF2B5EF4-FFF2-40B4-BE49-F238E27FC236}">
                <a16:creationId xmlns:a16="http://schemas.microsoft.com/office/drawing/2014/main" id="{4A4FA900-62CC-49FC-AF0C-737758691105}"/>
              </a:ext>
            </a:extLst>
          </p:cNvPr>
          <p:cNvCxnSpPr>
            <a:cxnSpLocks/>
          </p:cNvCxnSpPr>
          <p:nvPr/>
        </p:nvCxnSpPr>
        <p:spPr>
          <a:xfrm>
            <a:off x="2678312" y="3825365"/>
            <a:ext cx="0" cy="1763875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19">
                <a:extLst>
                  <a:ext uri="{FF2B5EF4-FFF2-40B4-BE49-F238E27FC236}">
                    <a16:creationId xmlns:a16="http://schemas.microsoft.com/office/drawing/2014/main" id="{281A5B94-A1F4-4A44-A9F1-5802A0DAC397}"/>
                  </a:ext>
                </a:extLst>
              </p:cNvPr>
              <p:cNvSpPr txBox="1"/>
              <p:nvPr/>
            </p:nvSpPr>
            <p:spPr>
              <a:xfrm>
                <a:off x="2471903" y="4446326"/>
                <a:ext cx="432048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h</m:t>
                      </m:r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4" name="TextBox 19">
                <a:extLst>
                  <a:ext uri="{FF2B5EF4-FFF2-40B4-BE49-F238E27FC236}">
                    <a16:creationId xmlns:a16="http://schemas.microsoft.com/office/drawing/2014/main" id="{281A5B94-A1F4-4A44-A9F1-5802A0DAC3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1903" y="4446326"/>
                <a:ext cx="432048" cy="369332"/>
              </a:xfrm>
              <a:prstGeom prst="rect">
                <a:avLst/>
              </a:prstGeom>
              <a:blipFill>
                <a:blip r:embed="rId10"/>
                <a:stretch>
                  <a:fillRect b="-819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19">
                <a:extLst>
                  <a:ext uri="{FF2B5EF4-FFF2-40B4-BE49-F238E27FC236}">
                    <a16:creationId xmlns:a16="http://schemas.microsoft.com/office/drawing/2014/main" id="{A9AEC0D7-1677-486F-B896-B3836F08A666}"/>
                  </a:ext>
                </a:extLst>
              </p:cNvPr>
              <p:cNvSpPr txBox="1"/>
              <p:nvPr/>
            </p:nvSpPr>
            <p:spPr>
              <a:xfrm>
                <a:off x="3575720" y="5404574"/>
                <a:ext cx="936104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h</m:t>
                      </m:r>
                      <m:r>
                        <a:rPr lang="es-CL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5" name="TextBox 19">
                <a:extLst>
                  <a:ext uri="{FF2B5EF4-FFF2-40B4-BE49-F238E27FC236}">
                    <a16:creationId xmlns:a16="http://schemas.microsoft.com/office/drawing/2014/main" id="{A9AEC0D7-1677-486F-B896-B3836F08A6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5720" y="5404574"/>
                <a:ext cx="936104" cy="369332"/>
              </a:xfrm>
              <a:prstGeom prst="rect">
                <a:avLst/>
              </a:prstGeom>
              <a:blipFill>
                <a:blip r:embed="rId11"/>
                <a:stretch>
                  <a:fillRect l="-1307" r="-1307" b="-10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6F246647-176C-4B97-8E84-566435866C8B}"/>
              </a:ext>
            </a:extLst>
          </p:cNvPr>
          <p:cNvCxnSpPr>
            <a:cxnSpLocks/>
          </p:cNvCxnSpPr>
          <p:nvPr/>
        </p:nvCxnSpPr>
        <p:spPr>
          <a:xfrm>
            <a:off x="3719736" y="2493643"/>
            <a:ext cx="0" cy="591425"/>
          </a:xfrm>
          <a:prstGeom prst="straightConnector1">
            <a:avLst/>
          </a:prstGeom>
          <a:ln w="19050">
            <a:solidFill>
              <a:schemeClr val="tx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19">
                <a:extLst>
                  <a:ext uri="{FF2B5EF4-FFF2-40B4-BE49-F238E27FC236}">
                    <a16:creationId xmlns:a16="http://schemas.microsoft.com/office/drawing/2014/main" id="{846488F5-8422-4CDC-AA6B-1B10CDD22BD2}"/>
                  </a:ext>
                </a:extLst>
              </p:cNvPr>
              <p:cNvSpPr txBox="1"/>
              <p:nvPr/>
            </p:nvSpPr>
            <p:spPr>
              <a:xfrm>
                <a:off x="3719736" y="2444667"/>
                <a:ext cx="432048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CL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e>
                      </m:acc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9" name="TextBox 19">
                <a:extLst>
                  <a:ext uri="{FF2B5EF4-FFF2-40B4-BE49-F238E27FC236}">
                    <a16:creationId xmlns:a16="http://schemas.microsoft.com/office/drawing/2014/main" id="{846488F5-8422-4CDC-AA6B-1B10CDD22B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9736" y="2444667"/>
                <a:ext cx="432048" cy="369332"/>
              </a:xfrm>
              <a:prstGeom prst="rect">
                <a:avLst/>
              </a:prstGeom>
              <a:blipFill>
                <a:blip r:embed="rId12"/>
                <a:stretch>
                  <a:fillRect t="-34426" r="-80282" b="-2623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Marcador de contenido 4">
            <a:extLst>
              <a:ext uri="{FF2B5EF4-FFF2-40B4-BE49-F238E27FC236}">
                <a16:creationId xmlns:a16="http://schemas.microsoft.com/office/drawing/2014/main" id="{06554A8F-F945-4E47-8ABA-6A95C054B3D6}"/>
              </a:ext>
            </a:extLst>
          </p:cNvPr>
          <p:cNvSpPr txBox="1">
            <a:spLocks/>
          </p:cNvSpPr>
          <p:nvPr/>
        </p:nvSpPr>
        <p:spPr>
          <a:xfrm>
            <a:off x="7309889" y="3436389"/>
            <a:ext cx="1810447" cy="437842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cinética</a:t>
            </a:r>
          </a:p>
        </p:txBody>
      </p:sp>
      <p:sp>
        <p:nvSpPr>
          <p:cNvPr id="41" name="Marcador de contenido 4">
            <a:extLst>
              <a:ext uri="{FF2B5EF4-FFF2-40B4-BE49-F238E27FC236}">
                <a16:creationId xmlns:a16="http://schemas.microsoft.com/office/drawing/2014/main" id="{83ADFB74-147A-4500-A79A-912DC2DE6CEE}"/>
              </a:ext>
            </a:extLst>
          </p:cNvPr>
          <p:cNvSpPr txBox="1">
            <a:spLocks/>
          </p:cNvSpPr>
          <p:nvPr/>
        </p:nvSpPr>
        <p:spPr>
          <a:xfrm>
            <a:off x="7309889" y="4349290"/>
            <a:ext cx="2962572" cy="437842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potencial gravitatoria</a:t>
            </a:r>
          </a:p>
        </p:txBody>
      </p:sp>
      <p:sp>
        <p:nvSpPr>
          <p:cNvPr id="42" name="Marcador de contenido 4">
            <a:extLst>
              <a:ext uri="{FF2B5EF4-FFF2-40B4-BE49-F238E27FC236}">
                <a16:creationId xmlns:a16="http://schemas.microsoft.com/office/drawing/2014/main" id="{24437723-063B-4F3C-91B4-DB8510AFFC21}"/>
              </a:ext>
            </a:extLst>
          </p:cNvPr>
          <p:cNvSpPr txBox="1">
            <a:spLocks/>
          </p:cNvSpPr>
          <p:nvPr/>
        </p:nvSpPr>
        <p:spPr>
          <a:xfrm>
            <a:off x="7309889" y="5262191"/>
            <a:ext cx="2962572" cy="437842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potencial elástica</a:t>
            </a:r>
          </a:p>
        </p:txBody>
      </p:sp>
      <p:sp>
        <p:nvSpPr>
          <p:cNvPr id="43" name="Marcador de contenido 4">
            <a:extLst>
              <a:ext uri="{FF2B5EF4-FFF2-40B4-BE49-F238E27FC236}">
                <a16:creationId xmlns:a16="http://schemas.microsoft.com/office/drawing/2014/main" id="{6E192235-4904-4BE7-B87D-0AD6DEF0D7CF}"/>
              </a:ext>
            </a:extLst>
          </p:cNvPr>
          <p:cNvSpPr txBox="1">
            <a:spLocks/>
          </p:cNvSpPr>
          <p:nvPr/>
        </p:nvSpPr>
        <p:spPr>
          <a:xfrm>
            <a:off x="7999082" y="2701013"/>
            <a:ext cx="1810447" cy="437842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2400" dirty="0">
                <a:solidFill>
                  <a:srgbClr val="FF91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Energía</a:t>
            </a:r>
          </a:p>
        </p:txBody>
      </p:sp>
      <p:sp>
        <p:nvSpPr>
          <p:cNvPr id="44" name="Marcador de contenido 4">
            <a:extLst>
              <a:ext uri="{FF2B5EF4-FFF2-40B4-BE49-F238E27FC236}">
                <a16:creationId xmlns:a16="http://schemas.microsoft.com/office/drawing/2014/main" id="{4A1B521A-F0F6-437C-9E45-CBA83C16B708}"/>
              </a:ext>
            </a:extLst>
          </p:cNvPr>
          <p:cNvSpPr txBox="1">
            <a:spLocks/>
          </p:cNvSpPr>
          <p:nvPr/>
        </p:nvSpPr>
        <p:spPr>
          <a:xfrm>
            <a:off x="5406798" y="2718487"/>
            <a:ext cx="1810447" cy="437842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2400" dirty="0">
                <a:solidFill>
                  <a:srgbClr val="FF91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Expresión</a:t>
            </a:r>
          </a:p>
        </p:txBody>
      </p:sp>
      <p:sp>
        <p:nvSpPr>
          <p:cNvPr id="45" name="Marcador de contenido 4">
            <a:extLst>
              <a:ext uri="{FF2B5EF4-FFF2-40B4-BE49-F238E27FC236}">
                <a16:creationId xmlns:a16="http://schemas.microsoft.com/office/drawing/2014/main" id="{F35EB4AA-2FA5-41BE-8184-BA9B9C61CD0A}"/>
              </a:ext>
            </a:extLst>
          </p:cNvPr>
          <p:cNvSpPr txBox="1">
            <a:spLocks/>
          </p:cNvSpPr>
          <p:nvPr/>
        </p:nvSpPr>
        <p:spPr>
          <a:xfrm>
            <a:off x="10139813" y="3436389"/>
            <a:ext cx="1810447" cy="437842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Movimiento</a:t>
            </a:r>
          </a:p>
        </p:txBody>
      </p:sp>
      <p:sp>
        <p:nvSpPr>
          <p:cNvPr id="46" name="Marcador de contenido 4">
            <a:extLst>
              <a:ext uri="{FF2B5EF4-FFF2-40B4-BE49-F238E27FC236}">
                <a16:creationId xmlns:a16="http://schemas.microsoft.com/office/drawing/2014/main" id="{3130CB6C-3D4A-44D2-A499-72C661B87A30}"/>
              </a:ext>
            </a:extLst>
          </p:cNvPr>
          <p:cNvSpPr txBox="1">
            <a:spLocks/>
          </p:cNvSpPr>
          <p:nvPr/>
        </p:nvSpPr>
        <p:spPr>
          <a:xfrm>
            <a:off x="10139813" y="4918089"/>
            <a:ext cx="1810447" cy="437842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Posición</a:t>
            </a:r>
          </a:p>
        </p:txBody>
      </p:sp>
      <p:sp>
        <p:nvSpPr>
          <p:cNvPr id="47" name="Rectángulo 46">
            <a:extLst>
              <a:ext uri="{FF2B5EF4-FFF2-40B4-BE49-F238E27FC236}">
                <a16:creationId xmlns:a16="http://schemas.microsoft.com/office/drawing/2014/main" id="{B7C484E5-38AB-4F1A-94D8-41D7613125C2}"/>
              </a:ext>
            </a:extLst>
          </p:cNvPr>
          <p:cNvSpPr/>
          <p:nvPr/>
        </p:nvSpPr>
        <p:spPr>
          <a:xfrm>
            <a:off x="5159901" y="3190751"/>
            <a:ext cx="6786626" cy="991961"/>
          </a:xfrm>
          <a:prstGeom prst="rect">
            <a:avLst/>
          </a:prstGeom>
          <a:noFill/>
          <a:ln>
            <a:solidFill>
              <a:srgbClr val="FF910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8" name="Rectángulo 47">
            <a:extLst>
              <a:ext uri="{FF2B5EF4-FFF2-40B4-BE49-F238E27FC236}">
                <a16:creationId xmlns:a16="http://schemas.microsoft.com/office/drawing/2014/main" id="{19E1D234-C3ED-4454-A965-D49C0796C42A}"/>
              </a:ext>
            </a:extLst>
          </p:cNvPr>
          <p:cNvSpPr/>
          <p:nvPr/>
        </p:nvSpPr>
        <p:spPr>
          <a:xfrm>
            <a:off x="5166382" y="4226471"/>
            <a:ext cx="6786626" cy="1866825"/>
          </a:xfrm>
          <a:prstGeom prst="rect">
            <a:avLst/>
          </a:prstGeom>
          <a:noFill/>
          <a:ln>
            <a:solidFill>
              <a:srgbClr val="FF910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9" name="Marcador de contenido 4">
            <a:extLst>
              <a:ext uri="{FF2B5EF4-FFF2-40B4-BE49-F238E27FC236}">
                <a16:creationId xmlns:a16="http://schemas.microsoft.com/office/drawing/2014/main" id="{1F60CB2E-2068-4514-9176-CA6E339F32BA}"/>
              </a:ext>
            </a:extLst>
          </p:cNvPr>
          <p:cNvSpPr txBox="1">
            <a:spLocks/>
          </p:cNvSpPr>
          <p:nvPr/>
        </p:nvSpPr>
        <p:spPr>
          <a:xfrm>
            <a:off x="9519654" y="5695846"/>
            <a:ext cx="2433354" cy="437842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2000" dirty="0">
                <a:solidFill>
                  <a:srgbClr val="FF91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Fuerzas conservativas</a:t>
            </a:r>
          </a:p>
        </p:txBody>
      </p:sp>
      <p:sp>
        <p:nvSpPr>
          <p:cNvPr id="50" name="Marcador de contenido 2">
            <a:extLst>
              <a:ext uri="{FF2B5EF4-FFF2-40B4-BE49-F238E27FC236}">
                <a16:creationId xmlns:a16="http://schemas.microsoft.com/office/drawing/2014/main" id="{AB905C82-353F-42E9-A7F9-5F349322F260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6.3</a:t>
            </a:r>
          </a:p>
        </p:txBody>
      </p:sp>
      <p:sp>
        <p:nvSpPr>
          <p:cNvPr id="51" name="Marcador de contenido 2">
            <a:extLst>
              <a:ext uri="{FF2B5EF4-FFF2-40B4-BE49-F238E27FC236}">
                <a16:creationId xmlns:a16="http://schemas.microsoft.com/office/drawing/2014/main" id="{178F42B2-0321-4744-832E-D5A56F59214A}"/>
              </a:ext>
            </a:extLst>
          </p:cNvPr>
          <p:cNvSpPr txBox="1">
            <a:spLocks/>
          </p:cNvSpPr>
          <p:nvPr/>
        </p:nvSpPr>
        <p:spPr>
          <a:xfrm>
            <a:off x="6816080" y="6600195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Energía mecánica</a:t>
            </a:r>
          </a:p>
        </p:txBody>
      </p:sp>
    </p:spTree>
    <p:extLst>
      <p:ext uri="{BB962C8B-B14F-4D97-AF65-F5344CB8AC3E}">
        <p14:creationId xmlns:p14="http://schemas.microsoft.com/office/powerpoint/2010/main" val="27084808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Marcador de contenido 4">
            <a:extLst>
              <a:ext uri="{FF2B5EF4-FFF2-40B4-BE49-F238E27FC236}">
                <a16:creationId xmlns:a16="http://schemas.microsoft.com/office/drawing/2014/main" id="{182DD9A7-313B-BA46-A598-857D2CF011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360" y="3253919"/>
            <a:ext cx="11529664" cy="75702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 trabajo total realizado sobre un cuerpo puede ser siempre separado en un trabajo hecho por fuerzas conservativas y un trabajo hecho por fuerzas no conservativas (roce):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C97B4AF-EAAE-4542-B7BB-5E796F3BA397}"/>
                  </a:ext>
                </a:extLst>
              </p:cNvPr>
              <p:cNvSpPr txBox="1"/>
              <p:nvPr/>
            </p:nvSpPr>
            <p:spPr>
              <a:xfrm>
                <a:off x="0" y="4255840"/>
                <a:ext cx="12192000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total</m:t>
                          </m:r>
                        </m:sub>
                      </m:sSub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Δ</m:t>
                      </m:r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𝐾</m:t>
                      </m:r>
                    </m:oMath>
                  </m:oMathPara>
                </a14:m>
                <a:endParaRPr lang="es-CL" sz="2400" b="0" i="1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C97B4AF-EAAE-4542-B7BB-5E796F3BA3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4255840"/>
                <a:ext cx="12192000" cy="369332"/>
              </a:xfrm>
              <a:prstGeom prst="rect">
                <a:avLst/>
              </a:prstGeom>
              <a:blipFill>
                <a:blip r:embed="rId2"/>
                <a:stretch>
                  <a:fillRect b="-180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Marcador de contenido 4">
            <a:extLst>
              <a:ext uri="{FF2B5EF4-FFF2-40B4-BE49-F238E27FC236}">
                <a16:creationId xmlns:a16="http://schemas.microsoft.com/office/drawing/2014/main" id="{46636586-E20A-3248-BF54-9A6383A492BD}"/>
              </a:ext>
            </a:extLst>
          </p:cNvPr>
          <p:cNvSpPr txBox="1">
            <a:spLocks/>
          </p:cNvSpPr>
          <p:nvPr/>
        </p:nvSpPr>
        <p:spPr>
          <a:xfrm>
            <a:off x="248928" y="564181"/>
            <a:ext cx="11529664" cy="875684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suma algebraica de todas las formas de energía que puede adquirir un cuerpo se denomina </a:t>
            </a:r>
            <a:r>
              <a:rPr lang="es-ES" sz="2400" i="1" u="sng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energía mecánica</a:t>
            </a: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6AA1F3F-95F8-DF41-9DC5-58A94DD08518}"/>
                  </a:ext>
                </a:extLst>
              </p:cNvPr>
              <p:cNvSpPr txBox="1"/>
              <p:nvPr/>
            </p:nvSpPr>
            <p:spPr>
              <a:xfrm>
                <a:off x="3071664" y="2094238"/>
                <a:ext cx="6048672" cy="39940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𝐸</m:t>
                      </m:r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𝐾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sub>
                      </m:sSub>
                      <m:r>
                        <m:rPr>
                          <m:nor/>
                        </m:rPr>
                        <a:rPr lang="es-ES" sz="2400" dirty="0">
                          <a:solidFill>
                            <a:srgbClr val="00456F"/>
                          </a:solidFill>
                          <a:cs typeface="Times New Roman" panose="02020603050405020304" pitchFamily="18" charset="0"/>
                        </a:rPr>
                        <m:t>+ 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</m:sub>
                      </m:sSub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6AA1F3F-95F8-DF41-9DC5-58A94DD085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1664" y="2094238"/>
                <a:ext cx="6048672" cy="399405"/>
              </a:xfrm>
              <a:prstGeom prst="rect">
                <a:avLst/>
              </a:prstGeom>
              <a:blipFill>
                <a:blip r:embed="rId3"/>
                <a:stretch>
                  <a:fillRect b="-2153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Marcador de contenido 2">
            <a:extLst>
              <a:ext uri="{FF2B5EF4-FFF2-40B4-BE49-F238E27FC236}">
                <a16:creationId xmlns:a16="http://schemas.microsoft.com/office/drawing/2014/main" id="{895F2B44-1614-4ADF-A32F-DEE97AECB752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Energía mecánica</a:t>
            </a:r>
          </a:p>
        </p:txBody>
      </p:sp>
      <p:sp>
        <p:nvSpPr>
          <p:cNvPr id="10" name="Marcador de contenido 2">
            <a:extLst>
              <a:ext uri="{FF2B5EF4-FFF2-40B4-BE49-F238E27FC236}">
                <a16:creationId xmlns:a16="http://schemas.microsoft.com/office/drawing/2014/main" id="{EA224F8C-33BB-4A40-A737-C0C18E51F194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6.3</a:t>
            </a:r>
          </a:p>
        </p:txBody>
      </p:sp>
      <p:sp>
        <p:nvSpPr>
          <p:cNvPr id="11" name="Marcador de contenido 2">
            <a:extLst>
              <a:ext uri="{FF2B5EF4-FFF2-40B4-BE49-F238E27FC236}">
                <a16:creationId xmlns:a16="http://schemas.microsoft.com/office/drawing/2014/main" id="{9505266D-A137-4AA6-97F5-6A631F7E4984}"/>
              </a:ext>
            </a:extLst>
          </p:cNvPr>
          <p:cNvSpPr txBox="1">
            <a:spLocks/>
          </p:cNvSpPr>
          <p:nvPr/>
        </p:nvSpPr>
        <p:spPr>
          <a:xfrm>
            <a:off x="6816080" y="6600195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Energía mecánica</a:t>
            </a:r>
          </a:p>
        </p:txBody>
      </p:sp>
      <p:sp>
        <p:nvSpPr>
          <p:cNvPr id="12" name="Marcador de contenido 4">
            <a:extLst>
              <a:ext uri="{FF2B5EF4-FFF2-40B4-BE49-F238E27FC236}">
                <a16:creationId xmlns:a16="http://schemas.microsoft.com/office/drawing/2014/main" id="{17A66698-6CA9-4244-9D35-179263D0C9C7}"/>
              </a:ext>
            </a:extLst>
          </p:cNvPr>
          <p:cNvSpPr txBox="1">
            <a:spLocks/>
          </p:cNvSpPr>
          <p:nvPr/>
        </p:nvSpPr>
        <p:spPr>
          <a:xfrm>
            <a:off x="335360" y="2601105"/>
            <a:ext cx="11529664" cy="498649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ES" sz="2400" dirty="0">
                <a:solidFill>
                  <a:srgbClr val="FF91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energía no se crea ni se destruye, solo se transforma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6222F8A1-1325-440C-AA93-868E26D64678}"/>
                  </a:ext>
                </a:extLst>
              </p:cNvPr>
              <p:cNvSpPr/>
              <p:nvPr/>
            </p:nvSpPr>
            <p:spPr>
              <a:xfrm>
                <a:off x="371488" y="4934205"/>
                <a:ext cx="7019870" cy="4912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fuerzas</m:t>
                          </m:r>
                          <m: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s-ES" sz="240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conservativ</m:t>
                          </m:r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𝑎𝑠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uerzas</m:t>
                          </m:r>
                          <m: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s-ES" sz="240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no</m:t>
                          </m:r>
                          <m:r>
                            <a:rPr lang="es-ES" sz="240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es-ES" sz="240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conservativo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Δ</m:t>
                      </m:r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𝐾</m:t>
                      </m:r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6222F8A1-1325-440C-AA93-868E26D6467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488" y="4934205"/>
                <a:ext cx="7019870" cy="491288"/>
              </a:xfrm>
              <a:prstGeom prst="rect">
                <a:avLst/>
              </a:prstGeom>
              <a:blipFill>
                <a:blip r:embed="rId4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Conector recto de flecha 4">
            <a:extLst>
              <a:ext uri="{FF2B5EF4-FFF2-40B4-BE49-F238E27FC236}">
                <a16:creationId xmlns:a16="http://schemas.microsoft.com/office/drawing/2014/main" id="{BB824C5D-C07F-4605-B8E1-45938845044F}"/>
              </a:ext>
            </a:extLst>
          </p:cNvPr>
          <p:cNvCxnSpPr/>
          <p:nvPr/>
        </p:nvCxnSpPr>
        <p:spPr>
          <a:xfrm flipH="1">
            <a:off x="2423592" y="4625172"/>
            <a:ext cx="2736304" cy="3880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8C22A980-3ADE-4C86-88E5-9C0E0D406024}"/>
              </a:ext>
            </a:extLst>
          </p:cNvPr>
          <p:cNvCxnSpPr>
            <a:cxnSpLocks/>
          </p:cNvCxnSpPr>
          <p:nvPr/>
        </p:nvCxnSpPr>
        <p:spPr>
          <a:xfrm flipH="1">
            <a:off x="4727848" y="4659047"/>
            <a:ext cx="648072" cy="3954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ángulo 21">
                <a:extLst>
                  <a:ext uri="{FF2B5EF4-FFF2-40B4-BE49-F238E27FC236}">
                    <a16:creationId xmlns:a16="http://schemas.microsoft.com/office/drawing/2014/main" id="{43026888-8D2D-4C32-9524-8A56021E4AB3}"/>
                  </a:ext>
                </a:extLst>
              </p:cNvPr>
              <p:cNvSpPr/>
              <p:nvPr/>
            </p:nvSpPr>
            <p:spPr>
              <a:xfrm>
                <a:off x="979221" y="5659381"/>
                <a:ext cx="3790718" cy="4917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Δ</m:t>
                      </m:r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Δ</m:t>
                      </m:r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FNC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Δ</m:t>
                      </m:r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𝐾</m:t>
                      </m:r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22" name="Rectángulo 21">
                <a:extLst>
                  <a:ext uri="{FF2B5EF4-FFF2-40B4-BE49-F238E27FC236}">
                    <a16:creationId xmlns:a16="http://schemas.microsoft.com/office/drawing/2014/main" id="{43026888-8D2D-4C32-9524-8A56021E4AB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9221" y="5659381"/>
                <a:ext cx="3790718" cy="491738"/>
              </a:xfrm>
              <a:prstGeom prst="rect">
                <a:avLst/>
              </a:prstGeom>
              <a:blipFill>
                <a:blip r:embed="rId5"/>
                <a:stretch>
                  <a:fillRect b="-75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Abrir llave 7">
            <a:extLst>
              <a:ext uri="{FF2B5EF4-FFF2-40B4-BE49-F238E27FC236}">
                <a16:creationId xmlns:a16="http://schemas.microsoft.com/office/drawing/2014/main" id="{BD958ED9-832E-465F-A316-62E23E7570E2}"/>
              </a:ext>
            </a:extLst>
          </p:cNvPr>
          <p:cNvSpPr/>
          <p:nvPr/>
        </p:nvSpPr>
        <p:spPr>
          <a:xfrm rot="16200000">
            <a:off x="1861558" y="4634873"/>
            <a:ext cx="259971" cy="172819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8293DCB0-4907-4846-B959-8ABE24947B14}"/>
              </a:ext>
            </a:extLst>
          </p:cNvPr>
          <p:cNvSpPr/>
          <p:nvPr/>
        </p:nvSpPr>
        <p:spPr>
          <a:xfrm>
            <a:off x="1157264" y="5688399"/>
            <a:ext cx="1728193" cy="491738"/>
          </a:xfrm>
          <a:prstGeom prst="rect">
            <a:avLst/>
          </a:prstGeom>
          <a:noFill/>
          <a:ln>
            <a:solidFill>
              <a:srgbClr val="FF910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3" name="Abrir llave 22">
            <a:extLst>
              <a:ext uri="{FF2B5EF4-FFF2-40B4-BE49-F238E27FC236}">
                <a16:creationId xmlns:a16="http://schemas.microsoft.com/office/drawing/2014/main" id="{496987DC-B07A-4CD6-AAAC-B9D160891096}"/>
              </a:ext>
            </a:extLst>
          </p:cNvPr>
          <p:cNvSpPr/>
          <p:nvPr/>
        </p:nvSpPr>
        <p:spPr>
          <a:xfrm rot="10800000">
            <a:off x="6190465" y="5535389"/>
            <a:ext cx="195262" cy="1137943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ángulo 23">
                <a:extLst>
                  <a:ext uri="{FF2B5EF4-FFF2-40B4-BE49-F238E27FC236}">
                    <a16:creationId xmlns:a16="http://schemas.microsoft.com/office/drawing/2014/main" id="{8790FAA5-8455-4B3A-9E45-27721C4EAF28}"/>
                  </a:ext>
                </a:extLst>
              </p:cNvPr>
              <p:cNvSpPr/>
              <p:nvPr/>
            </p:nvSpPr>
            <p:spPr>
              <a:xfrm>
                <a:off x="7593107" y="5625192"/>
                <a:ext cx="3561488" cy="4917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FNC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Δ</m:t>
                      </m:r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𝐾</m:t>
                      </m:r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s-CL" sz="240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Δ</m:t>
                      </m:r>
                      <m:sSub>
                        <m:sSubPr>
                          <m:ctrlPr>
                            <a:rPr lang="es-CL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CL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CL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s-CL" sz="240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Δ</m:t>
                      </m:r>
                      <m:sSub>
                        <m:sSubPr>
                          <m:ctrlPr>
                            <a:rPr lang="es-CL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CL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CL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24" name="Rectángulo 23">
                <a:extLst>
                  <a:ext uri="{FF2B5EF4-FFF2-40B4-BE49-F238E27FC236}">
                    <a16:creationId xmlns:a16="http://schemas.microsoft.com/office/drawing/2014/main" id="{8790FAA5-8455-4B3A-9E45-27721C4EAF2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93107" y="5625192"/>
                <a:ext cx="3561488" cy="491738"/>
              </a:xfrm>
              <a:prstGeom prst="rect">
                <a:avLst/>
              </a:prstGeom>
              <a:blipFill>
                <a:blip r:embed="rId6"/>
                <a:stretch>
                  <a:fillRect b="-1025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ángulo 24">
                <a:extLst>
                  <a:ext uri="{FF2B5EF4-FFF2-40B4-BE49-F238E27FC236}">
                    <a16:creationId xmlns:a16="http://schemas.microsoft.com/office/drawing/2014/main" id="{A50AF0AD-E6DD-47FE-B6B5-D00D31E26E43}"/>
                  </a:ext>
                </a:extLst>
              </p:cNvPr>
              <p:cNvSpPr/>
              <p:nvPr/>
            </p:nvSpPr>
            <p:spPr>
              <a:xfrm>
                <a:off x="8581310" y="6231797"/>
                <a:ext cx="1838324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1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1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𝑾</m:t>
                          </m:r>
                        </m:e>
                        <m:sub>
                          <m:r>
                            <a:rPr lang="es-ES" sz="2400" b="1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𝑭𝑵𝑪</m:t>
                          </m:r>
                        </m:sub>
                      </m:sSub>
                      <m:r>
                        <a:rPr lang="es-CL" sz="2400" b="1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CL" sz="2400" b="1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𝚫</m:t>
                      </m:r>
                      <m:r>
                        <a:rPr lang="es-CL" sz="2400" b="1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𝑬</m:t>
                      </m:r>
                    </m:oMath>
                  </m:oMathPara>
                </a14:m>
                <a:endParaRPr lang="es-CL" sz="2400" b="1" dirty="0"/>
              </a:p>
            </p:txBody>
          </p:sp>
        </mc:Choice>
        <mc:Fallback xmlns="">
          <p:sp>
            <p:nvSpPr>
              <p:cNvPr id="25" name="Rectángulo 24">
                <a:extLst>
                  <a:ext uri="{FF2B5EF4-FFF2-40B4-BE49-F238E27FC236}">
                    <a16:creationId xmlns:a16="http://schemas.microsoft.com/office/drawing/2014/main" id="{A50AF0AD-E6DD-47FE-B6B5-D00D31E26E4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81310" y="6231797"/>
                <a:ext cx="1838324" cy="461665"/>
              </a:xfrm>
              <a:prstGeom prst="rect">
                <a:avLst/>
              </a:prstGeom>
              <a:blipFill>
                <a:blip r:embed="rId7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ángulo 25">
            <a:extLst>
              <a:ext uri="{FF2B5EF4-FFF2-40B4-BE49-F238E27FC236}">
                <a16:creationId xmlns:a16="http://schemas.microsoft.com/office/drawing/2014/main" id="{BB65523C-BA2C-4835-B42E-597EF788095C}"/>
              </a:ext>
            </a:extLst>
          </p:cNvPr>
          <p:cNvSpPr/>
          <p:nvPr/>
        </p:nvSpPr>
        <p:spPr>
          <a:xfrm>
            <a:off x="7621211" y="6228942"/>
            <a:ext cx="3758522" cy="491738"/>
          </a:xfrm>
          <a:prstGeom prst="rect">
            <a:avLst/>
          </a:prstGeom>
          <a:noFill/>
          <a:ln>
            <a:solidFill>
              <a:srgbClr val="FF9108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270366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Marcador de contenido 4">
            <a:extLst>
              <a:ext uri="{FF2B5EF4-FFF2-40B4-BE49-F238E27FC236}">
                <a16:creationId xmlns:a16="http://schemas.microsoft.com/office/drawing/2014/main" id="{182DD9A7-313B-BA46-A598-857D2CF011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360" y="3253919"/>
            <a:ext cx="11529664" cy="75702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 trabajo total realizado sobre un cuerpo puede ser siempre separado en un trabajo hecho por fuerzas conservativas y un trabajo hecho por fuerzas no conservativas (roce):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C97B4AF-EAAE-4542-B7BB-5E796F3BA397}"/>
                  </a:ext>
                </a:extLst>
              </p:cNvPr>
              <p:cNvSpPr txBox="1"/>
              <p:nvPr/>
            </p:nvSpPr>
            <p:spPr>
              <a:xfrm>
                <a:off x="3330352" y="4255840"/>
                <a:ext cx="6048672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total</m:t>
                          </m:r>
                        </m:sub>
                      </m:sSub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conservativo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FNC</m:t>
                          </m:r>
                        </m:sub>
                      </m:sSub>
                    </m:oMath>
                  </m:oMathPara>
                </a14:m>
                <a:endParaRPr lang="es-CL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C97B4AF-EAAE-4542-B7BB-5E796F3BA3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0352" y="4255840"/>
                <a:ext cx="6048672" cy="369332"/>
              </a:xfrm>
              <a:prstGeom prst="rect">
                <a:avLst/>
              </a:prstGeom>
              <a:blipFill>
                <a:blip r:embed="rId2"/>
                <a:stretch>
                  <a:fillRect b="-1666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3AE6151-977E-544E-93C9-32F20621D766}"/>
                  </a:ext>
                </a:extLst>
              </p:cNvPr>
              <p:cNvSpPr txBox="1"/>
              <p:nvPr/>
            </p:nvSpPr>
            <p:spPr>
              <a:xfrm>
                <a:off x="6096000" y="5120904"/>
                <a:ext cx="6088864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l-GR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𝛥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𝐸</m:t>
                      </m:r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FCN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3AE6151-977E-544E-93C9-32F20621D7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5120904"/>
                <a:ext cx="6088864" cy="369332"/>
              </a:xfrm>
              <a:prstGeom prst="rect">
                <a:avLst/>
              </a:prstGeom>
              <a:blipFill>
                <a:blip r:embed="rId3"/>
                <a:stretch>
                  <a:fillRect b="-1666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Marcador de contenido 4">
            <a:extLst>
              <a:ext uri="{FF2B5EF4-FFF2-40B4-BE49-F238E27FC236}">
                <a16:creationId xmlns:a16="http://schemas.microsoft.com/office/drawing/2014/main" id="{46636586-E20A-3248-BF54-9A6383A492BD}"/>
              </a:ext>
            </a:extLst>
          </p:cNvPr>
          <p:cNvSpPr txBox="1">
            <a:spLocks/>
          </p:cNvSpPr>
          <p:nvPr/>
        </p:nvSpPr>
        <p:spPr>
          <a:xfrm>
            <a:off x="335360" y="556868"/>
            <a:ext cx="11529664" cy="875684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suma algebraica de todas las formas de energía que puede adquirir un cuerpo se denomina </a:t>
            </a:r>
            <a:r>
              <a:rPr lang="es-ES" sz="2400" i="1" u="sng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energía mecánica</a:t>
            </a: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6AA1F3F-95F8-DF41-9DC5-58A94DD08518}"/>
                  </a:ext>
                </a:extLst>
              </p:cNvPr>
              <p:cNvSpPr txBox="1"/>
              <p:nvPr/>
            </p:nvSpPr>
            <p:spPr>
              <a:xfrm>
                <a:off x="3071664" y="2094238"/>
                <a:ext cx="6048672" cy="39940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𝐸</m:t>
                      </m:r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𝐾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sub>
                      </m:sSub>
                      <m:r>
                        <m:rPr>
                          <m:nor/>
                        </m:rPr>
                        <a:rPr lang="es-ES" sz="2400" dirty="0">
                          <a:solidFill>
                            <a:srgbClr val="00456F"/>
                          </a:solidFill>
                          <a:cs typeface="Times New Roman" panose="02020603050405020304" pitchFamily="18" charset="0"/>
                        </a:rPr>
                        <m:t>+ 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</m:sub>
                      </m:sSub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6AA1F3F-95F8-DF41-9DC5-58A94DD085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1664" y="2094238"/>
                <a:ext cx="6048672" cy="399405"/>
              </a:xfrm>
              <a:prstGeom prst="rect">
                <a:avLst/>
              </a:prstGeom>
              <a:blipFill>
                <a:blip r:embed="rId4"/>
                <a:stretch>
                  <a:fillRect b="-2153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Marcador de contenido 2">
            <a:extLst>
              <a:ext uri="{FF2B5EF4-FFF2-40B4-BE49-F238E27FC236}">
                <a16:creationId xmlns:a16="http://schemas.microsoft.com/office/drawing/2014/main" id="{895F2B44-1614-4ADF-A32F-DEE97AECB752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Energía mecánica</a:t>
            </a:r>
          </a:p>
        </p:txBody>
      </p:sp>
      <p:sp>
        <p:nvSpPr>
          <p:cNvPr id="10" name="Marcador de contenido 2">
            <a:extLst>
              <a:ext uri="{FF2B5EF4-FFF2-40B4-BE49-F238E27FC236}">
                <a16:creationId xmlns:a16="http://schemas.microsoft.com/office/drawing/2014/main" id="{EA224F8C-33BB-4A40-A737-C0C18E51F194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6.3</a:t>
            </a:r>
          </a:p>
        </p:txBody>
      </p:sp>
      <p:sp>
        <p:nvSpPr>
          <p:cNvPr id="11" name="Marcador de contenido 2">
            <a:extLst>
              <a:ext uri="{FF2B5EF4-FFF2-40B4-BE49-F238E27FC236}">
                <a16:creationId xmlns:a16="http://schemas.microsoft.com/office/drawing/2014/main" id="{9505266D-A137-4AA6-97F5-6A631F7E4984}"/>
              </a:ext>
            </a:extLst>
          </p:cNvPr>
          <p:cNvSpPr txBox="1">
            <a:spLocks/>
          </p:cNvSpPr>
          <p:nvPr/>
        </p:nvSpPr>
        <p:spPr>
          <a:xfrm>
            <a:off x="6816080" y="6600195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Energía mecánica</a:t>
            </a:r>
          </a:p>
        </p:txBody>
      </p:sp>
      <p:sp>
        <p:nvSpPr>
          <p:cNvPr id="12" name="Marcador de contenido 4">
            <a:extLst>
              <a:ext uri="{FF2B5EF4-FFF2-40B4-BE49-F238E27FC236}">
                <a16:creationId xmlns:a16="http://schemas.microsoft.com/office/drawing/2014/main" id="{17A66698-6CA9-4244-9D35-179263D0C9C7}"/>
              </a:ext>
            </a:extLst>
          </p:cNvPr>
          <p:cNvSpPr txBox="1">
            <a:spLocks/>
          </p:cNvSpPr>
          <p:nvPr/>
        </p:nvSpPr>
        <p:spPr>
          <a:xfrm>
            <a:off x="335360" y="2601105"/>
            <a:ext cx="11529664" cy="498649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ES" sz="2400" dirty="0">
                <a:solidFill>
                  <a:srgbClr val="FF91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energía no se crea ni se destruye, solo se transforma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5">
                <a:extLst>
                  <a:ext uri="{FF2B5EF4-FFF2-40B4-BE49-F238E27FC236}">
                    <a16:creationId xmlns:a16="http://schemas.microsoft.com/office/drawing/2014/main" id="{0CB9F653-DEDC-4EDA-8FDF-E871059B1ABE}"/>
                  </a:ext>
                </a:extLst>
              </p:cNvPr>
              <p:cNvSpPr txBox="1"/>
              <p:nvPr/>
            </p:nvSpPr>
            <p:spPr>
              <a:xfrm>
                <a:off x="7136" y="5120904"/>
                <a:ext cx="6088864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l-GR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𝛥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𝐸</m:t>
                      </m:r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CL" sz="240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0</m:t>
                      </m:r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5" name="TextBox 15">
                <a:extLst>
                  <a:ext uri="{FF2B5EF4-FFF2-40B4-BE49-F238E27FC236}">
                    <a16:creationId xmlns:a16="http://schemas.microsoft.com/office/drawing/2014/main" id="{0CB9F653-DEDC-4EDA-8FDF-E871059B1A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36" y="5120904"/>
                <a:ext cx="6088864" cy="369332"/>
              </a:xfrm>
              <a:prstGeom prst="rect">
                <a:avLst/>
              </a:prstGeom>
              <a:blipFill>
                <a:blip r:embed="rId5"/>
                <a:stretch>
                  <a:fillRect b="-819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Marcador de contenido 4">
            <a:extLst>
              <a:ext uri="{FF2B5EF4-FFF2-40B4-BE49-F238E27FC236}">
                <a16:creationId xmlns:a16="http://schemas.microsoft.com/office/drawing/2014/main" id="{EB8F0280-0979-404D-898C-54C078FE531D}"/>
              </a:ext>
            </a:extLst>
          </p:cNvPr>
          <p:cNvSpPr txBox="1">
            <a:spLocks/>
          </p:cNvSpPr>
          <p:nvPr/>
        </p:nvSpPr>
        <p:spPr>
          <a:xfrm>
            <a:off x="0" y="5723587"/>
            <a:ext cx="6096000" cy="498649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ES" sz="2000" dirty="0">
                <a:solidFill>
                  <a:srgbClr val="FF91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ausencia de fuerzas no-conservativas</a:t>
            </a:r>
          </a:p>
        </p:txBody>
      </p:sp>
      <p:sp>
        <p:nvSpPr>
          <p:cNvPr id="21" name="Marcador de contenido 4">
            <a:extLst>
              <a:ext uri="{FF2B5EF4-FFF2-40B4-BE49-F238E27FC236}">
                <a16:creationId xmlns:a16="http://schemas.microsoft.com/office/drawing/2014/main" id="{C146AC12-03CD-4A20-A40F-E4F0AFD22274}"/>
              </a:ext>
            </a:extLst>
          </p:cNvPr>
          <p:cNvSpPr txBox="1">
            <a:spLocks/>
          </p:cNvSpPr>
          <p:nvPr/>
        </p:nvSpPr>
        <p:spPr>
          <a:xfrm>
            <a:off x="6096000" y="5684208"/>
            <a:ext cx="6096000" cy="498649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ES" sz="2000" dirty="0">
                <a:solidFill>
                  <a:srgbClr val="FF91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 fuerzas no-conservativas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E529C0F8-25B1-4B4C-B523-C70A662CAC5C}"/>
              </a:ext>
            </a:extLst>
          </p:cNvPr>
          <p:cNvSpPr/>
          <p:nvPr/>
        </p:nvSpPr>
        <p:spPr>
          <a:xfrm>
            <a:off x="695400" y="4941168"/>
            <a:ext cx="4838642" cy="1366890"/>
          </a:xfrm>
          <a:prstGeom prst="rect">
            <a:avLst/>
          </a:prstGeom>
          <a:noFill/>
          <a:ln>
            <a:solidFill>
              <a:srgbClr val="FF9108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47E48BBE-29D4-485A-9522-31709BC2C0E7}"/>
              </a:ext>
            </a:extLst>
          </p:cNvPr>
          <p:cNvSpPr/>
          <p:nvPr/>
        </p:nvSpPr>
        <p:spPr>
          <a:xfrm>
            <a:off x="6657958" y="4941168"/>
            <a:ext cx="4838642" cy="1366890"/>
          </a:xfrm>
          <a:prstGeom prst="rect">
            <a:avLst/>
          </a:prstGeom>
          <a:noFill/>
          <a:ln>
            <a:solidFill>
              <a:srgbClr val="FF9108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0967509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/>
          <p:cNvSpPr txBox="1"/>
          <p:nvPr/>
        </p:nvSpPr>
        <p:spPr>
          <a:xfrm>
            <a:off x="5640185" y="2971800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569589" y="1683283"/>
                <a:ext cx="10801200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just"/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Un bloque masa </a:t>
                </a:r>
                <a14:m>
                  <m:oMath xmlns:m="http://schemas.openxmlformats.org/officeDocument/2006/math"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𝑚</m:t>
                    </m:r>
                  </m:oMath>
                </a14:m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 desciende desde el punto </a:t>
                </a:r>
                <a14:m>
                  <m:oMath xmlns:m="http://schemas.openxmlformats.org/officeDocument/2006/math"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𝐴</m:t>
                    </m:r>
                  </m:oMath>
                </a14:m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 por una pista circular, donde la fricción es despreciable, y se dirige hacia el resorte de constante </a:t>
                </a:r>
                <a14:m>
                  <m:oMath xmlns:m="http://schemas.openxmlformats.org/officeDocument/2006/math"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itchFamily="18" charset="0"/>
                      </a:rPr>
                      <m:t>𝑘</m:t>
                    </m:r>
                    <m:r>
                      <a:rPr lang="es-MX" sz="20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que se encuentra fijo a la pared de la derecha. El tramo horizontal </a:t>
                </a:r>
                <a:r>
                  <a:rPr lang="es-MX" sz="2000" i="1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BC</a:t>
                </a:r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 presenta fricción de acuerdo a un coeficiente de roce cinético </a:t>
                </a:r>
                <a14:m>
                  <m:oMath xmlns:m="http://schemas.openxmlformats.org/officeDocument/2006/math">
                    <m:r>
                      <a:rPr lang="es-MX" sz="200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itchFamily="18" charset="0"/>
                      </a:rPr>
                      <m:t>𝜇</m:t>
                    </m:r>
                  </m:oMath>
                </a14:m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. Modele la situación descrita y encuentre la máxima compresión </a:t>
                </a:r>
                <a14:m>
                  <m:oMath xmlns:m="http://schemas.openxmlformats.org/officeDocument/2006/math">
                    <m:r>
                      <a:rPr lang="es-MX" sz="200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itchFamily="18" charset="0"/>
                      </a:rPr>
                      <m:t>𝛿</m:t>
                    </m:r>
                  </m:oMath>
                </a14:m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 que el bloque efectúa sobre el resorte.</a:t>
                </a:r>
                <a:endParaRPr lang="es-CL" sz="2000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589" y="1683283"/>
                <a:ext cx="10801200" cy="1323439"/>
              </a:xfrm>
              <a:prstGeom prst="rect">
                <a:avLst/>
              </a:prstGeom>
              <a:blipFill>
                <a:blip r:embed="rId3"/>
                <a:stretch>
                  <a:fillRect l="-588" t="-1905" r="-588" b="-66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x-none" altLang="x-non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28"/>
          <p:cNvSpPr>
            <a:spLocks noChangeArrowheads="1"/>
          </p:cNvSpPr>
          <p:nvPr/>
        </p:nvSpPr>
        <p:spPr bwMode="auto">
          <a:xfrm>
            <a:off x="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  <a:tab pos="2700338" algn="ctr"/>
                <a:tab pos="5400675" algn="r"/>
              </a:tabLst>
            </a:pPr>
            <a:endParaRPr kumimoji="0" lang="x-none" altLang="x-non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EFA0C5B3-2D6B-2640-B56B-BA44347A9576}"/>
                  </a:ext>
                </a:extLst>
              </p:cNvPr>
              <p:cNvSpPr/>
              <p:nvPr/>
            </p:nvSpPr>
            <p:spPr>
              <a:xfrm>
                <a:off x="7938631" y="5563908"/>
                <a:ext cx="356497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𝐷</m:t>
                      </m:r>
                    </m:oMath>
                  </m:oMathPara>
                </a14:m>
                <a:endParaRPr lang="es-CL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EFA0C5B3-2D6B-2640-B56B-BA44347A957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38631" y="5563908"/>
                <a:ext cx="356497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Group 15">
            <a:extLst>
              <a:ext uri="{FF2B5EF4-FFF2-40B4-BE49-F238E27FC236}">
                <a16:creationId xmlns:a16="http://schemas.microsoft.com/office/drawing/2014/main" id="{92F6ECBA-7D34-7B4D-AD5F-EAE600647C9D}"/>
              </a:ext>
            </a:extLst>
          </p:cNvPr>
          <p:cNvGrpSpPr/>
          <p:nvPr/>
        </p:nvGrpSpPr>
        <p:grpSpPr>
          <a:xfrm>
            <a:off x="2813448" y="3381536"/>
            <a:ext cx="6014211" cy="2784299"/>
            <a:chOff x="2813448" y="3381536"/>
            <a:chExt cx="6014211" cy="2784299"/>
          </a:xfrm>
        </p:grpSpPr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32F73000-C23E-9E46-907E-70C40C429193}"/>
                </a:ext>
              </a:extLst>
            </p:cNvPr>
            <p:cNvGrpSpPr/>
            <p:nvPr/>
          </p:nvGrpSpPr>
          <p:grpSpPr>
            <a:xfrm>
              <a:off x="2813448" y="3381536"/>
              <a:ext cx="6014211" cy="2784299"/>
              <a:chOff x="2813448" y="3381536"/>
              <a:chExt cx="6014211" cy="2784299"/>
            </a:xfrm>
          </p:grpSpPr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F8B1CBDC-80B7-B641-99D5-3A48D483C52A}"/>
                  </a:ext>
                </a:extLst>
              </p:cNvPr>
              <p:cNvGrpSpPr/>
              <p:nvPr/>
            </p:nvGrpSpPr>
            <p:grpSpPr>
              <a:xfrm>
                <a:off x="2813448" y="3381536"/>
                <a:ext cx="6014211" cy="2784299"/>
                <a:chOff x="2813448" y="3468605"/>
                <a:chExt cx="6014211" cy="2784299"/>
              </a:xfrm>
            </p:grpSpPr>
            <p:grpSp>
              <p:nvGrpSpPr>
                <p:cNvPr id="19" name="Group 18">
                  <a:extLst>
                    <a:ext uri="{FF2B5EF4-FFF2-40B4-BE49-F238E27FC236}">
                      <a16:creationId xmlns:a16="http://schemas.microsoft.com/office/drawing/2014/main" id="{8886AF8E-720D-5D4A-BA98-A7F1C9807022}"/>
                    </a:ext>
                  </a:extLst>
                </p:cNvPr>
                <p:cNvGrpSpPr/>
                <p:nvPr/>
              </p:nvGrpSpPr>
              <p:grpSpPr>
                <a:xfrm>
                  <a:off x="2813448" y="3468605"/>
                  <a:ext cx="6014211" cy="2545519"/>
                  <a:chOff x="2813448" y="3926409"/>
                  <a:chExt cx="6014211" cy="2545519"/>
                </a:xfrm>
              </p:grpSpPr>
              <p:grpSp>
                <p:nvGrpSpPr>
                  <p:cNvPr id="14" name="Group 13">
                    <a:extLst>
                      <a:ext uri="{FF2B5EF4-FFF2-40B4-BE49-F238E27FC236}">
                        <a16:creationId xmlns:a16="http://schemas.microsoft.com/office/drawing/2014/main" id="{2362905F-B85A-7D49-9CCA-4021F3E24BA6}"/>
                      </a:ext>
                    </a:extLst>
                  </p:cNvPr>
                  <p:cNvGrpSpPr/>
                  <p:nvPr/>
                </p:nvGrpSpPr>
                <p:grpSpPr>
                  <a:xfrm>
                    <a:off x="2813448" y="3926409"/>
                    <a:ext cx="6014211" cy="2545519"/>
                    <a:chOff x="2813448" y="3926409"/>
                    <a:chExt cx="6014211" cy="2545519"/>
                  </a:xfrm>
                </p:grpSpPr>
                <p:grpSp>
                  <p:nvGrpSpPr>
                    <p:cNvPr id="13" name="Group 12">
                      <a:extLst>
                        <a:ext uri="{FF2B5EF4-FFF2-40B4-BE49-F238E27FC236}">
                          <a16:creationId xmlns:a16="http://schemas.microsoft.com/office/drawing/2014/main" id="{58514688-933A-6745-9682-5A0276875087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2813448" y="4293096"/>
                      <a:ext cx="6014211" cy="1755386"/>
                      <a:chOff x="3084532" y="4243796"/>
                      <a:chExt cx="6014211" cy="1755386"/>
                    </a:xfrm>
                  </p:grpSpPr>
                  <p:grpSp>
                    <p:nvGrpSpPr>
                      <p:cNvPr id="10" name="Group 9">
                        <a:extLst>
                          <a:ext uri="{FF2B5EF4-FFF2-40B4-BE49-F238E27FC236}">
                            <a16:creationId xmlns:a16="http://schemas.microsoft.com/office/drawing/2014/main" id="{394E0133-8A1F-A54C-AB40-FB6B634EBC87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3084532" y="4243796"/>
                        <a:ext cx="6014211" cy="1755386"/>
                        <a:chOff x="3084532" y="4243796"/>
                        <a:chExt cx="6014211" cy="1755386"/>
                      </a:xfrm>
                    </p:grpSpPr>
                    <p:grpSp>
                      <p:nvGrpSpPr>
                        <p:cNvPr id="35" name="Group 34">
                          <a:extLst>
                            <a:ext uri="{FF2B5EF4-FFF2-40B4-BE49-F238E27FC236}">
                              <a16:creationId xmlns:a16="http://schemas.microsoft.com/office/drawing/2014/main" id="{4FEFA850-9222-9C4C-BE46-A99AF90B188F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3084532" y="4243796"/>
                          <a:ext cx="6014211" cy="1755386"/>
                          <a:chOff x="2532928" y="3637079"/>
                          <a:chExt cx="6014211" cy="1755386"/>
                        </a:xfrm>
                      </p:grpSpPr>
                      <p:grpSp>
                        <p:nvGrpSpPr>
                          <p:cNvPr id="6" name="Group 5"/>
                          <p:cNvGrpSpPr>
                            <a:grpSpLocks noChangeAspect="1"/>
                          </p:cNvGrpSpPr>
                          <p:nvPr/>
                        </p:nvGrpSpPr>
                        <p:grpSpPr bwMode="auto">
                          <a:xfrm>
                            <a:off x="2893290" y="4031176"/>
                            <a:ext cx="5653849" cy="1361289"/>
                            <a:chOff x="1238" y="5106"/>
                            <a:chExt cx="9720" cy="2340"/>
                          </a:xfrm>
                        </p:grpSpPr>
                        <p:sp>
                          <p:nvSpPr>
                            <p:cNvPr id="7" name="Arc 103"/>
                            <p:cNvSpPr>
                              <a:spLocks noChangeAspect="1"/>
                            </p:cNvSpPr>
                            <p:nvPr/>
                          </p:nvSpPr>
                          <p:spPr bwMode="auto">
                            <a:xfrm flipH="1" flipV="1">
                              <a:off x="1328" y="5106"/>
                              <a:ext cx="2340" cy="2340"/>
                            </a:xfrm>
                            <a:custGeom>
                              <a:avLst/>
                              <a:gdLst>
                                <a:gd name="G0" fmla="+- 0 0 0"/>
                                <a:gd name="G1" fmla="+- 21600 0 0"/>
                                <a:gd name="G2" fmla="+- 21600 0 0"/>
                                <a:gd name="T0" fmla="*/ 0 w 21600"/>
                                <a:gd name="T1" fmla="*/ 0 h 21600"/>
                                <a:gd name="T2" fmla="*/ 21600 w 21600"/>
                                <a:gd name="T3" fmla="*/ 21600 h 21600"/>
                                <a:gd name="T4" fmla="*/ 0 w 21600"/>
                                <a:gd name="T5" fmla="*/ 21600 h 2160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</a:cxnLst>
                              <a:rect l="0" t="0" r="r" b="b"/>
                              <a:pathLst>
                                <a:path w="21600" h="21600" fill="none" extrusionOk="0">
                                  <a:moveTo>
                                    <a:pt x="0" y="0"/>
                                  </a:moveTo>
                                  <a:cubicBezTo>
                                    <a:pt x="11929" y="0"/>
                                    <a:pt x="21600" y="9670"/>
                                    <a:pt x="21600" y="21600"/>
                                  </a:cubicBezTo>
                                </a:path>
                                <a:path w="21600" h="21600" stroke="0" extrusionOk="0">
                                  <a:moveTo>
                                    <a:pt x="0" y="0"/>
                                  </a:moveTo>
                                  <a:cubicBezTo>
                                    <a:pt x="11929" y="0"/>
                                    <a:pt x="21600" y="9670"/>
                                    <a:pt x="21600" y="21600"/>
                                  </a:cubicBezTo>
                                  <a:lnTo>
                                    <a:pt x="0" y="2160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28575">
                              <a:solidFill>
                                <a:srgbClr val="00456F"/>
                              </a:solidFill>
                              <a:round/>
                              <a:headEnd/>
                              <a:tailEnd/>
                            </a:ln>
                            <a:effectLst>
                              <a:outerShdw blurRad="50800" dist="38100" dir="2700000" algn="tl" rotWithShape="0">
                                <a:prstClr val="black">
                                  <a:alpha val="40000"/>
                                </a:prstClr>
                              </a:outerShdw>
                            </a:effectLst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rot="0" vert="horz" wrap="square" lIns="18000" tIns="0" rIns="91440" bIns="45720" anchor="t" anchorCtr="0" upright="1">
                              <a:noAutofit/>
                            </a:bodyPr>
                            <a:lstStyle/>
                            <a:p>
                              <a:endParaRPr lang="es-CL"/>
                            </a:p>
                          </p:txBody>
                        </p:sp>
                        <p:cxnSp>
                          <p:nvCxnSpPr>
                            <p:cNvPr id="8" name="Line 104"/>
                            <p:cNvCxnSpPr>
                              <a:cxnSpLocks noChangeAspect="1" noChangeShapeType="1"/>
                            </p:cNvCxnSpPr>
                            <p:nvPr/>
                          </p:nvCxnSpPr>
                          <p:spPr bwMode="auto">
                            <a:xfrm>
                              <a:off x="3668" y="7446"/>
                              <a:ext cx="7290" cy="0"/>
                            </a:xfrm>
                            <a:prstGeom prst="line">
                              <a:avLst/>
                            </a:prstGeom>
                            <a:noFill/>
                            <a:ln w="28575">
                              <a:solidFill>
                                <a:srgbClr val="00456F"/>
                              </a:solidFill>
                              <a:round/>
                              <a:headEnd/>
                              <a:tailEnd/>
                            </a:ln>
                            <a:effectLst>
                              <a:outerShdw blurRad="50800" dist="38100" dir="2700000" algn="tl" rotWithShape="0">
                                <a:prstClr val="black">
                                  <a:alpha val="40000"/>
                                </a:prstClr>
                              </a:outerShdw>
                            </a:effectLst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</p:cxnSp>
                        <p:sp>
                          <p:nvSpPr>
                            <p:cNvPr id="9" name="Rectangle 8"/>
                            <p:cNvSpPr>
                              <a:spLocks noChangeAspect="1" noChangeArrowheads="1"/>
                            </p:cNvSpPr>
                            <p:nvPr/>
                          </p:nvSpPr>
                          <p:spPr bwMode="auto">
                            <a:xfrm flipH="1">
                              <a:off x="10148" y="5666"/>
                              <a:ext cx="447" cy="1780"/>
                            </a:xfrm>
                            <a:prstGeom prst="rect">
                              <a:avLst/>
                            </a:prstGeom>
                            <a:pattFill prst="horzBrick">
                              <a:fgClr>
                                <a:schemeClr val="accent1"/>
                              </a:fgClr>
                              <a:bgClr>
                                <a:schemeClr val="bg1"/>
                              </a:bgClr>
                            </a:pattFill>
                            <a:ln w="22225">
                              <a:solidFill>
                                <a:srgbClr val="FF9108"/>
                              </a:solidFill>
                              <a:miter lim="800000"/>
                              <a:headEnd/>
                              <a:tailEnd/>
                            </a:ln>
                          </p:spPr>
                          <p:txBody>
                            <a:bodyPr rot="0" vert="horz" wrap="square" lIns="18000" tIns="0" rIns="91440" bIns="45720" anchor="t" anchorCtr="0" upright="1">
                              <a:noAutofit/>
                            </a:bodyPr>
                            <a:lstStyle/>
                            <a:p>
                              <a:endParaRPr lang="es-CL" dirty="0">
                                <a:solidFill>
                                  <a:srgbClr val="00456F"/>
                                </a:solidFill>
                              </a:endParaRPr>
                            </a:p>
                          </p:txBody>
                        </p:sp>
                        <p:cxnSp>
                          <p:nvCxnSpPr>
                            <p:cNvPr id="11" name="Line 107"/>
                            <p:cNvCxnSpPr>
                              <a:cxnSpLocks noChangeAspect="1" noChangeShapeType="1"/>
                            </p:cNvCxnSpPr>
                            <p:nvPr/>
                          </p:nvCxnSpPr>
                          <p:spPr bwMode="auto">
                            <a:xfrm flipH="1">
                              <a:off x="1238" y="7446"/>
                              <a:ext cx="2250" cy="0"/>
                            </a:xfrm>
                            <a:prstGeom prst="line">
                              <a:avLst/>
                            </a:prstGeom>
                            <a:noFill/>
                            <a:ln w="19050" cap="rnd">
                              <a:solidFill>
                                <a:srgbClr val="00456F"/>
                              </a:solidFill>
                              <a:prstDash val="sysDot"/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</p:cxnSp>
                        <p:cxnSp>
                          <p:nvCxnSpPr>
                            <p:cNvPr id="12" name="Line 108"/>
                            <p:cNvCxnSpPr>
                              <a:cxnSpLocks noChangeAspect="1" noChangeShapeType="1"/>
                            </p:cNvCxnSpPr>
                            <p:nvPr/>
                          </p:nvCxnSpPr>
                          <p:spPr bwMode="auto">
                            <a:xfrm>
                              <a:off x="1238" y="5106"/>
                              <a:ext cx="0" cy="2340"/>
                            </a:xfrm>
                            <a:prstGeom prst="line">
                              <a:avLst/>
                            </a:prstGeom>
                            <a:noFill/>
                            <a:ln w="19050">
                              <a:solidFill>
                                <a:srgbClr val="00456F"/>
                              </a:solidFill>
                              <a:prstDash val="dash"/>
                              <a:round/>
                              <a:headEnd type="triangle" w="med" len="med"/>
                              <a:tailEnd type="triangle" w="med" len="med"/>
                            </a:ln>
                            <a:effectLst>
                              <a:outerShdw blurRad="50800" dist="38100" dir="2700000" algn="tl" rotWithShape="0">
                                <a:prstClr val="black">
                                  <a:alpha val="40000"/>
                                </a:prstClr>
                              </a:outerShdw>
                            </a:effectLst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</p:cxnSp>
                      </p:grpSp>
                      <p:sp>
                        <p:nvSpPr>
                          <p:cNvPr id="33" name="Rounded Rectangle 32">
                            <a:extLst>
                              <a:ext uri="{FF2B5EF4-FFF2-40B4-BE49-F238E27FC236}">
                                <a16:creationId xmlns:a16="http://schemas.microsoft.com/office/drawing/2014/main" id="{6BC44687-4847-1441-B5BE-045B9BF1F32B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 rot="16200000">
                            <a:off x="2958536" y="3644061"/>
                            <a:ext cx="382708" cy="368744"/>
                          </a:xfrm>
                          <a:prstGeom prst="roundRect">
                            <a:avLst/>
                          </a:prstGeom>
                          <a:solidFill>
                            <a:schemeClr val="accent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endParaRPr lang="en-US" dirty="0"/>
                          </a:p>
                        </p:txBody>
                      </p:sp>
                      <p:cxnSp>
                        <p:nvCxnSpPr>
                          <p:cNvPr id="34" name="Line 104">
                            <a:extLst>
                              <a:ext uri="{FF2B5EF4-FFF2-40B4-BE49-F238E27FC236}">
                                <a16:creationId xmlns:a16="http://schemas.microsoft.com/office/drawing/2014/main" id="{D345C749-318A-B744-B2CC-12085A3DFB23}"/>
                              </a:ext>
                            </a:extLst>
                          </p:cNvPr>
                          <p:cNvCxnSpPr>
                            <a:cxnSpLocks noChangeAspect="1" noChangeShapeType="1"/>
                          </p:cNvCxnSpPr>
                          <p:nvPr/>
                        </p:nvCxnSpPr>
                        <p:spPr bwMode="auto">
                          <a:xfrm>
                            <a:off x="2532928" y="4031175"/>
                            <a:ext cx="412712" cy="0"/>
                          </a:xfrm>
                          <a:prstGeom prst="line">
                            <a:avLst/>
                          </a:prstGeom>
                          <a:noFill/>
                          <a:ln w="28575">
                            <a:solidFill>
                              <a:srgbClr val="00456F"/>
                            </a:solidFill>
                            <a:round/>
                            <a:headEnd/>
                            <a:tailEnd/>
                          </a:ln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</p:cxnSp>
                    </p:grpSp>
                    <p:cxnSp>
                      <p:nvCxnSpPr>
                        <p:cNvPr id="21" name="Conector recto de flecha 139">
                          <a:extLst>
                            <a:ext uri="{FF2B5EF4-FFF2-40B4-BE49-F238E27FC236}">
                              <a16:creationId xmlns:a16="http://schemas.microsoft.com/office/drawing/2014/main" id="{5BC07A70-402A-4F49-8679-162F4C2C6204}"/>
                            </a:ext>
                          </a:extLst>
                        </p:cNvPr>
                        <p:cNvCxnSpPr>
                          <a:cxnSpLocks/>
                        </p:cNvCxnSpPr>
                        <p:nvPr/>
                      </p:nvCxnSpPr>
                      <p:spPr>
                        <a:xfrm>
                          <a:off x="4004886" y="4243796"/>
                          <a:ext cx="0" cy="720000"/>
                        </a:xfrm>
                        <a:prstGeom prst="straightConnector1">
                          <a:avLst/>
                        </a:prstGeom>
                        <a:ln w="28575">
                          <a:solidFill>
                            <a:schemeClr val="accent2"/>
                          </a:solidFill>
                          <a:tailEnd type="triangle"/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mc:AlternateContent xmlns:mc="http://schemas.openxmlformats.org/markup-compatibility/2006" xmlns:a14="http://schemas.microsoft.com/office/drawing/2010/main">
                      <mc:Choice Requires="a14">
                        <p:sp>
                          <p:nvSpPr>
                            <p:cNvPr id="22" name="Rectangle 21">
                              <a:extLst>
                                <a:ext uri="{FF2B5EF4-FFF2-40B4-BE49-F238E27FC236}">
                                  <a16:creationId xmlns:a16="http://schemas.microsoft.com/office/drawing/2014/main" id="{8D95EECB-F7C0-0344-BBF5-AB1C52FDA7ED}"/>
                                </a:ext>
                              </a:extLst>
                            </p:cNvPr>
                            <p:cNvSpPr/>
                            <p:nvPr/>
                          </p:nvSpPr>
                          <p:spPr>
                            <a:xfrm>
                              <a:off x="3782200" y="4419130"/>
                              <a:ext cx="804511" cy="369332"/>
                            </a:xfrm>
                            <a:prstGeom prst="rect">
                              <a:avLst/>
                            </a:prstGeom>
                          </p:spPr>
                          <p:txBody>
                            <a:bodyPr wrap="square">
                              <a:spAutoFit/>
                            </a:bodyPr>
                            <a:lstStyle/>
                            <a:p>
                              <a:pPr/>
                              <a14:m>
                                <m:oMathPara xmlns:m="http://schemas.openxmlformats.org/officeDocument/2006/math">
                                  <m:oMathParaPr>
                                    <m:jc m:val="centerGroup"/>
                                  </m:oMathParaPr>
                                  <m:oMath xmlns:m="http://schemas.openxmlformats.org/officeDocument/2006/math">
                                    <m:acc>
                                      <m:accPr>
                                        <m:chr m:val="⃗"/>
                                        <m:ctrlPr>
                                          <a:rPr lang="es-CL" i="1" smtClean="0">
                                            <a:solidFill>
                                              <a:srgbClr val="00456F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s-ES" b="0" i="1" smtClean="0">
                                            <a:solidFill>
                                              <a:srgbClr val="00456F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𝑔</m:t>
                                        </m:r>
                                      </m:e>
                                    </m:acc>
                                  </m:oMath>
                                </m:oMathPara>
                              </a14:m>
                              <a:endParaRPr lang="es-CL" dirty="0"/>
                            </a:p>
                          </p:txBody>
                        </p:sp>
                      </mc:Choice>
                      <mc:Fallback xmlns="">
                        <p:sp>
                          <p:nvSpPr>
                            <p:cNvPr id="22" name="Rectangle 21">
                              <a:extLst>
                                <a:ext uri="{FF2B5EF4-FFF2-40B4-BE49-F238E27FC236}">
                                  <a16:creationId xmlns:a16="http://schemas.microsoft.com/office/drawing/2014/main" id="{8D95EECB-F7C0-0344-BBF5-AB1C52FDA7ED}"/>
                                </a:ext>
                              </a:extLst>
                            </p:cNvPr>
                            <p:cNvSpPr>
                              <a:spLocks noRot="1" noChangeAspect="1" noMove="1" noResize="1" noEditPoints="1" noAdjustHandles="1" noChangeArrowheads="1" noChangeShapeType="1" noTextEdit="1"/>
                            </p:cNvSpPr>
                            <p:nvPr/>
                          </p:nvSpPr>
                          <p:spPr>
                            <a:xfrm>
                              <a:off x="3782200" y="4419130"/>
                              <a:ext cx="804511" cy="369332"/>
                            </a:xfrm>
                            <a:prstGeom prst="rect">
                              <a:avLst/>
                            </a:prstGeom>
                            <a:blipFill>
                              <a:blip r:embed="rId5"/>
                              <a:stretch>
                                <a:fillRect t="-10000" b="-6667"/>
                              </a:stretch>
                            </a:blipFill>
                          </p:spPr>
                          <p:txBody>
                            <a:bodyPr/>
                            <a:lstStyle/>
                            <a:p>
                              <a:r>
                                <a:rPr lang="en-US">
                                  <a:noFill/>
                                </a:rPr>
                                <a:t> </a:t>
                              </a:r>
                            </a:p>
                          </p:txBody>
                        </p:sp>
                      </mc:Fallback>
                    </mc:AlternateContent>
                  </p:grpSp>
                  <p:pic>
                    <p:nvPicPr>
                      <p:cNvPr id="24" name="Picture 23" descr="A close up of a sign&#10;&#10;Description automatically generated">
                        <a:extLst>
                          <a:ext uri="{FF2B5EF4-FFF2-40B4-BE49-F238E27FC236}">
                            <a16:creationId xmlns:a16="http://schemas.microsoft.com/office/drawing/2014/main" id="{D59DB8E1-F54F-C540-BAB8-EF77D8991C10}"/>
                          </a:ext>
                        </a:extLst>
                      </p:cNvPr>
                      <p:cNvPicPr>
                        <a:picLocks noChangeAspect="1"/>
                      </p:cNvPicPr>
                      <p:nvPr/>
                    </p:nvPicPr>
                    <p:blipFill rotWithShape="1">
                      <a:blip r:embed="rId6" cstate="print">
                        <a:duotone>
                          <a:schemeClr val="accent2">
                            <a:shade val="45000"/>
                            <a:satMod val="135000"/>
                          </a:schemeClr>
                          <a:prstClr val="white"/>
                        </a:duotone>
                        <a:extLst>
                          <a:ext uri="{BEBA8EAE-BF5A-486C-A8C5-ECC9F3942E4B}">
                            <a14:imgProps xmlns:a14="http://schemas.microsoft.com/office/drawing/2010/main">
                              <a14:imgLayer r:embed="rId7">
                                <a14:imgEffect>
                                  <a14:saturation sat="0"/>
                                </a14:imgEffect>
                              </a14:imgLayer>
                            </a14:imgProps>
                          </a:ex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8443" t="10418" r="40195" b="57039"/>
                      <a:stretch/>
                    </p:blipFill>
                    <p:spPr>
                      <a:xfrm rot="5400000">
                        <a:off x="8137819" y="5446573"/>
                        <a:ext cx="328883" cy="668107"/>
                      </a:xfrm>
                      <a:prstGeom prst="round2SameRect">
                        <a:avLst/>
                      </a:prstGeom>
                      <a:ln>
                        <a:noFill/>
                      </a:ln>
                      <a:effectLst>
                        <a:outerShdw blurRad="50800" dist="38100" dir="2700000" algn="tl" rotWithShape="0">
                          <a:prstClr val="black">
                            <a:alpha val="40000"/>
                          </a:prstClr>
                        </a:outerShdw>
                      </a:effectLst>
                    </p:spPr>
                  </p:pic>
                </p:grpSp>
                <mc:AlternateContent xmlns:mc="http://schemas.openxmlformats.org/markup-compatibility/2006" xmlns:a14="http://schemas.microsoft.com/office/drawing/2010/main">
                  <mc:Choice Requires="a14">
                    <p:sp>
                      <p:nvSpPr>
                        <p:cNvPr id="26" name="Rectangle 25">
                          <a:extLst>
                            <a:ext uri="{FF2B5EF4-FFF2-40B4-BE49-F238E27FC236}">
                              <a16:creationId xmlns:a16="http://schemas.microsoft.com/office/drawing/2014/main" id="{DBDC7F46-A380-2447-9DB0-403C9605920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3294401" y="3926409"/>
                          <a:ext cx="356497" cy="369332"/>
                        </a:xfrm>
                        <a:prstGeom prst="rect">
                          <a:avLst/>
                        </a:prstGeom>
                      </p:spPr>
                      <p:txBody>
                        <a:bodyPr wrap="square">
                          <a:spAutoFit/>
                        </a:bodyPr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oMath>
                            </m:oMathPara>
                          </a14:m>
                          <a:endParaRPr lang="es-CL" dirty="0"/>
                        </a:p>
                      </p:txBody>
                    </p:sp>
                  </mc:Choice>
                  <mc:Fallback xmlns="">
                    <p:sp>
                      <p:nvSpPr>
                        <p:cNvPr id="26" name="Rectangle 25">
                          <a:extLst>
                            <a:ext uri="{FF2B5EF4-FFF2-40B4-BE49-F238E27FC236}">
                              <a16:creationId xmlns:a16="http://schemas.microsoft.com/office/drawing/2014/main" id="{DBDC7F46-A380-2447-9DB0-403C96059206}"/>
                            </a:ext>
                          </a:extLst>
                        </p:cNvPr>
                        <p:cNvSpPr>
                          <a:spLocks noRot="1" noChangeAspect="1" noMove="1" noResize="1" noEditPoints="1" noAdjustHandles="1" noChangeArrowheads="1" noChangeShapeType="1" noTextEdit="1"/>
                        </p:cNvSpPr>
                        <p:nvPr/>
                      </p:nvSpPr>
                      <p:spPr>
                        <a:xfrm>
                          <a:off x="3294401" y="3926409"/>
                          <a:ext cx="356497" cy="369332"/>
                        </a:xfrm>
                        <a:prstGeom prst="rect">
                          <a:avLst/>
                        </a:prstGeom>
                        <a:blipFill>
                          <a:blip r:embed="rId8"/>
                          <a:stretch>
                            <a:fillRect/>
                          </a:stretch>
                        </a:blipFill>
                      </p:spPr>
                      <p:txBody>
                        <a:bodyPr/>
                        <a:lstStyle/>
                        <a:p>
                          <a:r>
                            <a:rPr lang="es-CL">
                              <a:noFill/>
                            </a:rPr>
                            <a:t> </a:t>
                          </a:r>
                        </a:p>
                      </p:txBody>
                    </p:sp>
                  </mc:Fallback>
                </mc:AlternateContent>
                <mc:AlternateContent xmlns:mc="http://schemas.openxmlformats.org/markup-compatibility/2006" xmlns:a14="http://schemas.microsoft.com/office/drawing/2010/main">
                  <mc:Choice Requires="a14">
                    <p:sp>
                      <p:nvSpPr>
                        <p:cNvPr id="27" name="Rectangle 26">
                          <a:extLst>
                            <a:ext uri="{FF2B5EF4-FFF2-40B4-BE49-F238E27FC236}">
                              <a16:creationId xmlns:a16="http://schemas.microsoft.com/office/drawing/2014/main" id="{3DCA8FAD-1E84-CD49-BDA3-6C54C0F3E00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317692" y="6102596"/>
                          <a:ext cx="356497" cy="369332"/>
                        </a:xfrm>
                        <a:prstGeom prst="rect">
                          <a:avLst/>
                        </a:prstGeom>
                      </p:spPr>
                      <p:txBody>
                        <a:bodyPr wrap="square">
                          <a:spAutoFit/>
                        </a:bodyPr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  <m:t>𝐵</m:t>
                                </m:r>
                              </m:oMath>
                            </m:oMathPara>
                          </a14:m>
                          <a:endParaRPr lang="es-CL" dirty="0">
                            <a:solidFill>
                              <a:srgbClr val="00456F"/>
                            </a:solidFill>
                          </a:endParaRPr>
                        </a:p>
                      </p:txBody>
                    </p:sp>
                  </mc:Choice>
                  <mc:Fallback xmlns="">
                    <p:sp>
                      <p:nvSpPr>
                        <p:cNvPr id="27" name="Rectangle 26">
                          <a:extLst>
                            <a:ext uri="{FF2B5EF4-FFF2-40B4-BE49-F238E27FC236}">
                              <a16:creationId xmlns:a16="http://schemas.microsoft.com/office/drawing/2014/main" id="{3DCA8FAD-1E84-CD49-BDA3-6C54C0F3E00C}"/>
                            </a:ext>
                          </a:extLst>
                        </p:cNvPr>
                        <p:cNvSpPr>
                          <a:spLocks noRot="1" noChangeAspect="1" noMove="1" noResize="1" noEditPoints="1" noAdjustHandles="1" noChangeArrowheads="1" noChangeShapeType="1" noTextEdit="1"/>
                        </p:cNvSpPr>
                        <p:nvPr/>
                      </p:nvSpPr>
                      <p:spPr>
                        <a:xfrm>
                          <a:off x="4317692" y="6102596"/>
                          <a:ext cx="356497" cy="369332"/>
                        </a:xfrm>
                        <a:prstGeom prst="rect">
                          <a:avLst/>
                        </a:prstGeom>
                        <a:blipFill>
                          <a:blip r:embed="rId9"/>
                          <a:stretch>
                            <a:fillRect/>
                          </a:stretch>
                        </a:blipFill>
                      </p:spPr>
                      <p:txBody>
                        <a:bodyPr/>
                        <a:lstStyle/>
                        <a:p>
                          <a:r>
                            <a:rPr lang="en-US">
                              <a:noFill/>
                            </a:rPr>
                            <a:t> </a:t>
                          </a:r>
                        </a:p>
                      </p:txBody>
                    </p:sp>
                  </mc:Fallback>
                </mc:AlternateContent>
                <mc:AlternateContent xmlns:mc="http://schemas.openxmlformats.org/markup-compatibility/2006" xmlns:a14="http://schemas.microsoft.com/office/drawing/2010/main">
                  <mc:Choice Requires="a14">
                    <p:sp>
                      <p:nvSpPr>
                        <p:cNvPr id="28" name="Rectangle 27">
                          <a:extLst>
                            <a:ext uri="{FF2B5EF4-FFF2-40B4-BE49-F238E27FC236}">
                              <a16:creationId xmlns:a16="http://schemas.microsoft.com/office/drawing/2014/main" id="{15CA0FC5-CAEF-6F44-A875-62E7436C60EE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7251671" y="6102596"/>
                          <a:ext cx="356497" cy="369332"/>
                        </a:xfrm>
                        <a:prstGeom prst="rect">
                          <a:avLst/>
                        </a:prstGeom>
                      </p:spPr>
                      <p:txBody>
                        <a:bodyPr wrap="square">
                          <a:spAutoFit/>
                        </a:bodyPr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</m:oMath>
                            </m:oMathPara>
                          </a14:m>
                          <a:endParaRPr lang="es-CL" dirty="0">
                            <a:solidFill>
                              <a:srgbClr val="00456F"/>
                            </a:solidFill>
                          </a:endParaRPr>
                        </a:p>
                      </p:txBody>
                    </p:sp>
                  </mc:Choice>
                  <mc:Fallback xmlns="">
                    <p:sp>
                      <p:nvSpPr>
                        <p:cNvPr id="28" name="Rectangle 27">
                          <a:extLst>
                            <a:ext uri="{FF2B5EF4-FFF2-40B4-BE49-F238E27FC236}">
                              <a16:creationId xmlns:a16="http://schemas.microsoft.com/office/drawing/2014/main" id="{15CA0FC5-CAEF-6F44-A875-62E7436C60EE}"/>
                            </a:ext>
                          </a:extLst>
                        </p:cNvPr>
                        <p:cNvSpPr>
                          <a:spLocks noRot="1" noChangeAspect="1" noMove="1" noResize="1" noEditPoints="1" noAdjustHandles="1" noChangeArrowheads="1" noChangeShapeType="1" noTextEdit="1"/>
                        </p:cNvSpPr>
                        <p:nvPr/>
                      </p:nvSpPr>
                      <p:spPr>
                        <a:xfrm>
                          <a:off x="7251671" y="6102596"/>
                          <a:ext cx="356497" cy="369332"/>
                        </a:xfrm>
                        <a:prstGeom prst="rect">
                          <a:avLst/>
                        </a:prstGeom>
                        <a:blipFill>
                          <a:blip r:embed="rId10"/>
                          <a:stretch>
                            <a:fillRect/>
                          </a:stretch>
                        </a:blipFill>
                      </p:spPr>
                      <p:txBody>
                        <a:bodyPr/>
                        <a:lstStyle/>
                        <a:p>
                          <a:r>
                            <a:rPr lang="es-CL">
                              <a:noFill/>
                            </a:rPr>
                            <a:t> </a:t>
                          </a:r>
                        </a:p>
                      </p:txBody>
                    </p:sp>
                  </mc:Fallback>
                </mc:AlternateContent>
              </p:grpSp>
              <p:cxnSp>
                <p:nvCxnSpPr>
                  <p:cNvPr id="18" name="Straight Connector 17">
                    <a:extLst>
                      <a:ext uri="{FF2B5EF4-FFF2-40B4-BE49-F238E27FC236}">
                        <a16:creationId xmlns:a16="http://schemas.microsoft.com/office/drawing/2014/main" id="{62A6D032-4182-A842-BC40-263F9E1045A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674189" y="6289251"/>
                    <a:ext cx="2592000" cy="0"/>
                  </a:xfrm>
                  <a:prstGeom prst="line">
                    <a:avLst/>
                  </a:prstGeom>
                  <a:ln w="19050">
                    <a:solidFill>
                      <a:srgbClr val="00456F"/>
                    </a:solidFill>
                    <a:prstDash val="dash"/>
                    <a:headEnd type="triangle" w="med" len="med"/>
                    <a:tailEnd type="triangle" w="med" len="med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20" name="Rectangle 19">
                      <a:extLst>
                        <a:ext uri="{FF2B5EF4-FFF2-40B4-BE49-F238E27FC236}">
                          <a16:creationId xmlns:a16="http://schemas.microsoft.com/office/drawing/2014/main" id="{32E376D3-3A23-8E4D-80B9-69FF2F2A426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825527" y="4723061"/>
                      <a:ext cx="381002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s-ES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  <m:t>h</m:t>
                            </m:r>
                          </m:oMath>
                        </m:oMathPara>
                      </a14:m>
                      <a:endParaRPr lang="es-CL" dirty="0">
                        <a:solidFill>
                          <a:srgbClr val="00456F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20" name="Rectangle 19">
                      <a:extLst>
                        <a:ext uri="{FF2B5EF4-FFF2-40B4-BE49-F238E27FC236}">
                          <a16:creationId xmlns:a16="http://schemas.microsoft.com/office/drawing/2014/main" id="{32E376D3-3A23-8E4D-80B9-69FF2F2A4265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825527" y="4723061"/>
                      <a:ext cx="381002" cy="369332"/>
                    </a:xfrm>
                    <a:prstGeom prst="rect">
                      <a:avLst/>
                    </a:prstGeom>
                    <a:blipFill>
                      <a:blip r:embed="rId11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23" name="Rectangle 22">
                      <a:extLst>
                        <a:ext uri="{FF2B5EF4-FFF2-40B4-BE49-F238E27FC236}">
                          <a16:creationId xmlns:a16="http://schemas.microsoft.com/office/drawing/2014/main" id="{57388E91-BF3D-1D4D-9473-1F93DC69CB3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41379" y="5883572"/>
                      <a:ext cx="509242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s-ES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s-ES" i="1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  <m:t>h</m:t>
                            </m:r>
                          </m:oMath>
                        </m:oMathPara>
                      </a14:m>
                      <a:endParaRPr lang="es-CL" dirty="0">
                        <a:solidFill>
                          <a:srgbClr val="00456F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23" name="Rectangle 22">
                      <a:extLst>
                        <a:ext uri="{FF2B5EF4-FFF2-40B4-BE49-F238E27FC236}">
                          <a16:creationId xmlns:a16="http://schemas.microsoft.com/office/drawing/2014/main" id="{57388E91-BF3D-1D4D-9473-1F93DC69CB34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5841379" y="5883572"/>
                      <a:ext cx="509242" cy="369332"/>
                    </a:xfrm>
                    <a:prstGeom prst="rect">
                      <a:avLst/>
                    </a:prstGeom>
                    <a:blipFill>
                      <a:blip r:embed="rId12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8EDFFE6D-19C2-9E4D-97F2-9EF8DDEDC7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634154" y="5742389"/>
                <a:ext cx="334054" cy="0"/>
              </a:xfrm>
              <a:prstGeom prst="line">
                <a:avLst/>
              </a:prstGeom>
              <a:ln w="19050">
                <a:solidFill>
                  <a:srgbClr val="00456F"/>
                </a:solidFill>
                <a:prstDash val="dash"/>
                <a:headEnd type="triangl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B81AA2D4-33B3-434C-9679-370EBD042C7C}"/>
                    </a:ext>
                  </a:extLst>
                </p:cNvPr>
                <p:cNvSpPr/>
                <p:nvPr/>
              </p:nvSpPr>
              <p:spPr>
                <a:xfrm>
                  <a:off x="7596652" y="5732676"/>
                  <a:ext cx="381258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MX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𝛿</m:t>
                        </m:r>
                      </m:oMath>
                    </m:oMathPara>
                  </a14:m>
                  <a:endParaRPr lang="es-CL" dirty="0">
                    <a:solidFill>
                      <a:srgbClr val="00456F"/>
                    </a:solidFill>
                  </a:endParaRPr>
                </a:p>
              </p:txBody>
            </p:sp>
          </mc:Choice>
          <mc:Fallback xmlns=""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B81AA2D4-33B3-434C-9679-370EBD042C7C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96652" y="5732676"/>
                  <a:ext cx="381258" cy="369332"/>
                </a:xfrm>
                <a:prstGeom prst="rect">
                  <a:avLst/>
                </a:prstGeom>
                <a:blipFill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37" name="Marcador de contenido 2">
            <a:extLst>
              <a:ext uri="{FF2B5EF4-FFF2-40B4-BE49-F238E27FC236}">
                <a16:creationId xmlns:a16="http://schemas.microsoft.com/office/drawing/2014/main" id="{A34DF9DE-0D9F-402C-AB47-6777AB679E00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6.3</a:t>
            </a:r>
          </a:p>
        </p:txBody>
      </p:sp>
      <p:sp>
        <p:nvSpPr>
          <p:cNvPr id="40" name="Marcador de contenido 2">
            <a:extLst>
              <a:ext uri="{FF2B5EF4-FFF2-40B4-BE49-F238E27FC236}">
                <a16:creationId xmlns:a16="http://schemas.microsoft.com/office/drawing/2014/main" id="{93847473-693C-45D7-8AFC-2EDE9A00ACB6}"/>
              </a:ext>
            </a:extLst>
          </p:cNvPr>
          <p:cNvSpPr txBox="1">
            <a:spLocks/>
          </p:cNvSpPr>
          <p:nvPr/>
        </p:nvSpPr>
        <p:spPr>
          <a:xfrm>
            <a:off x="6816080" y="6600195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Energía mecánica</a:t>
            </a:r>
          </a:p>
        </p:txBody>
      </p:sp>
      <p:sp>
        <p:nvSpPr>
          <p:cNvPr id="41" name="Marcador de contenido 2">
            <a:extLst>
              <a:ext uri="{FF2B5EF4-FFF2-40B4-BE49-F238E27FC236}">
                <a16:creationId xmlns:a16="http://schemas.microsoft.com/office/drawing/2014/main" id="{C757AEA3-27FE-46FC-98BA-9965E9CF040A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CL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Ejemplo</a:t>
            </a:r>
            <a:endParaRPr lang="es-ES" sz="3400" b="1" dirty="0">
              <a:solidFill>
                <a:srgbClr val="00456F"/>
              </a:solidFill>
              <a:latin typeface="CMU Serif" panose="02000603000000000000" pitchFamily="50" charset="0"/>
              <a:ea typeface="CMU Serif" panose="02000603000000000000" pitchFamily="50" charset="0"/>
              <a:cs typeface="CMU Serif" panose="02000603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84421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/>
          <p:cNvSpPr txBox="1"/>
          <p:nvPr/>
        </p:nvSpPr>
        <p:spPr>
          <a:xfrm>
            <a:off x="5640185" y="2971800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5015880" y="1709829"/>
                <a:ext cx="6552726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just"/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Un bloque de masa </a:t>
                </a:r>
                <a14:m>
                  <m:oMath xmlns:m="http://schemas.openxmlformats.org/officeDocument/2006/math"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𝑚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=1</m:t>
                    </m:r>
                  </m:oMath>
                </a14:m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 [kg] está inicialmente comprimiendo una longitud </a:t>
                </a:r>
                <a14:m>
                  <m:oMath xmlns:m="http://schemas.openxmlformats.org/officeDocument/2006/math"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𝑥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=20</m:t>
                    </m:r>
                  </m:oMath>
                </a14:m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 [cm] un resorte de constante elástica </a:t>
                </a:r>
                <a14:m>
                  <m:oMath xmlns:m="http://schemas.openxmlformats.org/officeDocument/2006/math"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itchFamily="18" charset="0"/>
                      </a:rPr>
                      <m:t>𝑘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itchFamily="18" charset="0"/>
                      </a:rPr>
                      <m:t>=200</m:t>
                    </m:r>
                    <m:r>
                      <a:rPr lang="es-MX" sz="20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[N/m], el que se encuentra fijo a una superficie horizontal. La masa no está fija al resorte, por lo que tras liberarse es empujada hasta que el resorte alcanza su largo natural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𝑙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. </a:t>
                </a:r>
              </a:p>
              <a:p>
                <a:pPr lvl="0" algn="just"/>
                <a:endParaRPr lang="es-MX" sz="2000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marL="457200" lvl="0" indent="-457200" algn="just">
                  <a:buAutoNum type="alphaLcParenR"/>
                </a:pPr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Construyan gráficos de energía en tres instantes de interés:</a:t>
                </a:r>
                <a:r>
                  <a:rPr lang="es-CL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 A: cuando el resorte está comprimido; B: cuando el resorte alcanza su largo natural; C: cuando la masa alcanza su altura máxima.</a:t>
                </a:r>
              </a:p>
              <a:p>
                <a:pPr marL="457200" lvl="0" indent="-457200" algn="just">
                  <a:buAutoNum type="alphaLcParenR"/>
                </a:pPr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Calculen la máxima altura que alcanza el bloque.</a:t>
                </a:r>
              </a:p>
              <a:p>
                <a:pPr marL="457200" lvl="0" indent="-457200" algn="just">
                  <a:buAutoNum type="alphaLcParenR"/>
                </a:pPr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Obtengan la máxima velocidad que alcanza el bloque. ¿En qué momento se alcanza esta velocidad?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5880" y="1709829"/>
                <a:ext cx="6552726" cy="4401205"/>
              </a:xfrm>
              <a:prstGeom prst="rect">
                <a:avLst/>
              </a:prstGeom>
              <a:blipFill>
                <a:blip r:embed="rId3"/>
                <a:stretch>
                  <a:fillRect l="-967" t="-576" r="-774" b="-144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x-none" altLang="x-non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28"/>
          <p:cNvSpPr>
            <a:spLocks noChangeArrowheads="1"/>
          </p:cNvSpPr>
          <p:nvPr/>
        </p:nvSpPr>
        <p:spPr bwMode="auto">
          <a:xfrm>
            <a:off x="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  <a:tab pos="2700338" algn="ctr"/>
                <a:tab pos="5400675" algn="r"/>
              </a:tabLst>
            </a:pPr>
            <a:endParaRPr kumimoji="0" lang="x-none" altLang="x-non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Marcador de contenido 2">
            <a:extLst>
              <a:ext uri="{FF2B5EF4-FFF2-40B4-BE49-F238E27FC236}">
                <a16:creationId xmlns:a16="http://schemas.microsoft.com/office/drawing/2014/main" id="{A34DF9DE-0D9F-402C-AB47-6777AB679E00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6.3</a:t>
            </a:r>
          </a:p>
        </p:txBody>
      </p:sp>
      <p:sp>
        <p:nvSpPr>
          <p:cNvPr id="40" name="Marcador de contenido 2">
            <a:extLst>
              <a:ext uri="{FF2B5EF4-FFF2-40B4-BE49-F238E27FC236}">
                <a16:creationId xmlns:a16="http://schemas.microsoft.com/office/drawing/2014/main" id="{93847473-693C-45D7-8AFC-2EDE9A00ACB6}"/>
              </a:ext>
            </a:extLst>
          </p:cNvPr>
          <p:cNvSpPr txBox="1">
            <a:spLocks/>
          </p:cNvSpPr>
          <p:nvPr/>
        </p:nvSpPr>
        <p:spPr>
          <a:xfrm>
            <a:off x="6816080" y="6600195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Energía mecánica</a:t>
            </a:r>
          </a:p>
        </p:txBody>
      </p:sp>
      <p:sp>
        <p:nvSpPr>
          <p:cNvPr id="41" name="Marcador de contenido 2">
            <a:extLst>
              <a:ext uri="{FF2B5EF4-FFF2-40B4-BE49-F238E27FC236}">
                <a16:creationId xmlns:a16="http://schemas.microsoft.com/office/drawing/2014/main" id="{C757AEA3-27FE-46FC-98BA-9965E9CF040A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CL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Ejercicio</a:t>
            </a:r>
            <a:endParaRPr lang="es-ES" sz="3400" b="1" dirty="0">
              <a:solidFill>
                <a:srgbClr val="00456F"/>
              </a:solidFill>
              <a:latin typeface="CMU Serif" panose="02000603000000000000" pitchFamily="50" charset="0"/>
              <a:ea typeface="CMU Serif" panose="02000603000000000000" pitchFamily="50" charset="0"/>
              <a:cs typeface="CMU Serif" panose="02000603000000000000" pitchFamily="50" charset="0"/>
            </a:endParaRPr>
          </a:p>
        </p:txBody>
      </p:sp>
      <p:pic>
        <p:nvPicPr>
          <p:cNvPr id="42" name="Picture 23" descr="A close up of a sign&#10;&#10;Description automatically generated">
            <a:extLst>
              <a:ext uri="{FF2B5EF4-FFF2-40B4-BE49-F238E27FC236}">
                <a16:creationId xmlns:a16="http://schemas.microsoft.com/office/drawing/2014/main" id="{F7A9B6F9-D9D7-4198-8D92-F4F01CD733A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443" t="10418" r="40195" b="57039"/>
          <a:stretch/>
        </p:blipFill>
        <p:spPr>
          <a:xfrm rot="10800000">
            <a:off x="1775520" y="4459780"/>
            <a:ext cx="354479" cy="406193"/>
          </a:xfrm>
          <a:prstGeom prst="round2Same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3" name="Rounded Rectangle 32">
            <a:extLst>
              <a:ext uri="{FF2B5EF4-FFF2-40B4-BE49-F238E27FC236}">
                <a16:creationId xmlns:a16="http://schemas.microsoft.com/office/drawing/2014/main" id="{9A1CE457-953E-47E0-8714-6269E5CAE54F}"/>
              </a:ext>
            </a:extLst>
          </p:cNvPr>
          <p:cNvSpPr/>
          <p:nvPr/>
        </p:nvSpPr>
        <p:spPr>
          <a:xfrm rot="16200000">
            <a:off x="1768538" y="4084054"/>
            <a:ext cx="382708" cy="368744"/>
          </a:xfrm>
          <a:prstGeom prst="roundRect">
            <a:avLst/>
          </a:prstGeom>
          <a:solidFill>
            <a:schemeClr val="accent1"/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5" name="Line 104">
            <a:extLst>
              <a:ext uri="{FF2B5EF4-FFF2-40B4-BE49-F238E27FC236}">
                <a16:creationId xmlns:a16="http://schemas.microsoft.com/office/drawing/2014/main" id="{7ECE9100-CFF2-4A45-A499-13ECD438097D}"/>
              </a:ext>
            </a:extLst>
          </p:cNvPr>
          <p:cNvCxnSpPr>
            <a:cxnSpLocks noChangeAspect="1" noChangeShapeType="1"/>
          </p:cNvCxnSpPr>
          <p:nvPr/>
        </p:nvCxnSpPr>
        <p:spPr bwMode="auto">
          <a:xfrm>
            <a:off x="1563848" y="4865974"/>
            <a:ext cx="792088" cy="0"/>
          </a:xfrm>
          <a:prstGeom prst="line">
            <a:avLst/>
          </a:prstGeom>
          <a:noFill/>
          <a:ln w="28575">
            <a:solidFill>
              <a:srgbClr val="00456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6" name="Conector recto de flecha 139">
            <a:extLst>
              <a:ext uri="{FF2B5EF4-FFF2-40B4-BE49-F238E27FC236}">
                <a16:creationId xmlns:a16="http://schemas.microsoft.com/office/drawing/2014/main" id="{6A26C418-4A16-4EA4-92FA-A7DC0B608165}"/>
              </a:ext>
            </a:extLst>
          </p:cNvPr>
          <p:cNvCxnSpPr>
            <a:cxnSpLocks/>
          </p:cNvCxnSpPr>
          <p:nvPr/>
        </p:nvCxnSpPr>
        <p:spPr>
          <a:xfrm>
            <a:off x="2572146" y="3375389"/>
            <a:ext cx="0" cy="376044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Rectangle 21">
                <a:extLst>
                  <a:ext uri="{FF2B5EF4-FFF2-40B4-BE49-F238E27FC236}">
                    <a16:creationId xmlns:a16="http://schemas.microsoft.com/office/drawing/2014/main" id="{272B0BF8-B951-4F8B-9122-396FD70B6B29}"/>
                  </a:ext>
                </a:extLst>
              </p:cNvPr>
              <p:cNvSpPr/>
              <p:nvPr/>
            </p:nvSpPr>
            <p:spPr>
              <a:xfrm>
                <a:off x="2355936" y="3334114"/>
                <a:ext cx="804511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7" name="Rectangle 21">
                <a:extLst>
                  <a:ext uri="{FF2B5EF4-FFF2-40B4-BE49-F238E27FC236}">
                    <a16:creationId xmlns:a16="http://schemas.microsoft.com/office/drawing/2014/main" id="{272B0BF8-B951-4F8B-9122-396FD70B6B2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5936" y="3334114"/>
                <a:ext cx="804511" cy="369332"/>
              </a:xfrm>
              <a:prstGeom prst="rect">
                <a:avLst/>
              </a:prstGeom>
              <a:blipFill>
                <a:blip r:embed="rId6"/>
                <a:stretch>
                  <a:fillRect t="-22951" r="-6061" b="-491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ounded Rectangle 32">
            <a:extLst>
              <a:ext uri="{FF2B5EF4-FFF2-40B4-BE49-F238E27FC236}">
                <a16:creationId xmlns:a16="http://schemas.microsoft.com/office/drawing/2014/main" id="{24420FAA-507C-42C5-8F3C-2A2C9F600277}"/>
              </a:ext>
            </a:extLst>
          </p:cNvPr>
          <p:cNvSpPr/>
          <p:nvPr/>
        </p:nvSpPr>
        <p:spPr>
          <a:xfrm rot="16200000">
            <a:off x="1768538" y="2621226"/>
            <a:ext cx="382708" cy="368744"/>
          </a:xfrm>
          <a:prstGeom prst="roundRect">
            <a:avLst/>
          </a:prstGeom>
          <a:noFill/>
          <a:ln>
            <a:prstDash val="dash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Rectangle 21">
                <a:extLst>
                  <a:ext uri="{FF2B5EF4-FFF2-40B4-BE49-F238E27FC236}">
                    <a16:creationId xmlns:a16="http://schemas.microsoft.com/office/drawing/2014/main" id="{929DF887-0A2C-4249-A8F5-66B6761268A8}"/>
                  </a:ext>
                </a:extLst>
              </p:cNvPr>
              <p:cNvSpPr/>
              <p:nvPr/>
            </p:nvSpPr>
            <p:spPr>
              <a:xfrm>
                <a:off x="2169890" y="2620931"/>
                <a:ext cx="804511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s-CL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9" name="Rectangle 21">
                <a:extLst>
                  <a:ext uri="{FF2B5EF4-FFF2-40B4-BE49-F238E27FC236}">
                    <a16:creationId xmlns:a16="http://schemas.microsoft.com/office/drawing/2014/main" id="{929DF887-0A2C-4249-A8F5-66B6761268A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9890" y="2620931"/>
                <a:ext cx="804511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948247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4700</TotalTime>
  <Words>1657</Words>
  <Application>Microsoft Office PowerPoint</Application>
  <PresentationFormat>Panorámica</PresentationFormat>
  <Paragraphs>331</Paragraphs>
  <Slides>26</Slides>
  <Notes>21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36" baseType="lpstr">
      <vt:lpstr>Arial</vt:lpstr>
      <vt:lpstr>Calibri</vt:lpstr>
      <vt:lpstr>Cambria Math</vt:lpstr>
      <vt:lpstr>CMU Serif</vt:lpstr>
      <vt:lpstr>CMU Serif Roman</vt:lpstr>
      <vt:lpstr>Times New Roman</vt:lpstr>
      <vt:lpstr>Tw Cen MT</vt:lpstr>
      <vt:lpstr>Wingdings</vt:lpstr>
      <vt:lpstr>Wingdings 2</vt:lpstr>
      <vt:lpstr>1_Intermedio</vt:lpstr>
      <vt:lpstr>Presentación de PowerPoint</vt:lpstr>
      <vt:lpstr>Trabajo realizado por la fuerza peso</vt:lpstr>
      <vt:lpstr>Trabajo realizado por la fuerza peso</vt:lpstr>
      <vt:lpstr>Trabajo realizado por la fuerza peso</vt:lpstr>
      <vt:lpstr>Trabajo realizado por la fuerza peso</vt:lpstr>
      <vt:lpstr>Trabajo realizado por la fuerza peso</vt:lpstr>
      <vt:lpstr>Trabajo realizado por la fuerza peso</vt:lpstr>
      <vt:lpstr>Trabajo realizado por la fuerza peso</vt:lpstr>
      <vt:lpstr>Energía potencial gravitacional</vt:lpstr>
      <vt:lpstr>Energía potencial gravitacional</vt:lpstr>
      <vt:lpstr>Presentación de PowerPoint</vt:lpstr>
      <vt:lpstr>Trabajo para fuerzas no constantes</vt:lpstr>
      <vt:lpstr>Trabajo para fuerzas no constantes</vt:lpstr>
      <vt:lpstr>Fuerza elástica</vt:lpstr>
      <vt:lpstr>Fuerza elástica</vt:lpstr>
      <vt:lpstr>Fuerza elástica</vt:lpstr>
      <vt:lpstr>Fuerza elástica</vt:lpstr>
      <vt:lpstr>Fuerza elástica</vt:lpstr>
      <vt:lpstr>Energía potencial elástica</vt:lpstr>
      <vt:lpstr>Fuerzas conservativas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JP-PC</dc:creator>
  <cp:lastModifiedBy>Marco Figueroa</cp:lastModifiedBy>
  <cp:revision>592</cp:revision>
  <dcterms:created xsi:type="dcterms:W3CDTF">2019-03-01T17:41:33Z</dcterms:created>
  <dcterms:modified xsi:type="dcterms:W3CDTF">2026-07-09T00:34:11Z</dcterms:modified>
</cp:coreProperties>
</file>