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9" r:id="rId1"/>
  </p:sldMasterIdLst>
  <p:notesMasterIdLst>
    <p:notesMasterId r:id="rId20"/>
  </p:notesMasterIdLst>
  <p:sldIdLst>
    <p:sldId id="322" r:id="rId2"/>
    <p:sldId id="258" r:id="rId3"/>
    <p:sldId id="327" r:id="rId4"/>
    <p:sldId id="324" r:id="rId5"/>
    <p:sldId id="317" r:id="rId6"/>
    <p:sldId id="331" r:id="rId7"/>
    <p:sldId id="332" r:id="rId8"/>
    <p:sldId id="316" r:id="rId9"/>
    <p:sldId id="319" r:id="rId10"/>
    <p:sldId id="330" r:id="rId11"/>
    <p:sldId id="339" r:id="rId12"/>
    <p:sldId id="335" r:id="rId13"/>
    <p:sldId id="342" r:id="rId14"/>
    <p:sldId id="340" r:id="rId15"/>
    <p:sldId id="341" r:id="rId16"/>
    <p:sldId id="337" r:id="rId17"/>
    <p:sldId id="338" r:id="rId18"/>
    <p:sldId id="323"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CCECFF"/>
    <a:srgbClr val="FF77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97"/>
    <p:restoredTop sz="76882" autoAdjust="0"/>
  </p:normalViewPr>
  <p:slideViewPr>
    <p:cSldViewPr snapToGrid="0" snapToObjects="1">
      <p:cViewPr varScale="1">
        <p:scale>
          <a:sx n="84" d="100"/>
          <a:sy n="84" d="100"/>
        </p:scale>
        <p:origin x="1512" y="84"/>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E21541-FBB5-274B-91BC-3055825F8329}" type="datetimeFigureOut">
              <a:rPr lang="es-ES_tradnl" smtClean="0"/>
              <a:pPr/>
              <a:t>17/03/2026</a:t>
            </a:fld>
            <a:endParaRPr lang="es-ES_tradn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44BC2B-58F6-DB49-B90C-6764ACB16CB7}" type="slidenum">
              <a:rPr lang="es-ES_tradnl" smtClean="0"/>
              <a:pPr/>
              <a:t>‹Nº›</a:t>
            </a:fld>
            <a:endParaRPr lang="es-ES_tradnl"/>
          </a:p>
        </p:txBody>
      </p:sp>
    </p:spTree>
    <p:extLst>
      <p:ext uri="{BB962C8B-B14F-4D97-AF65-F5344CB8AC3E}">
        <p14:creationId xmlns:p14="http://schemas.microsoft.com/office/powerpoint/2010/main" val="15237601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1</a:t>
            </a:fld>
            <a:endParaRPr lang="es-ES_tradnl"/>
          </a:p>
        </p:txBody>
      </p:sp>
    </p:spTree>
    <p:extLst>
      <p:ext uri="{BB962C8B-B14F-4D97-AF65-F5344CB8AC3E}">
        <p14:creationId xmlns:p14="http://schemas.microsoft.com/office/powerpoint/2010/main" val="40395112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B544BC2B-58F6-DB49-B90C-6764ACB16CB7}" type="slidenum">
              <a:rPr lang="es-ES_tradnl" smtClean="0"/>
              <a:pPr/>
              <a:t>3</a:t>
            </a:fld>
            <a:endParaRPr lang="es-ES_tradnl"/>
          </a:p>
        </p:txBody>
      </p:sp>
    </p:spTree>
    <p:extLst>
      <p:ext uri="{BB962C8B-B14F-4D97-AF65-F5344CB8AC3E}">
        <p14:creationId xmlns:p14="http://schemas.microsoft.com/office/powerpoint/2010/main" val="31666348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11</a:t>
            </a:fld>
            <a:endParaRPr lang="es-ES_tradnl"/>
          </a:p>
        </p:txBody>
      </p:sp>
    </p:spTree>
    <p:extLst>
      <p:ext uri="{BB962C8B-B14F-4D97-AF65-F5344CB8AC3E}">
        <p14:creationId xmlns:p14="http://schemas.microsoft.com/office/powerpoint/2010/main" val="8048379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B544BC2B-58F6-DB49-B90C-6764ACB16CB7}" type="slidenum">
              <a:rPr lang="es-ES_tradnl" smtClean="0"/>
              <a:pPr/>
              <a:t>17</a:t>
            </a:fld>
            <a:endParaRPr lang="es-ES_tradnl"/>
          </a:p>
        </p:txBody>
      </p:sp>
    </p:spTree>
    <p:extLst>
      <p:ext uri="{BB962C8B-B14F-4D97-AF65-F5344CB8AC3E}">
        <p14:creationId xmlns:p14="http://schemas.microsoft.com/office/powerpoint/2010/main" val="671440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18</a:t>
            </a:fld>
            <a:endParaRPr lang="es-ES_tradnl"/>
          </a:p>
        </p:txBody>
      </p:sp>
    </p:spTree>
    <p:extLst>
      <p:ext uri="{BB962C8B-B14F-4D97-AF65-F5344CB8AC3E}">
        <p14:creationId xmlns:p14="http://schemas.microsoft.com/office/powerpoint/2010/main" val="20208181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08B43AFE-3717-E849-ADA8-70E13B5C2E93}" type="datetime1">
              <a:rPr lang="es-CL" smtClean="0"/>
              <a:pPr/>
              <a:t>17-03-2026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975400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nchor="ct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CE3F6406-80B2-D24D-98C4-880585C0E889}" type="datetime1">
              <a:rPr lang="es-CL" smtClean="0"/>
              <a:pPr/>
              <a:t>17-03-2026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5469790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FE260DFB-32DE-4F4C-8645-61D801FC9B17}" type="datetime1">
              <a:rPr lang="es-CL" smtClean="0"/>
              <a:pPr/>
              <a:t>17-03-2026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36598435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04D68B68-B83A-F649-A80C-2C9B4AEA0A66}" type="datetime1">
              <a:rPr lang="es-CL" smtClean="0"/>
              <a:pPr/>
              <a:t>17-03-2026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1721832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F47300CE-65AB-CD4A-BBC0-4E9508C6C0E7}" type="datetime1">
              <a:rPr lang="es-CL" smtClean="0"/>
              <a:pPr/>
              <a:t>17-03-2026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23543360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74C2F828-F988-FA45-A8BF-DFB1F51409A3}" type="datetime1">
              <a:rPr lang="es-CL" smtClean="0"/>
              <a:pPr/>
              <a:t>17-03-2026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35603585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254646-8546-0E4D-A00F-C567C1A504D7}" type="datetime1">
              <a:rPr lang="es-CL" smtClean="0"/>
              <a:pPr/>
              <a:t>17-03-2026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3393932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F63E4271-7506-E442-A2BB-7D9DB38F1317}" type="datetime1">
              <a:rPr lang="es-CL" smtClean="0"/>
              <a:pPr/>
              <a:t>17-03-2026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18736767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s-ES" smtClean="0"/>
              <a:t>Haga clic para modificar el estilo de título del patrón</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E2C4243E-FB05-6647-9C33-51310771077E}" type="datetime1">
              <a:rPr lang="es-CL" smtClean="0"/>
              <a:pPr/>
              <a:t>17-03-2026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3829262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Editar el estilo de texto del patrón</a:t>
            </a:r>
          </a:p>
        </p:txBody>
      </p:sp>
      <p:sp>
        <p:nvSpPr>
          <p:cNvPr id="3" name="Date Placeholder 2"/>
          <p:cNvSpPr>
            <a:spLocks noGrp="1"/>
          </p:cNvSpPr>
          <p:nvPr>
            <p:ph type="dt" sz="half" idx="10"/>
          </p:nvPr>
        </p:nvSpPr>
        <p:spPr/>
        <p:txBody>
          <a:bodyPr/>
          <a:lstStyle/>
          <a:p>
            <a:fld id="{466C6A8E-A4FE-E64B-8803-6BF1CF423658}" type="datetime1">
              <a:rPr lang="es-CL" smtClean="0"/>
              <a:pPr/>
              <a:t>17-03-2026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1356397745"/>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11819E5C-07E7-EB42-A235-3F43DDF438AA}" type="datetime1">
              <a:rPr lang="es-CL" smtClean="0"/>
              <a:pPr/>
              <a:t>17-03-2026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7560137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Editar el estilo de texto del patrón</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6F63FDF3-594A-EB42-ABB1-6B6D74E1D4E2}" type="datetime1">
              <a:rPr lang="es-CL" smtClean="0"/>
              <a:pPr/>
              <a:t>17-03-2026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6231997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5AFC3883-CBFE-FC4C-B4D4-9A6AE22384F0}" type="datetime1">
              <a:rPr lang="es-CL" smtClean="0"/>
              <a:pPr/>
              <a:t>17-03-2026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28876508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smtClean="0"/>
              <a:t>Editar el estilo de texto del patrón</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AA35E2B6-49B0-1047-8BCD-1ED9CC059E52}" type="datetime1">
              <a:rPr lang="es-CL" smtClean="0"/>
              <a:pPr/>
              <a:t>17-03-2026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9268742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smtClean="0"/>
              <a:t>Editar el estilo de texto del patrón</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C0869B6C-CD3A-DB42-AF9B-4766B687E382}" type="datetime1">
              <a:rPr lang="es-CL" smtClean="0"/>
              <a:pPr/>
              <a:t>17-03-2026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33747400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9E883A5D-557C-A145-AF08-F39F4D135049}" type="datetime1">
              <a:rPr lang="es-CL" smtClean="0"/>
              <a:pPr/>
              <a:t>17-03-2026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29193692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871C60E5-1584-5143-BE12-96066073708B}" type="datetime1">
              <a:rPr lang="es-CL" smtClean="0"/>
              <a:pPr/>
              <a:t>17-03-2026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7800809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466C6A8E-A4FE-E64B-8803-6BF1CF423658}" type="datetime1">
              <a:rPr lang="es-CL" smtClean="0"/>
              <a:pPr/>
              <a:t>17-03-2026</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1971186317"/>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p:txBody>
          <a:bodyPr>
            <a:normAutofit/>
          </a:bodyPr>
          <a:lstStyle/>
          <a:p>
            <a:endParaRPr lang="es-ES_tradnl" dirty="0"/>
          </a:p>
          <a:p>
            <a:endParaRPr lang="es-ES_tradnl" dirty="0"/>
          </a:p>
          <a:p>
            <a:endParaRPr lang="es-ES_tradnl" dirty="0"/>
          </a:p>
          <a:p>
            <a:r>
              <a:rPr lang="es-ES_tradnl" dirty="0"/>
              <a:t>TRADICI</a:t>
            </a:r>
            <a:r>
              <a:rPr lang="es-ES" dirty="0"/>
              <a:t>ÓN NAVAL.</a:t>
            </a:r>
            <a:endParaRPr lang="es-ES_tradnl" dirty="0"/>
          </a:p>
        </p:txBody>
      </p:sp>
      <p:sp>
        <p:nvSpPr>
          <p:cNvPr id="4" name="Marcador de número de diapositiva 3"/>
          <p:cNvSpPr>
            <a:spLocks noGrp="1"/>
          </p:cNvSpPr>
          <p:nvPr>
            <p:ph type="sldNum" sz="quarter" idx="12"/>
          </p:nvPr>
        </p:nvSpPr>
        <p:spPr/>
        <p:txBody>
          <a:bodyPr/>
          <a:lstStyle/>
          <a:p>
            <a:fld id="{D57F1E4F-1CFF-5643-939E-217C01CDF565}" type="slidenum">
              <a:rPr lang="en-US" smtClean="0"/>
              <a:pPr/>
              <a:t>1</a:t>
            </a:fld>
            <a:endParaRPr lang="en-US" dirty="0"/>
          </a:p>
        </p:txBody>
      </p:sp>
      <p:pic>
        <p:nvPicPr>
          <p:cNvPr id="14" name="Imagen 13" descr="3573694334_fd81afa8d5_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858351"/>
            <a:ext cx="12204113" cy="8136075"/>
          </a:xfrm>
          <a:prstGeom prst="rect">
            <a:avLst/>
          </a:prstGeom>
        </p:spPr>
      </p:pic>
      <p:sp>
        <p:nvSpPr>
          <p:cNvPr id="15" name="Rectángulo 14"/>
          <p:cNvSpPr/>
          <p:nvPr/>
        </p:nvSpPr>
        <p:spPr>
          <a:xfrm>
            <a:off x="72144" y="536425"/>
            <a:ext cx="12125627" cy="1446550"/>
          </a:xfrm>
          <a:prstGeom prst="rect">
            <a:avLst/>
          </a:prstGeom>
          <a:noFill/>
        </p:spPr>
        <p:txBody>
          <a:bodyPr wrap="none" lIns="91440" tIns="45720" rIns="91440" bIns="45720">
            <a:spAutoFit/>
          </a:bodyPr>
          <a:lstStyle/>
          <a:p>
            <a:pPr algn="ctr"/>
            <a:r>
              <a:rPr lang="es-ES" sz="8800" b="1" dirty="0">
                <a:ln w="9525">
                  <a:solidFill>
                    <a:schemeClr val="bg1"/>
                  </a:solidFill>
                  <a:prstDash val="solid"/>
                </a:ln>
                <a:effectLst>
                  <a:outerShdw blurRad="12700" dist="38100" dir="2700000" algn="tl" rotWithShape="0">
                    <a:schemeClr val="bg1">
                      <a:lumMod val="50000"/>
                    </a:schemeClr>
                  </a:outerShdw>
                </a:effectLst>
              </a:rPr>
              <a:t>FUNDAMENTOS NAVALES</a:t>
            </a:r>
          </a:p>
        </p:txBody>
      </p:sp>
      <p:sp>
        <p:nvSpPr>
          <p:cNvPr id="16" name="Rectángulo 15"/>
          <p:cNvSpPr/>
          <p:nvPr/>
        </p:nvSpPr>
        <p:spPr>
          <a:xfrm>
            <a:off x="2282958" y="4344649"/>
            <a:ext cx="9379491" cy="1107996"/>
          </a:xfrm>
          <a:prstGeom prst="rect">
            <a:avLst/>
          </a:prstGeom>
          <a:gradFill flip="none" rotWithShape="1">
            <a:gsLst>
              <a:gs pos="0">
                <a:schemeClr val="accent2">
                  <a:lumMod val="40000"/>
                  <a:lumOff val="60000"/>
                </a:schemeClr>
              </a:gs>
              <a:gs pos="46000">
                <a:schemeClr val="accent2">
                  <a:lumMod val="95000"/>
                  <a:lumOff val="5000"/>
                </a:schemeClr>
              </a:gs>
              <a:gs pos="100000">
                <a:schemeClr val="accent2">
                  <a:lumMod val="60000"/>
                </a:schemeClr>
              </a:gs>
            </a:gsLst>
            <a:path path="circle">
              <a:fillToRect l="50000" t="130000" r="50000" b="-30000"/>
            </a:path>
            <a:tileRect/>
          </a:gradFill>
        </p:spPr>
        <p:txBody>
          <a:bodyPr wrap="none" lIns="91440" tIns="45720" rIns="91440" bIns="45720">
            <a:spAutoFit/>
          </a:bodyPr>
          <a:lstStyle/>
          <a:p>
            <a:pPr algn="ctr"/>
            <a:r>
              <a:rPr lang="es-ES" sz="6600" b="1" dirty="0">
                <a:ln w="9525">
                  <a:solidFill>
                    <a:schemeClr val="bg1"/>
                  </a:solidFill>
                  <a:prstDash val="solid"/>
                </a:ln>
                <a:effectLst>
                  <a:outerShdw blurRad="12700" dist="38100" dir="2700000" algn="tl" rotWithShape="0">
                    <a:schemeClr val="bg1">
                      <a:lumMod val="50000"/>
                    </a:schemeClr>
                  </a:outerShdw>
                </a:effectLst>
              </a:rPr>
              <a:t>NORMAS DISCIPLINARIAS </a:t>
            </a:r>
          </a:p>
        </p:txBody>
      </p:sp>
    </p:spTree>
    <p:extLst>
      <p:ext uri="{BB962C8B-B14F-4D97-AF65-F5344CB8AC3E}">
        <p14:creationId xmlns:p14="http://schemas.microsoft.com/office/powerpoint/2010/main" val="1442415557"/>
      </p:ext>
    </p:extLst>
  </p:cSld>
  <p:clrMapOvr>
    <a:masterClrMapping/>
  </p:clrMapOvr>
  <p:transition spd="slow">
    <p:randomBar dir="ver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73100" y="2038410"/>
            <a:ext cx="10866770" cy="4540520"/>
          </a:xfrm>
          <a:solidFill>
            <a:schemeClr val="tx1"/>
          </a:solidFill>
          <a:ln>
            <a:solidFill>
              <a:schemeClr val="bg2">
                <a:lumMod val="50000"/>
              </a:schemeClr>
            </a:solidFill>
          </a:ln>
        </p:spPr>
        <p:txBody>
          <a:bodyPr>
            <a:normAutofit/>
          </a:bodyPr>
          <a:lstStyle/>
          <a:p>
            <a:pPr marL="0" indent="0" algn="just">
              <a:buNone/>
            </a:pPr>
            <a:r>
              <a:rPr lang="es-CL" sz="2800" dirty="0">
                <a:solidFill>
                  <a:schemeClr val="bg1"/>
                </a:solidFill>
              </a:rPr>
              <a:t>Disciplina es una </a:t>
            </a:r>
            <a:r>
              <a:rPr lang="es-CL" sz="2800" u="sng" dirty="0">
                <a:solidFill>
                  <a:schemeClr val="bg1"/>
                </a:solidFill>
              </a:rPr>
              <a:t>ordenación de deberes </a:t>
            </a:r>
            <a:r>
              <a:rPr lang="es-CL" sz="2800" dirty="0">
                <a:solidFill>
                  <a:schemeClr val="bg1"/>
                </a:solidFill>
              </a:rPr>
              <a:t>que tienden al fin común, llevada a la práctica </a:t>
            </a:r>
            <a:r>
              <a:rPr lang="es-CL" sz="2800" u="sng" dirty="0">
                <a:solidFill>
                  <a:schemeClr val="bg1"/>
                </a:solidFill>
              </a:rPr>
              <a:t>bajo la dirección de una </a:t>
            </a:r>
            <a:r>
              <a:rPr lang="es-CL" sz="2800" dirty="0">
                <a:solidFill>
                  <a:schemeClr val="bg1"/>
                </a:solidFill>
              </a:rPr>
              <a:t>autoridad competente, que es responsable de sus determinaciones y que </a:t>
            </a:r>
            <a:r>
              <a:rPr lang="es-CL" sz="2800" u="sng" dirty="0">
                <a:solidFill>
                  <a:schemeClr val="bg1"/>
                </a:solidFill>
              </a:rPr>
              <a:t>debe ser respetada por el conjunto. </a:t>
            </a:r>
          </a:p>
          <a:p>
            <a:pPr marL="0" indent="0" algn="just">
              <a:buNone/>
            </a:pPr>
            <a:endParaRPr lang="es-CL" sz="2800" dirty="0">
              <a:solidFill>
                <a:schemeClr val="bg1"/>
              </a:solidFill>
            </a:endParaRPr>
          </a:p>
          <a:p>
            <a:pPr marL="0" indent="0" algn="just">
              <a:buNone/>
            </a:pPr>
            <a:r>
              <a:rPr lang="es-CL" sz="2800" dirty="0">
                <a:solidFill>
                  <a:schemeClr val="bg1"/>
                </a:solidFill>
              </a:rPr>
              <a:t>La disciplina se demuestra por el </a:t>
            </a:r>
            <a:r>
              <a:rPr lang="es-CL" sz="2800" u="sng" dirty="0">
                <a:solidFill>
                  <a:schemeClr val="bg1"/>
                </a:solidFill>
              </a:rPr>
              <a:t>íntegro cumplimiento de los deberes y obligaciones</a:t>
            </a:r>
            <a:r>
              <a:rPr lang="es-CL" sz="2800" dirty="0">
                <a:solidFill>
                  <a:schemeClr val="bg1"/>
                </a:solidFill>
              </a:rPr>
              <a:t>, por el respeto a las personas y a los bienes, por la dignidad de la subordinación y por la obediencia</a:t>
            </a:r>
            <a:endParaRPr lang="es-ES_tradnl" sz="2800" dirty="0">
              <a:solidFill>
                <a:schemeClr val="bg1"/>
              </a:solidFill>
              <a:latin typeface="Verdana" panose="020B0604030504040204" pitchFamily="34" charset="0"/>
              <a:ea typeface="Verdana" panose="020B0604030504040204" pitchFamily="34" charset="0"/>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2</a:t>
            </a:fld>
            <a:endParaRPr lang="en-US" dirty="0">
              <a:solidFill>
                <a:schemeClr val="bg1"/>
              </a:solidFill>
            </a:endParaRPr>
          </a:p>
        </p:txBody>
      </p:sp>
      <p:sp>
        <p:nvSpPr>
          <p:cNvPr id="5" name="Título 1"/>
          <p:cNvSpPr txBox="1">
            <a:spLocks/>
          </p:cNvSpPr>
          <p:nvPr/>
        </p:nvSpPr>
        <p:spPr>
          <a:xfrm>
            <a:off x="1031876" y="1100139"/>
            <a:ext cx="10131425" cy="802341"/>
          </a:xfrm>
          <a:prstGeom prst="rect">
            <a:avLst/>
          </a:prstGeom>
          <a:solidFill>
            <a:schemeClr val="tx1"/>
          </a:solidFill>
          <a:ln>
            <a:solidFill>
              <a:schemeClr val="bg1"/>
            </a:solidFill>
          </a:ln>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s-ES_tradnl" b="1" u="sng" dirty="0">
                <a:solidFill>
                  <a:schemeClr val="bg1"/>
                </a:solidFill>
                <a:latin typeface="Verdana" panose="020B0604030504040204" pitchFamily="34" charset="0"/>
                <a:ea typeface="Verdana" panose="020B0604030504040204" pitchFamily="34" charset="0"/>
              </a:rPr>
              <a:t>DISCIPLINA</a:t>
            </a:r>
          </a:p>
        </p:txBody>
      </p:sp>
      <p:grpSp>
        <p:nvGrpSpPr>
          <p:cNvPr id="10" name="Grupo 5"/>
          <p:cNvGrpSpPr/>
          <p:nvPr/>
        </p:nvGrpSpPr>
        <p:grpSpPr>
          <a:xfrm>
            <a:off x="0" y="0"/>
            <a:ext cx="12192000" cy="997743"/>
            <a:chOff x="0" y="0"/>
            <a:chExt cx="12192000" cy="997743"/>
          </a:xfrm>
        </p:grpSpPr>
        <p:sp>
          <p:nvSpPr>
            <p:cNvPr id="11" name="10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2"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60611079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57188" y="2195289"/>
            <a:ext cx="11672516" cy="4245615"/>
          </a:xfrm>
          <a:solidFill>
            <a:schemeClr val="tx1"/>
          </a:solidFill>
          <a:ln>
            <a:solidFill>
              <a:schemeClr val="bg2">
                <a:lumMod val="50000"/>
              </a:schemeClr>
            </a:solidFill>
          </a:ln>
        </p:spPr>
        <p:txBody>
          <a:bodyPr>
            <a:noAutofit/>
          </a:bodyPr>
          <a:lstStyle/>
          <a:p>
            <a:r>
              <a:rPr lang="es-CL" sz="2800" dirty="0">
                <a:solidFill>
                  <a:schemeClr val="bg1"/>
                </a:solidFill>
              </a:rPr>
              <a:t>La disciplina </a:t>
            </a:r>
            <a:r>
              <a:rPr lang="es-CL" sz="2800" u="sng" dirty="0">
                <a:solidFill>
                  <a:schemeClr val="bg1"/>
                </a:solidFill>
              </a:rPr>
              <a:t>está basada en la verdad</a:t>
            </a:r>
            <a:r>
              <a:rPr lang="es-CL" sz="2800" dirty="0">
                <a:solidFill>
                  <a:schemeClr val="bg1"/>
                </a:solidFill>
              </a:rPr>
              <a:t>. </a:t>
            </a:r>
          </a:p>
          <a:p>
            <a:r>
              <a:rPr lang="es-CL" sz="2800" dirty="0">
                <a:solidFill>
                  <a:schemeClr val="bg1"/>
                </a:solidFill>
              </a:rPr>
              <a:t>La lealtad es otro elemento indispensable en la disciplina. La lealtad debe existir en toda la escala jerárquica, hacia los superiores y subalternos. </a:t>
            </a:r>
          </a:p>
          <a:p>
            <a:r>
              <a:rPr lang="es-CL" sz="2800" dirty="0">
                <a:solidFill>
                  <a:schemeClr val="bg1"/>
                </a:solidFill>
              </a:rPr>
              <a:t>Al aplicar una sanción, el superior debe tener presente que el objeto que se persigue es educar, al  que cometió la falta y a quienes la hayan presenciado.</a:t>
            </a: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3</a:t>
            </a:fld>
            <a:endParaRPr lang="en-US" dirty="0">
              <a:solidFill>
                <a:schemeClr val="bg1"/>
              </a:solidFill>
            </a:endParaRPr>
          </a:p>
        </p:txBody>
      </p:sp>
      <p:sp>
        <p:nvSpPr>
          <p:cNvPr id="5" name="Título 1"/>
          <p:cNvSpPr txBox="1">
            <a:spLocks/>
          </p:cNvSpPr>
          <p:nvPr/>
        </p:nvSpPr>
        <p:spPr>
          <a:xfrm>
            <a:off x="1031876" y="1100139"/>
            <a:ext cx="10131425" cy="802341"/>
          </a:xfrm>
          <a:prstGeom prst="rect">
            <a:avLst/>
          </a:prstGeom>
          <a:solidFill>
            <a:schemeClr val="tx1"/>
          </a:solidFill>
          <a:ln>
            <a:solidFill>
              <a:schemeClr val="bg1"/>
            </a:solidFill>
          </a:ln>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s-ES_tradnl" b="1" dirty="0">
                <a:solidFill>
                  <a:schemeClr val="bg1"/>
                </a:solidFill>
                <a:latin typeface="Verdana" panose="020B0604030504040204" pitchFamily="34" charset="0"/>
                <a:ea typeface="Verdana" panose="020B0604030504040204" pitchFamily="34" charset="0"/>
              </a:rPr>
              <a:t>DISCIPLINA</a:t>
            </a:r>
          </a:p>
        </p:txBody>
      </p:sp>
      <p:grpSp>
        <p:nvGrpSpPr>
          <p:cNvPr id="2" name="Grupo 5"/>
          <p:cNvGrpSpPr/>
          <p:nvPr/>
        </p:nvGrpSpPr>
        <p:grpSpPr>
          <a:xfrm>
            <a:off x="0" y="0"/>
            <a:ext cx="12192000" cy="997743"/>
            <a:chOff x="0" y="0"/>
            <a:chExt cx="12192000" cy="997743"/>
          </a:xfrm>
        </p:grpSpPr>
        <p:sp>
          <p:nvSpPr>
            <p:cNvPr id="11" name="10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2" name="Picture 4" descr="l_armada"/>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606110793"/>
      </p:ext>
    </p:extLst>
  </p:cSld>
  <p:clrMapOvr>
    <a:masterClrMapping/>
  </p:clrMapOvr>
  <p:transition spd="slow">
    <p:randomBar dir="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57188" y="1538469"/>
            <a:ext cx="10947400" cy="4780426"/>
          </a:xfrm>
          <a:solidFill>
            <a:schemeClr val="tx1"/>
          </a:solidFill>
          <a:ln>
            <a:solidFill>
              <a:schemeClr val="bg2">
                <a:lumMod val="50000"/>
              </a:schemeClr>
            </a:solidFill>
          </a:ln>
        </p:spPr>
        <p:txBody>
          <a:bodyPr>
            <a:normAutofit fontScale="92500" lnSpcReduction="10000"/>
          </a:bodyPr>
          <a:lstStyle/>
          <a:p>
            <a:pPr marL="266700" lvl="1" indent="0" algn="just">
              <a:buNone/>
            </a:pPr>
            <a:r>
              <a:rPr lang="es-ES" sz="2800" b="1" u="sng" dirty="0">
                <a:solidFill>
                  <a:schemeClr val="bg1"/>
                </a:solidFill>
                <a:latin typeface="Verdana" panose="020B0604030504040204" pitchFamily="34" charset="0"/>
                <a:ea typeface="Verdana" panose="020B0604030504040204" pitchFamily="34" charset="0"/>
              </a:rPr>
              <a:t>FALTAS : </a:t>
            </a:r>
          </a:p>
          <a:p>
            <a:pPr marL="0" lvl="1" indent="0" algn="just">
              <a:buNone/>
            </a:pPr>
            <a:endParaRPr lang="es-CL" sz="2800" dirty="0">
              <a:solidFill>
                <a:schemeClr val="bg1"/>
              </a:solidFill>
              <a:latin typeface="Verdana" panose="020B0604030504040204" pitchFamily="34" charset="0"/>
              <a:ea typeface="Verdana" panose="020B0604030504040204" pitchFamily="34" charset="0"/>
            </a:endParaRPr>
          </a:p>
          <a:p>
            <a:r>
              <a:rPr lang="es-CL" sz="2800" dirty="0">
                <a:solidFill>
                  <a:schemeClr val="bg1"/>
                </a:solidFill>
              </a:rPr>
              <a:t>Se considerarán faltas a la disciplina, las acciones u omisiones que signifiquen incumplimiento de las órdenes, obligaciones o deberes, como, asimismo, que evidencien falta de compromiso con las normas militares o disposiciones reglamentarias. </a:t>
            </a:r>
          </a:p>
          <a:p>
            <a:endParaRPr lang="es-CL" sz="2800" dirty="0">
              <a:solidFill>
                <a:schemeClr val="bg1"/>
              </a:solidFill>
            </a:endParaRPr>
          </a:p>
          <a:p>
            <a:r>
              <a:rPr lang="es-CL" sz="2800" dirty="0">
                <a:solidFill>
                  <a:schemeClr val="bg1"/>
                </a:solidFill>
              </a:rPr>
              <a:t>Para la clasificación de las faltas y aplicación de los castigos o sanciones correspondientes, estos se dividirán en </a:t>
            </a:r>
            <a:r>
              <a:rPr lang="es-CL" sz="3200" b="1" u="sng" dirty="0">
                <a:solidFill>
                  <a:schemeClr val="bg1"/>
                </a:solidFill>
              </a:rPr>
              <a:t>Leves, Graves y Gravísimas </a:t>
            </a:r>
            <a:endParaRPr lang="es-CL" sz="2800" b="1" u="sng" dirty="0">
              <a:solidFill>
                <a:schemeClr val="bg1"/>
              </a:solidFill>
              <a:latin typeface="Verdana" panose="020B0604030504040204" pitchFamily="34" charset="0"/>
              <a:ea typeface="Verdana" panose="020B0604030504040204" pitchFamily="34" charset="0"/>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4</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9" name="8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2"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141324347"/>
      </p:ext>
    </p:extLst>
  </p:cSld>
  <p:clrMapOvr>
    <a:masterClrMapping/>
  </p:clrMapOvr>
  <p:transition spd="slow">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57188" y="1116011"/>
            <a:ext cx="11568112" cy="5391667"/>
          </a:xfrm>
          <a:solidFill>
            <a:schemeClr val="tx1"/>
          </a:solidFill>
          <a:ln>
            <a:solidFill>
              <a:schemeClr val="bg2">
                <a:lumMod val="50000"/>
              </a:schemeClr>
            </a:solidFill>
          </a:ln>
        </p:spPr>
        <p:txBody>
          <a:bodyPr>
            <a:normAutofit/>
          </a:bodyPr>
          <a:lstStyle/>
          <a:p>
            <a:pPr marL="0" indent="0" algn="just">
              <a:buNone/>
            </a:pPr>
            <a:r>
              <a:rPr lang="es-ES" sz="2800" b="1" u="sng" dirty="0">
                <a:solidFill>
                  <a:schemeClr val="bg1"/>
                </a:solidFill>
                <a:latin typeface="Verdana" panose="020B0604030504040204" pitchFamily="34" charset="0"/>
                <a:ea typeface="Verdana" panose="020B0604030504040204" pitchFamily="34" charset="0"/>
              </a:rPr>
              <a:t>CLASIFICACIÓN DE LA FALTAS:</a:t>
            </a:r>
          </a:p>
          <a:p>
            <a:pPr marL="0" indent="0" algn="just">
              <a:buNone/>
            </a:pPr>
            <a:endParaRPr lang="es-ES" sz="2800" b="1" u="sng" dirty="0">
              <a:solidFill>
                <a:schemeClr val="bg1"/>
              </a:solidFill>
              <a:latin typeface="Verdana" panose="020B0604030504040204" pitchFamily="34" charset="0"/>
              <a:ea typeface="Verdana" panose="020B0604030504040204" pitchFamily="34" charset="0"/>
            </a:endParaRPr>
          </a:p>
          <a:p>
            <a:r>
              <a:rPr lang="es-CL" sz="2800" b="1" dirty="0">
                <a:solidFill>
                  <a:schemeClr val="bg1"/>
                </a:solidFill>
                <a:latin typeface="Verdana" panose="020B0604030504040204" pitchFamily="34" charset="0"/>
                <a:ea typeface="Verdana" panose="020B0604030504040204" pitchFamily="34" charset="0"/>
              </a:rPr>
              <a:t>Faltas leves:</a:t>
            </a:r>
            <a:r>
              <a:rPr lang="es-CL" b="1" dirty="0">
                <a:solidFill>
                  <a:schemeClr val="bg1"/>
                </a:solidFill>
              </a:rPr>
              <a:t> </a:t>
            </a:r>
          </a:p>
          <a:p>
            <a:endParaRPr lang="es-CL" b="1" dirty="0">
              <a:solidFill>
                <a:schemeClr val="bg1"/>
              </a:solidFill>
            </a:endParaRPr>
          </a:p>
          <a:p>
            <a:r>
              <a:rPr lang="es-CL" sz="2800" dirty="0">
                <a:solidFill>
                  <a:schemeClr val="bg1"/>
                </a:solidFill>
              </a:rPr>
              <a:t>Se considerarán faltas leves aquellas acciones u omisiones que </a:t>
            </a:r>
            <a:r>
              <a:rPr lang="es-CL" sz="2800" u="sng" dirty="0">
                <a:solidFill>
                  <a:schemeClr val="bg1"/>
                </a:solidFill>
              </a:rPr>
              <a:t>no lesionan en forma seria la disciplina</a:t>
            </a:r>
            <a:r>
              <a:rPr lang="es-CL" sz="2800" dirty="0">
                <a:solidFill>
                  <a:schemeClr val="bg1"/>
                </a:solidFill>
              </a:rPr>
              <a:t>, eficiencia, espíritu de cuerpo o prestigio de la Escuela y que se pueden corregir normalmente sin sanciones severas. </a:t>
            </a: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5</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10" name="9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1"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672687679"/>
      </p:ext>
    </p:extLst>
  </p:cSld>
  <p:clrMapOvr>
    <a:masterClrMapping/>
  </p:clrMapOvr>
  <p:transition spd="slow">
    <p:randomBar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57188" y="1116011"/>
            <a:ext cx="11568112" cy="5132389"/>
          </a:xfrm>
          <a:solidFill>
            <a:schemeClr val="tx1"/>
          </a:solidFill>
          <a:ln>
            <a:solidFill>
              <a:schemeClr val="bg2">
                <a:lumMod val="50000"/>
              </a:schemeClr>
            </a:solidFill>
          </a:ln>
        </p:spPr>
        <p:txBody>
          <a:bodyPr>
            <a:normAutofit/>
          </a:bodyPr>
          <a:lstStyle/>
          <a:p>
            <a:pPr marL="0" indent="0" algn="just">
              <a:buNone/>
            </a:pPr>
            <a:r>
              <a:rPr lang="es-ES" sz="2800" b="1" u="sng" dirty="0">
                <a:solidFill>
                  <a:schemeClr val="bg1"/>
                </a:solidFill>
                <a:latin typeface="Verdana" panose="020B0604030504040204" pitchFamily="34" charset="0"/>
                <a:ea typeface="Verdana" panose="020B0604030504040204" pitchFamily="34" charset="0"/>
              </a:rPr>
              <a:t>CLASIFICACIÓN DE LA FALTAS:</a:t>
            </a:r>
          </a:p>
          <a:p>
            <a:pPr marL="457200" lvl="1" indent="0" algn="just">
              <a:buNone/>
            </a:pPr>
            <a:endParaRPr lang="es-CL" sz="2800" b="1" dirty="0">
              <a:solidFill>
                <a:schemeClr val="bg1"/>
              </a:solidFill>
              <a:latin typeface="Verdana" panose="020B0604030504040204" pitchFamily="34" charset="0"/>
              <a:ea typeface="Verdana" panose="020B0604030504040204" pitchFamily="34" charset="0"/>
            </a:endParaRPr>
          </a:p>
          <a:p>
            <a:r>
              <a:rPr lang="es-CL" sz="2800" b="1" dirty="0">
                <a:solidFill>
                  <a:schemeClr val="bg1"/>
                </a:solidFill>
                <a:latin typeface="Verdana" panose="020B0604030504040204" pitchFamily="34" charset="0"/>
                <a:ea typeface="Verdana" panose="020B0604030504040204" pitchFamily="34" charset="0"/>
              </a:rPr>
              <a:t>Faltas Graves:</a:t>
            </a:r>
            <a:r>
              <a:rPr lang="es-CL" sz="2800" dirty="0">
                <a:solidFill>
                  <a:schemeClr val="bg1"/>
                </a:solidFill>
                <a:latin typeface="Verdana" panose="020B0604030504040204" pitchFamily="34" charset="0"/>
                <a:ea typeface="Verdana" panose="020B0604030504040204" pitchFamily="34" charset="0"/>
              </a:rPr>
              <a:t> </a:t>
            </a:r>
          </a:p>
          <a:p>
            <a:endParaRPr lang="es-CL" sz="2800" dirty="0">
              <a:solidFill>
                <a:schemeClr val="bg1"/>
              </a:solidFill>
              <a:latin typeface="Verdana" panose="020B0604030504040204" pitchFamily="34" charset="0"/>
              <a:ea typeface="Verdana" panose="020B0604030504040204" pitchFamily="34" charset="0"/>
            </a:endParaRPr>
          </a:p>
          <a:p>
            <a:r>
              <a:rPr lang="es-CL" sz="2800" dirty="0">
                <a:solidFill>
                  <a:schemeClr val="bg1"/>
                </a:solidFill>
              </a:rPr>
              <a:t>Son aquellas acciones u omisiones que </a:t>
            </a:r>
            <a:r>
              <a:rPr lang="es-CL" sz="2800" u="sng" dirty="0">
                <a:solidFill>
                  <a:schemeClr val="bg1"/>
                </a:solidFill>
              </a:rPr>
              <a:t>afectan seriamente la disciplina</a:t>
            </a:r>
            <a:r>
              <a:rPr lang="es-CL" sz="2800" dirty="0">
                <a:solidFill>
                  <a:schemeClr val="bg1"/>
                </a:solidFill>
              </a:rPr>
              <a:t>, </a:t>
            </a:r>
            <a:r>
              <a:rPr lang="es-CL" sz="2800" u="sng" dirty="0">
                <a:solidFill>
                  <a:schemeClr val="bg1"/>
                </a:solidFill>
              </a:rPr>
              <a:t>eficiencia, seguridad, espíritu de cuerpo o prestigio de la Institución </a:t>
            </a:r>
            <a:r>
              <a:rPr lang="es-CL" sz="2800" dirty="0">
                <a:solidFill>
                  <a:schemeClr val="bg1"/>
                </a:solidFill>
              </a:rPr>
              <a:t>y que deben ser sancionadas para prevenir su repetición, mala influencia o propagación. </a:t>
            </a: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6</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10" name="9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1"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003423506"/>
      </p:ext>
    </p:extLst>
  </p:cSld>
  <p:clrMapOvr>
    <a:masterClrMapping/>
  </p:clrMapOvr>
  <p:transition spd="slow">
    <p:randomBar dir="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57188" y="1116012"/>
            <a:ext cx="11568112" cy="5344166"/>
          </a:xfrm>
          <a:solidFill>
            <a:schemeClr val="tx1"/>
          </a:solidFill>
          <a:ln>
            <a:solidFill>
              <a:schemeClr val="bg2">
                <a:lumMod val="50000"/>
              </a:schemeClr>
            </a:solidFill>
          </a:ln>
        </p:spPr>
        <p:txBody>
          <a:bodyPr>
            <a:normAutofit/>
          </a:bodyPr>
          <a:lstStyle/>
          <a:p>
            <a:pPr marL="0" indent="0" algn="just">
              <a:buNone/>
            </a:pPr>
            <a:r>
              <a:rPr lang="es-ES" sz="2800" b="1" u="sng" dirty="0">
                <a:solidFill>
                  <a:schemeClr val="bg1"/>
                </a:solidFill>
                <a:latin typeface="Verdana" panose="020B0604030504040204" pitchFamily="34" charset="0"/>
                <a:ea typeface="Verdana" panose="020B0604030504040204" pitchFamily="34" charset="0"/>
              </a:rPr>
              <a:t>CLASIFICACIÓN DE LA FALTAS:</a:t>
            </a:r>
          </a:p>
          <a:p>
            <a:pPr marL="457200" lvl="1" indent="0" algn="just">
              <a:buNone/>
            </a:pPr>
            <a:endParaRPr lang="es-CL" sz="2800" b="1" dirty="0">
              <a:solidFill>
                <a:schemeClr val="bg1"/>
              </a:solidFill>
              <a:latin typeface="Verdana" panose="020B0604030504040204" pitchFamily="34" charset="0"/>
              <a:ea typeface="Verdana" panose="020B0604030504040204" pitchFamily="34" charset="0"/>
            </a:endParaRPr>
          </a:p>
          <a:p>
            <a:r>
              <a:rPr lang="es-CL" sz="2800" b="1" dirty="0">
                <a:solidFill>
                  <a:schemeClr val="bg1"/>
                </a:solidFill>
                <a:latin typeface="Verdana" panose="020B0604030504040204" pitchFamily="34" charset="0"/>
                <a:ea typeface="Verdana" panose="020B0604030504040204" pitchFamily="34" charset="0"/>
              </a:rPr>
              <a:t>Faltas Gravísimas:</a:t>
            </a:r>
            <a:r>
              <a:rPr lang="es-CL" sz="2800" dirty="0">
                <a:solidFill>
                  <a:schemeClr val="bg1"/>
                </a:solidFill>
                <a:latin typeface="Verdana" panose="020B0604030504040204" pitchFamily="34" charset="0"/>
                <a:ea typeface="Verdana" panose="020B0604030504040204" pitchFamily="34" charset="0"/>
              </a:rPr>
              <a:t> </a:t>
            </a:r>
          </a:p>
          <a:p>
            <a:endParaRPr lang="es-CL" sz="2800" dirty="0">
              <a:solidFill>
                <a:schemeClr val="bg1"/>
              </a:solidFill>
              <a:latin typeface="Verdana" panose="020B0604030504040204" pitchFamily="34" charset="0"/>
              <a:ea typeface="Verdana" panose="020B0604030504040204" pitchFamily="34" charset="0"/>
            </a:endParaRPr>
          </a:p>
          <a:p>
            <a:r>
              <a:rPr lang="es-CL" sz="2800" dirty="0">
                <a:solidFill>
                  <a:schemeClr val="bg1"/>
                </a:solidFill>
              </a:rPr>
              <a:t>Son aquellas acciones u omisiones que, </a:t>
            </a:r>
            <a:r>
              <a:rPr lang="es-CL" sz="2800" u="sng" dirty="0">
                <a:solidFill>
                  <a:schemeClr val="bg1"/>
                </a:solidFill>
              </a:rPr>
              <a:t>aun cuando constituyan o no delito, afectan seriamente a la disciplina</a:t>
            </a:r>
            <a:r>
              <a:rPr lang="es-CL" sz="2800" dirty="0">
                <a:solidFill>
                  <a:schemeClr val="bg1"/>
                </a:solidFill>
              </a:rPr>
              <a:t>, eficiencia, prestigio o seguridad de las personas y de la Institución, las que </a:t>
            </a:r>
            <a:r>
              <a:rPr lang="es-CL" sz="2800" u="sng" dirty="0">
                <a:solidFill>
                  <a:schemeClr val="bg1"/>
                </a:solidFill>
              </a:rPr>
              <a:t>deben ser sancionadas con severidad para corregirlas y prevenir consecuencias inmediatas o posteriores</a:t>
            </a:r>
            <a:r>
              <a:rPr lang="es-CL" sz="2800" dirty="0">
                <a:solidFill>
                  <a:schemeClr val="bg1"/>
                </a:solidFill>
              </a:rPr>
              <a:t>. </a:t>
            </a:r>
            <a:endParaRPr lang="es-CL" sz="7200" dirty="0">
              <a:solidFill>
                <a:schemeClr val="bg1"/>
              </a:solidFill>
              <a:latin typeface="Verdana" panose="020B0604030504040204" pitchFamily="34" charset="0"/>
              <a:ea typeface="Verdana" panose="020B0604030504040204" pitchFamily="34" charset="0"/>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7</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10" name="9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1"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425123386"/>
      </p:ext>
    </p:extLst>
  </p:cSld>
  <p:clrMapOvr>
    <a:masterClrMapping/>
  </p:clrMapOvr>
  <p:transition spd="slow">
    <p:randomBar dir="ver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901123" y="1394949"/>
            <a:ext cx="10402455" cy="5139201"/>
          </a:xfrm>
          <a:solidFill>
            <a:schemeClr val="tx1"/>
          </a:solidFill>
          <a:ln>
            <a:solidFill>
              <a:schemeClr val="bg2">
                <a:lumMod val="50000"/>
              </a:schemeClr>
            </a:solidFill>
          </a:ln>
        </p:spPr>
        <p:txBody>
          <a:bodyPr>
            <a:noAutofit/>
          </a:bodyPr>
          <a:lstStyle/>
          <a:p>
            <a:pPr marL="0" indent="0" algn="just">
              <a:buNone/>
            </a:pPr>
            <a:r>
              <a:rPr lang="es-CL" sz="2800" b="1" u="sng" dirty="0">
                <a:solidFill>
                  <a:schemeClr val="bg1"/>
                </a:solidFill>
                <a:latin typeface="Verdana" panose="020B0604030504040204" pitchFamily="34" charset="0"/>
                <a:ea typeface="Verdana" panose="020B0604030504040204" pitchFamily="34" charset="0"/>
              </a:rPr>
              <a:t>Atribuciones disciplinarias. </a:t>
            </a:r>
          </a:p>
          <a:p>
            <a:pPr marL="0" indent="0" algn="just">
              <a:buNone/>
            </a:pPr>
            <a:endParaRPr lang="es-CL" sz="2800" b="1" u="sng" dirty="0">
              <a:solidFill>
                <a:schemeClr val="bg1"/>
              </a:solidFill>
              <a:latin typeface="Verdana" panose="020B0604030504040204" pitchFamily="34" charset="0"/>
              <a:ea typeface="Verdana" panose="020B0604030504040204" pitchFamily="34" charset="0"/>
            </a:endParaRPr>
          </a:p>
          <a:p>
            <a:pPr marL="0" indent="0" algn="just">
              <a:buNone/>
            </a:pPr>
            <a:r>
              <a:rPr lang="es-CL" sz="2800" dirty="0">
                <a:solidFill>
                  <a:schemeClr val="bg1"/>
                </a:solidFill>
                <a:ea typeface="Verdana" panose="020B0604030504040204" pitchFamily="34" charset="0"/>
              </a:rPr>
              <a:t>La </a:t>
            </a:r>
            <a:r>
              <a:rPr lang="es-CL" sz="2800" u="sng" dirty="0">
                <a:solidFill>
                  <a:schemeClr val="bg1"/>
                </a:solidFill>
                <a:ea typeface="Verdana" panose="020B0604030504040204" pitchFamily="34" charset="0"/>
              </a:rPr>
              <a:t>facultad para sancionar una falta </a:t>
            </a:r>
            <a:r>
              <a:rPr lang="es-CL" sz="2800" dirty="0">
                <a:solidFill>
                  <a:schemeClr val="bg1"/>
                </a:solidFill>
                <a:ea typeface="Verdana" panose="020B0604030504040204" pitchFamily="34" charset="0"/>
              </a:rPr>
              <a:t>se establece según el cargo de la autoridad. (</a:t>
            </a:r>
            <a:r>
              <a:rPr lang="es-ES" sz="2800" dirty="0">
                <a:solidFill>
                  <a:schemeClr val="bg1"/>
                </a:solidFill>
                <a:ea typeface="Verdana" panose="020B0604030504040204" pitchFamily="34" charset="0"/>
              </a:rPr>
              <a:t>Comandante, Director, Segundo Comandante, Subdirector, Jefe de Departamento, Oficial de División, </a:t>
            </a:r>
            <a:r>
              <a:rPr lang="es-ES" sz="2800" dirty="0" err="1">
                <a:solidFill>
                  <a:schemeClr val="bg1"/>
                </a:solidFill>
                <a:ea typeface="Verdana" panose="020B0604030504040204" pitchFamily="34" charset="0"/>
              </a:rPr>
              <a:t>etc</a:t>
            </a:r>
            <a:r>
              <a:rPr lang="es-ES" sz="2800" dirty="0">
                <a:solidFill>
                  <a:schemeClr val="bg1"/>
                </a:solidFill>
                <a:ea typeface="Verdana" panose="020B0604030504040204" pitchFamily="34" charset="0"/>
              </a:rPr>
              <a:t>)</a:t>
            </a:r>
            <a:endParaRPr lang="es-CL" sz="2800" dirty="0">
              <a:solidFill>
                <a:schemeClr val="bg1"/>
              </a:solidFill>
              <a:ea typeface="Verdana" panose="020B0604030504040204" pitchFamily="34" charset="0"/>
            </a:endParaRPr>
          </a:p>
          <a:p>
            <a:pPr marL="0" indent="0" algn="just">
              <a:buNone/>
            </a:pPr>
            <a:endParaRPr lang="es-ES_tradnl" sz="2800" dirty="0">
              <a:solidFill>
                <a:schemeClr val="bg1"/>
              </a:solidFill>
              <a:ea typeface="Verdana" panose="020B0604030504040204" pitchFamily="34" charset="0"/>
            </a:endParaRPr>
          </a:p>
          <a:p>
            <a:pPr marL="0" indent="0" algn="just">
              <a:buNone/>
            </a:pPr>
            <a:r>
              <a:rPr lang="es-CL" sz="2800" dirty="0">
                <a:solidFill>
                  <a:schemeClr val="bg1"/>
                </a:solidFill>
                <a:ea typeface="Verdana" panose="020B0604030504040204" pitchFamily="34" charset="0"/>
              </a:rPr>
              <a:t>Las atribuciones disciplinarias no son inherentes al grado, sino al cargo que se desempeña.</a:t>
            </a:r>
            <a:r>
              <a:rPr lang="es-ES_tradnl" sz="2800" dirty="0">
                <a:solidFill>
                  <a:schemeClr val="bg1"/>
                </a:solidFill>
                <a:ea typeface="Verdana" panose="020B0604030504040204" pitchFamily="34" charset="0"/>
              </a:rPr>
              <a:t>  </a:t>
            </a:r>
            <a:r>
              <a:rPr lang="es-ES_tradnl" sz="2800" u="sng" dirty="0">
                <a:solidFill>
                  <a:schemeClr val="bg1"/>
                </a:solidFill>
                <a:ea typeface="Verdana" panose="020B0604030504040204" pitchFamily="34" charset="0"/>
              </a:rPr>
              <a:t>NO importa el grado que tenga, es el puesto que ejerce.</a:t>
            </a:r>
            <a:endParaRPr lang="es-ES_tradnl" sz="2800" dirty="0">
              <a:solidFill>
                <a:schemeClr val="bg1"/>
              </a:solidFill>
              <a:ea typeface="Verdana" panose="020B0604030504040204" pitchFamily="34" charset="0"/>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8</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10" name="9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1"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68513919"/>
      </p:ext>
    </p:extLst>
  </p:cSld>
  <p:clrMapOvr>
    <a:masterClrMapping/>
  </p:clrMapOvr>
  <p:transition spd="slow">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74320" y="1116011"/>
            <a:ext cx="11704320" cy="5695568"/>
          </a:xfrm>
          <a:solidFill>
            <a:schemeClr val="tx1"/>
          </a:solidFill>
          <a:ln>
            <a:solidFill>
              <a:schemeClr val="bg2">
                <a:lumMod val="50000"/>
              </a:schemeClr>
            </a:solidFill>
          </a:ln>
        </p:spPr>
        <p:txBody>
          <a:bodyPr>
            <a:noAutofit/>
          </a:bodyPr>
          <a:lstStyle/>
          <a:p>
            <a:pPr marL="92075" indent="0" algn="just">
              <a:buNone/>
            </a:pPr>
            <a:r>
              <a:rPr lang="es-CL" sz="2800" b="1" u="sng" dirty="0">
                <a:solidFill>
                  <a:schemeClr val="bg1"/>
                </a:solidFill>
                <a:ea typeface="Verdana" panose="020B0604030504040204" pitchFamily="34" charset="0"/>
              </a:rPr>
              <a:t>CONSIDERACIONES PARA DETERMINAR LA MAGNITUD DE LA SANCIÓN</a:t>
            </a:r>
          </a:p>
          <a:p>
            <a:pPr marL="92075" indent="0" algn="just">
              <a:buNone/>
            </a:pPr>
            <a:endParaRPr lang="es-CL" sz="100" b="1" u="sng" dirty="0">
              <a:solidFill>
                <a:schemeClr val="bg1"/>
              </a:solidFill>
              <a:ea typeface="Verdana" panose="020B0604030504040204" pitchFamily="34" charset="0"/>
            </a:endParaRPr>
          </a:p>
          <a:p>
            <a:pPr marL="92075" indent="0" algn="just">
              <a:buNone/>
            </a:pPr>
            <a:r>
              <a:rPr lang="es-CL" sz="2800" dirty="0">
                <a:solidFill>
                  <a:schemeClr val="bg1"/>
                </a:solidFill>
                <a:ea typeface="Verdana" panose="020B0604030504040204" pitchFamily="34" charset="0"/>
              </a:rPr>
              <a:t>La sanción es el castigo que se impone al que comete una falta</a:t>
            </a:r>
          </a:p>
          <a:p>
            <a:pPr marL="92075" indent="0" algn="just">
              <a:buNone/>
            </a:pPr>
            <a:endParaRPr lang="es-CL" sz="400" b="1" u="sng" dirty="0">
              <a:solidFill>
                <a:schemeClr val="bg1"/>
              </a:solidFill>
              <a:ea typeface="Verdana" panose="020B0604030504040204" pitchFamily="34" charset="0"/>
            </a:endParaRPr>
          </a:p>
          <a:p>
            <a:pPr marL="92075" indent="0" algn="just">
              <a:buNone/>
            </a:pPr>
            <a:r>
              <a:rPr lang="es-CL" sz="3200" b="1" u="sng" dirty="0">
                <a:solidFill>
                  <a:schemeClr val="bg1"/>
                </a:solidFill>
                <a:ea typeface="Verdana" panose="020B0604030504040204" pitchFamily="34" charset="0"/>
              </a:rPr>
              <a:t>Atenuantes o Agravantes</a:t>
            </a:r>
            <a:r>
              <a:rPr lang="es-CL" sz="3200" dirty="0">
                <a:solidFill>
                  <a:schemeClr val="bg1"/>
                </a:solidFill>
                <a:ea typeface="Verdana" panose="020B0604030504040204" pitchFamily="34" charset="0"/>
              </a:rPr>
              <a:t>:</a:t>
            </a:r>
          </a:p>
          <a:p>
            <a:pPr marL="92075" indent="0" algn="just">
              <a:buNone/>
            </a:pPr>
            <a:endParaRPr lang="es-CL" sz="100" dirty="0">
              <a:solidFill>
                <a:schemeClr val="bg1"/>
              </a:solidFill>
              <a:ea typeface="Verdana" panose="020B0604030504040204" pitchFamily="34" charset="0"/>
            </a:endParaRPr>
          </a:p>
          <a:p>
            <a:pPr marL="92075" lvl="1" indent="0" algn="just">
              <a:buNone/>
            </a:pPr>
            <a:r>
              <a:rPr lang="es-MX" sz="2800" dirty="0"/>
              <a:t>Cometer faltas en presencia de menos antiguos. b. Intencionalidad del acto. Mal ejemplo producido. c. Indolencia. d. Reincidente en faltas similares ha la que se sanciona. e. Cometer la falta encontrándose de guardia. f. Tiempo de permanencia en la Escuela. g. Mala conducta anterior y calificación deficiente. h. Tener excelentes antecedentes militares, profesionales y disciplinarios previos. i. Grado de arrepentimiento demostrado. j. Conducta anterior.</a:t>
            </a:r>
            <a:r>
              <a:rPr lang="es-CL" sz="2800" dirty="0" smtClean="0">
                <a:solidFill>
                  <a:schemeClr val="bg1"/>
                </a:solidFill>
                <a:ea typeface="Verdana" panose="020B0604030504040204" pitchFamily="34" charset="0"/>
              </a:rPr>
              <a:t>Reincidencia </a:t>
            </a:r>
            <a:r>
              <a:rPr lang="es-CL" sz="2800" dirty="0">
                <a:solidFill>
                  <a:schemeClr val="bg1"/>
                </a:solidFill>
                <a:ea typeface="Verdana" panose="020B0604030504040204" pitchFamily="34" charset="0"/>
              </a:rPr>
              <a:t>o reiteración.</a:t>
            </a:r>
            <a:endParaRPr lang="es-ES_tradnl" sz="2800" dirty="0">
              <a:solidFill>
                <a:schemeClr val="bg1"/>
              </a:solidFill>
              <a:ea typeface="Verdana" panose="020B0604030504040204" pitchFamily="34" charset="0"/>
            </a:endParaRPr>
          </a:p>
        </p:txBody>
      </p:sp>
      <p:grpSp>
        <p:nvGrpSpPr>
          <p:cNvPr id="8" name="Grupo 5"/>
          <p:cNvGrpSpPr/>
          <p:nvPr/>
        </p:nvGrpSpPr>
        <p:grpSpPr>
          <a:xfrm>
            <a:off x="0" y="0"/>
            <a:ext cx="12192000" cy="997743"/>
            <a:chOff x="0" y="0"/>
            <a:chExt cx="12192000" cy="997743"/>
          </a:xfrm>
        </p:grpSpPr>
        <p:sp>
          <p:nvSpPr>
            <p:cNvPr id="10" name="9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1"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111373812"/>
      </p:ext>
    </p:extLst>
  </p:cSld>
  <p:clrMapOvr>
    <a:masterClrMapping/>
  </p:clrMapOvr>
  <p:transition spd="slow">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10</a:t>
            </a:fld>
            <a:endParaRPr lang="en-US" dirty="0">
              <a:solidFill>
                <a:schemeClr val="bg1"/>
              </a:solidFill>
            </a:endParaRPr>
          </a:p>
        </p:txBody>
      </p:sp>
      <p:sp>
        <p:nvSpPr>
          <p:cNvPr id="10" name="9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graphicFrame>
        <p:nvGraphicFramePr>
          <p:cNvPr id="9" name="8 Tabla"/>
          <p:cNvGraphicFramePr>
            <a:graphicFrameLocks noGrp="1"/>
          </p:cNvGraphicFramePr>
          <p:nvPr>
            <p:extLst>
              <p:ext uri="{D42A27DB-BD31-4B8C-83A1-F6EECF244321}">
                <p14:modId xmlns:p14="http://schemas.microsoft.com/office/powerpoint/2010/main" val="2880349223"/>
              </p:ext>
            </p:extLst>
          </p:nvPr>
        </p:nvGraphicFramePr>
        <p:xfrm>
          <a:off x="9525" y="622322"/>
          <a:ext cx="12068176" cy="6261840"/>
        </p:xfrm>
        <a:graphic>
          <a:graphicData uri="http://schemas.openxmlformats.org/drawingml/2006/table">
            <a:tbl>
              <a:tblPr/>
              <a:tblGrid>
                <a:gridCol w="2524735">
                  <a:extLst>
                    <a:ext uri="{9D8B030D-6E8A-4147-A177-3AD203B41FA5}">
                      <a16:colId xmlns:a16="http://schemas.microsoft.com/office/drawing/2014/main" val="20000"/>
                    </a:ext>
                  </a:extLst>
                </a:gridCol>
                <a:gridCol w="2256995">
                  <a:extLst>
                    <a:ext uri="{9D8B030D-6E8A-4147-A177-3AD203B41FA5}">
                      <a16:colId xmlns:a16="http://schemas.microsoft.com/office/drawing/2014/main" val="20001"/>
                    </a:ext>
                  </a:extLst>
                </a:gridCol>
                <a:gridCol w="4949022">
                  <a:extLst>
                    <a:ext uri="{9D8B030D-6E8A-4147-A177-3AD203B41FA5}">
                      <a16:colId xmlns:a16="http://schemas.microsoft.com/office/drawing/2014/main" val="20002"/>
                    </a:ext>
                  </a:extLst>
                </a:gridCol>
                <a:gridCol w="2337424">
                  <a:extLst>
                    <a:ext uri="{9D8B030D-6E8A-4147-A177-3AD203B41FA5}">
                      <a16:colId xmlns:a16="http://schemas.microsoft.com/office/drawing/2014/main" val="3756335980"/>
                    </a:ext>
                  </a:extLst>
                </a:gridCol>
              </a:tblGrid>
              <a:tr h="543677">
                <a:tc>
                  <a:txBody>
                    <a:bodyPr/>
                    <a:lstStyle/>
                    <a:p>
                      <a:pPr algn="ctr">
                        <a:lnSpc>
                          <a:spcPct val="115000"/>
                        </a:lnSpc>
                        <a:spcAft>
                          <a:spcPts val="0"/>
                        </a:spcAft>
                      </a:pPr>
                      <a:r>
                        <a:rPr lang="es-CL" sz="1600" b="1" dirty="0">
                          <a:solidFill>
                            <a:srgbClr val="000000"/>
                          </a:solidFill>
                          <a:effectLst/>
                          <a:latin typeface="Verdana"/>
                          <a:ea typeface="Calibri"/>
                          <a:cs typeface="Garamond"/>
                        </a:rPr>
                        <a:t>FALTAS</a:t>
                      </a:r>
                      <a:endParaRPr lang="es-CL" sz="16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ctr">
                        <a:lnSpc>
                          <a:spcPct val="115000"/>
                        </a:lnSpc>
                        <a:spcAft>
                          <a:spcPts val="0"/>
                        </a:spcAft>
                      </a:pPr>
                      <a:endParaRPr lang="es-CL" sz="16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ctr">
                        <a:lnSpc>
                          <a:spcPct val="115000"/>
                        </a:lnSpc>
                        <a:spcAft>
                          <a:spcPts val="0"/>
                        </a:spcAft>
                      </a:pPr>
                      <a:r>
                        <a:rPr lang="es-CL" sz="1600" b="1" dirty="0">
                          <a:solidFill>
                            <a:srgbClr val="000000"/>
                          </a:solidFill>
                          <a:effectLst/>
                          <a:latin typeface="Verdana"/>
                          <a:ea typeface="Calibri"/>
                          <a:cs typeface="Garamond"/>
                        </a:rPr>
                        <a:t>SANCIÓN</a:t>
                      </a:r>
                      <a:endParaRPr lang="es-CL" sz="16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ctr">
                        <a:lnSpc>
                          <a:spcPct val="115000"/>
                        </a:lnSpc>
                        <a:spcAft>
                          <a:spcPts val="0"/>
                        </a:spcAft>
                      </a:pPr>
                      <a:r>
                        <a:rPr lang="es-CL" sz="1600" b="1" dirty="0">
                          <a:solidFill>
                            <a:srgbClr val="000000"/>
                          </a:solidFill>
                          <a:effectLst/>
                          <a:latin typeface="Verdana"/>
                          <a:ea typeface="Calibri"/>
                          <a:cs typeface="Garamond"/>
                        </a:rPr>
                        <a:t>ATRIB. DISCIPLINARIAS</a:t>
                      </a:r>
                      <a:endParaRPr lang="es-CL" sz="16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r h="1994466">
                <a:tc>
                  <a:txBody>
                    <a:bodyPr/>
                    <a:lstStyle/>
                    <a:p>
                      <a:pPr>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Faltas Leves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92075" indent="0">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Leve 0</a:t>
                      </a:r>
                    </a:p>
                    <a:p>
                      <a:pPr marL="92075" indent="0">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Leve 5</a:t>
                      </a:r>
                    </a:p>
                    <a:p>
                      <a:pPr marL="92075" indent="0">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Leve 10</a:t>
                      </a:r>
                    </a:p>
                    <a:p>
                      <a:pPr marL="92075" indent="0">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Leve 15</a:t>
                      </a:r>
                    </a:p>
                    <a:p>
                      <a:pPr marL="92075"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Leve 20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Amonestación verbal / Plantón 10</a:t>
                      </a:r>
                    </a:p>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Dos horas sin salida</a:t>
                      </a:r>
                    </a:p>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Cuatro horas sin salida</a:t>
                      </a:r>
                    </a:p>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Seis horas sin salida</a:t>
                      </a:r>
                    </a:p>
                    <a:p>
                      <a:pPr marL="0" marR="0" indent="0" algn="l" defTabSz="457200" rtl="0" eaLnBrk="1" fontAlgn="auto" latinLnBrk="0" hangingPunct="1">
                        <a:lnSpc>
                          <a:spcPct val="150000"/>
                        </a:lnSpc>
                        <a:spcBef>
                          <a:spcPts val="0"/>
                        </a:spcBef>
                        <a:spcAft>
                          <a:spcPts val="0"/>
                        </a:spcAft>
                        <a:buClrTx/>
                        <a:buSzTx/>
                        <a:buFontTx/>
                        <a:buNone/>
                        <a:tabLst/>
                        <a:defRPr/>
                      </a:pPr>
                      <a:r>
                        <a:rPr lang="es-ES" b="1" dirty="0">
                          <a:solidFill>
                            <a:schemeClr val="bg1"/>
                          </a:solidFill>
                          <a:latin typeface="Verdana" panose="020B0604030504040204" pitchFamily="34" charset="0"/>
                          <a:ea typeface="Verdana" panose="020B0604030504040204" pitchFamily="34" charset="0"/>
                        </a:rPr>
                        <a:t>Ocho horas sin salida</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nSpc>
                          <a:spcPct val="115000"/>
                        </a:lnSpc>
                        <a:spcAft>
                          <a:spcPts val="0"/>
                        </a:spcAft>
                      </a:pPr>
                      <a:r>
                        <a:rPr lang="es-CL" sz="1800" b="1" dirty="0">
                          <a:solidFill>
                            <a:srgbClr val="000000"/>
                          </a:solidFill>
                          <a:effectLst/>
                          <a:latin typeface="Verdana" pitchFamily="34" charset="0"/>
                          <a:ea typeface="Verdana" pitchFamily="34" charset="0"/>
                          <a:cs typeface="Verdana" pitchFamily="34" charset="0"/>
                        </a:rPr>
                        <a:t>Of. División </a:t>
                      </a:r>
                    </a:p>
                    <a:p>
                      <a:pPr>
                        <a:lnSpc>
                          <a:spcPct val="115000"/>
                        </a:lnSpc>
                        <a:spcAft>
                          <a:spcPts val="0"/>
                        </a:spcAft>
                      </a:pPr>
                      <a:endParaRPr lang="es-CL" sz="1800" b="1" dirty="0">
                        <a:solidFill>
                          <a:srgbClr val="000000"/>
                        </a:solidFill>
                        <a:effectLst/>
                        <a:latin typeface="Verdana" pitchFamily="34" charset="0"/>
                        <a:ea typeface="Verdana" pitchFamily="34" charset="0"/>
                        <a:cs typeface="Verdan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1"/>
                  </a:ext>
                </a:extLst>
              </a:tr>
              <a:tr h="1293439">
                <a:tc>
                  <a:txBody>
                    <a:bodyPr/>
                    <a:lstStyle/>
                    <a:p>
                      <a:pPr>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Faltas Graves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92075"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Grave 25</a:t>
                      </a:r>
                    </a:p>
                    <a:p>
                      <a:pPr marL="92075" marR="0" indent="0" algn="l" defTabSz="457200" rtl="0" eaLnBrk="1" fontAlgn="auto" latinLnBrk="0" hangingPunct="1">
                        <a:lnSpc>
                          <a:spcPct val="150000"/>
                        </a:lnSpc>
                        <a:spcBef>
                          <a:spcPts val="0"/>
                        </a:spcBef>
                        <a:spcAft>
                          <a:spcPts val="0"/>
                        </a:spcAft>
                        <a:buClrTx/>
                        <a:buSzTx/>
                        <a:buFontTx/>
                        <a:buNone/>
                        <a:tabLst/>
                        <a:defRPr/>
                      </a:pPr>
                      <a:endParaRPr lang="es-ES" sz="1800" b="1" dirty="0">
                        <a:solidFill>
                          <a:srgbClr val="000000"/>
                        </a:solidFill>
                        <a:effectLst/>
                        <a:latin typeface="Verdana" pitchFamily="34" charset="0"/>
                        <a:ea typeface="Verdana" pitchFamily="34" charset="0"/>
                        <a:cs typeface="Verdana" pitchFamily="34" charset="0"/>
                      </a:endParaRPr>
                    </a:p>
                    <a:p>
                      <a:pPr>
                        <a:lnSpc>
                          <a:spcPct val="150000"/>
                        </a:lnSpc>
                        <a:spcAft>
                          <a:spcPts val="0"/>
                        </a:spcAft>
                      </a:pPr>
                      <a:r>
                        <a:rPr lang="es-CL" sz="1800" b="1" kern="1200" dirty="0">
                          <a:solidFill>
                            <a:srgbClr val="000000"/>
                          </a:solidFill>
                          <a:effectLst/>
                          <a:latin typeface="Verdana" pitchFamily="34" charset="0"/>
                          <a:ea typeface="Verdana" pitchFamily="34" charset="0"/>
                          <a:cs typeface="Verdana" pitchFamily="34" charset="0"/>
                        </a:rPr>
                        <a:t> </a:t>
                      </a:r>
                      <a:r>
                        <a:rPr lang="es-CL" sz="1800" b="1" dirty="0">
                          <a:solidFill>
                            <a:srgbClr val="000000"/>
                          </a:solidFill>
                          <a:effectLst/>
                          <a:latin typeface="Verdana" pitchFamily="34" charset="0"/>
                          <a:ea typeface="Verdana" pitchFamily="34" charset="0"/>
                          <a:cs typeface="Verdana" pitchFamily="34" charset="0"/>
                        </a:rPr>
                        <a:t>Grave 50 </a:t>
                      </a:r>
                    </a:p>
                    <a:p>
                      <a:pPr>
                        <a:lnSpc>
                          <a:spcPct val="150000"/>
                        </a:lnSpc>
                        <a:spcAft>
                          <a:spcPts val="0"/>
                        </a:spcAft>
                      </a:pPr>
                      <a:endParaRPr lang="es-CL" sz="1800" b="1" dirty="0">
                        <a:solidFill>
                          <a:srgbClr val="000000"/>
                        </a:solidFill>
                        <a:effectLst/>
                        <a:latin typeface="Verdana" pitchFamily="34" charset="0"/>
                        <a:ea typeface="Verdana" pitchFamily="34" charset="0"/>
                        <a:cs typeface="Verdan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0" marR="0" indent="0" algn="l" defTabSz="457200" rtl="0" eaLnBrk="1" fontAlgn="auto" latinLnBrk="0" hangingPunct="1">
                        <a:lnSpc>
                          <a:spcPct val="150000"/>
                        </a:lnSpc>
                        <a:spcBef>
                          <a:spcPts val="0"/>
                        </a:spcBef>
                        <a:spcAft>
                          <a:spcPts val="0"/>
                        </a:spcAft>
                        <a:buClrTx/>
                        <a:buSzTx/>
                        <a:buFontTx/>
                        <a:buNone/>
                        <a:tabLst/>
                        <a:defRPr/>
                      </a:pPr>
                      <a:r>
                        <a:rPr lang="es-ES" b="1" dirty="0" smtClean="0">
                          <a:solidFill>
                            <a:schemeClr val="bg1"/>
                          </a:solidFill>
                          <a:latin typeface="Verdana" panose="020B0604030504040204" pitchFamily="34" charset="0"/>
                          <a:ea typeface="Verdana" panose="020B0604030504040204" pitchFamily="34" charset="0"/>
                        </a:rPr>
                        <a:t>16 </a:t>
                      </a:r>
                      <a:r>
                        <a:rPr lang="es-ES" b="1" dirty="0">
                          <a:solidFill>
                            <a:schemeClr val="bg1"/>
                          </a:solidFill>
                          <a:latin typeface="Verdana" panose="020B0604030504040204" pitchFamily="34" charset="0"/>
                          <a:ea typeface="Verdana" panose="020B0604030504040204" pitchFamily="34" charset="0"/>
                        </a:rPr>
                        <a:t>horas sin salida</a:t>
                      </a:r>
                    </a:p>
                    <a:p>
                      <a:pPr>
                        <a:lnSpc>
                          <a:spcPct val="150000"/>
                        </a:lnSpc>
                        <a:spcAft>
                          <a:spcPts val="0"/>
                        </a:spcAft>
                      </a:pPr>
                      <a:endParaRPr lang="es-ES" b="1" dirty="0">
                        <a:solidFill>
                          <a:schemeClr val="bg1"/>
                        </a:solidFill>
                        <a:latin typeface="Verdana" panose="020B0604030504040204" pitchFamily="34" charset="0"/>
                        <a:ea typeface="Verdana" panose="020B0604030504040204" pitchFamily="34" charset="0"/>
                      </a:endParaRPr>
                    </a:p>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Viernes, Sábado y Domingo sin salida</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Of. División </a:t>
                      </a:r>
                    </a:p>
                    <a:p>
                      <a:pPr marL="0" marR="0" indent="0" algn="l" defTabSz="457200" rtl="0" eaLnBrk="1" fontAlgn="auto" latinLnBrk="0" hangingPunct="1">
                        <a:lnSpc>
                          <a:spcPct val="115000"/>
                        </a:lnSpc>
                        <a:spcBef>
                          <a:spcPts val="0"/>
                        </a:spcBef>
                        <a:spcAft>
                          <a:spcPts val="0"/>
                        </a:spcAft>
                        <a:buClrTx/>
                        <a:buSzTx/>
                        <a:buFontTx/>
                        <a:buNone/>
                        <a:tabLst/>
                        <a:defRPr/>
                      </a:pPr>
                      <a:endParaRPr lang="es-ES" sz="1800" b="1" dirty="0">
                        <a:solidFill>
                          <a:srgbClr val="000000"/>
                        </a:solidFill>
                        <a:effectLst/>
                        <a:latin typeface="Verdana" pitchFamily="34" charset="0"/>
                        <a:ea typeface="Verdana" pitchFamily="34" charset="0"/>
                        <a:cs typeface="Verdana" pitchFamily="34" charset="0"/>
                      </a:endParaRPr>
                    </a:p>
                    <a:p>
                      <a:pPr marL="0" marR="0" indent="0" algn="l" defTabSz="457200" rtl="0" eaLnBrk="1" fontAlgn="auto" latinLnBrk="0" hangingPunct="1">
                        <a:lnSpc>
                          <a:spcPct val="115000"/>
                        </a:lnSpc>
                        <a:spcBef>
                          <a:spcPts val="0"/>
                        </a:spcBef>
                        <a:spcAft>
                          <a:spcPts val="0"/>
                        </a:spcAft>
                        <a:buClrTx/>
                        <a:buSzTx/>
                        <a:buFontTx/>
                        <a:buNone/>
                        <a:tabLst/>
                        <a:defRPr/>
                      </a:pPr>
                      <a:endParaRPr lang="es-CL" sz="1800" b="1" dirty="0">
                        <a:solidFill>
                          <a:srgbClr val="000000"/>
                        </a:solidFill>
                        <a:effectLst/>
                        <a:latin typeface="Verdana" pitchFamily="34" charset="0"/>
                        <a:ea typeface="Verdana" pitchFamily="34" charset="0"/>
                        <a:cs typeface="Verdana" pitchFamily="34" charset="0"/>
                      </a:endParaRPr>
                    </a:p>
                    <a:p>
                      <a:pPr>
                        <a:lnSpc>
                          <a:spcPct val="115000"/>
                        </a:lnSpc>
                        <a:spcAft>
                          <a:spcPts val="0"/>
                        </a:spcAft>
                      </a:pPr>
                      <a:r>
                        <a:rPr lang="es-CL" sz="1800" b="1" dirty="0">
                          <a:solidFill>
                            <a:srgbClr val="000000"/>
                          </a:solidFill>
                          <a:effectLst/>
                          <a:latin typeface="Verdana" pitchFamily="34" charset="0"/>
                          <a:ea typeface="Verdana" pitchFamily="34" charset="0"/>
                          <a:cs typeface="Verdana" pitchFamily="34" charset="0"/>
                        </a:rPr>
                        <a:t>Jefe Curso Brig.</a:t>
                      </a:r>
                    </a:p>
                    <a:p>
                      <a:pPr>
                        <a:lnSpc>
                          <a:spcPct val="115000"/>
                        </a:lnSpc>
                        <a:spcAft>
                          <a:spcPts val="0"/>
                        </a:spcAft>
                      </a:pPr>
                      <a:r>
                        <a:rPr lang="es-CL" sz="1800" b="1" dirty="0">
                          <a:solidFill>
                            <a:srgbClr val="000000"/>
                          </a:solidFill>
                          <a:effectLst/>
                          <a:latin typeface="Verdana" pitchFamily="34" charset="0"/>
                          <a:ea typeface="Verdana" pitchFamily="34" charset="0"/>
                          <a:cs typeface="Verdana" pitchFamily="34" charset="0"/>
                        </a:rPr>
                        <a:t>Jefe Dpto. </a:t>
                      </a:r>
                      <a:r>
                        <a:rPr lang="es-CL" sz="1800" b="1" dirty="0" err="1">
                          <a:solidFill>
                            <a:srgbClr val="000000"/>
                          </a:solidFill>
                          <a:effectLst/>
                          <a:latin typeface="Verdana" pitchFamily="34" charset="0"/>
                          <a:ea typeface="Verdana" pitchFamily="34" charset="0"/>
                          <a:cs typeface="Verdana" pitchFamily="34" charset="0"/>
                        </a:rPr>
                        <a:t>Ejec</a:t>
                      </a:r>
                      <a:r>
                        <a:rPr lang="es-CL" sz="1800" b="1" dirty="0">
                          <a:solidFill>
                            <a:srgbClr val="000000"/>
                          </a:solidFill>
                          <a:effectLst/>
                          <a:latin typeface="Verdana" pitchFamily="34" charset="0"/>
                          <a:ea typeface="Verdana" pitchFamily="34" charset="0"/>
                          <a:cs typeface="Verdana" pitchFamily="34"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2"/>
                  </a:ext>
                </a:extLst>
              </a:tr>
              <a:tr h="1970256">
                <a:tc>
                  <a:txBody>
                    <a:bodyPr/>
                    <a:lstStyle/>
                    <a:p>
                      <a:pPr>
                        <a:lnSpc>
                          <a:spcPct val="150000"/>
                        </a:lnSpc>
                        <a:spcAft>
                          <a:spcPts val="0"/>
                        </a:spcAft>
                      </a:pPr>
                      <a:r>
                        <a:rPr lang="es-CL" sz="1800" b="1" dirty="0">
                          <a:solidFill>
                            <a:srgbClr val="000000"/>
                          </a:solidFill>
                          <a:effectLst/>
                          <a:latin typeface="Verdana"/>
                          <a:ea typeface="Calibri"/>
                          <a:cs typeface="Garamond"/>
                        </a:rPr>
                        <a:t>Faltas Gravísimas </a:t>
                      </a:r>
                      <a:endParaRPr lang="es-CL" sz="1800" b="1"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Gravísima</a:t>
                      </a:r>
                      <a:r>
                        <a:rPr lang="es-CL" sz="1800" b="1" baseline="0" dirty="0">
                          <a:solidFill>
                            <a:srgbClr val="000000"/>
                          </a:solidFill>
                          <a:effectLst/>
                          <a:latin typeface="Verdana" pitchFamily="34" charset="0"/>
                          <a:ea typeface="Verdana" pitchFamily="34" charset="0"/>
                          <a:cs typeface="Verdana" pitchFamily="34" charset="0"/>
                        </a:rPr>
                        <a:t> 75</a:t>
                      </a:r>
                      <a:endParaRPr lang="es-CL" sz="1800" b="1" dirty="0">
                        <a:solidFill>
                          <a:srgbClr val="000000"/>
                        </a:solidFill>
                        <a:effectLst/>
                        <a:latin typeface="Verdana" pitchFamily="34" charset="0"/>
                        <a:ea typeface="Verdana" pitchFamily="34" charset="0"/>
                        <a:cs typeface="Verdana" pitchFamily="34" charset="0"/>
                      </a:endParaRPr>
                    </a:p>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Gravísima 100</a:t>
                      </a:r>
                    </a:p>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a:ea typeface="Calibri"/>
                          <a:cs typeface="Garamond"/>
                        </a:rPr>
                        <a:t>Gravísima 200 </a:t>
                      </a:r>
                    </a:p>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a:ea typeface="Calibri"/>
                          <a:cs typeface="Garamond"/>
                        </a:rPr>
                        <a:t>Gravísima 300 </a:t>
                      </a:r>
                      <a:endParaRPr lang="es-CL" sz="1800" b="1" dirty="0">
                        <a:solidFill>
                          <a:srgbClr val="000000"/>
                        </a:solidFill>
                        <a:effectLst/>
                        <a:latin typeface="Verdana" pitchFamily="34" charset="0"/>
                        <a:ea typeface="Verdana" pitchFamily="34" charset="0"/>
                        <a:cs typeface="Verdan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Desde 7 hasta 14 días de Arresto</a:t>
                      </a:r>
                    </a:p>
                    <a:p>
                      <a:pPr marL="0" marR="0" indent="0" algn="l" defTabSz="457200" rtl="0" eaLnBrk="1" fontAlgn="auto" latinLnBrk="0" hangingPunct="1">
                        <a:lnSpc>
                          <a:spcPct val="150000"/>
                        </a:lnSpc>
                        <a:spcBef>
                          <a:spcPts val="0"/>
                        </a:spcBef>
                        <a:spcAft>
                          <a:spcPts val="0"/>
                        </a:spcAft>
                        <a:buClrTx/>
                        <a:buSzTx/>
                        <a:buFontTx/>
                        <a:buNone/>
                        <a:tabLst/>
                        <a:defRPr/>
                      </a:pPr>
                      <a:r>
                        <a:rPr lang="es-ES" b="1" dirty="0">
                          <a:solidFill>
                            <a:schemeClr val="bg1"/>
                          </a:solidFill>
                          <a:latin typeface="Verdana" panose="020B0604030504040204" pitchFamily="34" charset="0"/>
                          <a:ea typeface="Verdana" panose="020B0604030504040204" pitchFamily="34" charset="0"/>
                        </a:rPr>
                        <a:t>Desde 15 hasta 20 días de Arresto </a:t>
                      </a:r>
                    </a:p>
                    <a:p>
                      <a:pPr marL="0" marR="0" indent="0" algn="l" defTabSz="457200" rtl="0" eaLnBrk="1" fontAlgn="auto" latinLnBrk="0" hangingPunct="1">
                        <a:lnSpc>
                          <a:spcPct val="150000"/>
                        </a:lnSpc>
                        <a:spcBef>
                          <a:spcPts val="0"/>
                        </a:spcBef>
                        <a:spcAft>
                          <a:spcPts val="0"/>
                        </a:spcAft>
                        <a:buClrTx/>
                        <a:buSzTx/>
                        <a:buFontTx/>
                        <a:buNone/>
                        <a:tabLst/>
                        <a:defRPr/>
                      </a:pPr>
                      <a:r>
                        <a:rPr lang="es-ES" b="1" dirty="0">
                          <a:solidFill>
                            <a:schemeClr val="bg1"/>
                          </a:solidFill>
                          <a:latin typeface="Verdana" panose="020B0604030504040204" pitchFamily="34" charset="0"/>
                          <a:ea typeface="Verdana" panose="020B0604030504040204" pitchFamily="34" charset="0"/>
                        </a:rPr>
                        <a:t>Desde 21 hasta 30 días de Arresto </a:t>
                      </a:r>
                    </a:p>
                    <a:p>
                      <a:pPr marL="0" marR="0" indent="0" algn="l" defTabSz="457200" rtl="0" eaLnBrk="1" fontAlgn="auto" latinLnBrk="0" hangingPunct="1">
                        <a:lnSpc>
                          <a:spcPct val="150000"/>
                        </a:lnSpc>
                        <a:spcBef>
                          <a:spcPts val="0"/>
                        </a:spcBef>
                        <a:spcAft>
                          <a:spcPts val="0"/>
                        </a:spcAft>
                        <a:buClrTx/>
                        <a:buSzTx/>
                        <a:buFontTx/>
                        <a:buNone/>
                        <a:tabLst/>
                        <a:defRPr/>
                      </a:pPr>
                      <a:r>
                        <a:rPr lang="es-ES" b="1" dirty="0">
                          <a:solidFill>
                            <a:schemeClr val="bg1"/>
                          </a:solidFill>
                          <a:latin typeface="Verdana" panose="020B0604030504040204" pitchFamily="34" charset="0"/>
                          <a:ea typeface="Verdana" panose="020B0604030504040204" pitchFamily="34" charset="0"/>
                        </a:rPr>
                        <a:t>Expulsión de la Escuela</a:t>
                      </a:r>
                      <a:r>
                        <a:rPr lang="es-CL" sz="1800" b="1" dirty="0">
                          <a:solidFill>
                            <a:schemeClr val="bg1"/>
                          </a:solidFill>
                          <a:effectLst/>
                          <a:latin typeface="Verdana" pitchFamily="34" charset="0"/>
                          <a:ea typeface="Verdana" pitchFamily="34" charset="0"/>
                        </a:rPr>
                        <a:t>.</a:t>
                      </a:r>
                      <a:endParaRPr lang="es-CL" sz="1800" b="1" dirty="0">
                        <a:solidFill>
                          <a:srgbClr val="000000"/>
                        </a:solidFill>
                        <a:effectLst/>
                        <a:latin typeface="Verdana" pitchFamily="34" charset="0"/>
                        <a:ea typeface="Verdana" pitchFamily="34" charset="0"/>
                        <a:cs typeface="Verdan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Jefe Dpto. </a:t>
                      </a:r>
                      <a:r>
                        <a:rPr lang="es-CL" sz="1800" b="1" dirty="0" err="1">
                          <a:solidFill>
                            <a:srgbClr val="000000"/>
                          </a:solidFill>
                          <a:effectLst/>
                          <a:latin typeface="Verdana" pitchFamily="34" charset="0"/>
                          <a:ea typeface="Verdana" pitchFamily="34" charset="0"/>
                          <a:cs typeface="Verdana" pitchFamily="34" charset="0"/>
                        </a:rPr>
                        <a:t>Ejec</a:t>
                      </a:r>
                      <a:r>
                        <a:rPr lang="es-CL" sz="1800" b="1" dirty="0">
                          <a:solidFill>
                            <a:srgbClr val="000000"/>
                          </a:solidFill>
                          <a:effectLst/>
                          <a:latin typeface="Verdana" pitchFamily="34" charset="0"/>
                          <a:ea typeface="Verdana" pitchFamily="34" charset="0"/>
                          <a:cs typeface="Verdana" pitchFamily="34" charset="0"/>
                        </a:rPr>
                        <a:t>. </a:t>
                      </a:r>
                    </a:p>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Subdirector</a:t>
                      </a:r>
                    </a:p>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Subdirector</a:t>
                      </a:r>
                    </a:p>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Subdirector</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738307053"/>
      </p:ext>
    </p:extLst>
  </p:cSld>
  <p:clrMapOvr>
    <a:masterClrMapping/>
  </p:clrMapOvr>
  <p:transition spd="slow">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11</a:t>
            </a:fld>
            <a:endParaRPr lang="en-US" dirty="0">
              <a:solidFill>
                <a:schemeClr val="bg1"/>
              </a:solidFill>
            </a:endParaRPr>
          </a:p>
        </p:txBody>
      </p:sp>
      <p:sp>
        <p:nvSpPr>
          <p:cNvPr id="10" name="9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graphicFrame>
        <p:nvGraphicFramePr>
          <p:cNvPr id="9" name="8 Tabla"/>
          <p:cNvGraphicFramePr>
            <a:graphicFrameLocks noGrp="1"/>
          </p:cNvGraphicFramePr>
          <p:nvPr>
            <p:extLst>
              <p:ext uri="{D42A27DB-BD31-4B8C-83A1-F6EECF244321}">
                <p14:modId xmlns:p14="http://schemas.microsoft.com/office/powerpoint/2010/main" val="1094927752"/>
              </p:ext>
            </p:extLst>
          </p:nvPr>
        </p:nvGraphicFramePr>
        <p:xfrm>
          <a:off x="9525" y="622322"/>
          <a:ext cx="12068176" cy="6422993"/>
        </p:xfrm>
        <a:graphic>
          <a:graphicData uri="http://schemas.openxmlformats.org/drawingml/2006/table">
            <a:tbl>
              <a:tblPr/>
              <a:tblGrid>
                <a:gridCol w="2524735">
                  <a:extLst>
                    <a:ext uri="{9D8B030D-6E8A-4147-A177-3AD203B41FA5}">
                      <a16:colId xmlns:a16="http://schemas.microsoft.com/office/drawing/2014/main" val="20000"/>
                    </a:ext>
                  </a:extLst>
                </a:gridCol>
                <a:gridCol w="2256995">
                  <a:extLst>
                    <a:ext uri="{9D8B030D-6E8A-4147-A177-3AD203B41FA5}">
                      <a16:colId xmlns:a16="http://schemas.microsoft.com/office/drawing/2014/main" val="20001"/>
                    </a:ext>
                  </a:extLst>
                </a:gridCol>
                <a:gridCol w="4949022">
                  <a:extLst>
                    <a:ext uri="{9D8B030D-6E8A-4147-A177-3AD203B41FA5}">
                      <a16:colId xmlns:a16="http://schemas.microsoft.com/office/drawing/2014/main" val="20002"/>
                    </a:ext>
                  </a:extLst>
                </a:gridCol>
                <a:gridCol w="2337424">
                  <a:extLst>
                    <a:ext uri="{9D8B030D-6E8A-4147-A177-3AD203B41FA5}">
                      <a16:colId xmlns:a16="http://schemas.microsoft.com/office/drawing/2014/main" val="3756335980"/>
                    </a:ext>
                  </a:extLst>
                </a:gridCol>
              </a:tblGrid>
              <a:tr h="543677">
                <a:tc>
                  <a:txBody>
                    <a:bodyPr/>
                    <a:lstStyle/>
                    <a:p>
                      <a:pPr algn="ctr">
                        <a:lnSpc>
                          <a:spcPct val="115000"/>
                        </a:lnSpc>
                        <a:spcAft>
                          <a:spcPts val="0"/>
                        </a:spcAft>
                      </a:pPr>
                      <a:r>
                        <a:rPr lang="es-CL" sz="1600" b="1" dirty="0">
                          <a:solidFill>
                            <a:srgbClr val="000000"/>
                          </a:solidFill>
                          <a:effectLst/>
                          <a:latin typeface="Verdana"/>
                          <a:ea typeface="Calibri"/>
                          <a:cs typeface="Garamond"/>
                        </a:rPr>
                        <a:t>FALTAS</a:t>
                      </a:r>
                      <a:endParaRPr lang="es-CL" sz="16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ctr">
                        <a:lnSpc>
                          <a:spcPct val="115000"/>
                        </a:lnSpc>
                        <a:spcAft>
                          <a:spcPts val="0"/>
                        </a:spcAft>
                      </a:pPr>
                      <a:endParaRPr lang="es-CL" sz="16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ctr">
                        <a:lnSpc>
                          <a:spcPct val="115000"/>
                        </a:lnSpc>
                        <a:spcAft>
                          <a:spcPts val="0"/>
                        </a:spcAft>
                      </a:pPr>
                      <a:r>
                        <a:rPr lang="es-CL" sz="1600" b="1" dirty="0">
                          <a:solidFill>
                            <a:srgbClr val="000000"/>
                          </a:solidFill>
                          <a:effectLst/>
                          <a:latin typeface="Verdana"/>
                          <a:ea typeface="Calibri"/>
                          <a:cs typeface="Garamond"/>
                        </a:rPr>
                        <a:t>SANCIÓN</a:t>
                      </a:r>
                      <a:endParaRPr lang="es-CL" sz="16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ctr">
                        <a:lnSpc>
                          <a:spcPct val="115000"/>
                        </a:lnSpc>
                        <a:spcAft>
                          <a:spcPts val="0"/>
                        </a:spcAft>
                      </a:pPr>
                      <a:r>
                        <a:rPr lang="es-CL" sz="1600" b="1" dirty="0" smtClean="0">
                          <a:solidFill>
                            <a:srgbClr val="000000"/>
                          </a:solidFill>
                          <a:effectLst/>
                          <a:latin typeface="Verdana"/>
                          <a:ea typeface="Calibri"/>
                          <a:cs typeface="Garamond"/>
                        </a:rPr>
                        <a:t>HR.</a:t>
                      </a:r>
                      <a:r>
                        <a:rPr lang="es-CL" sz="1600" b="1" baseline="0" dirty="0" smtClean="0">
                          <a:solidFill>
                            <a:srgbClr val="000000"/>
                          </a:solidFill>
                          <a:effectLst/>
                          <a:latin typeface="Verdana"/>
                          <a:ea typeface="Calibri"/>
                          <a:cs typeface="Garamond"/>
                        </a:rPr>
                        <a:t> SALIDA</a:t>
                      </a:r>
                      <a:endParaRPr lang="es-CL" sz="16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r h="1994466">
                <a:tc>
                  <a:txBody>
                    <a:bodyPr/>
                    <a:lstStyle/>
                    <a:p>
                      <a:pPr>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Faltas Leves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92075" indent="0">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Leve 0</a:t>
                      </a:r>
                    </a:p>
                    <a:p>
                      <a:pPr marL="92075" indent="0">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Leve 5</a:t>
                      </a:r>
                    </a:p>
                    <a:p>
                      <a:pPr marL="92075" indent="0">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Leve 10</a:t>
                      </a:r>
                    </a:p>
                    <a:p>
                      <a:pPr marL="92075" indent="0">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Leve 15</a:t>
                      </a:r>
                    </a:p>
                    <a:p>
                      <a:pPr marL="92075"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Leve 20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Amonestación verbal / Plantón 10</a:t>
                      </a:r>
                    </a:p>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Dos horas sin salida</a:t>
                      </a:r>
                    </a:p>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Cuatro horas sin salida</a:t>
                      </a:r>
                    </a:p>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Seis horas sin salida</a:t>
                      </a:r>
                    </a:p>
                    <a:p>
                      <a:pPr marL="0" marR="0" indent="0" algn="l" defTabSz="457200" rtl="0" eaLnBrk="1" fontAlgn="auto" latinLnBrk="0" hangingPunct="1">
                        <a:lnSpc>
                          <a:spcPct val="150000"/>
                        </a:lnSpc>
                        <a:spcBef>
                          <a:spcPts val="0"/>
                        </a:spcBef>
                        <a:spcAft>
                          <a:spcPts val="0"/>
                        </a:spcAft>
                        <a:buClrTx/>
                        <a:buSzTx/>
                        <a:buFontTx/>
                        <a:buNone/>
                        <a:tabLst/>
                        <a:defRPr/>
                      </a:pPr>
                      <a:r>
                        <a:rPr lang="es-ES" b="1" dirty="0">
                          <a:solidFill>
                            <a:schemeClr val="bg1"/>
                          </a:solidFill>
                          <a:latin typeface="Verdana" panose="020B0604030504040204" pitchFamily="34" charset="0"/>
                          <a:ea typeface="Verdana" panose="020B0604030504040204" pitchFamily="34" charset="0"/>
                        </a:rPr>
                        <a:t>Ocho horas sin salida</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0" algn="l" defTabSz="457200" rtl="0" eaLnBrk="1" latinLnBrk="0" hangingPunct="1">
                        <a:lnSpc>
                          <a:spcPct val="150000"/>
                        </a:lnSpc>
                        <a:spcAft>
                          <a:spcPts val="0"/>
                        </a:spcAft>
                      </a:pPr>
                      <a:endParaRPr lang="es-MX" sz="1800" b="1" kern="1200" dirty="0" smtClean="0">
                        <a:solidFill>
                          <a:schemeClr val="bg1"/>
                        </a:solidFill>
                        <a:latin typeface="Verdana" panose="020B0604030504040204" pitchFamily="34" charset="0"/>
                        <a:ea typeface="Verdana" panose="020B0604030504040204" pitchFamily="34" charset="0"/>
                        <a:cs typeface="+mn-cs"/>
                      </a:endParaRPr>
                    </a:p>
                    <a:p>
                      <a:pPr marL="0" algn="l" defTabSz="457200" rtl="0" eaLnBrk="1" latinLnBrk="0" hangingPunct="1">
                        <a:lnSpc>
                          <a:spcPct val="150000"/>
                        </a:lnSpc>
                        <a:spcAft>
                          <a:spcPts val="0"/>
                        </a:spcAft>
                      </a:pPr>
                      <a:r>
                        <a:rPr lang="es-MX" sz="1800" b="1" kern="1200" dirty="0" smtClean="0">
                          <a:solidFill>
                            <a:schemeClr val="bg1"/>
                          </a:solidFill>
                          <a:latin typeface="Verdana" panose="020B0604030504040204" pitchFamily="34" charset="0"/>
                          <a:ea typeface="Verdana" panose="020B0604030504040204" pitchFamily="34" charset="0"/>
                          <a:cs typeface="+mn-cs"/>
                        </a:rPr>
                        <a:t>08:30 SAB</a:t>
                      </a:r>
                    </a:p>
                    <a:p>
                      <a:pPr marL="0" algn="l" defTabSz="457200" rtl="0" eaLnBrk="1" latinLnBrk="0" hangingPunct="1">
                        <a:lnSpc>
                          <a:spcPct val="150000"/>
                        </a:lnSpc>
                        <a:spcAft>
                          <a:spcPts val="0"/>
                        </a:spcAft>
                      </a:pPr>
                      <a:r>
                        <a:rPr lang="es-MX" sz="1800" b="1" kern="1200" dirty="0" smtClean="0">
                          <a:solidFill>
                            <a:schemeClr val="bg1"/>
                          </a:solidFill>
                          <a:latin typeface="Verdana" panose="020B0604030504040204" pitchFamily="34" charset="0"/>
                          <a:ea typeface="Verdana" panose="020B0604030504040204" pitchFamily="34" charset="0"/>
                          <a:cs typeface="+mn-cs"/>
                        </a:rPr>
                        <a:t>10:30 SAB</a:t>
                      </a:r>
                    </a:p>
                    <a:p>
                      <a:pPr marL="0" algn="l" defTabSz="457200" rtl="0" eaLnBrk="1" latinLnBrk="0" hangingPunct="1">
                        <a:lnSpc>
                          <a:spcPct val="150000"/>
                        </a:lnSpc>
                        <a:spcAft>
                          <a:spcPts val="0"/>
                        </a:spcAft>
                      </a:pPr>
                      <a:r>
                        <a:rPr lang="es-MX" sz="1800" b="1" kern="1200" dirty="0" smtClean="0">
                          <a:solidFill>
                            <a:schemeClr val="bg1"/>
                          </a:solidFill>
                          <a:latin typeface="Verdana" panose="020B0604030504040204" pitchFamily="34" charset="0"/>
                          <a:ea typeface="Verdana" panose="020B0604030504040204" pitchFamily="34" charset="0"/>
                          <a:cs typeface="+mn-cs"/>
                        </a:rPr>
                        <a:t>12:30 SAB</a:t>
                      </a:r>
                    </a:p>
                    <a:p>
                      <a:pPr marL="0" algn="l" defTabSz="457200" rtl="0" eaLnBrk="1" latinLnBrk="0" hangingPunct="1">
                        <a:lnSpc>
                          <a:spcPct val="150000"/>
                        </a:lnSpc>
                        <a:spcAft>
                          <a:spcPts val="0"/>
                        </a:spcAft>
                      </a:pPr>
                      <a:r>
                        <a:rPr lang="es-MX" sz="1800" b="1" kern="1200" dirty="0" smtClean="0">
                          <a:solidFill>
                            <a:schemeClr val="bg1"/>
                          </a:solidFill>
                          <a:latin typeface="Verdana" panose="020B0604030504040204" pitchFamily="34" charset="0"/>
                          <a:ea typeface="Verdana" panose="020B0604030504040204" pitchFamily="34" charset="0"/>
                          <a:cs typeface="+mn-cs"/>
                        </a:rPr>
                        <a:t>14:30 SAB</a:t>
                      </a:r>
                      <a:endParaRPr lang="es-CL" sz="1800" b="1" kern="1200" dirty="0">
                        <a:solidFill>
                          <a:schemeClr val="bg1"/>
                        </a:solidFill>
                        <a:latin typeface="Verdana" panose="020B0604030504040204" pitchFamily="34" charset="0"/>
                        <a:ea typeface="Verdana" panose="020B0604030504040204" pitchFamily="34" charset="0"/>
                        <a:cs typeface="+mn-cs"/>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1"/>
                  </a:ext>
                </a:extLst>
              </a:tr>
              <a:tr h="1293439">
                <a:tc>
                  <a:txBody>
                    <a:bodyPr/>
                    <a:lstStyle/>
                    <a:p>
                      <a:pPr>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Faltas Graves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92075" marR="0" indent="0" algn="l" defTabSz="457200" rtl="0" eaLnBrk="1" fontAlgn="auto" latinLnBrk="0" hangingPunct="1">
                        <a:lnSpc>
                          <a:spcPct val="150000"/>
                        </a:lnSpc>
                        <a:spcBef>
                          <a:spcPts val="0"/>
                        </a:spcBef>
                        <a:spcAft>
                          <a:spcPts val="0"/>
                        </a:spcAft>
                        <a:buClrTx/>
                        <a:buSzTx/>
                        <a:buFontTx/>
                        <a:buNone/>
                        <a:tabLst/>
                        <a:defRPr/>
                      </a:pPr>
                      <a:endParaRPr lang="es-CL" sz="600" b="1" dirty="0" smtClean="0">
                        <a:solidFill>
                          <a:srgbClr val="000000"/>
                        </a:solidFill>
                        <a:effectLst/>
                        <a:latin typeface="Verdana" pitchFamily="34" charset="0"/>
                        <a:ea typeface="Verdana" pitchFamily="34" charset="0"/>
                        <a:cs typeface="Verdana" pitchFamily="34" charset="0"/>
                      </a:endParaRPr>
                    </a:p>
                    <a:p>
                      <a:pPr marL="92075" marR="0" indent="0" algn="l" defTabSz="457200" rtl="0" eaLnBrk="1" fontAlgn="auto" latinLnBrk="0" hangingPunct="1">
                        <a:lnSpc>
                          <a:spcPct val="150000"/>
                        </a:lnSpc>
                        <a:spcBef>
                          <a:spcPts val="0"/>
                        </a:spcBef>
                        <a:spcAft>
                          <a:spcPts val="0"/>
                        </a:spcAft>
                        <a:buClrTx/>
                        <a:buSzTx/>
                        <a:buFontTx/>
                        <a:buNone/>
                        <a:tabLst/>
                        <a:defRPr/>
                      </a:pPr>
                      <a:r>
                        <a:rPr lang="es-CL" sz="1800" b="1" dirty="0" smtClean="0">
                          <a:solidFill>
                            <a:srgbClr val="000000"/>
                          </a:solidFill>
                          <a:effectLst/>
                          <a:latin typeface="Verdana" pitchFamily="34" charset="0"/>
                          <a:ea typeface="Verdana" pitchFamily="34" charset="0"/>
                          <a:cs typeface="Verdana" pitchFamily="34" charset="0"/>
                        </a:rPr>
                        <a:t>Grave </a:t>
                      </a:r>
                      <a:r>
                        <a:rPr lang="es-CL" sz="1800" b="1" dirty="0">
                          <a:solidFill>
                            <a:srgbClr val="000000"/>
                          </a:solidFill>
                          <a:effectLst/>
                          <a:latin typeface="Verdana" pitchFamily="34" charset="0"/>
                          <a:ea typeface="Verdana" pitchFamily="34" charset="0"/>
                          <a:cs typeface="Verdana" pitchFamily="34" charset="0"/>
                        </a:rPr>
                        <a:t>25</a:t>
                      </a:r>
                    </a:p>
                    <a:p>
                      <a:pPr marL="92075" marR="0" indent="0" algn="l" defTabSz="457200" rtl="0" eaLnBrk="1" fontAlgn="auto" latinLnBrk="0" hangingPunct="1">
                        <a:lnSpc>
                          <a:spcPct val="150000"/>
                        </a:lnSpc>
                        <a:spcBef>
                          <a:spcPts val="0"/>
                        </a:spcBef>
                        <a:spcAft>
                          <a:spcPts val="0"/>
                        </a:spcAft>
                        <a:buClrTx/>
                        <a:buSzTx/>
                        <a:buFontTx/>
                        <a:buNone/>
                        <a:tabLst/>
                        <a:defRPr/>
                      </a:pPr>
                      <a:endParaRPr lang="es-ES" sz="1050" b="1" dirty="0" smtClean="0">
                        <a:solidFill>
                          <a:srgbClr val="000000"/>
                        </a:solidFill>
                        <a:effectLst/>
                        <a:latin typeface="Verdana" pitchFamily="34" charset="0"/>
                        <a:ea typeface="Verdana" pitchFamily="34" charset="0"/>
                        <a:cs typeface="Verdana" pitchFamily="34" charset="0"/>
                      </a:endParaRPr>
                    </a:p>
                    <a:p>
                      <a:pPr marL="92075" marR="0" indent="0" algn="l" defTabSz="457200" rtl="0" eaLnBrk="1" fontAlgn="auto" latinLnBrk="0" hangingPunct="1">
                        <a:lnSpc>
                          <a:spcPct val="150000"/>
                        </a:lnSpc>
                        <a:spcBef>
                          <a:spcPts val="0"/>
                        </a:spcBef>
                        <a:spcAft>
                          <a:spcPts val="0"/>
                        </a:spcAft>
                        <a:buClrTx/>
                        <a:buSzTx/>
                        <a:buFontTx/>
                        <a:buNone/>
                        <a:tabLst/>
                        <a:defRPr/>
                      </a:pPr>
                      <a:endParaRPr lang="es-ES" sz="1050" b="1" dirty="0">
                        <a:solidFill>
                          <a:srgbClr val="000000"/>
                        </a:solidFill>
                        <a:effectLst/>
                        <a:latin typeface="Verdana" pitchFamily="34" charset="0"/>
                        <a:ea typeface="Verdana" pitchFamily="34" charset="0"/>
                        <a:cs typeface="Verdana" pitchFamily="34" charset="0"/>
                      </a:endParaRPr>
                    </a:p>
                    <a:p>
                      <a:pPr>
                        <a:lnSpc>
                          <a:spcPct val="150000"/>
                        </a:lnSpc>
                        <a:spcAft>
                          <a:spcPts val="0"/>
                        </a:spcAft>
                      </a:pPr>
                      <a:r>
                        <a:rPr lang="es-CL" sz="1800" b="1" kern="1200" dirty="0">
                          <a:solidFill>
                            <a:srgbClr val="000000"/>
                          </a:solidFill>
                          <a:effectLst/>
                          <a:latin typeface="Verdana" pitchFamily="34" charset="0"/>
                          <a:ea typeface="Verdana" pitchFamily="34" charset="0"/>
                          <a:cs typeface="Verdana" pitchFamily="34" charset="0"/>
                        </a:rPr>
                        <a:t> </a:t>
                      </a:r>
                      <a:r>
                        <a:rPr lang="es-CL" sz="1800" b="1" dirty="0">
                          <a:solidFill>
                            <a:srgbClr val="000000"/>
                          </a:solidFill>
                          <a:effectLst/>
                          <a:latin typeface="Verdana" pitchFamily="34" charset="0"/>
                          <a:ea typeface="Verdana" pitchFamily="34" charset="0"/>
                          <a:cs typeface="Verdana" pitchFamily="34" charset="0"/>
                        </a:rPr>
                        <a:t>Grave 50 </a:t>
                      </a:r>
                      <a:endParaRPr lang="es-CL" sz="1800" b="1" dirty="0" smtClean="0">
                        <a:solidFill>
                          <a:srgbClr val="000000"/>
                        </a:solidFill>
                        <a:effectLst/>
                        <a:latin typeface="Verdana" pitchFamily="34" charset="0"/>
                        <a:ea typeface="Verdana" pitchFamily="34" charset="0"/>
                        <a:cs typeface="Verdana" pitchFamily="34" charset="0"/>
                      </a:endParaRPr>
                    </a:p>
                    <a:p>
                      <a:pPr>
                        <a:lnSpc>
                          <a:spcPct val="150000"/>
                        </a:lnSpc>
                        <a:spcAft>
                          <a:spcPts val="0"/>
                        </a:spcAft>
                      </a:pPr>
                      <a:endParaRPr lang="es-CL" sz="1400" b="1" dirty="0">
                        <a:solidFill>
                          <a:srgbClr val="000000"/>
                        </a:solidFill>
                        <a:effectLst/>
                        <a:latin typeface="Verdana" pitchFamily="34" charset="0"/>
                        <a:ea typeface="Verdana" pitchFamily="34" charset="0"/>
                        <a:cs typeface="Verdan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0" marR="0" indent="0" algn="l" defTabSz="457200" rtl="0" eaLnBrk="1" fontAlgn="auto" latinLnBrk="0" hangingPunct="1">
                        <a:lnSpc>
                          <a:spcPct val="150000"/>
                        </a:lnSpc>
                        <a:spcBef>
                          <a:spcPts val="0"/>
                        </a:spcBef>
                        <a:spcAft>
                          <a:spcPts val="0"/>
                        </a:spcAft>
                        <a:buClrTx/>
                        <a:buSzTx/>
                        <a:buFontTx/>
                        <a:buNone/>
                        <a:tabLst/>
                        <a:defRPr/>
                      </a:pPr>
                      <a:endParaRPr lang="es-ES" sz="900" b="1" dirty="0" smtClean="0">
                        <a:solidFill>
                          <a:schemeClr val="bg1"/>
                        </a:solidFill>
                        <a:latin typeface="Verdana" panose="020B0604030504040204" pitchFamily="34" charset="0"/>
                        <a:ea typeface="Verdana" panose="020B0604030504040204" pitchFamily="34" charset="0"/>
                      </a:endParaRPr>
                    </a:p>
                    <a:p>
                      <a:pPr marL="0" marR="0" indent="0" algn="l" defTabSz="457200" rtl="0" eaLnBrk="1" fontAlgn="auto" latinLnBrk="0" hangingPunct="1">
                        <a:lnSpc>
                          <a:spcPct val="150000"/>
                        </a:lnSpc>
                        <a:spcBef>
                          <a:spcPts val="0"/>
                        </a:spcBef>
                        <a:spcAft>
                          <a:spcPts val="0"/>
                        </a:spcAft>
                        <a:buClrTx/>
                        <a:buSzTx/>
                        <a:buFontTx/>
                        <a:buNone/>
                        <a:tabLst/>
                        <a:defRPr/>
                      </a:pPr>
                      <a:r>
                        <a:rPr lang="es-ES" b="1" dirty="0" smtClean="0">
                          <a:solidFill>
                            <a:schemeClr val="bg1"/>
                          </a:solidFill>
                          <a:latin typeface="Verdana" panose="020B0604030504040204" pitchFamily="34" charset="0"/>
                          <a:ea typeface="Verdana" panose="020B0604030504040204" pitchFamily="34" charset="0"/>
                        </a:rPr>
                        <a:t>16 </a:t>
                      </a:r>
                      <a:r>
                        <a:rPr lang="es-ES" b="1" dirty="0">
                          <a:solidFill>
                            <a:schemeClr val="bg1"/>
                          </a:solidFill>
                          <a:latin typeface="Verdana" panose="020B0604030504040204" pitchFamily="34" charset="0"/>
                          <a:ea typeface="Verdana" panose="020B0604030504040204" pitchFamily="34" charset="0"/>
                        </a:rPr>
                        <a:t>horas sin salida</a:t>
                      </a:r>
                    </a:p>
                    <a:p>
                      <a:pPr>
                        <a:lnSpc>
                          <a:spcPct val="150000"/>
                        </a:lnSpc>
                        <a:spcAft>
                          <a:spcPts val="0"/>
                        </a:spcAft>
                      </a:pPr>
                      <a:endParaRPr lang="es-ES" b="1" dirty="0">
                        <a:solidFill>
                          <a:schemeClr val="bg1"/>
                        </a:solidFill>
                        <a:latin typeface="Verdana" panose="020B0604030504040204" pitchFamily="34" charset="0"/>
                        <a:ea typeface="Verdana" panose="020B0604030504040204" pitchFamily="34" charset="0"/>
                      </a:endParaRPr>
                    </a:p>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Viernes, Sábado y Domingo sin salida</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0" marR="0" indent="0" algn="l" defTabSz="457200" rtl="0" eaLnBrk="1" fontAlgn="auto" latinLnBrk="0" hangingPunct="1">
                        <a:lnSpc>
                          <a:spcPct val="150000"/>
                        </a:lnSpc>
                        <a:spcBef>
                          <a:spcPts val="0"/>
                        </a:spcBef>
                        <a:spcAft>
                          <a:spcPts val="0"/>
                        </a:spcAft>
                        <a:buClrTx/>
                        <a:buSzTx/>
                        <a:buFontTx/>
                        <a:buNone/>
                        <a:tabLst/>
                        <a:defRPr/>
                      </a:pPr>
                      <a:endParaRPr lang="es-MX" sz="800" b="1" dirty="0" smtClean="0">
                        <a:solidFill>
                          <a:srgbClr val="000000"/>
                        </a:solidFill>
                        <a:effectLst/>
                        <a:latin typeface="Verdana" pitchFamily="34" charset="0"/>
                        <a:ea typeface="Verdana" pitchFamily="34" charset="0"/>
                        <a:cs typeface="Verdana" pitchFamily="34" charset="0"/>
                      </a:endParaRPr>
                    </a:p>
                    <a:p>
                      <a:pPr marL="0" marR="0" indent="0" algn="l" defTabSz="457200" rtl="0" eaLnBrk="1" fontAlgn="auto" latinLnBrk="0" hangingPunct="1">
                        <a:lnSpc>
                          <a:spcPct val="150000"/>
                        </a:lnSpc>
                        <a:spcBef>
                          <a:spcPts val="0"/>
                        </a:spcBef>
                        <a:spcAft>
                          <a:spcPts val="0"/>
                        </a:spcAft>
                        <a:buClrTx/>
                        <a:buSzTx/>
                        <a:buFontTx/>
                        <a:buNone/>
                        <a:tabLst/>
                        <a:defRPr/>
                      </a:pPr>
                      <a:r>
                        <a:rPr lang="es-MX" sz="1800" b="1" dirty="0" smtClean="0">
                          <a:solidFill>
                            <a:srgbClr val="000000"/>
                          </a:solidFill>
                          <a:effectLst/>
                          <a:latin typeface="Verdana" pitchFamily="34" charset="0"/>
                          <a:ea typeface="Verdana" pitchFamily="34" charset="0"/>
                          <a:cs typeface="Verdana" pitchFamily="34" charset="0"/>
                        </a:rPr>
                        <a:t>08: 30 DOM </a:t>
                      </a:r>
                      <a:endParaRPr lang="es-CL" sz="1800" b="1" dirty="0" smtClean="0">
                        <a:solidFill>
                          <a:srgbClr val="000000"/>
                        </a:solidFill>
                        <a:effectLst/>
                        <a:latin typeface="Verdana" pitchFamily="34" charset="0"/>
                        <a:ea typeface="Verdana" pitchFamily="34" charset="0"/>
                        <a:cs typeface="Verdana" pitchFamily="34" charset="0"/>
                      </a:endParaRPr>
                    </a:p>
                    <a:p>
                      <a:pPr marL="0" marR="0" indent="0" algn="l" defTabSz="457200" rtl="0" eaLnBrk="1" fontAlgn="auto" latinLnBrk="0" hangingPunct="1">
                        <a:lnSpc>
                          <a:spcPct val="150000"/>
                        </a:lnSpc>
                        <a:spcBef>
                          <a:spcPts val="0"/>
                        </a:spcBef>
                        <a:spcAft>
                          <a:spcPts val="0"/>
                        </a:spcAft>
                        <a:buClrTx/>
                        <a:buSzTx/>
                        <a:buFontTx/>
                        <a:buNone/>
                        <a:tabLst/>
                        <a:defRPr/>
                      </a:pPr>
                      <a:endParaRPr lang="es-MX" sz="1800" b="1" dirty="0" smtClean="0">
                        <a:solidFill>
                          <a:srgbClr val="000000"/>
                        </a:solidFill>
                        <a:effectLst/>
                        <a:latin typeface="Verdana" pitchFamily="34" charset="0"/>
                        <a:ea typeface="Verdana" pitchFamily="34" charset="0"/>
                        <a:cs typeface="Verdana" pitchFamily="34" charset="0"/>
                      </a:endParaRPr>
                    </a:p>
                    <a:p>
                      <a:pPr marL="0" marR="0" indent="0" algn="l" defTabSz="457200" rtl="0" eaLnBrk="1" fontAlgn="auto" latinLnBrk="0" hangingPunct="1">
                        <a:lnSpc>
                          <a:spcPct val="150000"/>
                        </a:lnSpc>
                        <a:spcBef>
                          <a:spcPts val="0"/>
                        </a:spcBef>
                        <a:spcAft>
                          <a:spcPts val="0"/>
                        </a:spcAft>
                        <a:buClrTx/>
                        <a:buSzTx/>
                        <a:buFontTx/>
                        <a:buNone/>
                        <a:tabLst/>
                        <a:defRPr/>
                      </a:pPr>
                      <a:endParaRPr lang="es-MX" sz="1800" b="1" dirty="0" smtClean="0">
                        <a:solidFill>
                          <a:srgbClr val="000000"/>
                        </a:solidFill>
                        <a:effectLst/>
                        <a:latin typeface="Verdana" pitchFamily="34" charset="0"/>
                        <a:ea typeface="Verdana" pitchFamily="34" charset="0"/>
                        <a:cs typeface="Verdana" pitchFamily="34" charset="0"/>
                      </a:endParaRPr>
                    </a:p>
                    <a:p>
                      <a:pPr marL="0" marR="0" indent="0" algn="l" defTabSz="457200" rtl="0" eaLnBrk="1" fontAlgn="auto" latinLnBrk="0" hangingPunct="1">
                        <a:lnSpc>
                          <a:spcPct val="150000"/>
                        </a:lnSpc>
                        <a:spcBef>
                          <a:spcPts val="0"/>
                        </a:spcBef>
                        <a:spcAft>
                          <a:spcPts val="0"/>
                        </a:spcAft>
                        <a:buClrTx/>
                        <a:buSzTx/>
                        <a:buFontTx/>
                        <a:buNone/>
                        <a:tabLst/>
                        <a:defRPr/>
                      </a:pPr>
                      <a:endParaRPr lang="es-CL" sz="1800" b="1" dirty="0">
                        <a:solidFill>
                          <a:srgbClr val="000000"/>
                        </a:solidFill>
                        <a:effectLst/>
                        <a:latin typeface="Verdana" pitchFamily="34" charset="0"/>
                        <a:ea typeface="Verdana" pitchFamily="34" charset="0"/>
                        <a:cs typeface="Verdan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2"/>
                  </a:ext>
                </a:extLst>
              </a:tr>
              <a:tr h="1970256">
                <a:tc>
                  <a:txBody>
                    <a:bodyPr/>
                    <a:lstStyle/>
                    <a:p>
                      <a:pPr>
                        <a:lnSpc>
                          <a:spcPct val="150000"/>
                        </a:lnSpc>
                        <a:spcAft>
                          <a:spcPts val="0"/>
                        </a:spcAft>
                      </a:pPr>
                      <a:r>
                        <a:rPr lang="es-CL" sz="1800" b="1" dirty="0">
                          <a:solidFill>
                            <a:srgbClr val="000000"/>
                          </a:solidFill>
                          <a:effectLst/>
                          <a:latin typeface="Verdana"/>
                          <a:ea typeface="Calibri"/>
                          <a:cs typeface="Garamond"/>
                        </a:rPr>
                        <a:t>Faltas Gravísimas </a:t>
                      </a:r>
                      <a:endParaRPr lang="es-CL" sz="1800" b="1"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Gravísima</a:t>
                      </a:r>
                      <a:r>
                        <a:rPr lang="es-CL" sz="1800" b="1" baseline="0" dirty="0">
                          <a:solidFill>
                            <a:srgbClr val="000000"/>
                          </a:solidFill>
                          <a:effectLst/>
                          <a:latin typeface="Verdana" pitchFamily="34" charset="0"/>
                          <a:ea typeface="Verdana" pitchFamily="34" charset="0"/>
                          <a:cs typeface="Verdana" pitchFamily="34" charset="0"/>
                        </a:rPr>
                        <a:t> 75</a:t>
                      </a:r>
                      <a:endParaRPr lang="es-CL" sz="1800" b="1" dirty="0">
                        <a:solidFill>
                          <a:srgbClr val="000000"/>
                        </a:solidFill>
                        <a:effectLst/>
                        <a:latin typeface="Verdana" pitchFamily="34" charset="0"/>
                        <a:ea typeface="Verdana" pitchFamily="34" charset="0"/>
                        <a:cs typeface="Verdana" pitchFamily="34" charset="0"/>
                      </a:endParaRPr>
                    </a:p>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Gravísima 100</a:t>
                      </a:r>
                    </a:p>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a:ea typeface="Calibri"/>
                          <a:cs typeface="Garamond"/>
                        </a:rPr>
                        <a:t>Gravísima 200 </a:t>
                      </a:r>
                    </a:p>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a:ea typeface="Calibri"/>
                          <a:cs typeface="Garamond"/>
                        </a:rPr>
                        <a:t>Gravísima 300 </a:t>
                      </a:r>
                      <a:endParaRPr lang="es-CL" sz="1800" b="1" dirty="0">
                        <a:solidFill>
                          <a:srgbClr val="000000"/>
                        </a:solidFill>
                        <a:effectLst/>
                        <a:latin typeface="Verdana" pitchFamily="34" charset="0"/>
                        <a:ea typeface="Verdana" pitchFamily="34" charset="0"/>
                        <a:cs typeface="Verdan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Desde 7 hasta 14 días de Arresto</a:t>
                      </a:r>
                    </a:p>
                    <a:p>
                      <a:pPr marL="0" marR="0" indent="0" algn="l" defTabSz="457200" rtl="0" eaLnBrk="1" fontAlgn="auto" latinLnBrk="0" hangingPunct="1">
                        <a:lnSpc>
                          <a:spcPct val="150000"/>
                        </a:lnSpc>
                        <a:spcBef>
                          <a:spcPts val="0"/>
                        </a:spcBef>
                        <a:spcAft>
                          <a:spcPts val="0"/>
                        </a:spcAft>
                        <a:buClrTx/>
                        <a:buSzTx/>
                        <a:buFontTx/>
                        <a:buNone/>
                        <a:tabLst/>
                        <a:defRPr/>
                      </a:pPr>
                      <a:r>
                        <a:rPr lang="es-ES" b="1" dirty="0">
                          <a:solidFill>
                            <a:schemeClr val="bg1"/>
                          </a:solidFill>
                          <a:latin typeface="Verdana" panose="020B0604030504040204" pitchFamily="34" charset="0"/>
                          <a:ea typeface="Verdana" panose="020B0604030504040204" pitchFamily="34" charset="0"/>
                        </a:rPr>
                        <a:t>Desde 15 hasta 20 días de Arresto </a:t>
                      </a:r>
                    </a:p>
                    <a:p>
                      <a:pPr marL="0" marR="0" indent="0" algn="l" defTabSz="457200" rtl="0" eaLnBrk="1" fontAlgn="auto" latinLnBrk="0" hangingPunct="1">
                        <a:lnSpc>
                          <a:spcPct val="150000"/>
                        </a:lnSpc>
                        <a:spcBef>
                          <a:spcPts val="0"/>
                        </a:spcBef>
                        <a:spcAft>
                          <a:spcPts val="0"/>
                        </a:spcAft>
                        <a:buClrTx/>
                        <a:buSzTx/>
                        <a:buFontTx/>
                        <a:buNone/>
                        <a:tabLst/>
                        <a:defRPr/>
                      </a:pPr>
                      <a:r>
                        <a:rPr lang="es-ES" b="1" dirty="0">
                          <a:solidFill>
                            <a:schemeClr val="bg1"/>
                          </a:solidFill>
                          <a:latin typeface="Verdana" panose="020B0604030504040204" pitchFamily="34" charset="0"/>
                          <a:ea typeface="Verdana" panose="020B0604030504040204" pitchFamily="34" charset="0"/>
                        </a:rPr>
                        <a:t>Desde 21 hasta 30 días de Arresto </a:t>
                      </a:r>
                    </a:p>
                    <a:p>
                      <a:pPr marL="0" marR="0" indent="0" algn="l" defTabSz="457200" rtl="0" eaLnBrk="1" fontAlgn="auto" latinLnBrk="0" hangingPunct="1">
                        <a:lnSpc>
                          <a:spcPct val="150000"/>
                        </a:lnSpc>
                        <a:spcBef>
                          <a:spcPts val="0"/>
                        </a:spcBef>
                        <a:spcAft>
                          <a:spcPts val="0"/>
                        </a:spcAft>
                        <a:buClrTx/>
                        <a:buSzTx/>
                        <a:buFontTx/>
                        <a:buNone/>
                        <a:tabLst/>
                        <a:defRPr/>
                      </a:pPr>
                      <a:r>
                        <a:rPr lang="es-ES" b="1" dirty="0">
                          <a:solidFill>
                            <a:schemeClr val="bg1"/>
                          </a:solidFill>
                          <a:latin typeface="Verdana" panose="020B0604030504040204" pitchFamily="34" charset="0"/>
                          <a:ea typeface="Verdana" panose="020B0604030504040204" pitchFamily="34" charset="0"/>
                        </a:rPr>
                        <a:t>Expulsión de la Escuela</a:t>
                      </a:r>
                      <a:r>
                        <a:rPr lang="es-CL" sz="1800" b="1" dirty="0">
                          <a:solidFill>
                            <a:schemeClr val="bg1"/>
                          </a:solidFill>
                          <a:effectLst/>
                          <a:latin typeface="Verdana" pitchFamily="34" charset="0"/>
                          <a:ea typeface="Verdana" pitchFamily="34" charset="0"/>
                        </a:rPr>
                        <a:t>.</a:t>
                      </a:r>
                      <a:endParaRPr lang="es-CL" sz="1800" b="1" dirty="0">
                        <a:solidFill>
                          <a:srgbClr val="000000"/>
                        </a:solidFill>
                        <a:effectLst/>
                        <a:latin typeface="Verdana" pitchFamily="34" charset="0"/>
                        <a:ea typeface="Verdana" pitchFamily="34" charset="0"/>
                        <a:cs typeface="Verdan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0" marR="0" indent="0" algn="l" defTabSz="457200" rtl="0" eaLnBrk="1" fontAlgn="auto" latinLnBrk="0" hangingPunct="1">
                        <a:lnSpc>
                          <a:spcPct val="150000"/>
                        </a:lnSpc>
                        <a:spcBef>
                          <a:spcPts val="0"/>
                        </a:spcBef>
                        <a:spcAft>
                          <a:spcPts val="0"/>
                        </a:spcAft>
                        <a:buClrTx/>
                        <a:buSzTx/>
                        <a:buFontTx/>
                        <a:buNone/>
                        <a:tabLst/>
                        <a:defRPr/>
                      </a:pPr>
                      <a:endParaRPr lang="es-CL" sz="1800" b="1" dirty="0">
                        <a:solidFill>
                          <a:srgbClr val="000000"/>
                        </a:solidFill>
                        <a:effectLst/>
                        <a:latin typeface="Verdana" pitchFamily="34" charset="0"/>
                        <a:ea typeface="Verdana" pitchFamily="34" charset="0"/>
                        <a:cs typeface="Verdan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039187864"/>
      </p:ext>
    </p:extLst>
  </p:cSld>
  <p:clrMapOvr>
    <a:masterClrMapping/>
  </p:clrMapOvr>
  <p:transition spd="slow">
    <p:randomBa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12</a:t>
            </a:fld>
            <a:endParaRPr lang="en-US" dirty="0">
              <a:solidFill>
                <a:schemeClr val="bg1"/>
              </a:solidFill>
            </a:endParaRPr>
          </a:p>
        </p:txBody>
      </p:sp>
      <p:grpSp>
        <p:nvGrpSpPr>
          <p:cNvPr id="2" name="Grupo 5"/>
          <p:cNvGrpSpPr/>
          <p:nvPr/>
        </p:nvGrpSpPr>
        <p:grpSpPr>
          <a:xfrm>
            <a:off x="0" y="0"/>
            <a:ext cx="12192000" cy="997743"/>
            <a:chOff x="0" y="0"/>
            <a:chExt cx="12192000" cy="997743"/>
          </a:xfrm>
        </p:grpSpPr>
        <p:sp>
          <p:nvSpPr>
            <p:cNvPr id="10" name="9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1"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9" name="8 Tabla"/>
          <p:cNvGraphicFramePr>
            <a:graphicFrameLocks noGrp="1"/>
          </p:cNvGraphicFramePr>
          <p:nvPr>
            <p:extLst>
              <p:ext uri="{D42A27DB-BD31-4B8C-83A1-F6EECF244321}">
                <p14:modId xmlns:p14="http://schemas.microsoft.com/office/powerpoint/2010/main" val="3860628293"/>
              </p:ext>
            </p:extLst>
          </p:nvPr>
        </p:nvGraphicFramePr>
        <p:xfrm>
          <a:off x="224312" y="2036060"/>
          <a:ext cx="10996549" cy="1762877"/>
        </p:xfrm>
        <a:graphic>
          <a:graphicData uri="http://schemas.openxmlformats.org/drawingml/2006/table">
            <a:tbl>
              <a:tblPr/>
              <a:tblGrid>
                <a:gridCol w="4572000">
                  <a:extLst>
                    <a:ext uri="{9D8B030D-6E8A-4147-A177-3AD203B41FA5}">
                      <a16:colId xmlns:a16="http://schemas.microsoft.com/office/drawing/2014/main" val="20001"/>
                    </a:ext>
                  </a:extLst>
                </a:gridCol>
                <a:gridCol w="6424549">
                  <a:extLst>
                    <a:ext uri="{9D8B030D-6E8A-4147-A177-3AD203B41FA5}">
                      <a16:colId xmlns:a16="http://schemas.microsoft.com/office/drawing/2014/main" val="3756335980"/>
                    </a:ext>
                  </a:extLst>
                </a:gridCol>
              </a:tblGrid>
              <a:tr h="543677">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s-CL" sz="1600" b="1" dirty="0">
                          <a:solidFill>
                            <a:srgbClr val="000000"/>
                          </a:solidFill>
                          <a:effectLst/>
                          <a:latin typeface="Verdana"/>
                          <a:ea typeface="Calibri"/>
                          <a:cs typeface="Garamond"/>
                        </a:rPr>
                        <a:t>SANCIÓN</a:t>
                      </a:r>
                      <a:endParaRPr lang="es-CL" sz="1600" dirty="0">
                        <a:solidFill>
                          <a:srgbClr val="000000"/>
                        </a:solidFill>
                        <a:effectLst/>
                        <a:latin typeface="Garamond"/>
                        <a:ea typeface="Calibri"/>
                        <a:cs typeface="Garamond"/>
                      </a:endParaRPr>
                    </a:p>
                    <a:p>
                      <a:pPr algn="ctr">
                        <a:lnSpc>
                          <a:spcPct val="100000"/>
                        </a:lnSpc>
                        <a:spcAft>
                          <a:spcPts val="0"/>
                        </a:spcAft>
                      </a:pPr>
                      <a:endParaRPr lang="es-CL" sz="16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ctr">
                        <a:lnSpc>
                          <a:spcPct val="100000"/>
                        </a:lnSpc>
                        <a:spcAft>
                          <a:spcPts val="0"/>
                        </a:spcAft>
                      </a:pPr>
                      <a:r>
                        <a:rPr lang="es-CL" sz="1600" b="1" dirty="0">
                          <a:solidFill>
                            <a:srgbClr val="000000"/>
                          </a:solidFill>
                          <a:effectLst/>
                          <a:latin typeface="Verdana"/>
                          <a:ea typeface="Calibri"/>
                          <a:cs typeface="Garamond"/>
                        </a:rPr>
                        <a:t>AUTORIDAD QUE SANCIONA</a:t>
                      </a:r>
                      <a:endParaRPr lang="es-CL" sz="16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r h="826718">
                <a:tc>
                  <a:txBody>
                    <a:bodyPr/>
                    <a:lstStyle/>
                    <a:p>
                      <a:pPr algn="l">
                        <a:lnSpc>
                          <a:spcPct val="100000"/>
                        </a:lnSpc>
                        <a:spcAft>
                          <a:spcPts val="0"/>
                        </a:spcAft>
                      </a:pPr>
                      <a:endParaRPr lang="es-CL" sz="1600" b="1" dirty="0">
                        <a:solidFill>
                          <a:srgbClr val="000000"/>
                        </a:solidFill>
                        <a:effectLst/>
                        <a:latin typeface="Verdana" pitchFamily="34" charset="0"/>
                        <a:ea typeface="Verdana" pitchFamily="34" charset="0"/>
                        <a:cs typeface="Verdana" pitchFamily="34" charset="0"/>
                      </a:endParaRPr>
                    </a:p>
                    <a:p>
                      <a:pPr algn="l">
                        <a:lnSpc>
                          <a:spcPct val="100000"/>
                        </a:lnSpc>
                        <a:spcAft>
                          <a:spcPts val="0"/>
                        </a:spcAft>
                      </a:pPr>
                      <a:r>
                        <a:rPr lang="es-CL" sz="1600" b="1" dirty="0">
                          <a:solidFill>
                            <a:srgbClr val="000000"/>
                          </a:solidFill>
                          <a:effectLst/>
                          <a:latin typeface="Verdana" pitchFamily="34" charset="0"/>
                          <a:ea typeface="Verdana" pitchFamily="34" charset="0"/>
                          <a:cs typeface="Verdana" pitchFamily="34" charset="0"/>
                        </a:rPr>
                        <a:t>Actividades de exigencia física</a:t>
                      </a:r>
                    </a:p>
                    <a:p>
                      <a:pPr algn="l">
                        <a:lnSpc>
                          <a:spcPct val="100000"/>
                        </a:lnSpc>
                        <a:spcAft>
                          <a:spcPts val="0"/>
                        </a:spcAft>
                      </a:pPr>
                      <a:endParaRPr lang="es-CL" sz="1600" b="1" dirty="0">
                        <a:solidFill>
                          <a:srgbClr val="000000"/>
                        </a:solidFill>
                        <a:effectLst/>
                        <a:latin typeface="Verdana" pitchFamily="34" charset="0"/>
                        <a:ea typeface="Verdana" pitchFamily="34" charset="0"/>
                        <a:cs typeface="Verdana" pitchFamily="34" charset="0"/>
                      </a:endParaRPr>
                    </a:p>
                    <a:p>
                      <a:pPr algn="l">
                        <a:lnSpc>
                          <a:spcPct val="100000"/>
                        </a:lnSpc>
                        <a:spcAft>
                          <a:spcPts val="0"/>
                        </a:spcAft>
                      </a:pPr>
                      <a:r>
                        <a:rPr lang="es-CL" sz="1600" b="1" dirty="0">
                          <a:solidFill>
                            <a:srgbClr val="000000"/>
                          </a:solidFill>
                          <a:effectLst/>
                          <a:latin typeface="Verdana" pitchFamily="34" charset="0"/>
                          <a:ea typeface="Verdana" pitchFamily="34" charset="0"/>
                          <a:cs typeface="Verdana" pitchFamily="34" charset="0"/>
                        </a:rPr>
                        <a:t>Plantón</a:t>
                      </a:r>
                      <a:r>
                        <a:rPr lang="es-CL" sz="1600" b="1" baseline="0" dirty="0">
                          <a:solidFill>
                            <a:srgbClr val="000000"/>
                          </a:solidFill>
                          <a:effectLst/>
                          <a:latin typeface="Verdana" pitchFamily="34" charset="0"/>
                          <a:ea typeface="Verdana" pitchFamily="34" charset="0"/>
                          <a:cs typeface="Verdana" pitchFamily="34" charset="0"/>
                        </a:rPr>
                        <a:t> 10 </a:t>
                      </a:r>
                      <a:endParaRPr lang="es-CL" sz="1600" b="1" dirty="0">
                        <a:solidFill>
                          <a:srgbClr val="000000"/>
                        </a:solidFill>
                        <a:effectLst/>
                        <a:latin typeface="Verdana" pitchFamily="34" charset="0"/>
                        <a:ea typeface="Verdana" pitchFamily="34" charset="0"/>
                        <a:cs typeface="Verdana" pitchFamily="34" charset="0"/>
                      </a:endParaRPr>
                    </a:p>
                    <a:p>
                      <a:pPr algn="ctr">
                        <a:lnSpc>
                          <a:spcPct val="100000"/>
                        </a:lnSpc>
                        <a:spcAft>
                          <a:spcPts val="0"/>
                        </a:spcAft>
                      </a:pPr>
                      <a:endParaRPr lang="es-CL" sz="16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a:lnSpc>
                          <a:spcPct val="100000"/>
                        </a:lnSpc>
                        <a:spcAft>
                          <a:spcPts val="0"/>
                        </a:spcAft>
                      </a:pPr>
                      <a:r>
                        <a:rPr lang="es-CL" sz="1800" b="1" dirty="0">
                          <a:solidFill>
                            <a:srgbClr val="000000"/>
                          </a:solidFill>
                          <a:effectLst/>
                          <a:latin typeface="Verdana" pitchFamily="34" charset="0"/>
                          <a:ea typeface="Verdana" pitchFamily="34" charset="0"/>
                          <a:cs typeface="Verdana" pitchFamily="34" charset="0"/>
                        </a:rPr>
                        <a:t>Cadete 2° o 3 año / Brigadieres</a:t>
                      </a:r>
                    </a:p>
                    <a:p>
                      <a:pPr algn="l">
                        <a:lnSpc>
                          <a:spcPct val="100000"/>
                        </a:lnSpc>
                        <a:spcAft>
                          <a:spcPts val="0"/>
                        </a:spcAft>
                      </a:pPr>
                      <a:endParaRPr lang="es-CL" sz="1800" b="1" dirty="0">
                        <a:solidFill>
                          <a:srgbClr val="000000"/>
                        </a:solidFill>
                        <a:effectLst/>
                        <a:latin typeface="Verdana" pitchFamily="34" charset="0"/>
                        <a:ea typeface="Verdana" pitchFamily="34" charset="0"/>
                        <a:cs typeface="Verdana" pitchFamily="34" charset="0"/>
                      </a:endParaRPr>
                    </a:p>
                    <a:p>
                      <a:pPr algn="l">
                        <a:lnSpc>
                          <a:spcPct val="100000"/>
                        </a:lnSpc>
                        <a:spcAft>
                          <a:spcPts val="0"/>
                        </a:spcAft>
                      </a:pPr>
                      <a:r>
                        <a:rPr lang="es-CL" sz="1800" b="1" dirty="0">
                          <a:solidFill>
                            <a:srgbClr val="000000"/>
                          </a:solidFill>
                          <a:effectLst/>
                          <a:latin typeface="Verdana" pitchFamily="34" charset="0"/>
                          <a:ea typeface="Verdana" pitchFamily="34" charset="0"/>
                          <a:cs typeface="Verdana" pitchFamily="34" charset="0"/>
                        </a:rPr>
                        <a:t> Brigadieres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4"/>
                  </a:ext>
                </a:extLst>
              </a:tr>
            </a:tbl>
          </a:graphicData>
        </a:graphic>
      </p:graphicFrame>
      <p:sp>
        <p:nvSpPr>
          <p:cNvPr id="3" name="CuadroTexto 2"/>
          <p:cNvSpPr txBox="1"/>
          <p:nvPr/>
        </p:nvSpPr>
        <p:spPr>
          <a:xfrm>
            <a:off x="357188" y="1403024"/>
            <a:ext cx="3560056" cy="400110"/>
          </a:xfrm>
          <a:prstGeom prst="rect">
            <a:avLst/>
          </a:prstGeom>
          <a:solidFill>
            <a:schemeClr val="tx1"/>
          </a:solidFill>
          <a:ln>
            <a:solidFill>
              <a:schemeClr val="bg1"/>
            </a:solidFill>
          </a:ln>
        </p:spPr>
        <p:txBody>
          <a:bodyPr wrap="square" rtlCol="0">
            <a:spAutoFit/>
          </a:bodyPr>
          <a:lstStyle/>
          <a:p>
            <a:pPr algn="ctr"/>
            <a:r>
              <a:rPr lang="es-ES" sz="2000" b="1" dirty="0">
                <a:solidFill>
                  <a:schemeClr val="bg1"/>
                </a:solidFill>
              </a:rPr>
              <a:t>ATRIBUCIONES ESPECIALES </a:t>
            </a:r>
            <a:endParaRPr lang="es-CL" sz="2000" b="1" dirty="0">
              <a:solidFill>
                <a:schemeClr val="bg1"/>
              </a:solidFill>
            </a:endParaRPr>
          </a:p>
        </p:txBody>
      </p:sp>
    </p:spTree>
    <p:extLst>
      <p:ext uri="{BB962C8B-B14F-4D97-AF65-F5344CB8AC3E}">
        <p14:creationId xmlns:p14="http://schemas.microsoft.com/office/powerpoint/2010/main" val="468513919"/>
      </p:ext>
    </p:extLst>
  </p:cSld>
  <p:clrMapOvr>
    <a:masterClrMapping/>
  </p:clrMapOvr>
  <p:transition spd="slow">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D57F1E4F-1CFF-5643-939E-217C01CDF565}" type="slidenum">
              <a:rPr lang="en-US" smtClean="0">
                <a:solidFill>
                  <a:schemeClr val="bg1"/>
                </a:solidFill>
              </a:rPr>
              <a:pPr/>
              <a:t>13</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9" name="8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0"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 name="9 CuadroTexto"/>
          <p:cNvSpPr txBox="1"/>
          <p:nvPr/>
        </p:nvSpPr>
        <p:spPr>
          <a:xfrm>
            <a:off x="2868930" y="258295"/>
            <a:ext cx="7840980" cy="523220"/>
          </a:xfrm>
          <a:prstGeom prst="rect">
            <a:avLst/>
          </a:prstGeom>
          <a:solidFill>
            <a:schemeClr val="tx1"/>
          </a:solidFill>
          <a:ln>
            <a:solidFill>
              <a:srgbClr val="FF0000"/>
            </a:solidFill>
          </a:ln>
        </p:spPr>
        <p:txBody>
          <a:bodyPr wrap="square" rtlCol="0">
            <a:spAutoFit/>
          </a:bodyPr>
          <a:lstStyle/>
          <a:p>
            <a:pPr algn="ctr"/>
            <a:r>
              <a:rPr lang="es-CL" sz="2800" dirty="0">
                <a:solidFill>
                  <a:srgbClr val="FF0000"/>
                </a:solidFill>
              </a:rPr>
              <a:t>EJEMPLO DE FALTAS </a:t>
            </a:r>
            <a:r>
              <a:rPr lang="es-CL" sz="2800" dirty="0" smtClean="0">
                <a:solidFill>
                  <a:srgbClr val="FF0000"/>
                </a:solidFill>
              </a:rPr>
              <a:t>LEVES EN CLASES</a:t>
            </a:r>
            <a:endParaRPr lang="es-CL" sz="2800" dirty="0">
              <a:solidFill>
                <a:srgbClr val="FF0000"/>
              </a:solidFill>
            </a:endParaRPr>
          </a:p>
        </p:txBody>
      </p:sp>
      <p:grpSp>
        <p:nvGrpSpPr>
          <p:cNvPr id="2" name="Grupo 1">
            <a:extLst>
              <a:ext uri="{FF2B5EF4-FFF2-40B4-BE49-F238E27FC236}">
                <a16:creationId xmlns:a16="http://schemas.microsoft.com/office/drawing/2014/main" id="{D3C9F410-07E5-0DF7-5B0F-8A92BB73D4CE}"/>
              </a:ext>
            </a:extLst>
          </p:cNvPr>
          <p:cNvGrpSpPr/>
          <p:nvPr/>
        </p:nvGrpSpPr>
        <p:grpSpPr>
          <a:xfrm rot="1302511">
            <a:off x="2481914" y="2963829"/>
            <a:ext cx="8357879" cy="1480541"/>
            <a:chOff x="1908181" y="5119164"/>
            <a:chExt cx="8357879" cy="1480541"/>
          </a:xfrm>
        </p:grpSpPr>
        <p:sp>
          <p:nvSpPr>
            <p:cNvPr id="3" name="Símbolo &quot;No permitido&quot; 2">
              <a:extLst>
                <a:ext uri="{FF2B5EF4-FFF2-40B4-BE49-F238E27FC236}">
                  <a16:creationId xmlns:a16="http://schemas.microsoft.com/office/drawing/2014/main" id="{E3EA0976-AF96-561A-539C-D5B024AE3DF9}"/>
                </a:ext>
              </a:extLst>
            </p:cNvPr>
            <p:cNvSpPr/>
            <p:nvPr/>
          </p:nvSpPr>
          <p:spPr>
            <a:xfrm>
              <a:off x="8645122" y="5119164"/>
              <a:ext cx="1620938" cy="1480541"/>
            </a:xfrm>
            <a:prstGeom prst="noSmoking">
              <a:avLst>
                <a:gd name="adj" fmla="val 10719"/>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5" name="CuadroTexto 4">
              <a:extLst>
                <a:ext uri="{FF2B5EF4-FFF2-40B4-BE49-F238E27FC236}">
                  <a16:creationId xmlns:a16="http://schemas.microsoft.com/office/drawing/2014/main" id="{9D0B4CAD-E33F-B2B3-CAFD-9EF9330EF6BF}"/>
                </a:ext>
              </a:extLst>
            </p:cNvPr>
            <p:cNvSpPr txBox="1"/>
            <p:nvPr/>
          </p:nvSpPr>
          <p:spPr>
            <a:xfrm>
              <a:off x="1908181" y="5315895"/>
              <a:ext cx="6521569" cy="1107996"/>
            </a:xfrm>
            <a:prstGeom prst="rect">
              <a:avLst/>
            </a:prstGeom>
            <a:noFill/>
            <a:ln w="76200">
              <a:solidFill>
                <a:srgbClr val="FF0000"/>
              </a:solidFill>
            </a:ln>
          </p:spPr>
          <p:txBody>
            <a:bodyPr wrap="square" rtlCol="0">
              <a:spAutoFit/>
            </a:bodyPr>
            <a:lstStyle/>
            <a:p>
              <a:r>
                <a:rPr lang="es-CL" sz="6600" i="1" dirty="0">
                  <a:solidFill>
                    <a:srgbClr val="FF0000"/>
                  </a:solidFill>
                  <a:latin typeface="Bahnschrift SemiBold" panose="020B0502040204020203" pitchFamily="34" charset="0"/>
                </a:rPr>
                <a:t>Usted no lo haga</a:t>
              </a:r>
            </a:p>
          </p:txBody>
        </p:sp>
      </p:grpSp>
      <p:sp>
        <p:nvSpPr>
          <p:cNvPr id="6" name="Rectángulo 5"/>
          <p:cNvSpPr/>
          <p:nvPr/>
        </p:nvSpPr>
        <p:spPr>
          <a:xfrm>
            <a:off x="514350" y="1181446"/>
            <a:ext cx="9848850" cy="5562100"/>
          </a:xfrm>
          <a:prstGeom prst="rect">
            <a:avLst/>
          </a:prstGeom>
          <a:solidFill>
            <a:schemeClr val="tx1"/>
          </a:solidFill>
        </p:spPr>
        <p:txBody>
          <a:bodyPr wrap="square">
            <a:spAutoFit/>
          </a:bodyPr>
          <a:lstStyle/>
          <a:p>
            <a:pPr marL="285750" indent="-285750">
              <a:lnSpc>
                <a:spcPct val="150000"/>
              </a:lnSpc>
              <a:buFont typeface="Arial" panose="020B0604020202020204" pitchFamily="34" charset="0"/>
              <a:buChar char="•"/>
            </a:pPr>
            <a:r>
              <a:rPr lang="es-MX" sz="2400" dirty="0">
                <a:solidFill>
                  <a:schemeClr val="bg1"/>
                </a:solidFill>
              </a:rPr>
              <a:t>Atraso a clases hasta 10 minutos sin motivo justificado. </a:t>
            </a:r>
            <a:endParaRPr lang="es-MX" sz="2400" dirty="0" smtClean="0">
              <a:solidFill>
                <a:schemeClr val="bg1"/>
              </a:solidFill>
            </a:endParaRPr>
          </a:p>
          <a:p>
            <a:pPr marL="285750" indent="-285750">
              <a:lnSpc>
                <a:spcPct val="150000"/>
              </a:lnSpc>
              <a:buFont typeface="Arial" panose="020B0604020202020204" pitchFamily="34" charset="0"/>
              <a:buChar char="•"/>
            </a:pPr>
            <a:r>
              <a:rPr lang="es-MX" sz="2400" dirty="0" smtClean="0">
                <a:solidFill>
                  <a:schemeClr val="bg1"/>
                </a:solidFill>
              </a:rPr>
              <a:t>Actitud </a:t>
            </a:r>
            <a:r>
              <a:rPr lang="es-MX" sz="2400" dirty="0">
                <a:solidFill>
                  <a:schemeClr val="bg1"/>
                </a:solidFill>
              </a:rPr>
              <a:t>indiferente. </a:t>
            </a:r>
            <a:endParaRPr lang="es-MX" sz="2400" dirty="0" smtClean="0">
              <a:solidFill>
                <a:schemeClr val="bg1"/>
              </a:solidFill>
            </a:endParaRPr>
          </a:p>
          <a:p>
            <a:pPr marL="285750" indent="-285750">
              <a:lnSpc>
                <a:spcPct val="150000"/>
              </a:lnSpc>
              <a:buFont typeface="Arial" panose="020B0604020202020204" pitchFamily="34" charset="0"/>
              <a:buChar char="•"/>
            </a:pPr>
            <a:r>
              <a:rPr lang="es-MX" sz="2400" dirty="0" smtClean="0">
                <a:solidFill>
                  <a:schemeClr val="bg1"/>
                </a:solidFill>
              </a:rPr>
              <a:t>Comer </a:t>
            </a:r>
            <a:r>
              <a:rPr lang="es-MX" sz="2400" dirty="0">
                <a:solidFill>
                  <a:schemeClr val="bg1"/>
                </a:solidFill>
              </a:rPr>
              <a:t>en horas de clases. </a:t>
            </a:r>
            <a:endParaRPr lang="es-MX" sz="2400" dirty="0" smtClean="0">
              <a:solidFill>
                <a:schemeClr val="bg1"/>
              </a:solidFill>
            </a:endParaRPr>
          </a:p>
          <a:p>
            <a:pPr marL="285750" indent="-285750">
              <a:lnSpc>
                <a:spcPct val="150000"/>
              </a:lnSpc>
              <a:buFont typeface="Arial" panose="020B0604020202020204" pitchFamily="34" charset="0"/>
              <a:buChar char="•"/>
            </a:pPr>
            <a:r>
              <a:rPr lang="es-MX" sz="2400" dirty="0" smtClean="0">
                <a:solidFill>
                  <a:schemeClr val="bg1"/>
                </a:solidFill>
              </a:rPr>
              <a:t>Emplear </a:t>
            </a:r>
            <a:r>
              <a:rPr lang="es-MX" sz="2400" dirty="0">
                <a:solidFill>
                  <a:schemeClr val="bg1"/>
                </a:solidFill>
              </a:rPr>
              <a:t>lenguaje impropio (sin ser grosero). </a:t>
            </a:r>
            <a:endParaRPr lang="es-MX" sz="2400" dirty="0" smtClean="0">
              <a:solidFill>
                <a:schemeClr val="bg1"/>
              </a:solidFill>
            </a:endParaRPr>
          </a:p>
          <a:p>
            <a:pPr marL="285750" indent="-285750">
              <a:lnSpc>
                <a:spcPct val="150000"/>
              </a:lnSpc>
              <a:buFont typeface="Arial" panose="020B0604020202020204" pitchFamily="34" charset="0"/>
              <a:buChar char="•"/>
            </a:pPr>
            <a:r>
              <a:rPr lang="es-MX" sz="2400" dirty="0" smtClean="0">
                <a:solidFill>
                  <a:schemeClr val="bg1"/>
                </a:solidFill>
              </a:rPr>
              <a:t>Estudiar </a:t>
            </a:r>
            <a:r>
              <a:rPr lang="es-MX" sz="2400" dirty="0">
                <a:solidFill>
                  <a:schemeClr val="bg1"/>
                </a:solidFill>
              </a:rPr>
              <a:t>o trabajar en materias de otra asignatura o de otra índole. </a:t>
            </a:r>
            <a:endParaRPr lang="es-MX" sz="2400" dirty="0" smtClean="0">
              <a:solidFill>
                <a:schemeClr val="bg1"/>
              </a:solidFill>
            </a:endParaRPr>
          </a:p>
          <a:p>
            <a:pPr marL="285750" indent="-285750">
              <a:lnSpc>
                <a:spcPct val="150000"/>
              </a:lnSpc>
              <a:buFont typeface="Arial" panose="020B0604020202020204" pitchFamily="34" charset="0"/>
              <a:buChar char="•"/>
            </a:pPr>
            <a:r>
              <a:rPr lang="es-MX" sz="2400" dirty="0" smtClean="0">
                <a:solidFill>
                  <a:schemeClr val="bg1"/>
                </a:solidFill>
              </a:rPr>
              <a:t>Hacer </a:t>
            </a:r>
            <a:r>
              <a:rPr lang="es-MX" sz="2400" dirty="0">
                <a:solidFill>
                  <a:schemeClr val="bg1"/>
                </a:solidFill>
              </a:rPr>
              <a:t>ruidos o interrupciones. </a:t>
            </a:r>
            <a:endParaRPr lang="es-MX" sz="2400" dirty="0" smtClean="0">
              <a:solidFill>
                <a:schemeClr val="bg1"/>
              </a:solidFill>
            </a:endParaRPr>
          </a:p>
          <a:p>
            <a:pPr marL="285750" indent="-285750">
              <a:lnSpc>
                <a:spcPct val="150000"/>
              </a:lnSpc>
              <a:buFont typeface="Arial" panose="020B0604020202020204" pitchFamily="34" charset="0"/>
              <a:buChar char="•"/>
            </a:pPr>
            <a:r>
              <a:rPr lang="es-MX" sz="2400" dirty="0" smtClean="0">
                <a:solidFill>
                  <a:schemeClr val="bg1"/>
                </a:solidFill>
              </a:rPr>
              <a:t>Molestar </a:t>
            </a:r>
            <a:r>
              <a:rPr lang="es-MX" sz="2400" dirty="0">
                <a:solidFill>
                  <a:schemeClr val="bg1"/>
                </a:solidFill>
              </a:rPr>
              <a:t>a otro cadete. </a:t>
            </a:r>
            <a:endParaRPr lang="es-MX" sz="2400" dirty="0" smtClean="0">
              <a:solidFill>
                <a:schemeClr val="bg1"/>
              </a:solidFill>
            </a:endParaRPr>
          </a:p>
          <a:p>
            <a:pPr marL="285750" indent="-285750">
              <a:lnSpc>
                <a:spcPct val="150000"/>
              </a:lnSpc>
              <a:buFont typeface="Arial" panose="020B0604020202020204" pitchFamily="34" charset="0"/>
              <a:buChar char="•"/>
            </a:pPr>
            <a:r>
              <a:rPr lang="es-MX" sz="2400" dirty="0" smtClean="0">
                <a:solidFill>
                  <a:schemeClr val="bg1"/>
                </a:solidFill>
              </a:rPr>
              <a:t>Pararse </a:t>
            </a:r>
            <a:r>
              <a:rPr lang="es-MX" sz="2400" dirty="0">
                <a:solidFill>
                  <a:schemeClr val="bg1"/>
                </a:solidFill>
              </a:rPr>
              <a:t>sin autorización. </a:t>
            </a:r>
            <a:endParaRPr lang="es-MX" sz="2400" dirty="0" smtClean="0">
              <a:solidFill>
                <a:schemeClr val="bg1"/>
              </a:solidFill>
            </a:endParaRPr>
          </a:p>
          <a:p>
            <a:pPr marL="285750" indent="-285750">
              <a:lnSpc>
                <a:spcPct val="150000"/>
              </a:lnSpc>
              <a:buFont typeface="Arial" panose="020B0604020202020204" pitchFamily="34" charset="0"/>
              <a:buChar char="•"/>
            </a:pPr>
            <a:r>
              <a:rPr lang="es-MX" sz="2400" dirty="0" smtClean="0">
                <a:solidFill>
                  <a:schemeClr val="bg1"/>
                </a:solidFill>
              </a:rPr>
              <a:t>Retirarse </a:t>
            </a:r>
            <a:r>
              <a:rPr lang="es-MX" sz="2400" dirty="0">
                <a:solidFill>
                  <a:schemeClr val="bg1"/>
                </a:solidFill>
              </a:rPr>
              <a:t>antes del término de clases sin estar autorizado. </a:t>
            </a:r>
            <a:endParaRPr lang="es-MX" sz="2400" dirty="0" smtClean="0">
              <a:solidFill>
                <a:schemeClr val="bg1"/>
              </a:solidFill>
            </a:endParaRPr>
          </a:p>
        </p:txBody>
      </p:sp>
    </p:spTree>
    <p:extLst>
      <p:ext uri="{BB962C8B-B14F-4D97-AF65-F5344CB8AC3E}">
        <p14:creationId xmlns:p14="http://schemas.microsoft.com/office/powerpoint/2010/main" val="4227696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D57F1E4F-1CFF-5643-939E-217C01CDF565}" type="slidenum">
              <a:rPr lang="en-US" smtClean="0">
                <a:solidFill>
                  <a:schemeClr val="bg1"/>
                </a:solidFill>
              </a:rPr>
              <a:pPr/>
              <a:t>14</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9" name="8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0"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 name="9 CuadroTexto"/>
          <p:cNvSpPr txBox="1"/>
          <p:nvPr/>
        </p:nvSpPr>
        <p:spPr>
          <a:xfrm>
            <a:off x="1840229" y="258295"/>
            <a:ext cx="9665215" cy="523220"/>
          </a:xfrm>
          <a:prstGeom prst="rect">
            <a:avLst/>
          </a:prstGeom>
          <a:solidFill>
            <a:schemeClr val="tx1"/>
          </a:solidFill>
          <a:ln>
            <a:solidFill>
              <a:srgbClr val="FF0000"/>
            </a:solidFill>
          </a:ln>
        </p:spPr>
        <p:txBody>
          <a:bodyPr wrap="square" rtlCol="0">
            <a:spAutoFit/>
          </a:bodyPr>
          <a:lstStyle/>
          <a:p>
            <a:pPr algn="ctr"/>
            <a:r>
              <a:rPr lang="es-CL" sz="2800" dirty="0">
                <a:solidFill>
                  <a:srgbClr val="FF0000"/>
                </a:solidFill>
              </a:rPr>
              <a:t>EJEMPLO DE FALTAS </a:t>
            </a:r>
            <a:r>
              <a:rPr lang="es-CL" sz="2800" dirty="0" smtClean="0">
                <a:solidFill>
                  <a:srgbClr val="FF0000"/>
                </a:solidFill>
              </a:rPr>
              <a:t>GRAVES </a:t>
            </a:r>
            <a:r>
              <a:rPr lang="es-CL" sz="2800" dirty="0" smtClean="0">
                <a:solidFill>
                  <a:srgbClr val="FF0000"/>
                </a:solidFill>
              </a:rPr>
              <a:t>O GRAVISIMAS </a:t>
            </a:r>
            <a:r>
              <a:rPr lang="es-CL" sz="2800" dirty="0" smtClean="0">
                <a:solidFill>
                  <a:srgbClr val="FF0000"/>
                </a:solidFill>
              </a:rPr>
              <a:t>EN CLASES </a:t>
            </a:r>
            <a:endParaRPr lang="es-CL" sz="2800" dirty="0">
              <a:solidFill>
                <a:srgbClr val="FF0000"/>
              </a:solidFill>
            </a:endParaRPr>
          </a:p>
        </p:txBody>
      </p:sp>
      <p:grpSp>
        <p:nvGrpSpPr>
          <p:cNvPr id="2" name="Grupo 1">
            <a:extLst>
              <a:ext uri="{FF2B5EF4-FFF2-40B4-BE49-F238E27FC236}">
                <a16:creationId xmlns:a16="http://schemas.microsoft.com/office/drawing/2014/main" id="{D3C9F410-07E5-0DF7-5B0F-8A92BB73D4CE}"/>
              </a:ext>
            </a:extLst>
          </p:cNvPr>
          <p:cNvGrpSpPr/>
          <p:nvPr/>
        </p:nvGrpSpPr>
        <p:grpSpPr>
          <a:xfrm rot="1302511">
            <a:off x="2481914" y="2963829"/>
            <a:ext cx="8357879" cy="1480541"/>
            <a:chOff x="1908181" y="5119164"/>
            <a:chExt cx="8357879" cy="1480541"/>
          </a:xfrm>
        </p:grpSpPr>
        <p:sp>
          <p:nvSpPr>
            <p:cNvPr id="3" name="Símbolo &quot;No permitido&quot; 2">
              <a:extLst>
                <a:ext uri="{FF2B5EF4-FFF2-40B4-BE49-F238E27FC236}">
                  <a16:creationId xmlns:a16="http://schemas.microsoft.com/office/drawing/2014/main" id="{E3EA0976-AF96-561A-539C-D5B024AE3DF9}"/>
                </a:ext>
              </a:extLst>
            </p:cNvPr>
            <p:cNvSpPr/>
            <p:nvPr/>
          </p:nvSpPr>
          <p:spPr>
            <a:xfrm>
              <a:off x="8645122" y="5119164"/>
              <a:ext cx="1620938" cy="1480541"/>
            </a:xfrm>
            <a:prstGeom prst="noSmoking">
              <a:avLst>
                <a:gd name="adj" fmla="val 10719"/>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5" name="CuadroTexto 4">
              <a:extLst>
                <a:ext uri="{FF2B5EF4-FFF2-40B4-BE49-F238E27FC236}">
                  <a16:creationId xmlns:a16="http://schemas.microsoft.com/office/drawing/2014/main" id="{9D0B4CAD-E33F-B2B3-CAFD-9EF9330EF6BF}"/>
                </a:ext>
              </a:extLst>
            </p:cNvPr>
            <p:cNvSpPr txBox="1"/>
            <p:nvPr/>
          </p:nvSpPr>
          <p:spPr>
            <a:xfrm>
              <a:off x="1908181" y="5315895"/>
              <a:ext cx="6521569" cy="1107996"/>
            </a:xfrm>
            <a:prstGeom prst="rect">
              <a:avLst/>
            </a:prstGeom>
            <a:noFill/>
            <a:ln w="76200">
              <a:solidFill>
                <a:srgbClr val="FF0000"/>
              </a:solidFill>
            </a:ln>
          </p:spPr>
          <p:txBody>
            <a:bodyPr wrap="square" rtlCol="0">
              <a:spAutoFit/>
            </a:bodyPr>
            <a:lstStyle/>
            <a:p>
              <a:r>
                <a:rPr lang="es-CL" sz="6600" i="1" dirty="0">
                  <a:solidFill>
                    <a:srgbClr val="FF0000"/>
                  </a:solidFill>
                  <a:latin typeface="Bahnschrift SemiBold" panose="020B0502040204020203" pitchFamily="34" charset="0"/>
                </a:rPr>
                <a:t>Usted no lo haga</a:t>
              </a:r>
            </a:p>
          </p:txBody>
        </p:sp>
      </p:grpSp>
      <p:sp>
        <p:nvSpPr>
          <p:cNvPr id="6" name="Rectángulo 5"/>
          <p:cNvSpPr/>
          <p:nvPr/>
        </p:nvSpPr>
        <p:spPr>
          <a:xfrm>
            <a:off x="357188" y="1039810"/>
            <a:ext cx="11724322" cy="5562100"/>
          </a:xfrm>
          <a:prstGeom prst="rect">
            <a:avLst/>
          </a:prstGeom>
          <a:solidFill>
            <a:schemeClr val="tx1"/>
          </a:solidFill>
        </p:spPr>
        <p:txBody>
          <a:bodyPr wrap="square">
            <a:spAutoFit/>
          </a:bodyPr>
          <a:lstStyle/>
          <a:p>
            <a:pPr marL="285750" indent="-285750">
              <a:lnSpc>
                <a:spcPct val="150000"/>
              </a:lnSpc>
              <a:buFont typeface="Arial" panose="020B0604020202020204" pitchFamily="34" charset="0"/>
              <a:buChar char="•"/>
            </a:pPr>
            <a:r>
              <a:rPr lang="es-MX" sz="2400" dirty="0">
                <a:solidFill>
                  <a:schemeClr val="bg1"/>
                </a:solidFill>
              </a:rPr>
              <a:t>Atraso a clases de más de 10 minutos, sin motivo justificado. </a:t>
            </a:r>
            <a:endParaRPr lang="es-MX" sz="2400" dirty="0" smtClean="0">
              <a:solidFill>
                <a:schemeClr val="bg1"/>
              </a:solidFill>
            </a:endParaRPr>
          </a:p>
          <a:p>
            <a:pPr marL="285750" indent="-285750">
              <a:lnSpc>
                <a:spcPct val="150000"/>
              </a:lnSpc>
              <a:buFont typeface="Arial" panose="020B0604020202020204" pitchFamily="34" charset="0"/>
              <a:buChar char="•"/>
            </a:pPr>
            <a:r>
              <a:rPr lang="es-MX" sz="2400" dirty="0" smtClean="0">
                <a:solidFill>
                  <a:schemeClr val="bg1"/>
                </a:solidFill>
              </a:rPr>
              <a:t>Contestaciones </a:t>
            </a:r>
            <a:r>
              <a:rPr lang="es-MX" sz="2400" dirty="0">
                <a:solidFill>
                  <a:schemeClr val="bg1"/>
                </a:solidFill>
              </a:rPr>
              <a:t>insolentes </a:t>
            </a:r>
            <a:r>
              <a:rPr lang="es-MX" sz="2400" dirty="0" smtClean="0">
                <a:solidFill>
                  <a:schemeClr val="bg1"/>
                </a:solidFill>
              </a:rPr>
              <a:t>o faltar el respeto a </a:t>
            </a:r>
            <a:r>
              <a:rPr lang="es-MX" sz="2400" dirty="0">
                <a:solidFill>
                  <a:schemeClr val="bg1"/>
                </a:solidFill>
              </a:rPr>
              <a:t>un </a:t>
            </a:r>
            <a:r>
              <a:rPr lang="es-MX" sz="2400" dirty="0" smtClean="0">
                <a:solidFill>
                  <a:schemeClr val="bg1"/>
                </a:solidFill>
              </a:rPr>
              <a:t>profesor. </a:t>
            </a:r>
            <a:endParaRPr lang="es-MX" sz="2400" dirty="0" smtClean="0">
              <a:solidFill>
                <a:schemeClr val="bg1"/>
              </a:solidFill>
            </a:endParaRPr>
          </a:p>
          <a:p>
            <a:pPr marL="285750" indent="-285750">
              <a:lnSpc>
                <a:spcPct val="150000"/>
              </a:lnSpc>
              <a:buFont typeface="Arial" panose="020B0604020202020204" pitchFamily="34" charset="0"/>
              <a:buChar char="•"/>
            </a:pPr>
            <a:r>
              <a:rPr lang="es-MX" sz="2400" dirty="0" smtClean="0">
                <a:solidFill>
                  <a:schemeClr val="bg1"/>
                </a:solidFill>
              </a:rPr>
              <a:t>Cómplice </a:t>
            </a:r>
            <a:r>
              <a:rPr lang="es-MX" sz="2400" dirty="0">
                <a:solidFill>
                  <a:schemeClr val="bg1"/>
                </a:solidFill>
              </a:rPr>
              <a:t>o ayudar a copiar en un certamen </a:t>
            </a:r>
            <a:endParaRPr lang="es-MX" sz="2400" dirty="0" smtClean="0">
              <a:solidFill>
                <a:schemeClr val="bg1"/>
              </a:solidFill>
            </a:endParaRPr>
          </a:p>
          <a:p>
            <a:pPr marL="285750" indent="-285750">
              <a:lnSpc>
                <a:spcPct val="150000"/>
              </a:lnSpc>
              <a:buFont typeface="Arial" panose="020B0604020202020204" pitchFamily="34" charset="0"/>
              <a:buChar char="•"/>
            </a:pPr>
            <a:r>
              <a:rPr lang="es-MX" sz="2400" dirty="0" smtClean="0">
                <a:solidFill>
                  <a:schemeClr val="bg1"/>
                </a:solidFill>
              </a:rPr>
              <a:t>Copiar </a:t>
            </a:r>
            <a:r>
              <a:rPr lang="es-MX" sz="2400" dirty="0">
                <a:solidFill>
                  <a:schemeClr val="bg1"/>
                </a:solidFill>
              </a:rPr>
              <a:t>en un examen o certamen. </a:t>
            </a:r>
            <a:endParaRPr lang="es-MX" sz="2400" dirty="0" smtClean="0">
              <a:solidFill>
                <a:schemeClr val="bg1"/>
              </a:solidFill>
            </a:endParaRPr>
          </a:p>
          <a:p>
            <a:pPr marL="285750" indent="-285750">
              <a:lnSpc>
                <a:spcPct val="150000"/>
              </a:lnSpc>
              <a:buFont typeface="Arial" panose="020B0604020202020204" pitchFamily="34" charset="0"/>
              <a:buChar char="•"/>
            </a:pPr>
            <a:r>
              <a:rPr lang="es-MX" sz="2400" dirty="0" smtClean="0">
                <a:solidFill>
                  <a:schemeClr val="bg1"/>
                </a:solidFill>
              </a:rPr>
              <a:t>Hacer </a:t>
            </a:r>
            <a:r>
              <a:rPr lang="es-MX" sz="2400" dirty="0">
                <a:solidFill>
                  <a:schemeClr val="bg1"/>
                </a:solidFill>
              </a:rPr>
              <a:t>uso de información no referenciada en un trabajo de investigación escrito. </a:t>
            </a:r>
            <a:endParaRPr lang="es-MX" sz="2400" dirty="0" smtClean="0">
              <a:solidFill>
                <a:schemeClr val="bg1"/>
              </a:solidFill>
            </a:endParaRPr>
          </a:p>
          <a:p>
            <a:pPr marL="285750" indent="-285750">
              <a:lnSpc>
                <a:spcPct val="150000"/>
              </a:lnSpc>
              <a:buFont typeface="Arial" panose="020B0604020202020204" pitchFamily="34" charset="0"/>
              <a:buChar char="•"/>
            </a:pPr>
            <a:r>
              <a:rPr lang="es-MX" sz="2400" dirty="0" smtClean="0">
                <a:solidFill>
                  <a:schemeClr val="bg1"/>
                </a:solidFill>
              </a:rPr>
              <a:t>Dormir </a:t>
            </a:r>
            <a:r>
              <a:rPr lang="es-MX" sz="2400" dirty="0">
                <a:solidFill>
                  <a:schemeClr val="bg1"/>
                </a:solidFill>
              </a:rPr>
              <a:t>en clases. </a:t>
            </a:r>
            <a:endParaRPr lang="es-MX" sz="2400" dirty="0" smtClean="0">
              <a:solidFill>
                <a:schemeClr val="bg1"/>
              </a:solidFill>
            </a:endParaRPr>
          </a:p>
          <a:p>
            <a:pPr marL="285750" indent="-285750">
              <a:lnSpc>
                <a:spcPct val="150000"/>
              </a:lnSpc>
              <a:buFont typeface="Arial" panose="020B0604020202020204" pitchFamily="34" charset="0"/>
              <a:buChar char="•"/>
            </a:pPr>
            <a:r>
              <a:rPr lang="es-MX" sz="2400" dirty="0" smtClean="0">
                <a:solidFill>
                  <a:schemeClr val="bg1"/>
                </a:solidFill>
              </a:rPr>
              <a:t>Emplear </a:t>
            </a:r>
            <a:r>
              <a:rPr lang="es-MX" sz="2400" dirty="0">
                <a:solidFill>
                  <a:schemeClr val="bg1"/>
                </a:solidFill>
              </a:rPr>
              <a:t>lenguaje grosero o soez. </a:t>
            </a:r>
            <a:endParaRPr lang="es-MX" sz="2400" dirty="0" smtClean="0">
              <a:solidFill>
                <a:schemeClr val="bg1"/>
              </a:solidFill>
            </a:endParaRPr>
          </a:p>
          <a:p>
            <a:pPr marL="285750" indent="-285750">
              <a:lnSpc>
                <a:spcPct val="150000"/>
              </a:lnSpc>
              <a:buFont typeface="Arial" panose="020B0604020202020204" pitchFamily="34" charset="0"/>
              <a:buChar char="•"/>
            </a:pPr>
            <a:r>
              <a:rPr lang="es-MX" sz="2400" dirty="0" smtClean="0">
                <a:solidFill>
                  <a:schemeClr val="bg1"/>
                </a:solidFill>
              </a:rPr>
              <a:t>Cometer </a:t>
            </a:r>
            <a:r>
              <a:rPr lang="es-MX" sz="2400" dirty="0">
                <a:solidFill>
                  <a:schemeClr val="bg1"/>
                </a:solidFill>
              </a:rPr>
              <a:t>fraude académico en un trabajo; </a:t>
            </a:r>
            <a:r>
              <a:rPr lang="es-MX" sz="2400" dirty="0" smtClean="0">
                <a:solidFill>
                  <a:schemeClr val="bg1"/>
                </a:solidFill>
              </a:rPr>
              <a:t>(copiar </a:t>
            </a:r>
            <a:r>
              <a:rPr lang="es-MX" sz="2400" dirty="0">
                <a:solidFill>
                  <a:schemeClr val="bg1"/>
                </a:solidFill>
              </a:rPr>
              <a:t>un texto, parcial o íntegramente, y presentarlo como de autoría </a:t>
            </a:r>
            <a:r>
              <a:rPr lang="es-MX" sz="2400" dirty="0" smtClean="0">
                <a:solidFill>
                  <a:schemeClr val="bg1"/>
                </a:solidFill>
              </a:rPr>
              <a:t>propia) </a:t>
            </a:r>
            <a:endParaRPr lang="es-MX" sz="2400" dirty="0" smtClean="0">
              <a:solidFill>
                <a:schemeClr val="bg1"/>
              </a:solidFill>
            </a:endParaRPr>
          </a:p>
        </p:txBody>
      </p:sp>
    </p:spTree>
    <p:extLst>
      <p:ext uri="{BB962C8B-B14F-4D97-AF65-F5344CB8AC3E}">
        <p14:creationId xmlns:p14="http://schemas.microsoft.com/office/powerpoint/2010/main" val="3754490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D57F1E4F-1CFF-5643-939E-217C01CDF565}" type="slidenum">
              <a:rPr lang="en-US" smtClean="0">
                <a:solidFill>
                  <a:schemeClr val="bg1"/>
                </a:solidFill>
              </a:rPr>
              <a:pPr/>
              <a:t>15</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9" name="8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0"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 name="6 Rectángulo"/>
          <p:cNvSpPr/>
          <p:nvPr/>
        </p:nvSpPr>
        <p:spPr>
          <a:xfrm>
            <a:off x="37223" y="1046482"/>
            <a:ext cx="12097627" cy="5616922"/>
          </a:xfrm>
          <a:prstGeom prst="rect">
            <a:avLst/>
          </a:prstGeom>
          <a:solidFill>
            <a:schemeClr val="tx1"/>
          </a:solidFill>
          <a:ln>
            <a:solidFill>
              <a:schemeClr val="bg2"/>
            </a:solidFill>
          </a:ln>
        </p:spPr>
        <p:txBody>
          <a:bodyPr wrap="square">
            <a:spAutoFit/>
          </a:bodyPr>
          <a:lstStyle/>
          <a:p>
            <a:pPr marL="271463" indent="-271463">
              <a:lnSpc>
                <a:spcPct val="150000"/>
              </a:lnSpc>
              <a:spcBef>
                <a:spcPts val="600"/>
              </a:spcBef>
            </a:pPr>
            <a:r>
              <a:rPr lang="es-CL" sz="2400" dirty="0">
                <a:solidFill>
                  <a:schemeClr val="bg1"/>
                </a:solidFill>
              </a:rPr>
              <a:t>• Nombrar a otro Cadete por apodos despectivos o hirientes. </a:t>
            </a:r>
          </a:p>
          <a:p>
            <a:pPr marL="271463" indent="-271463">
              <a:lnSpc>
                <a:spcPct val="150000"/>
              </a:lnSpc>
              <a:spcBef>
                <a:spcPts val="600"/>
              </a:spcBef>
            </a:pPr>
            <a:r>
              <a:rPr lang="es-CL" sz="2400" dirty="0">
                <a:solidFill>
                  <a:schemeClr val="bg1"/>
                </a:solidFill>
              </a:rPr>
              <a:t>• Intentar copiar, traspasar o recibir información durante una evaluación. </a:t>
            </a:r>
          </a:p>
          <a:p>
            <a:pPr marL="271463" indent="-271463">
              <a:lnSpc>
                <a:spcPct val="150000"/>
              </a:lnSpc>
              <a:spcBef>
                <a:spcPts val="600"/>
              </a:spcBef>
            </a:pPr>
            <a:r>
              <a:rPr lang="es-CL" sz="2400" dirty="0">
                <a:solidFill>
                  <a:schemeClr val="bg1"/>
                </a:solidFill>
              </a:rPr>
              <a:t>• Ser sorprendido con ayudas de memoria durante un certamen o examen. </a:t>
            </a:r>
          </a:p>
          <a:p>
            <a:pPr marL="271463" indent="-271463">
              <a:lnSpc>
                <a:spcPct val="150000"/>
              </a:lnSpc>
              <a:spcBef>
                <a:spcPts val="600"/>
              </a:spcBef>
            </a:pPr>
            <a:r>
              <a:rPr lang="es-CL" sz="2400" dirty="0">
                <a:solidFill>
                  <a:schemeClr val="bg1"/>
                </a:solidFill>
              </a:rPr>
              <a:t>• Ingresar a la Escuela en estado de ebriedad. </a:t>
            </a:r>
          </a:p>
          <a:p>
            <a:pPr marL="271463" indent="-271463">
              <a:lnSpc>
                <a:spcPct val="150000"/>
              </a:lnSpc>
              <a:spcBef>
                <a:spcPts val="600"/>
              </a:spcBef>
            </a:pPr>
            <a:r>
              <a:rPr lang="es-CL" sz="2400" dirty="0">
                <a:solidFill>
                  <a:schemeClr val="bg1"/>
                </a:solidFill>
              </a:rPr>
              <a:t>• Evidenciar estado de ebriedad en la vía pública. </a:t>
            </a:r>
          </a:p>
          <a:p>
            <a:pPr marL="271463" indent="-271463">
              <a:lnSpc>
                <a:spcPct val="150000"/>
              </a:lnSpc>
              <a:spcBef>
                <a:spcPts val="600"/>
              </a:spcBef>
            </a:pPr>
            <a:r>
              <a:rPr lang="es-CL" sz="2400" dirty="0" smtClean="0">
                <a:solidFill>
                  <a:schemeClr val="bg1"/>
                </a:solidFill>
              </a:rPr>
              <a:t>• Realizar </a:t>
            </a:r>
            <a:r>
              <a:rPr lang="es-CL" sz="2400" dirty="0">
                <a:solidFill>
                  <a:schemeClr val="bg1"/>
                </a:solidFill>
              </a:rPr>
              <a:t>manifestaciones de una relación afectiva, de cualquier índole, entre Cadetes, dentro o fuera de la Escuela, vistiendo uniforme . </a:t>
            </a:r>
          </a:p>
          <a:p>
            <a:pPr marL="271463" indent="-271463">
              <a:lnSpc>
                <a:spcPct val="150000"/>
              </a:lnSpc>
              <a:spcBef>
                <a:spcPts val="600"/>
              </a:spcBef>
            </a:pPr>
            <a:r>
              <a:rPr lang="es-CL" sz="2400" dirty="0">
                <a:solidFill>
                  <a:schemeClr val="bg1"/>
                </a:solidFill>
              </a:rPr>
              <a:t>• Publicar imágenes, filmaciones de actividades de Cadetes en Internet. </a:t>
            </a:r>
          </a:p>
          <a:p>
            <a:pPr marL="271463" indent="-271463">
              <a:lnSpc>
                <a:spcPct val="150000"/>
              </a:lnSpc>
              <a:spcBef>
                <a:spcPts val="600"/>
              </a:spcBef>
            </a:pPr>
            <a:r>
              <a:rPr lang="es-CL" sz="2400" dirty="0">
                <a:solidFill>
                  <a:schemeClr val="bg1"/>
                </a:solidFill>
              </a:rPr>
              <a:t>• No informar al oficial de división de una relación sentimental con otro </a:t>
            </a:r>
            <a:r>
              <a:rPr lang="es-CL" sz="2400" dirty="0" smtClean="0">
                <a:solidFill>
                  <a:schemeClr val="bg1"/>
                </a:solidFill>
              </a:rPr>
              <a:t>Cadete.</a:t>
            </a:r>
            <a:endParaRPr lang="es-CL" sz="2400" dirty="0">
              <a:solidFill>
                <a:schemeClr val="bg1"/>
              </a:solidFill>
            </a:endParaRPr>
          </a:p>
        </p:txBody>
      </p:sp>
      <p:sp>
        <p:nvSpPr>
          <p:cNvPr id="12" name="9 CuadroTexto"/>
          <p:cNvSpPr txBox="1"/>
          <p:nvPr/>
        </p:nvSpPr>
        <p:spPr>
          <a:xfrm>
            <a:off x="3845548" y="258295"/>
            <a:ext cx="5456882" cy="954107"/>
          </a:xfrm>
          <a:prstGeom prst="rect">
            <a:avLst/>
          </a:prstGeom>
          <a:solidFill>
            <a:schemeClr val="tx1"/>
          </a:solidFill>
          <a:ln>
            <a:solidFill>
              <a:srgbClr val="FF0000"/>
            </a:solidFill>
          </a:ln>
        </p:spPr>
        <p:txBody>
          <a:bodyPr wrap="square" rtlCol="0">
            <a:spAutoFit/>
          </a:bodyPr>
          <a:lstStyle/>
          <a:p>
            <a:pPr algn="ctr"/>
            <a:r>
              <a:rPr lang="es-CL" sz="2800" dirty="0">
                <a:solidFill>
                  <a:srgbClr val="FF0000"/>
                </a:solidFill>
              </a:rPr>
              <a:t>EJEMPLO DE FALTAS </a:t>
            </a:r>
            <a:r>
              <a:rPr lang="es-CL" sz="2800" dirty="0" smtClean="0">
                <a:solidFill>
                  <a:srgbClr val="FF0000"/>
                </a:solidFill>
              </a:rPr>
              <a:t>GRAVISIMA 100</a:t>
            </a:r>
            <a:endParaRPr lang="es-CL" sz="2800" dirty="0">
              <a:solidFill>
                <a:srgbClr val="FF0000"/>
              </a:solidFill>
            </a:endParaRPr>
          </a:p>
        </p:txBody>
      </p:sp>
      <p:grpSp>
        <p:nvGrpSpPr>
          <p:cNvPr id="2" name="Grupo 1">
            <a:extLst>
              <a:ext uri="{FF2B5EF4-FFF2-40B4-BE49-F238E27FC236}">
                <a16:creationId xmlns:a16="http://schemas.microsoft.com/office/drawing/2014/main" id="{D3C9F410-07E5-0DF7-5B0F-8A92BB73D4CE}"/>
              </a:ext>
            </a:extLst>
          </p:cNvPr>
          <p:cNvGrpSpPr/>
          <p:nvPr/>
        </p:nvGrpSpPr>
        <p:grpSpPr>
          <a:xfrm rot="1302511">
            <a:off x="2481914" y="2963829"/>
            <a:ext cx="8357879" cy="1480541"/>
            <a:chOff x="1908181" y="5119164"/>
            <a:chExt cx="8357879" cy="1480541"/>
          </a:xfrm>
        </p:grpSpPr>
        <p:sp>
          <p:nvSpPr>
            <p:cNvPr id="3" name="Símbolo &quot;No permitido&quot; 2">
              <a:extLst>
                <a:ext uri="{FF2B5EF4-FFF2-40B4-BE49-F238E27FC236}">
                  <a16:creationId xmlns:a16="http://schemas.microsoft.com/office/drawing/2014/main" id="{E3EA0976-AF96-561A-539C-D5B024AE3DF9}"/>
                </a:ext>
              </a:extLst>
            </p:cNvPr>
            <p:cNvSpPr/>
            <p:nvPr/>
          </p:nvSpPr>
          <p:spPr>
            <a:xfrm>
              <a:off x="8645122" y="5119164"/>
              <a:ext cx="1620938" cy="1480541"/>
            </a:xfrm>
            <a:prstGeom prst="noSmoking">
              <a:avLst>
                <a:gd name="adj" fmla="val 10719"/>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5" name="CuadroTexto 4">
              <a:extLst>
                <a:ext uri="{FF2B5EF4-FFF2-40B4-BE49-F238E27FC236}">
                  <a16:creationId xmlns:a16="http://schemas.microsoft.com/office/drawing/2014/main" id="{9D0B4CAD-E33F-B2B3-CAFD-9EF9330EF6BF}"/>
                </a:ext>
              </a:extLst>
            </p:cNvPr>
            <p:cNvSpPr txBox="1"/>
            <p:nvPr/>
          </p:nvSpPr>
          <p:spPr>
            <a:xfrm>
              <a:off x="1908181" y="5315895"/>
              <a:ext cx="6521569" cy="1107996"/>
            </a:xfrm>
            <a:prstGeom prst="rect">
              <a:avLst/>
            </a:prstGeom>
            <a:noFill/>
            <a:ln w="76200">
              <a:solidFill>
                <a:srgbClr val="FF0000"/>
              </a:solidFill>
            </a:ln>
          </p:spPr>
          <p:txBody>
            <a:bodyPr wrap="square" rtlCol="0">
              <a:spAutoFit/>
            </a:bodyPr>
            <a:lstStyle/>
            <a:p>
              <a:r>
                <a:rPr lang="es-CL" sz="6600" i="1" dirty="0">
                  <a:solidFill>
                    <a:srgbClr val="FF0000"/>
                  </a:solidFill>
                  <a:latin typeface="Bahnschrift SemiBold" panose="020B0502040204020203" pitchFamily="34" charset="0"/>
                </a:rPr>
                <a:t>Usted no lo haga</a:t>
              </a:r>
            </a:p>
          </p:txBody>
        </p:sp>
      </p:grpSp>
    </p:spTree>
    <p:extLst>
      <p:ext uri="{BB962C8B-B14F-4D97-AF65-F5344CB8AC3E}">
        <p14:creationId xmlns:p14="http://schemas.microsoft.com/office/powerpoint/2010/main" val="2923715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D57F1E4F-1CFF-5643-939E-217C01CDF565}" type="slidenum">
              <a:rPr lang="en-US" smtClean="0">
                <a:solidFill>
                  <a:schemeClr val="bg1"/>
                </a:solidFill>
              </a:rPr>
              <a:pPr/>
              <a:t>16</a:t>
            </a:fld>
            <a:endParaRPr lang="en-US" dirty="0">
              <a:solidFill>
                <a:schemeClr val="bg1"/>
              </a:solidFill>
            </a:endParaRPr>
          </a:p>
        </p:txBody>
      </p:sp>
      <p:grpSp>
        <p:nvGrpSpPr>
          <p:cNvPr id="2" name="Grupo 5"/>
          <p:cNvGrpSpPr/>
          <p:nvPr/>
        </p:nvGrpSpPr>
        <p:grpSpPr>
          <a:xfrm>
            <a:off x="0" y="0"/>
            <a:ext cx="12192000" cy="997743"/>
            <a:chOff x="0" y="0"/>
            <a:chExt cx="12192000" cy="997743"/>
          </a:xfrm>
        </p:grpSpPr>
        <p:sp>
          <p:nvSpPr>
            <p:cNvPr id="9" name="8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0"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 name="7 Rectángulo"/>
          <p:cNvSpPr/>
          <p:nvPr/>
        </p:nvSpPr>
        <p:spPr>
          <a:xfrm>
            <a:off x="137160" y="1296039"/>
            <a:ext cx="11955780" cy="5463034"/>
          </a:xfrm>
          <a:prstGeom prst="rect">
            <a:avLst/>
          </a:prstGeom>
          <a:solidFill>
            <a:schemeClr val="tx1"/>
          </a:solidFill>
          <a:ln>
            <a:solidFill>
              <a:schemeClr val="bg2"/>
            </a:solidFill>
          </a:ln>
        </p:spPr>
        <p:txBody>
          <a:bodyPr wrap="square">
            <a:spAutoFit/>
          </a:bodyPr>
          <a:lstStyle/>
          <a:p>
            <a:pPr marL="271463" indent="-271463">
              <a:lnSpc>
                <a:spcPct val="150000"/>
              </a:lnSpc>
              <a:spcBef>
                <a:spcPts val="600"/>
              </a:spcBef>
            </a:pPr>
            <a:r>
              <a:rPr lang="es-CL" sz="2400" dirty="0">
                <a:solidFill>
                  <a:schemeClr val="bg1"/>
                </a:solidFill>
              </a:rPr>
              <a:t>•No recogerse a la Escuela, después de 4 días. </a:t>
            </a:r>
          </a:p>
          <a:p>
            <a:pPr marL="271463" indent="-271463">
              <a:lnSpc>
                <a:spcPct val="150000"/>
              </a:lnSpc>
              <a:spcBef>
                <a:spcPts val="600"/>
              </a:spcBef>
            </a:pPr>
            <a:r>
              <a:rPr lang="es-CL" sz="2400" dirty="0">
                <a:solidFill>
                  <a:schemeClr val="bg1"/>
                </a:solidFill>
              </a:rPr>
              <a:t>• Tener relaciones sexuales al interior de un recinto militar. </a:t>
            </a:r>
          </a:p>
          <a:p>
            <a:pPr marL="271463" indent="-271463">
              <a:lnSpc>
                <a:spcPct val="150000"/>
              </a:lnSpc>
              <a:spcBef>
                <a:spcPts val="600"/>
              </a:spcBef>
            </a:pPr>
            <a:r>
              <a:rPr lang="es-CL" sz="2400" dirty="0">
                <a:solidFill>
                  <a:schemeClr val="bg1"/>
                </a:solidFill>
              </a:rPr>
              <a:t>• Participar en desórdenes que afecten seriamente a la disciplina o prestigio de la institución. </a:t>
            </a:r>
          </a:p>
          <a:p>
            <a:pPr marL="271463" indent="-271463">
              <a:lnSpc>
                <a:spcPct val="150000"/>
              </a:lnSpc>
              <a:spcBef>
                <a:spcPts val="600"/>
              </a:spcBef>
            </a:pPr>
            <a:r>
              <a:rPr lang="es-CL" sz="2400" dirty="0">
                <a:solidFill>
                  <a:schemeClr val="bg1"/>
                </a:solidFill>
              </a:rPr>
              <a:t>• Consumir o introducir drogas o estupefacientes en la Escuela o fuera de ella. </a:t>
            </a:r>
          </a:p>
          <a:p>
            <a:pPr marL="271463" indent="-271463">
              <a:lnSpc>
                <a:spcPct val="150000"/>
              </a:lnSpc>
              <a:spcBef>
                <a:spcPts val="600"/>
              </a:spcBef>
            </a:pPr>
            <a:r>
              <a:rPr lang="es-CL" sz="2400" dirty="0">
                <a:solidFill>
                  <a:schemeClr val="bg1"/>
                </a:solidFill>
              </a:rPr>
              <a:t>• Verse involucrado en un accidente automovilístico con daños a terceros habiendo ingerido alcohol. </a:t>
            </a:r>
          </a:p>
          <a:p>
            <a:pPr marL="271463" indent="-271463">
              <a:lnSpc>
                <a:spcPct val="150000"/>
              </a:lnSpc>
              <a:spcBef>
                <a:spcPts val="600"/>
              </a:spcBef>
            </a:pPr>
            <a:r>
              <a:rPr lang="es-CL" sz="2400" dirty="0">
                <a:solidFill>
                  <a:schemeClr val="bg1"/>
                </a:solidFill>
              </a:rPr>
              <a:t>• Efectuar, en forma indebida, por cualquier medio, requerimientos de </a:t>
            </a:r>
            <a:r>
              <a:rPr lang="es-CL" sz="2400" dirty="0" smtClean="0">
                <a:solidFill>
                  <a:schemeClr val="bg1"/>
                </a:solidFill>
              </a:rPr>
              <a:t>carácter </a:t>
            </a:r>
            <a:r>
              <a:rPr lang="es-CL" sz="2400" dirty="0">
                <a:solidFill>
                  <a:schemeClr val="bg1"/>
                </a:solidFill>
              </a:rPr>
              <a:t>sexual a otro Cadete </a:t>
            </a:r>
          </a:p>
        </p:txBody>
      </p:sp>
      <p:sp>
        <p:nvSpPr>
          <p:cNvPr id="12" name="CuadroTexto 1"/>
          <p:cNvSpPr txBox="1"/>
          <p:nvPr/>
        </p:nvSpPr>
        <p:spPr>
          <a:xfrm>
            <a:off x="955978" y="196740"/>
            <a:ext cx="2738819" cy="584775"/>
          </a:xfrm>
          <a:prstGeom prst="rect">
            <a:avLst/>
          </a:prstGeom>
          <a:solidFill>
            <a:schemeClr val="tx1"/>
          </a:solidFill>
          <a:ln w="57150">
            <a:solidFill>
              <a:srgbClr val="FF0000"/>
            </a:solidFill>
          </a:ln>
        </p:spPr>
        <p:txBody>
          <a:bodyPr wrap="square" rtlCol="0">
            <a:spAutoFit/>
          </a:bodyPr>
          <a:lstStyle/>
          <a:p>
            <a:pPr algn="ctr"/>
            <a:r>
              <a:rPr lang="es-ES" sz="3200" b="1" dirty="0">
                <a:solidFill>
                  <a:srgbClr val="FF0000"/>
                </a:solidFill>
              </a:rPr>
              <a:t>Expulsión</a:t>
            </a:r>
            <a:endParaRPr lang="en-US" sz="3200" b="1" dirty="0">
              <a:solidFill>
                <a:srgbClr val="FF0000"/>
              </a:solidFill>
            </a:endParaRPr>
          </a:p>
        </p:txBody>
      </p:sp>
      <p:sp>
        <p:nvSpPr>
          <p:cNvPr id="13" name="9 CuadroTexto"/>
          <p:cNvSpPr txBox="1"/>
          <p:nvPr/>
        </p:nvSpPr>
        <p:spPr>
          <a:xfrm>
            <a:off x="3845548" y="258295"/>
            <a:ext cx="6686188" cy="954107"/>
          </a:xfrm>
          <a:prstGeom prst="rect">
            <a:avLst/>
          </a:prstGeom>
          <a:solidFill>
            <a:schemeClr val="tx1"/>
          </a:solidFill>
          <a:ln>
            <a:solidFill>
              <a:srgbClr val="FF0000"/>
            </a:solidFill>
          </a:ln>
        </p:spPr>
        <p:txBody>
          <a:bodyPr wrap="square" rtlCol="0">
            <a:spAutoFit/>
          </a:bodyPr>
          <a:lstStyle/>
          <a:p>
            <a:pPr algn="ctr"/>
            <a:r>
              <a:rPr lang="es-CL" sz="2800" dirty="0">
                <a:solidFill>
                  <a:srgbClr val="FF0000"/>
                </a:solidFill>
              </a:rPr>
              <a:t>EJEMPLO DE FALTAS </a:t>
            </a:r>
            <a:r>
              <a:rPr lang="es-CL" sz="2800" dirty="0" smtClean="0">
                <a:solidFill>
                  <a:srgbClr val="FF0000"/>
                </a:solidFill>
              </a:rPr>
              <a:t>GRAVISIMAS</a:t>
            </a:r>
          </a:p>
          <a:p>
            <a:pPr algn="ctr"/>
            <a:r>
              <a:rPr lang="es-CL" sz="2800" dirty="0" err="1" smtClean="0">
                <a:solidFill>
                  <a:srgbClr val="FF0000"/>
                </a:solidFill>
              </a:rPr>
              <a:t>Gravisma</a:t>
            </a:r>
            <a:r>
              <a:rPr lang="es-CL" sz="2800" dirty="0" smtClean="0">
                <a:solidFill>
                  <a:srgbClr val="FF0000"/>
                </a:solidFill>
              </a:rPr>
              <a:t> 300</a:t>
            </a:r>
            <a:endParaRPr lang="es-CL" sz="2800" dirty="0">
              <a:solidFill>
                <a:srgbClr val="FF0000"/>
              </a:solidFill>
            </a:endParaRPr>
          </a:p>
        </p:txBody>
      </p:sp>
      <p:grpSp>
        <p:nvGrpSpPr>
          <p:cNvPr id="3" name="Grupo 2">
            <a:extLst>
              <a:ext uri="{FF2B5EF4-FFF2-40B4-BE49-F238E27FC236}">
                <a16:creationId xmlns:a16="http://schemas.microsoft.com/office/drawing/2014/main" id="{A9488612-AE7F-3951-11E0-2E09BF4A91D9}"/>
              </a:ext>
            </a:extLst>
          </p:cNvPr>
          <p:cNvGrpSpPr/>
          <p:nvPr/>
        </p:nvGrpSpPr>
        <p:grpSpPr>
          <a:xfrm rot="1302511">
            <a:off x="2481914" y="2963829"/>
            <a:ext cx="8357879" cy="1480541"/>
            <a:chOff x="1908181" y="5119164"/>
            <a:chExt cx="8357879" cy="1480541"/>
          </a:xfrm>
        </p:grpSpPr>
        <p:sp>
          <p:nvSpPr>
            <p:cNvPr id="5" name="Símbolo &quot;No permitido&quot; 4">
              <a:extLst>
                <a:ext uri="{FF2B5EF4-FFF2-40B4-BE49-F238E27FC236}">
                  <a16:creationId xmlns:a16="http://schemas.microsoft.com/office/drawing/2014/main" id="{DE419879-6D36-065B-8B6A-A7BA427A3792}"/>
                </a:ext>
              </a:extLst>
            </p:cNvPr>
            <p:cNvSpPr/>
            <p:nvPr/>
          </p:nvSpPr>
          <p:spPr>
            <a:xfrm>
              <a:off x="8645122" y="5119164"/>
              <a:ext cx="1620938" cy="1480541"/>
            </a:xfrm>
            <a:prstGeom prst="noSmoking">
              <a:avLst>
                <a:gd name="adj" fmla="val 10719"/>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6" name="CuadroTexto 5">
              <a:extLst>
                <a:ext uri="{FF2B5EF4-FFF2-40B4-BE49-F238E27FC236}">
                  <a16:creationId xmlns:a16="http://schemas.microsoft.com/office/drawing/2014/main" id="{0A5BA3C5-ABCF-3DC1-38D0-48A632F8C7D6}"/>
                </a:ext>
              </a:extLst>
            </p:cNvPr>
            <p:cNvSpPr txBox="1"/>
            <p:nvPr/>
          </p:nvSpPr>
          <p:spPr>
            <a:xfrm>
              <a:off x="1908181" y="5315895"/>
              <a:ext cx="6521569" cy="1107996"/>
            </a:xfrm>
            <a:prstGeom prst="rect">
              <a:avLst/>
            </a:prstGeom>
            <a:noFill/>
            <a:ln w="76200">
              <a:solidFill>
                <a:srgbClr val="FF0000"/>
              </a:solidFill>
            </a:ln>
          </p:spPr>
          <p:txBody>
            <a:bodyPr wrap="square" rtlCol="0">
              <a:spAutoFit/>
            </a:bodyPr>
            <a:lstStyle/>
            <a:p>
              <a:r>
                <a:rPr lang="es-CL" sz="6600" i="1" dirty="0">
                  <a:solidFill>
                    <a:srgbClr val="FF0000"/>
                  </a:solidFill>
                  <a:latin typeface="Bahnschrift SemiBold" panose="020B0502040204020203" pitchFamily="34" charset="0"/>
                </a:rPr>
                <a:t>Usted no lo haga</a:t>
              </a:r>
            </a:p>
          </p:txBody>
        </p:sp>
      </p:grpSp>
    </p:spTree>
    <p:extLst>
      <p:ext uri="{BB962C8B-B14F-4D97-AF65-F5344CB8AC3E}">
        <p14:creationId xmlns:p14="http://schemas.microsoft.com/office/powerpoint/2010/main" val="2319735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5"/>
          <p:cNvGrpSpPr/>
          <p:nvPr/>
        </p:nvGrpSpPr>
        <p:grpSpPr>
          <a:xfrm>
            <a:off x="0" y="0"/>
            <a:ext cx="12192000" cy="997743"/>
            <a:chOff x="0" y="0"/>
            <a:chExt cx="12192000" cy="997743"/>
          </a:xfrm>
        </p:grpSpPr>
        <p:sp>
          <p:nvSpPr>
            <p:cNvPr id="9" name="8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0" name="Picture 4" descr="l_armada"/>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 name="7 Rectángulo"/>
          <p:cNvSpPr/>
          <p:nvPr/>
        </p:nvSpPr>
        <p:spPr>
          <a:xfrm>
            <a:off x="357188" y="1542105"/>
            <a:ext cx="11505949" cy="4278094"/>
          </a:xfrm>
          <a:prstGeom prst="rect">
            <a:avLst/>
          </a:prstGeom>
          <a:solidFill>
            <a:schemeClr val="tx1"/>
          </a:solidFill>
          <a:ln>
            <a:solidFill>
              <a:schemeClr val="bg2"/>
            </a:solidFill>
          </a:ln>
        </p:spPr>
        <p:txBody>
          <a:bodyPr wrap="square">
            <a:spAutoFit/>
          </a:bodyPr>
          <a:lstStyle/>
          <a:p>
            <a:pPr marL="271463" indent="-271463">
              <a:lnSpc>
                <a:spcPct val="150000"/>
              </a:lnSpc>
              <a:spcBef>
                <a:spcPts val="600"/>
              </a:spcBef>
            </a:pPr>
            <a:r>
              <a:rPr lang="es-CL" sz="2400" dirty="0">
                <a:solidFill>
                  <a:schemeClr val="bg1"/>
                </a:solidFill>
              </a:rPr>
              <a:t>• Incurrir en hostigamiento o presión sexual no consentida. </a:t>
            </a:r>
          </a:p>
          <a:p>
            <a:pPr marL="271463" indent="-271463">
              <a:lnSpc>
                <a:spcPct val="150000"/>
              </a:lnSpc>
              <a:spcBef>
                <a:spcPts val="600"/>
              </a:spcBef>
            </a:pPr>
            <a:r>
              <a:rPr lang="es-CL" sz="2400" dirty="0">
                <a:solidFill>
                  <a:schemeClr val="bg1"/>
                </a:solidFill>
              </a:rPr>
              <a:t>• Desobedecer abiertamente una orden dada por un Oficial. </a:t>
            </a:r>
          </a:p>
          <a:p>
            <a:pPr marL="271463" indent="-271463">
              <a:lnSpc>
                <a:spcPct val="150000"/>
              </a:lnSpc>
              <a:spcBef>
                <a:spcPts val="600"/>
              </a:spcBef>
            </a:pPr>
            <a:r>
              <a:rPr lang="es-CL" sz="2400" dirty="0">
                <a:solidFill>
                  <a:schemeClr val="bg1"/>
                </a:solidFill>
              </a:rPr>
              <a:t>• Agredir a otro Cadete con consecuencias gravísimas para la salud del afectado. </a:t>
            </a:r>
          </a:p>
          <a:p>
            <a:pPr marL="271463" indent="-271463">
              <a:lnSpc>
                <a:spcPct val="150000"/>
              </a:lnSpc>
              <a:spcBef>
                <a:spcPts val="600"/>
              </a:spcBef>
            </a:pPr>
            <a:r>
              <a:rPr lang="es-CL" sz="2400" dirty="0">
                <a:solidFill>
                  <a:schemeClr val="bg1"/>
                </a:solidFill>
              </a:rPr>
              <a:t>• Faltar el respeto a superiores, a la guardia, a patrullas militares o </a:t>
            </a:r>
            <a:r>
              <a:rPr lang="es-CL" sz="2400" dirty="0" smtClean="0">
                <a:solidFill>
                  <a:schemeClr val="bg1"/>
                </a:solidFill>
              </a:rPr>
              <a:t>autoridad de </a:t>
            </a:r>
            <a:r>
              <a:rPr lang="es-CL" sz="2400" dirty="0">
                <a:solidFill>
                  <a:schemeClr val="bg1"/>
                </a:solidFill>
              </a:rPr>
              <a:t>orden .</a:t>
            </a:r>
          </a:p>
          <a:p>
            <a:pPr marL="271463" indent="-271463">
              <a:lnSpc>
                <a:spcPct val="150000"/>
              </a:lnSpc>
              <a:spcBef>
                <a:spcPts val="600"/>
              </a:spcBef>
            </a:pPr>
            <a:r>
              <a:rPr lang="es-CL" sz="2400" dirty="0">
                <a:solidFill>
                  <a:schemeClr val="bg1"/>
                </a:solidFill>
              </a:rPr>
              <a:t>• Hurtar o Robar objetos o especies de cualquier tipo. </a:t>
            </a:r>
          </a:p>
        </p:txBody>
      </p:sp>
      <p:sp>
        <p:nvSpPr>
          <p:cNvPr id="7" name="CuadroTexto 1"/>
          <p:cNvSpPr txBox="1"/>
          <p:nvPr/>
        </p:nvSpPr>
        <p:spPr>
          <a:xfrm>
            <a:off x="955978" y="196740"/>
            <a:ext cx="2738819" cy="584775"/>
          </a:xfrm>
          <a:prstGeom prst="rect">
            <a:avLst/>
          </a:prstGeom>
          <a:solidFill>
            <a:schemeClr val="tx1"/>
          </a:solidFill>
          <a:ln w="57150">
            <a:solidFill>
              <a:srgbClr val="FF0000"/>
            </a:solidFill>
          </a:ln>
        </p:spPr>
        <p:txBody>
          <a:bodyPr wrap="square" rtlCol="0">
            <a:spAutoFit/>
          </a:bodyPr>
          <a:lstStyle/>
          <a:p>
            <a:pPr algn="ctr"/>
            <a:r>
              <a:rPr lang="es-ES" sz="3200" b="1" dirty="0">
                <a:solidFill>
                  <a:srgbClr val="FF0000"/>
                </a:solidFill>
              </a:rPr>
              <a:t>Expulsión</a:t>
            </a:r>
            <a:endParaRPr lang="en-US" sz="3200" b="1" dirty="0">
              <a:solidFill>
                <a:srgbClr val="FF0000"/>
              </a:solidFill>
            </a:endParaRPr>
          </a:p>
        </p:txBody>
      </p:sp>
      <p:sp>
        <p:nvSpPr>
          <p:cNvPr id="11" name="9 CuadroTexto"/>
          <p:cNvSpPr txBox="1"/>
          <p:nvPr/>
        </p:nvSpPr>
        <p:spPr>
          <a:xfrm>
            <a:off x="3845548" y="258295"/>
            <a:ext cx="6686188" cy="523220"/>
          </a:xfrm>
          <a:prstGeom prst="rect">
            <a:avLst/>
          </a:prstGeom>
          <a:solidFill>
            <a:schemeClr val="tx1"/>
          </a:solidFill>
          <a:ln>
            <a:solidFill>
              <a:srgbClr val="FF0000"/>
            </a:solidFill>
          </a:ln>
        </p:spPr>
        <p:txBody>
          <a:bodyPr wrap="square" rtlCol="0">
            <a:spAutoFit/>
          </a:bodyPr>
          <a:lstStyle/>
          <a:p>
            <a:pPr algn="ctr"/>
            <a:r>
              <a:rPr lang="es-CL" sz="2800" dirty="0">
                <a:solidFill>
                  <a:srgbClr val="FF0000"/>
                </a:solidFill>
              </a:rPr>
              <a:t>EJEMPLO DE FALTAS GRAVISIMAS (300)</a:t>
            </a:r>
          </a:p>
        </p:txBody>
      </p:sp>
      <p:grpSp>
        <p:nvGrpSpPr>
          <p:cNvPr id="12" name="Grupo 11">
            <a:extLst>
              <a:ext uri="{FF2B5EF4-FFF2-40B4-BE49-F238E27FC236}">
                <a16:creationId xmlns:a16="http://schemas.microsoft.com/office/drawing/2014/main" id="{4EF66E84-C677-A385-1922-1A14DB80A437}"/>
              </a:ext>
            </a:extLst>
          </p:cNvPr>
          <p:cNvGrpSpPr/>
          <p:nvPr/>
        </p:nvGrpSpPr>
        <p:grpSpPr>
          <a:xfrm rot="1302511">
            <a:off x="2481914" y="2963829"/>
            <a:ext cx="8357879" cy="1480541"/>
            <a:chOff x="1908181" y="5119164"/>
            <a:chExt cx="8357879" cy="1480541"/>
          </a:xfrm>
        </p:grpSpPr>
        <p:sp>
          <p:nvSpPr>
            <p:cNvPr id="13" name="Símbolo &quot;No permitido&quot; 12">
              <a:extLst>
                <a:ext uri="{FF2B5EF4-FFF2-40B4-BE49-F238E27FC236}">
                  <a16:creationId xmlns:a16="http://schemas.microsoft.com/office/drawing/2014/main" id="{96878921-0294-069A-3AA7-17720A9472A3}"/>
                </a:ext>
              </a:extLst>
            </p:cNvPr>
            <p:cNvSpPr/>
            <p:nvPr/>
          </p:nvSpPr>
          <p:spPr>
            <a:xfrm>
              <a:off x="8645122" y="5119164"/>
              <a:ext cx="1620938" cy="1480541"/>
            </a:xfrm>
            <a:prstGeom prst="noSmoking">
              <a:avLst>
                <a:gd name="adj" fmla="val 10719"/>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4" name="CuadroTexto 13">
              <a:extLst>
                <a:ext uri="{FF2B5EF4-FFF2-40B4-BE49-F238E27FC236}">
                  <a16:creationId xmlns:a16="http://schemas.microsoft.com/office/drawing/2014/main" id="{D0C0964C-18AF-869A-6E29-E95ABFB68445}"/>
                </a:ext>
              </a:extLst>
            </p:cNvPr>
            <p:cNvSpPr txBox="1"/>
            <p:nvPr/>
          </p:nvSpPr>
          <p:spPr>
            <a:xfrm>
              <a:off x="1908181" y="5315895"/>
              <a:ext cx="6521569" cy="1107996"/>
            </a:xfrm>
            <a:prstGeom prst="rect">
              <a:avLst/>
            </a:prstGeom>
            <a:noFill/>
            <a:ln w="76200">
              <a:solidFill>
                <a:srgbClr val="FF0000"/>
              </a:solidFill>
            </a:ln>
          </p:spPr>
          <p:txBody>
            <a:bodyPr wrap="square" rtlCol="0">
              <a:spAutoFit/>
            </a:bodyPr>
            <a:lstStyle/>
            <a:p>
              <a:r>
                <a:rPr lang="es-CL" sz="6600" i="1" dirty="0">
                  <a:solidFill>
                    <a:srgbClr val="FF0000"/>
                  </a:solidFill>
                  <a:latin typeface="Bahnschrift SemiBold" panose="020B0502040204020203" pitchFamily="34" charset="0"/>
                </a:rPr>
                <a:t>Usted no lo haga</a:t>
              </a:r>
            </a:p>
          </p:txBody>
        </p:sp>
      </p:grpSp>
    </p:spTree>
    <p:extLst>
      <p:ext uri="{BB962C8B-B14F-4D97-AF65-F5344CB8AC3E}">
        <p14:creationId xmlns:p14="http://schemas.microsoft.com/office/powerpoint/2010/main" val="2319735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p:txBody>
          <a:bodyPr>
            <a:normAutofit/>
          </a:bodyPr>
          <a:lstStyle/>
          <a:p>
            <a:endParaRPr lang="es-ES_tradnl" dirty="0"/>
          </a:p>
          <a:p>
            <a:endParaRPr lang="es-ES_tradnl" dirty="0"/>
          </a:p>
          <a:p>
            <a:endParaRPr lang="es-ES_tradnl" dirty="0"/>
          </a:p>
          <a:p>
            <a:r>
              <a:rPr lang="es-ES_tradnl" dirty="0"/>
              <a:t>TRADICI</a:t>
            </a:r>
            <a:r>
              <a:rPr lang="es-ES" dirty="0"/>
              <a:t>ÓN NAVAL.</a:t>
            </a:r>
            <a:endParaRPr lang="es-ES_tradnl" dirty="0"/>
          </a:p>
        </p:txBody>
      </p:sp>
      <p:sp>
        <p:nvSpPr>
          <p:cNvPr id="4" name="Marcador de número de diapositiva 3"/>
          <p:cNvSpPr>
            <a:spLocks noGrp="1"/>
          </p:cNvSpPr>
          <p:nvPr>
            <p:ph type="sldNum" sz="quarter" idx="12"/>
          </p:nvPr>
        </p:nvSpPr>
        <p:spPr/>
        <p:txBody>
          <a:bodyPr/>
          <a:lstStyle/>
          <a:p>
            <a:fld id="{D57F1E4F-1CFF-5643-939E-217C01CDF565}" type="slidenum">
              <a:rPr lang="en-US" smtClean="0"/>
              <a:pPr/>
              <a:t>18</a:t>
            </a:fld>
            <a:endParaRPr lang="en-US" dirty="0"/>
          </a:p>
        </p:txBody>
      </p:sp>
      <p:pic>
        <p:nvPicPr>
          <p:cNvPr id="14" name="Imagen 13" descr="3573694334_fd81afa8d5_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858351"/>
            <a:ext cx="12204113" cy="8136075"/>
          </a:xfrm>
          <a:prstGeom prst="rect">
            <a:avLst/>
          </a:prstGeom>
        </p:spPr>
      </p:pic>
      <p:sp>
        <p:nvSpPr>
          <p:cNvPr id="15" name="Rectángulo 14"/>
          <p:cNvSpPr/>
          <p:nvPr/>
        </p:nvSpPr>
        <p:spPr>
          <a:xfrm>
            <a:off x="72144" y="536425"/>
            <a:ext cx="12125627" cy="1446550"/>
          </a:xfrm>
          <a:prstGeom prst="rect">
            <a:avLst/>
          </a:prstGeom>
          <a:noFill/>
        </p:spPr>
        <p:txBody>
          <a:bodyPr wrap="none" lIns="91440" tIns="45720" rIns="91440" bIns="45720">
            <a:spAutoFit/>
          </a:bodyPr>
          <a:lstStyle/>
          <a:p>
            <a:pPr algn="ctr"/>
            <a:r>
              <a:rPr lang="es-ES" sz="8800" b="1" dirty="0">
                <a:ln w="9525">
                  <a:solidFill>
                    <a:schemeClr val="bg1"/>
                  </a:solidFill>
                  <a:prstDash val="solid"/>
                </a:ln>
                <a:effectLst>
                  <a:outerShdw blurRad="12700" dist="38100" dir="2700000" algn="tl" rotWithShape="0">
                    <a:schemeClr val="bg1">
                      <a:lumMod val="50000"/>
                    </a:schemeClr>
                  </a:outerShdw>
                </a:effectLst>
              </a:rPr>
              <a:t>FUNDAMENTOS NAVALES</a:t>
            </a:r>
          </a:p>
        </p:txBody>
      </p:sp>
    </p:spTree>
    <p:extLst>
      <p:ext uri="{BB962C8B-B14F-4D97-AF65-F5344CB8AC3E}">
        <p14:creationId xmlns:p14="http://schemas.microsoft.com/office/powerpoint/2010/main" val="1871926189"/>
      </p:ext>
    </p:extLst>
  </p:cSld>
  <p:clrMapOvr>
    <a:masterClrMapping/>
  </p:clrMapOvr>
  <p:transition spd="slow">
    <p:randomBar dir="vert"/>
  </p:transition>
</p:sld>
</file>

<file path=ppt/theme/theme1.xml><?xml version="1.0" encoding="utf-8"?>
<a:theme xmlns:a="http://schemas.openxmlformats.org/drawingml/2006/main" name="Sector">
  <a:themeElements>
    <a:clrScheme name="Sector">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ector">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ector">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8782</TotalTime>
  <Words>1319</Words>
  <Application>Microsoft Office PowerPoint</Application>
  <PresentationFormat>Panorámica</PresentationFormat>
  <Paragraphs>228</Paragraphs>
  <Slides>18</Slides>
  <Notes>5</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18</vt:i4>
      </vt:variant>
    </vt:vector>
  </HeadingPairs>
  <TitlesOfParts>
    <vt:vector size="26" baseType="lpstr">
      <vt:lpstr>Arial</vt:lpstr>
      <vt:lpstr>Bahnschrift SemiBold</vt:lpstr>
      <vt:lpstr>Calibri</vt:lpstr>
      <vt:lpstr>Century Gothic</vt:lpstr>
      <vt:lpstr>Garamond</vt:lpstr>
      <vt:lpstr>Verdana</vt:lpstr>
      <vt:lpstr>Wingdings 3</vt:lpstr>
      <vt:lpstr>Sector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FUNDAMENTOS NAVALES</dc:title>
  <dc:creator>GONZALO MALDONADO</dc:creator>
  <cp:lastModifiedBy>I18 Asesor Act. Profesionales PC. Gonzalo Maldonado V.</cp:lastModifiedBy>
  <cp:revision>162</cp:revision>
  <dcterms:created xsi:type="dcterms:W3CDTF">2016-02-05T21:17:10Z</dcterms:created>
  <dcterms:modified xsi:type="dcterms:W3CDTF">2026-03-18T19:19:26Z</dcterms:modified>
</cp:coreProperties>
</file>