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302" r:id="rId4"/>
    <p:sldId id="258" r:id="rId5"/>
    <p:sldId id="300" r:id="rId6"/>
    <p:sldId id="259" r:id="rId7"/>
    <p:sldId id="305" r:id="rId8"/>
    <p:sldId id="307" r:id="rId9"/>
    <p:sldId id="335" r:id="rId10"/>
    <p:sldId id="336" r:id="rId11"/>
    <p:sldId id="342" r:id="rId12"/>
    <p:sldId id="350" r:id="rId13"/>
    <p:sldId id="344" r:id="rId14"/>
    <p:sldId id="345" r:id="rId15"/>
    <p:sldId id="352" r:id="rId16"/>
    <p:sldId id="351" r:id="rId17"/>
    <p:sldId id="353" r:id="rId18"/>
    <p:sldId id="354" r:id="rId19"/>
    <p:sldId id="355" r:id="rId20"/>
    <p:sldId id="328" r:id="rId21"/>
    <p:sldId id="358" r:id="rId22"/>
    <p:sldId id="357" r:id="rId23"/>
    <p:sldId id="295" r:id="rId24"/>
    <p:sldId id="294"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7F7E96-18CE-40E7-B87D-896ADD3775B2}" v="66" dt="2021-04-05T23:21:57.0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017" autoAdjust="0"/>
    <p:restoredTop sz="94660"/>
  </p:normalViewPr>
  <p:slideViewPr>
    <p:cSldViewPr snapToGrid="0">
      <p:cViewPr varScale="1">
        <p:scale>
          <a:sx n="68" d="100"/>
          <a:sy n="68" d="100"/>
        </p:scale>
        <p:origin x="57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ego Ramos Espinoza" userId="362a14045e02f63c" providerId="LiveId" clId="{2F7F7E96-18CE-40E7-B87D-896ADD3775B2}"/>
    <pc:docChg chg="custSel addSld delSld modSld sldOrd">
      <pc:chgData name="Diego Ramos Espinoza" userId="362a14045e02f63c" providerId="LiveId" clId="{2F7F7E96-18CE-40E7-B87D-896ADD3775B2}" dt="2021-04-05T23:22:14.301" v="82" actId="47"/>
      <pc:docMkLst>
        <pc:docMk/>
      </pc:docMkLst>
      <pc:sldChg chg="addSp modSp">
        <pc:chgData name="Diego Ramos Espinoza" userId="362a14045e02f63c" providerId="LiveId" clId="{2F7F7E96-18CE-40E7-B87D-896ADD3775B2}" dt="2021-04-05T22:58:57.487" v="7" actId="1076"/>
        <pc:sldMkLst>
          <pc:docMk/>
          <pc:sldMk cId="3578315856" sldId="307"/>
        </pc:sldMkLst>
        <pc:picChg chg="add mod">
          <ac:chgData name="Diego Ramos Espinoza" userId="362a14045e02f63c" providerId="LiveId" clId="{2F7F7E96-18CE-40E7-B87D-896ADD3775B2}" dt="2021-04-05T22:58:57.487" v="7" actId="1076"/>
          <ac:picMkLst>
            <pc:docMk/>
            <pc:sldMk cId="3578315856" sldId="307"/>
            <ac:picMk id="1026" creationId="{A89817B8-CA47-4699-820D-BB9AC5495BA4}"/>
          </ac:picMkLst>
        </pc:picChg>
      </pc:sldChg>
      <pc:sldChg chg="addSp delSp modSp mod">
        <pc:chgData name="Diego Ramos Espinoza" userId="362a14045e02f63c" providerId="LiveId" clId="{2F7F7E96-18CE-40E7-B87D-896ADD3775B2}" dt="2021-04-05T23:21:43.490" v="75" actId="1076"/>
        <pc:sldMkLst>
          <pc:docMk/>
          <pc:sldMk cId="2998151861" sldId="328"/>
        </pc:sldMkLst>
        <pc:spChg chg="del">
          <ac:chgData name="Diego Ramos Espinoza" userId="362a14045e02f63c" providerId="LiveId" clId="{2F7F7E96-18CE-40E7-B87D-896ADD3775B2}" dt="2021-04-05T23:07:56.121" v="30" actId="478"/>
          <ac:spMkLst>
            <pc:docMk/>
            <pc:sldMk cId="2998151861" sldId="328"/>
            <ac:spMk id="4" creationId="{54D3F3B8-B5F9-4709-B92C-487DA0F40762}"/>
          </ac:spMkLst>
        </pc:spChg>
        <pc:picChg chg="add mod">
          <ac:chgData name="Diego Ramos Espinoza" userId="362a14045e02f63c" providerId="LiveId" clId="{2F7F7E96-18CE-40E7-B87D-896ADD3775B2}" dt="2021-04-05T23:21:43.490" v="75" actId="1076"/>
          <ac:picMkLst>
            <pc:docMk/>
            <pc:sldMk cId="2998151861" sldId="328"/>
            <ac:picMk id="2" creationId="{55293E15-F8ED-4086-8A0A-DF5539750ECE}"/>
          </ac:picMkLst>
        </pc:picChg>
        <pc:picChg chg="del mod">
          <ac:chgData name="Diego Ramos Espinoza" userId="362a14045e02f63c" providerId="LiveId" clId="{2F7F7E96-18CE-40E7-B87D-896ADD3775B2}" dt="2021-04-05T23:21:04.342" v="70" actId="478"/>
          <ac:picMkLst>
            <pc:docMk/>
            <pc:sldMk cId="2998151861" sldId="328"/>
            <ac:picMk id="11266" creationId="{F669B6B3-79AE-4D44-AF22-4DD054C8B5EB}"/>
          </ac:picMkLst>
        </pc:picChg>
      </pc:sldChg>
      <pc:sldChg chg="addSp modSp">
        <pc:chgData name="Diego Ramos Espinoza" userId="362a14045e02f63c" providerId="LiveId" clId="{2F7F7E96-18CE-40E7-B87D-896ADD3775B2}" dt="2021-04-05T23:00:25.836" v="11" actId="1076"/>
        <pc:sldMkLst>
          <pc:docMk/>
          <pc:sldMk cId="652432564" sldId="335"/>
        </pc:sldMkLst>
        <pc:picChg chg="add mod">
          <ac:chgData name="Diego Ramos Espinoza" userId="362a14045e02f63c" providerId="LiveId" clId="{2F7F7E96-18CE-40E7-B87D-896ADD3775B2}" dt="2021-04-05T23:00:25.836" v="11" actId="1076"/>
          <ac:picMkLst>
            <pc:docMk/>
            <pc:sldMk cId="652432564" sldId="335"/>
            <ac:picMk id="2050" creationId="{A2A27B04-60D3-4A99-9F17-D4C11DFC7319}"/>
          </ac:picMkLst>
        </pc:picChg>
      </pc:sldChg>
      <pc:sldChg chg="addSp modSp">
        <pc:chgData name="Diego Ramos Espinoza" userId="362a14045e02f63c" providerId="LiveId" clId="{2F7F7E96-18CE-40E7-B87D-896ADD3775B2}" dt="2021-04-05T23:03:06.865" v="18" actId="1076"/>
        <pc:sldMkLst>
          <pc:docMk/>
          <pc:sldMk cId="395403437" sldId="336"/>
        </pc:sldMkLst>
        <pc:picChg chg="add mod">
          <ac:chgData name="Diego Ramos Espinoza" userId="362a14045e02f63c" providerId="LiveId" clId="{2F7F7E96-18CE-40E7-B87D-896ADD3775B2}" dt="2021-04-05T23:03:06.865" v="18" actId="1076"/>
          <ac:picMkLst>
            <pc:docMk/>
            <pc:sldMk cId="395403437" sldId="336"/>
            <ac:picMk id="3074" creationId="{51620BEB-C33C-4D4F-B9A3-C35D7FE7F749}"/>
          </ac:picMkLst>
        </pc:picChg>
      </pc:sldChg>
      <pc:sldChg chg="addSp modSp mod">
        <pc:chgData name="Diego Ramos Espinoza" userId="362a14045e02f63c" providerId="LiveId" clId="{2F7F7E96-18CE-40E7-B87D-896ADD3775B2}" dt="2021-04-05T23:05:38.932" v="27" actId="14100"/>
        <pc:sldMkLst>
          <pc:docMk/>
          <pc:sldMk cId="4221137705" sldId="342"/>
        </pc:sldMkLst>
        <pc:spChg chg="mod">
          <ac:chgData name="Diego Ramos Espinoza" userId="362a14045e02f63c" providerId="LiveId" clId="{2F7F7E96-18CE-40E7-B87D-896ADD3775B2}" dt="2021-04-05T23:05:34.699" v="26" actId="1076"/>
          <ac:spMkLst>
            <pc:docMk/>
            <pc:sldMk cId="4221137705" sldId="342"/>
            <ac:spMk id="4" creationId="{9E3961F6-63CD-4C39-9FB2-86BD9BB37F74}"/>
          </ac:spMkLst>
        </pc:spChg>
        <pc:spChg chg="mod">
          <ac:chgData name="Diego Ramos Espinoza" userId="362a14045e02f63c" providerId="LiveId" clId="{2F7F7E96-18CE-40E7-B87D-896ADD3775B2}" dt="2021-04-05T23:05:38.932" v="27" actId="14100"/>
          <ac:spMkLst>
            <pc:docMk/>
            <pc:sldMk cId="4221137705" sldId="342"/>
            <ac:spMk id="5" creationId="{E3D345EE-0779-4BF6-BE1A-05BB31F5D0F0}"/>
          </ac:spMkLst>
        </pc:spChg>
        <pc:picChg chg="add mod">
          <ac:chgData name="Diego Ramos Espinoza" userId="362a14045e02f63c" providerId="LiveId" clId="{2F7F7E96-18CE-40E7-B87D-896ADD3775B2}" dt="2021-04-05T23:05:30.389" v="25" actId="1076"/>
          <ac:picMkLst>
            <pc:docMk/>
            <pc:sldMk cId="4221137705" sldId="342"/>
            <ac:picMk id="4098" creationId="{E980C6BC-EDA0-432C-97BF-F747BD258B77}"/>
          </ac:picMkLst>
        </pc:picChg>
      </pc:sldChg>
      <pc:sldChg chg="addSp modSp ord">
        <pc:chgData name="Diego Ramos Espinoza" userId="362a14045e02f63c" providerId="LiveId" clId="{2F7F7E96-18CE-40E7-B87D-896ADD3775B2}" dt="2021-04-05T23:11:15.125" v="41"/>
        <pc:sldMkLst>
          <pc:docMk/>
          <pc:sldMk cId="3844452328" sldId="345"/>
        </pc:sldMkLst>
        <pc:picChg chg="add mod">
          <ac:chgData name="Diego Ramos Espinoza" userId="362a14045e02f63c" providerId="LiveId" clId="{2F7F7E96-18CE-40E7-B87D-896ADD3775B2}" dt="2021-04-05T23:09:13.333" v="34" actId="1076"/>
          <ac:picMkLst>
            <pc:docMk/>
            <pc:sldMk cId="3844452328" sldId="345"/>
            <ac:picMk id="5122" creationId="{D41462D7-7D2E-46E1-9251-1C3944A85567}"/>
          </ac:picMkLst>
        </pc:picChg>
      </pc:sldChg>
      <pc:sldChg chg="addSp modSp">
        <pc:chgData name="Diego Ramos Espinoza" userId="362a14045e02f63c" providerId="LiveId" clId="{2F7F7E96-18CE-40E7-B87D-896ADD3775B2}" dt="2021-04-05T23:15:24.707" v="52" actId="1076"/>
        <pc:sldMkLst>
          <pc:docMk/>
          <pc:sldMk cId="2174626835" sldId="351"/>
        </pc:sldMkLst>
        <pc:picChg chg="add mod">
          <ac:chgData name="Diego Ramos Espinoza" userId="362a14045e02f63c" providerId="LiveId" clId="{2F7F7E96-18CE-40E7-B87D-896ADD3775B2}" dt="2021-04-05T23:15:24.707" v="52" actId="1076"/>
          <ac:picMkLst>
            <pc:docMk/>
            <pc:sldMk cId="2174626835" sldId="351"/>
            <ac:picMk id="7170" creationId="{14D47AF5-43C1-4A88-AB09-6F8FC7B7B767}"/>
          </ac:picMkLst>
        </pc:picChg>
      </pc:sldChg>
      <pc:sldChg chg="addSp modSp">
        <pc:chgData name="Diego Ramos Espinoza" userId="362a14045e02f63c" providerId="LiveId" clId="{2F7F7E96-18CE-40E7-B87D-896ADD3775B2}" dt="2021-04-05T23:10:48.098" v="39" actId="14100"/>
        <pc:sldMkLst>
          <pc:docMk/>
          <pc:sldMk cId="2373740323" sldId="352"/>
        </pc:sldMkLst>
        <pc:picChg chg="add mod">
          <ac:chgData name="Diego Ramos Espinoza" userId="362a14045e02f63c" providerId="LiveId" clId="{2F7F7E96-18CE-40E7-B87D-896ADD3775B2}" dt="2021-04-05T23:10:48.098" v="39" actId="14100"/>
          <ac:picMkLst>
            <pc:docMk/>
            <pc:sldMk cId="2373740323" sldId="352"/>
            <ac:picMk id="6146" creationId="{D6FE3D8C-EDD3-4F32-A205-E1E1D3EBE462}"/>
          </ac:picMkLst>
        </pc:picChg>
      </pc:sldChg>
      <pc:sldChg chg="addSp modSp">
        <pc:chgData name="Diego Ramos Espinoza" userId="362a14045e02f63c" providerId="LiveId" clId="{2F7F7E96-18CE-40E7-B87D-896ADD3775B2}" dt="2021-04-05T23:18:27.022" v="58" actId="1076"/>
        <pc:sldMkLst>
          <pc:docMk/>
          <pc:sldMk cId="638250602" sldId="353"/>
        </pc:sldMkLst>
        <pc:picChg chg="add mod">
          <ac:chgData name="Diego Ramos Espinoza" userId="362a14045e02f63c" providerId="LiveId" clId="{2F7F7E96-18CE-40E7-B87D-896ADD3775B2}" dt="2021-04-05T23:18:27.022" v="58" actId="1076"/>
          <ac:picMkLst>
            <pc:docMk/>
            <pc:sldMk cId="638250602" sldId="353"/>
            <ac:picMk id="8194" creationId="{B4C8B9F7-F41C-43BA-B84C-F9A4CAE44ACA}"/>
          </ac:picMkLst>
        </pc:picChg>
      </pc:sldChg>
      <pc:sldChg chg="addSp modSp">
        <pc:chgData name="Diego Ramos Espinoza" userId="362a14045e02f63c" providerId="LiveId" clId="{2F7F7E96-18CE-40E7-B87D-896ADD3775B2}" dt="2021-04-05T23:19:43.622" v="66" actId="1076"/>
        <pc:sldMkLst>
          <pc:docMk/>
          <pc:sldMk cId="2939349670" sldId="354"/>
        </pc:sldMkLst>
        <pc:picChg chg="add mod">
          <ac:chgData name="Diego Ramos Espinoza" userId="362a14045e02f63c" providerId="LiveId" clId="{2F7F7E96-18CE-40E7-B87D-896ADD3775B2}" dt="2021-04-05T23:19:43.622" v="66" actId="1076"/>
          <ac:picMkLst>
            <pc:docMk/>
            <pc:sldMk cId="2939349670" sldId="354"/>
            <ac:picMk id="9218" creationId="{A847E54F-2130-48FF-B9DB-57CB7ECCC3AD}"/>
          </ac:picMkLst>
        </pc:picChg>
      </pc:sldChg>
      <pc:sldChg chg="addSp delSp modSp mod">
        <pc:chgData name="Diego Ramos Espinoza" userId="362a14045e02f63c" providerId="LiveId" clId="{2F7F7E96-18CE-40E7-B87D-896ADD3775B2}" dt="2021-04-05T23:22:10.996" v="81" actId="1076"/>
        <pc:sldMkLst>
          <pc:docMk/>
          <pc:sldMk cId="1399106325" sldId="355"/>
        </pc:sldMkLst>
        <pc:spChg chg="add mod">
          <ac:chgData name="Diego Ramos Espinoza" userId="362a14045e02f63c" providerId="LiveId" clId="{2F7F7E96-18CE-40E7-B87D-896ADD3775B2}" dt="2021-04-05T23:22:10.996" v="81" actId="1076"/>
          <ac:spMkLst>
            <pc:docMk/>
            <pc:sldMk cId="1399106325" sldId="355"/>
            <ac:spMk id="6" creationId="{74BAF33A-4625-41EC-BC50-66559CDF0742}"/>
          </ac:spMkLst>
        </pc:spChg>
        <pc:spChg chg="add del mod">
          <ac:chgData name="Diego Ramos Espinoza" userId="362a14045e02f63c" providerId="LiveId" clId="{2F7F7E96-18CE-40E7-B87D-896ADD3775B2}" dt="2021-04-05T23:22:07.507" v="80" actId="478"/>
          <ac:spMkLst>
            <pc:docMk/>
            <pc:sldMk cId="1399106325" sldId="355"/>
            <ac:spMk id="7" creationId="{FD860FB3-4C16-4588-9FFA-049DFA81AFA6}"/>
          </ac:spMkLst>
        </pc:spChg>
      </pc:sldChg>
      <pc:sldChg chg="delSp del mod">
        <pc:chgData name="Diego Ramos Espinoza" userId="362a14045e02f63c" providerId="LiveId" clId="{2F7F7E96-18CE-40E7-B87D-896ADD3775B2}" dt="2021-04-05T23:22:14.301" v="82" actId="47"/>
        <pc:sldMkLst>
          <pc:docMk/>
          <pc:sldMk cId="1655213109" sldId="356"/>
        </pc:sldMkLst>
        <pc:spChg chg="del">
          <ac:chgData name="Diego Ramos Espinoza" userId="362a14045e02f63c" providerId="LiveId" clId="{2F7F7E96-18CE-40E7-B87D-896ADD3775B2}" dt="2021-04-05T23:21:51.113" v="76" actId="21"/>
          <ac:spMkLst>
            <pc:docMk/>
            <pc:sldMk cId="1655213109" sldId="356"/>
            <ac:spMk id="5" creationId="{E3D345EE-0779-4BF6-BE1A-05BB31F5D0F0}"/>
          </ac:spMkLst>
        </pc:spChg>
        <pc:spChg chg="del">
          <ac:chgData name="Diego Ramos Espinoza" userId="362a14045e02f63c" providerId="LiveId" clId="{2F7F7E96-18CE-40E7-B87D-896ADD3775B2}" dt="2021-04-05T23:21:51.113" v="76" actId="21"/>
          <ac:spMkLst>
            <pc:docMk/>
            <pc:sldMk cId="1655213109" sldId="356"/>
            <ac:spMk id="6" creationId="{B110CB20-B2DA-4FBE-8ABC-1B5530A563F8}"/>
          </ac:spMkLst>
        </pc:spChg>
      </pc:sldChg>
      <pc:sldChg chg="add">
        <pc:chgData name="Diego Ramos Espinoza" userId="362a14045e02f63c" providerId="LiveId" clId="{2F7F7E96-18CE-40E7-B87D-896ADD3775B2}" dt="2021-04-05T23:07:39.867" v="28" actId="2890"/>
        <pc:sldMkLst>
          <pc:docMk/>
          <pc:sldMk cId="2853754552" sldId="357"/>
        </pc:sldMkLst>
      </pc:sldChg>
      <pc:sldChg chg="delSp add setBg delDesignElem">
        <pc:chgData name="Diego Ramos Espinoza" userId="362a14045e02f63c" providerId="LiveId" clId="{2F7F7E96-18CE-40E7-B87D-896ADD3775B2}" dt="2021-04-05T23:20:51.265" v="68"/>
        <pc:sldMkLst>
          <pc:docMk/>
          <pc:sldMk cId="229571682" sldId="358"/>
        </pc:sldMkLst>
        <pc:spChg chg="del">
          <ac:chgData name="Diego Ramos Espinoza" userId="362a14045e02f63c" providerId="LiveId" clId="{2F7F7E96-18CE-40E7-B87D-896ADD3775B2}" dt="2021-04-05T23:20:51.265" v="68"/>
          <ac:spMkLst>
            <pc:docMk/>
            <pc:sldMk cId="229571682" sldId="358"/>
            <ac:spMk id="75" creationId="{DA1DAC79-DDBA-4382-9D43-6E5F685BE5FB}"/>
          </ac:spMkLst>
        </pc:spChg>
        <pc:spChg chg="del">
          <ac:chgData name="Diego Ramos Espinoza" userId="362a14045e02f63c" providerId="LiveId" clId="{2F7F7E96-18CE-40E7-B87D-896ADD3775B2}" dt="2021-04-05T23:20:51.265" v="68"/>
          <ac:spMkLst>
            <pc:docMk/>
            <pc:sldMk cId="229571682" sldId="358"/>
            <ac:spMk id="81" creationId="{6AACA73D-178F-4CFC-99E3-9F4FCBBDBA83}"/>
          </ac:spMkLst>
        </pc:spChg>
        <pc:spChg chg="del">
          <ac:chgData name="Diego Ramos Espinoza" userId="362a14045e02f63c" providerId="LiveId" clId="{2F7F7E96-18CE-40E7-B87D-896ADD3775B2}" dt="2021-04-05T23:20:51.265" v="68"/>
          <ac:spMkLst>
            <pc:docMk/>
            <pc:sldMk cId="229571682" sldId="358"/>
            <ac:spMk id="83" creationId="{7B0A5210-2F29-4D85-A400-9C79B13FC1AA}"/>
          </ac:spMkLst>
        </pc:spChg>
        <pc:spChg chg="del">
          <ac:chgData name="Diego Ramos Espinoza" userId="362a14045e02f63c" providerId="LiveId" clId="{2F7F7E96-18CE-40E7-B87D-896ADD3775B2}" dt="2021-04-05T23:20:51.265" v="68"/>
          <ac:spMkLst>
            <pc:docMk/>
            <pc:sldMk cId="229571682" sldId="358"/>
            <ac:spMk id="85" creationId="{B0611BBE-2B4A-4DA2-B8A9-CD877B87624A}"/>
          </ac:spMkLst>
        </pc:spChg>
        <pc:spChg chg="del">
          <ac:chgData name="Diego Ramos Espinoza" userId="362a14045e02f63c" providerId="LiveId" clId="{2F7F7E96-18CE-40E7-B87D-896ADD3775B2}" dt="2021-04-05T23:20:51.265" v="68"/>
          <ac:spMkLst>
            <pc:docMk/>
            <pc:sldMk cId="229571682" sldId="358"/>
            <ac:spMk id="87" creationId="{91091950-5655-45D2-858E-FE8CBE07CAD4}"/>
          </ac:spMkLst>
        </pc:spChg>
        <pc:picChg chg="del">
          <ac:chgData name="Diego Ramos Espinoza" userId="362a14045e02f63c" providerId="LiveId" clId="{2F7F7E96-18CE-40E7-B87D-896ADD3775B2}" dt="2021-04-05T23:20:51.265" v="68"/>
          <ac:picMkLst>
            <pc:docMk/>
            <pc:sldMk cId="229571682" sldId="358"/>
            <ac:picMk id="71" creationId="{5B89E5C5-A037-45B3-9D37-3658914D4799}"/>
          </ac:picMkLst>
        </pc:picChg>
        <pc:picChg chg="del">
          <ac:chgData name="Diego Ramos Espinoza" userId="362a14045e02f63c" providerId="LiveId" clId="{2F7F7E96-18CE-40E7-B87D-896ADD3775B2}" dt="2021-04-05T23:20:51.265" v="68"/>
          <ac:picMkLst>
            <pc:docMk/>
            <pc:sldMk cId="229571682" sldId="358"/>
            <ac:picMk id="73" creationId="{5ACB93B0-521E-443D-9750-AFCFDDB3E801}"/>
          </ac:picMkLst>
        </pc:picChg>
        <pc:picChg chg="del">
          <ac:chgData name="Diego Ramos Espinoza" userId="362a14045e02f63c" providerId="LiveId" clId="{2F7F7E96-18CE-40E7-B87D-896ADD3775B2}" dt="2021-04-05T23:20:51.265" v="68"/>
          <ac:picMkLst>
            <pc:docMk/>
            <pc:sldMk cId="229571682" sldId="358"/>
            <ac:picMk id="77" creationId="{E0880F10-995F-4F01-A83B-7ECDB7BE7905}"/>
          </ac:picMkLst>
        </pc:picChg>
        <pc:picChg chg="del">
          <ac:chgData name="Diego Ramos Espinoza" userId="362a14045e02f63c" providerId="LiveId" clId="{2F7F7E96-18CE-40E7-B87D-896ADD3775B2}" dt="2021-04-05T23:20:51.265" v="68"/>
          <ac:picMkLst>
            <pc:docMk/>
            <pc:sldMk cId="229571682" sldId="358"/>
            <ac:picMk id="79" creationId="{A2D49266-1F08-40F2-B0E1-1D919DCB578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031249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4290644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74608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8B3DF1C-CC40-4B68-AD73-BC519A028DDA}" type="datetimeFigureOut">
              <a:rPr lang="es-CL" smtClean="0"/>
              <a:t>05-04-2021</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4176046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8B3DF1C-CC40-4B68-AD73-BC519A028DDA}" type="datetimeFigureOut">
              <a:rPr lang="es-CL" smtClean="0"/>
              <a:t>05-04-2021</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961981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3"/>
          <p:cNvSpPr>
            <a:spLocks noGrp="1"/>
          </p:cNvSpPr>
          <p:nvPr>
            <p:ph type="ftr" sz="quarter" idx="11"/>
          </p:nvPr>
        </p:nvSpPr>
        <p:spPr/>
        <p:txBody>
          <a:bodyPr/>
          <a:lstStyle/>
          <a:p>
            <a:endParaRPr lang="es-CL"/>
          </a:p>
        </p:txBody>
      </p:sp>
      <p:sp>
        <p:nvSpPr>
          <p:cNvPr id="6" name="Slide Number Placeholder 4"/>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671194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2"/>
          <p:cNvSpPr>
            <a:spLocks noGrp="1"/>
          </p:cNvSpPr>
          <p:nvPr>
            <p:ph type="ftr" sz="quarter" idx="11"/>
          </p:nvPr>
        </p:nvSpPr>
        <p:spPr/>
        <p:txBody>
          <a:bodyPr/>
          <a:lstStyle/>
          <a:p>
            <a:endParaRPr lang="es-CL"/>
          </a:p>
        </p:txBody>
      </p:sp>
      <p:sp>
        <p:nvSpPr>
          <p:cNvPr id="6" name="Slide Number Placeholder 3"/>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327268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7" name="Date Placeholder 4"/>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5"/>
          <p:cNvSpPr>
            <a:spLocks noGrp="1"/>
          </p:cNvSpPr>
          <p:nvPr>
            <p:ph type="ftr" sz="quarter" idx="11"/>
          </p:nvPr>
        </p:nvSpPr>
        <p:spPr/>
        <p:txBody>
          <a:bodyPr/>
          <a:lstStyle/>
          <a:p>
            <a:endParaRPr lang="es-CL"/>
          </a:p>
        </p:txBody>
      </p:sp>
      <p:sp>
        <p:nvSpPr>
          <p:cNvPr id="6"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820051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8B3DF1C-CC40-4B68-AD73-BC519A028DDA}" type="datetimeFigureOut">
              <a:rPr lang="es-CL" smtClean="0"/>
              <a:t>05-04-2021</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2026437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8B3DF1C-CC40-4B68-AD73-BC519A028DDA}" type="datetimeFigureOut">
              <a:rPr lang="es-CL" smtClean="0"/>
              <a:t>05-04-2021</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722547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329258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Haga clic para modificar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7380417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3678374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4"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2971040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4"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9716842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0065338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28057659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785025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8B3DF1C-CC40-4B68-AD73-BC519A028DDA}" type="datetimeFigureOut">
              <a:rPr lang="es-CL" smtClean="0"/>
              <a:t>05-04-2021</a:t>
            </a:fld>
            <a:endParaRPr lang="es-CL"/>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CL"/>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B5EB7DF-C368-4C65-8B35-2474C21EE60B}" type="slidenum">
              <a:rPr lang="es-CL" smtClean="0"/>
              <a:t>‹Nº›</a:t>
            </a:fld>
            <a:endParaRPr lang="es-CL"/>
          </a:p>
        </p:txBody>
      </p:sp>
    </p:spTree>
    <p:extLst>
      <p:ext uri="{BB962C8B-B14F-4D97-AF65-F5344CB8AC3E}">
        <p14:creationId xmlns:p14="http://schemas.microsoft.com/office/powerpoint/2010/main" val="4203491798"/>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png"/><Relationship Id="rId7"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58986" y="2246423"/>
            <a:ext cx="6594917" cy="1621158"/>
          </a:xfrm>
        </p:spPr>
        <p:txBody>
          <a:bodyPr>
            <a:noAutofit/>
          </a:bodyPr>
          <a:lstStyle/>
          <a:p>
            <a:pPr algn="ctr"/>
            <a:r>
              <a:rPr lang="es-CL" sz="3200" dirty="0">
                <a:latin typeface="Copperplate Gothic Bold" panose="020E0705020206020404" pitchFamily="34" charset="0"/>
              </a:rPr>
              <a:t>lesiones relacionadas al buceo</a:t>
            </a:r>
            <a:br>
              <a:rPr lang="es-CL" sz="3200" dirty="0">
                <a:latin typeface="Copperplate Gothic Bold" panose="020E0705020206020404" pitchFamily="34" charset="0"/>
              </a:rPr>
            </a:br>
            <a:r>
              <a:rPr lang="es-CL" sz="3200" dirty="0">
                <a:latin typeface="Copperplate Gothic Bold" panose="020E0705020206020404" pitchFamily="34" charset="0"/>
              </a:rPr>
              <a:t>“ barotrauma de Ascenso”</a:t>
            </a:r>
          </a:p>
        </p:txBody>
      </p:sp>
      <p:sp>
        <p:nvSpPr>
          <p:cNvPr id="7" name="Subtítulo 6">
            <a:extLst>
              <a:ext uri="{FF2B5EF4-FFF2-40B4-BE49-F238E27FC236}">
                <a16:creationId xmlns:a16="http://schemas.microsoft.com/office/drawing/2014/main" id="{49C3E95A-EFBE-4D08-8E21-EEE0DCF28A78}"/>
              </a:ext>
            </a:extLst>
          </p:cNvPr>
          <p:cNvSpPr>
            <a:spLocks noGrp="1"/>
          </p:cNvSpPr>
          <p:nvPr>
            <p:ph type="subTitle" idx="1"/>
          </p:nvPr>
        </p:nvSpPr>
        <p:spPr>
          <a:xfrm>
            <a:off x="995928" y="4870144"/>
            <a:ext cx="4212176" cy="1490899"/>
          </a:xfrm>
        </p:spPr>
        <p:txBody>
          <a:bodyPr>
            <a:normAutofit/>
          </a:bodyPr>
          <a:lstStyle/>
          <a:p>
            <a:pPr>
              <a:spcBef>
                <a:spcPts val="0"/>
              </a:spcBef>
            </a:pPr>
            <a:r>
              <a:rPr lang="es-CL" dirty="0">
                <a:latin typeface="Footlight MT Light" panose="0204060206030A020304" pitchFamily="18" charset="0"/>
              </a:rPr>
              <a:t>DIEGO RAMOS Espinoza</a:t>
            </a:r>
          </a:p>
          <a:p>
            <a:pPr>
              <a:spcBef>
                <a:spcPts val="0"/>
              </a:spcBef>
            </a:pPr>
            <a:r>
              <a:rPr lang="es-CL" dirty="0">
                <a:latin typeface="Footlight MT Light" panose="0204060206030A020304" pitchFamily="18" charset="0"/>
              </a:rPr>
              <a:t>C2° sanidad naval</a:t>
            </a:r>
          </a:p>
          <a:p>
            <a:pPr>
              <a:spcBef>
                <a:spcPts val="0"/>
              </a:spcBef>
            </a:pPr>
            <a:r>
              <a:rPr lang="es-CL" dirty="0">
                <a:latin typeface="Footlight MT Light" panose="0204060206030A020304" pitchFamily="18" charset="0"/>
              </a:rPr>
              <a:t>Formación naval</a:t>
            </a:r>
          </a:p>
          <a:p>
            <a:pPr>
              <a:spcBef>
                <a:spcPts val="0"/>
              </a:spcBef>
            </a:pPr>
            <a:r>
              <a:rPr lang="es-CL" dirty="0">
                <a:latin typeface="Footlight MT Light" panose="0204060206030A020304" pitchFamily="18" charset="0"/>
              </a:rPr>
              <a:t>Escuela naval “Arturo Prat”</a:t>
            </a:r>
          </a:p>
        </p:txBody>
      </p:sp>
      <p:pic>
        <p:nvPicPr>
          <p:cNvPr id="1026" name="Picture 2" descr="Centro de buceo">
            <a:extLst>
              <a:ext uri="{FF2B5EF4-FFF2-40B4-BE49-F238E27FC236}">
                <a16:creationId xmlns:a16="http://schemas.microsoft.com/office/drawing/2014/main" id="{F79EB381-5B98-4255-893A-0E2D1F8565E3}"/>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517" r="8508"/>
          <a:stretch/>
        </p:blipFill>
        <p:spPr bwMode="auto">
          <a:xfrm rot="5400000">
            <a:off x="7252681" y="1966622"/>
            <a:ext cx="4558747" cy="380191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Imagen 7">
            <a:extLst>
              <a:ext uri="{FF2B5EF4-FFF2-40B4-BE49-F238E27FC236}">
                <a16:creationId xmlns:a16="http://schemas.microsoft.com/office/drawing/2014/main" id="{03A106E6-E88E-4C3E-BCD8-5E20502EAAEF}"/>
              </a:ext>
            </a:extLst>
          </p:cNvPr>
          <p:cNvPicPr>
            <a:picLocks noChangeAspect="1"/>
          </p:cNvPicPr>
          <p:nvPr/>
        </p:nvPicPr>
        <p:blipFill>
          <a:blip r:embed="rId3"/>
          <a:stretch>
            <a:fillRect/>
          </a:stretch>
        </p:blipFill>
        <p:spPr>
          <a:xfrm>
            <a:off x="261559" y="51104"/>
            <a:ext cx="7782512" cy="1404579"/>
          </a:xfrm>
          <a:prstGeom prst="rect">
            <a:avLst/>
          </a:prstGeom>
        </p:spPr>
      </p:pic>
    </p:spTree>
    <p:extLst>
      <p:ext uri="{BB962C8B-B14F-4D97-AF65-F5344CB8AC3E}">
        <p14:creationId xmlns:p14="http://schemas.microsoft.com/office/powerpoint/2010/main" val="3776692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030" name="Rectangle 72">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6" name="Recortar rectángulo de esquina sencilla 5"/>
          <p:cNvSpPr/>
          <p:nvPr/>
        </p:nvSpPr>
        <p:spPr>
          <a:xfrm>
            <a:off x="648930" y="629266"/>
            <a:ext cx="5447070" cy="1622321"/>
          </a:xfrm>
          <a:prstGeom prst="snip1Rect">
            <a:avLst>
              <a:gd name="adj" fmla="val 35845"/>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OBJETIVOS</a:t>
            </a:r>
          </a:p>
        </p:txBody>
      </p:sp>
      <p:sp>
        <p:nvSpPr>
          <p:cNvPr id="4" name="Rectángulo redondeado 3"/>
          <p:cNvSpPr/>
          <p:nvPr/>
        </p:nvSpPr>
        <p:spPr>
          <a:xfrm>
            <a:off x="751362" y="2880853"/>
            <a:ext cx="5344637" cy="1725561"/>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n-US" sz="3200">
                <a:solidFill>
                  <a:schemeClr val="bg2">
                    <a:lumMod val="75000"/>
                  </a:schemeClr>
                </a:solidFill>
                <a:latin typeface="Footlight MT Light" panose="0204060206030A020304" pitchFamily="18" charset="0"/>
                <a:ea typeface="+mj-ea"/>
                <a:cs typeface="+mj-cs"/>
              </a:rPr>
              <a:t>Comprender el motivo de las lesions mas recurrentes en buceo.</a:t>
            </a:r>
          </a:p>
        </p:txBody>
      </p:sp>
      <p:sp>
        <p:nvSpPr>
          <p:cNvPr id="75"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1028" name="Picture 4" descr="▷Rescue Diver - Tienda de Buceo y Surf">
            <a:extLst>
              <a:ext uri="{FF2B5EF4-FFF2-40B4-BE49-F238E27FC236}">
                <a16:creationId xmlns:a16="http://schemas.microsoft.com/office/drawing/2014/main" id="{F35A1AE6-26DF-4243-B461-F476DA35AD5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4993" r="14298"/>
          <a:stretch/>
        </p:blipFill>
        <p:spPr bwMode="auto">
          <a:xfrm>
            <a:off x="6540067" y="1"/>
            <a:ext cx="5652354"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0158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a16="http://schemas.microsoft.com/office/drawing/2014/main" id="{CE9E974B-12DC-4436-8C13-ED288267EE6F}"/>
              </a:ext>
            </a:extLst>
          </p:cNvPr>
          <p:cNvSpPr/>
          <p:nvPr/>
        </p:nvSpPr>
        <p:spPr>
          <a:xfrm>
            <a:off x="828541" y="2363838"/>
            <a:ext cx="10534918" cy="2130324"/>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CL" sz="8800" dirty="0">
                <a:solidFill>
                  <a:schemeClr val="tx2"/>
                </a:solidFill>
                <a:latin typeface="Copperplate Gothic Bold" panose="020E0705020206020404" pitchFamily="34" charset="0"/>
                <a:ea typeface="+mj-ea"/>
                <a:cs typeface="+mj-cs"/>
              </a:rPr>
              <a:t>CONCEPTOS</a:t>
            </a:r>
          </a:p>
        </p:txBody>
      </p:sp>
    </p:spTree>
    <p:extLst>
      <p:ext uri="{BB962C8B-B14F-4D97-AF65-F5344CB8AC3E}">
        <p14:creationId xmlns:p14="http://schemas.microsoft.com/office/powerpoint/2010/main" val="3982856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3A37BC53-2FF1-498E-9C48-9D9609AEB8E7}"/>
              </a:ext>
            </a:extLst>
          </p:cNvPr>
          <p:cNvPicPr>
            <a:picLocks noChangeAspect="1"/>
          </p:cNvPicPr>
          <p:nvPr/>
        </p:nvPicPr>
        <p:blipFill rotWithShape="1">
          <a:blip r:embed="rId3">
            <a:extLst>
              <a:ext uri="{28A0092B-C50C-407E-A947-70E740481C1C}">
                <a14:useLocalDpi xmlns:a14="http://schemas.microsoft.com/office/drawing/2010/main" val="0"/>
              </a:ext>
            </a:extLst>
          </a:blip>
          <a:srcRect l="13778" r="13778"/>
          <a:stretch/>
        </p:blipFill>
        <p:spPr>
          <a:xfrm>
            <a:off x="6094410" y="609601"/>
            <a:ext cx="5449889" cy="5638797"/>
          </a:xfrm>
          <a:prstGeom prst="rect">
            <a:avLst/>
          </a:prstGeom>
          <a:noFill/>
          <a:ln>
            <a:noFill/>
          </a:ln>
          <a:effectLst>
            <a:softEdge rad="112500"/>
          </a:effectLst>
        </p:spPr>
      </p:pic>
      <p:sp>
        <p:nvSpPr>
          <p:cNvPr id="17" name="Rectangle 16">
            <a:extLst>
              <a:ext uri="{FF2B5EF4-FFF2-40B4-BE49-F238E27FC236}">
                <a16:creationId xmlns:a16="http://schemas.microsoft.com/office/drawing/2014/main" id="{AA047838-7F9E-43CF-A116-26E7AAA8F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Rectángulo redondeado 11"/>
          <p:cNvSpPr/>
          <p:nvPr/>
        </p:nvSpPr>
        <p:spPr>
          <a:xfrm>
            <a:off x="647156" y="1143001"/>
            <a:ext cx="4797256" cy="461068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El buceo recreativo usando un aparato autónomo de respiración subacuática (</a:t>
            </a:r>
            <a:r>
              <a:rPr lang="es-CL" sz="3200" dirty="0" err="1">
                <a:solidFill>
                  <a:schemeClr val="bg2">
                    <a:lumMod val="75000"/>
                  </a:schemeClr>
                </a:solidFill>
                <a:latin typeface="Footlight MT Light" panose="0204060206030A020304" pitchFamily="18" charset="0"/>
                <a:ea typeface="+mj-ea"/>
                <a:cs typeface="+mj-cs"/>
              </a:rPr>
              <a:t>scuba</a:t>
            </a:r>
            <a:r>
              <a:rPr lang="es-CL" sz="3200" dirty="0">
                <a:solidFill>
                  <a:schemeClr val="bg2">
                    <a:lumMod val="75000"/>
                  </a:schemeClr>
                </a:solidFill>
                <a:latin typeface="Footlight MT Light" panose="0204060206030A020304" pitchFamily="18" charset="0"/>
                <a:ea typeface="+mj-ea"/>
                <a:cs typeface="+mj-cs"/>
              </a:rPr>
              <a:t>) es una actividad común disfrutada por muchos grupos de edad.</a:t>
            </a:r>
          </a:p>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Debido a esto el incremento de personas que buscan </a:t>
            </a:r>
            <a:r>
              <a:rPr lang="es-CL" sz="3200" dirty="0" err="1">
                <a:solidFill>
                  <a:schemeClr val="bg2">
                    <a:lumMod val="75000"/>
                  </a:schemeClr>
                </a:solidFill>
                <a:latin typeface="Footlight MT Light" panose="0204060206030A020304" pitchFamily="18" charset="0"/>
                <a:ea typeface="+mj-ea"/>
                <a:cs typeface="+mj-cs"/>
              </a:rPr>
              <a:t>certificacion</a:t>
            </a:r>
            <a:r>
              <a:rPr lang="es-CL" sz="3200" dirty="0">
                <a:solidFill>
                  <a:schemeClr val="bg2">
                    <a:lumMod val="75000"/>
                  </a:schemeClr>
                </a:solidFill>
                <a:latin typeface="Footlight MT Light" panose="0204060206030A020304" pitchFamily="18" charset="0"/>
                <a:ea typeface="+mj-ea"/>
                <a:cs typeface="+mj-cs"/>
              </a:rPr>
              <a:t> aumento </a:t>
            </a:r>
            <a:r>
              <a:rPr lang="es-CL" sz="3200" dirty="0" err="1">
                <a:solidFill>
                  <a:schemeClr val="bg2">
                    <a:lumMod val="75000"/>
                  </a:schemeClr>
                </a:solidFill>
                <a:latin typeface="Footlight MT Light" panose="0204060206030A020304" pitchFamily="18" charset="0"/>
                <a:ea typeface="+mj-ea"/>
                <a:cs typeface="+mj-cs"/>
              </a:rPr>
              <a:t>drasticamente</a:t>
            </a:r>
            <a:r>
              <a:rPr lang="es-CL" sz="3200" dirty="0">
                <a:solidFill>
                  <a:schemeClr val="bg2">
                    <a:lumMod val="75000"/>
                  </a:schemeClr>
                </a:solidFill>
                <a:latin typeface="Footlight MT Light" panose="0204060206030A020304" pitchFamily="18" charset="0"/>
                <a:ea typeface="+mj-ea"/>
                <a:cs typeface="+mj-cs"/>
              </a:rPr>
              <a:t> en la ultima </a:t>
            </a:r>
            <a:r>
              <a:rPr lang="es-CL" sz="3200" dirty="0" err="1">
                <a:solidFill>
                  <a:schemeClr val="bg2">
                    <a:lumMod val="75000"/>
                  </a:schemeClr>
                </a:solidFill>
                <a:latin typeface="Footlight MT Light" panose="0204060206030A020304" pitchFamily="18" charset="0"/>
                <a:ea typeface="+mj-ea"/>
                <a:cs typeface="+mj-cs"/>
              </a:rPr>
              <a:t>decada</a:t>
            </a:r>
            <a:r>
              <a:rPr lang="es-CL" sz="3200" dirty="0">
                <a:solidFill>
                  <a:schemeClr val="bg2">
                    <a:lumMod val="75000"/>
                  </a:schemeClr>
                </a:solidFill>
                <a:latin typeface="Footlight MT Light" panose="0204060206030A020304" pitchFamily="18" charset="0"/>
                <a:ea typeface="+mj-ea"/>
                <a:cs typeface="+mj-cs"/>
              </a:rPr>
              <a:t>.</a:t>
            </a:r>
          </a:p>
        </p:txBody>
      </p:sp>
    </p:spTree>
    <p:extLst>
      <p:ext uri="{BB962C8B-B14F-4D97-AF65-F5344CB8AC3E}">
        <p14:creationId xmlns:p14="http://schemas.microsoft.com/office/powerpoint/2010/main" val="880772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B5BAF80B-6A6A-454C-A48F-72724813B772}"/>
              </a:ext>
            </a:extLst>
          </p:cNvPr>
          <p:cNvPicPr>
            <a:picLocks noChangeAspect="1"/>
          </p:cNvPicPr>
          <p:nvPr/>
        </p:nvPicPr>
        <p:blipFill rotWithShape="1">
          <a:blip r:embed="rId3">
            <a:extLst>
              <a:ext uri="{28A0092B-C50C-407E-A947-70E740481C1C}">
                <a14:useLocalDpi xmlns:a14="http://schemas.microsoft.com/office/drawing/2010/main" val="0"/>
              </a:ext>
            </a:extLst>
          </a:blip>
          <a:srcRect l="17816" r="17816"/>
          <a:stretch/>
        </p:blipFill>
        <p:spPr>
          <a:xfrm>
            <a:off x="6094410" y="609601"/>
            <a:ext cx="5449889" cy="5638797"/>
          </a:xfrm>
          <a:prstGeom prst="rect">
            <a:avLst/>
          </a:prstGeom>
          <a:ln>
            <a:noFill/>
          </a:ln>
          <a:effectLst>
            <a:softEdge rad="112500"/>
          </a:effectLst>
        </p:spPr>
      </p:pic>
      <p:sp>
        <p:nvSpPr>
          <p:cNvPr id="11" name="Rectangle 10">
            <a:extLst>
              <a:ext uri="{FF2B5EF4-FFF2-40B4-BE49-F238E27FC236}">
                <a16:creationId xmlns:a16="http://schemas.microsoft.com/office/drawing/2014/main" id="{AA047838-7F9E-43CF-A116-26E7AAA8F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8">
            <a:extLst>
              <a:ext uri="{FF2B5EF4-FFF2-40B4-BE49-F238E27FC236}">
                <a16:creationId xmlns:a16="http://schemas.microsoft.com/office/drawing/2014/main" id="{696CAF6E-9FE9-4C6A-AE4E-876728BF8B58}"/>
              </a:ext>
            </a:extLst>
          </p:cNvPr>
          <p:cNvSpPr/>
          <p:nvPr/>
        </p:nvSpPr>
        <p:spPr>
          <a:xfrm>
            <a:off x="672756" y="667043"/>
            <a:ext cx="5063782" cy="951913"/>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800" dirty="0">
                <a:solidFill>
                  <a:schemeClr val="tx2"/>
                </a:solidFill>
                <a:latin typeface="Copperplate Gothic Bold" panose="020E0705020206020404" pitchFamily="34" charset="0"/>
                <a:ea typeface="+mj-ea"/>
                <a:cs typeface="+mj-cs"/>
              </a:rPr>
              <a:t>DISBARISMO</a:t>
            </a:r>
          </a:p>
        </p:txBody>
      </p:sp>
      <p:sp>
        <p:nvSpPr>
          <p:cNvPr id="5" name="Rectángulo redondeado 13">
            <a:extLst>
              <a:ext uri="{FF2B5EF4-FFF2-40B4-BE49-F238E27FC236}">
                <a16:creationId xmlns:a16="http://schemas.microsoft.com/office/drawing/2014/main" id="{1275EB12-F462-4F4F-96A3-76FBFB6E57E5}"/>
              </a:ext>
            </a:extLst>
          </p:cNvPr>
          <p:cNvSpPr/>
          <p:nvPr/>
        </p:nvSpPr>
        <p:spPr>
          <a:xfrm>
            <a:off x="672756" y="1995045"/>
            <a:ext cx="5063782" cy="3999355"/>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 Toda alteración del organismo producida por los cambios de presión, tanto bajo el mar, como en la montaña. Esta alteración provoca la formación de burbujas gaseosas en algunos tejidos y fluidos del interior del cuerpo debido a las diferencias de presión.</a:t>
            </a:r>
          </a:p>
        </p:txBody>
      </p:sp>
    </p:spTree>
    <p:extLst>
      <p:ext uri="{BB962C8B-B14F-4D97-AF65-F5344CB8AC3E}">
        <p14:creationId xmlns:p14="http://schemas.microsoft.com/office/powerpoint/2010/main" val="1688607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3"/>
          <p:cNvSpPr/>
          <p:nvPr/>
        </p:nvSpPr>
        <p:spPr>
          <a:xfrm>
            <a:off x="552181" y="264215"/>
            <a:ext cx="6049341" cy="1073932"/>
          </a:xfrm>
          <a:prstGeom prst="snip1Rect">
            <a:avLst>
              <a:gd name="adj" fmla="val 34333"/>
            </a:avLst>
          </a:prstGeom>
        </p:spPr>
        <p:style>
          <a:lnRef idx="0">
            <a:schemeClr val="accent3"/>
          </a:lnRef>
          <a:fillRef idx="3">
            <a:schemeClr val="accent3"/>
          </a:fillRef>
          <a:effectRef idx="3">
            <a:schemeClr val="accent3"/>
          </a:effectRef>
          <a:fontRef idx="minor">
            <a:schemeClr val="lt1"/>
          </a:fontRef>
        </p:style>
        <p:txBody>
          <a:bodyPr vert="horz" lIns="91440" tIns="45720" rIns="91440" bIns="45720" rtlCol="0" anchor="t">
            <a:noAutofit/>
          </a:bodyPr>
          <a:lstStyle/>
          <a:p>
            <a:pPr algn="ctr">
              <a:spcBef>
                <a:spcPct val="0"/>
              </a:spcBef>
            </a:pPr>
            <a:r>
              <a:rPr lang="es-CL" sz="4800" dirty="0">
                <a:solidFill>
                  <a:schemeClr val="tx2"/>
                </a:solidFill>
                <a:latin typeface="Copperplate Gothic Bold" panose="020E0705020206020404" pitchFamily="34" charset="0"/>
                <a:ea typeface="+mj-ea"/>
                <a:cs typeface="+mj-cs"/>
              </a:rPr>
              <a:t>BAROTRAUMA</a:t>
            </a:r>
          </a:p>
        </p:txBody>
      </p:sp>
      <p:sp>
        <p:nvSpPr>
          <p:cNvPr id="6" name="Rectángulo redondeado 13">
            <a:extLst>
              <a:ext uri="{FF2B5EF4-FFF2-40B4-BE49-F238E27FC236}">
                <a16:creationId xmlns:a16="http://schemas.microsoft.com/office/drawing/2014/main" id="{2FE70BEB-3AC6-4C5B-9CBD-BB5450402413}"/>
              </a:ext>
            </a:extLst>
          </p:cNvPr>
          <p:cNvSpPr/>
          <p:nvPr/>
        </p:nvSpPr>
        <p:spPr>
          <a:xfrm>
            <a:off x="706493" y="2100725"/>
            <a:ext cx="4289254" cy="403244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20000"/>
          </a:bodyPr>
          <a:lstStyle/>
          <a:p>
            <a:pPr algn="just">
              <a:spcBef>
                <a:spcPts val="1000"/>
              </a:spcBef>
              <a:buClr>
                <a:schemeClr val="bg2">
                  <a:lumMod val="40000"/>
                  <a:lumOff val="60000"/>
                </a:schemeClr>
              </a:buClr>
              <a:buSzPct val="80000"/>
            </a:pPr>
            <a:r>
              <a:rPr lang="es-CL" sz="3200" dirty="0">
                <a:solidFill>
                  <a:schemeClr val="bg2">
                    <a:lumMod val="75000"/>
                  </a:schemeClr>
                </a:solidFill>
                <a:latin typeface="Footlight MT Light" panose="0204060206030A020304" pitchFamily="18" charset="0"/>
                <a:ea typeface="+mj-ea"/>
                <a:cs typeface="+mj-cs"/>
              </a:rPr>
              <a:t>Es también conocido como compresión, es la lesión mas común relacionada con buceo con tanque, hay muchas formas de barotrauma y estas generan dolor, pero la mayoría son leves y no requieren terapia hiperbárica. </a:t>
            </a:r>
          </a:p>
        </p:txBody>
      </p:sp>
      <p:pic>
        <p:nvPicPr>
          <p:cNvPr id="7170" name="Picture 2" descr="Qué es el Barotrauma? - Blog Beltone España">
            <a:extLst>
              <a:ext uri="{FF2B5EF4-FFF2-40B4-BE49-F238E27FC236}">
                <a16:creationId xmlns:a16="http://schemas.microsoft.com/office/drawing/2014/main" id="{390F6BDF-77E5-4CCF-8B62-C584D9E8C1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739589"/>
            <a:ext cx="5656472" cy="4032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3370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a16="http://schemas.microsoft.com/office/drawing/2014/main" id="{CE9E974B-12DC-4436-8C13-ED288267EE6F}"/>
              </a:ext>
            </a:extLst>
          </p:cNvPr>
          <p:cNvSpPr>
            <a:spLocks/>
          </p:cNvSpPr>
          <p:nvPr/>
        </p:nvSpPr>
        <p:spPr>
          <a:xfrm>
            <a:off x="770652" y="1639679"/>
            <a:ext cx="10650696" cy="4248121"/>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lIns="432000" tIns="0" bIns="360000" rtlCol="0" anchor="t" anchorCtr="1">
            <a:spAutoFit/>
          </a:bodyPr>
          <a:lstStyle/>
          <a:p>
            <a:pPr algn="ctr" defTabSz="324000"/>
            <a:r>
              <a:rPr lang="es-CL" sz="8800" dirty="0">
                <a:solidFill>
                  <a:schemeClr val="tx2"/>
                </a:solidFill>
                <a:latin typeface="Copperplate Gothic Bold" panose="020E0705020206020404" pitchFamily="34" charset="0"/>
                <a:ea typeface="+mj-ea"/>
                <a:cs typeface="+mj-cs"/>
              </a:rPr>
              <a:t>BAROTRAUMA AL ASCENSO</a:t>
            </a:r>
          </a:p>
          <a:p>
            <a:pPr algn="ctr" defTabSz="324000"/>
            <a:r>
              <a:rPr lang="es-CL" sz="2800" dirty="0">
                <a:solidFill>
                  <a:schemeClr val="tx2"/>
                </a:solidFill>
                <a:latin typeface="Copperplate Gothic Bold" panose="020E0705020206020404" pitchFamily="34" charset="0"/>
                <a:ea typeface="+mj-ea"/>
                <a:cs typeface="+mj-cs"/>
              </a:rPr>
              <a:t>(COMPRESION INVERSA)</a:t>
            </a:r>
          </a:p>
        </p:txBody>
      </p:sp>
    </p:spTree>
    <p:extLst>
      <p:ext uri="{BB962C8B-B14F-4D97-AF65-F5344CB8AC3E}">
        <p14:creationId xmlns:p14="http://schemas.microsoft.com/office/powerpoint/2010/main" val="2458459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8">
            <a:extLst>
              <a:ext uri="{FF2B5EF4-FFF2-40B4-BE49-F238E27FC236}">
                <a16:creationId xmlns:a16="http://schemas.microsoft.com/office/drawing/2014/main" id="{9E3961F6-63CD-4C39-9FB2-86BD9BB37F74}"/>
              </a:ext>
            </a:extLst>
          </p:cNvPr>
          <p:cNvSpPr/>
          <p:nvPr/>
        </p:nvSpPr>
        <p:spPr>
          <a:xfrm>
            <a:off x="515276" y="609601"/>
            <a:ext cx="5580723" cy="1124606"/>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85000" lnSpcReduction="20000"/>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VÉRTIGO ALTERNOBÁRICO</a:t>
            </a:r>
          </a:p>
        </p:txBody>
      </p:sp>
      <p:sp>
        <p:nvSpPr>
          <p:cNvPr id="11"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4">
            <a:extLst>
              <a:ext uri="{FF2B5EF4-FFF2-40B4-BE49-F238E27FC236}">
                <a16:creationId xmlns:a16="http://schemas.microsoft.com/office/drawing/2014/main" id="{E3D345EE-0779-4BF6-BE1A-05BB31F5D0F0}"/>
              </a:ext>
            </a:extLst>
          </p:cNvPr>
          <p:cNvSpPr/>
          <p:nvPr/>
        </p:nvSpPr>
        <p:spPr>
          <a:xfrm>
            <a:off x="515276" y="1991887"/>
            <a:ext cx="5580722" cy="1981023"/>
          </a:xfrm>
          <a:prstGeom prst="roundRect">
            <a:avLst/>
          </a:prstGeom>
          <a:solidFill>
            <a:schemeClr val="accent1">
              <a:lumMod val="40000"/>
              <a:lumOff val="60000"/>
            </a:schemeClr>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700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Esta es una forma inusual de barotrauma porque ocurre cuando los gases en expansión se mueven a lo largo de la trompa de Eustaquio y desarrolla una presión desigual en el oído medio lo cual provoca el vértigo.</a:t>
            </a:r>
          </a:p>
        </p:txBody>
      </p:sp>
      <p:sp>
        <p:nvSpPr>
          <p:cNvPr id="7" name="Rectángulo redondeado 14">
            <a:extLst>
              <a:ext uri="{FF2B5EF4-FFF2-40B4-BE49-F238E27FC236}">
                <a16:creationId xmlns:a16="http://schemas.microsoft.com/office/drawing/2014/main" id="{24FBA30A-273E-433F-8A38-F80D9B215BB2}"/>
              </a:ext>
            </a:extLst>
          </p:cNvPr>
          <p:cNvSpPr/>
          <p:nvPr/>
        </p:nvSpPr>
        <p:spPr>
          <a:xfrm>
            <a:off x="515274" y="4230590"/>
            <a:ext cx="5580723" cy="1996787"/>
          </a:xfrm>
          <a:prstGeom prst="roundRect">
            <a:avLst/>
          </a:prstGeom>
          <a:solidFill>
            <a:srgbClr val="99FF33"/>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No se requiere intervención especifica no se recomienda bucear hasta la desaparición de síntomas (perdida auditiva, mareos)</a:t>
            </a:r>
          </a:p>
          <a:p>
            <a:pPr algn="just">
              <a:spcBef>
                <a:spcPts val="1000"/>
              </a:spcBef>
              <a:buClr>
                <a:schemeClr val="bg2">
                  <a:lumMod val="40000"/>
                  <a:lumOff val="60000"/>
                </a:schemeClr>
              </a:buClr>
              <a:buSzPct val="80000"/>
            </a:pPr>
            <a:endParaRPr lang="es-CL" sz="3200" dirty="0">
              <a:solidFill>
                <a:schemeClr val="bg2">
                  <a:lumMod val="75000"/>
                </a:schemeClr>
              </a:solidFill>
              <a:latin typeface="Footlight MT Light" panose="0204060206030A020304" pitchFamily="18" charset="0"/>
              <a:ea typeface="+mj-ea"/>
              <a:cs typeface="+mj-cs"/>
            </a:endParaRPr>
          </a:p>
        </p:txBody>
      </p:sp>
      <p:pic>
        <p:nvPicPr>
          <p:cNvPr id="1026" name="Picture 2" descr="Vértigo: tratamientos e información en CuídatePlus">
            <a:extLst>
              <a:ext uri="{FF2B5EF4-FFF2-40B4-BE49-F238E27FC236}">
                <a16:creationId xmlns:a16="http://schemas.microsoft.com/office/drawing/2014/main" id="{A89817B8-CA47-4699-820D-BB9AC5495BA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549" r="22071"/>
          <a:stretch/>
        </p:blipFill>
        <p:spPr bwMode="auto">
          <a:xfrm>
            <a:off x="6845644" y="1568144"/>
            <a:ext cx="4831080" cy="400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8315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8">
            <a:extLst>
              <a:ext uri="{FF2B5EF4-FFF2-40B4-BE49-F238E27FC236}">
                <a16:creationId xmlns:a16="http://schemas.microsoft.com/office/drawing/2014/main" id="{9E3961F6-63CD-4C39-9FB2-86BD9BB37F74}"/>
              </a:ext>
            </a:extLst>
          </p:cNvPr>
          <p:cNvSpPr/>
          <p:nvPr/>
        </p:nvSpPr>
        <p:spPr>
          <a:xfrm>
            <a:off x="515276" y="609601"/>
            <a:ext cx="6263896" cy="125073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92500" lnSpcReduction="20000"/>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Barotrauma de </a:t>
            </a:r>
            <a:r>
              <a:rPr lang="en-US" sz="4400" dirty="0" err="1">
                <a:solidFill>
                  <a:schemeClr val="tx2"/>
                </a:solidFill>
                <a:latin typeface="Copperplate Gothic Bold" panose="020E0705020206020404" pitchFamily="34" charset="0"/>
                <a:ea typeface="+mj-ea"/>
                <a:cs typeface="+mj-cs"/>
              </a:rPr>
              <a:t>senos</a:t>
            </a:r>
            <a:r>
              <a:rPr lang="en-US" sz="4400" dirty="0">
                <a:solidFill>
                  <a:schemeClr val="tx2"/>
                </a:solidFill>
                <a:latin typeface="Copperplate Gothic Bold" panose="020E0705020206020404" pitchFamily="34" charset="0"/>
                <a:ea typeface="+mj-ea"/>
                <a:cs typeface="+mj-cs"/>
              </a:rPr>
              <a:t> </a:t>
            </a:r>
            <a:r>
              <a:rPr lang="en-US" sz="4400" dirty="0" err="1">
                <a:solidFill>
                  <a:schemeClr val="tx2"/>
                </a:solidFill>
                <a:latin typeface="Copperplate Gothic Bold" panose="020E0705020206020404" pitchFamily="34" charset="0"/>
                <a:ea typeface="+mj-ea"/>
                <a:cs typeface="+mj-cs"/>
              </a:rPr>
              <a:t>paranasales</a:t>
            </a:r>
            <a:endParaRPr lang="en-US" sz="4400" dirty="0">
              <a:solidFill>
                <a:schemeClr val="tx2"/>
              </a:solidFill>
              <a:latin typeface="Copperplate Gothic Bold" panose="020E0705020206020404" pitchFamily="34" charset="0"/>
              <a:ea typeface="+mj-ea"/>
              <a:cs typeface="+mj-cs"/>
            </a:endParaRPr>
          </a:p>
        </p:txBody>
      </p:sp>
      <p:sp>
        <p:nvSpPr>
          <p:cNvPr id="11"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4">
            <a:extLst>
              <a:ext uri="{FF2B5EF4-FFF2-40B4-BE49-F238E27FC236}">
                <a16:creationId xmlns:a16="http://schemas.microsoft.com/office/drawing/2014/main" id="{E3D345EE-0779-4BF6-BE1A-05BB31F5D0F0}"/>
              </a:ext>
            </a:extLst>
          </p:cNvPr>
          <p:cNvSpPr/>
          <p:nvPr/>
        </p:nvSpPr>
        <p:spPr>
          <a:xfrm>
            <a:off x="515276" y="1991887"/>
            <a:ext cx="6263896" cy="2375161"/>
          </a:xfrm>
          <a:prstGeom prst="roundRect">
            <a:avLst/>
          </a:prstGeom>
          <a:solidFill>
            <a:schemeClr val="accent1">
              <a:lumMod val="40000"/>
              <a:lumOff val="60000"/>
            </a:schemeClr>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775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Esta forma de compresión de senos paranasales puede ocurrir en el ascenso cualquier forma de bloqueo en los orificios de los senos paranasales previene que el gas en expansión sea expulsando provocando un aumento de presión sobre la mucosa.</a:t>
            </a:r>
          </a:p>
        </p:txBody>
      </p:sp>
      <p:sp>
        <p:nvSpPr>
          <p:cNvPr id="7" name="Rectángulo redondeado 14">
            <a:extLst>
              <a:ext uri="{FF2B5EF4-FFF2-40B4-BE49-F238E27FC236}">
                <a16:creationId xmlns:a16="http://schemas.microsoft.com/office/drawing/2014/main" id="{24FBA30A-273E-433F-8A38-F80D9B215BB2}"/>
              </a:ext>
            </a:extLst>
          </p:cNvPr>
          <p:cNvSpPr/>
          <p:nvPr/>
        </p:nvSpPr>
        <p:spPr>
          <a:xfrm>
            <a:off x="515276" y="4498604"/>
            <a:ext cx="6263896" cy="1250730"/>
          </a:xfrm>
          <a:prstGeom prst="roundRect">
            <a:avLst/>
          </a:prstGeom>
          <a:solidFill>
            <a:srgbClr val="99FF33"/>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No requiere intervención en el área, si se observa sangrado extenso trate como epistaxis.</a:t>
            </a:r>
          </a:p>
        </p:txBody>
      </p:sp>
      <p:pic>
        <p:nvPicPr>
          <p:cNvPr id="2050" name="Picture 2" descr="Barotraumatismo sinusal - ScienceDirect">
            <a:extLst>
              <a:ext uri="{FF2B5EF4-FFF2-40B4-BE49-F238E27FC236}">
                <a16:creationId xmlns:a16="http://schemas.microsoft.com/office/drawing/2014/main" id="{A2A27B04-60D3-4A99-9F17-D4C11DFC73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2968" y="2036467"/>
            <a:ext cx="4976526" cy="2375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24325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8">
            <a:extLst>
              <a:ext uri="{FF2B5EF4-FFF2-40B4-BE49-F238E27FC236}">
                <a16:creationId xmlns:a16="http://schemas.microsoft.com/office/drawing/2014/main" id="{9E3961F6-63CD-4C39-9FB2-86BD9BB37F74}"/>
              </a:ext>
            </a:extLst>
          </p:cNvPr>
          <p:cNvSpPr/>
          <p:nvPr/>
        </p:nvSpPr>
        <p:spPr>
          <a:xfrm>
            <a:off x="515276" y="609601"/>
            <a:ext cx="6263896" cy="125073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92500" lnSpcReduction="20000"/>
          </a:bodyPr>
          <a:lstStyle/>
          <a:p>
            <a:pPr algn="ctr">
              <a:spcBef>
                <a:spcPct val="0"/>
              </a:spcBef>
              <a:spcAft>
                <a:spcPts val="600"/>
              </a:spcAft>
            </a:pPr>
            <a:r>
              <a:rPr lang="en-US" sz="4400" dirty="0" err="1">
                <a:solidFill>
                  <a:schemeClr val="tx2"/>
                </a:solidFill>
                <a:latin typeface="Copperplate Gothic Bold" panose="020E0705020206020404" pitchFamily="34" charset="0"/>
                <a:ea typeface="+mj-ea"/>
                <a:cs typeface="+mj-cs"/>
              </a:rPr>
              <a:t>Compresión</a:t>
            </a:r>
            <a:r>
              <a:rPr lang="en-US" sz="4400" dirty="0">
                <a:solidFill>
                  <a:schemeClr val="tx2"/>
                </a:solidFill>
                <a:latin typeface="Copperplate Gothic Bold" panose="020E0705020206020404" pitchFamily="34" charset="0"/>
                <a:ea typeface="+mj-ea"/>
                <a:cs typeface="+mj-cs"/>
              </a:rPr>
              <a:t> gastrointestinal</a:t>
            </a:r>
          </a:p>
        </p:txBody>
      </p:sp>
      <p:sp>
        <p:nvSpPr>
          <p:cNvPr id="11"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4">
            <a:extLst>
              <a:ext uri="{FF2B5EF4-FFF2-40B4-BE49-F238E27FC236}">
                <a16:creationId xmlns:a16="http://schemas.microsoft.com/office/drawing/2014/main" id="{E3D345EE-0779-4BF6-BE1A-05BB31F5D0F0}"/>
              </a:ext>
            </a:extLst>
          </p:cNvPr>
          <p:cNvSpPr/>
          <p:nvPr/>
        </p:nvSpPr>
        <p:spPr>
          <a:xfrm>
            <a:off x="515276" y="1974574"/>
            <a:ext cx="6263896" cy="4744278"/>
          </a:xfrm>
          <a:prstGeom prst="roundRect">
            <a:avLst/>
          </a:prstGeom>
          <a:solidFill>
            <a:schemeClr val="accent1">
              <a:lumMod val="40000"/>
              <a:lumOff val="60000"/>
            </a:schemeClr>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a:bodyPr>
          <a:lstStyle/>
          <a:p>
            <a:pPr algn="just">
              <a:spcBef>
                <a:spcPts val="1000"/>
              </a:spcBef>
              <a:buClr>
                <a:schemeClr val="bg2">
                  <a:lumMod val="40000"/>
                  <a:lumOff val="60000"/>
                </a:schemeClr>
              </a:buClr>
              <a:buSzPct val="80000"/>
              <a:buFont typeface="Wingdings 3" charset="2"/>
              <a:buChar char=""/>
            </a:pPr>
            <a:r>
              <a:rPr lang="es-CL" sz="2400" dirty="0">
                <a:solidFill>
                  <a:schemeClr val="bg2">
                    <a:lumMod val="75000"/>
                  </a:schemeClr>
                </a:solidFill>
                <a:latin typeface="Footlight MT Light" panose="0204060206030A020304" pitchFamily="18" charset="0"/>
                <a:ea typeface="+mj-ea"/>
                <a:cs typeface="+mj-cs"/>
              </a:rPr>
              <a:t>Este barotrauma  ocurre cuando un gas en expansión en el estómago queda atrapado conforme el buzo asciende a la superficie.</a:t>
            </a:r>
          </a:p>
          <a:p>
            <a:pPr algn="just">
              <a:spcBef>
                <a:spcPts val="1000"/>
              </a:spcBef>
              <a:buClr>
                <a:schemeClr val="bg2">
                  <a:lumMod val="40000"/>
                  <a:lumOff val="60000"/>
                </a:schemeClr>
              </a:buClr>
              <a:buSzPct val="80000"/>
              <a:buFont typeface="Wingdings 3" charset="2"/>
              <a:buChar char=""/>
            </a:pPr>
            <a:r>
              <a:rPr lang="es-CL" sz="2400" dirty="0">
                <a:solidFill>
                  <a:schemeClr val="bg2">
                    <a:lumMod val="75000"/>
                  </a:schemeClr>
                </a:solidFill>
                <a:latin typeface="Footlight MT Light" panose="0204060206030A020304" pitchFamily="18" charset="0"/>
                <a:ea typeface="+mj-ea"/>
                <a:cs typeface="+mj-cs"/>
              </a:rPr>
              <a:t>Ocurre normalmente en buzos novatos que frecuentemente realizan maniobra de </a:t>
            </a:r>
            <a:r>
              <a:rPr lang="es-CL" sz="2400" dirty="0" err="1">
                <a:solidFill>
                  <a:schemeClr val="bg2">
                    <a:lumMod val="75000"/>
                  </a:schemeClr>
                </a:solidFill>
                <a:latin typeface="Footlight MT Light" panose="0204060206030A020304" pitchFamily="18" charset="0"/>
                <a:ea typeface="+mj-ea"/>
                <a:cs typeface="+mj-cs"/>
              </a:rPr>
              <a:t>valsalva</a:t>
            </a:r>
            <a:r>
              <a:rPr lang="es-CL" sz="2400" dirty="0">
                <a:solidFill>
                  <a:schemeClr val="bg2">
                    <a:lumMod val="75000"/>
                  </a:schemeClr>
                </a:solidFill>
                <a:latin typeface="Footlight MT Light" panose="0204060206030A020304" pitchFamily="18" charset="0"/>
                <a:ea typeface="+mj-ea"/>
                <a:cs typeface="+mj-cs"/>
              </a:rPr>
              <a:t> de cabeza, lo cual empuja el aire hacia el estomago.</a:t>
            </a:r>
          </a:p>
          <a:p>
            <a:pPr algn="just">
              <a:spcBef>
                <a:spcPts val="1000"/>
              </a:spcBef>
              <a:buClr>
                <a:schemeClr val="bg2">
                  <a:lumMod val="40000"/>
                  <a:lumOff val="60000"/>
                </a:schemeClr>
              </a:buClr>
              <a:buSzPct val="80000"/>
              <a:buFont typeface="Wingdings 3" charset="2"/>
              <a:buChar char=""/>
            </a:pPr>
            <a:r>
              <a:rPr lang="es-CL" sz="2400" dirty="0">
                <a:solidFill>
                  <a:schemeClr val="bg2">
                    <a:lumMod val="75000"/>
                  </a:schemeClr>
                </a:solidFill>
                <a:latin typeface="Footlight MT Light" panose="0204060206030A020304" pitchFamily="18" charset="0"/>
                <a:ea typeface="+mj-ea"/>
                <a:cs typeface="+mj-cs"/>
              </a:rPr>
              <a:t>También ocurre en buzos en buzos que mastican chicle cuando están buceando o que consumieron bebidas carbonatadas u otros alimentos que producen gases antes de bucear.</a:t>
            </a:r>
          </a:p>
          <a:p>
            <a:pPr algn="just">
              <a:spcBef>
                <a:spcPts val="1000"/>
              </a:spcBef>
              <a:buClr>
                <a:schemeClr val="bg2">
                  <a:lumMod val="40000"/>
                  <a:lumOff val="60000"/>
                </a:schemeClr>
              </a:buClr>
              <a:buSzPct val="80000"/>
              <a:buFont typeface="Wingdings 3" charset="2"/>
              <a:buChar char=""/>
            </a:pPr>
            <a:endParaRPr lang="es-CL" sz="2400" b="1" dirty="0">
              <a:solidFill>
                <a:schemeClr val="bg2">
                  <a:lumMod val="75000"/>
                </a:schemeClr>
              </a:solidFill>
              <a:latin typeface="Footlight MT Light" panose="0204060206030A020304" pitchFamily="18" charset="0"/>
              <a:ea typeface="+mj-ea"/>
              <a:cs typeface="+mj-cs"/>
            </a:endParaRPr>
          </a:p>
        </p:txBody>
      </p:sp>
      <p:pic>
        <p:nvPicPr>
          <p:cNvPr id="3074" name="Picture 2" descr="Todo lo que necesitas saber sobre el dolor abdominal">
            <a:extLst>
              <a:ext uri="{FF2B5EF4-FFF2-40B4-BE49-F238E27FC236}">
                <a16:creationId xmlns:a16="http://schemas.microsoft.com/office/drawing/2014/main" id="{51620BEB-C33C-4D4F-B9A3-C35D7FE7F74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8296"/>
          <a:stretch/>
        </p:blipFill>
        <p:spPr bwMode="auto">
          <a:xfrm>
            <a:off x="7132739" y="1860331"/>
            <a:ext cx="4773027" cy="3730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034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8">
            <a:extLst>
              <a:ext uri="{FF2B5EF4-FFF2-40B4-BE49-F238E27FC236}">
                <a16:creationId xmlns:a16="http://schemas.microsoft.com/office/drawing/2014/main" id="{9E3961F6-63CD-4C39-9FB2-86BD9BB37F74}"/>
              </a:ext>
            </a:extLst>
          </p:cNvPr>
          <p:cNvSpPr/>
          <p:nvPr/>
        </p:nvSpPr>
        <p:spPr>
          <a:xfrm>
            <a:off x="515276" y="1408970"/>
            <a:ext cx="6263896" cy="125073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92500" lnSpcReduction="20000"/>
          </a:bodyPr>
          <a:lstStyle/>
          <a:p>
            <a:pPr algn="ctr">
              <a:spcBef>
                <a:spcPct val="0"/>
              </a:spcBef>
              <a:spcAft>
                <a:spcPts val="600"/>
              </a:spcAft>
            </a:pPr>
            <a:r>
              <a:rPr lang="en-US" sz="4400" dirty="0" err="1">
                <a:solidFill>
                  <a:schemeClr val="tx2"/>
                </a:solidFill>
                <a:latin typeface="Copperplate Gothic Bold" panose="020E0705020206020404" pitchFamily="34" charset="0"/>
                <a:ea typeface="+mj-ea"/>
                <a:cs typeface="+mj-cs"/>
              </a:rPr>
              <a:t>Compresión</a:t>
            </a:r>
            <a:r>
              <a:rPr lang="en-US" sz="4400" dirty="0">
                <a:solidFill>
                  <a:schemeClr val="tx2"/>
                </a:solidFill>
                <a:latin typeface="Copperplate Gothic Bold" panose="020E0705020206020404" pitchFamily="34" charset="0"/>
                <a:ea typeface="+mj-ea"/>
                <a:cs typeface="+mj-cs"/>
              </a:rPr>
              <a:t> gastrointestinal</a:t>
            </a:r>
          </a:p>
        </p:txBody>
      </p:sp>
      <p:sp>
        <p:nvSpPr>
          <p:cNvPr id="5" name="Rectángulo redondeado 14">
            <a:extLst>
              <a:ext uri="{FF2B5EF4-FFF2-40B4-BE49-F238E27FC236}">
                <a16:creationId xmlns:a16="http://schemas.microsoft.com/office/drawing/2014/main" id="{E3D345EE-0779-4BF6-BE1A-05BB31F5D0F0}"/>
              </a:ext>
            </a:extLst>
          </p:cNvPr>
          <p:cNvSpPr/>
          <p:nvPr/>
        </p:nvSpPr>
        <p:spPr>
          <a:xfrm>
            <a:off x="515276" y="2865343"/>
            <a:ext cx="6263896" cy="2819177"/>
          </a:xfrm>
          <a:prstGeom prst="roundRect">
            <a:avLst/>
          </a:prstGeom>
          <a:solidFill>
            <a:srgbClr val="99FF33"/>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Se resuelve por si sola y rara vez requiere atención medica.</a:t>
            </a:r>
          </a:p>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Solo los casos severos requieren terapia hiperbárica.</a:t>
            </a:r>
          </a:p>
        </p:txBody>
      </p:sp>
      <p:pic>
        <p:nvPicPr>
          <p:cNvPr id="4098" name="Picture 2" descr="Recomendaciones en caso de meteorismo o flatulencias">
            <a:extLst>
              <a:ext uri="{FF2B5EF4-FFF2-40B4-BE49-F238E27FC236}">
                <a16:creationId xmlns:a16="http://schemas.microsoft.com/office/drawing/2014/main" id="{E980C6BC-EDA0-432C-97BF-F747BD258B7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474" r="16325"/>
          <a:stretch/>
        </p:blipFill>
        <p:spPr bwMode="auto">
          <a:xfrm>
            <a:off x="7239000" y="1408970"/>
            <a:ext cx="4649142" cy="427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1137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a16="http://schemas.microsoft.com/office/drawing/2014/main" id="{CE9E974B-12DC-4436-8C13-ED288267EE6F}"/>
              </a:ext>
            </a:extLst>
          </p:cNvPr>
          <p:cNvSpPr>
            <a:spLocks/>
          </p:cNvSpPr>
          <p:nvPr/>
        </p:nvSpPr>
        <p:spPr>
          <a:xfrm>
            <a:off x="770652" y="1639679"/>
            <a:ext cx="10650696" cy="4472078"/>
          </a:xfrm>
          <a:prstGeom prst="snip1Rect">
            <a:avLst>
              <a:gd name="adj" fmla="val 35845"/>
            </a:avLst>
          </a:prstGeom>
          <a:solidFill>
            <a:schemeClr val="accent6">
              <a:lumMod val="60000"/>
              <a:lumOff val="40000"/>
            </a:schemeClr>
          </a:solidFill>
        </p:spPr>
        <p:style>
          <a:lnRef idx="0">
            <a:schemeClr val="accent3"/>
          </a:lnRef>
          <a:fillRef idx="3">
            <a:schemeClr val="accent3"/>
          </a:fillRef>
          <a:effectRef idx="3">
            <a:schemeClr val="accent3"/>
          </a:effectRef>
          <a:fontRef idx="minor">
            <a:schemeClr val="lt1"/>
          </a:fontRef>
        </p:style>
        <p:txBody>
          <a:bodyPr lIns="432000" tIns="0" bIns="360000" rtlCol="0" anchor="t" anchorCtr="1">
            <a:spAutoFit/>
          </a:bodyPr>
          <a:lstStyle/>
          <a:p>
            <a:pPr algn="ctr" defTabSz="324000"/>
            <a:r>
              <a:rPr lang="es-CL" sz="5400" dirty="0">
                <a:solidFill>
                  <a:schemeClr val="tx2"/>
                </a:solidFill>
                <a:latin typeface="Copperplate Gothic Bold" panose="020E0705020206020404" pitchFamily="34" charset="0"/>
                <a:ea typeface="+mj-ea"/>
                <a:cs typeface="+mj-cs"/>
              </a:rPr>
              <a:t>Barotrauma por </a:t>
            </a:r>
            <a:r>
              <a:rPr lang="es-CL" sz="5400" dirty="0" err="1">
                <a:solidFill>
                  <a:schemeClr val="tx2"/>
                </a:solidFill>
                <a:latin typeface="Copperplate Gothic Bold" panose="020E0705020206020404" pitchFamily="34" charset="0"/>
                <a:ea typeface="+mj-ea"/>
                <a:cs typeface="+mj-cs"/>
              </a:rPr>
              <a:t>sobreinflado</a:t>
            </a:r>
            <a:r>
              <a:rPr lang="es-CL" sz="5400" dirty="0">
                <a:solidFill>
                  <a:schemeClr val="tx2"/>
                </a:solidFill>
                <a:latin typeface="Copperplate Gothic Bold" panose="020E0705020206020404" pitchFamily="34" charset="0"/>
                <a:ea typeface="+mj-ea"/>
                <a:cs typeface="+mj-cs"/>
              </a:rPr>
              <a:t> o </a:t>
            </a:r>
            <a:r>
              <a:rPr lang="es-CL" sz="5400" dirty="0" err="1">
                <a:solidFill>
                  <a:schemeClr val="tx2"/>
                </a:solidFill>
                <a:latin typeface="Copperplate Gothic Bold" panose="020E0705020206020404" pitchFamily="34" charset="0"/>
                <a:ea typeface="+mj-ea"/>
                <a:cs typeface="+mj-cs"/>
              </a:rPr>
              <a:t>sobreexpansion</a:t>
            </a:r>
            <a:r>
              <a:rPr lang="es-CL" sz="5400" dirty="0">
                <a:solidFill>
                  <a:schemeClr val="tx2"/>
                </a:solidFill>
                <a:latin typeface="Copperplate Gothic Bold" panose="020E0705020206020404" pitchFamily="34" charset="0"/>
                <a:ea typeface="+mj-ea"/>
                <a:cs typeface="+mj-cs"/>
              </a:rPr>
              <a:t> pulmonar</a:t>
            </a:r>
            <a:endParaRPr lang="es-CL" sz="1400" dirty="0">
              <a:solidFill>
                <a:schemeClr val="tx2"/>
              </a:solidFill>
              <a:latin typeface="Copperplate Gothic Bold" panose="020E0705020206020404" pitchFamily="34" charset="0"/>
              <a:ea typeface="+mj-ea"/>
              <a:cs typeface="+mj-cs"/>
            </a:endParaRPr>
          </a:p>
        </p:txBody>
      </p:sp>
    </p:spTree>
    <p:extLst>
      <p:ext uri="{BB962C8B-B14F-4D97-AF65-F5344CB8AC3E}">
        <p14:creationId xmlns:p14="http://schemas.microsoft.com/office/powerpoint/2010/main" val="1855204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redondeado 11">
            <a:extLst>
              <a:ext uri="{FF2B5EF4-FFF2-40B4-BE49-F238E27FC236}">
                <a16:creationId xmlns:a16="http://schemas.microsoft.com/office/drawing/2014/main" id="{5A5A72CF-9F24-491B-898A-742598C8E1AE}"/>
              </a:ext>
            </a:extLst>
          </p:cNvPr>
          <p:cNvSpPr/>
          <p:nvPr/>
        </p:nvSpPr>
        <p:spPr>
          <a:xfrm>
            <a:off x="762581" y="1320422"/>
            <a:ext cx="10666838" cy="461068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La </a:t>
            </a:r>
            <a:r>
              <a:rPr lang="es-CL" sz="3200" dirty="0" err="1">
                <a:solidFill>
                  <a:schemeClr val="bg2">
                    <a:lumMod val="75000"/>
                  </a:schemeClr>
                </a:solidFill>
                <a:latin typeface="Footlight MT Light" panose="0204060206030A020304" pitchFamily="18" charset="0"/>
                <a:ea typeface="+mj-ea"/>
                <a:cs typeface="+mj-cs"/>
              </a:rPr>
              <a:t>sobreinflación</a:t>
            </a:r>
            <a:r>
              <a:rPr lang="es-CL" sz="3200" dirty="0">
                <a:solidFill>
                  <a:schemeClr val="bg2">
                    <a:lumMod val="75000"/>
                  </a:schemeClr>
                </a:solidFill>
                <a:latin typeface="Footlight MT Light" panose="0204060206030A020304" pitchFamily="18" charset="0"/>
                <a:ea typeface="+mj-ea"/>
                <a:cs typeface="+mj-cs"/>
              </a:rPr>
              <a:t> pulmonar es una forma seria de </a:t>
            </a:r>
            <a:r>
              <a:rPr lang="es-CL" sz="3200" dirty="0" err="1">
                <a:solidFill>
                  <a:schemeClr val="bg2">
                    <a:lumMod val="75000"/>
                  </a:schemeClr>
                </a:solidFill>
                <a:latin typeface="Footlight MT Light" panose="0204060206030A020304" pitchFamily="18" charset="0"/>
                <a:ea typeface="+mj-ea"/>
                <a:cs typeface="+mj-cs"/>
              </a:rPr>
              <a:t>baraotrauma</a:t>
            </a:r>
            <a:r>
              <a:rPr lang="es-CL" sz="3200" dirty="0">
                <a:solidFill>
                  <a:schemeClr val="bg2">
                    <a:lumMod val="75000"/>
                  </a:schemeClr>
                </a:solidFill>
                <a:latin typeface="Footlight MT Light" panose="0204060206030A020304" pitchFamily="18" charset="0"/>
                <a:ea typeface="+mj-ea"/>
                <a:cs typeface="+mj-cs"/>
              </a:rPr>
              <a:t> que resulta de la expansión del gas en los pulmones durante el ascenso.</a:t>
            </a:r>
          </a:p>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Normalmente, el buzo  elimina este gas con las exhalaciones normales cuando regresa a la superficie.</a:t>
            </a:r>
          </a:p>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Un escenario común es un buzo que tiene un ascenso rápido e incontrolable hacia la superficie causado por haberse quedado sin aire, pánico o por haber dejado caer el cinturón de peso.</a:t>
            </a:r>
          </a:p>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Estos tipos de lesiones son colectivamente llamadas “síndrome pulmonar de </a:t>
            </a:r>
            <a:r>
              <a:rPr lang="es-CL" sz="3200" dirty="0" err="1">
                <a:solidFill>
                  <a:schemeClr val="bg2">
                    <a:lumMod val="75000"/>
                  </a:schemeClr>
                </a:solidFill>
                <a:latin typeface="Footlight MT Light" panose="0204060206030A020304" pitchFamily="18" charset="0"/>
                <a:ea typeface="+mj-ea"/>
                <a:cs typeface="+mj-cs"/>
              </a:rPr>
              <a:t>sobreprezurización</a:t>
            </a:r>
            <a:r>
              <a:rPr lang="es-CL" sz="3200" dirty="0">
                <a:solidFill>
                  <a:schemeClr val="bg2">
                    <a:lumMod val="75000"/>
                  </a:schemeClr>
                </a:solidFill>
                <a:latin typeface="Footlight MT Light" panose="0204060206030A020304" pitchFamily="18" charset="0"/>
                <a:ea typeface="+mj-ea"/>
                <a:cs typeface="+mj-cs"/>
              </a:rPr>
              <a:t> (pulmonar </a:t>
            </a:r>
            <a:r>
              <a:rPr lang="es-CL" sz="3200" dirty="0" err="1">
                <a:solidFill>
                  <a:schemeClr val="bg2">
                    <a:lumMod val="75000"/>
                  </a:schemeClr>
                </a:solidFill>
                <a:latin typeface="Footlight MT Light" panose="0204060206030A020304" pitchFamily="18" charset="0"/>
                <a:ea typeface="+mj-ea"/>
                <a:cs typeface="+mj-cs"/>
              </a:rPr>
              <a:t>over-pressurization</a:t>
            </a:r>
            <a:r>
              <a:rPr lang="es-CL" sz="3200" dirty="0">
                <a:solidFill>
                  <a:schemeClr val="bg2">
                    <a:lumMod val="75000"/>
                  </a:schemeClr>
                </a:solidFill>
                <a:latin typeface="Footlight MT Light" panose="0204060206030A020304" pitchFamily="18" charset="0"/>
                <a:ea typeface="+mj-ea"/>
                <a:cs typeface="+mj-cs"/>
              </a:rPr>
              <a:t> </a:t>
            </a:r>
            <a:r>
              <a:rPr lang="es-CL" sz="3200" dirty="0" err="1">
                <a:solidFill>
                  <a:schemeClr val="bg2">
                    <a:lumMod val="75000"/>
                  </a:schemeClr>
                </a:solidFill>
                <a:latin typeface="Footlight MT Light" panose="0204060206030A020304" pitchFamily="18" charset="0"/>
                <a:ea typeface="+mj-ea"/>
                <a:cs typeface="+mj-cs"/>
              </a:rPr>
              <a:t>syndrome</a:t>
            </a:r>
            <a:r>
              <a:rPr lang="es-CL" sz="3200" dirty="0">
                <a:solidFill>
                  <a:schemeClr val="bg2">
                    <a:lumMod val="75000"/>
                  </a:schemeClr>
                </a:solidFill>
                <a:latin typeface="Footlight MT Light" panose="0204060206030A020304" pitchFamily="18" charset="0"/>
                <a:ea typeface="+mj-ea"/>
                <a:cs typeface="+mj-cs"/>
              </a:rPr>
              <a:t>, POPS, por sus siglas en  ingles).</a:t>
            </a:r>
          </a:p>
        </p:txBody>
      </p:sp>
    </p:spTree>
    <p:extLst>
      <p:ext uri="{BB962C8B-B14F-4D97-AF65-F5344CB8AC3E}">
        <p14:creationId xmlns:p14="http://schemas.microsoft.com/office/powerpoint/2010/main" val="3613952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8">
            <a:extLst>
              <a:ext uri="{FF2B5EF4-FFF2-40B4-BE49-F238E27FC236}">
                <a16:creationId xmlns:a16="http://schemas.microsoft.com/office/drawing/2014/main" id="{9E3961F6-63CD-4C39-9FB2-86BD9BB37F74}"/>
              </a:ext>
            </a:extLst>
          </p:cNvPr>
          <p:cNvSpPr/>
          <p:nvPr/>
        </p:nvSpPr>
        <p:spPr>
          <a:xfrm>
            <a:off x="557864" y="1737458"/>
            <a:ext cx="6263896" cy="125073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2800" dirty="0">
                <a:solidFill>
                  <a:schemeClr val="tx2"/>
                </a:solidFill>
                <a:latin typeface="Copperplate Gothic Bold" panose="020E0705020206020404" pitchFamily="34" charset="0"/>
                <a:ea typeface="+mj-ea"/>
                <a:cs typeface="+mj-cs"/>
              </a:rPr>
              <a:t>SOBREDISTENCIÓN CON  LESION  LOCAL</a:t>
            </a:r>
          </a:p>
        </p:txBody>
      </p:sp>
      <p:sp>
        <p:nvSpPr>
          <p:cNvPr id="6" name="Rectángulo redondeado 11">
            <a:extLst>
              <a:ext uri="{FF2B5EF4-FFF2-40B4-BE49-F238E27FC236}">
                <a16:creationId xmlns:a16="http://schemas.microsoft.com/office/drawing/2014/main" id="{C408B143-FBC6-42CD-923D-AF4B023077AD}"/>
              </a:ext>
            </a:extLst>
          </p:cNvPr>
          <p:cNvSpPr/>
          <p:nvPr/>
        </p:nvSpPr>
        <p:spPr>
          <a:xfrm>
            <a:off x="557864" y="413517"/>
            <a:ext cx="7780918" cy="64485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La cinco formas de POPS son las siguientes:</a:t>
            </a:r>
          </a:p>
        </p:txBody>
      </p:sp>
      <p:sp>
        <p:nvSpPr>
          <p:cNvPr id="7" name="Rectángulo redondeado 8">
            <a:extLst>
              <a:ext uri="{FF2B5EF4-FFF2-40B4-BE49-F238E27FC236}">
                <a16:creationId xmlns:a16="http://schemas.microsoft.com/office/drawing/2014/main" id="{68D56065-4C57-4812-B445-EE0B479E347A}"/>
              </a:ext>
            </a:extLst>
          </p:cNvPr>
          <p:cNvSpPr/>
          <p:nvPr/>
        </p:nvSpPr>
        <p:spPr>
          <a:xfrm>
            <a:off x="557864" y="3206520"/>
            <a:ext cx="6263896" cy="55232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lnSpcReduction="10000"/>
          </a:bodyPr>
          <a:lstStyle/>
          <a:p>
            <a:pPr algn="ctr">
              <a:spcBef>
                <a:spcPct val="0"/>
              </a:spcBef>
              <a:spcAft>
                <a:spcPts val="600"/>
              </a:spcAft>
            </a:pPr>
            <a:r>
              <a:rPr lang="en-US" sz="2800" dirty="0">
                <a:solidFill>
                  <a:schemeClr val="tx2"/>
                </a:solidFill>
                <a:latin typeface="Copperplate Gothic Bold" panose="020E0705020206020404" pitchFamily="34" charset="0"/>
                <a:ea typeface="+mj-ea"/>
                <a:cs typeface="+mj-cs"/>
              </a:rPr>
              <a:t>ENFISEMA MEDIASTINAL</a:t>
            </a:r>
          </a:p>
        </p:txBody>
      </p:sp>
      <p:sp>
        <p:nvSpPr>
          <p:cNvPr id="8" name="Rectángulo redondeado 8">
            <a:extLst>
              <a:ext uri="{FF2B5EF4-FFF2-40B4-BE49-F238E27FC236}">
                <a16:creationId xmlns:a16="http://schemas.microsoft.com/office/drawing/2014/main" id="{DE529CB9-6A0E-422E-8A31-E4C5ED88838E}"/>
              </a:ext>
            </a:extLst>
          </p:cNvPr>
          <p:cNvSpPr/>
          <p:nvPr/>
        </p:nvSpPr>
        <p:spPr>
          <a:xfrm>
            <a:off x="557864" y="3964236"/>
            <a:ext cx="6263896" cy="55232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lnSpcReduction="10000"/>
          </a:bodyPr>
          <a:lstStyle/>
          <a:p>
            <a:pPr algn="ctr">
              <a:spcBef>
                <a:spcPct val="0"/>
              </a:spcBef>
              <a:spcAft>
                <a:spcPts val="600"/>
              </a:spcAft>
            </a:pPr>
            <a:r>
              <a:rPr lang="en-US" sz="2800" dirty="0">
                <a:solidFill>
                  <a:schemeClr val="tx2"/>
                </a:solidFill>
                <a:latin typeface="Copperplate Gothic Bold" panose="020E0705020206020404" pitchFamily="34" charset="0"/>
                <a:ea typeface="+mj-ea"/>
                <a:cs typeface="+mj-cs"/>
              </a:rPr>
              <a:t>ENFISEMA SUBCUTANEA </a:t>
            </a:r>
          </a:p>
        </p:txBody>
      </p:sp>
      <p:sp>
        <p:nvSpPr>
          <p:cNvPr id="9" name="Rectángulo redondeado 8">
            <a:extLst>
              <a:ext uri="{FF2B5EF4-FFF2-40B4-BE49-F238E27FC236}">
                <a16:creationId xmlns:a16="http://schemas.microsoft.com/office/drawing/2014/main" id="{1D3DBF45-E744-4E5D-9F14-1AC92C6070AB}"/>
              </a:ext>
            </a:extLst>
          </p:cNvPr>
          <p:cNvSpPr/>
          <p:nvPr/>
        </p:nvSpPr>
        <p:spPr>
          <a:xfrm>
            <a:off x="557864" y="4699928"/>
            <a:ext cx="6263896" cy="649996"/>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2800" dirty="0">
                <a:solidFill>
                  <a:schemeClr val="tx2"/>
                </a:solidFill>
                <a:latin typeface="Copperplate Gothic Bold" panose="020E0705020206020404" pitchFamily="34" charset="0"/>
                <a:ea typeface="+mj-ea"/>
                <a:cs typeface="+mj-cs"/>
              </a:rPr>
              <a:t>NEUMOTÓRAX</a:t>
            </a:r>
          </a:p>
        </p:txBody>
      </p:sp>
      <p:sp>
        <p:nvSpPr>
          <p:cNvPr id="10" name="Rectángulo redondeado 8">
            <a:extLst>
              <a:ext uri="{FF2B5EF4-FFF2-40B4-BE49-F238E27FC236}">
                <a16:creationId xmlns:a16="http://schemas.microsoft.com/office/drawing/2014/main" id="{6D5E1575-FCA4-46E3-B4BC-91E718E83288}"/>
              </a:ext>
            </a:extLst>
          </p:cNvPr>
          <p:cNvSpPr/>
          <p:nvPr/>
        </p:nvSpPr>
        <p:spPr>
          <a:xfrm>
            <a:off x="557864" y="5533296"/>
            <a:ext cx="6263896" cy="911187"/>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62500" lnSpcReduction="20000"/>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EMBOLISMO ARTELRIAL GASEOSO</a:t>
            </a:r>
          </a:p>
        </p:txBody>
      </p:sp>
      <p:pic>
        <p:nvPicPr>
          <p:cNvPr id="5122" name="Picture 2" descr="Los pulmones y sus enfermedades">
            <a:extLst>
              <a:ext uri="{FF2B5EF4-FFF2-40B4-BE49-F238E27FC236}">
                <a16:creationId xmlns:a16="http://schemas.microsoft.com/office/drawing/2014/main" id="{D41462D7-7D2E-46E1-9251-1C3944A855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8245" y="1694813"/>
            <a:ext cx="3964068" cy="4294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452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redondeado 14">
            <a:extLst>
              <a:ext uri="{FF2B5EF4-FFF2-40B4-BE49-F238E27FC236}">
                <a16:creationId xmlns:a16="http://schemas.microsoft.com/office/drawing/2014/main" id="{E3D345EE-0779-4BF6-BE1A-05BB31F5D0F0}"/>
              </a:ext>
            </a:extLst>
          </p:cNvPr>
          <p:cNvSpPr/>
          <p:nvPr/>
        </p:nvSpPr>
        <p:spPr>
          <a:xfrm>
            <a:off x="515276" y="1991887"/>
            <a:ext cx="5580722" cy="2566465"/>
          </a:xfrm>
          <a:prstGeom prst="roundRect">
            <a:avLst/>
          </a:prstGeom>
          <a:solidFill>
            <a:schemeClr val="accent1">
              <a:lumMod val="40000"/>
              <a:lumOff val="60000"/>
            </a:schemeClr>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700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Es la forma mas ligera del síndrome pulmonar de sobre presurización, solo con un barotrauma pequeño en el tejido pulmonar. </a:t>
            </a:r>
          </a:p>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Puede o no haber dolor torácico,  generalmente se ve sangre en el esputo (hemoptisis).</a:t>
            </a:r>
          </a:p>
        </p:txBody>
      </p:sp>
      <p:sp>
        <p:nvSpPr>
          <p:cNvPr id="7" name="Rectángulo redondeado 14">
            <a:extLst>
              <a:ext uri="{FF2B5EF4-FFF2-40B4-BE49-F238E27FC236}">
                <a16:creationId xmlns:a16="http://schemas.microsoft.com/office/drawing/2014/main" id="{24FBA30A-273E-433F-8A38-F80D9B215BB2}"/>
              </a:ext>
            </a:extLst>
          </p:cNvPr>
          <p:cNvSpPr/>
          <p:nvPr/>
        </p:nvSpPr>
        <p:spPr>
          <a:xfrm>
            <a:off x="515274" y="4721909"/>
            <a:ext cx="5580723" cy="1996787"/>
          </a:xfrm>
          <a:prstGeom prst="roundRect">
            <a:avLst/>
          </a:prstGeom>
          <a:solidFill>
            <a:srgbClr val="99FF33"/>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Asegúrese que buzo descanse en una posición cómoda, traslade para evaluación medica de mayor complejidad.</a:t>
            </a:r>
          </a:p>
          <a:p>
            <a:pPr algn="just">
              <a:spcBef>
                <a:spcPts val="1000"/>
              </a:spcBef>
              <a:buClr>
                <a:schemeClr val="bg2">
                  <a:lumMod val="40000"/>
                  <a:lumOff val="60000"/>
                </a:schemeClr>
              </a:buClr>
              <a:buSzPct val="80000"/>
            </a:pPr>
            <a:endParaRPr lang="es-CL" sz="3200" dirty="0">
              <a:solidFill>
                <a:schemeClr val="bg2">
                  <a:lumMod val="75000"/>
                </a:schemeClr>
              </a:solidFill>
              <a:latin typeface="Footlight MT Light" panose="0204060206030A020304" pitchFamily="18" charset="0"/>
              <a:ea typeface="+mj-ea"/>
              <a:cs typeface="+mj-cs"/>
            </a:endParaRPr>
          </a:p>
        </p:txBody>
      </p:sp>
      <p:sp>
        <p:nvSpPr>
          <p:cNvPr id="6" name="Rectángulo redondeado 8">
            <a:extLst>
              <a:ext uri="{FF2B5EF4-FFF2-40B4-BE49-F238E27FC236}">
                <a16:creationId xmlns:a16="http://schemas.microsoft.com/office/drawing/2014/main" id="{0491553E-FD1D-4ED2-B947-45534731D74D}"/>
              </a:ext>
            </a:extLst>
          </p:cNvPr>
          <p:cNvSpPr/>
          <p:nvPr/>
        </p:nvSpPr>
        <p:spPr>
          <a:xfrm>
            <a:off x="515274" y="405783"/>
            <a:ext cx="5394207" cy="125073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2800" dirty="0">
                <a:solidFill>
                  <a:schemeClr val="tx2"/>
                </a:solidFill>
                <a:latin typeface="Copperplate Gothic Bold" panose="020E0705020206020404" pitchFamily="34" charset="0"/>
                <a:ea typeface="+mj-ea"/>
                <a:cs typeface="+mj-cs"/>
              </a:rPr>
              <a:t>SOBREDISTENCIÓN CON  LESION  LOCAL</a:t>
            </a:r>
          </a:p>
        </p:txBody>
      </p:sp>
      <p:pic>
        <p:nvPicPr>
          <p:cNvPr id="6146" name="Picture 2" descr="Hemoptisis - Salud Savia">
            <a:extLst>
              <a:ext uri="{FF2B5EF4-FFF2-40B4-BE49-F238E27FC236}">
                <a16:creationId xmlns:a16="http://schemas.microsoft.com/office/drawing/2014/main" id="{D6FE3D8C-EDD3-4F32-A205-E1E1D3EBE4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845"/>
          <a:stretch/>
        </p:blipFill>
        <p:spPr bwMode="auto">
          <a:xfrm>
            <a:off x="6736080" y="1270634"/>
            <a:ext cx="4770120" cy="5109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37403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8">
            <a:extLst>
              <a:ext uri="{FF2B5EF4-FFF2-40B4-BE49-F238E27FC236}">
                <a16:creationId xmlns:a16="http://schemas.microsoft.com/office/drawing/2014/main" id="{9E3961F6-63CD-4C39-9FB2-86BD9BB37F74}"/>
              </a:ext>
            </a:extLst>
          </p:cNvPr>
          <p:cNvSpPr/>
          <p:nvPr/>
        </p:nvSpPr>
        <p:spPr>
          <a:xfrm>
            <a:off x="515276" y="609601"/>
            <a:ext cx="5580723" cy="1124606"/>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85000" lnSpcReduction="20000"/>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ENFISEMA MEDIASTINAL </a:t>
            </a:r>
          </a:p>
        </p:txBody>
      </p:sp>
      <p:sp>
        <p:nvSpPr>
          <p:cNvPr id="5" name="Rectángulo redondeado 14">
            <a:extLst>
              <a:ext uri="{FF2B5EF4-FFF2-40B4-BE49-F238E27FC236}">
                <a16:creationId xmlns:a16="http://schemas.microsoft.com/office/drawing/2014/main" id="{E3D345EE-0779-4BF6-BE1A-05BB31F5D0F0}"/>
              </a:ext>
            </a:extLst>
          </p:cNvPr>
          <p:cNvSpPr/>
          <p:nvPr/>
        </p:nvSpPr>
        <p:spPr>
          <a:xfrm>
            <a:off x="515276" y="1991887"/>
            <a:ext cx="5580722" cy="1981023"/>
          </a:xfrm>
          <a:prstGeom prst="roundRect">
            <a:avLst/>
          </a:prstGeom>
          <a:solidFill>
            <a:schemeClr val="accent1">
              <a:lumMod val="40000"/>
              <a:lumOff val="60000"/>
            </a:schemeClr>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Esta es la forma mas común de del síndrome de sobre presurización, causado por el gas que escapa de los alveolos rotos entrando al espacio intersticial del mediastino. </a:t>
            </a:r>
          </a:p>
        </p:txBody>
      </p:sp>
      <p:sp>
        <p:nvSpPr>
          <p:cNvPr id="7" name="Rectángulo redondeado 14">
            <a:extLst>
              <a:ext uri="{FF2B5EF4-FFF2-40B4-BE49-F238E27FC236}">
                <a16:creationId xmlns:a16="http://schemas.microsoft.com/office/drawing/2014/main" id="{24FBA30A-273E-433F-8A38-F80D9B215BB2}"/>
              </a:ext>
            </a:extLst>
          </p:cNvPr>
          <p:cNvSpPr/>
          <p:nvPr/>
        </p:nvSpPr>
        <p:spPr>
          <a:xfrm>
            <a:off x="515274" y="4230590"/>
            <a:ext cx="5580723" cy="1996787"/>
          </a:xfrm>
          <a:prstGeom prst="roundRect">
            <a:avLst/>
          </a:prstGeom>
          <a:solidFill>
            <a:srgbClr val="99FF33"/>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Traslade en a una evaluación medica con aporte de oxigeno.</a:t>
            </a:r>
          </a:p>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Evitar cambios de presión.</a:t>
            </a:r>
          </a:p>
        </p:txBody>
      </p:sp>
      <p:pic>
        <p:nvPicPr>
          <p:cNvPr id="7170" name="Picture 2" descr="MEDIASTINO SUPERIOR Y POSTERIOR">
            <a:extLst>
              <a:ext uri="{FF2B5EF4-FFF2-40B4-BE49-F238E27FC236}">
                <a16:creationId xmlns:a16="http://schemas.microsoft.com/office/drawing/2014/main" id="{14D47AF5-43C1-4A88-AB09-6F8FC7B7B76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335" r="11456"/>
          <a:stretch/>
        </p:blipFill>
        <p:spPr bwMode="auto">
          <a:xfrm>
            <a:off x="6388076" y="1269393"/>
            <a:ext cx="5439246" cy="4386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4626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8">
            <a:extLst>
              <a:ext uri="{FF2B5EF4-FFF2-40B4-BE49-F238E27FC236}">
                <a16:creationId xmlns:a16="http://schemas.microsoft.com/office/drawing/2014/main" id="{9E3961F6-63CD-4C39-9FB2-86BD9BB37F74}"/>
              </a:ext>
            </a:extLst>
          </p:cNvPr>
          <p:cNvSpPr/>
          <p:nvPr/>
        </p:nvSpPr>
        <p:spPr>
          <a:xfrm>
            <a:off x="515276" y="609601"/>
            <a:ext cx="5580723" cy="1124606"/>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77500" lnSpcReduction="20000"/>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ENFISEMA</a:t>
            </a:r>
          </a:p>
          <a:p>
            <a:pPr algn="ctr">
              <a:spcBef>
                <a:spcPct val="0"/>
              </a:spcBef>
              <a:spcAft>
                <a:spcPts val="600"/>
              </a:spcAft>
            </a:pPr>
            <a:r>
              <a:rPr lang="en-US" sz="4400" dirty="0" err="1">
                <a:solidFill>
                  <a:schemeClr val="tx2"/>
                </a:solidFill>
                <a:latin typeface="Copperplate Gothic Bold" panose="020E0705020206020404" pitchFamily="34" charset="0"/>
                <a:ea typeface="+mj-ea"/>
                <a:cs typeface="+mj-cs"/>
              </a:rPr>
              <a:t>subcutáneo</a:t>
            </a:r>
            <a:endParaRPr lang="en-US" sz="4400" dirty="0">
              <a:solidFill>
                <a:schemeClr val="tx2"/>
              </a:solidFill>
              <a:latin typeface="Copperplate Gothic Bold" panose="020E0705020206020404" pitchFamily="34" charset="0"/>
              <a:ea typeface="+mj-ea"/>
              <a:cs typeface="+mj-cs"/>
            </a:endParaRPr>
          </a:p>
        </p:txBody>
      </p:sp>
      <p:sp>
        <p:nvSpPr>
          <p:cNvPr id="5" name="Rectángulo redondeado 14">
            <a:extLst>
              <a:ext uri="{FF2B5EF4-FFF2-40B4-BE49-F238E27FC236}">
                <a16:creationId xmlns:a16="http://schemas.microsoft.com/office/drawing/2014/main" id="{E3D345EE-0779-4BF6-BE1A-05BB31F5D0F0}"/>
              </a:ext>
            </a:extLst>
          </p:cNvPr>
          <p:cNvSpPr/>
          <p:nvPr/>
        </p:nvSpPr>
        <p:spPr>
          <a:xfrm>
            <a:off x="515276" y="1991887"/>
            <a:ext cx="5580722" cy="1981023"/>
          </a:xfrm>
          <a:prstGeom prst="roundRect">
            <a:avLst/>
          </a:prstGeom>
          <a:solidFill>
            <a:schemeClr val="accent1">
              <a:lumMod val="40000"/>
              <a:lumOff val="60000"/>
            </a:schemeClr>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El aire que escapa de los alvéolos rotos continúan moviéndose superiormente hacia el cuello y la región clavicular del tórax .</a:t>
            </a:r>
          </a:p>
        </p:txBody>
      </p:sp>
      <p:sp>
        <p:nvSpPr>
          <p:cNvPr id="7" name="Rectángulo redondeado 14">
            <a:extLst>
              <a:ext uri="{FF2B5EF4-FFF2-40B4-BE49-F238E27FC236}">
                <a16:creationId xmlns:a16="http://schemas.microsoft.com/office/drawing/2014/main" id="{24FBA30A-273E-433F-8A38-F80D9B215BB2}"/>
              </a:ext>
            </a:extLst>
          </p:cNvPr>
          <p:cNvSpPr/>
          <p:nvPr/>
        </p:nvSpPr>
        <p:spPr>
          <a:xfrm>
            <a:off x="515274" y="4230590"/>
            <a:ext cx="5580723" cy="1996787"/>
          </a:xfrm>
          <a:prstGeom prst="roundRect">
            <a:avLst/>
          </a:prstGeom>
          <a:solidFill>
            <a:srgbClr val="99FF33"/>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Traslade en a una evaluación medica con aporte de oxigeno.</a:t>
            </a:r>
          </a:p>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Evitar cambios de presión.</a:t>
            </a:r>
          </a:p>
        </p:txBody>
      </p:sp>
      <p:pic>
        <p:nvPicPr>
          <p:cNvPr id="8194" name="Picture 2" descr="Tratamiento del enfisema subcutáneo masivo con drenaje aspirativo |  Medicina Intensiva">
            <a:extLst>
              <a:ext uri="{FF2B5EF4-FFF2-40B4-BE49-F238E27FC236}">
                <a16:creationId xmlns:a16="http://schemas.microsoft.com/office/drawing/2014/main" id="{B4C8B9F7-F41C-43BA-B84C-F9A4CAE44AC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363"/>
          <a:stretch/>
        </p:blipFill>
        <p:spPr bwMode="auto">
          <a:xfrm>
            <a:off x="6902503" y="986071"/>
            <a:ext cx="4637061" cy="510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82506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8">
            <a:extLst>
              <a:ext uri="{FF2B5EF4-FFF2-40B4-BE49-F238E27FC236}">
                <a16:creationId xmlns:a16="http://schemas.microsoft.com/office/drawing/2014/main" id="{9E3961F6-63CD-4C39-9FB2-86BD9BB37F74}"/>
              </a:ext>
            </a:extLst>
          </p:cNvPr>
          <p:cNvSpPr/>
          <p:nvPr/>
        </p:nvSpPr>
        <p:spPr>
          <a:xfrm>
            <a:off x="515276" y="609601"/>
            <a:ext cx="5580723" cy="1124606"/>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err="1">
                <a:solidFill>
                  <a:schemeClr val="tx2"/>
                </a:solidFill>
                <a:latin typeface="Copperplate Gothic Bold" panose="020E0705020206020404" pitchFamily="34" charset="0"/>
                <a:ea typeface="+mj-ea"/>
                <a:cs typeface="+mj-cs"/>
              </a:rPr>
              <a:t>Neumotórax</a:t>
            </a:r>
            <a:endParaRPr lang="en-US" sz="4400" dirty="0">
              <a:solidFill>
                <a:schemeClr val="tx2"/>
              </a:solidFill>
              <a:latin typeface="Copperplate Gothic Bold" panose="020E0705020206020404" pitchFamily="34" charset="0"/>
              <a:ea typeface="+mj-ea"/>
              <a:cs typeface="+mj-cs"/>
            </a:endParaRPr>
          </a:p>
        </p:txBody>
      </p:sp>
      <p:sp>
        <p:nvSpPr>
          <p:cNvPr id="5" name="Rectángulo redondeado 14">
            <a:extLst>
              <a:ext uri="{FF2B5EF4-FFF2-40B4-BE49-F238E27FC236}">
                <a16:creationId xmlns:a16="http://schemas.microsoft.com/office/drawing/2014/main" id="{E3D345EE-0779-4BF6-BE1A-05BB31F5D0F0}"/>
              </a:ext>
            </a:extLst>
          </p:cNvPr>
          <p:cNvSpPr/>
          <p:nvPr/>
        </p:nvSpPr>
        <p:spPr>
          <a:xfrm>
            <a:off x="515276" y="1991887"/>
            <a:ext cx="5580722" cy="1981023"/>
          </a:xfrm>
          <a:prstGeom prst="roundRect">
            <a:avLst/>
          </a:prstGeom>
          <a:solidFill>
            <a:schemeClr val="accent1">
              <a:lumMod val="40000"/>
              <a:lumOff val="60000"/>
            </a:schemeClr>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El es visto en menos del 10% de los casos POPS, ya que el aire debe escapar a </a:t>
            </a:r>
            <a:r>
              <a:rPr lang="es-CL" sz="3200" dirty="0" err="1">
                <a:solidFill>
                  <a:schemeClr val="bg2">
                    <a:lumMod val="75000"/>
                  </a:schemeClr>
                </a:solidFill>
                <a:latin typeface="Footlight MT Light" panose="0204060206030A020304" pitchFamily="18" charset="0"/>
                <a:ea typeface="+mj-ea"/>
                <a:cs typeface="+mj-cs"/>
              </a:rPr>
              <a:t>traves</a:t>
            </a:r>
            <a:r>
              <a:rPr lang="es-CL" sz="3200" dirty="0">
                <a:solidFill>
                  <a:schemeClr val="bg2">
                    <a:lumMod val="75000"/>
                  </a:schemeClr>
                </a:solidFill>
                <a:latin typeface="Footlight MT Light" panose="0204060206030A020304" pitchFamily="18" charset="0"/>
                <a:ea typeface="+mj-ea"/>
                <a:cs typeface="+mj-cs"/>
              </a:rPr>
              <a:t> de la pleura visceral a través del pulmón, lo cual  presenta mayor resistencia. </a:t>
            </a:r>
          </a:p>
        </p:txBody>
      </p:sp>
      <p:sp>
        <p:nvSpPr>
          <p:cNvPr id="7" name="Rectángulo redondeado 14">
            <a:extLst>
              <a:ext uri="{FF2B5EF4-FFF2-40B4-BE49-F238E27FC236}">
                <a16:creationId xmlns:a16="http://schemas.microsoft.com/office/drawing/2014/main" id="{24FBA30A-273E-433F-8A38-F80D9B215BB2}"/>
              </a:ext>
            </a:extLst>
          </p:cNvPr>
          <p:cNvSpPr/>
          <p:nvPr/>
        </p:nvSpPr>
        <p:spPr>
          <a:xfrm>
            <a:off x="515274" y="4230591"/>
            <a:ext cx="5580723" cy="1124606"/>
          </a:xfrm>
          <a:prstGeom prst="roundRect">
            <a:avLst/>
          </a:prstGeom>
          <a:solidFill>
            <a:srgbClr val="99FF33"/>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775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Tiene indicación de descompresión con aguja 14 y traslado para tratamiento definitivo de la lesión pulmonar.</a:t>
            </a:r>
          </a:p>
        </p:txBody>
      </p:sp>
      <p:sp>
        <p:nvSpPr>
          <p:cNvPr id="6" name="Rectángulo redondeado 13">
            <a:extLst>
              <a:ext uri="{FF2B5EF4-FFF2-40B4-BE49-F238E27FC236}">
                <a16:creationId xmlns:a16="http://schemas.microsoft.com/office/drawing/2014/main" id="{993AEDCF-6446-4FE1-8D2B-25E312C0910C}"/>
              </a:ext>
            </a:extLst>
          </p:cNvPr>
          <p:cNvSpPr/>
          <p:nvPr/>
        </p:nvSpPr>
        <p:spPr>
          <a:xfrm>
            <a:off x="515274" y="5612877"/>
            <a:ext cx="5580723" cy="984479"/>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62500" lnSpcReduction="20000"/>
          </a:bodyPr>
          <a:lstStyle/>
          <a:p>
            <a:pPr algn="just">
              <a:spcBef>
                <a:spcPts val="1000"/>
              </a:spcBef>
              <a:buClr>
                <a:schemeClr val="bg2">
                  <a:lumMod val="40000"/>
                  <a:lumOff val="60000"/>
                </a:schemeClr>
              </a:buClr>
              <a:buSzPct val="80000"/>
            </a:pPr>
            <a:r>
              <a:rPr lang="es-CL" sz="3200" dirty="0">
                <a:solidFill>
                  <a:schemeClr val="bg2">
                    <a:lumMod val="75000"/>
                  </a:schemeClr>
                </a:solidFill>
                <a:latin typeface="Footlight MT Light" panose="0204060206030A020304" pitchFamily="18" charset="0"/>
                <a:ea typeface="+mj-ea"/>
                <a:cs typeface="+mj-cs"/>
              </a:rPr>
              <a:t>Dependiendo de la profundidad puede complicar la situación y transformarse en un neumotórax a tensión.</a:t>
            </a:r>
          </a:p>
        </p:txBody>
      </p:sp>
      <p:pic>
        <p:nvPicPr>
          <p:cNvPr id="9218" name="Picture 2" descr="Neumotórax">
            <a:extLst>
              <a:ext uri="{FF2B5EF4-FFF2-40B4-BE49-F238E27FC236}">
                <a16:creationId xmlns:a16="http://schemas.microsoft.com/office/drawing/2014/main" id="{A847E54F-2130-48FF-B9DB-57CB7ECCC3A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326" t="9860" r="12992" b="-9860"/>
          <a:stretch/>
        </p:blipFill>
        <p:spPr bwMode="auto">
          <a:xfrm>
            <a:off x="6495420" y="1373702"/>
            <a:ext cx="5394661" cy="5198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93496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8">
            <a:extLst>
              <a:ext uri="{FF2B5EF4-FFF2-40B4-BE49-F238E27FC236}">
                <a16:creationId xmlns:a16="http://schemas.microsoft.com/office/drawing/2014/main" id="{9E3961F6-63CD-4C39-9FB2-86BD9BB37F74}"/>
              </a:ext>
            </a:extLst>
          </p:cNvPr>
          <p:cNvSpPr/>
          <p:nvPr/>
        </p:nvSpPr>
        <p:spPr>
          <a:xfrm>
            <a:off x="515276" y="609601"/>
            <a:ext cx="5580723" cy="1124606"/>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85000" lnSpcReduction="20000"/>
          </a:bodyPr>
          <a:lstStyle/>
          <a:p>
            <a:pPr algn="ctr">
              <a:spcBef>
                <a:spcPct val="0"/>
              </a:spcBef>
              <a:spcAft>
                <a:spcPts val="600"/>
              </a:spcAft>
            </a:pPr>
            <a:r>
              <a:rPr lang="en-US" sz="4400" dirty="0" err="1">
                <a:solidFill>
                  <a:schemeClr val="tx2"/>
                </a:solidFill>
                <a:latin typeface="Copperplate Gothic Bold" panose="020E0705020206020404" pitchFamily="34" charset="0"/>
                <a:ea typeface="+mj-ea"/>
                <a:cs typeface="+mj-cs"/>
              </a:rPr>
              <a:t>Embolismo</a:t>
            </a:r>
            <a:r>
              <a:rPr lang="en-US" sz="4400" dirty="0">
                <a:solidFill>
                  <a:schemeClr val="tx2"/>
                </a:solidFill>
                <a:latin typeface="Copperplate Gothic Bold" panose="020E0705020206020404" pitchFamily="34" charset="0"/>
                <a:ea typeface="+mj-ea"/>
                <a:cs typeface="+mj-cs"/>
              </a:rPr>
              <a:t> arterial </a:t>
            </a:r>
            <a:r>
              <a:rPr lang="en-US" sz="4400" dirty="0" err="1">
                <a:solidFill>
                  <a:schemeClr val="tx2"/>
                </a:solidFill>
                <a:latin typeface="Copperplate Gothic Bold" panose="020E0705020206020404" pitchFamily="34" charset="0"/>
                <a:ea typeface="+mj-ea"/>
                <a:cs typeface="+mj-cs"/>
              </a:rPr>
              <a:t>gaseoso</a:t>
            </a:r>
            <a:endParaRPr lang="en-US" sz="4400" dirty="0">
              <a:solidFill>
                <a:schemeClr val="tx2"/>
              </a:solidFill>
              <a:latin typeface="Copperplate Gothic Bold" panose="020E0705020206020404" pitchFamily="34" charset="0"/>
              <a:ea typeface="+mj-ea"/>
              <a:cs typeface="+mj-cs"/>
            </a:endParaRPr>
          </a:p>
        </p:txBody>
      </p:sp>
      <p:sp>
        <p:nvSpPr>
          <p:cNvPr id="5" name="Rectángulo redondeado 14">
            <a:extLst>
              <a:ext uri="{FF2B5EF4-FFF2-40B4-BE49-F238E27FC236}">
                <a16:creationId xmlns:a16="http://schemas.microsoft.com/office/drawing/2014/main" id="{E3D345EE-0779-4BF6-BE1A-05BB31F5D0F0}"/>
              </a:ext>
            </a:extLst>
          </p:cNvPr>
          <p:cNvSpPr/>
          <p:nvPr/>
        </p:nvSpPr>
        <p:spPr>
          <a:xfrm>
            <a:off x="515276" y="1924335"/>
            <a:ext cx="5580722" cy="4612944"/>
          </a:xfrm>
          <a:prstGeom prst="roundRect">
            <a:avLst/>
          </a:prstGeom>
          <a:solidFill>
            <a:schemeClr val="accent1">
              <a:lumMod val="40000"/>
              <a:lumOff val="60000"/>
            </a:schemeClr>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10000"/>
          </a:bodyPr>
          <a:lstStyle/>
          <a:p>
            <a:pPr algn="just">
              <a:spcBef>
                <a:spcPts val="1000"/>
              </a:spcBef>
              <a:buClr>
                <a:schemeClr val="bg2">
                  <a:lumMod val="40000"/>
                  <a:lumOff val="60000"/>
                </a:schemeClr>
              </a:buClr>
              <a:buSzPct val="80000"/>
              <a:buFont typeface="Wingdings 3" charset="2"/>
              <a:buChar char=""/>
            </a:pPr>
            <a:r>
              <a:rPr lang="es-CL" sz="2400" dirty="0">
                <a:solidFill>
                  <a:schemeClr val="bg2">
                    <a:lumMod val="75000"/>
                  </a:schemeClr>
                </a:solidFill>
                <a:latin typeface="Footlight MT Light" panose="0204060206030A020304" pitchFamily="18" charset="0"/>
                <a:ea typeface="+mj-ea"/>
                <a:cs typeface="+mj-cs"/>
              </a:rPr>
              <a:t>Durante el ascenso, una vez que la </a:t>
            </a:r>
            <a:r>
              <a:rPr lang="es-CL" sz="2400" dirty="0" err="1">
                <a:solidFill>
                  <a:schemeClr val="bg2">
                    <a:lumMod val="75000"/>
                  </a:schemeClr>
                </a:solidFill>
                <a:latin typeface="Footlight MT Light" panose="0204060206030A020304" pitchFamily="18" charset="0"/>
                <a:ea typeface="+mj-ea"/>
                <a:cs typeface="+mj-cs"/>
              </a:rPr>
              <a:t>sobreinflación</a:t>
            </a:r>
            <a:r>
              <a:rPr lang="es-CL" sz="2400" dirty="0">
                <a:solidFill>
                  <a:schemeClr val="bg2">
                    <a:lumMod val="75000"/>
                  </a:schemeClr>
                </a:solidFill>
                <a:latin typeface="Footlight MT Light" panose="0204060206030A020304" pitchFamily="18" charset="0"/>
                <a:ea typeface="+mj-ea"/>
                <a:cs typeface="+mj-cs"/>
              </a:rPr>
              <a:t> pulmonar genera la rotura alveolar, el aire entra a la circulación capilar pulmonar venosa; las burbujas de gas entran a la aurícula izquierda y al ventrículo izquierdo, y después salen del corazón a través de la aorta y son distribuidas a la circulación cerebral, coronaria y otros sistemas.</a:t>
            </a:r>
          </a:p>
          <a:p>
            <a:pPr algn="just">
              <a:spcBef>
                <a:spcPts val="1000"/>
              </a:spcBef>
              <a:buClr>
                <a:schemeClr val="bg2">
                  <a:lumMod val="40000"/>
                  <a:lumOff val="60000"/>
                </a:schemeClr>
              </a:buClr>
              <a:buSzPct val="80000"/>
              <a:buFont typeface="Wingdings 3" charset="2"/>
              <a:buChar char=""/>
            </a:pPr>
            <a:r>
              <a:rPr lang="es-CL" sz="2400" dirty="0">
                <a:solidFill>
                  <a:schemeClr val="bg2">
                    <a:lumMod val="75000"/>
                  </a:schemeClr>
                </a:solidFill>
                <a:latin typeface="Footlight MT Light" panose="0204060206030A020304" pitchFamily="18" charset="0"/>
                <a:ea typeface="+mj-ea"/>
                <a:cs typeface="+mj-cs"/>
              </a:rPr>
              <a:t>Esto causa oclusión que resulta en arritmias cardíaca, paro cardiaco o infarto al miocardio.</a:t>
            </a:r>
          </a:p>
          <a:p>
            <a:pPr algn="just">
              <a:spcBef>
                <a:spcPts val="1000"/>
              </a:spcBef>
              <a:buClr>
                <a:schemeClr val="bg2">
                  <a:lumMod val="40000"/>
                  <a:lumOff val="60000"/>
                </a:schemeClr>
              </a:buClr>
              <a:buSzPct val="80000"/>
              <a:buFont typeface="Wingdings 3" charset="2"/>
              <a:buChar char=""/>
            </a:pPr>
            <a:r>
              <a:rPr lang="es-CL" sz="2400" dirty="0">
                <a:solidFill>
                  <a:schemeClr val="bg2">
                    <a:lumMod val="75000"/>
                  </a:schemeClr>
                </a:solidFill>
                <a:latin typeface="Footlight MT Light" panose="0204060206030A020304" pitchFamily="18" charset="0"/>
                <a:ea typeface="+mj-ea"/>
                <a:cs typeface="+mj-cs"/>
              </a:rPr>
              <a:t>Cuando las burbujas entran a la circulación pueden presentar síntomas como hemiparesia, hemiplejia y perdida de fuerza.</a:t>
            </a:r>
          </a:p>
        </p:txBody>
      </p:sp>
      <p:sp>
        <p:nvSpPr>
          <p:cNvPr id="6" name="Rectángulo redondeado 14">
            <a:extLst>
              <a:ext uri="{FF2B5EF4-FFF2-40B4-BE49-F238E27FC236}">
                <a16:creationId xmlns:a16="http://schemas.microsoft.com/office/drawing/2014/main" id="{74BAF33A-4625-41EC-BC50-66559CDF0742}"/>
              </a:ext>
            </a:extLst>
          </p:cNvPr>
          <p:cNvSpPr/>
          <p:nvPr/>
        </p:nvSpPr>
        <p:spPr>
          <a:xfrm>
            <a:off x="6236138" y="2715601"/>
            <a:ext cx="5680808" cy="2839421"/>
          </a:xfrm>
          <a:prstGeom prst="roundRect">
            <a:avLst/>
          </a:prstGeom>
          <a:solidFill>
            <a:srgbClr val="99FF33"/>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Los síntomas suelen ser inmediatos o retardados 2 minutos. </a:t>
            </a:r>
          </a:p>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La mayoría de estos requieren terapia hiperbárica.</a:t>
            </a:r>
          </a:p>
        </p:txBody>
      </p:sp>
    </p:spTree>
    <p:extLst>
      <p:ext uri="{BB962C8B-B14F-4D97-AF65-F5344CB8AC3E}">
        <p14:creationId xmlns:p14="http://schemas.microsoft.com/office/powerpoint/2010/main" val="13991063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rgbClr val="00D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2" name="Imagen 1">
            <a:extLst>
              <a:ext uri="{FF2B5EF4-FFF2-40B4-BE49-F238E27FC236}">
                <a16:creationId xmlns:a16="http://schemas.microsoft.com/office/drawing/2014/main" id="{55293E15-F8ED-4086-8A0A-DF5539750ECE}"/>
              </a:ext>
            </a:extLst>
          </p:cNvPr>
          <p:cNvPicPr>
            <a:picLocks noChangeAspect="1"/>
          </p:cNvPicPr>
          <p:nvPr/>
        </p:nvPicPr>
        <p:blipFill>
          <a:blip r:embed="rId7"/>
          <a:stretch>
            <a:fillRect/>
          </a:stretch>
        </p:blipFill>
        <p:spPr>
          <a:xfrm>
            <a:off x="1522412" y="480060"/>
            <a:ext cx="8843772" cy="5874044"/>
          </a:xfrm>
          <a:prstGeom prst="rect">
            <a:avLst/>
          </a:prstGeom>
        </p:spPr>
      </p:pic>
    </p:spTree>
    <p:extLst>
      <p:ext uri="{BB962C8B-B14F-4D97-AF65-F5344CB8AC3E}">
        <p14:creationId xmlns:p14="http://schemas.microsoft.com/office/powerpoint/2010/main" val="2998151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F669B6B3-79AE-4D44-AF22-4DD054C8B5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906" b="1906"/>
          <a:stretch/>
        </p:blipFill>
        <p:spPr bwMode="auto">
          <a:xfrm>
            <a:off x="643467" y="643467"/>
            <a:ext cx="10905066"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716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rgbClr val="00D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Los 7 mejores lugares para bucear en Chile | Blog Denomades: Información y  guía de viajes, qué hacer, ver y visitar">
            <a:extLst>
              <a:ext uri="{FF2B5EF4-FFF2-40B4-BE49-F238E27FC236}">
                <a16:creationId xmlns:a16="http://schemas.microsoft.com/office/drawing/2014/main" id="{F669B6B3-79AE-4D44-AF22-4DD054C8B5EB}"/>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26638" r="1" b="2409"/>
          <a:stretch/>
        </p:blipFill>
        <p:spPr bwMode="auto">
          <a:xfrm>
            <a:off x="643467" y="643467"/>
            <a:ext cx="10905066" cy="5571066"/>
          </a:xfrm>
          <a:prstGeom prst="rect">
            <a:avLst/>
          </a:pr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CuadroTexto 3">
            <a:extLst>
              <a:ext uri="{FF2B5EF4-FFF2-40B4-BE49-F238E27FC236}">
                <a16:creationId xmlns:a16="http://schemas.microsoft.com/office/drawing/2014/main" id="{54D3F3B8-B5F9-4709-B92C-487DA0F40762}"/>
              </a:ext>
            </a:extLst>
          </p:cNvPr>
          <p:cNvSpPr txBox="1"/>
          <p:nvPr/>
        </p:nvSpPr>
        <p:spPr>
          <a:xfrm>
            <a:off x="5067301" y="5094476"/>
            <a:ext cx="6056312" cy="1015663"/>
          </a:xfrm>
          <a:prstGeom prst="rect">
            <a:avLst/>
          </a:prstGeom>
          <a:noFill/>
        </p:spPr>
        <p:txBody>
          <a:bodyPr wrap="square" rtlCol="0">
            <a:spAutoFit/>
          </a:bodyPr>
          <a:lstStyle/>
          <a:p>
            <a:r>
              <a:rPr lang="es-CL" sz="6000" dirty="0">
                <a:solidFill>
                  <a:schemeClr val="tx1">
                    <a:lumMod val="85000"/>
                  </a:schemeClr>
                </a:solidFill>
                <a:effectLst>
                  <a:outerShdw blurRad="38100" dist="38100" dir="2700000" algn="tl">
                    <a:srgbClr val="000000">
                      <a:alpha val="43137"/>
                    </a:srgbClr>
                  </a:outerShdw>
                </a:effectLst>
                <a:latin typeface="Copperplate Gothic Bold" panose="020E0705020206020404" pitchFamily="34" charset="0"/>
              </a:rPr>
              <a:t>PREGUNTAS?</a:t>
            </a:r>
          </a:p>
        </p:txBody>
      </p:sp>
    </p:spTree>
    <p:extLst>
      <p:ext uri="{BB962C8B-B14F-4D97-AF65-F5344CB8AC3E}">
        <p14:creationId xmlns:p14="http://schemas.microsoft.com/office/powerpoint/2010/main" val="28537545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3"/>
          <p:cNvSpPr/>
          <p:nvPr/>
        </p:nvSpPr>
        <p:spPr>
          <a:xfrm>
            <a:off x="437881" y="538687"/>
            <a:ext cx="6890198" cy="1191639"/>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CL" sz="5400" dirty="0">
                <a:latin typeface="Copperplate Gothic Bold" panose="020E0705020206020404" pitchFamily="34" charset="0"/>
              </a:rPr>
              <a:t>Referencia</a:t>
            </a:r>
          </a:p>
        </p:txBody>
      </p:sp>
      <p:sp>
        <p:nvSpPr>
          <p:cNvPr id="5" name="Rectángulo redondeado 4"/>
          <p:cNvSpPr/>
          <p:nvPr/>
        </p:nvSpPr>
        <p:spPr>
          <a:xfrm>
            <a:off x="2080565" y="2866166"/>
            <a:ext cx="8030870" cy="94015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s-CL" sz="2800" b="1" dirty="0">
                <a:latin typeface="Footlight MT Light" panose="0204060206030A020304" pitchFamily="18" charset="0"/>
              </a:rPr>
              <a:t>Manual del buceo autónomo 1</a:t>
            </a:r>
          </a:p>
        </p:txBody>
      </p:sp>
      <p:sp>
        <p:nvSpPr>
          <p:cNvPr id="6" name="Rectángulo redondeado 4">
            <a:extLst>
              <a:ext uri="{FF2B5EF4-FFF2-40B4-BE49-F238E27FC236}">
                <a16:creationId xmlns:a16="http://schemas.microsoft.com/office/drawing/2014/main" id="{48C3A7F5-6AAB-40A1-B0F0-61635E06A59F}"/>
              </a:ext>
            </a:extLst>
          </p:cNvPr>
          <p:cNvSpPr/>
          <p:nvPr/>
        </p:nvSpPr>
        <p:spPr>
          <a:xfrm>
            <a:off x="2080565" y="3991834"/>
            <a:ext cx="8030870" cy="94015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s-CL" sz="2800" b="1" dirty="0">
                <a:latin typeface="Footlight MT Light" panose="0204060206030A020304" pitchFamily="18" charset="0"/>
              </a:rPr>
              <a:t>Atlas de anatomía 5° Frank </a:t>
            </a:r>
            <a:r>
              <a:rPr lang="es-CL" sz="2800" b="1" dirty="0" err="1">
                <a:latin typeface="Footlight MT Light" panose="0204060206030A020304" pitchFamily="18" charset="0"/>
              </a:rPr>
              <a:t>Netter</a:t>
            </a:r>
            <a:endParaRPr lang="es-CL" sz="2800" b="1" dirty="0">
              <a:latin typeface="Footlight MT Light" panose="0204060206030A020304" pitchFamily="18" charset="0"/>
            </a:endParaRPr>
          </a:p>
        </p:txBody>
      </p:sp>
      <p:sp>
        <p:nvSpPr>
          <p:cNvPr id="7" name="Rectángulo redondeado 4">
            <a:extLst>
              <a:ext uri="{FF2B5EF4-FFF2-40B4-BE49-F238E27FC236}">
                <a16:creationId xmlns:a16="http://schemas.microsoft.com/office/drawing/2014/main" id="{B42A67FE-B796-42C9-82C0-8E167D7DA317}"/>
              </a:ext>
            </a:extLst>
          </p:cNvPr>
          <p:cNvSpPr/>
          <p:nvPr/>
        </p:nvSpPr>
        <p:spPr>
          <a:xfrm>
            <a:off x="2080565" y="5117502"/>
            <a:ext cx="8030870" cy="94015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s-CL" sz="2800" b="1" dirty="0">
                <a:latin typeface="Footlight MT Light" panose="0204060206030A020304" pitchFamily="18" charset="0"/>
              </a:rPr>
              <a:t>PHTLS Novena Edición</a:t>
            </a:r>
          </a:p>
        </p:txBody>
      </p:sp>
    </p:spTree>
    <p:extLst>
      <p:ext uri="{BB962C8B-B14F-4D97-AF65-F5344CB8AC3E}">
        <p14:creationId xmlns:p14="http://schemas.microsoft.com/office/powerpoint/2010/main" val="19213227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rgbClr val="D3DA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Buceo: Descubriendo el mundo submarino. - Blog del Aventurero">
            <a:extLst>
              <a:ext uri="{FF2B5EF4-FFF2-40B4-BE49-F238E27FC236}">
                <a16:creationId xmlns:a16="http://schemas.microsoft.com/office/drawing/2014/main" id="{CA091B89-C73D-490F-9F1E-D4E780FA269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425" r="1" b="22041"/>
          <a:stretch/>
        </p:blipFill>
        <p:spPr bwMode="auto">
          <a:xfrm>
            <a:off x="643467" y="643467"/>
            <a:ext cx="10905066" cy="5571066"/>
          </a:xfrm>
          <a:prstGeom prst="rect">
            <a:avLst/>
          </a:pr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4" name="CuadroTexto 13">
            <a:extLst>
              <a:ext uri="{FF2B5EF4-FFF2-40B4-BE49-F238E27FC236}">
                <a16:creationId xmlns:a16="http://schemas.microsoft.com/office/drawing/2014/main" id="{CD91CB14-670E-4ABE-AFAD-D11EDC29D83B}"/>
              </a:ext>
            </a:extLst>
          </p:cNvPr>
          <p:cNvSpPr txBox="1"/>
          <p:nvPr/>
        </p:nvSpPr>
        <p:spPr>
          <a:xfrm>
            <a:off x="941387" y="673123"/>
            <a:ext cx="4754563" cy="1323439"/>
          </a:xfrm>
          <a:prstGeom prst="rect">
            <a:avLst/>
          </a:prstGeom>
          <a:noFill/>
        </p:spPr>
        <p:txBody>
          <a:bodyPr wrap="square" rtlCol="0">
            <a:spAutoFit/>
          </a:bodyPr>
          <a:lstStyle/>
          <a:p>
            <a:r>
              <a:rPr lang="es-CL" sz="4000" dirty="0">
                <a:solidFill>
                  <a:schemeClr val="tx1">
                    <a:lumMod val="85000"/>
                  </a:schemeClr>
                </a:solidFill>
                <a:effectLst>
                  <a:outerShdw blurRad="38100" dist="38100" dir="2700000" algn="tl">
                    <a:srgbClr val="000000">
                      <a:alpha val="43137"/>
                    </a:srgbClr>
                  </a:outerShdw>
                </a:effectLst>
                <a:latin typeface="Copperplate Gothic Bold" panose="020E0705020206020404" pitchFamily="34" charset="0"/>
              </a:rPr>
              <a:t>FIN DE LA PRESENTACIÓN</a:t>
            </a:r>
          </a:p>
        </p:txBody>
      </p:sp>
      <p:pic>
        <p:nvPicPr>
          <p:cNvPr id="12292" name="Picture 4" descr="COSTOS - Admisión Escuela Naval">
            <a:extLst>
              <a:ext uri="{FF2B5EF4-FFF2-40B4-BE49-F238E27FC236}">
                <a16:creationId xmlns:a16="http://schemas.microsoft.com/office/drawing/2014/main" id="{8D80D23F-643B-403F-AA0C-4FA3BFA7C80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0096" y="5236845"/>
            <a:ext cx="2190750" cy="85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8622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otalTime>1361</TotalTime>
  <Words>871</Words>
  <Application>Microsoft Office PowerPoint</Application>
  <PresentationFormat>Panorámica</PresentationFormat>
  <Paragraphs>69</Paragraphs>
  <Slides>24</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24</vt:i4>
      </vt:variant>
    </vt:vector>
  </HeadingPairs>
  <TitlesOfParts>
    <vt:vector size="30" baseType="lpstr">
      <vt:lpstr>Arial</vt:lpstr>
      <vt:lpstr>Century Gothic</vt:lpstr>
      <vt:lpstr>Copperplate Gothic Bold</vt:lpstr>
      <vt:lpstr>Footlight MT Light</vt:lpstr>
      <vt:lpstr>Wingdings 3</vt:lpstr>
      <vt:lpstr>Ion</vt:lpstr>
      <vt:lpstr>lesiones relacionadas al buceo “ barotrauma de Ascenso”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Fisiología del buceo</dc:title>
  <dc:creator>Diego Ramos Espinoza</dc:creator>
  <cp:lastModifiedBy>Diego Ramos Espinoza</cp:lastModifiedBy>
  <cp:revision>25</cp:revision>
  <dcterms:created xsi:type="dcterms:W3CDTF">2021-03-23T02:18:49Z</dcterms:created>
  <dcterms:modified xsi:type="dcterms:W3CDTF">2021-04-05T23:22:20Z</dcterms:modified>
</cp:coreProperties>
</file>