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74"/>
  </p:notesMasterIdLst>
  <p:sldIdLst>
    <p:sldId id="256" r:id="rId2"/>
    <p:sldId id="257" r:id="rId3"/>
    <p:sldId id="275" r:id="rId4"/>
    <p:sldId id="297" r:id="rId5"/>
    <p:sldId id="299" r:id="rId6"/>
    <p:sldId id="298" r:id="rId7"/>
    <p:sldId id="300" r:id="rId8"/>
    <p:sldId id="301" r:id="rId9"/>
    <p:sldId id="302" r:id="rId10"/>
    <p:sldId id="303" r:id="rId11"/>
    <p:sldId id="304" r:id="rId12"/>
    <p:sldId id="305" r:id="rId13"/>
    <p:sldId id="306" r:id="rId14"/>
    <p:sldId id="307" r:id="rId15"/>
    <p:sldId id="308" r:id="rId16"/>
    <p:sldId id="309" r:id="rId17"/>
    <p:sldId id="310" r:id="rId18"/>
    <p:sldId id="311" r:id="rId19"/>
    <p:sldId id="312" r:id="rId20"/>
    <p:sldId id="313" r:id="rId21"/>
    <p:sldId id="314" r:id="rId22"/>
    <p:sldId id="315" r:id="rId23"/>
    <p:sldId id="316" r:id="rId24"/>
    <p:sldId id="318" r:id="rId25"/>
    <p:sldId id="317" r:id="rId26"/>
    <p:sldId id="321" r:id="rId27"/>
    <p:sldId id="319" r:id="rId28"/>
    <p:sldId id="320" r:id="rId29"/>
    <p:sldId id="322" r:id="rId30"/>
    <p:sldId id="323" r:id="rId31"/>
    <p:sldId id="324" r:id="rId32"/>
    <p:sldId id="326" r:id="rId33"/>
    <p:sldId id="327" r:id="rId34"/>
    <p:sldId id="325" r:id="rId35"/>
    <p:sldId id="328" r:id="rId36"/>
    <p:sldId id="331" r:id="rId37"/>
    <p:sldId id="330" r:id="rId38"/>
    <p:sldId id="329" r:id="rId39"/>
    <p:sldId id="332" r:id="rId40"/>
    <p:sldId id="333" r:id="rId41"/>
    <p:sldId id="337" r:id="rId42"/>
    <p:sldId id="338" r:id="rId43"/>
    <p:sldId id="334" r:id="rId44"/>
    <p:sldId id="335" r:id="rId45"/>
    <p:sldId id="336" r:id="rId46"/>
    <p:sldId id="339" r:id="rId47"/>
    <p:sldId id="357" r:id="rId48"/>
    <p:sldId id="358" r:id="rId49"/>
    <p:sldId id="359" r:id="rId50"/>
    <p:sldId id="360" r:id="rId51"/>
    <p:sldId id="361" r:id="rId52"/>
    <p:sldId id="362" r:id="rId53"/>
    <p:sldId id="363" r:id="rId54"/>
    <p:sldId id="364" r:id="rId55"/>
    <p:sldId id="365" r:id="rId56"/>
    <p:sldId id="340" r:id="rId57"/>
    <p:sldId id="356" r:id="rId58"/>
    <p:sldId id="341" r:id="rId59"/>
    <p:sldId id="342" r:id="rId60"/>
    <p:sldId id="344" r:id="rId61"/>
    <p:sldId id="345" r:id="rId62"/>
    <p:sldId id="346" r:id="rId63"/>
    <p:sldId id="343" r:id="rId64"/>
    <p:sldId id="348" r:id="rId65"/>
    <p:sldId id="349" r:id="rId66"/>
    <p:sldId id="350" r:id="rId67"/>
    <p:sldId id="351" r:id="rId68"/>
    <p:sldId id="352" r:id="rId69"/>
    <p:sldId id="347" r:id="rId70"/>
    <p:sldId id="353" r:id="rId71"/>
    <p:sldId id="354" r:id="rId72"/>
    <p:sldId id="355" r:id="rId73"/>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D0476A-37EE-4525-A666-709381633560}" type="datetimeFigureOut">
              <a:rPr lang="es-CL" smtClean="0"/>
              <a:pPr/>
              <a:t>30-03-2020</a:t>
            </a:fld>
            <a:endParaRPr lang="es-C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3BCD82-2E10-438F-A0A3-53B441211EB0}" type="slidenum">
              <a:rPr lang="es-CL" smtClean="0"/>
              <a:pPr/>
              <a:t>‹Nº›</a:t>
            </a:fld>
            <a:endParaRPr lang="es-CL" dirty="0"/>
          </a:p>
        </p:txBody>
      </p:sp>
    </p:spTree>
    <p:extLst>
      <p:ext uri="{BB962C8B-B14F-4D97-AF65-F5344CB8AC3E}">
        <p14:creationId xmlns:p14="http://schemas.microsoft.com/office/powerpoint/2010/main" val="899290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513BCD82-2E10-438F-A0A3-53B441211EB0}" type="slidenum">
              <a:rPr lang="es-CL" smtClean="0"/>
              <a:pPr/>
              <a:t>26</a:t>
            </a:fld>
            <a:endParaRPr lang="es-CL"/>
          </a:p>
        </p:txBody>
      </p:sp>
    </p:spTree>
    <p:extLst>
      <p:ext uri="{BB962C8B-B14F-4D97-AF65-F5344CB8AC3E}">
        <p14:creationId xmlns:p14="http://schemas.microsoft.com/office/powerpoint/2010/main" val="921945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D12C8A45-B9B2-4E01-B945-EA96BBA19178}" type="datetimeFigureOut">
              <a:rPr lang="es-CL" smtClean="0"/>
              <a:pPr/>
              <a:t>30-03-2020</a:t>
            </a:fld>
            <a:endParaRPr lang="es-CL" dirty="0"/>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CL" dirty="0"/>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AA964AEA-90DC-4BC5-83BC-E6AEB90072DD}"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D12C8A45-B9B2-4E01-B945-EA96BBA19178}" type="datetimeFigureOut">
              <a:rPr lang="es-CL" smtClean="0"/>
              <a:pPr/>
              <a:t>30-03-2020</a:t>
            </a:fld>
            <a:endParaRPr lang="es-CL" dirty="0"/>
          </a:p>
        </p:txBody>
      </p:sp>
      <p:sp>
        <p:nvSpPr>
          <p:cNvPr id="9" name="8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dirty="0"/>
          </a:p>
        </p:txBody>
      </p:sp>
      <p:sp>
        <p:nvSpPr>
          <p:cNvPr id="10" name="9 Marcador de pie de página"/>
          <p:cNvSpPr>
            <a:spLocks noGrp="1"/>
          </p:cNvSpPr>
          <p:nvPr>
            <p:ph type="ftr" sz="quarter" idx="16"/>
          </p:nvPr>
        </p:nvSpPr>
        <p:spPr/>
        <p:txBody>
          <a:bodyPr rtlCol="0"/>
          <a:lstStyle/>
          <a:p>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D12C8A45-B9B2-4E01-B945-EA96BBA19178}" type="datetimeFigureOut">
              <a:rPr lang="es-CL" smtClean="0"/>
              <a:pPr/>
              <a:t>30-03-2020</a:t>
            </a:fld>
            <a:endParaRPr lang="es-CL" dirty="0"/>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CL" dirty="0"/>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AA964AEA-90DC-4BC5-83BC-E6AEB90072DD}"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8" name="7 Marcador de pie de página"/>
          <p:cNvSpPr>
            <a:spLocks noGrp="1"/>
          </p:cNvSpPr>
          <p:nvPr>
            <p:ph type="ftr" sz="quarter" idx="11"/>
          </p:nvPr>
        </p:nvSpPr>
        <p:spPr/>
        <p:txBody>
          <a:bodyPr/>
          <a:lstStyle/>
          <a:p>
            <a:endParaRPr lang="es-CL" dirty="0"/>
          </a:p>
        </p:txBody>
      </p:sp>
      <p:sp>
        <p:nvSpPr>
          <p:cNvPr id="9" name="8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D12C8A45-B9B2-4E01-B945-EA96BBA19178}" type="datetimeFigureOut">
              <a:rPr lang="es-CL" smtClean="0"/>
              <a:pPr/>
              <a:t>30-03-2020</a:t>
            </a:fld>
            <a:endParaRPr lang="es-CL" dirty="0"/>
          </a:p>
        </p:txBody>
      </p:sp>
      <p:sp>
        <p:nvSpPr>
          <p:cNvPr id="7" name="6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dirty="0"/>
          </a:p>
        </p:txBody>
      </p:sp>
      <p:sp>
        <p:nvSpPr>
          <p:cNvPr id="8" name="7 Marcador de pie de página"/>
          <p:cNvSpPr>
            <a:spLocks noGrp="1"/>
          </p:cNvSpPr>
          <p:nvPr>
            <p:ph type="ftr" sz="quarter" idx="12"/>
          </p:nvPr>
        </p:nvSpPr>
        <p:spPr/>
        <p:txBody>
          <a:bodyPr rtlCol="0"/>
          <a:lstStyle/>
          <a:p>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D12C8A45-B9B2-4E01-B945-EA96BBA19178}" type="datetimeFigureOut">
              <a:rPr lang="es-CL" smtClean="0"/>
              <a:pPr/>
              <a:t>30-03-2020</a:t>
            </a:fld>
            <a:endParaRPr lang="es-CL" dirty="0"/>
          </a:p>
        </p:txBody>
      </p:sp>
      <p:sp>
        <p:nvSpPr>
          <p:cNvPr id="22" name="21 Marcador de número de diapositiva"/>
          <p:cNvSpPr>
            <a:spLocks noGrp="1"/>
          </p:cNvSpPr>
          <p:nvPr>
            <p:ph type="sldNum" sz="quarter" idx="15"/>
          </p:nvPr>
        </p:nvSpPr>
        <p:spPr/>
        <p:txBody>
          <a:bodyPr rtlCol="0"/>
          <a:lstStyle/>
          <a:p>
            <a:fld id="{AA964AEA-90DC-4BC5-83BC-E6AEB90072DD}" type="slidenum">
              <a:rPr lang="es-CL" smtClean="0"/>
              <a:pPr/>
              <a:t>‹Nº›</a:t>
            </a:fld>
            <a:endParaRPr lang="es-CL" dirty="0"/>
          </a:p>
        </p:txBody>
      </p:sp>
      <p:sp>
        <p:nvSpPr>
          <p:cNvPr id="23" name="22 Marcador de pie de página"/>
          <p:cNvSpPr>
            <a:spLocks noGrp="1"/>
          </p:cNvSpPr>
          <p:nvPr>
            <p:ph type="ftr" sz="quarter" idx="16"/>
          </p:nvPr>
        </p:nvSpPr>
        <p:spPr/>
        <p:txBody>
          <a:bodyPr rtlCol="0"/>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dirty="0"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D12C8A45-B9B2-4E01-B945-EA96BBA19178}" type="datetimeFigureOut">
              <a:rPr lang="es-CL" smtClean="0"/>
              <a:pPr/>
              <a:t>30-03-2020</a:t>
            </a:fld>
            <a:endParaRPr lang="es-CL" dirty="0"/>
          </a:p>
        </p:txBody>
      </p:sp>
      <p:sp>
        <p:nvSpPr>
          <p:cNvPr id="18" name="17 Marcador de número de diapositiva"/>
          <p:cNvSpPr>
            <a:spLocks noGrp="1"/>
          </p:cNvSpPr>
          <p:nvPr>
            <p:ph type="sldNum" sz="quarter" idx="11"/>
          </p:nvPr>
        </p:nvSpPr>
        <p:spPr/>
        <p:txBody>
          <a:bodyPr rtlCol="0"/>
          <a:lstStyle/>
          <a:p>
            <a:fld id="{AA964AEA-90DC-4BC5-83BC-E6AEB90072DD}" type="slidenum">
              <a:rPr lang="es-CL" smtClean="0"/>
              <a:pPr/>
              <a:t>‹Nº›</a:t>
            </a:fld>
            <a:endParaRPr lang="es-CL" dirty="0"/>
          </a:p>
        </p:txBody>
      </p:sp>
      <p:sp>
        <p:nvSpPr>
          <p:cNvPr id="21" name="20 Marcador de pie de página"/>
          <p:cNvSpPr>
            <a:spLocks noGrp="1"/>
          </p:cNvSpPr>
          <p:nvPr>
            <p:ph type="ftr" sz="quarter" idx="12"/>
          </p:nvPr>
        </p:nvSpPr>
        <p:spPr/>
        <p:txBody>
          <a:bodyPr rtlCol="0"/>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12C8A45-B9B2-4E01-B945-EA96BBA19178}" type="datetimeFigureOut">
              <a:rPr lang="es-CL" smtClean="0"/>
              <a:pPr/>
              <a:t>30-03-2020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AA964AEA-90DC-4BC5-83BC-E6AEB90072DD}"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12C8A45-B9B2-4E01-B945-EA96BBA19178}" type="datetimeFigureOut">
              <a:rPr lang="es-CL" smtClean="0"/>
              <a:pPr/>
              <a:t>30-03-2020</a:t>
            </a:fld>
            <a:endParaRPr lang="es-CL" dirty="0"/>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CL" dirty="0"/>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AA964AEA-90DC-4BC5-83BC-E6AEB90072DD}"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628800"/>
            <a:ext cx="6172200" cy="2016224"/>
          </a:xfrm>
        </p:spPr>
        <p:txBody>
          <a:bodyPr>
            <a:normAutofit/>
          </a:bodyPr>
          <a:lstStyle/>
          <a:p>
            <a:r>
              <a:rPr lang="es-CL" dirty="0" smtClean="0"/>
              <a:t>UNIDAD TEMATICA DOS</a:t>
            </a:r>
            <a:br>
              <a:rPr lang="es-CL" dirty="0" smtClean="0"/>
            </a:br>
            <a:r>
              <a:rPr lang="es-CL" dirty="0" smtClean="0"/>
              <a:t>LA CONTRALORIA GENERAL DE LA REPUBLICA</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orígenes de la CGR en realidad se remontan al año 1820, año en que Bernardo O'Higgins dio origen al Tribunal Mayor de Cuentas.</a:t>
            </a:r>
          </a:p>
          <a:p>
            <a:r>
              <a:rPr lang="es-CL" sz="2400" dirty="0" smtClean="0"/>
              <a:t>Básicamente se trataba del control del ingreso y la inversión de los fondos públicos. </a:t>
            </a:r>
            <a:endParaRPr lang="es-CL"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Solo en el año 1927, y sobre la base de los estudios de la comisión norteamericana Kemmerer, se dicto el instrumento jurídico , que fijo las bases fundamentales de esta institución( DFL NR. 400 ). </a:t>
            </a:r>
            <a:endParaRPr lang="es-CL"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C.G.R. asume a partir de 1943, el rango de órgano autónomo constitucional, por ley de reforma de la carta fundamental de 1925.</a:t>
            </a:r>
          </a:p>
          <a:p>
            <a:r>
              <a:rPr lang="es-CL" sz="2400" dirty="0" smtClean="0"/>
              <a:t>La Constitución de 1980, adhiere a lo planteado precedentemente y reitera en su articulado el carácter autónomo dela Contraloría. </a:t>
            </a:r>
            <a:endParaRPr lang="es-CL" sz="2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Contables.</a:t>
            </a:r>
          </a:p>
          <a:p>
            <a:r>
              <a:rPr lang="es-CL" sz="2400" dirty="0" smtClean="0">
                <a:solidFill>
                  <a:schemeClr val="tx1"/>
                </a:solidFill>
              </a:rPr>
              <a:t>A dicho organismo le corresponde fiscalizar el ingreso y la inversión de los fondos del fisco, de las Municipalidades y de los servicios públicos que determine la ley, y llevar la contabilidad general de la Nación.</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Contables(Contin).</a:t>
            </a:r>
          </a:p>
          <a:p>
            <a:r>
              <a:rPr lang="es-CL" sz="2400" dirty="0" smtClean="0">
                <a:solidFill>
                  <a:schemeClr val="tx1"/>
                </a:solidFill>
              </a:rPr>
              <a:t>Complementariamente le corresponde examinar y juzgar las cuentas de las personas que administran bienes, cuyos ingresos e inversiones caen bajo  su fiscalización .Actúa en este caso como un verdadero Tribunal de Cuentas.</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Jurídica.</a:t>
            </a:r>
          </a:p>
          <a:p>
            <a:r>
              <a:rPr lang="es-CL" sz="2400" dirty="0" smtClean="0">
                <a:solidFill>
                  <a:schemeClr val="tx1"/>
                </a:solidFill>
              </a:rPr>
              <a:t>Además le corresponde cumplir otra importante función  de control, aunque esta es de carácter esencialmente jurídico. En efecto, la Constitución le asigna la función de control de la legalidad y constitucionalidad de los actos de la Administración.</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Contraloría 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Jurídica(Continuación). </a:t>
            </a:r>
          </a:p>
          <a:p>
            <a:r>
              <a:rPr lang="es-CL" sz="2400" dirty="0" smtClean="0">
                <a:solidFill>
                  <a:schemeClr val="tx1"/>
                </a:solidFill>
              </a:rPr>
              <a:t>Concretamente este control consiste en determinar la constitucionalidad y legalidad delos Decretos Supremos(S.E.P.) y también de los Decretos con fuerza de ley. </a:t>
            </a:r>
          </a:p>
          <a:p>
            <a:r>
              <a:rPr lang="es-CL" sz="2400" dirty="0" smtClean="0">
                <a:solidFill>
                  <a:schemeClr val="tx1"/>
                </a:solidFill>
              </a:rPr>
              <a:t>También de las resoluciones de los Jefes de Servicios Públicos.</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Jurídica(Continuación).</a:t>
            </a:r>
          </a:p>
          <a:p>
            <a:r>
              <a:rPr lang="es-CL" sz="2400" dirty="0" smtClean="0">
                <a:solidFill>
                  <a:schemeClr val="tx1"/>
                </a:solidFill>
              </a:rPr>
              <a:t>El tramite a que se someten los instrumentos jurídicos señalados en la C.G.R  para dicho efecto se conoce como el proceso de </a:t>
            </a:r>
            <a:r>
              <a:rPr lang="es-CL" sz="2400" dirty="0" smtClean="0">
                <a:solidFill>
                  <a:schemeClr val="accent1">
                    <a:lumMod val="50000"/>
                  </a:schemeClr>
                </a:solidFill>
              </a:rPr>
              <a:t>Toma De Razón.</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Jurídica(Continuación).</a:t>
            </a:r>
          </a:p>
          <a:p>
            <a:r>
              <a:rPr lang="es-CL" sz="2400" dirty="0" smtClean="0">
                <a:solidFill>
                  <a:schemeClr val="tx1"/>
                </a:solidFill>
              </a:rPr>
              <a:t>Si el Contralor decide que algunos de los instrumentos jurídicos indicados no satisface no satisface las exigencias de la Constitución o de la Ley, deberá representar el respectivo decreto o resolución correspondiente , remitiéndolo de vuelta con su correspondiente informe jurídico </a:t>
            </a:r>
            <a:r>
              <a:rPr lang="es-CL" sz="2400" dirty="0" smtClean="0">
                <a:solidFill>
                  <a:schemeClr val="accent1">
                    <a:lumMod val="50000"/>
                  </a:schemeClr>
                </a:solidFill>
              </a:rPr>
              <a:t>.</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rgbClr val="FF0000"/>
                </a:solidFill>
              </a:rPr>
              <a:t>1.-Funciones Jurídica(Continuación).</a:t>
            </a:r>
          </a:p>
          <a:p>
            <a:r>
              <a:rPr lang="es-CL" sz="2400" dirty="0" smtClean="0">
                <a:solidFill>
                  <a:schemeClr val="tx1"/>
                </a:solidFill>
              </a:rPr>
              <a:t>Lo precedentemente explicitado implica que la autoridad correspondiente no podrá aplicar el respectivo decreto o resolución y por lo tanto deberá reconsiderarlo </a:t>
            </a:r>
            <a:r>
              <a:rPr lang="es-CL" sz="2400" dirty="0" smtClean="0">
                <a:solidFill>
                  <a:schemeClr val="accent1">
                    <a:lumMod val="50000"/>
                  </a:schemeClr>
                </a:solidFill>
              </a:rPr>
              <a:t>.</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De todo lo precedentemente detallado se desprende que  el control que ejerce este organismo es de carácter preventivo, es decir por regla general se ejerce antes de la ejecución del respectivo Decreto o Resolución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Producto de lo anterior el Presidente de la República podrá ante la representación adecuarse al  o los criterios del Contralor, modificando el documento respectivo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Una segunda opción para la autoridad es no insistir y proceder a archivarlo dejándolo sin efecto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El tercer curso de acción es insistir en la juridicidad del instrumento representado, obligando con esto al Contralor a darle curso mediante la dictación de un  un decreto de insistencia .</a:t>
            </a:r>
          </a:p>
          <a:p>
            <a:r>
              <a:rPr lang="es-CL" sz="2400" dirty="0" smtClean="0">
                <a:solidFill>
                  <a:schemeClr val="tx1"/>
                </a:solidFill>
              </a:rPr>
              <a:t>Este decreto  se caracteriza porque lleva la firma de la totalidad de los Ministros de Estado.</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En el caso anterior el Contralor procederá  a remitir los antecedentes a la Cámara de Diputados, para que  este organismo cumpla con sus funciones de fiscalización política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Cabe considerar que excepcionalmente la insistencia no procede y la Constitución señala expresamente estos casos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Básicamente no pueden insistirse los decretos de gastos, los decretos inconstitucionales y los decretos con fuerza de ley entre otros tal como lo establece la carta fundamental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smtClean="0"/>
              <a:t>Contraloría </a:t>
            </a:r>
            <a:r>
              <a:rPr lang="es-CL" dirty="0" smtClean="0"/>
              <a:t>General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Funciones de la C.G.R. son:</a:t>
            </a:r>
          </a:p>
          <a:p>
            <a:r>
              <a:rPr lang="es-CL" sz="2400" dirty="0" smtClean="0">
                <a:solidFill>
                  <a:schemeClr val="tx1"/>
                </a:solidFill>
              </a:rPr>
              <a:t>Producto de lo anterior lo que acontece en tales situaciones deberá ser resuelto eventualmente por un organismo denominado el Tribunal Constitucional, esto a requerimiento expreso del Presidente de </a:t>
            </a:r>
            <a:r>
              <a:rPr lang="es-CL" sz="2400" smtClean="0">
                <a:solidFill>
                  <a:schemeClr val="tx1"/>
                </a:solidFill>
              </a:rPr>
              <a:t>la República.  </a:t>
            </a:r>
            <a:r>
              <a:rPr lang="es-CL" sz="2400" dirty="0" smtClean="0">
                <a:solidFill>
                  <a:schemeClr val="tx1"/>
                </a:solidFill>
              </a:rPr>
              <a:t>.</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a:bodyPr>
          <a:lstStyle/>
          <a:p>
            <a:r>
              <a:rPr lang="es-CL" dirty="0" smtClean="0"/>
              <a:t>UNIDAD TEMATICA DOS</a:t>
            </a:r>
            <a:br>
              <a:rPr lang="es-CL" dirty="0" smtClean="0"/>
            </a:br>
            <a:r>
              <a:rPr lang="es-CL" b="0" i="1" dirty="0" smtClean="0"/>
              <a:t>   </a:t>
            </a:r>
            <a:r>
              <a:rPr lang="es-CL" dirty="0" smtClean="0"/>
              <a:t> tribunal constitucional</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Este organismo, que fue instituido en 1970 por Ley de la Reforma Constitución de 1925, volvió a ser considerada en la conformación dela Constitución de 1980. </a:t>
            </a:r>
            <a:endParaRPr lang="es-CL" sz="24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Se puede afirmar fehacientemente que se trata de un organismo encargado de velar por el imperio del principio de la supremacía de la Constitución, impidiendo  que las leyes, los decretos con fuerza de ley y los decretos inconstitucionales entren o permanezcan en vigencia. </a:t>
            </a:r>
            <a:endParaRPr lang="es-CL"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general el control de constitucionalidad es preventivo, es decir, se ejerce antes de que tales instrumentos jurídicos entren en vigencia. </a:t>
            </a:r>
            <a:endParaRPr lang="es-CL" sz="2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 anterior ocurre por ejemplo con el control de constitucionalidad que recae en las leyes orgánicas constitucionales , en las leyes interpretativas de la Constitución, en las leyes de reforma de la Constitución y en las leyes ordinarias en general, el control se ejerce antes de que estas sean promulgada. </a:t>
            </a:r>
            <a:endParaRPr lang="es-CL" sz="2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También el referido control es ejercido con los tratados internacionales , en que el control debe ejercerse preventivamente y, más específicamente, durante su etapa de aprobación en el Congreso Nacional. </a:t>
            </a:r>
            <a:endParaRPr lang="es-CL" sz="2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Estar conformado por diez miembros:</a:t>
            </a:r>
          </a:p>
          <a:p>
            <a:r>
              <a:rPr lang="es-CL" sz="2400" dirty="0" smtClean="0"/>
              <a:t>a.-Tres designados por el Presidente.</a:t>
            </a:r>
          </a:p>
          <a:p>
            <a:endParaRPr lang="es-CL" sz="2400" dirty="0" smtClean="0"/>
          </a:p>
          <a:p>
            <a:r>
              <a:rPr lang="es-CL" sz="2400" dirty="0" smtClean="0"/>
              <a:t>b.-Cuatro elegidos por el Congreso Nacional, Dos elegidos directamente por el Senado y dos propuestos por la Cámara de Diputados para aprobación del Senado. </a:t>
            </a:r>
            <a:endParaRPr lang="es-CL" sz="2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c.-Tres serán elegidos por la Corte Suprema en una votación secreta.</a:t>
            </a:r>
          </a:p>
          <a:p>
            <a:endParaRPr lang="es-CL" sz="2400" dirty="0" smtClean="0"/>
          </a:p>
          <a:p>
            <a:r>
              <a:rPr lang="es-CL" sz="2400" dirty="0" smtClean="0"/>
              <a:t>Los miembros de este tribunal duraran nueve años en sus cargos y se renovaran por parcialidades cada tres años . </a:t>
            </a:r>
            <a:endParaRPr lang="es-CL" sz="2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Deberán tener  a lo menos quince años de titulo de abogado, haberse destacado en la actividad profesional, universitaria o pública, no podrán tener impedimento alguno que los inhabilite para desempeñar el cargo de juez. </a:t>
            </a:r>
            <a:endParaRPr lang="es-CL" sz="24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Estas personas gozaran de inamovilidad, y no podrán ser reelegidos salvo aquel que lo haya sido como reemplazante y haya ejercido por un periodo menor a cinco años.</a:t>
            </a:r>
          </a:p>
          <a:p>
            <a:r>
              <a:rPr lang="es-CL" sz="2400" dirty="0" smtClean="0"/>
              <a:t>Cesaran en sus funciones al cumplir 75 años de edad </a:t>
            </a:r>
            <a:endParaRPr lang="es-CL" sz="24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el caso que un miembro del Tribunal cese en su cargo, se procederá a su reemplazo por quien corresponda de acuerdo a la ley y tan solo por el periodo que le falte completar </a:t>
            </a:r>
            <a:r>
              <a:rPr lang="es-CL" sz="2400" smtClean="0"/>
              <a:t>al reemplazado. </a:t>
            </a:r>
            <a:endParaRPr lang="es-CL" sz="24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Contra las resoluciones del Tribunal Constitucional no procederá recurso alguno, sin perjuicio del que puede, el mismo Tribunal, conforme a la ley, rectificar los errores de hecho en que hubiere incurrido. </a:t>
            </a:r>
            <a:endParaRPr lang="es-CL" sz="24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disposiciones que el Tribunal declare inconstitucionales no podrán convertirse en ley, o en el proyecto o decreto con fuerza de ley de que se trate. </a:t>
            </a:r>
            <a:endParaRPr lang="es-CL" sz="2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Tribunal Constitucional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sentencias que declaren la inconstitucionalidad de todo o parte de una ley, de un decreto con fuerza de ley, de un decreto supremo o auto acordado, en su caso, se publicarán en el Diario Oficial dentro de los tres días siguientes a su dictación. </a:t>
            </a:r>
            <a:endParaRPr lang="es-CL" sz="24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56792"/>
            <a:ext cx="6172200" cy="2304256"/>
          </a:xfrm>
        </p:spPr>
        <p:txBody>
          <a:bodyPr>
            <a:normAutofit/>
          </a:bodyPr>
          <a:lstStyle/>
          <a:p>
            <a:r>
              <a:rPr lang="es-CL" dirty="0" smtClean="0"/>
              <a:t>UNIDAD TEMATICA DOS</a:t>
            </a:r>
            <a:br>
              <a:rPr lang="es-CL" dirty="0" smtClean="0"/>
            </a:br>
            <a:r>
              <a:rPr lang="es-CL" b="0" i="1" dirty="0" smtClean="0"/>
              <a:t>Fuerzas Armadas, de orden y seguridad publica</a:t>
            </a:r>
            <a:endParaRPr lang="es-CL" dirty="0"/>
          </a:p>
        </p:txBody>
      </p:sp>
      <p:sp>
        <p:nvSpPr>
          <p:cNvPr id="3" name="2 Subtítulo"/>
          <p:cNvSpPr>
            <a:spLocks noGrp="1"/>
          </p:cNvSpPr>
          <p:nvPr>
            <p:ph type="subTitle" idx="1"/>
          </p:nvPr>
        </p:nvSpPr>
        <p:spPr>
          <a:xfrm>
            <a:off x="2286000" y="4970834"/>
            <a:ext cx="6172200" cy="1404088"/>
          </a:xfrm>
        </p:spPr>
        <p:txBody>
          <a:bodyPr/>
          <a:lstStyle/>
          <a:p>
            <a:endParaRPr lang="es-CL"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Fuerzas Armadas  dependientes del Ministerio encargado de la Defensa Nacional están constituidas única y exclusivamente por el Ejercito, la Armada y la Fuerza Aérea. Existen para la defensa de la patria y son esenciales para la seguridad nacional.</a:t>
            </a:r>
            <a:endParaRPr lang="es-CL"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Fuerzas de Orden y Seguridad Pública  están integradas tan solo por Carabineros e Investigaciones. Constituyen la fuerza publica y existen para dar eficacia al derecho, garantizar el oren público y la seguridad pública interior del Estado. </a:t>
            </a:r>
            <a:endParaRPr lang="es-CL"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Fuerzas Armadas y Carabineros, en su condición de cuerpos armados, son esencialmente obedientes y no deliberantes. Las fuerzas dependientes de los Ministerios encargados de la defensa nacional y la seguridad publica, son además , </a:t>
            </a:r>
            <a:r>
              <a:rPr lang="es-CL" sz="2400" dirty="0" smtClean="0">
                <a:solidFill>
                  <a:srgbClr val="FF0000"/>
                </a:solidFill>
              </a:rPr>
              <a:t>profesionales, jerarquizadas y disciplinadas. </a:t>
            </a:r>
            <a:endParaRPr lang="es-CL" sz="2400" dirty="0">
              <a:solidFill>
                <a:srgbClr val="FF0000"/>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 incorporación a las plantas y dotaciones de las FFAA y Carabineros solo podrá hacerse a través de sus propias escuelas matrices, con excepción de los escalafones profesionales y de empleados civiles que determine las ley. </a:t>
            </a:r>
            <a:endParaRPr lang="es-CL" sz="24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Los Comandantes en Jefe del Ejército, de la Armada y de la Fuerza Aérea, y el General Director de Carabineros, serán designados por el Presidente de la República de entre los </a:t>
            </a:r>
            <a:r>
              <a:rPr lang="es-CL" sz="2400" dirty="0" smtClean="0">
                <a:solidFill>
                  <a:srgbClr val="FF0000"/>
                </a:solidFill>
              </a:rPr>
              <a:t>cinco oficiales generales de mayor antigüedad </a:t>
            </a:r>
            <a:r>
              <a:rPr lang="es-CL" sz="2400" dirty="0" smtClean="0"/>
              <a:t>que reúnan las calidades que los respectivos estatutos institucionales exijan. </a:t>
            </a:r>
            <a:endParaRPr lang="es-CL"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340768"/>
            <a:ext cx="6172200" cy="5034154"/>
          </a:xfrm>
        </p:spPr>
        <p:txBody>
          <a:bodyPr>
            <a:normAutofit/>
          </a:bodyPr>
          <a:lstStyle/>
          <a:p>
            <a:r>
              <a:rPr lang="es-CL" sz="2400" dirty="0" smtClean="0"/>
              <a:t>Una vez designados en sus cargos, duraran cuatro años en sus funciones, y no podrán ser nombrados para un nuevo período, y además gozaran de inamovilidad en su cargo. </a:t>
            </a:r>
            <a:endParaRPr lang="es-CL" sz="24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Presidente  de la República mediante decreto fundado e informando previamente a la Cámara  de Diputados y al Senado, podrá llamar a retiro a los Comandantes en Jefe y al General Director, en su caso, antes de completar su respectivo período. </a:t>
            </a:r>
            <a:endParaRPr lang="es-CL" sz="24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lstStyle/>
          <a:p>
            <a:r>
              <a:rPr lang="es-CL" dirty="0" smtClean="0"/>
              <a:t>Fuerza Armadas y de Orden</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solidFill>
                  <a:srgbClr val="FF0000"/>
                </a:solidFill>
              </a:rPr>
              <a:t>Los nombramientos, ascensos y retiros </a:t>
            </a:r>
            <a:r>
              <a:rPr lang="es-CL" sz="2400" dirty="0" smtClean="0"/>
              <a:t>de los Oficiales de las Fuerzas Armadas y Carabineros, se efectuarán por decreto supremo en conformidad a ala ley orgánica constitucional correspondiente, laque determinara las normas básicas respectivas, así como las normas referidas a su carrera profesional, incorporación a las plantas, antigüedad, mando, sucesión de mando y presupuesto . </a:t>
            </a:r>
            <a:endParaRPr lang="es-CL" sz="24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56792"/>
            <a:ext cx="6172200" cy="2088232"/>
          </a:xfrm>
        </p:spPr>
        <p:txBody>
          <a:bodyPr>
            <a:normAutofit/>
          </a:bodyPr>
          <a:lstStyle/>
          <a:p>
            <a:r>
              <a:rPr lang="es-CL" dirty="0" smtClean="0"/>
              <a:t>UNIDAD TEMATICA DOS</a:t>
            </a:r>
            <a:br>
              <a:rPr lang="es-CL" dirty="0" smtClean="0"/>
            </a:br>
            <a:r>
              <a:rPr lang="es-CL" b="0" i="1" dirty="0" smtClean="0"/>
              <a:t>consejo de seguridad nacional</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Habrá  un Consejo  de Seguridad Nacional encargado de asesorar al Presidente de la República en las materias vinculadas a la seguridad nacional y de ejercer las demás funciones que la Constitución le encomienda. </a:t>
            </a:r>
            <a:endParaRPr lang="es-CL" sz="24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Este será presidido por el Jefe de Estado y estará integrado por los presidentes  del Senado, de la Cámara  de diputados y de la Corte Suprema , por los Comandantes en Jefe de las FFAA, por el General Director de Carabineros y el Contralor General de la República . </a:t>
            </a:r>
            <a:endParaRPr lang="es-CL" sz="24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En los casos que el Presidente de la República  lo determine, podrán estar presentes en sus sesiones los Ministros encargados del gobierno interior, de la defensa nacional, de la seguridad pública, de las relaciones exteriores y de la economía y finanzas del país. </a:t>
            </a:r>
            <a:endParaRPr lang="es-CL" sz="24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Consejo se reunirá únicamente cuando sea convocado por el Presidente de la República y requerirá como quorum para sesionar el de la mayoría absoluta de sus integrantes. </a:t>
            </a:r>
            <a:endParaRPr lang="es-CL" sz="2400" dirty="0"/>
          </a:p>
        </p:txBody>
      </p:sp>
    </p:spTree>
    <p:extLst>
      <p:ext uri="{BB962C8B-B14F-4D97-AF65-F5344CB8AC3E}">
        <p14:creationId xmlns:p14="http://schemas.microsoft.com/office/powerpoint/2010/main" val="278614604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sus sesiones , cualquiera de sus integrantes podrá expresar su opinión frente a algún hecho, acto o materia que diga relación con las bases de la institucionalidad o la seguridad nacional. </a:t>
            </a:r>
            <a:endParaRPr lang="es-CL" sz="2400" dirty="0"/>
          </a:p>
        </p:txBody>
      </p:sp>
    </p:spTree>
    <p:extLst>
      <p:ext uri="{BB962C8B-B14F-4D97-AF65-F5344CB8AC3E}">
        <p14:creationId xmlns:p14="http://schemas.microsoft.com/office/powerpoint/2010/main" val="21368736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Un reglamento dictado  por el propio Consejo establecerá las demás disposiciones concernientes a su organización , funcionamiento y publicidad de sus debates. </a:t>
            </a:r>
            <a:endParaRPr lang="es-CL" sz="2400" dirty="0"/>
          </a:p>
        </p:txBody>
      </p:sp>
    </p:spTree>
    <p:extLst>
      <p:ext uri="{BB962C8B-B14F-4D97-AF65-F5344CB8AC3E}">
        <p14:creationId xmlns:p14="http://schemas.microsoft.com/office/powerpoint/2010/main" val="215249893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de Seguridad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Las actas del Consejo serán públicas a menos que la mayoría de sus miembros determine lo contrario</a:t>
            </a:r>
            <a:r>
              <a:rPr lang="es-CL" sz="2400" dirty="0" smtClean="0"/>
              <a:t>. </a:t>
            </a:r>
            <a:endParaRPr lang="es-CL" sz="2400" dirty="0"/>
          </a:p>
        </p:txBody>
      </p:sp>
    </p:spTree>
    <p:extLst>
      <p:ext uri="{BB962C8B-B14F-4D97-AF65-F5344CB8AC3E}">
        <p14:creationId xmlns:p14="http://schemas.microsoft.com/office/powerpoint/2010/main" val="6872542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56792"/>
            <a:ext cx="6172200" cy="2088232"/>
          </a:xfrm>
        </p:spPr>
        <p:txBody>
          <a:bodyPr>
            <a:normAutofit/>
          </a:bodyPr>
          <a:lstStyle/>
          <a:p>
            <a:r>
              <a:rPr lang="es-CL" dirty="0" smtClean="0"/>
              <a:t>UNIDAD TEMATICA DOS</a:t>
            </a:r>
            <a:br>
              <a:rPr lang="es-CL" dirty="0" smtClean="0"/>
            </a:br>
            <a:r>
              <a:rPr lang="es-CL" b="0" i="1" dirty="0" smtClean="0"/>
              <a:t>El Banco Central</a:t>
            </a:r>
            <a:endParaRPr lang="es-CL" dirty="0"/>
          </a:p>
        </p:txBody>
      </p:sp>
      <p:sp>
        <p:nvSpPr>
          <p:cNvPr id="3" name="2 Subtítulo"/>
          <p:cNvSpPr>
            <a:spLocks noGrp="1"/>
          </p:cNvSpPr>
          <p:nvPr>
            <p:ph type="subTitle" idx="1"/>
          </p:nvPr>
        </p:nvSpPr>
        <p:spPr/>
        <p:txBody>
          <a:bodyPr/>
          <a:lstStyle/>
          <a:p>
            <a:endParaRPr lang="es-CL" dirty="0"/>
          </a:p>
        </p:txBody>
      </p:sp>
    </p:spTree>
    <p:extLst>
      <p:ext uri="{BB962C8B-B14F-4D97-AF65-F5344CB8AC3E}">
        <p14:creationId xmlns:p14="http://schemas.microsoft.com/office/powerpoint/2010/main" val="294706956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BANCO CENTRAL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Existirá un organismo autónomo, con patrimonio propio, de carácter técnico, denominado com</a:t>
            </a:r>
            <a:r>
              <a:rPr lang="es-CL" sz="2400" dirty="0" smtClean="0"/>
              <a:t>o Banco Central, cuya composición, organización, funciones y atribuciones determinará una le orgánica constitucional</a:t>
            </a:r>
            <a:r>
              <a:rPr lang="es-CL" sz="2400" dirty="0" smtClean="0"/>
              <a:t>. </a:t>
            </a:r>
            <a:endParaRPr lang="es-CL" sz="2400" dirty="0"/>
          </a:p>
        </p:txBody>
      </p:sp>
    </p:spTree>
    <p:extLst>
      <p:ext uri="{BB962C8B-B14F-4D97-AF65-F5344CB8AC3E}">
        <p14:creationId xmlns:p14="http://schemas.microsoft.com/office/powerpoint/2010/main" val="104995049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BANCO CENTRAL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El Banco Central  sólo podrá efectuar operaciones con instituciones financieras, sean estas públicas o privadas. De manera alguna  podrá otorgar a ellas su garantía, ni menos adquirir documentos emitidos por el Estado, sus organismos o empresas. </a:t>
            </a:r>
            <a:endParaRPr lang="es-CL" sz="2400" dirty="0"/>
          </a:p>
        </p:txBody>
      </p:sp>
    </p:spTree>
    <p:extLst>
      <p:ext uri="{BB962C8B-B14F-4D97-AF65-F5344CB8AC3E}">
        <p14:creationId xmlns:p14="http://schemas.microsoft.com/office/powerpoint/2010/main" val="57773693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BANCO CENTRAL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Ningún gasto  de origen público podrá ser financiado con créditos  ya sean directos o bien indirectos del Banco Central. </a:t>
            </a:r>
            <a:endParaRPr lang="es-CL" sz="2400" dirty="0"/>
          </a:p>
        </p:txBody>
      </p:sp>
    </p:spTree>
    <p:extLst>
      <p:ext uri="{BB962C8B-B14F-4D97-AF65-F5344CB8AC3E}">
        <p14:creationId xmlns:p14="http://schemas.microsoft.com/office/powerpoint/2010/main" val="307615277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a:bodyPr>
          <a:lstStyle/>
          <a:p>
            <a:r>
              <a:rPr lang="es-CL" dirty="0" smtClean="0"/>
              <a:t>BANCO CENTRAL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El Banco Central  , eso  sí,  en caso de guerra exterior o bien inminente peligro de ella, siendo esto debidamente sustentado en conformidad a pronunciamiento del  </a:t>
            </a:r>
            <a:r>
              <a:rPr lang="es-CL" sz="2400" dirty="0" err="1" smtClean="0"/>
              <a:t>Cosena</a:t>
            </a:r>
            <a:r>
              <a:rPr lang="es-CL" sz="2400" dirty="0" smtClean="0"/>
              <a:t> ;podrá obtener . Otorgar o bien financiar créditos al Estado </a:t>
            </a:r>
            <a:r>
              <a:rPr lang="es-CL" sz="2400" smtClean="0"/>
              <a:t>y entidades </a:t>
            </a:r>
            <a:r>
              <a:rPr lang="es-CL" sz="2400" dirty="0" smtClean="0"/>
              <a:t>públicas y </a:t>
            </a:r>
            <a:r>
              <a:rPr lang="es-CL" sz="2400" smtClean="0"/>
              <a:t>privadas.</a:t>
            </a:r>
            <a:endParaRPr lang="es-CL" sz="2400" dirty="0"/>
          </a:p>
        </p:txBody>
      </p:sp>
    </p:spTree>
    <p:extLst>
      <p:ext uri="{BB962C8B-B14F-4D97-AF65-F5344CB8AC3E}">
        <p14:creationId xmlns:p14="http://schemas.microsoft.com/office/powerpoint/2010/main" val="382961165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772816"/>
            <a:ext cx="6172200" cy="2160240"/>
          </a:xfrm>
        </p:spPr>
        <p:txBody>
          <a:bodyPr>
            <a:normAutofit/>
          </a:bodyPr>
          <a:lstStyle/>
          <a:p>
            <a:r>
              <a:rPr lang="es-CL" dirty="0" smtClean="0"/>
              <a:t>UNIDAD TEMATICA DOS</a:t>
            </a:r>
            <a:br>
              <a:rPr lang="es-CL" dirty="0" smtClean="0"/>
            </a:br>
            <a:r>
              <a:rPr lang="es-CL" b="0" i="1" dirty="0" smtClean="0"/>
              <a:t>consejo superior de la defensa nacional</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907704" y="332656"/>
            <a:ext cx="6172200" cy="3744416"/>
          </a:xfrm>
        </p:spPr>
        <p:txBody>
          <a:bodyPr>
            <a:normAutofit/>
          </a:bodyPr>
          <a:lstStyle/>
          <a:p>
            <a:r>
              <a:rPr lang="es-CL" dirty="0" smtClean="0"/>
              <a:t>Sus funciones fueron asumidas por  el ministerio de defensa nacional en virtud de la </a:t>
            </a:r>
            <a:r>
              <a:rPr lang="es-CL" smtClean="0"/>
              <a:t>ley 20.204 </a:t>
            </a:r>
            <a:endParaRPr lang="es-CL" dirty="0"/>
          </a:p>
        </p:txBody>
      </p:sp>
      <p:sp>
        <p:nvSpPr>
          <p:cNvPr id="3" name="Subtítulo 2"/>
          <p:cNvSpPr>
            <a:spLocks noGrp="1"/>
          </p:cNvSpPr>
          <p:nvPr>
            <p:ph type="subTitle" idx="1"/>
          </p:nvPr>
        </p:nvSpPr>
        <p:spPr/>
        <p:txBody>
          <a:bodyPr/>
          <a:lstStyle/>
          <a:p>
            <a:endParaRPr lang="es-CL"/>
          </a:p>
        </p:txBody>
      </p:sp>
    </p:spTree>
    <p:extLst>
      <p:ext uri="{BB962C8B-B14F-4D97-AF65-F5344CB8AC3E}">
        <p14:creationId xmlns:p14="http://schemas.microsoft.com/office/powerpoint/2010/main" val="9379988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 solo como </a:t>
            </a:r>
            <a:r>
              <a:rPr lang="es-CL" smtClean="0"/>
              <a:t>antecedente histórico)</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 ley que data de 1942 creo el </a:t>
            </a:r>
            <a:r>
              <a:rPr lang="es-CL" sz="2400" dirty="0" err="1" smtClean="0"/>
              <a:t>Consudena</a:t>
            </a:r>
            <a:r>
              <a:rPr lang="es-CL" sz="2400" dirty="0" smtClean="0"/>
              <a:t>, que tiene por objeto asesorar al gobierno en el estudio y resolución de los problemas que se refieren a la defensa nacional. </a:t>
            </a:r>
            <a:endParaRPr lang="es-CL" sz="2400"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Forman parte del Consejo:</a:t>
            </a:r>
          </a:p>
          <a:p>
            <a:r>
              <a:rPr lang="es-CL" sz="2400" dirty="0" smtClean="0"/>
              <a:t>1.- El Ministro de Defensa Nacional</a:t>
            </a:r>
          </a:p>
          <a:p>
            <a:r>
              <a:rPr lang="es-CL" sz="2400" dirty="0" smtClean="0"/>
              <a:t>2.- Los Ministros de Hacienda y Relaciones </a:t>
            </a:r>
            <a:r>
              <a:rPr lang="es-CL" sz="2400" dirty="0"/>
              <a:t>E</a:t>
            </a:r>
            <a:r>
              <a:rPr lang="es-CL" sz="2400" dirty="0" smtClean="0"/>
              <a:t>xteriores.</a:t>
            </a:r>
          </a:p>
          <a:p>
            <a:r>
              <a:rPr lang="es-CL" sz="2400" dirty="0" smtClean="0"/>
              <a:t>3.-Los Comandantes en Jefe FFAA.</a:t>
            </a:r>
          </a:p>
          <a:p>
            <a:r>
              <a:rPr lang="es-CL" sz="2400" dirty="0" smtClean="0"/>
              <a:t>4.-Los Jefes de Estado mayor de cada rama FFAA.</a:t>
            </a:r>
          </a:p>
          <a:p>
            <a:r>
              <a:rPr lang="es-CL" sz="2400" dirty="0" smtClean="0"/>
              <a:t>5.-El Subsecretario de Guerra.</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Forman parte del Consejo:</a:t>
            </a:r>
          </a:p>
          <a:p>
            <a:r>
              <a:rPr lang="es-CL" sz="2400" dirty="0" smtClean="0"/>
              <a:t>6.-El secretario del Consejo será un Oficial </a:t>
            </a:r>
            <a:r>
              <a:rPr lang="es-CL" sz="2400" dirty="0"/>
              <a:t>S</a:t>
            </a:r>
            <a:r>
              <a:rPr lang="es-CL" sz="2400" dirty="0" smtClean="0"/>
              <a:t>uperior de Armas en servicio activo ,quien tendrá a su cargo la dirección de las funciones de la secretaria y será destinado a propuesta del Consejo.</a:t>
            </a:r>
          </a:p>
          <a:p>
            <a:r>
              <a:rPr lang="es-CL" sz="2400" dirty="0" smtClean="0"/>
              <a:t> </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Forman parte del Consejo:</a:t>
            </a:r>
          </a:p>
          <a:p>
            <a:r>
              <a:rPr lang="es-CL" sz="2400" dirty="0" smtClean="0"/>
              <a:t>7.- Un Oficial en retiro de cada una de las tres ramas de la defensa, designado por SEPRES, que se haya desempeñado como </a:t>
            </a:r>
            <a:r>
              <a:rPr lang="es-CL" sz="2400" dirty="0"/>
              <a:t>J</a:t>
            </a:r>
            <a:r>
              <a:rPr lang="es-CL" sz="2400" dirty="0" smtClean="0"/>
              <a:t>efe de </a:t>
            </a:r>
            <a:r>
              <a:rPr lang="es-CL" sz="2400" dirty="0"/>
              <a:t>E</a:t>
            </a:r>
            <a:r>
              <a:rPr lang="es-CL" sz="2400" dirty="0" smtClean="0"/>
              <a:t>stado </a:t>
            </a:r>
            <a:r>
              <a:rPr lang="es-CL" sz="2400" dirty="0"/>
              <a:t>M</a:t>
            </a:r>
            <a:r>
              <a:rPr lang="es-CL" sz="2400" dirty="0" smtClean="0"/>
              <a:t>ayor o Comandante en Jefe de la respectiva rama que representa.</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Forman parte del Consejo:</a:t>
            </a:r>
          </a:p>
          <a:p>
            <a:r>
              <a:rPr lang="es-CL" sz="2400" dirty="0" smtClean="0"/>
              <a:t>8.- Los miembros </a:t>
            </a:r>
            <a:r>
              <a:rPr lang="es-CL" sz="2400" dirty="0" err="1" smtClean="0"/>
              <a:t>deL</a:t>
            </a:r>
            <a:r>
              <a:rPr lang="es-CL" sz="2400" dirty="0" smtClean="0"/>
              <a:t>  consejo no podrán percibir remuneración especial por el desempeño de sus funciones.</a:t>
            </a:r>
          </a:p>
          <a:p>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lnSpcReduction="10000"/>
          </a:bodyPr>
          <a:lstStyle/>
          <a:p>
            <a:r>
              <a:rPr lang="es-CL" sz="2400" dirty="0" smtClean="0"/>
              <a:t>	Las funciones del referido consejo serán:</a:t>
            </a:r>
          </a:p>
          <a:p>
            <a:r>
              <a:rPr lang="es-CL" sz="2400" dirty="0" smtClean="0"/>
              <a:t>1.-Estudiar y establecer las necesidades de la defensa nacional, comprendiendo las medidas necesarias para la protección de las poblaciones civiles contra bombardeos aéreos como asimismo , las normas de protección y seguridad mínimas que en sus instalaciones deben satisfacer los servicios estimados vitales y de seguridad publica. </a:t>
            </a:r>
            <a:endParaRPr lang="es-CL" sz="2400"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Las funciones del referido consejo serán:</a:t>
            </a:r>
          </a:p>
          <a:p>
            <a:r>
              <a:rPr lang="es-CL" sz="2400" dirty="0" smtClean="0"/>
              <a:t>2.- Proponer las adquisiciones e inversiones necesarias para satisfacer las necesidades </a:t>
            </a:r>
            <a:r>
              <a:rPr lang="es-CL" sz="2400" dirty="0" err="1" smtClean="0"/>
              <a:t>jerarquizadamente</a:t>
            </a:r>
            <a:r>
              <a:rPr lang="es-CL" sz="2400" dirty="0" smtClean="0"/>
              <a:t>. </a:t>
            </a:r>
            <a:endParaRPr lang="es-CL" sz="2400"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Las funciones del referido consejo serán:</a:t>
            </a:r>
          </a:p>
          <a:p>
            <a:r>
              <a:rPr lang="es-CL" sz="2400" dirty="0" smtClean="0"/>
              <a:t>3.-Fiscalizar el cumplimiento delos planes de adquisiciones e inversiones que se aprueben conforme a lo precedentemente detallado. </a:t>
            </a:r>
            <a:endParaRPr lang="es-CL" sz="2400"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Las funciones del referido consejo serán:</a:t>
            </a:r>
          </a:p>
          <a:p>
            <a:r>
              <a:rPr lang="es-CL" sz="2400" dirty="0" smtClean="0"/>
              <a:t>4.-Proponer las inversiones de los fondos extraordinarios destinados por  esta ley u otras posteriores a la defensa nacional.</a:t>
            </a:r>
          </a:p>
          <a:p>
            <a:r>
              <a:rPr lang="es-CL" sz="2400" dirty="0" smtClean="0"/>
              <a:t>Ningún gasto  con cargo a estos fondos podrá ser hecho sin la autorización del Consejo, ni aún por medio de decretos de insistencia, </a:t>
            </a:r>
            <a:endParaRPr lang="es-CL" sz="2400"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Las funciones del referido consejo serán:</a:t>
            </a:r>
          </a:p>
          <a:p>
            <a:r>
              <a:rPr lang="es-CL" sz="2400" dirty="0" smtClean="0"/>
              <a:t>5.- Deberá proponer la confección de estadísticas y censos necesarios de cualquier clase, la ejecución de ensayos de  fabricaciones y las expropiaciones necesarias para la mejor atención de la defensa nacional . </a:t>
            </a:r>
            <a:endParaRPr lang="es-CL" sz="2400"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Las funciones del referido consejo serán:</a:t>
            </a:r>
          </a:p>
          <a:p>
            <a:r>
              <a:rPr lang="es-CL" sz="2400" dirty="0" smtClean="0"/>
              <a:t>6.-Los acuerdos del consejo se entenderán adoptados cuando se reúna la mayoría absoluta de los miembros ; pero se requerirán dos tercios de los mismos para acordar la distribución dela inversión, entere las tres ramas . </a:t>
            </a:r>
            <a:endParaRPr lang="es-CL" sz="2400"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Autorizase al Presidente de la República para contratar las adquisiciones, construcciones, reparaciones o fabricación de elementos destinados a las defensa nacional , incluyendo cuarteles, fortificaciones, aeródromos, maestranzas, establecimientos militares, navales y de aviación, campos de ejercicio, depósitos subterráneos de combustibles. </a:t>
            </a:r>
            <a:endParaRPr lang="es-CL" sz="2400"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857364"/>
            <a:ext cx="6172200" cy="4517558"/>
          </a:xfrm>
        </p:spPr>
        <p:txBody>
          <a:bodyPr>
            <a:normAutofit/>
          </a:bodyPr>
          <a:lstStyle/>
          <a:p>
            <a:r>
              <a:rPr lang="es-CL" sz="2400" dirty="0" smtClean="0"/>
              <a:t>	Además de lo anterior considera también  el financiamiento de armamentos, municiones , habitaciones para el personal militar industrias siderúrgicas, </a:t>
            </a:r>
            <a:r>
              <a:rPr lang="es-CL" sz="2400" dirty="0" err="1" smtClean="0"/>
              <a:t>electrosiderurgicas</a:t>
            </a:r>
            <a:r>
              <a:rPr lang="es-CL" sz="2400" dirty="0" smtClean="0"/>
              <a:t> y de altos hornos astilleros, puertos artificiales, diques, varaderos ,maquinarias y herramientas . </a:t>
            </a:r>
            <a:endParaRPr lang="es-CL" sz="2400"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268760"/>
            <a:ext cx="6172200" cy="5106162"/>
          </a:xfrm>
        </p:spPr>
        <p:txBody>
          <a:bodyPr>
            <a:normAutofit lnSpcReduction="10000"/>
          </a:bodyPr>
          <a:lstStyle/>
          <a:p>
            <a:r>
              <a:rPr lang="es-CL" sz="2400" dirty="0" smtClean="0"/>
              <a:t>Deberá además tomar todas las medidas tendientes a la seguridad integral de todas las referidas inversiones, en conformidad con los planes y proposiciones del Consejo, como así también para contratar los prestamos, créditos y anticipos bancarios, ya sean internos o externos, en moneda nacional o extranjera, que se estime conveniente para el pago de las referidas adquisiciones, construcciones, reparaciones, y fabricaciones o para llevar efecto lo que se indique  . </a:t>
            </a:r>
            <a:endParaRPr lang="es-CL" sz="2400"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428604"/>
            <a:ext cx="6172200" cy="714380"/>
          </a:xfrm>
        </p:spPr>
        <p:txBody>
          <a:bodyPr>
            <a:normAutofit fontScale="90000"/>
          </a:bodyPr>
          <a:lstStyle/>
          <a:p>
            <a:r>
              <a:rPr lang="es-CL" dirty="0" smtClean="0"/>
              <a:t>Consejo Superior de la Defensa Nacional</a:t>
            </a:r>
            <a:endParaRPr lang="es-CL" dirty="0"/>
          </a:p>
        </p:txBody>
      </p:sp>
      <p:sp>
        <p:nvSpPr>
          <p:cNvPr id="3" name="2 Subtítulo"/>
          <p:cNvSpPr>
            <a:spLocks noGrp="1"/>
          </p:cNvSpPr>
          <p:nvPr>
            <p:ph type="subTitle" idx="1"/>
          </p:nvPr>
        </p:nvSpPr>
        <p:spPr>
          <a:xfrm>
            <a:off x="2286000" y="1142984"/>
            <a:ext cx="6172200" cy="5231938"/>
          </a:xfrm>
        </p:spPr>
        <p:txBody>
          <a:bodyPr>
            <a:normAutofit/>
          </a:bodyPr>
          <a:lstStyle/>
          <a:p>
            <a:r>
              <a:rPr lang="es-CL" sz="2400" dirty="0" smtClean="0"/>
              <a:t>	</a:t>
            </a:r>
          </a:p>
          <a:p>
            <a:r>
              <a:rPr lang="es-CL" sz="2400" dirty="0" smtClean="0"/>
              <a:t>Los recursos que produzca la presente ley se destinaran exclusivamente al pago de las adquisiciones, construcciones, reparaciones y fabricaciones referidas y al servicio delos prestamos, créditos y anticipos autorizados en los artículos precedentes. </a:t>
            </a:r>
            <a:endParaRPr lang="es-CL"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1367</TotalTime>
  <Words>2364</Words>
  <Application>Microsoft Office PowerPoint</Application>
  <PresentationFormat>Presentación en pantalla (4:3)</PresentationFormat>
  <Paragraphs>206</Paragraphs>
  <Slides>72</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72</vt:i4>
      </vt:variant>
    </vt:vector>
  </HeadingPairs>
  <TitlesOfParts>
    <vt:vector size="77" baseType="lpstr">
      <vt:lpstr>Calibri</vt:lpstr>
      <vt:lpstr>Century Schoolbook</vt:lpstr>
      <vt:lpstr>Wingdings</vt:lpstr>
      <vt:lpstr>Wingdings 2</vt:lpstr>
      <vt:lpstr>Mirador</vt:lpstr>
      <vt:lpstr>UNIDAD TEMATICA DOS LA CONTRALORIA GENERAL DE LA REPUBLICA</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Contraloría General</vt:lpstr>
      <vt:lpstr>UNIDAD TEMATICA DOS     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Tribunal Constitucional</vt:lpstr>
      <vt:lpstr>UNIDAD TEMATICA DOS Fuerzas Armadas, de orden y seguridad publica</vt:lpstr>
      <vt:lpstr>Fuerza Armadas y de Orden</vt:lpstr>
      <vt:lpstr>Fuerza Armadas y de Orden</vt:lpstr>
      <vt:lpstr>Fuerza Armadas y de Orden</vt:lpstr>
      <vt:lpstr>Fuerza Armadas y de Orden</vt:lpstr>
      <vt:lpstr>Fuerza Armadas y de Orden</vt:lpstr>
      <vt:lpstr>Fuerza Armadas y de Orden</vt:lpstr>
      <vt:lpstr>Fuerza Armadas y de Orden</vt:lpstr>
      <vt:lpstr>Fuerza Armadas y de Orden</vt:lpstr>
      <vt:lpstr>UNIDAD TEMATICA DOS consejo de seguridad nacional</vt:lpstr>
      <vt:lpstr>Consejo de Seguridad nacional</vt:lpstr>
      <vt:lpstr>Consejo de Seguridad nacional</vt:lpstr>
      <vt:lpstr>Consejo de Seguridad nacional</vt:lpstr>
      <vt:lpstr>Consejo de Seguridad nacional</vt:lpstr>
      <vt:lpstr>Consejo de Seguridad nacional</vt:lpstr>
      <vt:lpstr>Consejo de Seguridad nacional</vt:lpstr>
      <vt:lpstr>Consejo de Seguridad nacional</vt:lpstr>
      <vt:lpstr>UNIDAD TEMATICA DOS El Banco Central</vt:lpstr>
      <vt:lpstr>BANCO CENTRAL</vt:lpstr>
      <vt:lpstr>BANCO CENTRAL</vt:lpstr>
      <vt:lpstr>BANCO CENTRAL</vt:lpstr>
      <vt:lpstr>BANCO CENTRAL</vt:lpstr>
      <vt:lpstr>UNIDAD TEMATICA DOS consejo superior de la defensa nacional</vt:lpstr>
      <vt:lpstr>Sus funciones fueron asumidas por  el ministerio de defensa nacional en virtud de la ley 20.204 </vt:lpstr>
      <vt:lpstr>Consejo Superior de la Defensa Nacional( solo como antecedente histórico)</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lpstr>Consejo Superior de la Defensa Nacional</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UNIDAD TEMATICA DOS EL PODER EJECUTIVO</dc:title>
  <dc:creator>casa</dc:creator>
  <cp:lastModifiedBy>Norman Rodriguez Ortega</cp:lastModifiedBy>
  <cp:revision>213</cp:revision>
  <dcterms:created xsi:type="dcterms:W3CDTF">2014-03-27T13:54:37Z</dcterms:created>
  <dcterms:modified xsi:type="dcterms:W3CDTF">2020-03-30T20:44:33Z</dcterms:modified>
</cp:coreProperties>
</file>