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7" r:id="rId4"/>
    <p:sldId id="266" r:id="rId5"/>
    <p:sldId id="265" r:id="rId6"/>
    <p:sldId id="264" r:id="rId7"/>
    <p:sldId id="263" r:id="rId8"/>
    <p:sldId id="262" r:id="rId9"/>
    <p:sldId id="261" r:id="rId10"/>
    <p:sldId id="260" r:id="rId11"/>
    <p:sldId id="269" r:id="rId12"/>
    <p:sldId id="258" r:id="rId13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9" d="100"/>
          <a:sy n="79" d="100"/>
        </p:scale>
        <p:origin x="19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C097-29D0-47EE-9AC2-42A770175196}" type="datetimeFigureOut">
              <a:rPr lang="es-CL" smtClean="0"/>
              <a:t>19-07-2021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C50D-7802-443A-B6D6-90A2E4FE576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81785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C097-29D0-47EE-9AC2-42A770175196}" type="datetimeFigureOut">
              <a:rPr lang="es-CL" smtClean="0"/>
              <a:t>19-07-2021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C50D-7802-443A-B6D6-90A2E4FE576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58575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C097-29D0-47EE-9AC2-42A770175196}" type="datetimeFigureOut">
              <a:rPr lang="es-CL" smtClean="0"/>
              <a:t>19-07-2021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C50D-7802-443A-B6D6-90A2E4FE576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68807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C097-29D0-47EE-9AC2-42A770175196}" type="datetimeFigureOut">
              <a:rPr lang="es-CL" smtClean="0"/>
              <a:t>19-07-2021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C50D-7802-443A-B6D6-90A2E4FE576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59140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C097-29D0-47EE-9AC2-42A770175196}" type="datetimeFigureOut">
              <a:rPr lang="es-CL" smtClean="0"/>
              <a:t>19-07-2021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C50D-7802-443A-B6D6-90A2E4FE576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59384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C097-29D0-47EE-9AC2-42A770175196}" type="datetimeFigureOut">
              <a:rPr lang="es-CL" smtClean="0"/>
              <a:t>19-07-2021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C50D-7802-443A-B6D6-90A2E4FE576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17528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C097-29D0-47EE-9AC2-42A770175196}" type="datetimeFigureOut">
              <a:rPr lang="es-CL" smtClean="0"/>
              <a:t>19-07-2021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C50D-7802-443A-B6D6-90A2E4FE576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81660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C097-29D0-47EE-9AC2-42A770175196}" type="datetimeFigureOut">
              <a:rPr lang="es-CL" smtClean="0"/>
              <a:t>19-07-2021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C50D-7802-443A-B6D6-90A2E4FE576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6508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C097-29D0-47EE-9AC2-42A770175196}" type="datetimeFigureOut">
              <a:rPr lang="es-CL" smtClean="0"/>
              <a:t>19-07-2021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C50D-7802-443A-B6D6-90A2E4FE576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66492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C097-29D0-47EE-9AC2-42A770175196}" type="datetimeFigureOut">
              <a:rPr lang="es-CL" smtClean="0"/>
              <a:t>19-07-2021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C50D-7802-443A-B6D6-90A2E4FE576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31787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C097-29D0-47EE-9AC2-42A770175196}" type="datetimeFigureOut">
              <a:rPr lang="es-CL" smtClean="0"/>
              <a:t>19-07-2021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C50D-7802-443A-B6D6-90A2E4FE576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60308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66C097-29D0-47EE-9AC2-42A770175196}" type="datetimeFigureOut">
              <a:rPr lang="es-CL" smtClean="0"/>
              <a:t>19-07-2021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C1C50D-7802-443A-B6D6-90A2E4FE576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80072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Group 36"/>
          <p:cNvGrpSpPr>
            <a:grpSpLocks/>
          </p:cNvGrpSpPr>
          <p:nvPr/>
        </p:nvGrpSpPr>
        <p:grpSpPr bwMode="auto">
          <a:xfrm>
            <a:off x="0" y="6206386"/>
            <a:ext cx="12192000" cy="651613"/>
            <a:chOff x="0" y="4571640"/>
            <a:chExt cx="9143640" cy="571680"/>
          </a:xfrm>
        </p:grpSpPr>
        <p:sp>
          <p:nvSpPr>
            <p:cNvPr id="65" name="CustomShape 37"/>
            <p:cNvSpPr/>
            <p:nvPr/>
          </p:nvSpPr>
          <p:spPr>
            <a:xfrm>
              <a:off x="0" y="4617693"/>
              <a:ext cx="9143640" cy="525627"/>
            </a:xfrm>
            <a:prstGeom prst="rect">
              <a:avLst/>
            </a:prstGeom>
            <a:solidFill>
              <a:srgbClr val="011893"/>
            </a:solidFill>
            <a:ln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120000" tIns="60000" rIns="120000" bIns="60000" anchor="ctr"/>
            <a:lstStyle/>
            <a:p>
              <a:pPr algn="ctr">
                <a:lnSpc>
                  <a:spcPct val="150000"/>
                </a:lnSpc>
                <a:defRPr/>
              </a:pPr>
              <a:r>
                <a:rPr lang="es-CL" sz="1467" spc="-1">
                  <a:solidFill>
                    <a:srgbClr val="FFFFFF"/>
                  </a:solidFill>
                  <a:latin typeface="Century"/>
                </a:rPr>
                <a:t>P A T R I O T I S M O</a:t>
              </a:r>
              <a:endParaRPr lang="es-CL" sz="1467" spc="-1"/>
            </a:p>
            <a:p>
              <a:pPr algn="ctr">
                <a:lnSpc>
                  <a:spcPct val="150000"/>
                </a:lnSpc>
                <a:defRPr/>
              </a:pPr>
              <a:r>
                <a:rPr lang="es-CL" sz="1467" spc="-1">
                  <a:solidFill>
                    <a:srgbClr val="FFFFFF"/>
                  </a:solidFill>
                  <a:latin typeface="Century"/>
                </a:rPr>
                <a:t>HONOR		LEALTAD		         VALENTÍA	         INTEGRIDAD		  DEBER</a:t>
              </a:r>
              <a:endParaRPr lang="es-CL" sz="1467" spc="-1"/>
            </a:p>
          </p:txBody>
        </p:sp>
        <p:sp>
          <p:nvSpPr>
            <p:cNvPr id="66" name="CustomShape 38"/>
            <p:cNvSpPr/>
            <p:nvPr/>
          </p:nvSpPr>
          <p:spPr>
            <a:xfrm flipV="1">
              <a:off x="0" y="4524120"/>
              <a:ext cx="9143640" cy="47160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  <a:round/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pic>
        <p:nvPicPr>
          <p:cNvPr id="11" name="Imagen 10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844" y="2034245"/>
            <a:ext cx="2795379" cy="3331549"/>
          </a:xfrm>
          <a:prstGeom prst="rect">
            <a:avLst/>
          </a:prstGeom>
        </p:spPr>
      </p:pic>
      <p:grpSp>
        <p:nvGrpSpPr>
          <p:cNvPr id="12" name="Grupo 11"/>
          <p:cNvGrpSpPr/>
          <p:nvPr/>
        </p:nvGrpSpPr>
        <p:grpSpPr>
          <a:xfrm>
            <a:off x="97457" y="27954"/>
            <a:ext cx="11985686" cy="648107"/>
            <a:chOff x="97457" y="27954"/>
            <a:chExt cx="11985686" cy="648107"/>
          </a:xfrm>
        </p:grpSpPr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89" t="3194" r="15118"/>
            <a:stretch/>
          </p:blipFill>
          <p:spPr bwMode="auto">
            <a:xfrm>
              <a:off x="11593285" y="32658"/>
              <a:ext cx="489858" cy="6049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4" name="Group 2"/>
            <p:cNvGrpSpPr>
              <a:grpSpLocks/>
            </p:cNvGrpSpPr>
            <p:nvPr/>
          </p:nvGrpSpPr>
          <p:grpSpPr bwMode="auto">
            <a:xfrm>
              <a:off x="97457" y="38445"/>
              <a:ext cx="11188308" cy="637616"/>
              <a:chOff x="1338547" y="-454272"/>
              <a:chExt cx="8391162" cy="813388"/>
            </a:xfrm>
          </p:grpSpPr>
          <p:sp>
            <p:nvSpPr>
              <p:cNvPr id="16" name="CustomShape 3"/>
              <p:cNvSpPr/>
              <p:nvPr/>
            </p:nvSpPr>
            <p:spPr>
              <a:xfrm>
                <a:off x="2157469" y="114096"/>
                <a:ext cx="7572240" cy="40680"/>
              </a:xfrm>
              <a:prstGeom prst="flowChartAlternateProcess">
                <a:avLst/>
              </a:prstGeom>
              <a:solidFill>
                <a:srgbClr val="957001"/>
              </a:solidFill>
              <a:ln>
                <a:solidFill>
                  <a:schemeClr val="accent4"/>
                </a:solidFill>
                <a:round/>
              </a:ln>
              <a:scene3d>
                <a:camera prst="orthographicFront"/>
                <a:lightRig rig="threePt" dir="t"/>
              </a:scene3d>
              <a:sp3d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pic>
            <p:nvPicPr>
              <p:cNvPr id="17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38547" y="-454272"/>
                <a:ext cx="446146" cy="8133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5" name="Rectángulo 14"/>
            <p:cNvSpPr/>
            <p:nvPr/>
          </p:nvSpPr>
          <p:spPr>
            <a:xfrm>
              <a:off x="4124656" y="27954"/>
              <a:ext cx="442166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s-CL" sz="2400" b="1" spc="-1" dirty="0">
                  <a:solidFill>
                    <a:srgbClr val="000000"/>
                  </a:solidFill>
                  <a:latin typeface="Courier New" pitchFamily="49" charset="0"/>
                  <a:cs typeface="Courier New" pitchFamily="49" charset="0"/>
                </a:rPr>
                <a:t>Batallón IM N° 31 Aldea</a:t>
              </a:r>
              <a:endParaRPr lang="es-CL" sz="2400" spc="-1" dirty="0">
                <a:latin typeface="Courier New" pitchFamily="49" charset="0"/>
                <a:cs typeface="Courier New" pitchFamily="49" charset="0"/>
              </a:endParaRPr>
            </a:p>
          </p:txBody>
        </p:sp>
      </p:grpSp>
      <p:sp>
        <p:nvSpPr>
          <p:cNvPr id="18" name="CustomShape 4"/>
          <p:cNvSpPr/>
          <p:nvPr/>
        </p:nvSpPr>
        <p:spPr bwMode="auto">
          <a:xfrm>
            <a:off x="0" y="5332895"/>
            <a:ext cx="8714317" cy="873081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20000" tIns="60000" rIns="120000" bIns="60000"/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s-CL" sz="2000" b="1" spc="-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MONITORES 	:	C1 IM A. GUTIÉRREZ M.</a:t>
            </a:r>
          </a:p>
          <a:p>
            <a:pPr>
              <a:defRPr/>
            </a:pPr>
            <a:r>
              <a:rPr lang="es-CL" sz="2000" b="1" spc="-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			C1 IM F. MILLAN R.</a:t>
            </a:r>
            <a:endParaRPr lang="es-CL" sz="2000" b="1" spc="-1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1938528" y="561362"/>
            <a:ext cx="80345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s-CL" sz="28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CURSO TIRADOR ESCOGIDO</a:t>
            </a:r>
          </a:p>
          <a:p>
            <a:pPr lvl="0" algn="ctr">
              <a:defRPr/>
            </a:pPr>
            <a:r>
              <a:rPr lang="es-CL" sz="28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(</a:t>
            </a:r>
            <a:r>
              <a:rPr lang="es-CL" sz="24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UT Nº1 CONOCIMIENTO TEÓRICO</a:t>
            </a:r>
            <a:r>
              <a:rPr lang="es-CL" sz="2400" b="1" spc="-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)</a:t>
            </a:r>
          </a:p>
          <a:p>
            <a:pPr lvl="0" algn="ctr">
              <a:defRPr/>
            </a:pPr>
            <a:r>
              <a:rPr lang="es-CL" sz="2400" b="1" spc="-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DESIGNADOR LASERICO DBAL-A3</a:t>
            </a:r>
            <a:endParaRPr lang="es-CL" sz="2400" b="1" spc="-1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48237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Group 36"/>
          <p:cNvGrpSpPr>
            <a:grpSpLocks/>
          </p:cNvGrpSpPr>
          <p:nvPr/>
        </p:nvGrpSpPr>
        <p:grpSpPr bwMode="auto">
          <a:xfrm>
            <a:off x="0" y="6206386"/>
            <a:ext cx="12192000" cy="651613"/>
            <a:chOff x="0" y="4571640"/>
            <a:chExt cx="9143640" cy="571680"/>
          </a:xfrm>
        </p:grpSpPr>
        <p:sp>
          <p:nvSpPr>
            <p:cNvPr id="65" name="CustomShape 37"/>
            <p:cNvSpPr/>
            <p:nvPr/>
          </p:nvSpPr>
          <p:spPr>
            <a:xfrm>
              <a:off x="0" y="4617693"/>
              <a:ext cx="9143640" cy="525627"/>
            </a:xfrm>
            <a:prstGeom prst="rect">
              <a:avLst/>
            </a:prstGeom>
            <a:solidFill>
              <a:srgbClr val="011893"/>
            </a:solidFill>
            <a:ln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120000" tIns="60000" rIns="120000" bIns="60000" anchor="ctr"/>
            <a:lstStyle/>
            <a:p>
              <a:pPr algn="ctr">
                <a:lnSpc>
                  <a:spcPct val="150000"/>
                </a:lnSpc>
                <a:defRPr/>
              </a:pPr>
              <a:r>
                <a:rPr lang="es-CL" sz="1467" spc="-1">
                  <a:solidFill>
                    <a:srgbClr val="FFFFFF"/>
                  </a:solidFill>
                  <a:latin typeface="Century"/>
                </a:rPr>
                <a:t>P A T R I O T I S M O</a:t>
              </a:r>
              <a:endParaRPr lang="es-CL" sz="1467" spc="-1"/>
            </a:p>
            <a:p>
              <a:pPr algn="ctr">
                <a:lnSpc>
                  <a:spcPct val="150000"/>
                </a:lnSpc>
                <a:defRPr/>
              </a:pPr>
              <a:r>
                <a:rPr lang="es-CL" sz="1467" spc="-1">
                  <a:solidFill>
                    <a:srgbClr val="FFFFFF"/>
                  </a:solidFill>
                  <a:latin typeface="Century"/>
                </a:rPr>
                <a:t>HONOR		LEALTAD		         VALENTÍA	         INTEGRIDAD		  DEBER</a:t>
              </a:r>
              <a:endParaRPr lang="es-CL" sz="1467" spc="-1"/>
            </a:p>
          </p:txBody>
        </p:sp>
        <p:sp>
          <p:nvSpPr>
            <p:cNvPr id="66" name="CustomShape 38"/>
            <p:cNvSpPr/>
            <p:nvPr/>
          </p:nvSpPr>
          <p:spPr>
            <a:xfrm flipV="1">
              <a:off x="0" y="4524120"/>
              <a:ext cx="9143640" cy="47160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  <a:round/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11" name="Grupo 10"/>
          <p:cNvGrpSpPr/>
          <p:nvPr/>
        </p:nvGrpSpPr>
        <p:grpSpPr>
          <a:xfrm>
            <a:off x="97457" y="27954"/>
            <a:ext cx="11985686" cy="648107"/>
            <a:chOff x="97457" y="27954"/>
            <a:chExt cx="11985686" cy="648107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89" t="3194" r="15118"/>
            <a:stretch/>
          </p:blipFill>
          <p:spPr bwMode="auto">
            <a:xfrm>
              <a:off x="11593285" y="32658"/>
              <a:ext cx="489858" cy="6049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3" name="Group 2"/>
            <p:cNvGrpSpPr>
              <a:grpSpLocks/>
            </p:cNvGrpSpPr>
            <p:nvPr/>
          </p:nvGrpSpPr>
          <p:grpSpPr bwMode="auto">
            <a:xfrm>
              <a:off x="97457" y="38445"/>
              <a:ext cx="11188308" cy="637616"/>
              <a:chOff x="1338547" y="-454272"/>
              <a:chExt cx="8391162" cy="813388"/>
            </a:xfrm>
          </p:grpSpPr>
          <p:sp>
            <p:nvSpPr>
              <p:cNvPr id="15" name="CustomShape 3"/>
              <p:cNvSpPr/>
              <p:nvPr/>
            </p:nvSpPr>
            <p:spPr>
              <a:xfrm>
                <a:off x="2157469" y="114096"/>
                <a:ext cx="7572240" cy="40680"/>
              </a:xfrm>
              <a:prstGeom prst="flowChartAlternateProcess">
                <a:avLst/>
              </a:prstGeom>
              <a:solidFill>
                <a:srgbClr val="957001"/>
              </a:solidFill>
              <a:ln>
                <a:solidFill>
                  <a:schemeClr val="accent4"/>
                </a:solidFill>
                <a:round/>
              </a:ln>
              <a:scene3d>
                <a:camera prst="orthographicFront"/>
                <a:lightRig rig="threePt" dir="t"/>
              </a:scene3d>
              <a:sp3d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pic>
            <p:nvPicPr>
              <p:cNvPr id="16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38547" y="-454272"/>
                <a:ext cx="446146" cy="8133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4" name="Rectángulo 13"/>
            <p:cNvSpPr/>
            <p:nvPr/>
          </p:nvSpPr>
          <p:spPr>
            <a:xfrm>
              <a:off x="4124656" y="27954"/>
              <a:ext cx="442166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s-CL" sz="2400" b="1" spc="-1" dirty="0">
                  <a:solidFill>
                    <a:srgbClr val="000000"/>
                  </a:solidFill>
                  <a:latin typeface="Courier New" pitchFamily="49" charset="0"/>
                  <a:cs typeface="Courier New" pitchFamily="49" charset="0"/>
                </a:rPr>
                <a:t>Batallón IM N° 31 Aldea</a:t>
              </a:r>
              <a:endParaRPr lang="es-CL" sz="2400" spc="-1" dirty="0">
                <a:latin typeface="Courier New" pitchFamily="49" charset="0"/>
                <a:cs typeface="Courier New" pitchFamily="49" charset="0"/>
              </a:endParaRPr>
            </a:p>
          </p:txBody>
        </p:sp>
      </p:grpSp>
      <p:pic>
        <p:nvPicPr>
          <p:cNvPr id="17" name="Picture 2" descr="Resultado de imagen para dbal a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1958" y="2292096"/>
            <a:ext cx="5384358" cy="410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ángulo 17"/>
          <p:cNvSpPr/>
          <p:nvPr/>
        </p:nvSpPr>
        <p:spPr>
          <a:xfrm>
            <a:off x="1938528" y="561362"/>
            <a:ext cx="80345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s-CL" sz="28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CURSO TIRADOR ESCOGIDO</a:t>
            </a:r>
          </a:p>
          <a:p>
            <a:pPr lvl="0" algn="ctr">
              <a:defRPr/>
            </a:pPr>
            <a:r>
              <a:rPr lang="es-CL" sz="28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(</a:t>
            </a:r>
            <a:r>
              <a:rPr lang="es-CL" sz="24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UT Nº1 CONOCIMIENTO TEÓRICO</a:t>
            </a:r>
            <a:r>
              <a:rPr lang="es-CL" sz="2400" b="1" spc="-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)</a:t>
            </a:r>
          </a:p>
          <a:p>
            <a:pPr lvl="0" algn="ctr">
              <a:defRPr/>
            </a:pPr>
            <a:r>
              <a:rPr lang="es-CL" sz="2400" b="1" spc="-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DESIGNADOR LASERICO DBAL-A3</a:t>
            </a:r>
            <a:endParaRPr lang="es-CL" sz="2400" b="1" spc="-1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3813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Group 36"/>
          <p:cNvGrpSpPr>
            <a:grpSpLocks/>
          </p:cNvGrpSpPr>
          <p:nvPr/>
        </p:nvGrpSpPr>
        <p:grpSpPr bwMode="auto">
          <a:xfrm>
            <a:off x="0" y="6206386"/>
            <a:ext cx="12192000" cy="651613"/>
            <a:chOff x="0" y="4571640"/>
            <a:chExt cx="9143640" cy="571680"/>
          </a:xfrm>
        </p:grpSpPr>
        <p:sp>
          <p:nvSpPr>
            <p:cNvPr id="65" name="CustomShape 37"/>
            <p:cNvSpPr/>
            <p:nvPr/>
          </p:nvSpPr>
          <p:spPr>
            <a:xfrm>
              <a:off x="0" y="4617693"/>
              <a:ext cx="9143640" cy="525627"/>
            </a:xfrm>
            <a:prstGeom prst="rect">
              <a:avLst/>
            </a:prstGeom>
            <a:solidFill>
              <a:srgbClr val="011893"/>
            </a:solidFill>
            <a:ln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120000" tIns="60000" rIns="120000" bIns="60000" anchor="ctr"/>
            <a:lstStyle/>
            <a:p>
              <a:pPr algn="ctr">
                <a:lnSpc>
                  <a:spcPct val="150000"/>
                </a:lnSpc>
                <a:defRPr/>
              </a:pPr>
              <a:r>
                <a:rPr lang="es-CL" sz="1467" spc="-1">
                  <a:solidFill>
                    <a:srgbClr val="FFFFFF"/>
                  </a:solidFill>
                  <a:latin typeface="Century"/>
                </a:rPr>
                <a:t>P A T R I O T I S M O</a:t>
              </a:r>
              <a:endParaRPr lang="es-CL" sz="1467" spc="-1"/>
            </a:p>
            <a:p>
              <a:pPr algn="ctr">
                <a:lnSpc>
                  <a:spcPct val="150000"/>
                </a:lnSpc>
                <a:defRPr/>
              </a:pPr>
              <a:r>
                <a:rPr lang="es-CL" sz="1467" spc="-1">
                  <a:solidFill>
                    <a:srgbClr val="FFFFFF"/>
                  </a:solidFill>
                  <a:latin typeface="Century"/>
                </a:rPr>
                <a:t>HONOR		LEALTAD		         VALENTÍA	         INTEGRIDAD		  DEBER</a:t>
              </a:r>
              <a:endParaRPr lang="es-CL" sz="1467" spc="-1"/>
            </a:p>
          </p:txBody>
        </p:sp>
        <p:sp>
          <p:nvSpPr>
            <p:cNvPr id="66" name="CustomShape 38"/>
            <p:cNvSpPr/>
            <p:nvPr/>
          </p:nvSpPr>
          <p:spPr>
            <a:xfrm flipV="1">
              <a:off x="0" y="4524120"/>
              <a:ext cx="9143640" cy="47160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  <a:round/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11" name="Grupo 10"/>
          <p:cNvGrpSpPr/>
          <p:nvPr/>
        </p:nvGrpSpPr>
        <p:grpSpPr>
          <a:xfrm>
            <a:off x="97457" y="27954"/>
            <a:ext cx="11985686" cy="648107"/>
            <a:chOff x="97457" y="27954"/>
            <a:chExt cx="11985686" cy="648107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89" t="3194" r="15118"/>
            <a:stretch/>
          </p:blipFill>
          <p:spPr bwMode="auto">
            <a:xfrm>
              <a:off x="11593285" y="32658"/>
              <a:ext cx="489858" cy="6049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3" name="Group 2"/>
            <p:cNvGrpSpPr>
              <a:grpSpLocks/>
            </p:cNvGrpSpPr>
            <p:nvPr/>
          </p:nvGrpSpPr>
          <p:grpSpPr bwMode="auto">
            <a:xfrm>
              <a:off x="97457" y="38445"/>
              <a:ext cx="11188308" cy="637616"/>
              <a:chOff x="1338547" y="-454272"/>
              <a:chExt cx="8391162" cy="813388"/>
            </a:xfrm>
          </p:grpSpPr>
          <p:sp>
            <p:nvSpPr>
              <p:cNvPr id="15" name="CustomShape 3"/>
              <p:cNvSpPr/>
              <p:nvPr/>
            </p:nvSpPr>
            <p:spPr>
              <a:xfrm>
                <a:off x="2157469" y="114096"/>
                <a:ext cx="7572240" cy="40680"/>
              </a:xfrm>
              <a:prstGeom prst="flowChartAlternateProcess">
                <a:avLst/>
              </a:prstGeom>
              <a:solidFill>
                <a:srgbClr val="957001"/>
              </a:solidFill>
              <a:ln>
                <a:solidFill>
                  <a:schemeClr val="accent4"/>
                </a:solidFill>
                <a:round/>
              </a:ln>
              <a:scene3d>
                <a:camera prst="orthographicFront"/>
                <a:lightRig rig="threePt" dir="t"/>
              </a:scene3d>
              <a:sp3d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pic>
            <p:nvPicPr>
              <p:cNvPr id="16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38547" y="-454272"/>
                <a:ext cx="446146" cy="8133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4" name="Rectángulo 13"/>
            <p:cNvSpPr/>
            <p:nvPr/>
          </p:nvSpPr>
          <p:spPr>
            <a:xfrm>
              <a:off x="4124656" y="27954"/>
              <a:ext cx="442166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s-CL" sz="2400" b="1" spc="-1" dirty="0">
                  <a:solidFill>
                    <a:srgbClr val="000000"/>
                  </a:solidFill>
                  <a:latin typeface="Courier New" pitchFamily="49" charset="0"/>
                  <a:cs typeface="Courier New" pitchFamily="49" charset="0"/>
                </a:rPr>
                <a:t>Batallón IM N° 31 Aldea</a:t>
              </a:r>
              <a:endParaRPr lang="es-CL" sz="2400" spc="-1" dirty="0">
                <a:latin typeface="Courier New" pitchFamily="49" charset="0"/>
                <a:cs typeface="Courier New" pitchFamily="49" charset="0"/>
              </a:endParaRPr>
            </a:p>
          </p:txBody>
        </p:sp>
      </p:grpSp>
      <p:sp>
        <p:nvSpPr>
          <p:cNvPr id="17" name="Rectángulo 16"/>
          <p:cNvSpPr/>
          <p:nvPr/>
        </p:nvSpPr>
        <p:spPr>
          <a:xfrm>
            <a:off x="1938528" y="561362"/>
            <a:ext cx="80345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s-CL" sz="28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CURSO TIRADOR ESCOGIDO</a:t>
            </a:r>
          </a:p>
          <a:p>
            <a:pPr lvl="0" algn="ctr">
              <a:defRPr/>
            </a:pPr>
            <a:r>
              <a:rPr lang="es-CL" sz="28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(</a:t>
            </a:r>
            <a:r>
              <a:rPr lang="es-CL" sz="24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UT Nº1 CONOCIMIENTO TEÓRICO</a:t>
            </a:r>
            <a:r>
              <a:rPr lang="es-CL" sz="2400" b="1" spc="-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)</a:t>
            </a:r>
          </a:p>
          <a:p>
            <a:pPr lvl="0" algn="ctr">
              <a:defRPr/>
            </a:pPr>
            <a:r>
              <a:rPr lang="es-CL" sz="2400" b="1" spc="-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DESIGNADOR LASERICO DBAL-A3</a:t>
            </a:r>
            <a:endParaRPr lang="es-CL" sz="2400" b="1" spc="-1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8" name="Text Box 5">
            <a:extLst>
              <a:ext uri="{FF2B5EF4-FFF2-40B4-BE49-F238E27FC236}">
                <a16:creationId xmlns="" xmlns:a16="http://schemas.microsoft.com/office/drawing/2014/main" id="{45BBC4BB-7356-4718-92D2-9067AC6B1A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2160" y="1957091"/>
            <a:ext cx="4767263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algn="ctr">
              <a:defRPr sz="1200">
                <a:solidFill>
                  <a:srgbClr val="333399"/>
                </a:solidFill>
                <a:latin typeface="Arial Narrow" panose="020B0606020202030204" pitchFamily="34" charset="0"/>
              </a:defRPr>
            </a:lvl1pPr>
            <a:lvl2pPr marL="742950" indent="-285750" algn="ctr">
              <a:defRPr sz="1200">
                <a:solidFill>
                  <a:srgbClr val="333399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defRPr sz="1200">
                <a:solidFill>
                  <a:srgbClr val="333399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defRPr sz="1200">
                <a:solidFill>
                  <a:srgbClr val="333399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defRPr sz="1200">
                <a:solidFill>
                  <a:srgbClr val="333399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333399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333399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333399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333399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US" altLang="es-CL" sz="2400" b="1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CARACTERÍSTICAS TÉCNICAS</a:t>
            </a:r>
            <a:endParaRPr lang="es-ES_tradnl" altLang="es-CL" sz="2400" b="1" dirty="0">
              <a:solidFill>
                <a:schemeClr val="tx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graphicFrame>
        <p:nvGraphicFramePr>
          <p:cNvPr id="19" name="Tabla 18">
            <a:extLst>
              <a:ext uri="{FF2B5EF4-FFF2-40B4-BE49-F238E27FC236}">
                <a16:creationId xmlns="" xmlns:a16="http://schemas.microsoft.com/office/drawing/2014/main" id="{B950C159-CB64-435F-9EEF-FE9312D282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4683104"/>
              </p:ext>
            </p:extLst>
          </p:nvPr>
        </p:nvGraphicFramePr>
        <p:xfrm>
          <a:off x="447959" y="2418756"/>
          <a:ext cx="11145326" cy="3429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48188">
                  <a:extLst>
                    <a:ext uri="{9D8B030D-6E8A-4147-A177-3AD203B41FA5}">
                      <a16:colId xmlns="" xmlns:a16="http://schemas.microsoft.com/office/drawing/2014/main" val="1647153051"/>
                    </a:ext>
                  </a:extLst>
                </a:gridCol>
                <a:gridCol w="2648188"/>
                <a:gridCol w="2924475">
                  <a:extLst>
                    <a:ext uri="{9D8B030D-6E8A-4147-A177-3AD203B41FA5}">
                      <a16:colId xmlns="" xmlns:a16="http://schemas.microsoft.com/office/drawing/2014/main" val="519269849"/>
                    </a:ext>
                  </a:extLst>
                </a:gridCol>
                <a:gridCol w="2924475"/>
              </a:tblGrid>
              <a:tr h="3086100">
                <a:tc gridSpan="4">
                  <a:txBody>
                    <a:bodyPr/>
                    <a:lstStyle/>
                    <a:p>
                      <a:pPr algn="l" fontAlgn="b"/>
                      <a:r>
                        <a:rPr lang="es-CL" sz="1600" b="1" u="none" strike="noStrike" dirty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   </a:t>
                      </a:r>
                      <a:endParaRPr lang="es-CL" sz="1600" b="1" u="none" strike="noStrike" dirty="0" smtClean="0">
                        <a:solidFill>
                          <a:schemeClr val="tx1"/>
                        </a:solidFill>
                        <a:effectLst/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  <a:p>
                      <a:pPr algn="l" fontAlgn="b"/>
                      <a:r>
                        <a:rPr lang="es-CL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FABRICANTE</a:t>
                      </a:r>
                      <a:r>
                        <a:rPr lang="es-CL" sz="1600" b="1" u="none" strike="noStrike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:      </a:t>
                      </a:r>
                      <a:r>
                        <a:rPr lang="es-CL" sz="1600" b="1" u="none" strike="noStrike" baseline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                     STEINER (</a:t>
                      </a:r>
                      <a:r>
                        <a:rPr lang="es-CL" sz="1600" b="1" u="none" strike="noStrike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EEUU)</a:t>
                      </a:r>
                      <a:endParaRPr lang="es-CL" sz="1600" b="1" i="0" u="none" strike="noStrike" dirty="0">
                        <a:solidFill>
                          <a:schemeClr val="tx1"/>
                        </a:solidFill>
                        <a:effectLst/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  <a:p>
                      <a:pPr algn="l" fontAlgn="b"/>
                      <a:r>
                        <a:rPr lang="es-CL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PESO:                                 227 </a:t>
                      </a:r>
                      <a:r>
                        <a:rPr lang="es-CL" sz="1600" b="1" u="none" strike="noStrike" dirty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GR CON BATERIAS</a:t>
                      </a:r>
                      <a:endParaRPr lang="es-CL" sz="1600" b="1" i="0" u="none" strike="noStrike" dirty="0">
                        <a:solidFill>
                          <a:schemeClr val="tx1"/>
                        </a:solidFill>
                        <a:effectLst/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  <a:p>
                      <a:pPr algn="l" fontAlgn="b"/>
                      <a:r>
                        <a:rPr lang="es-CL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BATERÍA:                              1 </a:t>
                      </a:r>
                      <a:r>
                        <a:rPr lang="es-CL" sz="1600" b="1" u="none" strike="noStrike" dirty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PILA CR 123</a:t>
                      </a:r>
                      <a:endParaRPr lang="es-CL" sz="1600" b="1" i="0" u="none" strike="noStrike" dirty="0">
                        <a:solidFill>
                          <a:schemeClr val="tx1"/>
                        </a:solidFill>
                        <a:effectLst/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  <a:p>
                      <a:pPr algn="l" fontAlgn="b"/>
                      <a:r>
                        <a:rPr lang="es-CL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DURACIÓN </a:t>
                      </a:r>
                      <a:r>
                        <a:rPr lang="es-CL" sz="1600" b="1" u="none" strike="noStrike" dirty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BATERÍA</a:t>
                      </a:r>
                      <a:r>
                        <a:rPr lang="es-CL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:                     3-7 </a:t>
                      </a:r>
                      <a:r>
                        <a:rPr lang="es-CL" sz="1600" b="1" u="none" strike="noStrike" dirty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HORAS</a:t>
                      </a:r>
                      <a:endParaRPr lang="es-CL" sz="1600" b="1" i="0" u="none" strike="noStrike" dirty="0">
                        <a:solidFill>
                          <a:schemeClr val="tx1"/>
                        </a:solidFill>
                        <a:effectLst/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  <a:p>
                      <a:r>
                        <a:rPr lang="es-CL" sz="1600" b="1" baseline="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LONGITUD DE ONDA L/V:                 635 NM </a:t>
                      </a:r>
                    </a:p>
                    <a:p>
                      <a:r>
                        <a:rPr lang="es-CL" sz="1600" b="1" baseline="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LONGITUD DE ONDA L/I:                 835 NM</a:t>
                      </a:r>
                    </a:p>
                    <a:p>
                      <a:r>
                        <a:rPr lang="es-CL" sz="1600" b="1" baseline="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LONGITUD DE ONDA I/I:                 835 NM</a:t>
                      </a:r>
                      <a:endParaRPr lang="es-CL" sz="1600" dirty="0" smtClean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  <a:p>
                      <a:pPr algn="l" fontAlgn="b"/>
                      <a:r>
                        <a:rPr lang="es-CL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RANGO VISIBILIDAD</a:t>
                      </a:r>
                      <a:r>
                        <a:rPr lang="es-CL" sz="1600" b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 LASER ROJO VISIBLE: </a:t>
                      </a:r>
                      <a:r>
                        <a:rPr lang="es-CL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250 MTS</a:t>
                      </a:r>
                    </a:p>
                    <a:p>
                      <a:pPr algn="l" fontAlgn="b"/>
                      <a:r>
                        <a:rPr lang="es-CL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RANGO VISIBILIDAD LASER INFRARROJO:  1000 MTS</a:t>
                      </a:r>
                    </a:p>
                    <a:p>
                      <a:pPr algn="l" fontAlgn="b"/>
                      <a:r>
                        <a:rPr lang="es-CL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RANGO VISIBILIDAD ILUMINADOR IR:     1000</a:t>
                      </a:r>
                      <a:r>
                        <a:rPr lang="es-CL" sz="16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 MTS</a:t>
                      </a:r>
                    </a:p>
                    <a:p>
                      <a:pPr algn="l" fontAlgn="b"/>
                      <a:r>
                        <a:rPr lang="es-CL" sz="16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RESISTENCIA AL AGUA:                 SUMERGIBLE HASTA 5 MT</a:t>
                      </a:r>
                      <a:endParaRPr lang="es-CL" sz="1600" b="1" i="0" u="none" strike="noStrike" dirty="0">
                        <a:solidFill>
                          <a:schemeClr val="tx1"/>
                        </a:solidFill>
                        <a:effectLst/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CL" sz="1800" b="1" i="0" u="none" strike="noStrike" dirty="0">
                        <a:solidFill>
                          <a:schemeClr val="tx1"/>
                        </a:solidFill>
                        <a:effectLst/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s-CL" sz="1600" b="1" i="0" u="none" strike="noStrike" dirty="0">
                        <a:solidFill>
                          <a:schemeClr val="tx1"/>
                        </a:solidFill>
                        <a:effectLst/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s-CL" sz="1600" b="1" i="0" u="none" strike="noStrike" dirty="0">
                        <a:solidFill>
                          <a:schemeClr val="tx1"/>
                        </a:solidFill>
                        <a:effectLst/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99886851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l" fontAlgn="b"/>
                      <a:endParaRPr lang="es-CL" sz="1600" b="1" i="0" u="none" strike="noStrike" dirty="0">
                        <a:solidFill>
                          <a:schemeClr val="tx1"/>
                        </a:solidFill>
                        <a:effectLst/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600" b="1" i="0" u="none" strike="noStrike" dirty="0">
                        <a:solidFill>
                          <a:schemeClr val="tx1"/>
                        </a:solidFill>
                        <a:effectLst/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600" b="1" i="0" u="none" strike="noStrike" dirty="0">
                        <a:solidFill>
                          <a:schemeClr val="tx1"/>
                        </a:solidFill>
                        <a:effectLst/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600" b="1" i="0" u="none" strike="noStrike" dirty="0">
                        <a:solidFill>
                          <a:schemeClr val="tx1"/>
                        </a:solidFill>
                        <a:effectLst/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9501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Group 36"/>
          <p:cNvGrpSpPr>
            <a:grpSpLocks/>
          </p:cNvGrpSpPr>
          <p:nvPr/>
        </p:nvGrpSpPr>
        <p:grpSpPr bwMode="auto">
          <a:xfrm>
            <a:off x="0" y="6206386"/>
            <a:ext cx="12192000" cy="651613"/>
            <a:chOff x="0" y="4571640"/>
            <a:chExt cx="9143640" cy="571680"/>
          </a:xfrm>
        </p:grpSpPr>
        <p:sp>
          <p:nvSpPr>
            <p:cNvPr id="65" name="CustomShape 37"/>
            <p:cNvSpPr/>
            <p:nvPr/>
          </p:nvSpPr>
          <p:spPr>
            <a:xfrm>
              <a:off x="0" y="4617693"/>
              <a:ext cx="9143640" cy="525627"/>
            </a:xfrm>
            <a:prstGeom prst="rect">
              <a:avLst/>
            </a:prstGeom>
            <a:solidFill>
              <a:srgbClr val="011893"/>
            </a:solidFill>
            <a:ln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120000" tIns="60000" rIns="120000" bIns="60000" anchor="ctr"/>
            <a:lstStyle/>
            <a:p>
              <a:pPr algn="ctr">
                <a:lnSpc>
                  <a:spcPct val="150000"/>
                </a:lnSpc>
                <a:defRPr/>
              </a:pPr>
              <a:r>
                <a:rPr lang="es-CL" sz="1467" spc="-1">
                  <a:solidFill>
                    <a:srgbClr val="FFFFFF"/>
                  </a:solidFill>
                  <a:latin typeface="Century"/>
                </a:rPr>
                <a:t>P A T R I O T I S M O</a:t>
              </a:r>
              <a:endParaRPr lang="es-CL" sz="1467" spc="-1"/>
            </a:p>
            <a:p>
              <a:pPr algn="ctr">
                <a:lnSpc>
                  <a:spcPct val="150000"/>
                </a:lnSpc>
                <a:defRPr/>
              </a:pPr>
              <a:r>
                <a:rPr lang="es-CL" sz="1467" spc="-1">
                  <a:solidFill>
                    <a:srgbClr val="FFFFFF"/>
                  </a:solidFill>
                  <a:latin typeface="Century"/>
                </a:rPr>
                <a:t>HONOR		LEALTAD		         VALENTÍA	         INTEGRIDAD		  DEBER</a:t>
              </a:r>
              <a:endParaRPr lang="es-CL" sz="1467" spc="-1"/>
            </a:p>
          </p:txBody>
        </p:sp>
        <p:sp>
          <p:nvSpPr>
            <p:cNvPr id="66" name="CustomShape 38"/>
            <p:cNvSpPr/>
            <p:nvPr/>
          </p:nvSpPr>
          <p:spPr>
            <a:xfrm flipV="1">
              <a:off x="0" y="4524120"/>
              <a:ext cx="9143640" cy="47160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  <a:round/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11" name="Grupo 10"/>
          <p:cNvGrpSpPr/>
          <p:nvPr/>
        </p:nvGrpSpPr>
        <p:grpSpPr>
          <a:xfrm>
            <a:off x="97457" y="27954"/>
            <a:ext cx="11985686" cy="648107"/>
            <a:chOff x="97457" y="27954"/>
            <a:chExt cx="11985686" cy="648107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89" t="3194" r="15118"/>
            <a:stretch/>
          </p:blipFill>
          <p:spPr bwMode="auto">
            <a:xfrm>
              <a:off x="11593285" y="32658"/>
              <a:ext cx="489858" cy="6049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3" name="Group 2"/>
            <p:cNvGrpSpPr>
              <a:grpSpLocks/>
            </p:cNvGrpSpPr>
            <p:nvPr/>
          </p:nvGrpSpPr>
          <p:grpSpPr bwMode="auto">
            <a:xfrm>
              <a:off x="97457" y="38445"/>
              <a:ext cx="11188308" cy="637616"/>
              <a:chOff x="1338547" y="-454272"/>
              <a:chExt cx="8391162" cy="813388"/>
            </a:xfrm>
          </p:grpSpPr>
          <p:sp>
            <p:nvSpPr>
              <p:cNvPr id="15" name="CustomShape 3"/>
              <p:cNvSpPr/>
              <p:nvPr/>
            </p:nvSpPr>
            <p:spPr>
              <a:xfrm>
                <a:off x="2157469" y="114096"/>
                <a:ext cx="7572240" cy="40680"/>
              </a:xfrm>
              <a:prstGeom prst="flowChartAlternateProcess">
                <a:avLst/>
              </a:prstGeom>
              <a:solidFill>
                <a:srgbClr val="957001"/>
              </a:solidFill>
              <a:ln>
                <a:solidFill>
                  <a:schemeClr val="accent4"/>
                </a:solidFill>
                <a:round/>
              </a:ln>
              <a:scene3d>
                <a:camera prst="orthographicFront"/>
                <a:lightRig rig="threePt" dir="t"/>
              </a:scene3d>
              <a:sp3d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pic>
            <p:nvPicPr>
              <p:cNvPr id="16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38547" y="-454272"/>
                <a:ext cx="446146" cy="8133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4" name="Rectángulo 13"/>
            <p:cNvSpPr/>
            <p:nvPr/>
          </p:nvSpPr>
          <p:spPr>
            <a:xfrm>
              <a:off x="4124656" y="27954"/>
              <a:ext cx="442166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s-CL" sz="2400" b="1" spc="-1" dirty="0">
                  <a:solidFill>
                    <a:srgbClr val="000000"/>
                  </a:solidFill>
                  <a:latin typeface="Courier New" pitchFamily="49" charset="0"/>
                  <a:cs typeface="Courier New" pitchFamily="49" charset="0"/>
                </a:rPr>
                <a:t>Batallón IM N° 31 Aldea</a:t>
              </a:r>
              <a:endParaRPr lang="es-CL" sz="2400" spc="-1" dirty="0">
                <a:latin typeface="Courier New" pitchFamily="49" charset="0"/>
                <a:cs typeface="Courier New" pitchFamily="49" charset="0"/>
              </a:endParaRPr>
            </a:p>
          </p:txBody>
        </p:sp>
      </p:grpSp>
      <p:sp>
        <p:nvSpPr>
          <p:cNvPr id="17" name="Rectángulo 16"/>
          <p:cNvSpPr/>
          <p:nvPr/>
        </p:nvSpPr>
        <p:spPr>
          <a:xfrm>
            <a:off x="1938528" y="561362"/>
            <a:ext cx="80345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s-CL" sz="28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CURSO TIRADOR ESCOGIDO</a:t>
            </a:r>
          </a:p>
          <a:p>
            <a:pPr lvl="0" algn="ctr">
              <a:defRPr/>
            </a:pPr>
            <a:r>
              <a:rPr lang="es-CL" sz="28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(</a:t>
            </a:r>
            <a:r>
              <a:rPr lang="es-CL" sz="24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UT Nº1 CONOCIMIENTO TEÓRICO</a:t>
            </a:r>
            <a:r>
              <a:rPr lang="es-CL" sz="2400" b="1" spc="-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)</a:t>
            </a:r>
          </a:p>
          <a:p>
            <a:pPr lvl="0" algn="ctr">
              <a:defRPr/>
            </a:pPr>
            <a:r>
              <a:rPr lang="es-CL" sz="2400" b="1" spc="-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DESIGNADOR LASERICO DBAL-A3</a:t>
            </a:r>
            <a:endParaRPr lang="es-CL" sz="2400" b="1" spc="-1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692323" y="3002849"/>
            <a:ext cx="11234610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marL="457200" indent="-457200">
              <a:defRPr sz="1200">
                <a:solidFill>
                  <a:srgbClr val="333399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200">
                <a:solidFill>
                  <a:srgbClr val="333399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200">
                <a:solidFill>
                  <a:srgbClr val="333399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200">
                <a:solidFill>
                  <a:srgbClr val="333399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200">
                <a:solidFill>
                  <a:srgbClr val="333399"/>
                </a:solidFill>
                <a:latin typeface="Arial Narrow" panose="020B0606020202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333399"/>
                </a:solidFill>
                <a:latin typeface="Arial Narrow" panose="020B0606020202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333399"/>
                </a:solidFill>
                <a:latin typeface="Arial Narrow" panose="020B0606020202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333399"/>
                </a:solidFill>
                <a:latin typeface="Arial Narrow" panose="020B0606020202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333399"/>
                </a:solidFill>
                <a:latin typeface="Arial Narrow" panose="020B0606020202030204" pitchFamily="34" charset="0"/>
              </a:defRPr>
            </a:lvl9pPr>
          </a:lstStyle>
          <a:p>
            <a:pPr marL="0" indent="0"/>
            <a:r>
              <a:rPr lang="es-CL" altLang="es-CL" sz="1800" b="1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Se usa para resaltar procedimientos, condiciones, declaraciones o transmitir datos de instrucción importantes para el usuario.</a:t>
            </a:r>
          </a:p>
          <a:p>
            <a:pPr marL="0" indent="0"/>
            <a:r>
              <a:rPr lang="es-CL" altLang="es-CL" sz="1800" b="1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Para reducir el riesgo de detección por parte de un enemigo con un dispositivo de visión nocturna, evite la activación prolongada </a:t>
            </a:r>
            <a:r>
              <a:rPr lang="es-CL" altLang="es-CL" sz="1800" b="1" dirty="0" smtClean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del </a:t>
            </a:r>
            <a:r>
              <a:rPr lang="es-CL" altLang="es-CL" sz="1800" b="1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DBAL-A3.</a:t>
            </a:r>
          </a:p>
          <a:p>
            <a:pPr marL="0" indent="0"/>
            <a:r>
              <a:rPr lang="es-CL" altLang="es-CL" sz="1800" b="1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NO almacene el DBAL-A3 con la batería instalada.</a:t>
            </a:r>
          </a:p>
          <a:p>
            <a:pPr marL="0" indent="0"/>
            <a:r>
              <a:rPr lang="es-CL" altLang="es-CL" sz="1800" b="1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NO ajuste en exceso los ajustadores láser (forzarlos).</a:t>
            </a:r>
          </a:p>
          <a:p>
            <a:pPr marL="0" indent="0"/>
            <a:r>
              <a:rPr lang="es-CL" altLang="es-CL" sz="1800" b="1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NO quite el interruptor del cable remoto tirando del cable.</a:t>
            </a:r>
          </a:p>
        </p:txBody>
      </p:sp>
    </p:spTree>
    <p:extLst>
      <p:ext uri="{BB962C8B-B14F-4D97-AF65-F5344CB8AC3E}">
        <p14:creationId xmlns:p14="http://schemas.microsoft.com/office/powerpoint/2010/main" val="3971074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Group 36"/>
          <p:cNvGrpSpPr>
            <a:grpSpLocks/>
          </p:cNvGrpSpPr>
          <p:nvPr/>
        </p:nvGrpSpPr>
        <p:grpSpPr bwMode="auto">
          <a:xfrm>
            <a:off x="0" y="6206386"/>
            <a:ext cx="12192000" cy="651613"/>
            <a:chOff x="0" y="4571640"/>
            <a:chExt cx="9143640" cy="571680"/>
          </a:xfrm>
        </p:grpSpPr>
        <p:sp>
          <p:nvSpPr>
            <p:cNvPr id="65" name="CustomShape 37"/>
            <p:cNvSpPr/>
            <p:nvPr/>
          </p:nvSpPr>
          <p:spPr>
            <a:xfrm>
              <a:off x="0" y="4617693"/>
              <a:ext cx="9143640" cy="525627"/>
            </a:xfrm>
            <a:prstGeom prst="rect">
              <a:avLst/>
            </a:prstGeom>
            <a:solidFill>
              <a:srgbClr val="011893"/>
            </a:solidFill>
            <a:ln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120000" tIns="60000" rIns="120000" bIns="60000" anchor="ctr"/>
            <a:lstStyle/>
            <a:p>
              <a:pPr algn="ctr">
                <a:lnSpc>
                  <a:spcPct val="150000"/>
                </a:lnSpc>
                <a:defRPr/>
              </a:pPr>
              <a:r>
                <a:rPr lang="es-CL" sz="1467" spc="-1">
                  <a:solidFill>
                    <a:srgbClr val="FFFFFF"/>
                  </a:solidFill>
                  <a:latin typeface="Century"/>
                </a:rPr>
                <a:t>P A T R I O T I S M O</a:t>
              </a:r>
              <a:endParaRPr lang="es-CL" sz="1467" spc="-1"/>
            </a:p>
            <a:p>
              <a:pPr algn="ctr">
                <a:lnSpc>
                  <a:spcPct val="150000"/>
                </a:lnSpc>
                <a:defRPr/>
              </a:pPr>
              <a:r>
                <a:rPr lang="es-CL" sz="1467" spc="-1">
                  <a:solidFill>
                    <a:srgbClr val="FFFFFF"/>
                  </a:solidFill>
                  <a:latin typeface="Century"/>
                </a:rPr>
                <a:t>HONOR		LEALTAD		         VALENTÍA	         INTEGRIDAD		  DEBER</a:t>
              </a:r>
              <a:endParaRPr lang="es-CL" sz="1467" spc="-1"/>
            </a:p>
          </p:txBody>
        </p:sp>
        <p:sp>
          <p:nvSpPr>
            <p:cNvPr id="66" name="CustomShape 38"/>
            <p:cNvSpPr/>
            <p:nvPr/>
          </p:nvSpPr>
          <p:spPr>
            <a:xfrm flipV="1">
              <a:off x="0" y="4524120"/>
              <a:ext cx="9143640" cy="47160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  <a:round/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11" name="Grupo 10"/>
          <p:cNvGrpSpPr/>
          <p:nvPr/>
        </p:nvGrpSpPr>
        <p:grpSpPr>
          <a:xfrm>
            <a:off x="97457" y="27954"/>
            <a:ext cx="11985686" cy="648107"/>
            <a:chOff x="97457" y="27954"/>
            <a:chExt cx="11985686" cy="648107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89" t="3194" r="15118"/>
            <a:stretch/>
          </p:blipFill>
          <p:spPr bwMode="auto">
            <a:xfrm>
              <a:off x="11593285" y="32658"/>
              <a:ext cx="489858" cy="6049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3" name="Group 2"/>
            <p:cNvGrpSpPr>
              <a:grpSpLocks/>
            </p:cNvGrpSpPr>
            <p:nvPr/>
          </p:nvGrpSpPr>
          <p:grpSpPr bwMode="auto">
            <a:xfrm>
              <a:off x="97457" y="38445"/>
              <a:ext cx="11188308" cy="637616"/>
              <a:chOff x="1338547" y="-454272"/>
              <a:chExt cx="8391162" cy="813388"/>
            </a:xfrm>
          </p:grpSpPr>
          <p:sp>
            <p:nvSpPr>
              <p:cNvPr id="15" name="CustomShape 3"/>
              <p:cNvSpPr/>
              <p:nvPr/>
            </p:nvSpPr>
            <p:spPr>
              <a:xfrm>
                <a:off x="2157469" y="114096"/>
                <a:ext cx="7572240" cy="40680"/>
              </a:xfrm>
              <a:prstGeom prst="flowChartAlternateProcess">
                <a:avLst/>
              </a:prstGeom>
              <a:solidFill>
                <a:srgbClr val="957001"/>
              </a:solidFill>
              <a:ln>
                <a:solidFill>
                  <a:schemeClr val="accent4"/>
                </a:solidFill>
                <a:round/>
              </a:ln>
              <a:scene3d>
                <a:camera prst="orthographicFront"/>
                <a:lightRig rig="threePt" dir="t"/>
              </a:scene3d>
              <a:sp3d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pic>
            <p:nvPicPr>
              <p:cNvPr id="16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38547" y="-454272"/>
                <a:ext cx="446146" cy="8133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4" name="Rectángulo 13"/>
            <p:cNvSpPr/>
            <p:nvPr/>
          </p:nvSpPr>
          <p:spPr>
            <a:xfrm>
              <a:off x="4124656" y="27954"/>
              <a:ext cx="442166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s-CL" sz="2400" b="1" spc="-1" dirty="0">
                  <a:solidFill>
                    <a:srgbClr val="000000"/>
                  </a:solidFill>
                  <a:latin typeface="Courier New" pitchFamily="49" charset="0"/>
                  <a:cs typeface="Courier New" pitchFamily="49" charset="0"/>
                </a:rPr>
                <a:t>Batallón IM N° 31 Aldea</a:t>
              </a:r>
              <a:endParaRPr lang="es-CL" sz="2400" spc="-1" dirty="0">
                <a:latin typeface="Courier New" pitchFamily="49" charset="0"/>
                <a:cs typeface="Courier New" pitchFamily="49" charset="0"/>
              </a:endParaRPr>
            </a:p>
          </p:txBody>
        </p:sp>
      </p:grpSp>
      <p:sp>
        <p:nvSpPr>
          <p:cNvPr id="17" name="Rectángulo 16"/>
          <p:cNvSpPr/>
          <p:nvPr/>
        </p:nvSpPr>
        <p:spPr>
          <a:xfrm>
            <a:off x="1938528" y="561362"/>
            <a:ext cx="80345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s-CL" sz="28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CURSO TIRADOR ESCOGIDO</a:t>
            </a:r>
          </a:p>
          <a:p>
            <a:pPr lvl="0" algn="ctr">
              <a:defRPr/>
            </a:pPr>
            <a:r>
              <a:rPr lang="es-CL" sz="28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(</a:t>
            </a:r>
            <a:r>
              <a:rPr lang="es-CL" sz="24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UT Nº1 CONOCIMIENTO TEÓRICO</a:t>
            </a:r>
            <a:r>
              <a:rPr lang="es-CL" sz="2400" b="1" spc="-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)</a:t>
            </a:r>
          </a:p>
          <a:p>
            <a:pPr lvl="0" algn="ctr">
              <a:defRPr/>
            </a:pPr>
            <a:r>
              <a:rPr lang="es-CL" sz="2400" b="1" spc="-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DESIGNADOR LASERICO DBAL-A3</a:t>
            </a:r>
            <a:endParaRPr lang="es-CL" sz="2400" b="1" spc="-1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18" name="Imagen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4656" y="3420122"/>
            <a:ext cx="4212336" cy="2705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Marcador de contenido 2"/>
          <p:cNvSpPr txBox="1">
            <a:spLocks noChangeArrowheads="1"/>
          </p:cNvSpPr>
          <p:nvPr/>
        </p:nvSpPr>
        <p:spPr bwMode="auto">
          <a:xfrm>
            <a:off x="655638" y="2207100"/>
            <a:ext cx="1063012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altLang="es-CL" sz="1800" b="1" smtClean="0">
                <a:latin typeface="Courier New" panose="02070309020205020404" pitchFamily="49" charset="0"/>
                <a:cs typeface="Courier New" panose="02070309020205020404" pitchFamily="49" charset="0"/>
              </a:rPr>
              <a:t>Para instalar una batería de litio de 3V, extraiga la tapa de la batería. Ahora puede colocar la batería de litio de 3 V observando Indicaciones de polaridad en la superficie del compartimiento de la batería</a:t>
            </a:r>
            <a:r>
              <a:rPr lang="en-US" altLang="es-CL" sz="1800" b="1" smtClean="0">
                <a:latin typeface="Courier New" panose="02070309020205020404" pitchFamily="49" charset="0"/>
                <a:cs typeface="Courier New" panose="02070309020205020404" pitchFamily="49" charset="0"/>
              </a:rPr>
              <a:t> . Posteriormente vuelva a </a:t>
            </a:r>
            <a:r>
              <a:rPr lang="es-CL" altLang="es-CL" sz="1800" b="1" smtClean="0">
                <a:latin typeface="Courier New" panose="02070309020205020404" pitchFamily="49" charset="0"/>
                <a:cs typeface="Courier New" panose="02070309020205020404" pitchFamily="49" charset="0"/>
              </a:rPr>
              <a:t>insertar</a:t>
            </a:r>
            <a:r>
              <a:rPr lang="en-US" altLang="es-CL" sz="1800" b="1" smtClean="0">
                <a:latin typeface="Courier New" panose="02070309020205020404" pitchFamily="49" charset="0"/>
                <a:cs typeface="Courier New" panose="02070309020205020404" pitchFamily="49" charset="0"/>
              </a:rPr>
              <a:t> la tapa de la batería.</a:t>
            </a:r>
            <a:endParaRPr lang="es-CL" altLang="es-CL" sz="1800" b="1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0961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Group 36"/>
          <p:cNvGrpSpPr>
            <a:grpSpLocks/>
          </p:cNvGrpSpPr>
          <p:nvPr/>
        </p:nvGrpSpPr>
        <p:grpSpPr bwMode="auto">
          <a:xfrm>
            <a:off x="0" y="6206386"/>
            <a:ext cx="12192000" cy="651613"/>
            <a:chOff x="0" y="4571640"/>
            <a:chExt cx="9143640" cy="571680"/>
          </a:xfrm>
        </p:grpSpPr>
        <p:sp>
          <p:nvSpPr>
            <p:cNvPr id="65" name="CustomShape 37"/>
            <p:cNvSpPr/>
            <p:nvPr/>
          </p:nvSpPr>
          <p:spPr>
            <a:xfrm>
              <a:off x="0" y="4617693"/>
              <a:ext cx="9143640" cy="525627"/>
            </a:xfrm>
            <a:prstGeom prst="rect">
              <a:avLst/>
            </a:prstGeom>
            <a:solidFill>
              <a:srgbClr val="011893"/>
            </a:solidFill>
            <a:ln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120000" tIns="60000" rIns="120000" bIns="60000" anchor="ctr"/>
            <a:lstStyle/>
            <a:p>
              <a:pPr algn="ctr">
                <a:lnSpc>
                  <a:spcPct val="150000"/>
                </a:lnSpc>
                <a:defRPr/>
              </a:pPr>
              <a:r>
                <a:rPr lang="es-CL" sz="1467" spc="-1">
                  <a:solidFill>
                    <a:srgbClr val="FFFFFF"/>
                  </a:solidFill>
                  <a:latin typeface="Century"/>
                </a:rPr>
                <a:t>P A T R I O T I S M O</a:t>
              </a:r>
              <a:endParaRPr lang="es-CL" sz="1467" spc="-1"/>
            </a:p>
            <a:p>
              <a:pPr algn="ctr">
                <a:lnSpc>
                  <a:spcPct val="150000"/>
                </a:lnSpc>
                <a:defRPr/>
              </a:pPr>
              <a:r>
                <a:rPr lang="es-CL" sz="1467" spc="-1">
                  <a:solidFill>
                    <a:srgbClr val="FFFFFF"/>
                  </a:solidFill>
                  <a:latin typeface="Century"/>
                </a:rPr>
                <a:t>HONOR		LEALTAD		         VALENTÍA	         INTEGRIDAD		  DEBER</a:t>
              </a:r>
              <a:endParaRPr lang="es-CL" sz="1467" spc="-1"/>
            </a:p>
          </p:txBody>
        </p:sp>
        <p:sp>
          <p:nvSpPr>
            <p:cNvPr id="66" name="CustomShape 38"/>
            <p:cNvSpPr/>
            <p:nvPr/>
          </p:nvSpPr>
          <p:spPr>
            <a:xfrm flipV="1">
              <a:off x="0" y="4524120"/>
              <a:ext cx="9143640" cy="47160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  <a:round/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11" name="Grupo 10"/>
          <p:cNvGrpSpPr/>
          <p:nvPr/>
        </p:nvGrpSpPr>
        <p:grpSpPr>
          <a:xfrm>
            <a:off x="97457" y="27954"/>
            <a:ext cx="11985686" cy="648107"/>
            <a:chOff x="97457" y="27954"/>
            <a:chExt cx="11985686" cy="648107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89" t="3194" r="15118"/>
            <a:stretch/>
          </p:blipFill>
          <p:spPr bwMode="auto">
            <a:xfrm>
              <a:off x="11593285" y="32658"/>
              <a:ext cx="489858" cy="6049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3" name="Group 2"/>
            <p:cNvGrpSpPr>
              <a:grpSpLocks/>
            </p:cNvGrpSpPr>
            <p:nvPr/>
          </p:nvGrpSpPr>
          <p:grpSpPr bwMode="auto">
            <a:xfrm>
              <a:off x="97457" y="38445"/>
              <a:ext cx="11188308" cy="637616"/>
              <a:chOff x="1338547" y="-454272"/>
              <a:chExt cx="8391162" cy="813388"/>
            </a:xfrm>
          </p:grpSpPr>
          <p:sp>
            <p:nvSpPr>
              <p:cNvPr id="15" name="CustomShape 3"/>
              <p:cNvSpPr/>
              <p:nvPr/>
            </p:nvSpPr>
            <p:spPr>
              <a:xfrm>
                <a:off x="2157469" y="114096"/>
                <a:ext cx="7572240" cy="40680"/>
              </a:xfrm>
              <a:prstGeom prst="flowChartAlternateProcess">
                <a:avLst/>
              </a:prstGeom>
              <a:solidFill>
                <a:srgbClr val="957001"/>
              </a:solidFill>
              <a:ln>
                <a:solidFill>
                  <a:schemeClr val="accent4"/>
                </a:solidFill>
                <a:round/>
              </a:ln>
              <a:scene3d>
                <a:camera prst="orthographicFront"/>
                <a:lightRig rig="threePt" dir="t"/>
              </a:scene3d>
              <a:sp3d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pic>
            <p:nvPicPr>
              <p:cNvPr id="16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38547" y="-454272"/>
                <a:ext cx="446146" cy="8133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4" name="Rectángulo 13"/>
            <p:cNvSpPr/>
            <p:nvPr/>
          </p:nvSpPr>
          <p:spPr>
            <a:xfrm>
              <a:off x="4124656" y="27954"/>
              <a:ext cx="442166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s-CL" sz="2400" b="1" spc="-1" dirty="0">
                  <a:solidFill>
                    <a:srgbClr val="000000"/>
                  </a:solidFill>
                  <a:latin typeface="Courier New" pitchFamily="49" charset="0"/>
                  <a:cs typeface="Courier New" pitchFamily="49" charset="0"/>
                </a:rPr>
                <a:t>Batallón IM N° 31 Aldea</a:t>
              </a:r>
              <a:endParaRPr lang="es-CL" sz="2400" spc="-1" dirty="0">
                <a:latin typeface="Courier New" pitchFamily="49" charset="0"/>
                <a:cs typeface="Courier New" pitchFamily="49" charset="0"/>
              </a:endParaRPr>
            </a:p>
          </p:txBody>
        </p:sp>
      </p:grpSp>
      <p:sp>
        <p:nvSpPr>
          <p:cNvPr id="17" name="Rectángulo 16"/>
          <p:cNvSpPr/>
          <p:nvPr/>
        </p:nvSpPr>
        <p:spPr>
          <a:xfrm>
            <a:off x="1938528" y="561362"/>
            <a:ext cx="80345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s-CL" sz="28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CURSO TIRADOR ESCOGIDO</a:t>
            </a:r>
          </a:p>
          <a:p>
            <a:pPr lvl="0" algn="ctr">
              <a:defRPr/>
            </a:pPr>
            <a:r>
              <a:rPr lang="es-CL" sz="28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(</a:t>
            </a:r>
            <a:r>
              <a:rPr lang="es-CL" sz="24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UT Nº1 CONOCIMIENTO TEÓRICO</a:t>
            </a:r>
            <a:r>
              <a:rPr lang="es-CL" sz="2400" b="1" spc="-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)</a:t>
            </a:r>
          </a:p>
          <a:p>
            <a:pPr lvl="0" algn="ctr">
              <a:defRPr/>
            </a:pPr>
            <a:r>
              <a:rPr lang="es-CL" sz="2400" b="1" spc="-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DESIGNADOR LASERICO DBAL-A3</a:t>
            </a:r>
            <a:endParaRPr lang="es-CL" sz="2400" b="1" spc="-1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8" name="Marcador de contenido 2">
            <a:extLst>
              <a:ext uri="{FF2B5EF4-FFF2-40B4-BE49-F238E27FC236}">
                <a16:creationId xmlns="" xmlns:a16="http://schemas.microsoft.com/office/drawing/2014/main" id="{42AC712D-E9AB-462C-BE6D-25CF251FE3A0}"/>
              </a:ext>
            </a:extLst>
          </p:cNvPr>
          <p:cNvSpPr txBox="1">
            <a:spLocks/>
          </p:cNvSpPr>
          <p:nvPr/>
        </p:nvSpPr>
        <p:spPr>
          <a:xfrm>
            <a:off x="393436" y="2121408"/>
            <a:ext cx="11688253" cy="192144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buClr>
                <a:srgbClr val="000066"/>
              </a:buClr>
              <a:buSzPct val="100000"/>
              <a:defRPr/>
            </a:pPr>
            <a:r>
              <a:rPr lang="es-CL" sz="1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s-CL" sz="18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El DBAL-A3 no funcionará si el interruptor giratorio no está alineado con precisión en la posición marcada del interruptor.</a:t>
            </a:r>
          </a:p>
          <a:p>
            <a:pPr algn="l">
              <a:buClr>
                <a:srgbClr val="000066"/>
              </a:buClr>
              <a:buSzPct val="100000"/>
              <a:defRPr/>
            </a:pPr>
            <a:r>
              <a:rPr lang="es-CL" sz="18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En temperaturas extremadamente frías, el interruptor puede ofrecer más resistencia. El selector de modo de activación tiene siete posiciones.</a:t>
            </a:r>
          </a:p>
          <a:p>
            <a:pPr algn="l">
              <a:buClr>
                <a:srgbClr val="000066"/>
              </a:buClr>
              <a:buSzPct val="100000"/>
              <a:defRPr/>
            </a:pPr>
            <a:r>
              <a:rPr lang="es-CL" sz="18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EL tornillo de seguridad es un cabezal hexagonal de color azul que, cuando está instalado, impide al operador acceder a los modos de funcionamiento de alta potencia que no son seguros para la vista.</a:t>
            </a:r>
            <a:endParaRPr lang="es-CL" sz="1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19" name="Imagen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243" y="3809208"/>
            <a:ext cx="3672522" cy="2268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4593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Group 36"/>
          <p:cNvGrpSpPr>
            <a:grpSpLocks/>
          </p:cNvGrpSpPr>
          <p:nvPr/>
        </p:nvGrpSpPr>
        <p:grpSpPr bwMode="auto">
          <a:xfrm>
            <a:off x="0" y="6206386"/>
            <a:ext cx="12192000" cy="651613"/>
            <a:chOff x="0" y="4571640"/>
            <a:chExt cx="9143640" cy="571680"/>
          </a:xfrm>
        </p:grpSpPr>
        <p:sp>
          <p:nvSpPr>
            <p:cNvPr id="65" name="CustomShape 37"/>
            <p:cNvSpPr/>
            <p:nvPr/>
          </p:nvSpPr>
          <p:spPr>
            <a:xfrm>
              <a:off x="0" y="4617693"/>
              <a:ext cx="9143640" cy="525627"/>
            </a:xfrm>
            <a:prstGeom prst="rect">
              <a:avLst/>
            </a:prstGeom>
            <a:solidFill>
              <a:srgbClr val="011893"/>
            </a:solidFill>
            <a:ln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120000" tIns="60000" rIns="120000" bIns="60000" anchor="ctr"/>
            <a:lstStyle/>
            <a:p>
              <a:pPr algn="ctr">
                <a:lnSpc>
                  <a:spcPct val="150000"/>
                </a:lnSpc>
                <a:defRPr/>
              </a:pPr>
              <a:r>
                <a:rPr lang="es-CL" sz="1467" spc="-1">
                  <a:solidFill>
                    <a:srgbClr val="FFFFFF"/>
                  </a:solidFill>
                  <a:latin typeface="Century"/>
                </a:rPr>
                <a:t>P A T R I O T I S M O</a:t>
              </a:r>
              <a:endParaRPr lang="es-CL" sz="1467" spc="-1"/>
            </a:p>
            <a:p>
              <a:pPr algn="ctr">
                <a:lnSpc>
                  <a:spcPct val="150000"/>
                </a:lnSpc>
                <a:defRPr/>
              </a:pPr>
              <a:r>
                <a:rPr lang="es-CL" sz="1467" spc="-1">
                  <a:solidFill>
                    <a:srgbClr val="FFFFFF"/>
                  </a:solidFill>
                  <a:latin typeface="Century"/>
                </a:rPr>
                <a:t>HONOR		LEALTAD		         VALENTÍA	         INTEGRIDAD		  DEBER</a:t>
              </a:r>
              <a:endParaRPr lang="es-CL" sz="1467" spc="-1"/>
            </a:p>
          </p:txBody>
        </p:sp>
        <p:sp>
          <p:nvSpPr>
            <p:cNvPr id="66" name="CustomShape 38"/>
            <p:cNvSpPr/>
            <p:nvPr/>
          </p:nvSpPr>
          <p:spPr>
            <a:xfrm flipV="1">
              <a:off x="0" y="4524120"/>
              <a:ext cx="9143640" cy="47160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  <a:round/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11" name="Grupo 10"/>
          <p:cNvGrpSpPr/>
          <p:nvPr/>
        </p:nvGrpSpPr>
        <p:grpSpPr>
          <a:xfrm>
            <a:off x="97457" y="27954"/>
            <a:ext cx="11985686" cy="648107"/>
            <a:chOff x="97457" y="27954"/>
            <a:chExt cx="11985686" cy="648107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89" t="3194" r="15118"/>
            <a:stretch/>
          </p:blipFill>
          <p:spPr bwMode="auto">
            <a:xfrm>
              <a:off x="11593285" y="32658"/>
              <a:ext cx="489858" cy="6049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3" name="Group 2"/>
            <p:cNvGrpSpPr>
              <a:grpSpLocks/>
            </p:cNvGrpSpPr>
            <p:nvPr/>
          </p:nvGrpSpPr>
          <p:grpSpPr bwMode="auto">
            <a:xfrm>
              <a:off x="97457" y="38445"/>
              <a:ext cx="11188308" cy="637616"/>
              <a:chOff x="1338547" y="-454272"/>
              <a:chExt cx="8391162" cy="813388"/>
            </a:xfrm>
          </p:grpSpPr>
          <p:sp>
            <p:nvSpPr>
              <p:cNvPr id="15" name="CustomShape 3"/>
              <p:cNvSpPr/>
              <p:nvPr/>
            </p:nvSpPr>
            <p:spPr>
              <a:xfrm>
                <a:off x="2157469" y="114096"/>
                <a:ext cx="7572240" cy="40680"/>
              </a:xfrm>
              <a:prstGeom prst="flowChartAlternateProcess">
                <a:avLst/>
              </a:prstGeom>
              <a:solidFill>
                <a:srgbClr val="957001"/>
              </a:solidFill>
              <a:ln>
                <a:solidFill>
                  <a:schemeClr val="accent4"/>
                </a:solidFill>
                <a:round/>
              </a:ln>
              <a:scene3d>
                <a:camera prst="orthographicFront"/>
                <a:lightRig rig="threePt" dir="t"/>
              </a:scene3d>
              <a:sp3d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pic>
            <p:nvPicPr>
              <p:cNvPr id="16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38547" y="-454272"/>
                <a:ext cx="446146" cy="8133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4" name="Rectángulo 13"/>
            <p:cNvSpPr/>
            <p:nvPr/>
          </p:nvSpPr>
          <p:spPr>
            <a:xfrm>
              <a:off x="4124656" y="27954"/>
              <a:ext cx="442166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s-CL" sz="2400" b="1" spc="-1" dirty="0">
                  <a:solidFill>
                    <a:srgbClr val="000000"/>
                  </a:solidFill>
                  <a:latin typeface="Courier New" pitchFamily="49" charset="0"/>
                  <a:cs typeface="Courier New" pitchFamily="49" charset="0"/>
                </a:rPr>
                <a:t>Batallón IM N° 31 Aldea</a:t>
              </a:r>
              <a:endParaRPr lang="es-CL" sz="2400" spc="-1" dirty="0">
                <a:latin typeface="Courier New" pitchFamily="49" charset="0"/>
                <a:cs typeface="Courier New" pitchFamily="49" charset="0"/>
              </a:endParaRPr>
            </a:p>
          </p:txBody>
        </p:sp>
      </p:grpSp>
      <p:sp>
        <p:nvSpPr>
          <p:cNvPr id="17" name="Rectángulo 16"/>
          <p:cNvSpPr/>
          <p:nvPr/>
        </p:nvSpPr>
        <p:spPr>
          <a:xfrm>
            <a:off x="1938528" y="561362"/>
            <a:ext cx="80345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s-CL" sz="28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CURSO TIRADOR ESCOGIDO</a:t>
            </a:r>
          </a:p>
          <a:p>
            <a:pPr lvl="0" algn="ctr">
              <a:defRPr/>
            </a:pPr>
            <a:r>
              <a:rPr lang="es-CL" sz="28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(</a:t>
            </a:r>
            <a:r>
              <a:rPr lang="es-CL" sz="24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UT Nº1 CONOCIMIENTO TEÓRICO</a:t>
            </a:r>
            <a:r>
              <a:rPr lang="es-CL" sz="2400" b="1" spc="-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)</a:t>
            </a:r>
          </a:p>
          <a:p>
            <a:pPr lvl="0" algn="ctr">
              <a:defRPr/>
            </a:pPr>
            <a:r>
              <a:rPr lang="es-CL" sz="2400" b="1" spc="-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DESIGNADOR LASERICO DBAL-A3</a:t>
            </a:r>
            <a:endParaRPr lang="es-CL" sz="2400" b="1" spc="-1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8" name="Marcador de contenido 1">
            <a:extLst>
              <a:ext uri="{FF2B5EF4-FFF2-40B4-BE49-F238E27FC236}">
                <a16:creationId xmlns="" xmlns:a16="http://schemas.microsoft.com/office/drawing/2014/main" id="{D3D3C63A-4D70-4C90-8F06-6FABF350B812}"/>
              </a:ext>
            </a:extLst>
          </p:cNvPr>
          <p:cNvSpPr txBox="1">
            <a:spLocks/>
          </p:cNvSpPr>
          <p:nvPr/>
        </p:nvSpPr>
        <p:spPr>
          <a:xfrm>
            <a:off x="419259" y="1994218"/>
            <a:ext cx="11073066" cy="123348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buClr>
                <a:srgbClr val="000066"/>
              </a:buClr>
              <a:buSzPct val="100000"/>
              <a:defRPr/>
            </a:pPr>
            <a:r>
              <a:rPr lang="es-CL" sz="18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Cuando se suelta el interruptor, el DBAL-A3 se apaga.</a:t>
            </a:r>
          </a:p>
          <a:p>
            <a:pPr algn="l">
              <a:buClr>
                <a:srgbClr val="000066"/>
              </a:buClr>
              <a:buSzPct val="100000"/>
              <a:defRPr/>
            </a:pPr>
            <a:r>
              <a:rPr lang="es-CL" sz="18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Presionar el interruptor de activación momentánea dos veces en forma rápida y sucesiva, activará el DBAL-A3 en un modo ON continuo durante 5 minutos.</a:t>
            </a:r>
            <a:endParaRPr lang="es-CL" sz="1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19" name="Imagen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7111" y="3471342"/>
            <a:ext cx="4297362" cy="2437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2676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Group 36"/>
          <p:cNvGrpSpPr>
            <a:grpSpLocks/>
          </p:cNvGrpSpPr>
          <p:nvPr/>
        </p:nvGrpSpPr>
        <p:grpSpPr bwMode="auto">
          <a:xfrm>
            <a:off x="0" y="6206386"/>
            <a:ext cx="12192000" cy="651613"/>
            <a:chOff x="0" y="4571640"/>
            <a:chExt cx="9143640" cy="571680"/>
          </a:xfrm>
        </p:grpSpPr>
        <p:sp>
          <p:nvSpPr>
            <p:cNvPr id="65" name="CustomShape 37"/>
            <p:cNvSpPr/>
            <p:nvPr/>
          </p:nvSpPr>
          <p:spPr>
            <a:xfrm>
              <a:off x="0" y="4617693"/>
              <a:ext cx="9143640" cy="525627"/>
            </a:xfrm>
            <a:prstGeom prst="rect">
              <a:avLst/>
            </a:prstGeom>
            <a:solidFill>
              <a:srgbClr val="011893"/>
            </a:solidFill>
            <a:ln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120000" tIns="60000" rIns="120000" bIns="60000" anchor="ctr"/>
            <a:lstStyle/>
            <a:p>
              <a:pPr algn="ctr">
                <a:lnSpc>
                  <a:spcPct val="150000"/>
                </a:lnSpc>
                <a:defRPr/>
              </a:pPr>
              <a:r>
                <a:rPr lang="es-CL" sz="1467" spc="-1">
                  <a:solidFill>
                    <a:srgbClr val="FFFFFF"/>
                  </a:solidFill>
                  <a:latin typeface="Century"/>
                </a:rPr>
                <a:t>P A T R I O T I S M O</a:t>
              </a:r>
              <a:endParaRPr lang="es-CL" sz="1467" spc="-1"/>
            </a:p>
            <a:p>
              <a:pPr algn="ctr">
                <a:lnSpc>
                  <a:spcPct val="150000"/>
                </a:lnSpc>
                <a:defRPr/>
              </a:pPr>
              <a:r>
                <a:rPr lang="es-CL" sz="1467" spc="-1">
                  <a:solidFill>
                    <a:srgbClr val="FFFFFF"/>
                  </a:solidFill>
                  <a:latin typeface="Century"/>
                </a:rPr>
                <a:t>HONOR		LEALTAD		         VALENTÍA	         INTEGRIDAD		  DEBER</a:t>
              </a:r>
              <a:endParaRPr lang="es-CL" sz="1467" spc="-1"/>
            </a:p>
          </p:txBody>
        </p:sp>
        <p:sp>
          <p:nvSpPr>
            <p:cNvPr id="66" name="CustomShape 38"/>
            <p:cNvSpPr/>
            <p:nvPr/>
          </p:nvSpPr>
          <p:spPr>
            <a:xfrm flipV="1">
              <a:off x="0" y="4524120"/>
              <a:ext cx="9143640" cy="47160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  <a:round/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11" name="Grupo 10"/>
          <p:cNvGrpSpPr/>
          <p:nvPr/>
        </p:nvGrpSpPr>
        <p:grpSpPr>
          <a:xfrm>
            <a:off x="97457" y="27954"/>
            <a:ext cx="11985686" cy="648107"/>
            <a:chOff x="97457" y="27954"/>
            <a:chExt cx="11985686" cy="648107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89" t="3194" r="15118"/>
            <a:stretch/>
          </p:blipFill>
          <p:spPr bwMode="auto">
            <a:xfrm>
              <a:off x="11593285" y="32658"/>
              <a:ext cx="489858" cy="6049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3" name="Group 2"/>
            <p:cNvGrpSpPr>
              <a:grpSpLocks/>
            </p:cNvGrpSpPr>
            <p:nvPr/>
          </p:nvGrpSpPr>
          <p:grpSpPr bwMode="auto">
            <a:xfrm>
              <a:off x="97457" y="38445"/>
              <a:ext cx="11188308" cy="637616"/>
              <a:chOff x="1338547" y="-454272"/>
              <a:chExt cx="8391162" cy="813388"/>
            </a:xfrm>
          </p:grpSpPr>
          <p:sp>
            <p:nvSpPr>
              <p:cNvPr id="15" name="CustomShape 3"/>
              <p:cNvSpPr/>
              <p:nvPr/>
            </p:nvSpPr>
            <p:spPr>
              <a:xfrm>
                <a:off x="2157469" y="114096"/>
                <a:ext cx="7572240" cy="40680"/>
              </a:xfrm>
              <a:prstGeom prst="flowChartAlternateProcess">
                <a:avLst/>
              </a:prstGeom>
              <a:solidFill>
                <a:srgbClr val="957001"/>
              </a:solidFill>
              <a:ln>
                <a:solidFill>
                  <a:schemeClr val="accent4"/>
                </a:solidFill>
                <a:round/>
              </a:ln>
              <a:scene3d>
                <a:camera prst="orthographicFront"/>
                <a:lightRig rig="threePt" dir="t"/>
              </a:scene3d>
              <a:sp3d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pic>
            <p:nvPicPr>
              <p:cNvPr id="16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38547" y="-454272"/>
                <a:ext cx="446146" cy="8133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4" name="Rectángulo 13"/>
            <p:cNvSpPr/>
            <p:nvPr/>
          </p:nvSpPr>
          <p:spPr>
            <a:xfrm>
              <a:off x="4124656" y="27954"/>
              <a:ext cx="442166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s-CL" sz="2400" b="1" spc="-1" dirty="0">
                  <a:solidFill>
                    <a:srgbClr val="000000"/>
                  </a:solidFill>
                  <a:latin typeface="Courier New" pitchFamily="49" charset="0"/>
                  <a:cs typeface="Courier New" pitchFamily="49" charset="0"/>
                </a:rPr>
                <a:t>Batallón IM N° 31 Aldea</a:t>
              </a:r>
              <a:endParaRPr lang="es-CL" sz="2400" spc="-1" dirty="0">
                <a:latin typeface="Courier New" pitchFamily="49" charset="0"/>
                <a:cs typeface="Courier New" pitchFamily="49" charset="0"/>
              </a:endParaRPr>
            </a:p>
          </p:txBody>
        </p:sp>
      </p:grpSp>
      <p:sp>
        <p:nvSpPr>
          <p:cNvPr id="17" name="Rectángulo 16"/>
          <p:cNvSpPr/>
          <p:nvPr/>
        </p:nvSpPr>
        <p:spPr>
          <a:xfrm>
            <a:off x="1938528" y="561362"/>
            <a:ext cx="80345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s-CL" sz="28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CURSO TIRADOR ESCOGIDO</a:t>
            </a:r>
          </a:p>
          <a:p>
            <a:pPr lvl="0" algn="ctr">
              <a:defRPr/>
            </a:pPr>
            <a:r>
              <a:rPr lang="es-CL" sz="28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(</a:t>
            </a:r>
            <a:r>
              <a:rPr lang="es-CL" sz="24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UT Nº1 CONOCIMIENTO TEÓRICO</a:t>
            </a:r>
            <a:r>
              <a:rPr lang="es-CL" sz="2400" b="1" spc="-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)</a:t>
            </a:r>
          </a:p>
          <a:p>
            <a:pPr lvl="0" algn="ctr">
              <a:defRPr/>
            </a:pPr>
            <a:r>
              <a:rPr lang="es-CL" sz="2400" b="1" spc="-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DESIGNADOR LASERICO DBAL-A3</a:t>
            </a:r>
            <a:endParaRPr lang="es-CL" sz="2400" b="1" spc="-1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0ED0E4D1-BF2F-4728-A1A9-F2B81369AABD}"/>
              </a:ext>
            </a:extLst>
          </p:cNvPr>
          <p:cNvSpPr txBox="1"/>
          <p:nvPr/>
        </p:nvSpPr>
        <p:spPr>
          <a:xfrm>
            <a:off x="731838" y="1920977"/>
            <a:ext cx="10861447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rgbClr val="000066"/>
              </a:buClr>
              <a:buSzPct val="70000"/>
              <a:defRPr/>
            </a:pPr>
            <a:r>
              <a:rPr lang="es-ES" altLang="es-CL" b="1" dirty="0">
                <a:latin typeface="Courier New" panose="02070309020205020404" pitchFamily="49" charset="0"/>
                <a:cs typeface="Courier New" panose="02070309020205020404" pitchFamily="49" charset="0"/>
              </a:rPr>
              <a:t>DBAL-A3 es para usar en armas donde el riel MIL-STD-1913 es paralelo al aburrimiento del arma.</a:t>
            </a:r>
          </a:p>
          <a:p>
            <a:pPr>
              <a:buClr>
                <a:srgbClr val="000066"/>
              </a:buClr>
              <a:buSzPct val="70000"/>
              <a:defRPr/>
            </a:pPr>
            <a:r>
              <a:rPr lang="es-ES" altLang="es-CL" b="1" dirty="0">
                <a:latin typeface="Courier New" panose="02070309020205020404" pitchFamily="49" charset="0"/>
                <a:cs typeface="Courier New" panose="02070309020205020404" pitchFamily="49" charset="0"/>
              </a:rPr>
              <a:t>Cada botón de ajuste se moverá el punto del láser por .75 cm a 25 metros.</a:t>
            </a:r>
          </a:p>
          <a:p>
            <a:pPr>
              <a:buClr>
                <a:srgbClr val="000066"/>
              </a:buClr>
              <a:buSzPct val="70000"/>
              <a:defRPr/>
            </a:pPr>
            <a:r>
              <a:rPr lang="es-ES" altLang="es-CL" b="1" dirty="0">
                <a:latin typeface="Courier New" panose="02070309020205020404" pitchFamily="49" charset="0"/>
                <a:cs typeface="Courier New" panose="02070309020205020404" pitchFamily="49" charset="0"/>
              </a:rPr>
              <a:t>Los protectores de ajuste IR POINT / ILLUM también están marcados con flechas y las letras U / D y L / R que indican la dirección en que el rayo ILLUM  se moverá con respecto al objetivo.</a:t>
            </a:r>
            <a:r>
              <a:rPr lang="en-US" altLang="es-CL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</a:p>
          <a:p>
            <a:pPr>
              <a:defRPr/>
            </a:pPr>
            <a:endParaRPr lang="es-ES" altLang="es-CL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>
              <a:defRPr/>
            </a:pPr>
            <a:endParaRPr lang="es-ES" altLang="es-CL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>
              <a:defRPr/>
            </a:pPr>
            <a:endParaRPr lang="es-ES" altLang="es-CL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>
              <a:defRPr/>
            </a:pPr>
            <a:endParaRPr lang="es-CL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19" name="Marcador de contenido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5326" y="3587520"/>
            <a:ext cx="4428491" cy="2564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2371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Group 36"/>
          <p:cNvGrpSpPr>
            <a:grpSpLocks/>
          </p:cNvGrpSpPr>
          <p:nvPr/>
        </p:nvGrpSpPr>
        <p:grpSpPr bwMode="auto">
          <a:xfrm>
            <a:off x="0" y="6206386"/>
            <a:ext cx="12192000" cy="651613"/>
            <a:chOff x="0" y="4571640"/>
            <a:chExt cx="9143640" cy="571680"/>
          </a:xfrm>
        </p:grpSpPr>
        <p:sp>
          <p:nvSpPr>
            <p:cNvPr id="65" name="CustomShape 37"/>
            <p:cNvSpPr/>
            <p:nvPr/>
          </p:nvSpPr>
          <p:spPr>
            <a:xfrm>
              <a:off x="0" y="4617693"/>
              <a:ext cx="9143640" cy="525627"/>
            </a:xfrm>
            <a:prstGeom prst="rect">
              <a:avLst/>
            </a:prstGeom>
            <a:solidFill>
              <a:srgbClr val="011893"/>
            </a:solidFill>
            <a:ln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120000" tIns="60000" rIns="120000" bIns="60000" anchor="ctr"/>
            <a:lstStyle/>
            <a:p>
              <a:pPr algn="ctr">
                <a:lnSpc>
                  <a:spcPct val="150000"/>
                </a:lnSpc>
                <a:defRPr/>
              </a:pPr>
              <a:r>
                <a:rPr lang="es-CL" sz="1467" spc="-1">
                  <a:solidFill>
                    <a:srgbClr val="FFFFFF"/>
                  </a:solidFill>
                  <a:latin typeface="Century"/>
                </a:rPr>
                <a:t>P A T R I O T I S M O</a:t>
              </a:r>
              <a:endParaRPr lang="es-CL" sz="1467" spc="-1"/>
            </a:p>
            <a:p>
              <a:pPr algn="ctr">
                <a:lnSpc>
                  <a:spcPct val="150000"/>
                </a:lnSpc>
                <a:defRPr/>
              </a:pPr>
              <a:r>
                <a:rPr lang="es-CL" sz="1467" spc="-1">
                  <a:solidFill>
                    <a:srgbClr val="FFFFFF"/>
                  </a:solidFill>
                  <a:latin typeface="Century"/>
                </a:rPr>
                <a:t>HONOR		LEALTAD		         VALENTÍA	         INTEGRIDAD		  DEBER</a:t>
              </a:r>
              <a:endParaRPr lang="es-CL" sz="1467" spc="-1"/>
            </a:p>
          </p:txBody>
        </p:sp>
        <p:sp>
          <p:nvSpPr>
            <p:cNvPr id="66" name="CustomShape 38"/>
            <p:cNvSpPr/>
            <p:nvPr/>
          </p:nvSpPr>
          <p:spPr>
            <a:xfrm flipV="1">
              <a:off x="0" y="4524120"/>
              <a:ext cx="9143640" cy="47160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  <a:round/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11" name="Grupo 10"/>
          <p:cNvGrpSpPr/>
          <p:nvPr/>
        </p:nvGrpSpPr>
        <p:grpSpPr>
          <a:xfrm>
            <a:off x="97457" y="27954"/>
            <a:ext cx="11985686" cy="648107"/>
            <a:chOff x="97457" y="27954"/>
            <a:chExt cx="11985686" cy="648107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89" t="3194" r="15118"/>
            <a:stretch/>
          </p:blipFill>
          <p:spPr bwMode="auto">
            <a:xfrm>
              <a:off x="11593285" y="32658"/>
              <a:ext cx="489858" cy="6049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3" name="Group 2"/>
            <p:cNvGrpSpPr>
              <a:grpSpLocks/>
            </p:cNvGrpSpPr>
            <p:nvPr/>
          </p:nvGrpSpPr>
          <p:grpSpPr bwMode="auto">
            <a:xfrm>
              <a:off x="97457" y="38445"/>
              <a:ext cx="11188308" cy="637616"/>
              <a:chOff x="1338547" y="-454272"/>
              <a:chExt cx="8391162" cy="813388"/>
            </a:xfrm>
          </p:grpSpPr>
          <p:sp>
            <p:nvSpPr>
              <p:cNvPr id="15" name="CustomShape 3"/>
              <p:cNvSpPr/>
              <p:nvPr/>
            </p:nvSpPr>
            <p:spPr>
              <a:xfrm>
                <a:off x="2157469" y="114096"/>
                <a:ext cx="7572240" cy="40680"/>
              </a:xfrm>
              <a:prstGeom prst="flowChartAlternateProcess">
                <a:avLst/>
              </a:prstGeom>
              <a:solidFill>
                <a:srgbClr val="957001"/>
              </a:solidFill>
              <a:ln>
                <a:solidFill>
                  <a:schemeClr val="accent4"/>
                </a:solidFill>
                <a:round/>
              </a:ln>
              <a:scene3d>
                <a:camera prst="orthographicFront"/>
                <a:lightRig rig="threePt" dir="t"/>
              </a:scene3d>
              <a:sp3d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pic>
            <p:nvPicPr>
              <p:cNvPr id="16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38547" y="-454272"/>
                <a:ext cx="446146" cy="8133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4" name="Rectángulo 13"/>
            <p:cNvSpPr/>
            <p:nvPr/>
          </p:nvSpPr>
          <p:spPr>
            <a:xfrm>
              <a:off x="4124656" y="27954"/>
              <a:ext cx="442166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s-CL" sz="2400" b="1" spc="-1" dirty="0">
                  <a:solidFill>
                    <a:srgbClr val="000000"/>
                  </a:solidFill>
                  <a:latin typeface="Courier New" pitchFamily="49" charset="0"/>
                  <a:cs typeface="Courier New" pitchFamily="49" charset="0"/>
                </a:rPr>
                <a:t>Batallón IM N° 31 Aldea</a:t>
              </a:r>
              <a:endParaRPr lang="es-CL" sz="2400" spc="-1" dirty="0">
                <a:latin typeface="Courier New" pitchFamily="49" charset="0"/>
                <a:cs typeface="Courier New" pitchFamily="49" charset="0"/>
              </a:endParaRPr>
            </a:p>
          </p:txBody>
        </p:sp>
      </p:grpSp>
      <p:sp>
        <p:nvSpPr>
          <p:cNvPr id="17" name="Rectángulo 16"/>
          <p:cNvSpPr/>
          <p:nvPr/>
        </p:nvSpPr>
        <p:spPr>
          <a:xfrm>
            <a:off x="1938528" y="561362"/>
            <a:ext cx="80345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s-CL" sz="28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CURSO TIRADOR ESCOGIDO</a:t>
            </a:r>
          </a:p>
          <a:p>
            <a:pPr lvl="0" algn="ctr">
              <a:defRPr/>
            </a:pPr>
            <a:r>
              <a:rPr lang="es-CL" sz="28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(</a:t>
            </a:r>
            <a:r>
              <a:rPr lang="es-CL" sz="24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UT Nº1 CONOCIMIENTO TEÓRICO</a:t>
            </a:r>
            <a:r>
              <a:rPr lang="es-CL" sz="2400" b="1" spc="-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)</a:t>
            </a:r>
          </a:p>
          <a:p>
            <a:pPr lvl="0" algn="ctr">
              <a:defRPr/>
            </a:pPr>
            <a:r>
              <a:rPr lang="es-CL" sz="2400" b="1" spc="-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DESIGNADOR LASERICO DBAL-A3</a:t>
            </a:r>
            <a:endParaRPr lang="es-CL" sz="2400" b="1" spc="-1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8" name="Marcador de contenido 4"/>
          <p:cNvSpPr txBox="1">
            <a:spLocks noChangeArrowheads="1"/>
          </p:cNvSpPr>
          <p:nvPr/>
        </p:nvSpPr>
        <p:spPr bwMode="auto">
          <a:xfrm>
            <a:off x="544603" y="1937703"/>
            <a:ext cx="11048682" cy="1709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ES" altLang="es-CL" sz="1800" b="1" smtClean="0">
                <a:latin typeface="Courier New" panose="02070309020205020404" pitchFamily="49" charset="0"/>
                <a:cs typeface="Courier New" panose="02070309020205020404" pitchFamily="49" charset="0"/>
              </a:rPr>
              <a:t>Las tapas de los puertos de salida no están diseñadas para su uso sobre las retículas de instrumentos ópticos. El DBAL-A3 se suministra con una tapa de puerto de salida de punto visible e IR POINT, y una IR POINT / ILLUM. Las cubiertas del puerto de salida evitan la emisión de energía láser cuando está instalado correctamente sobre los puertos de salida del láser.</a:t>
            </a:r>
            <a:r>
              <a:rPr lang="en-US" altLang="es-CL" sz="1800" b="1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</a:p>
          <a:p>
            <a:pPr algn="l"/>
            <a:endParaRPr lang="es-CL" altLang="es-CL" sz="1800" b="1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19" name="Imagen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1807" y="3377808"/>
            <a:ext cx="5751512" cy="274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685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Group 36"/>
          <p:cNvGrpSpPr>
            <a:grpSpLocks/>
          </p:cNvGrpSpPr>
          <p:nvPr/>
        </p:nvGrpSpPr>
        <p:grpSpPr bwMode="auto">
          <a:xfrm>
            <a:off x="0" y="6206386"/>
            <a:ext cx="12192000" cy="651613"/>
            <a:chOff x="0" y="4571640"/>
            <a:chExt cx="9143640" cy="571680"/>
          </a:xfrm>
        </p:grpSpPr>
        <p:sp>
          <p:nvSpPr>
            <p:cNvPr id="65" name="CustomShape 37"/>
            <p:cNvSpPr/>
            <p:nvPr/>
          </p:nvSpPr>
          <p:spPr>
            <a:xfrm>
              <a:off x="0" y="4617693"/>
              <a:ext cx="9143640" cy="525627"/>
            </a:xfrm>
            <a:prstGeom prst="rect">
              <a:avLst/>
            </a:prstGeom>
            <a:solidFill>
              <a:srgbClr val="011893"/>
            </a:solidFill>
            <a:ln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120000" tIns="60000" rIns="120000" bIns="60000" anchor="ctr"/>
            <a:lstStyle/>
            <a:p>
              <a:pPr algn="ctr">
                <a:lnSpc>
                  <a:spcPct val="150000"/>
                </a:lnSpc>
                <a:defRPr/>
              </a:pPr>
              <a:r>
                <a:rPr lang="es-CL" sz="1467" spc="-1">
                  <a:solidFill>
                    <a:srgbClr val="FFFFFF"/>
                  </a:solidFill>
                  <a:latin typeface="Century"/>
                </a:rPr>
                <a:t>P A T R I O T I S M O</a:t>
              </a:r>
              <a:endParaRPr lang="es-CL" sz="1467" spc="-1"/>
            </a:p>
            <a:p>
              <a:pPr algn="ctr">
                <a:lnSpc>
                  <a:spcPct val="150000"/>
                </a:lnSpc>
                <a:defRPr/>
              </a:pPr>
              <a:r>
                <a:rPr lang="es-CL" sz="1467" spc="-1">
                  <a:solidFill>
                    <a:srgbClr val="FFFFFF"/>
                  </a:solidFill>
                  <a:latin typeface="Century"/>
                </a:rPr>
                <a:t>HONOR		LEALTAD		         VALENTÍA	         INTEGRIDAD		  DEBER</a:t>
              </a:r>
              <a:endParaRPr lang="es-CL" sz="1467" spc="-1"/>
            </a:p>
          </p:txBody>
        </p:sp>
        <p:sp>
          <p:nvSpPr>
            <p:cNvPr id="66" name="CustomShape 38"/>
            <p:cNvSpPr/>
            <p:nvPr/>
          </p:nvSpPr>
          <p:spPr>
            <a:xfrm flipV="1">
              <a:off x="0" y="4524120"/>
              <a:ext cx="9143640" cy="47160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  <a:round/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11" name="Grupo 10"/>
          <p:cNvGrpSpPr/>
          <p:nvPr/>
        </p:nvGrpSpPr>
        <p:grpSpPr>
          <a:xfrm>
            <a:off x="97457" y="27954"/>
            <a:ext cx="11985686" cy="648107"/>
            <a:chOff x="97457" y="27954"/>
            <a:chExt cx="11985686" cy="648107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89" t="3194" r="15118"/>
            <a:stretch/>
          </p:blipFill>
          <p:spPr bwMode="auto">
            <a:xfrm>
              <a:off x="11593285" y="32658"/>
              <a:ext cx="489858" cy="6049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3" name="Group 2"/>
            <p:cNvGrpSpPr>
              <a:grpSpLocks/>
            </p:cNvGrpSpPr>
            <p:nvPr/>
          </p:nvGrpSpPr>
          <p:grpSpPr bwMode="auto">
            <a:xfrm>
              <a:off x="97457" y="38445"/>
              <a:ext cx="11188308" cy="637616"/>
              <a:chOff x="1338547" y="-454272"/>
              <a:chExt cx="8391162" cy="813388"/>
            </a:xfrm>
          </p:grpSpPr>
          <p:sp>
            <p:nvSpPr>
              <p:cNvPr id="15" name="CustomShape 3"/>
              <p:cNvSpPr/>
              <p:nvPr/>
            </p:nvSpPr>
            <p:spPr>
              <a:xfrm>
                <a:off x="2157469" y="114096"/>
                <a:ext cx="7572240" cy="40680"/>
              </a:xfrm>
              <a:prstGeom prst="flowChartAlternateProcess">
                <a:avLst/>
              </a:prstGeom>
              <a:solidFill>
                <a:srgbClr val="957001"/>
              </a:solidFill>
              <a:ln>
                <a:solidFill>
                  <a:schemeClr val="accent4"/>
                </a:solidFill>
                <a:round/>
              </a:ln>
              <a:scene3d>
                <a:camera prst="orthographicFront"/>
                <a:lightRig rig="threePt" dir="t"/>
              </a:scene3d>
              <a:sp3d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pic>
            <p:nvPicPr>
              <p:cNvPr id="16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38547" y="-454272"/>
                <a:ext cx="446146" cy="8133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4" name="Rectángulo 13"/>
            <p:cNvSpPr/>
            <p:nvPr/>
          </p:nvSpPr>
          <p:spPr>
            <a:xfrm>
              <a:off x="4124656" y="27954"/>
              <a:ext cx="442166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s-CL" sz="2400" b="1" spc="-1" dirty="0">
                  <a:solidFill>
                    <a:srgbClr val="000000"/>
                  </a:solidFill>
                  <a:latin typeface="Courier New" pitchFamily="49" charset="0"/>
                  <a:cs typeface="Courier New" pitchFamily="49" charset="0"/>
                </a:rPr>
                <a:t>Batallón IM N° 31 Aldea</a:t>
              </a:r>
              <a:endParaRPr lang="es-CL" sz="2400" spc="-1" dirty="0">
                <a:latin typeface="Courier New" pitchFamily="49" charset="0"/>
                <a:cs typeface="Courier New" pitchFamily="49" charset="0"/>
              </a:endParaRPr>
            </a:p>
          </p:txBody>
        </p:sp>
      </p:grpSp>
      <p:sp>
        <p:nvSpPr>
          <p:cNvPr id="17" name="Rectángulo 16"/>
          <p:cNvSpPr/>
          <p:nvPr/>
        </p:nvSpPr>
        <p:spPr>
          <a:xfrm>
            <a:off x="1938528" y="561362"/>
            <a:ext cx="80345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s-CL" sz="28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CURSO TIRADOR ESCOGIDO</a:t>
            </a:r>
          </a:p>
          <a:p>
            <a:pPr lvl="0" algn="ctr">
              <a:defRPr/>
            </a:pPr>
            <a:r>
              <a:rPr lang="es-CL" sz="28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(</a:t>
            </a:r>
            <a:r>
              <a:rPr lang="es-CL" sz="24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UT Nº1 CONOCIMIENTO TEÓRICO</a:t>
            </a:r>
            <a:r>
              <a:rPr lang="es-CL" sz="2400" b="1" spc="-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)</a:t>
            </a:r>
          </a:p>
          <a:p>
            <a:pPr lvl="0" algn="ctr">
              <a:defRPr/>
            </a:pPr>
            <a:r>
              <a:rPr lang="es-CL" sz="2400" b="1" spc="-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DESIGNADOR LASERICO DBAL-A3</a:t>
            </a:r>
            <a:endParaRPr lang="es-CL" sz="2400" b="1" spc="-1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8" name="Marcador de contenido 2">
            <a:extLst>
              <a:ext uri="{FF2B5EF4-FFF2-40B4-BE49-F238E27FC236}">
                <a16:creationId xmlns="" xmlns:a16="http://schemas.microsoft.com/office/drawing/2014/main" id="{8863A0E0-022B-4377-AA42-1AA4A56EF1E6}"/>
              </a:ext>
            </a:extLst>
          </p:cNvPr>
          <p:cNvSpPr txBox="1">
            <a:spLocks/>
          </p:cNvSpPr>
          <p:nvPr/>
        </p:nvSpPr>
        <p:spPr>
          <a:xfrm>
            <a:off x="772985" y="1783791"/>
            <a:ext cx="10365613" cy="1524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es-CL" sz="1800" b="1" smtClean="0">
                <a:latin typeface="Courier New" panose="02070309020205020404" pitchFamily="49" charset="0"/>
                <a:cs typeface="Courier New" panose="02070309020205020404" pitchFamily="49" charset="0"/>
              </a:rPr>
              <a:t>Las Retículas Ópticas de Instrumentos (OIR), también conocidas como Generadores de Patrones, son usado para comando y control. Cuando se instala un OIR frente al IR que se ha enfocado en un punto, se proyectará en forma de un círculo, triángulo, signo más, cuadrado o forma de T.</a:t>
            </a:r>
            <a:endParaRPr lang="es-CL" sz="1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19" name="Imagen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116" y="3360309"/>
            <a:ext cx="5791200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521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Group 36"/>
          <p:cNvGrpSpPr>
            <a:grpSpLocks/>
          </p:cNvGrpSpPr>
          <p:nvPr/>
        </p:nvGrpSpPr>
        <p:grpSpPr bwMode="auto">
          <a:xfrm>
            <a:off x="0" y="6206386"/>
            <a:ext cx="12192000" cy="651613"/>
            <a:chOff x="0" y="4571640"/>
            <a:chExt cx="9143640" cy="571680"/>
          </a:xfrm>
        </p:grpSpPr>
        <p:sp>
          <p:nvSpPr>
            <p:cNvPr id="65" name="CustomShape 37"/>
            <p:cNvSpPr/>
            <p:nvPr/>
          </p:nvSpPr>
          <p:spPr>
            <a:xfrm>
              <a:off x="0" y="4617693"/>
              <a:ext cx="9143640" cy="525627"/>
            </a:xfrm>
            <a:prstGeom prst="rect">
              <a:avLst/>
            </a:prstGeom>
            <a:solidFill>
              <a:srgbClr val="011893"/>
            </a:solidFill>
            <a:ln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120000" tIns="60000" rIns="120000" bIns="60000" anchor="ctr"/>
            <a:lstStyle/>
            <a:p>
              <a:pPr algn="ctr">
                <a:lnSpc>
                  <a:spcPct val="150000"/>
                </a:lnSpc>
                <a:defRPr/>
              </a:pPr>
              <a:r>
                <a:rPr lang="es-CL" sz="1467" spc="-1">
                  <a:solidFill>
                    <a:srgbClr val="FFFFFF"/>
                  </a:solidFill>
                  <a:latin typeface="Century"/>
                </a:rPr>
                <a:t>P A T R I O T I S M O</a:t>
              </a:r>
              <a:endParaRPr lang="es-CL" sz="1467" spc="-1"/>
            </a:p>
            <a:p>
              <a:pPr algn="ctr">
                <a:lnSpc>
                  <a:spcPct val="150000"/>
                </a:lnSpc>
                <a:defRPr/>
              </a:pPr>
              <a:r>
                <a:rPr lang="es-CL" sz="1467" spc="-1">
                  <a:solidFill>
                    <a:srgbClr val="FFFFFF"/>
                  </a:solidFill>
                  <a:latin typeface="Century"/>
                </a:rPr>
                <a:t>HONOR		LEALTAD		         VALENTÍA	         INTEGRIDAD		  DEBER</a:t>
              </a:r>
              <a:endParaRPr lang="es-CL" sz="1467" spc="-1"/>
            </a:p>
          </p:txBody>
        </p:sp>
        <p:sp>
          <p:nvSpPr>
            <p:cNvPr id="66" name="CustomShape 38"/>
            <p:cNvSpPr/>
            <p:nvPr/>
          </p:nvSpPr>
          <p:spPr>
            <a:xfrm flipV="1">
              <a:off x="0" y="4524120"/>
              <a:ext cx="9143640" cy="47160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  <a:round/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11" name="Grupo 10"/>
          <p:cNvGrpSpPr/>
          <p:nvPr/>
        </p:nvGrpSpPr>
        <p:grpSpPr>
          <a:xfrm>
            <a:off x="97457" y="27954"/>
            <a:ext cx="11985686" cy="648107"/>
            <a:chOff x="97457" y="27954"/>
            <a:chExt cx="11985686" cy="648107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89" t="3194" r="15118"/>
            <a:stretch/>
          </p:blipFill>
          <p:spPr bwMode="auto">
            <a:xfrm>
              <a:off x="11593285" y="32658"/>
              <a:ext cx="489858" cy="6049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3" name="Group 2"/>
            <p:cNvGrpSpPr>
              <a:grpSpLocks/>
            </p:cNvGrpSpPr>
            <p:nvPr/>
          </p:nvGrpSpPr>
          <p:grpSpPr bwMode="auto">
            <a:xfrm>
              <a:off x="97457" y="38445"/>
              <a:ext cx="11188308" cy="637616"/>
              <a:chOff x="1338547" y="-454272"/>
              <a:chExt cx="8391162" cy="813388"/>
            </a:xfrm>
          </p:grpSpPr>
          <p:sp>
            <p:nvSpPr>
              <p:cNvPr id="15" name="CustomShape 3"/>
              <p:cNvSpPr/>
              <p:nvPr/>
            </p:nvSpPr>
            <p:spPr>
              <a:xfrm>
                <a:off x="2157469" y="114096"/>
                <a:ext cx="7572240" cy="40680"/>
              </a:xfrm>
              <a:prstGeom prst="flowChartAlternateProcess">
                <a:avLst/>
              </a:prstGeom>
              <a:solidFill>
                <a:srgbClr val="957001"/>
              </a:solidFill>
              <a:ln>
                <a:solidFill>
                  <a:schemeClr val="accent4"/>
                </a:solidFill>
                <a:round/>
              </a:ln>
              <a:scene3d>
                <a:camera prst="orthographicFront"/>
                <a:lightRig rig="threePt" dir="t"/>
              </a:scene3d>
              <a:sp3d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pic>
            <p:nvPicPr>
              <p:cNvPr id="16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38547" y="-454272"/>
                <a:ext cx="446146" cy="8133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4" name="Rectángulo 13"/>
            <p:cNvSpPr/>
            <p:nvPr/>
          </p:nvSpPr>
          <p:spPr>
            <a:xfrm>
              <a:off x="4124656" y="27954"/>
              <a:ext cx="442166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s-CL" sz="2400" b="1" spc="-1" dirty="0">
                  <a:solidFill>
                    <a:srgbClr val="000000"/>
                  </a:solidFill>
                  <a:latin typeface="Courier New" pitchFamily="49" charset="0"/>
                  <a:cs typeface="Courier New" pitchFamily="49" charset="0"/>
                </a:rPr>
                <a:t>Batallón IM N° 31 Aldea</a:t>
              </a:r>
              <a:endParaRPr lang="es-CL" sz="2400" spc="-1" dirty="0">
                <a:latin typeface="Courier New" pitchFamily="49" charset="0"/>
                <a:cs typeface="Courier New" pitchFamily="49" charset="0"/>
              </a:endParaRPr>
            </a:p>
          </p:txBody>
        </p:sp>
      </p:grpSp>
      <p:sp>
        <p:nvSpPr>
          <p:cNvPr id="17" name="Rectángulo 16"/>
          <p:cNvSpPr/>
          <p:nvPr/>
        </p:nvSpPr>
        <p:spPr>
          <a:xfrm>
            <a:off x="1938528" y="561362"/>
            <a:ext cx="80345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s-CL" sz="28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CURSO TIRADOR ESCOGIDO</a:t>
            </a:r>
          </a:p>
          <a:p>
            <a:pPr lvl="0" algn="ctr">
              <a:defRPr/>
            </a:pPr>
            <a:r>
              <a:rPr lang="es-CL" sz="28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(</a:t>
            </a:r>
            <a:r>
              <a:rPr lang="es-CL" sz="24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UT Nº1 CONOCIMIENTO TEÓRICO</a:t>
            </a:r>
            <a:r>
              <a:rPr lang="es-CL" sz="2400" b="1" spc="-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)</a:t>
            </a:r>
          </a:p>
          <a:p>
            <a:pPr lvl="0" algn="ctr">
              <a:defRPr/>
            </a:pPr>
            <a:r>
              <a:rPr lang="es-CL" sz="2400" b="1" spc="-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DESIGNADOR LASERICO DBAL-A3</a:t>
            </a:r>
            <a:endParaRPr lang="es-CL" sz="2400" b="1" spc="-1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20" name="Marcador de contenido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248" y="2012521"/>
            <a:ext cx="5653088" cy="4017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6471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Group 36"/>
          <p:cNvGrpSpPr>
            <a:grpSpLocks/>
          </p:cNvGrpSpPr>
          <p:nvPr/>
        </p:nvGrpSpPr>
        <p:grpSpPr bwMode="auto">
          <a:xfrm>
            <a:off x="0" y="6206386"/>
            <a:ext cx="12192000" cy="651613"/>
            <a:chOff x="0" y="4571640"/>
            <a:chExt cx="9143640" cy="571680"/>
          </a:xfrm>
        </p:grpSpPr>
        <p:sp>
          <p:nvSpPr>
            <p:cNvPr id="65" name="CustomShape 37"/>
            <p:cNvSpPr/>
            <p:nvPr/>
          </p:nvSpPr>
          <p:spPr>
            <a:xfrm>
              <a:off x="0" y="4617693"/>
              <a:ext cx="9143640" cy="525627"/>
            </a:xfrm>
            <a:prstGeom prst="rect">
              <a:avLst/>
            </a:prstGeom>
            <a:solidFill>
              <a:srgbClr val="011893"/>
            </a:solidFill>
            <a:ln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120000" tIns="60000" rIns="120000" bIns="60000" anchor="ctr"/>
            <a:lstStyle/>
            <a:p>
              <a:pPr algn="ctr">
                <a:lnSpc>
                  <a:spcPct val="150000"/>
                </a:lnSpc>
                <a:defRPr/>
              </a:pPr>
              <a:r>
                <a:rPr lang="es-CL" sz="1467" spc="-1">
                  <a:solidFill>
                    <a:srgbClr val="FFFFFF"/>
                  </a:solidFill>
                  <a:latin typeface="Century"/>
                </a:rPr>
                <a:t>P A T R I O T I S M O</a:t>
              </a:r>
              <a:endParaRPr lang="es-CL" sz="1467" spc="-1"/>
            </a:p>
            <a:p>
              <a:pPr algn="ctr">
                <a:lnSpc>
                  <a:spcPct val="150000"/>
                </a:lnSpc>
                <a:defRPr/>
              </a:pPr>
              <a:r>
                <a:rPr lang="es-CL" sz="1467" spc="-1">
                  <a:solidFill>
                    <a:srgbClr val="FFFFFF"/>
                  </a:solidFill>
                  <a:latin typeface="Century"/>
                </a:rPr>
                <a:t>HONOR		LEALTAD		         VALENTÍA	         INTEGRIDAD		  DEBER</a:t>
              </a:r>
              <a:endParaRPr lang="es-CL" sz="1467" spc="-1"/>
            </a:p>
          </p:txBody>
        </p:sp>
        <p:sp>
          <p:nvSpPr>
            <p:cNvPr id="66" name="CustomShape 38"/>
            <p:cNvSpPr/>
            <p:nvPr/>
          </p:nvSpPr>
          <p:spPr>
            <a:xfrm flipV="1">
              <a:off x="0" y="4524120"/>
              <a:ext cx="9143640" cy="47160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  <a:round/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pic>
        <p:nvPicPr>
          <p:cNvPr id="11" name="Imagen 10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843" y="2462731"/>
            <a:ext cx="2795379" cy="3331549"/>
          </a:xfrm>
          <a:prstGeom prst="rect">
            <a:avLst/>
          </a:prstGeom>
        </p:spPr>
      </p:pic>
      <p:sp>
        <p:nvSpPr>
          <p:cNvPr id="12" name="CustomShape 4"/>
          <p:cNvSpPr/>
          <p:nvPr/>
        </p:nvSpPr>
        <p:spPr bwMode="auto">
          <a:xfrm>
            <a:off x="1801283" y="1937685"/>
            <a:ext cx="8589434" cy="69215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20000" tIns="60000" rIns="120000" bIns="60000"/>
          <a:lstStyle/>
          <a:p>
            <a:pPr algn="ctr">
              <a:defRPr/>
            </a:pPr>
            <a:r>
              <a:rPr lang="es-CL" sz="24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Término de Exposición</a:t>
            </a:r>
          </a:p>
        </p:txBody>
      </p:sp>
      <p:grpSp>
        <p:nvGrpSpPr>
          <p:cNvPr id="13" name="Grupo 12"/>
          <p:cNvGrpSpPr/>
          <p:nvPr/>
        </p:nvGrpSpPr>
        <p:grpSpPr>
          <a:xfrm>
            <a:off x="1" y="0"/>
            <a:ext cx="12131738" cy="692150"/>
            <a:chOff x="1" y="0"/>
            <a:chExt cx="12131738" cy="692150"/>
          </a:xfrm>
        </p:grpSpPr>
        <p:grpSp>
          <p:nvGrpSpPr>
            <p:cNvPr id="14" name="Group 2"/>
            <p:cNvGrpSpPr>
              <a:grpSpLocks/>
            </p:cNvGrpSpPr>
            <p:nvPr/>
          </p:nvGrpSpPr>
          <p:grpSpPr bwMode="auto">
            <a:xfrm>
              <a:off x="1" y="1"/>
              <a:ext cx="11144250" cy="564444"/>
              <a:chOff x="1" y="1"/>
              <a:chExt cx="8358119" cy="720044"/>
            </a:xfrm>
          </p:grpSpPr>
          <p:sp>
            <p:nvSpPr>
              <p:cNvPr id="17" name="CustomShape 3"/>
              <p:cNvSpPr/>
              <p:nvPr/>
            </p:nvSpPr>
            <p:spPr>
              <a:xfrm>
                <a:off x="785880" y="502920"/>
                <a:ext cx="7572240" cy="40680"/>
              </a:xfrm>
              <a:prstGeom prst="flowChartAlternateProcess">
                <a:avLst/>
              </a:prstGeom>
              <a:solidFill>
                <a:srgbClr val="957001"/>
              </a:solidFill>
              <a:ln>
                <a:solidFill>
                  <a:schemeClr val="accent4"/>
                </a:solidFill>
                <a:round/>
              </a:ln>
              <a:scene3d>
                <a:camera prst="orthographicFront"/>
                <a:lightRig rig="threePt" dir="t"/>
              </a:scene3d>
              <a:sp3d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pic>
            <p:nvPicPr>
              <p:cNvPr id="18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" y="1"/>
                <a:ext cx="464036" cy="7200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89" t="1076" r="12032"/>
            <a:stretch/>
          </p:blipFill>
          <p:spPr bwMode="auto">
            <a:xfrm>
              <a:off x="11646700" y="21707"/>
              <a:ext cx="485039" cy="588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CustomShape 4"/>
            <p:cNvSpPr/>
            <p:nvPr/>
          </p:nvSpPr>
          <p:spPr bwMode="auto">
            <a:xfrm>
              <a:off x="1792817" y="0"/>
              <a:ext cx="8589434" cy="69215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20000" tIns="60000" rIns="120000" bIns="60000"/>
            <a:lstStyle/>
            <a:p>
              <a:pPr algn="ctr">
                <a:defRPr/>
              </a:pPr>
              <a:r>
                <a:rPr lang="es-CL" sz="2400" b="1" spc="-1" dirty="0">
                  <a:solidFill>
                    <a:srgbClr val="000000"/>
                  </a:solidFill>
                  <a:latin typeface="Courier New" pitchFamily="49" charset="0"/>
                  <a:cs typeface="Courier New" pitchFamily="49" charset="0"/>
                </a:rPr>
                <a:t>Batallón IM N° 31 Aldea</a:t>
              </a:r>
              <a:endParaRPr lang="es-CL" sz="2400" spc="-1" dirty="0">
                <a:latin typeface="Courier New" pitchFamily="49" charset="0"/>
                <a:cs typeface="Courier New" pitchFamily="49" charset="0"/>
              </a:endParaRPr>
            </a:p>
          </p:txBody>
        </p:sp>
      </p:grpSp>
      <p:sp>
        <p:nvSpPr>
          <p:cNvPr id="20" name="Rectángulo 19"/>
          <p:cNvSpPr/>
          <p:nvPr/>
        </p:nvSpPr>
        <p:spPr>
          <a:xfrm>
            <a:off x="2078736" y="555476"/>
            <a:ext cx="80345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s-CL" sz="28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CURSO TIRADOR ESCOGIDO</a:t>
            </a:r>
          </a:p>
          <a:p>
            <a:pPr lvl="0" algn="ctr">
              <a:defRPr/>
            </a:pPr>
            <a:r>
              <a:rPr lang="es-CL" sz="28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(</a:t>
            </a:r>
            <a:r>
              <a:rPr lang="es-CL" sz="2400" b="1" spc="-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UT Nº1 CONOCIMIENTO TEÓRICO</a:t>
            </a:r>
            <a:r>
              <a:rPr lang="es-CL" sz="2400" b="1" spc="-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)</a:t>
            </a:r>
          </a:p>
          <a:p>
            <a:pPr lvl="0" algn="ctr">
              <a:defRPr/>
            </a:pPr>
            <a:r>
              <a:rPr lang="es-CL" sz="2400" b="1" spc="-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DESIGNADOR LASERICO DBAL-A3</a:t>
            </a:r>
            <a:endParaRPr lang="es-CL" sz="2400" b="1" spc="-1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9995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881</Words>
  <Application>Microsoft Office PowerPoint</Application>
  <PresentationFormat>Panorámica</PresentationFormat>
  <Paragraphs>106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Century</vt:lpstr>
      <vt:lpstr>Courier New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046 Oficial Operaciones Futuras BATALDEA</dc:creator>
  <cp:lastModifiedBy>Full name</cp:lastModifiedBy>
  <cp:revision>11</cp:revision>
  <dcterms:created xsi:type="dcterms:W3CDTF">2021-07-13T15:58:51Z</dcterms:created>
  <dcterms:modified xsi:type="dcterms:W3CDTF">2021-07-19T21:27:29Z</dcterms:modified>
</cp:coreProperties>
</file>