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43"/>
    <p:restoredTop sz="94710"/>
  </p:normalViewPr>
  <p:slideViewPr>
    <p:cSldViewPr snapToGrid="0" snapToObjects="1">
      <p:cViewPr varScale="1">
        <p:scale>
          <a:sx n="104" d="100"/>
          <a:sy n="104" d="100"/>
        </p:scale>
        <p:origin x="232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Libro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_tradnl"/>
              <a:t>T vs x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plotArea>
      <c:layout>
        <c:manualLayout>
          <c:layoutTarget val="inner"/>
          <c:xMode val="edge"/>
          <c:yMode val="edge"/>
          <c:x val="5.0689648045962758E-2"/>
          <c:y val="5.0202808112324498E-2"/>
          <c:w val="0.9348221629776593"/>
          <c:h val="0.84995319812792514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50800">
                <a:solidFill>
                  <a:schemeClr val="accent6"/>
                </a:solidFill>
              </a:ln>
              <a:effectLst/>
            </c:spPr>
          </c:marker>
          <c:xVal>
            <c:numRef>
              <c:f>Hoja1!$A$1:$A$7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Hoja1!$B$1:$B$7</c:f>
              <c:numCache>
                <c:formatCode>General</c:formatCode>
                <c:ptCount val="7"/>
                <c:pt idx="0">
                  <c:v>0.5</c:v>
                </c:pt>
                <c:pt idx="1">
                  <c:v>1.6</c:v>
                </c:pt>
                <c:pt idx="2">
                  <c:v>2.4</c:v>
                </c:pt>
                <c:pt idx="3">
                  <c:v>3.6</c:v>
                </c:pt>
                <c:pt idx="4">
                  <c:v>4.8</c:v>
                </c:pt>
                <c:pt idx="5">
                  <c:v>6.8</c:v>
                </c:pt>
                <c:pt idx="6">
                  <c:v>8.1999999999999993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41CA-6A4A-B3F2-F3B1AAC3B9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72250896"/>
        <c:axId val="671236816"/>
      </c:scatterChart>
      <c:valAx>
        <c:axId val="6722508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671236816"/>
        <c:crosses val="autoZero"/>
        <c:crossBetween val="midCat"/>
      </c:valAx>
      <c:valAx>
        <c:axId val="671236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67225089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75DCE8-F15D-A94A-91B8-D486D030EC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2035D25-D2CE-0B40-8DAA-65B2C5D3B9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9D8ACF2-505A-6642-B9B7-5E7B1C5AF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563FE-DABD-734C-B6A6-FA775FE8E625}" type="datetimeFigureOut">
              <a:rPr lang="es-ES_tradnl" smtClean="0"/>
              <a:t>7/5/18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3A3BDCE-207A-9B40-8C0D-6BA5627BA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CF83D60-D5F8-D94E-BF39-D494B8B32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5528-7812-D545-A624-916FBDCA1B8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57476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2EAB37-B241-1F4D-B1CA-0D759EB2B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39B6665-5B6B-9B46-9E69-AC1B83B4FE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37EBB7-D7AF-B946-808F-DAE1A132C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563FE-DABD-734C-B6A6-FA775FE8E625}" type="datetimeFigureOut">
              <a:rPr lang="es-ES_tradnl" smtClean="0"/>
              <a:t>7/5/18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7E44157-55D3-7A4D-B3B8-7208FD955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B19FAC-9079-6745-B8CA-1752CFCE8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5528-7812-D545-A624-916FBDCA1B8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26181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E94653-28DD-2848-B31D-EE1ED31AA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34F7E50-D1A3-514A-BC8D-5FABA1FB2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8099C5D-0B54-5141-AF5F-E762088C7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563FE-DABD-734C-B6A6-FA775FE8E625}" type="datetimeFigureOut">
              <a:rPr lang="es-ES_tradnl" smtClean="0"/>
              <a:t>7/5/18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4D385D0-F0BA-E34A-9265-3BE41BB5B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30CA1D-C53C-E043-8227-F92DAD8F7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5528-7812-D545-A624-916FBDCA1B8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39662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BF4798-E146-D94C-87D1-C90C5B893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F406C46-06E7-F14E-9B72-959EEFA91A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56EA80A-BF6E-AA46-BA3C-F73B120B1F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D83E79D-3641-624D-8B9B-8908A1045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563FE-DABD-734C-B6A6-FA775FE8E625}" type="datetimeFigureOut">
              <a:rPr lang="es-ES_tradnl" smtClean="0"/>
              <a:t>7/5/18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383996-CD58-EA44-99F3-73C403B69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794D488-C630-684B-975F-FD5316733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5528-7812-D545-A624-916FBDCA1B8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63161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991FBE-6351-3C46-9304-0A4802A92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2857BB7-AD3C-3C44-94F3-A9E0A5A9A0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3BB7228-58A2-E442-B873-A516FBCF3B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62E820D-6BD4-0042-A662-20EAD4F596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AEEFD3E-84D9-A548-AF69-26AEC6E360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E67DF00-2359-AC48-A83A-93A8BEA19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563FE-DABD-734C-B6A6-FA775FE8E625}" type="datetimeFigureOut">
              <a:rPr lang="es-ES_tradnl" smtClean="0"/>
              <a:t>7/5/18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E20F571-E432-554A-ACD5-79DA3EC93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5D39041-F445-9943-A97C-0C102B874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5528-7812-D545-A624-916FBDCA1B8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91972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334A54-3ED1-AE42-B9B5-D75B8457D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4C7C60C-D94B-C947-90AA-0D4ED4023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563FE-DABD-734C-B6A6-FA775FE8E625}" type="datetimeFigureOut">
              <a:rPr lang="es-ES_tradnl" smtClean="0"/>
              <a:t>7/5/18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40C67FB-6E1A-5544-9ED3-0B25088FA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A2DDA95-185F-AE4D-B781-1CD034596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5528-7812-D545-A624-916FBDCA1B8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71991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3CEE4E9-9A05-FC4D-8099-7497CBF05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563FE-DABD-734C-B6A6-FA775FE8E625}" type="datetimeFigureOut">
              <a:rPr lang="es-ES_tradnl" smtClean="0"/>
              <a:t>7/5/18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20ADF6E-941D-E54E-8EE9-48519A001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7B3B1D3-5468-B843-B0F9-0A6C3E8BE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5528-7812-D545-A624-916FBDCA1B8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48049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F3629A-04D4-474A-A849-B1A340573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9A10E1-CDC6-ED43-A674-774A22EDF0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232F6A7-3014-7A43-8529-D614E8352B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18C103-7470-DC4C-8EFC-D8C1443FD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563FE-DABD-734C-B6A6-FA775FE8E625}" type="datetimeFigureOut">
              <a:rPr lang="es-ES_tradnl" smtClean="0"/>
              <a:t>7/5/18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A1DDB9-AE79-6546-9FEF-F1420C963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CD0B4C4-DE32-084F-92C1-BA818BAB4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5528-7812-D545-A624-916FBDCA1B8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78993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6109F7-97C9-8545-B899-B1F8F7BA6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13D6655-1575-B147-9956-BD810EC9B3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9DC0F4A-93E1-5E4C-B80C-CB3CB7ADE2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18FAB66-5A6C-774B-8458-57F132E4E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563FE-DABD-734C-B6A6-FA775FE8E625}" type="datetimeFigureOut">
              <a:rPr lang="es-ES_tradnl" smtClean="0"/>
              <a:t>7/5/18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0322723-1566-E94F-ADCC-B9FBE6CB1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AFC8A29-45F1-8048-9684-51EACE927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5528-7812-D545-A624-916FBDCA1B8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55110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250D74-E92E-D14E-A639-DAE76738C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B7F3EEF-FD41-3349-B158-D2D546EB80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EAD5BED-9383-0249-8629-FE484CE50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563FE-DABD-734C-B6A6-FA775FE8E625}" type="datetimeFigureOut">
              <a:rPr lang="es-ES_tradnl" smtClean="0"/>
              <a:t>7/5/18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05BAC1C-3581-5D43-B238-535C2E736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F1E2AAB-3D24-0C47-AC00-59E318AB6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5528-7812-D545-A624-916FBDCA1B8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22681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0CD9967-F77C-7545-9B0B-5EFD0DAE03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E37F2BB-A513-5640-B194-5908BABC99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1F1B3AB-511F-E643-A6DC-59F9220B5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563FE-DABD-734C-B6A6-FA775FE8E625}" type="datetimeFigureOut">
              <a:rPr lang="es-ES_tradnl" smtClean="0"/>
              <a:t>7/5/18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1BF22FD-B22E-4F46-ABC2-D7DA4B8AA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EF0EF2-CECD-BD40-9369-3446D0B20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5528-7812-D545-A624-916FBDCA1B8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284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7D3EF41-C1FD-0D47-A9BC-1DF1BE83A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DC1B0BF-55AD-8142-9C11-EA30D8FAED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CDBC60-EFF3-174F-8D1A-24CB5C2441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563FE-DABD-734C-B6A6-FA775FE8E625}" type="datetimeFigureOut">
              <a:rPr lang="es-ES_tradnl" smtClean="0"/>
              <a:t>7/5/18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832FF75-D0A3-064E-B281-78376598D5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837E390-3CF1-D047-921C-68397CA655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E5528-7812-D545-A624-916FBDCA1B8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73001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E4FBC4-1F8A-A045-B584-C69B7A5799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/>
              <a:t>Ajuste de curvas </a:t>
            </a:r>
          </a:p>
        </p:txBody>
      </p:sp>
    </p:spTree>
    <p:extLst>
      <p:ext uri="{BB962C8B-B14F-4D97-AF65-F5344CB8AC3E}">
        <p14:creationId xmlns:p14="http://schemas.microsoft.com/office/powerpoint/2010/main" val="1275306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2D2343-D463-2A4C-9243-F8C2B4E7B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Ajuste libre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B48EF3E-2271-5244-90F2-F9075ADD1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86584"/>
            <a:ext cx="5533405" cy="3410122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7D975467-7E51-A447-8EF4-57C223C4E073}"/>
              </a:ext>
            </a:extLst>
          </p:cNvPr>
          <p:cNvCxnSpPr>
            <a:cxnSpLocks/>
          </p:cNvCxnSpPr>
          <p:nvPr/>
        </p:nvCxnSpPr>
        <p:spPr>
          <a:xfrm flipV="1">
            <a:off x="1272746" y="2434282"/>
            <a:ext cx="4823254" cy="2347783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73D82A5E-88A6-A64A-AF7C-73AE4028833E}"/>
              </a:ext>
            </a:extLst>
          </p:cNvPr>
          <p:cNvSpPr txBox="1"/>
          <p:nvPr/>
        </p:nvSpPr>
        <p:spPr>
          <a:xfrm>
            <a:off x="7562335" y="1248032"/>
            <a:ext cx="3175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/>
              <a:t>Ecuación de la recta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D0FE7621-1972-8140-8EAF-A3FDF88C5D33}"/>
                  </a:ext>
                </a:extLst>
              </p:cNvPr>
              <p:cNvSpPr txBox="1"/>
              <p:nvPr/>
            </p:nvSpPr>
            <p:spPr>
              <a:xfrm>
                <a:off x="7580870" y="1986584"/>
                <a:ext cx="2003754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𝒀</m:t>
                      </m:r>
                      <m:r>
                        <a:rPr lang="es-E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𝒎𝑿</m:t>
                      </m:r>
                      <m:r>
                        <a:rPr lang="es-E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𝒃</m:t>
                      </m:r>
                    </m:oMath>
                  </m:oMathPara>
                </a14:m>
                <a:endParaRPr lang="es-ES_tradnl" sz="2800" b="1" dirty="0">
                  <a:solidFill>
                    <a:srgbClr val="002060"/>
                  </a:solidFill>
                </a:endParaRPr>
              </a:p>
            </p:txBody>
          </p:sp>
        </mc:Choice>
        <mc:Fallback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D0FE7621-1972-8140-8EAF-A3FDF88C5D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0870" y="1986584"/>
                <a:ext cx="2003754" cy="430887"/>
              </a:xfrm>
              <a:prstGeom prst="rect">
                <a:avLst/>
              </a:prstGeom>
              <a:blipFill>
                <a:blip r:embed="rId3"/>
                <a:stretch>
                  <a:fillRect l="-3774" r="-3145" b="-588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4450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51AA77-AD59-DF49-96A9-12A1882AA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Método de los cuadrados mínimos 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F1FD88FE-4F1E-9646-9DD1-AD3CE17F02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184346"/>
              </p:ext>
            </p:extLst>
          </p:nvPr>
        </p:nvGraphicFramePr>
        <p:xfrm>
          <a:off x="215555" y="1596996"/>
          <a:ext cx="178377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5643">
                  <a:extLst>
                    <a:ext uri="{9D8B030D-6E8A-4147-A177-3AD203B41FA5}">
                      <a16:colId xmlns:a16="http://schemas.microsoft.com/office/drawing/2014/main" val="1147959716"/>
                    </a:ext>
                  </a:extLst>
                </a:gridCol>
                <a:gridCol w="1088127">
                  <a:extLst>
                    <a:ext uri="{9D8B030D-6E8A-4147-A177-3AD203B41FA5}">
                      <a16:colId xmlns:a16="http://schemas.microsoft.com/office/drawing/2014/main" val="22242912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X[m]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T[</a:t>
                      </a:r>
                      <a:r>
                        <a:rPr lang="es-ES_tradnl" b="1" baseline="30000" dirty="0" err="1"/>
                        <a:t>o</a:t>
                      </a:r>
                      <a:r>
                        <a:rPr lang="es-ES_tradnl" b="1" dirty="0" err="1"/>
                        <a:t>C</a:t>
                      </a:r>
                      <a:r>
                        <a:rPr lang="es-ES_tradnl" b="1" dirty="0"/>
                        <a:t>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011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-2,8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88124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-0,8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3584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1,4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710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3,0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11025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5,2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7355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6,6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82959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9,4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8583932"/>
                  </a:ext>
                </a:extLst>
              </a:tr>
            </a:tbl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419B0D50-C524-C148-9506-2CC59C2F7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0346" y="4996632"/>
            <a:ext cx="3810000" cy="1905000"/>
          </a:xfrm>
          <a:prstGeom prst="rect">
            <a:avLst/>
          </a:prstGeom>
        </p:spPr>
      </p:pic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A896A51F-FEB6-9849-A6BC-1EDDC7517D6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6430323"/>
              </p:ext>
            </p:extLst>
          </p:nvPr>
        </p:nvGraphicFramePr>
        <p:xfrm>
          <a:off x="3702651" y="1782664"/>
          <a:ext cx="6417533" cy="31698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uadroTexto 6">
            <a:extLst>
              <a:ext uri="{FF2B5EF4-FFF2-40B4-BE49-F238E27FC236}">
                <a16:creationId xmlns:a16="http://schemas.microsoft.com/office/drawing/2014/main" id="{15475E25-A292-F448-A7C1-2D2881BBA905}"/>
              </a:ext>
            </a:extLst>
          </p:cNvPr>
          <p:cNvSpPr txBox="1"/>
          <p:nvPr/>
        </p:nvSpPr>
        <p:spPr>
          <a:xfrm>
            <a:off x="10120184" y="3904735"/>
            <a:ext cx="790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/>
              <a:t>X[m]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2E07BFB-AAC6-2C43-90C2-319D838F97E7}"/>
              </a:ext>
            </a:extLst>
          </p:cNvPr>
          <p:cNvSpPr txBox="1"/>
          <p:nvPr/>
        </p:nvSpPr>
        <p:spPr>
          <a:xfrm>
            <a:off x="3155092" y="1551325"/>
            <a:ext cx="790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/>
              <a:t>T[</a:t>
            </a:r>
            <a:r>
              <a:rPr lang="es-ES_tradnl" baseline="30000" dirty="0" err="1"/>
              <a:t>o</a:t>
            </a:r>
            <a:r>
              <a:rPr lang="es-ES_tradnl" dirty="0" err="1"/>
              <a:t>C</a:t>
            </a:r>
            <a:r>
              <a:rPr lang="es-ES_tradnl" dirty="0"/>
              <a:t>]</a:t>
            </a:r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A88CEFE2-C952-8941-B9A5-9D358248E574}"/>
              </a:ext>
            </a:extLst>
          </p:cNvPr>
          <p:cNvCxnSpPr>
            <a:cxnSpLocks/>
          </p:cNvCxnSpPr>
          <p:nvPr/>
        </p:nvCxnSpPr>
        <p:spPr>
          <a:xfrm flipV="1">
            <a:off x="3550508" y="2137719"/>
            <a:ext cx="6569676" cy="242599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A0BC974B-7587-F847-881A-7524F0C6DA0E}"/>
                  </a:ext>
                </a:extLst>
              </p:cNvPr>
              <p:cNvSpPr txBox="1"/>
              <p:nvPr/>
            </p:nvSpPr>
            <p:spPr>
              <a:xfrm>
                <a:off x="9350046" y="1120438"/>
                <a:ext cx="1851084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s-ES" sz="2800" b="1" dirty="0">
                    <a:solidFill>
                      <a:srgbClr val="002060"/>
                    </a:solidFill>
                  </a:rPr>
                  <a:t>T</a:t>
                </a:r>
                <a14:m>
                  <m:oMath xmlns:m="http://schemas.openxmlformats.org/officeDocument/2006/math">
                    <m:r>
                      <a:rPr lang="es-ES" sz="2800" b="1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sz="2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2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𝒎𝑿</m:t>
                    </m:r>
                    <m:r>
                      <a:rPr lang="es-ES" sz="2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s-ES" sz="2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𝒃</m:t>
                    </m:r>
                  </m:oMath>
                </a14:m>
                <a:endParaRPr lang="es-ES_tradnl" sz="2800" b="1" dirty="0">
                  <a:solidFill>
                    <a:srgbClr val="002060"/>
                  </a:solidFill>
                </a:endParaRPr>
              </a:p>
            </p:txBody>
          </p:sp>
        </mc:Choice>
        <mc:Fallback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A0BC974B-7587-F847-881A-7524F0C6DA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0046" y="1120438"/>
                <a:ext cx="1851084" cy="430887"/>
              </a:xfrm>
              <a:prstGeom prst="rect">
                <a:avLst/>
              </a:prstGeom>
              <a:blipFill>
                <a:blip r:embed="rId4"/>
                <a:stretch>
                  <a:fillRect l="-10884" t="-22857" r="-5442" b="-4571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9919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4" name="Tabla 3">
                <a:extLst>
                  <a:ext uri="{FF2B5EF4-FFF2-40B4-BE49-F238E27FC236}">
                    <a16:creationId xmlns:a16="http://schemas.microsoft.com/office/drawing/2014/main" id="{85E5E6AA-745C-594E-9BE9-E977110DB26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82207270"/>
                  </p:ext>
                </p:extLst>
              </p:nvPr>
            </p:nvGraphicFramePr>
            <p:xfrm>
              <a:off x="407772" y="225397"/>
              <a:ext cx="8044250" cy="535491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38221">
                      <a:extLst>
                        <a:ext uri="{9D8B030D-6E8A-4147-A177-3AD203B41FA5}">
                          <a16:colId xmlns:a16="http://schemas.microsoft.com/office/drawing/2014/main" val="4192450419"/>
                        </a:ext>
                      </a:extLst>
                    </a:gridCol>
                    <a:gridCol w="1342925">
                      <a:extLst>
                        <a:ext uri="{9D8B030D-6E8A-4147-A177-3AD203B41FA5}">
                          <a16:colId xmlns:a16="http://schemas.microsoft.com/office/drawing/2014/main" val="1988296246"/>
                        </a:ext>
                      </a:extLst>
                    </a:gridCol>
                    <a:gridCol w="1409405">
                      <a:extLst>
                        <a:ext uri="{9D8B030D-6E8A-4147-A177-3AD203B41FA5}">
                          <a16:colId xmlns:a16="http://schemas.microsoft.com/office/drawing/2014/main" val="2561996672"/>
                        </a:ext>
                      </a:extLst>
                    </a:gridCol>
                    <a:gridCol w="1542369">
                      <a:extLst>
                        <a:ext uri="{9D8B030D-6E8A-4147-A177-3AD203B41FA5}">
                          <a16:colId xmlns:a16="http://schemas.microsoft.com/office/drawing/2014/main" val="1650264815"/>
                        </a:ext>
                      </a:extLst>
                    </a:gridCol>
                    <a:gridCol w="1489184">
                      <a:extLst>
                        <a:ext uri="{9D8B030D-6E8A-4147-A177-3AD203B41FA5}">
                          <a16:colId xmlns:a16="http://schemas.microsoft.com/office/drawing/2014/main" val="742555483"/>
                        </a:ext>
                      </a:extLst>
                    </a:gridCol>
                    <a:gridCol w="1622146">
                      <a:extLst>
                        <a:ext uri="{9D8B030D-6E8A-4147-A177-3AD203B41FA5}">
                          <a16:colId xmlns:a16="http://schemas.microsoft.com/office/drawing/2014/main" val="2630236634"/>
                        </a:ext>
                      </a:extLst>
                    </a:gridCol>
                  </a:tblGrid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i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x</a:t>
                          </a:r>
                          <a:r>
                            <a:rPr lang="es-ES_tradnl" baseline="-25000" dirty="0"/>
                            <a:t>i</a:t>
                          </a:r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x</a:t>
                          </a:r>
                          <a:r>
                            <a:rPr lang="es-ES_tradnl" baseline="-25000" dirty="0"/>
                            <a:t>i</a:t>
                          </a:r>
                          <a:r>
                            <a:rPr lang="es-ES_tradnl" baseline="30000" dirty="0"/>
                            <a:t>2</a:t>
                          </a:r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 err="1"/>
                            <a:t>y</a:t>
                          </a:r>
                          <a:r>
                            <a:rPr lang="es-ES_tradnl" baseline="-25000" dirty="0" err="1"/>
                            <a:t>i</a:t>
                          </a:r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y</a:t>
                          </a:r>
                          <a:r>
                            <a:rPr lang="es-ES_tradnl" baseline="-25000" dirty="0"/>
                            <a:t>i</a:t>
                          </a:r>
                          <a:r>
                            <a:rPr lang="es-ES_tradnl" baseline="30000" dirty="0"/>
                            <a:t>2</a:t>
                          </a:r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x</a:t>
                          </a:r>
                          <a:r>
                            <a:rPr lang="es-ES_tradnl" baseline="-25000" dirty="0"/>
                            <a:t>i </a:t>
                          </a:r>
                          <a:r>
                            <a:rPr lang="es-ES_tradnl" baseline="0" dirty="0"/>
                            <a:t>*</a:t>
                          </a:r>
                          <a:r>
                            <a:rPr lang="es-ES_tradnl" baseline="0" dirty="0" err="1"/>
                            <a:t>y</a:t>
                          </a:r>
                          <a:r>
                            <a:rPr lang="es-ES_tradnl" baseline="-25000" dirty="0" err="1"/>
                            <a:t>i</a:t>
                          </a:r>
                          <a:endParaRPr lang="es-ES_tradnl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56051939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-2,8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04742834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-0,8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95333941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1,4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55423354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3,0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23427933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5,2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99880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6,6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39634118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7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9,4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34049996"/>
                      </a:ext>
                    </a:extLst>
                  </a:tr>
                  <a:tr h="727574">
                    <a:tc>
                      <a:txBody>
                        <a:bodyPr/>
                        <a:lstStyle/>
                        <a:p>
                          <a:pPr algn="l"/>
                          <a:endParaRPr lang="es-ES_tradnl" dirty="0"/>
                        </a:p>
                      </a:txBody>
                      <a:tcPr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subHide m:val="on"/>
                                    <m:supHide m:val="on"/>
                                    <m:ctrlPr>
                                      <a:rPr lang="es-ES_tradnl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/>
                                  <m:sup/>
                                  <m:e>
                                    <m:sSub>
                                      <m:sSubPr>
                                        <m:ctrlPr>
                                          <a:rPr lang="es-ES_tradnl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s-ES" sz="1200" b="0" i="1" smtClean="0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es-ES" sz="1200" b="0" i="1" smtClean="0"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es-ES" sz="1200" b="0" i="1" smtClean="0">
                                        <a:latin typeface="Cambria Math" panose="02040503050406030204" pitchFamily="18" charset="0"/>
                                      </a:rPr>
                                      <m:t>=</m:t>
                                    </m:r>
                                  </m:e>
                                </m:nary>
                              </m:oMath>
                            </m:oMathPara>
                          </a14:m>
                          <a:endParaRPr lang="es-ES_tradnl" sz="1200" dirty="0"/>
                        </a:p>
                        <a:p>
                          <a:pPr algn="ctr"/>
                          <a:endParaRPr lang="es-ES_tradnl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subHide m:val="on"/>
                                    <m:supHide m:val="on"/>
                                    <m:ctrlPr>
                                      <a:rPr lang="es-ES_tradnl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/>
                                  <m:sup/>
                                  <m:e>
                                    <m:sSup>
                                      <m:sSupPr>
                                        <m:ctrlPr>
                                          <a:rPr lang="es-ES_tradnl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sSub>
                                          <m:sSubPr>
                                            <m:ctrlPr>
                                              <a:rPr lang="es-ES" sz="12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s-ES" sz="12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𝑥</m:t>
                                            </m:r>
                                          </m:e>
                                          <m:sub>
                                            <m:r>
                                              <a:rPr lang="es-ES" sz="12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𝑖</m:t>
                                            </m:r>
                                          </m:sub>
                                        </m:sSub>
                                      </m:e>
                                      <m:sup>
                                        <m:r>
                                          <a:rPr lang="es-ES" sz="12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es-ES" sz="1200" b="0" i="1" smtClean="0">
                                        <a:latin typeface="Cambria Math" panose="02040503050406030204" pitchFamily="18" charset="0"/>
                                      </a:rPr>
                                      <m:t>=</m:t>
                                    </m:r>
                                  </m:e>
                                </m:nary>
                              </m:oMath>
                            </m:oMathPara>
                          </a14:m>
                          <a:endParaRPr lang="es-ES_tradnl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subHide m:val="on"/>
                                    <m:supHide m:val="on"/>
                                    <m:ctrlPr>
                                      <a:rPr lang="es-ES_tradnl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/>
                                  <m:sup/>
                                  <m:e>
                                    <m:sSub>
                                      <m:sSubPr>
                                        <m:ctrlPr>
                                          <a:rPr lang="es-ES_tradnl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s-ES" sz="1200" b="0" i="1" smtClean="0"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e>
                                      <m:sub>
                                        <m:r>
                                          <a:rPr lang="es-ES" sz="1200" b="0" i="1" smtClean="0"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es-ES" sz="1200" b="0" i="1" smtClean="0">
                                        <a:latin typeface="Cambria Math" panose="02040503050406030204" pitchFamily="18" charset="0"/>
                                      </a:rPr>
                                      <m:t>=</m:t>
                                    </m:r>
                                  </m:e>
                                </m:nary>
                              </m:oMath>
                            </m:oMathPara>
                          </a14:m>
                          <a:endParaRPr lang="es-ES_tradnl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subHide m:val="on"/>
                                    <m:supHide m:val="on"/>
                                    <m:ctrlPr>
                                      <a:rPr lang="es-ES_tradnl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/>
                                  <m:sup/>
                                  <m:e>
                                    <m:sSup>
                                      <m:sSupPr>
                                        <m:ctrlPr>
                                          <a:rPr lang="es-ES_tradnl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sSub>
                                          <m:sSubPr>
                                            <m:ctrlPr>
                                              <a:rPr lang="es-ES" sz="12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s-ES" sz="12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𝑦</m:t>
                                            </m:r>
                                          </m:e>
                                          <m:sub>
                                            <m:r>
                                              <a:rPr lang="es-ES" sz="12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𝑖</m:t>
                                            </m:r>
                                          </m:sub>
                                        </m:sSub>
                                      </m:e>
                                      <m:sup>
                                        <m:r>
                                          <a:rPr lang="es-ES" sz="12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es-ES" sz="1200" b="0" i="1" smtClean="0">
                                        <a:latin typeface="Cambria Math" panose="02040503050406030204" pitchFamily="18" charset="0"/>
                                      </a:rPr>
                                      <m:t>=</m:t>
                                    </m:r>
                                  </m:e>
                                </m:nary>
                              </m:oMath>
                            </m:oMathPara>
                          </a14:m>
                          <a:endParaRPr lang="es-ES_tradnl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subHide m:val="on"/>
                                    <m:supHide m:val="on"/>
                                    <m:ctrlPr>
                                      <a:rPr lang="es-ES_tradnl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/>
                                  <m:sup/>
                                  <m:e>
                                    <m:sSub>
                                      <m:sSubPr>
                                        <m:ctrlPr>
                                          <a:rPr lang="es-ES_tradnl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s-ES" sz="1200" b="0" i="1" smtClean="0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es-ES" sz="1200" b="0" i="1" smtClean="0"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sSub>
                                      <m:sSubPr>
                                        <m:ctrlPr>
                                          <a:rPr lang="es-ES_tradnl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s-ES" sz="1200" b="0" i="1" smtClean="0"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e>
                                      <m:sub>
                                        <m:r>
                                          <a:rPr lang="es-ES" sz="1200" b="0" i="1" smtClean="0"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es-ES" sz="1200" b="0" i="1" smtClean="0">
                                        <a:latin typeface="Cambria Math" panose="02040503050406030204" pitchFamily="18" charset="0"/>
                                      </a:rPr>
                                      <m:t>=</m:t>
                                    </m:r>
                                  </m:e>
                                </m:nary>
                              </m:oMath>
                            </m:oMathPara>
                          </a14:m>
                          <a:endParaRPr lang="es-ES_tradnl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82496276"/>
                      </a:ext>
                    </a:extLst>
                  </a:tr>
                  <a:tr h="727574">
                    <a:tc>
                      <a:txBody>
                        <a:bodyPr/>
                        <a:lstStyle/>
                        <a:p>
                          <a:pPr algn="l"/>
                          <a:endParaRPr lang="es-ES_tradnl" dirty="0"/>
                        </a:p>
                      </a:txBody>
                      <a:tcPr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s-ES_tradnl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s-ES_tradnl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nary>
                                          <m:naryPr>
                                            <m:chr m:val="∑"/>
                                            <m:subHide m:val="on"/>
                                            <m:supHide m:val="on"/>
                                            <m:ctrlPr>
                                              <a:rPr lang="es-ES_tradnl" sz="120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naryPr>
                                          <m:sub/>
                                          <m:sup/>
                                          <m:e>
                                            <m:sSub>
                                              <m:sSubPr>
                                                <m:ctrlPr>
                                                  <a:rPr lang="es-ES_tradnl" sz="1200" i="1" smtClean="0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s-ES" sz="12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𝑥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s-ES" sz="12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𝑖</m:t>
                                                </m:r>
                                              </m:sub>
                                            </m:sSub>
                                          </m:e>
                                        </m:nary>
                                      </m:e>
                                    </m:d>
                                  </m:e>
                                  <m:sup>
                                    <m:r>
                                      <a:rPr lang="es-ES" sz="12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s-ES" sz="12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s-ES_tradnl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sz="1200" dirty="0"/>
                        </a:p>
                      </a:txBody>
                      <a:tcPr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s-ES_tradnl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s-ES_tradnl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nary>
                                          <m:naryPr>
                                            <m:chr m:val="∑"/>
                                            <m:subHide m:val="on"/>
                                            <m:supHide m:val="on"/>
                                            <m:ctrlPr>
                                              <a:rPr lang="es-ES_tradnl" sz="120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naryPr>
                                          <m:sub/>
                                          <m:sup/>
                                          <m:e>
                                            <m:sSub>
                                              <m:sSubPr>
                                                <m:ctrlPr>
                                                  <a:rPr lang="es-ES_tradnl" sz="1200" i="1" smtClean="0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s-ES" sz="12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𝑦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s-ES" sz="1200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𝑖</m:t>
                                                </m:r>
                                              </m:sub>
                                            </m:sSub>
                                          </m:e>
                                        </m:nary>
                                      </m:e>
                                    </m:d>
                                  </m:e>
                                  <m:sup>
                                    <m:r>
                                      <a:rPr lang="es-ES" sz="12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s-ES" sz="12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s-ES_tradnl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sz="1200" dirty="0"/>
                        </a:p>
                      </a:txBody>
                      <a:tcPr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sz="1200" dirty="0"/>
                        </a:p>
                        <a:p>
                          <a:pPr algn="ctr"/>
                          <a:endParaRPr lang="es-ES_tradnl" sz="1200" dirty="0"/>
                        </a:p>
                        <a:p>
                          <a:pPr algn="ctr"/>
                          <a:endParaRPr lang="es-ES_tradnl" sz="1200" dirty="0"/>
                        </a:p>
                        <a:p>
                          <a:pPr algn="ctr"/>
                          <a:endParaRPr lang="es-ES_tradnl" sz="1200" dirty="0"/>
                        </a:p>
                      </a:txBody>
                      <a:tcPr>
                        <a:solidFill>
                          <a:schemeClr val="tx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72833070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4" name="Tabla 3">
                <a:extLst>
                  <a:ext uri="{FF2B5EF4-FFF2-40B4-BE49-F238E27FC236}">
                    <a16:creationId xmlns:a16="http://schemas.microsoft.com/office/drawing/2014/main" id="{85E5E6AA-745C-594E-9BE9-E977110DB26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82207270"/>
                  </p:ext>
                </p:extLst>
              </p:nvPr>
            </p:nvGraphicFramePr>
            <p:xfrm>
              <a:off x="407772" y="225397"/>
              <a:ext cx="8044250" cy="535491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38221">
                      <a:extLst>
                        <a:ext uri="{9D8B030D-6E8A-4147-A177-3AD203B41FA5}">
                          <a16:colId xmlns:a16="http://schemas.microsoft.com/office/drawing/2014/main" val="4192450419"/>
                        </a:ext>
                      </a:extLst>
                    </a:gridCol>
                    <a:gridCol w="1342925">
                      <a:extLst>
                        <a:ext uri="{9D8B030D-6E8A-4147-A177-3AD203B41FA5}">
                          <a16:colId xmlns:a16="http://schemas.microsoft.com/office/drawing/2014/main" val="1988296246"/>
                        </a:ext>
                      </a:extLst>
                    </a:gridCol>
                    <a:gridCol w="1409405">
                      <a:extLst>
                        <a:ext uri="{9D8B030D-6E8A-4147-A177-3AD203B41FA5}">
                          <a16:colId xmlns:a16="http://schemas.microsoft.com/office/drawing/2014/main" val="2561996672"/>
                        </a:ext>
                      </a:extLst>
                    </a:gridCol>
                    <a:gridCol w="1542369">
                      <a:extLst>
                        <a:ext uri="{9D8B030D-6E8A-4147-A177-3AD203B41FA5}">
                          <a16:colId xmlns:a16="http://schemas.microsoft.com/office/drawing/2014/main" val="1650264815"/>
                        </a:ext>
                      </a:extLst>
                    </a:gridCol>
                    <a:gridCol w="1489184">
                      <a:extLst>
                        <a:ext uri="{9D8B030D-6E8A-4147-A177-3AD203B41FA5}">
                          <a16:colId xmlns:a16="http://schemas.microsoft.com/office/drawing/2014/main" val="742555483"/>
                        </a:ext>
                      </a:extLst>
                    </a:gridCol>
                    <a:gridCol w="1622146">
                      <a:extLst>
                        <a:ext uri="{9D8B030D-6E8A-4147-A177-3AD203B41FA5}">
                          <a16:colId xmlns:a16="http://schemas.microsoft.com/office/drawing/2014/main" val="2630236634"/>
                        </a:ext>
                      </a:extLst>
                    </a:gridCol>
                  </a:tblGrid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i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x</a:t>
                          </a:r>
                          <a:r>
                            <a:rPr lang="es-ES_tradnl" baseline="-25000" dirty="0"/>
                            <a:t>i</a:t>
                          </a:r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x</a:t>
                          </a:r>
                          <a:r>
                            <a:rPr lang="es-ES_tradnl" baseline="-25000" dirty="0"/>
                            <a:t>i</a:t>
                          </a:r>
                          <a:r>
                            <a:rPr lang="es-ES_tradnl" baseline="30000" dirty="0"/>
                            <a:t>2</a:t>
                          </a:r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 err="1"/>
                            <a:t>y</a:t>
                          </a:r>
                          <a:r>
                            <a:rPr lang="es-ES_tradnl" baseline="-25000" dirty="0" err="1"/>
                            <a:t>i</a:t>
                          </a:r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y</a:t>
                          </a:r>
                          <a:r>
                            <a:rPr lang="es-ES_tradnl" baseline="-25000" dirty="0"/>
                            <a:t>i</a:t>
                          </a:r>
                          <a:r>
                            <a:rPr lang="es-ES_tradnl" baseline="30000" dirty="0"/>
                            <a:t>2</a:t>
                          </a:r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x</a:t>
                          </a:r>
                          <a:r>
                            <a:rPr lang="es-ES_tradnl" baseline="-25000" dirty="0"/>
                            <a:t>i </a:t>
                          </a:r>
                          <a:r>
                            <a:rPr lang="es-ES_tradnl" baseline="0" dirty="0"/>
                            <a:t>*</a:t>
                          </a:r>
                          <a:r>
                            <a:rPr lang="es-ES_tradnl" baseline="0" dirty="0" err="1"/>
                            <a:t>y</a:t>
                          </a:r>
                          <a:r>
                            <a:rPr lang="es-ES_tradnl" baseline="-25000" dirty="0" err="1"/>
                            <a:t>i</a:t>
                          </a:r>
                          <a:endParaRPr lang="es-ES_tradnl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56051939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-2,8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04742834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-0,8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95333941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1,4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55423354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3,0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23427933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5,2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99880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6,6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39634118"/>
                      </a:ext>
                    </a:extLst>
                  </a:tr>
                  <a:tr h="4755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7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ES_tradnl" dirty="0"/>
                            <a:t>9,4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34049996"/>
                      </a:ext>
                    </a:extLst>
                  </a:tr>
                  <a:tr h="727574">
                    <a:tc>
                      <a:txBody>
                        <a:bodyPr/>
                        <a:lstStyle/>
                        <a:p>
                          <a:pPr algn="l"/>
                          <a:endParaRPr lang="es-ES_tradnl" dirty="0"/>
                        </a:p>
                      </a:txBody>
                      <a:tcPr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>
                        <a:blipFill>
                          <a:blip r:embed="rId2"/>
                          <a:stretch>
                            <a:fillRect l="-48113" t="-531579" r="-451887" b="-2070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>
                        <a:blipFill>
                          <a:blip r:embed="rId2"/>
                          <a:stretch>
                            <a:fillRect l="-141441" t="-531579" r="-331532" b="-2070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>
                        <a:blipFill>
                          <a:blip r:embed="rId2"/>
                          <a:stretch>
                            <a:fillRect l="-219672" t="-531579" r="-201639" b="-2070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>
                        <a:blipFill>
                          <a:blip r:embed="rId2"/>
                          <a:stretch>
                            <a:fillRect l="-333333" t="-531579" r="-110256" b="-2070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>
                        <a:blipFill>
                          <a:blip r:embed="rId2"/>
                          <a:stretch>
                            <a:fillRect l="-396094" t="-531579" r="-781" b="-20701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82496276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pPr algn="l"/>
                          <a:endParaRPr lang="es-ES_tradnl" dirty="0"/>
                        </a:p>
                      </a:txBody>
                      <a:tcPr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>
                        <a:blipFill>
                          <a:blip r:embed="rId2"/>
                          <a:stretch>
                            <a:fillRect l="-48113" t="-553846" r="-451887" b="-815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sz="1200" dirty="0"/>
                        </a:p>
                      </a:txBody>
                      <a:tcPr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>
                        <a:blipFill>
                          <a:blip r:embed="rId2"/>
                          <a:stretch>
                            <a:fillRect l="-219672" t="-553846" r="-201639" b="-815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sz="1200" dirty="0"/>
                        </a:p>
                      </a:txBody>
                      <a:tcPr>
                        <a:solidFill>
                          <a:schemeClr val="tx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ES_tradnl" sz="1200" dirty="0"/>
                        </a:p>
                        <a:p>
                          <a:pPr algn="ctr"/>
                          <a:endParaRPr lang="es-ES_tradnl" sz="1200" dirty="0"/>
                        </a:p>
                        <a:p>
                          <a:pPr algn="ctr"/>
                          <a:endParaRPr lang="es-ES_tradnl" sz="1200" dirty="0"/>
                        </a:p>
                        <a:p>
                          <a:pPr algn="ctr"/>
                          <a:endParaRPr lang="es-ES_tradnl" sz="1200" dirty="0"/>
                        </a:p>
                      </a:txBody>
                      <a:tcPr>
                        <a:solidFill>
                          <a:schemeClr val="tx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72833070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5" name="Imagen 4">
            <a:extLst>
              <a:ext uri="{FF2B5EF4-FFF2-40B4-BE49-F238E27FC236}">
                <a16:creationId xmlns:a16="http://schemas.microsoft.com/office/drawing/2014/main" id="{9A650CCB-223E-9B44-AD55-9427F7B0C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9644" y="449346"/>
            <a:ext cx="3810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039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71CB7E7-ACD1-1248-8C39-982A7679273D}"/>
              </a:ext>
            </a:extLst>
          </p:cNvPr>
          <p:cNvSpPr txBox="1"/>
          <p:nvPr/>
        </p:nvSpPr>
        <p:spPr>
          <a:xfrm>
            <a:off x="543697" y="345989"/>
            <a:ext cx="104785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rgbClr val="002060"/>
                </a:solidFill>
              </a:rPr>
              <a:t>Actividad: Considere los siguientes datos correspondientes a un experimento de cinemática donde se estudia el movimiento de un carrito. Se ha registrado la posición del carrito  para los tiempos indicados.</a:t>
            </a:r>
          </a:p>
          <a:p>
            <a:pPr marL="342900" indent="-342900">
              <a:buAutoNum type="alphaLcParenR"/>
            </a:pPr>
            <a:r>
              <a:rPr lang="es-ES_tradnl" dirty="0"/>
              <a:t>A partir de los datos de la tabla confeccione un grafico, indique cual es la variable dependiente e independiente </a:t>
            </a:r>
          </a:p>
          <a:p>
            <a:pPr marL="342900" indent="-342900">
              <a:buAutoNum type="alphaLcParenR"/>
            </a:pPr>
            <a:r>
              <a:rPr lang="es-ES_tradnl" dirty="0"/>
              <a:t>Utilice la técnica del ajuste libre para determinar la ecuación de la recta que representa de mejor manera la tendencia de los datos.</a:t>
            </a:r>
          </a:p>
          <a:p>
            <a:pPr marL="342900" indent="-342900">
              <a:buAutoNum type="alphaLcParenR"/>
            </a:pPr>
            <a:r>
              <a:rPr lang="es-ES_tradnl" dirty="0"/>
              <a:t>Utilice el método de los cuadrados mínimos para determinar la ecuación de la recta que representa de mejor manera la tendencia de los datos.      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5700ABD3-7174-054E-9A5F-1C097CE871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756992"/>
              </p:ext>
            </p:extLst>
          </p:nvPr>
        </p:nvGraphicFramePr>
        <p:xfrm>
          <a:off x="817328" y="2995140"/>
          <a:ext cx="1651000" cy="1930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5500">
                  <a:extLst>
                    <a:ext uri="{9D8B030D-6E8A-4147-A177-3AD203B41FA5}">
                      <a16:colId xmlns:a16="http://schemas.microsoft.com/office/drawing/2014/main" val="2700279623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2650397005"/>
                    </a:ext>
                  </a:extLst>
                </a:gridCol>
              </a:tblGrid>
              <a:tr h="24130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</a:rPr>
                        <a:t>t[s]</a:t>
                      </a:r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x[m]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53786531"/>
                  </a:ext>
                </a:extLst>
              </a:tr>
              <a:tr h="24130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1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0,5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35939080"/>
                  </a:ext>
                </a:extLst>
              </a:tr>
              <a:tr h="24130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2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1,6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07717635"/>
                  </a:ext>
                </a:extLst>
              </a:tr>
              <a:tr h="24130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3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2,4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98262597"/>
                  </a:ext>
                </a:extLst>
              </a:tr>
              <a:tr h="24130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4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</a:rPr>
                        <a:t>3,6</a:t>
                      </a:r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24900580"/>
                  </a:ext>
                </a:extLst>
              </a:tr>
              <a:tr h="24130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5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4,8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40008214"/>
                  </a:ext>
                </a:extLst>
              </a:tr>
              <a:tr h="24130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6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6,8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14157420"/>
                  </a:ext>
                </a:extLst>
              </a:tr>
              <a:tr h="24130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>
                          <a:effectLst/>
                        </a:rPr>
                        <a:t>7</a:t>
                      </a:r>
                      <a:endParaRPr lang="es-CL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</a:rPr>
                        <a:t>8,2</a:t>
                      </a:r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65732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560882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223</Words>
  <Application>Microsoft Macintosh PowerPoint</Application>
  <PresentationFormat>Panorámica</PresentationFormat>
  <Paragraphs>81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 Math</vt:lpstr>
      <vt:lpstr>Tema de Office</vt:lpstr>
      <vt:lpstr>Ajuste de curvas </vt:lpstr>
      <vt:lpstr>Ajuste libre </vt:lpstr>
      <vt:lpstr>Método de los cuadrados mínimos 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Ajuste de curvas </dc:title>
  <dc:creator>Cristian Romanque</dc:creator>
  <cp:lastModifiedBy>Cristian Romanque</cp:lastModifiedBy>
  <cp:revision>6</cp:revision>
  <dcterms:created xsi:type="dcterms:W3CDTF">2018-05-07T03:18:09Z</dcterms:created>
  <dcterms:modified xsi:type="dcterms:W3CDTF">2018-05-07T04:14:37Z</dcterms:modified>
</cp:coreProperties>
</file>