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5" r:id="rId3"/>
    <p:sldId id="257" r:id="rId4"/>
    <p:sldId id="311" r:id="rId5"/>
    <p:sldId id="326" r:id="rId6"/>
    <p:sldId id="312" r:id="rId7"/>
    <p:sldId id="313" r:id="rId8"/>
    <p:sldId id="327" r:id="rId9"/>
    <p:sldId id="260" r:id="rId10"/>
    <p:sldId id="328" r:id="rId11"/>
    <p:sldId id="314" r:id="rId12"/>
    <p:sldId id="329" r:id="rId13"/>
    <p:sldId id="321" r:id="rId14"/>
    <p:sldId id="322" r:id="rId15"/>
    <p:sldId id="323" r:id="rId16"/>
    <p:sldId id="324" r:id="rId17"/>
    <p:sldId id="325" r:id="rId18"/>
    <p:sldId id="316" r:id="rId19"/>
    <p:sldId id="320" r:id="rId20"/>
    <p:sldId id="330" r:id="rId21"/>
    <p:sldId id="331" r:id="rId22"/>
    <p:sldId id="346" r:id="rId23"/>
    <p:sldId id="332" r:id="rId24"/>
    <p:sldId id="333" r:id="rId25"/>
    <p:sldId id="334" r:id="rId26"/>
    <p:sldId id="348" r:id="rId27"/>
    <p:sldId id="317" r:id="rId28"/>
    <p:sldId id="335" r:id="rId29"/>
    <p:sldId id="336" r:id="rId30"/>
    <p:sldId id="337" r:id="rId31"/>
    <p:sldId id="338" r:id="rId32"/>
    <p:sldId id="339" r:id="rId33"/>
    <p:sldId id="297" r:id="rId34"/>
    <p:sldId id="340" r:id="rId35"/>
    <p:sldId id="281" r:id="rId36"/>
    <p:sldId id="341" r:id="rId37"/>
    <p:sldId id="342" r:id="rId38"/>
    <p:sldId id="343" r:id="rId39"/>
    <p:sldId id="310" r:id="rId40"/>
    <p:sldId id="344" r:id="rId41"/>
    <p:sldId id="345" r:id="rId42"/>
    <p:sldId id="347" r:id="rId43"/>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143"/>
    <p:restoredTop sz="94640"/>
  </p:normalViewPr>
  <p:slideViewPr>
    <p:cSldViewPr snapToGrid="0">
      <p:cViewPr varScale="1">
        <p:scale>
          <a:sx n="88" d="100"/>
          <a:sy n="88" d="100"/>
        </p:scale>
        <p:origin x="816"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B7173-B265-4C1D-84CF-D1002B00EB43}"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47864725-2095-441A-94AA-655798216DB2}">
      <dgm:prSet/>
      <dgm:spPr/>
      <dgm:t>
        <a:bodyPr/>
        <a:lstStyle/>
        <a:p>
          <a:r>
            <a:rPr lang="es-ES_tradnl" dirty="0"/>
            <a:t>15 minutos de preparación, 10 minutos de ejecución. Respondan las siguientes preguntas </a:t>
          </a:r>
          <a:endParaRPr lang="en-US" dirty="0"/>
        </a:p>
      </dgm:t>
    </dgm:pt>
    <dgm:pt modelId="{E00731B2-47A5-4B04-A2FB-ACE60FE26A7C}" type="parTrans" cxnId="{4C3CF6F6-8168-441A-B03A-DB0E01698D01}">
      <dgm:prSet/>
      <dgm:spPr/>
      <dgm:t>
        <a:bodyPr/>
        <a:lstStyle/>
        <a:p>
          <a:endParaRPr lang="en-US"/>
        </a:p>
      </dgm:t>
    </dgm:pt>
    <dgm:pt modelId="{E3AA77A6-88B5-4DE0-8DBA-45D2359FF85B}" type="sibTrans" cxnId="{4C3CF6F6-8168-441A-B03A-DB0E01698D01}">
      <dgm:prSet/>
      <dgm:spPr/>
      <dgm:t>
        <a:bodyPr/>
        <a:lstStyle/>
        <a:p>
          <a:endParaRPr lang="en-US"/>
        </a:p>
      </dgm:t>
    </dgm:pt>
    <dgm:pt modelId="{C6BF702E-5028-450C-AE83-8104AE36FA3D}">
      <dgm:prSet/>
      <dgm:spPr/>
      <dgm:t>
        <a:bodyPr/>
        <a:lstStyle/>
        <a:p>
          <a:r>
            <a:rPr lang="es-ES_tradnl" dirty="0"/>
            <a:t>¿Cuál es el procedimiento para analizar el centro de gravedad del enemigo?</a:t>
          </a:r>
          <a:endParaRPr lang="en-US" dirty="0"/>
        </a:p>
      </dgm:t>
    </dgm:pt>
    <dgm:pt modelId="{775A1AC5-0C09-4B61-BD40-D4E48DE464CF}" type="parTrans" cxnId="{EE0EE311-1F52-4B64-81D3-2F8831BF7BE9}">
      <dgm:prSet/>
      <dgm:spPr/>
      <dgm:t>
        <a:bodyPr/>
        <a:lstStyle/>
        <a:p>
          <a:endParaRPr lang="en-US"/>
        </a:p>
      </dgm:t>
    </dgm:pt>
    <dgm:pt modelId="{7E2E7368-7866-4E6E-ADA5-785DB254EDBA}" type="sibTrans" cxnId="{EE0EE311-1F52-4B64-81D3-2F8831BF7BE9}">
      <dgm:prSet/>
      <dgm:spPr/>
      <dgm:t>
        <a:bodyPr/>
        <a:lstStyle/>
        <a:p>
          <a:endParaRPr lang="en-US"/>
        </a:p>
      </dgm:t>
    </dgm:pt>
    <dgm:pt modelId="{CD48E8E2-D961-4B40-91D8-4A721CC6CF2B}">
      <dgm:prSet/>
      <dgm:spPr/>
      <dgm:t>
        <a:bodyPr/>
        <a:lstStyle/>
        <a:p>
          <a:r>
            <a:rPr lang="es-ES_tradnl" dirty="0"/>
            <a:t>¿Cuál es la relación entre requerimientos crítico y vulnerabilidad crítica?</a:t>
          </a:r>
          <a:endParaRPr lang="en-US" dirty="0"/>
        </a:p>
      </dgm:t>
    </dgm:pt>
    <dgm:pt modelId="{C3D9BCAC-6895-445B-BE39-1DE95C260B78}" type="parTrans" cxnId="{6ABA897E-E6AE-4770-BF2C-D5DBD0C1282F}">
      <dgm:prSet/>
      <dgm:spPr/>
      <dgm:t>
        <a:bodyPr/>
        <a:lstStyle/>
        <a:p>
          <a:endParaRPr lang="en-US"/>
        </a:p>
      </dgm:t>
    </dgm:pt>
    <dgm:pt modelId="{3458087F-1845-4B6F-A13B-B6CB3210ECB2}" type="sibTrans" cxnId="{6ABA897E-E6AE-4770-BF2C-D5DBD0C1282F}">
      <dgm:prSet/>
      <dgm:spPr/>
      <dgm:t>
        <a:bodyPr/>
        <a:lstStyle/>
        <a:p>
          <a:endParaRPr lang="en-US"/>
        </a:p>
      </dgm:t>
    </dgm:pt>
    <dgm:pt modelId="{F46FF90B-DDFB-46A6-AE97-2E50CBA70CD9}">
      <dgm:prSet/>
      <dgm:spPr/>
      <dgm:t>
        <a:bodyPr/>
        <a:lstStyle/>
        <a:p>
          <a:r>
            <a:rPr lang="es-ES_tradnl" dirty="0"/>
            <a:t>¿Que termina produciendo el plan de explotación ?</a:t>
          </a:r>
          <a:endParaRPr lang="en-US" dirty="0"/>
        </a:p>
      </dgm:t>
    </dgm:pt>
    <dgm:pt modelId="{B5BC0768-4D77-4587-9E35-263B885C7EF6}" type="parTrans" cxnId="{100352C2-28C2-46B4-A3EC-7EE5857A092C}">
      <dgm:prSet/>
      <dgm:spPr/>
      <dgm:t>
        <a:bodyPr/>
        <a:lstStyle/>
        <a:p>
          <a:endParaRPr lang="en-US"/>
        </a:p>
      </dgm:t>
    </dgm:pt>
    <dgm:pt modelId="{EFAD0318-EE2D-4D76-BF20-FB024152AAE2}" type="sibTrans" cxnId="{100352C2-28C2-46B4-A3EC-7EE5857A092C}">
      <dgm:prSet/>
      <dgm:spPr/>
      <dgm:t>
        <a:bodyPr/>
        <a:lstStyle/>
        <a:p>
          <a:endParaRPr lang="en-US"/>
        </a:p>
      </dgm:t>
    </dgm:pt>
    <dgm:pt modelId="{68982E5A-8C85-234A-94EE-E10CFE69A44E}" type="pres">
      <dgm:prSet presAssocID="{073B7173-B265-4C1D-84CF-D1002B00EB43}" presName="Name0" presStyleCnt="0">
        <dgm:presLayoutVars>
          <dgm:dir/>
          <dgm:resizeHandles val="exact"/>
        </dgm:presLayoutVars>
      </dgm:prSet>
      <dgm:spPr/>
    </dgm:pt>
    <dgm:pt modelId="{3497F52E-4A87-4F4A-86B1-386168E20766}" type="pres">
      <dgm:prSet presAssocID="{47864725-2095-441A-94AA-655798216DB2}" presName="node" presStyleLbl="node1" presStyleIdx="0" presStyleCnt="4">
        <dgm:presLayoutVars>
          <dgm:bulletEnabled val="1"/>
        </dgm:presLayoutVars>
      </dgm:prSet>
      <dgm:spPr/>
    </dgm:pt>
    <dgm:pt modelId="{2F59E4A5-C7F9-3D4D-A7BC-CE9F275426B0}" type="pres">
      <dgm:prSet presAssocID="{E3AA77A6-88B5-4DE0-8DBA-45D2359FF85B}" presName="sibTrans" presStyleLbl="sibTrans1D1" presStyleIdx="0" presStyleCnt="3"/>
      <dgm:spPr/>
    </dgm:pt>
    <dgm:pt modelId="{58D3E90D-F4A1-3244-A855-8C48AB970514}" type="pres">
      <dgm:prSet presAssocID="{E3AA77A6-88B5-4DE0-8DBA-45D2359FF85B}" presName="connectorText" presStyleLbl="sibTrans1D1" presStyleIdx="0" presStyleCnt="3"/>
      <dgm:spPr/>
    </dgm:pt>
    <dgm:pt modelId="{0277EFE6-18DC-AD4F-B872-E4B5DE555FD4}" type="pres">
      <dgm:prSet presAssocID="{C6BF702E-5028-450C-AE83-8104AE36FA3D}" presName="node" presStyleLbl="node1" presStyleIdx="1" presStyleCnt="4">
        <dgm:presLayoutVars>
          <dgm:bulletEnabled val="1"/>
        </dgm:presLayoutVars>
      </dgm:prSet>
      <dgm:spPr/>
    </dgm:pt>
    <dgm:pt modelId="{26DCE05E-7300-074B-B143-2960D83FAB21}" type="pres">
      <dgm:prSet presAssocID="{7E2E7368-7866-4E6E-ADA5-785DB254EDBA}" presName="sibTrans" presStyleLbl="sibTrans1D1" presStyleIdx="1" presStyleCnt="3"/>
      <dgm:spPr/>
    </dgm:pt>
    <dgm:pt modelId="{4A8123C0-E736-B44F-9187-82F15538E196}" type="pres">
      <dgm:prSet presAssocID="{7E2E7368-7866-4E6E-ADA5-785DB254EDBA}" presName="connectorText" presStyleLbl="sibTrans1D1" presStyleIdx="1" presStyleCnt="3"/>
      <dgm:spPr/>
    </dgm:pt>
    <dgm:pt modelId="{EF22DDD5-725D-744B-A858-96A048ECAFFB}" type="pres">
      <dgm:prSet presAssocID="{CD48E8E2-D961-4B40-91D8-4A721CC6CF2B}" presName="node" presStyleLbl="node1" presStyleIdx="2" presStyleCnt="4">
        <dgm:presLayoutVars>
          <dgm:bulletEnabled val="1"/>
        </dgm:presLayoutVars>
      </dgm:prSet>
      <dgm:spPr/>
    </dgm:pt>
    <dgm:pt modelId="{814D9D4E-A768-6148-ADFE-6432D758E32C}" type="pres">
      <dgm:prSet presAssocID="{3458087F-1845-4B6F-A13B-B6CB3210ECB2}" presName="sibTrans" presStyleLbl="sibTrans1D1" presStyleIdx="2" presStyleCnt="3"/>
      <dgm:spPr/>
    </dgm:pt>
    <dgm:pt modelId="{40FF1517-2F10-E248-957E-C19D10F2388C}" type="pres">
      <dgm:prSet presAssocID="{3458087F-1845-4B6F-A13B-B6CB3210ECB2}" presName="connectorText" presStyleLbl="sibTrans1D1" presStyleIdx="2" presStyleCnt="3"/>
      <dgm:spPr/>
    </dgm:pt>
    <dgm:pt modelId="{779A32CD-1F6E-4544-B548-E3DBF564CE07}" type="pres">
      <dgm:prSet presAssocID="{F46FF90B-DDFB-46A6-AE97-2E50CBA70CD9}" presName="node" presStyleLbl="node1" presStyleIdx="3" presStyleCnt="4">
        <dgm:presLayoutVars>
          <dgm:bulletEnabled val="1"/>
        </dgm:presLayoutVars>
      </dgm:prSet>
      <dgm:spPr/>
    </dgm:pt>
  </dgm:ptLst>
  <dgm:cxnLst>
    <dgm:cxn modelId="{989C020D-1CA6-324A-8277-8E49FFAD0FCE}" type="presOf" srcId="{F46FF90B-DDFB-46A6-AE97-2E50CBA70CD9}" destId="{779A32CD-1F6E-4544-B548-E3DBF564CE07}" srcOrd="0" destOrd="0" presId="urn:microsoft.com/office/officeart/2016/7/layout/RepeatingBendingProcessNew"/>
    <dgm:cxn modelId="{EE0EE311-1F52-4B64-81D3-2F8831BF7BE9}" srcId="{073B7173-B265-4C1D-84CF-D1002B00EB43}" destId="{C6BF702E-5028-450C-AE83-8104AE36FA3D}" srcOrd="1" destOrd="0" parTransId="{775A1AC5-0C09-4B61-BD40-D4E48DE464CF}" sibTransId="{7E2E7368-7866-4E6E-ADA5-785DB254EDBA}"/>
    <dgm:cxn modelId="{D8A6C919-5E37-AC41-80C4-4C5CD129CD54}" type="presOf" srcId="{3458087F-1845-4B6F-A13B-B6CB3210ECB2}" destId="{40FF1517-2F10-E248-957E-C19D10F2388C}" srcOrd="1" destOrd="0" presId="urn:microsoft.com/office/officeart/2016/7/layout/RepeatingBendingProcessNew"/>
    <dgm:cxn modelId="{BDC8221E-913E-3348-B4BF-7DD8BF556C09}" type="presOf" srcId="{7E2E7368-7866-4E6E-ADA5-785DB254EDBA}" destId="{4A8123C0-E736-B44F-9187-82F15538E196}" srcOrd="1" destOrd="0" presId="urn:microsoft.com/office/officeart/2016/7/layout/RepeatingBendingProcessNew"/>
    <dgm:cxn modelId="{44DE132D-2A9C-7441-B1BF-A5F1FC410C01}" type="presOf" srcId="{3458087F-1845-4B6F-A13B-B6CB3210ECB2}" destId="{814D9D4E-A768-6148-ADFE-6432D758E32C}" srcOrd="0" destOrd="0" presId="urn:microsoft.com/office/officeart/2016/7/layout/RepeatingBendingProcessNew"/>
    <dgm:cxn modelId="{BE62662D-FE5B-1B42-9E7A-E311B2A7229F}" type="presOf" srcId="{E3AA77A6-88B5-4DE0-8DBA-45D2359FF85B}" destId="{2F59E4A5-C7F9-3D4D-A7BC-CE9F275426B0}" srcOrd="0" destOrd="0" presId="urn:microsoft.com/office/officeart/2016/7/layout/RepeatingBendingProcessNew"/>
    <dgm:cxn modelId="{EEC80B57-BEF1-3F4B-AF36-81E3326CB419}" type="presOf" srcId="{CD48E8E2-D961-4B40-91D8-4A721CC6CF2B}" destId="{EF22DDD5-725D-744B-A858-96A048ECAFFB}" srcOrd="0" destOrd="0" presId="urn:microsoft.com/office/officeart/2016/7/layout/RepeatingBendingProcessNew"/>
    <dgm:cxn modelId="{6ABA897E-E6AE-4770-BF2C-D5DBD0C1282F}" srcId="{073B7173-B265-4C1D-84CF-D1002B00EB43}" destId="{CD48E8E2-D961-4B40-91D8-4A721CC6CF2B}" srcOrd="2" destOrd="0" parTransId="{C3D9BCAC-6895-445B-BE39-1DE95C260B78}" sibTransId="{3458087F-1845-4B6F-A13B-B6CB3210ECB2}"/>
    <dgm:cxn modelId="{CFEDAD92-FA0B-FE4B-A05D-0297AC0B8AD2}" type="presOf" srcId="{47864725-2095-441A-94AA-655798216DB2}" destId="{3497F52E-4A87-4F4A-86B1-386168E20766}" srcOrd="0" destOrd="0" presId="urn:microsoft.com/office/officeart/2016/7/layout/RepeatingBendingProcessNew"/>
    <dgm:cxn modelId="{D1B846A3-06B5-9D45-8A45-081EA7848867}" type="presOf" srcId="{E3AA77A6-88B5-4DE0-8DBA-45D2359FF85B}" destId="{58D3E90D-F4A1-3244-A855-8C48AB970514}" srcOrd="1" destOrd="0" presId="urn:microsoft.com/office/officeart/2016/7/layout/RepeatingBendingProcessNew"/>
    <dgm:cxn modelId="{4E4F15AA-DDFE-BB4C-BFD1-5D49EC18BDC7}" type="presOf" srcId="{073B7173-B265-4C1D-84CF-D1002B00EB43}" destId="{68982E5A-8C85-234A-94EE-E10CFE69A44E}" srcOrd="0" destOrd="0" presId="urn:microsoft.com/office/officeart/2016/7/layout/RepeatingBendingProcessNew"/>
    <dgm:cxn modelId="{931E98AF-C09E-9F49-8CA1-F193D7576E89}" type="presOf" srcId="{C6BF702E-5028-450C-AE83-8104AE36FA3D}" destId="{0277EFE6-18DC-AD4F-B872-E4B5DE555FD4}" srcOrd="0" destOrd="0" presId="urn:microsoft.com/office/officeart/2016/7/layout/RepeatingBendingProcessNew"/>
    <dgm:cxn modelId="{100352C2-28C2-46B4-A3EC-7EE5857A092C}" srcId="{073B7173-B265-4C1D-84CF-D1002B00EB43}" destId="{F46FF90B-DDFB-46A6-AE97-2E50CBA70CD9}" srcOrd="3" destOrd="0" parTransId="{B5BC0768-4D77-4587-9E35-263B885C7EF6}" sibTransId="{EFAD0318-EE2D-4D76-BF20-FB024152AAE2}"/>
    <dgm:cxn modelId="{B775E9CA-A327-7B4D-BBB9-BC3E6998BB64}" type="presOf" srcId="{7E2E7368-7866-4E6E-ADA5-785DB254EDBA}" destId="{26DCE05E-7300-074B-B143-2960D83FAB21}" srcOrd="0" destOrd="0" presId="urn:microsoft.com/office/officeart/2016/7/layout/RepeatingBendingProcessNew"/>
    <dgm:cxn modelId="{4C3CF6F6-8168-441A-B03A-DB0E01698D01}" srcId="{073B7173-B265-4C1D-84CF-D1002B00EB43}" destId="{47864725-2095-441A-94AA-655798216DB2}" srcOrd="0" destOrd="0" parTransId="{E00731B2-47A5-4B04-A2FB-ACE60FE26A7C}" sibTransId="{E3AA77A6-88B5-4DE0-8DBA-45D2359FF85B}"/>
    <dgm:cxn modelId="{603C4E12-9550-EA43-B440-0CC9E5C055D7}" type="presParOf" srcId="{68982E5A-8C85-234A-94EE-E10CFE69A44E}" destId="{3497F52E-4A87-4F4A-86B1-386168E20766}" srcOrd="0" destOrd="0" presId="urn:microsoft.com/office/officeart/2016/7/layout/RepeatingBendingProcessNew"/>
    <dgm:cxn modelId="{98CC8C72-B225-0340-AF97-A4F349E8B9AF}" type="presParOf" srcId="{68982E5A-8C85-234A-94EE-E10CFE69A44E}" destId="{2F59E4A5-C7F9-3D4D-A7BC-CE9F275426B0}" srcOrd="1" destOrd="0" presId="urn:microsoft.com/office/officeart/2016/7/layout/RepeatingBendingProcessNew"/>
    <dgm:cxn modelId="{11A86826-51E0-A348-A244-9DD69A8CF37F}" type="presParOf" srcId="{2F59E4A5-C7F9-3D4D-A7BC-CE9F275426B0}" destId="{58D3E90D-F4A1-3244-A855-8C48AB970514}" srcOrd="0" destOrd="0" presId="urn:microsoft.com/office/officeart/2016/7/layout/RepeatingBendingProcessNew"/>
    <dgm:cxn modelId="{6547FB9D-95AB-0342-A8A9-1A90E623736C}" type="presParOf" srcId="{68982E5A-8C85-234A-94EE-E10CFE69A44E}" destId="{0277EFE6-18DC-AD4F-B872-E4B5DE555FD4}" srcOrd="2" destOrd="0" presId="urn:microsoft.com/office/officeart/2016/7/layout/RepeatingBendingProcessNew"/>
    <dgm:cxn modelId="{31946E05-47A5-0F40-9F9C-AC32ECDE95FE}" type="presParOf" srcId="{68982E5A-8C85-234A-94EE-E10CFE69A44E}" destId="{26DCE05E-7300-074B-B143-2960D83FAB21}" srcOrd="3" destOrd="0" presId="urn:microsoft.com/office/officeart/2016/7/layout/RepeatingBendingProcessNew"/>
    <dgm:cxn modelId="{300D1C0D-CDA0-7244-94A2-E2B4F3E11948}" type="presParOf" srcId="{26DCE05E-7300-074B-B143-2960D83FAB21}" destId="{4A8123C0-E736-B44F-9187-82F15538E196}" srcOrd="0" destOrd="0" presId="urn:microsoft.com/office/officeart/2016/7/layout/RepeatingBendingProcessNew"/>
    <dgm:cxn modelId="{61084DC5-FD68-F64D-B4EA-094770B7A47F}" type="presParOf" srcId="{68982E5A-8C85-234A-94EE-E10CFE69A44E}" destId="{EF22DDD5-725D-744B-A858-96A048ECAFFB}" srcOrd="4" destOrd="0" presId="urn:microsoft.com/office/officeart/2016/7/layout/RepeatingBendingProcessNew"/>
    <dgm:cxn modelId="{BB019E6C-87DD-4841-A0AB-1320D3813A26}" type="presParOf" srcId="{68982E5A-8C85-234A-94EE-E10CFE69A44E}" destId="{814D9D4E-A768-6148-ADFE-6432D758E32C}" srcOrd="5" destOrd="0" presId="urn:microsoft.com/office/officeart/2016/7/layout/RepeatingBendingProcessNew"/>
    <dgm:cxn modelId="{17F2773B-23AB-194C-83A0-54F472477638}" type="presParOf" srcId="{814D9D4E-A768-6148-ADFE-6432D758E32C}" destId="{40FF1517-2F10-E248-957E-C19D10F2388C}" srcOrd="0" destOrd="0" presId="urn:microsoft.com/office/officeart/2016/7/layout/RepeatingBendingProcessNew"/>
    <dgm:cxn modelId="{08EAB410-EC97-564D-A937-B05FAFB50CA2}" type="presParOf" srcId="{68982E5A-8C85-234A-94EE-E10CFE69A44E}" destId="{779A32CD-1F6E-4544-B548-E3DBF564CE07}"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9E4A5-C7F9-3D4D-A7BC-CE9F275426B0}">
      <dsp:nvSpPr>
        <dsp:cNvPr id="0" name=""/>
        <dsp:cNvSpPr/>
      </dsp:nvSpPr>
      <dsp:spPr>
        <a:xfrm>
          <a:off x="4361238" y="845610"/>
          <a:ext cx="650848" cy="91440"/>
        </a:xfrm>
        <a:custGeom>
          <a:avLst/>
          <a:gdLst/>
          <a:ahLst/>
          <a:cxnLst/>
          <a:rect l="0" t="0" r="0" b="0"/>
          <a:pathLst>
            <a:path>
              <a:moveTo>
                <a:pt x="0" y="45720"/>
              </a:moveTo>
              <a:lnTo>
                <a:pt x="650848"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887922"/>
        <a:ext cx="34072" cy="6814"/>
      </dsp:txXfrm>
    </dsp:sp>
    <dsp:sp modelId="{3497F52E-4A87-4F4A-86B1-386168E20766}">
      <dsp:nvSpPr>
        <dsp:cNvPr id="0" name=""/>
        <dsp:cNvSpPr/>
      </dsp:nvSpPr>
      <dsp:spPr>
        <a:xfrm>
          <a:off x="1400219" y="2484"/>
          <a:ext cx="2962819" cy="17776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15 minutos de preparación, 10 minutos de ejecución. Respondan las siguientes preguntas </a:t>
          </a:r>
          <a:endParaRPr lang="en-US" sz="2100" kern="1200" dirty="0"/>
        </a:p>
      </dsp:txBody>
      <dsp:txXfrm>
        <a:off x="1400219" y="2484"/>
        <a:ext cx="2962819" cy="1777691"/>
      </dsp:txXfrm>
    </dsp:sp>
    <dsp:sp modelId="{26DCE05E-7300-074B-B143-2960D83FAB21}">
      <dsp:nvSpPr>
        <dsp:cNvPr id="0" name=""/>
        <dsp:cNvSpPr/>
      </dsp:nvSpPr>
      <dsp:spPr>
        <a:xfrm>
          <a:off x="2881628" y="1778375"/>
          <a:ext cx="3644267" cy="650848"/>
        </a:xfrm>
        <a:custGeom>
          <a:avLst/>
          <a:gdLst/>
          <a:ahLst/>
          <a:cxnLst/>
          <a:rect l="0" t="0" r="0" b="0"/>
          <a:pathLst>
            <a:path>
              <a:moveTo>
                <a:pt x="3644267" y="0"/>
              </a:moveTo>
              <a:lnTo>
                <a:pt x="3644267" y="342524"/>
              </a:lnTo>
              <a:lnTo>
                <a:pt x="0" y="342524"/>
              </a:lnTo>
              <a:lnTo>
                <a:pt x="0" y="650848"/>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11076" y="2100392"/>
        <a:ext cx="185371" cy="6814"/>
      </dsp:txXfrm>
    </dsp:sp>
    <dsp:sp modelId="{0277EFE6-18DC-AD4F-B872-E4B5DE555FD4}">
      <dsp:nvSpPr>
        <dsp:cNvPr id="0" name=""/>
        <dsp:cNvSpPr/>
      </dsp:nvSpPr>
      <dsp:spPr>
        <a:xfrm>
          <a:off x="5044486" y="2484"/>
          <a:ext cx="2962819" cy="1777691"/>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el procedimiento para analizar el centro de gravedad del enemigo?</a:t>
          </a:r>
          <a:endParaRPr lang="en-US" sz="2100" kern="1200" dirty="0"/>
        </a:p>
      </dsp:txBody>
      <dsp:txXfrm>
        <a:off x="5044486" y="2484"/>
        <a:ext cx="2962819" cy="1777691"/>
      </dsp:txXfrm>
    </dsp:sp>
    <dsp:sp modelId="{814D9D4E-A768-6148-ADFE-6432D758E32C}">
      <dsp:nvSpPr>
        <dsp:cNvPr id="0" name=""/>
        <dsp:cNvSpPr/>
      </dsp:nvSpPr>
      <dsp:spPr>
        <a:xfrm>
          <a:off x="4361238" y="3304749"/>
          <a:ext cx="650848" cy="91440"/>
        </a:xfrm>
        <a:custGeom>
          <a:avLst/>
          <a:gdLst/>
          <a:ahLst/>
          <a:cxnLst/>
          <a:rect l="0" t="0" r="0" b="0"/>
          <a:pathLst>
            <a:path>
              <a:moveTo>
                <a:pt x="0" y="45720"/>
              </a:moveTo>
              <a:lnTo>
                <a:pt x="650848"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3347062"/>
        <a:ext cx="34072" cy="6814"/>
      </dsp:txXfrm>
    </dsp:sp>
    <dsp:sp modelId="{EF22DDD5-725D-744B-A858-96A048ECAFFB}">
      <dsp:nvSpPr>
        <dsp:cNvPr id="0" name=""/>
        <dsp:cNvSpPr/>
      </dsp:nvSpPr>
      <dsp:spPr>
        <a:xfrm>
          <a:off x="1400219" y="2461624"/>
          <a:ext cx="2962819" cy="1777691"/>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la relación entre requerimientos crítico y vulnerabilidad crítica?</a:t>
          </a:r>
          <a:endParaRPr lang="en-US" sz="2100" kern="1200" dirty="0"/>
        </a:p>
      </dsp:txBody>
      <dsp:txXfrm>
        <a:off x="1400219" y="2461624"/>
        <a:ext cx="2962819" cy="1777691"/>
      </dsp:txXfrm>
    </dsp:sp>
    <dsp:sp modelId="{779A32CD-1F6E-4544-B548-E3DBF564CE07}">
      <dsp:nvSpPr>
        <dsp:cNvPr id="0" name=""/>
        <dsp:cNvSpPr/>
      </dsp:nvSpPr>
      <dsp:spPr>
        <a:xfrm>
          <a:off x="5044486" y="2461624"/>
          <a:ext cx="2962819" cy="177769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¿Que termina produciendo el plan de explotación ?</a:t>
          </a:r>
          <a:endParaRPr lang="en-US" sz="2100" kern="1200" dirty="0"/>
        </a:p>
      </dsp:txBody>
      <dsp:txXfrm>
        <a:off x="5044486" y="2461624"/>
        <a:ext cx="2962819" cy="177769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4348F4-2A51-69D7-C17A-1AA151FA93BF}"/>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736F41A0-AC16-3C35-C409-B84ED99521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96192F0F-8BCE-156A-8A80-85B32DB904FA}"/>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6C723E40-1BF6-69E2-43F3-A6BED8896E7A}"/>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DF3A476-5756-8395-9CE4-FDDDB31C602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074996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8316B5-114C-015D-FEA0-CC6237729C1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12101104-98A3-67E3-0FE2-38237B44E742}"/>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0924ACA-EA67-9911-B526-ED226C1EE218}"/>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C34362A2-D0FB-09FD-7BD9-FB97D748917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7E1CD029-A4AF-66D9-914A-28C8FEB1C73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2468848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EA2C14-2BC8-1647-7FAF-C0BCAE48150A}"/>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AF4710A-245E-8784-9D57-0B482E3F6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3A09D797-8AB1-AA39-D12D-4228415E2106}"/>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1A494C1E-18D8-0FD2-81E1-358E99038D1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3A576A7-3A57-7F0B-F388-52E0164D6380}"/>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17984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019FF4-C219-77FC-F58F-0DDCAA1D302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CA89B29B-E0D8-4B0A-5D3F-8A69F390AEE5}"/>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44A13580-0729-8B1A-70E3-728434F2AFFF}"/>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66B20AF8-85D7-B021-0CBD-A979FE8083C0}"/>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6" name="Marcador de pie de página 5">
            <a:extLst>
              <a:ext uri="{FF2B5EF4-FFF2-40B4-BE49-F238E27FC236}">
                <a16:creationId xmlns:a16="http://schemas.microsoft.com/office/drawing/2014/main" id="{029A342B-28BC-34D4-9490-128B626F7517}"/>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42E2242-8F21-CA45-D063-1E1C9A6B2828}"/>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665649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0AF1E5-98C8-E87D-FD13-2D671DBA3F7A}"/>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89C533A4-4FB6-39D7-462F-F52255AAE4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BCF65422-05FC-C846-BB7C-C6748E43EFA9}"/>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A743C0D0-5F5D-BA8A-0784-155F4B871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1A87EB13-014E-B82E-2FA6-77B55A0491B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A4520DCA-052D-5901-E582-7375FADF473C}"/>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8" name="Marcador de pie de página 7">
            <a:extLst>
              <a:ext uri="{FF2B5EF4-FFF2-40B4-BE49-F238E27FC236}">
                <a16:creationId xmlns:a16="http://schemas.microsoft.com/office/drawing/2014/main" id="{F4280C36-2473-00EE-B82B-508649FEB54A}"/>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B60F513C-9DD9-3B63-F125-C9F81CE49B82}"/>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816858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F54C30-922B-E8D3-AFC7-A585B423A448}"/>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E88D2118-83B9-3734-BFF9-F42304C2514F}"/>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4" name="Marcador de pie de página 3">
            <a:extLst>
              <a:ext uri="{FF2B5EF4-FFF2-40B4-BE49-F238E27FC236}">
                <a16:creationId xmlns:a16="http://schemas.microsoft.com/office/drawing/2014/main" id="{8393AA16-C1A2-9F86-3C48-8FE8AB66994A}"/>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7462EAE2-38D3-27AD-A047-C6B92E2398E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705239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690050C-6AAF-7F45-A051-DA89D92B02F2}"/>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3" name="Marcador de pie de página 2">
            <a:extLst>
              <a:ext uri="{FF2B5EF4-FFF2-40B4-BE49-F238E27FC236}">
                <a16:creationId xmlns:a16="http://schemas.microsoft.com/office/drawing/2014/main" id="{C0891119-6532-E76F-FEE8-E22AD68F8D05}"/>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0A12B432-7B21-65FD-EFA6-CE4FFE57E41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429712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FAF486-8D06-396D-9CC1-98FDDCE06279}"/>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4045EDBA-C4B4-2F63-1913-FF91FD806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D1057AC1-97C1-5882-A0E6-068FA92567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32877CC-0595-8AA9-8AB6-A1CEFFB52EFD}"/>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6" name="Marcador de pie de página 5">
            <a:extLst>
              <a:ext uri="{FF2B5EF4-FFF2-40B4-BE49-F238E27FC236}">
                <a16:creationId xmlns:a16="http://schemas.microsoft.com/office/drawing/2014/main" id="{F087E445-C15E-E25B-9383-31BF4729C8E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37FB91DE-88B5-A2C4-CD12-62C294173429}"/>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351616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72CA23-FC1E-C0E6-457F-23B802855717}"/>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2EAFCC11-4204-4055-4A07-0304EEA007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F05867F1-AEA1-FE8A-7D92-56BAAC207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2D705391-6E1A-B8B9-6511-2DEF9B0BD60E}"/>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6" name="Marcador de pie de página 5">
            <a:extLst>
              <a:ext uri="{FF2B5EF4-FFF2-40B4-BE49-F238E27FC236}">
                <a16:creationId xmlns:a16="http://schemas.microsoft.com/office/drawing/2014/main" id="{42FA3DA3-944C-FE1C-9477-6EF387A6B0C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1AE2B8B-7F5A-5B5A-AD97-FBC88358089C}"/>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599778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C1ECF6-2E73-86C3-A52D-C1249838FC42}"/>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7031F8D5-65D5-1681-E241-6F064B18661E}"/>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5169C067-E2F9-C96D-FFBA-E8C4F9AAABBF}"/>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1753C153-C579-870E-C967-2ABAE0FE6470}"/>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789F2E3-2718-9796-C6A3-84B78D100726}"/>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93979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19C436-662A-9B6D-D11C-C328AACD3766}"/>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834B6659-ED40-2A0D-C56C-115345A1B212}"/>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9F3BA98B-5D5B-17F0-CC7A-2B973AFB2AA6}"/>
              </a:ext>
            </a:extLst>
          </p:cNvPr>
          <p:cNvSpPr>
            <a:spLocks noGrp="1"/>
          </p:cNvSpPr>
          <p:nvPr>
            <p:ph type="dt" sz="half" idx="10"/>
          </p:nvPr>
        </p:nvSpPr>
        <p:spPr/>
        <p:txBody>
          <a:body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F897DE79-1C2E-863D-998E-568E887EEFE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990EBEF-1653-2EA6-E19C-9B149FDB778B}"/>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796430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6FC2B15-627E-1358-366C-16681216B2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20D32FB-2F8C-E8C8-FB71-972E32AED0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E698EF5D-6751-E1B9-635F-31577BE52F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CED960-E5CA-7647-BF74-811A332EE1FB}" type="datetimeFigureOut">
              <a:rPr lang="es-ES_tradnl" smtClean="0"/>
              <a:t>13/2/26</a:t>
            </a:fld>
            <a:endParaRPr lang="es-ES_tradnl"/>
          </a:p>
        </p:txBody>
      </p:sp>
      <p:sp>
        <p:nvSpPr>
          <p:cNvPr id="5" name="Marcador de pie de página 4">
            <a:extLst>
              <a:ext uri="{FF2B5EF4-FFF2-40B4-BE49-F238E27FC236}">
                <a16:creationId xmlns:a16="http://schemas.microsoft.com/office/drawing/2014/main" id="{3C968BB6-2118-6865-4BDC-E4E68BD209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BC1E8903-1BBB-C1A3-78C8-3B3B18881C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4147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TMylgZijaH0?feature=oembed"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jpeg"/></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408F93E-A59D-A3E3-CE39-BD2E81EB5B51}"/>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337EDD5E-2343-8396-E7DA-6F93498E6C38}"/>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E66D3954-7EFF-24EE-DF81-97B559C7E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1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7EBCCE9-75BE-695E-313D-B24959ADC3CD}"/>
              </a:ext>
            </a:extLst>
          </p:cNvPr>
          <p:cNvSpPr>
            <a:spLocks noGrp="1"/>
          </p:cNvSpPr>
          <p:nvPr>
            <p:ph type="title"/>
          </p:nvPr>
        </p:nvSpPr>
        <p:spPr>
          <a:xfrm>
            <a:off x="-3048" y="100430"/>
            <a:ext cx="7656094" cy="1807305"/>
          </a:xfrm>
        </p:spPr>
        <p:txBody>
          <a:bodyPr>
            <a:normAutofit/>
          </a:bodyPr>
          <a:lstStyle/>
          <a:p>
            <a:r>
              <a:rPr lang="es-ES_tradnl" b="1" dirty="0" err="1"/>
              <a:t>Temarío</a:t>
            </a:r>
            <a:r>
              <a:rPr lang="es-ES_tradnl" b="1" dirty="0"/>
              <a:t> </a:t>
            </a:r>
          </a:p>
        </p:txBody>
      </p:sp>
      <p:sp>
        <p:nvSpPr>
          <p:cNvPr id="3" name="Marcador de contenido 2">
            <a:extLst>
              <a:ext uri="{FF2B5EF4-FFF2-40B4-BE49-F238E27FC236}">
                <a16:creationId xmlns:a16="http://schemas.microsoft.com/office/drawing/2014/main" id="{F2CC48C4-D4C6-F293-08C1-FFECC6EFC46A}"/>
              </a:ext>
            </a:extLst>
          </p:cNvPr>
          <p:cNvSpPr>
            <a:spLocks noGrp="1"/>
          </p:cNvSpPr>
          <p:nvPr>
            <p:ph idx="1"/>
          </p:nvPr>
        </p:nvSpPr>
        <p:spPr>
          <a:xfrm>
            <a:off x="488950" y="1776084"/>
            <a:ext cx="5251315" cy="3843666"/>
          </a:xfrm>
        </p:spPr>
        <p:txBody>
          <a:bodyPr>
            <a:normAutofit/>
          </a:bodyPr>
          <a:lstStyle/>
          <a:p>
            <a:pPr>
              <a:buFont typeface="Wingdings" pitchFamily="2" charset="2"/>
              <a:buChar char="ü"/>
            </a:pPr>
            <a:r>
              <a:rPr lang="es-ES_tradnl" sz="2000" dirty="0"/>
              <a:t>Objetivos de la Guerra</a:t>
            </a:r>
          </a:p>
          <a:p>
            <a:pPr>
              <a:buFont typeface="Wingdings" pitchFamily="2" charset="2"/>
              <a:buChar char="ü"/>
            </a:pPr>
            <a:r>
              <a:rPr lang="es-ES_tradnl" sz="2000" dirty="0"/>
              <a:t>Medios de la guerra</a:t>
            </a:r>
          </a:p>
          <a:p>
            <a:pPr>
              <a:buFont typeface="Wingdings" pitchFamily="2" charset="2"/>
              <a:buChar char="ü"/>
            </a:pPr>
            <a:r>
              <a:rPr lang="es-ES_tradnl" sz="2000" dirty="0"/>
              <a:t>Niveles de la Guerra</a:t>
            </a:r>
          </a:p>
          <a:p>
            <a:pPr>
              <a:buFont typeface="Wingdings" pitchFamily="2" charset="2"/>
              <a:buChar char="ü"/>
            </a:pPr>
            <a:r>
              <a:rPr lang="es-ES_tradnl" sz="2000" dirty="0"/>
              <a:t>Centro de Gravedad</a:t>
            </a:r>
          </a:p>
          <a:p>
            <a:pPr>
              <a:buFont typeface="Wingdings" pitchFamily="2" charset="2"/>
              <a:buChar char="ü"/>
            </a:pPr>
            <a:r>
              <a:rPr lang="es-ES_tradnl" sz="2000" dirty="0"/>
              <a:t>Ejercicios </a:t>
            </a:r>
          </a:p>
        </p:txBody>
      </p:sp>
      <p:pic>
        <p:nvPicPr>
          <p:cNvPr id="5" name="Picture 4" descr="Hombre escribiendo en la hoja de música">
            <a:extLst>
              <a:ext uri="{FF2B5EF4-FFF2-40B4-BE49-F238E27FC236}">
                <a16:creationId xmlns:a16="http://schemas.microsoft.com/office/drawing/2014/main" id="{D6A736FF-B85F-A96A-97C3-D5BF60EA3DFB}"/>
              </a:ext>
            </a:extLst>
          </p:cNvPr>
          <p:cNvPicPr>
            <a:picLocks noChangeAspect="1"/>
          </p:cNvPicPr>
          <p:nvPr/>
        </p:nvPicPr>
        <p:blipFill rotWithShape="1">
          <a:blip r:embed="rId2"/>
          <a:srcRect l="23047" r="18916"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775294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1311565" y="569852"/>
            <a:ext cx="9568862" cy="1325563"/>
          </a:xfrm>
        </p:spPr>
        <p:txBody>
          <a:bodyPr/>
          <a:lstStyle/>
          <a:p>
            <a:r>
              <a:rPr lang="es-ES_tradnl" b="1" i="1" dirty="0"/>
              <a:t>¿A que se refiere la teoría de la guerra?</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897540" y="2185989"/>
            <a:ext cx="10396913" cy="2308324"/>
          </a:xfrm>
          <a:prstGeom prst="rect">
            <a:avLst/>
          </a:prstGeom>
          <a:noFill/>
        </p:spPr>
        <p:txBody>
          <a:bodyPr wrap="square" rtlCol="0">
            <a:spAutoFit/>
          </a:bodyPr>
          <a:lstStyle/>
          <a:p>
            <a:pPr algn="ctr"/>
            <a:r>
              <a:rPr lang="es-ES_tradnl" sz="3600" i="1" dirty="0"/>
              <a:t>Entendiendo su naturaleza, las teorías de la guerra nos permiten profundizar sus elementos y comprender, cuales son sus medios, fines, consideraciones y alcances </a:t>
            </a:r>
          </a:p>
        </p:txBody>
      </p:sp>
    </p:spTree>
    <p:extLst>
      <p:ext uri="{BB962C8B-B14F-4D97-AF65-F5344CB8AC3E}">
        <p14:creationId xmlns:p14="http://schemas.microsoft.com/office/powerpoint/2010/main" val="85810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2359111" y="1840832"/>
            <a:ext cx="8172687" cy="646331"/>
          </a:xfrm>
          <a:prstGeom prst="rect">
            <a:avLst/>
          </a:prstGeom>
          <a:noFill/>
        </p:spPr>
        <p:txBody>
          <a:bodyPr wrap="none" rtlCol="0">
            <a:spAutoFit/>
          </a:bodyPr>
          <a:lstStyle/>
          <a:p>
            <a:r>
              <a:rPr lang="es-ES_tradnl" sz="3600" i="1" dirty="0"/>
              <a:t>¿Qué tipo de objetivos persigue la guerra?</a:t>
            </a:r>
          </a:p>
        </p:txBody>
      </p:sp>
      <p:sp>
        <p:nvSpPr>
          <p:cNvPr id="3" name="CuadroTexto 2">
            <a:extLst>
              <a:ext uri="{FF2B5EF4-FFF2-40B4-BE49-F238E27FC236}">
                <a16:creationId xmlns:a16="http://schemas.microsoft.com/office/drawing/2014/main" id="{AE2FEA83-8DFF-51FA-6294-69602E14A911}"/>
              </a:ext>
            </a:extLst>
          </p:cNvPr>
          <p:cNvSpPr txBox="1"/>
          <p:nvPr/>
        </p:nvSpPr>
        <p:spPr>
          <a:xfrm>
            <a:off x="1062409" y="2782669"/>
            <a:ext cx="10067180" cy="646331"/>
          </a:xfrm>
          <a:prstGeom prst="rect">
            <a:avLst/>
          </a:prstGeom>
          <a:noFill/>
        </p:spPr>
        <p:txBody>
          <a:bodyPr wrap="none" rtlCol="0">
            <a:spAutoFit/>
          </a:bodyPr>
          <a:lstStyle/>
          <a:p>
            <a:r>
              <a:rPr lang="es-ES_tradnl" sz="3600" i="1" dirty="0"/>
              <a:t>¿Cuales son los medios que se emplean en la guerra?</a:t>
            </a:r>
          </a:p>
        </p:txBody>
      </p:sp>
      <p:sp>
        <p:nvSpPr>
          <p:cNvPr id="5" name="CuadroTexto 4">
            <a:extLst>
              <a:ext uri="{FF2B5EF4-FFF2-40B4-BE49-F238E27FC236}">
                <a16:creationId xmlns:a16="http://schemas.microsoft.com/office/drawing/2014/main" id="{0A38BCEE-2BFD-50D3-D62A-23DD1997583B}"/>
              </a:ext>
            </a:extLst>
          </p:cNvPr>
          <p:cNvSpPr txBox="1"/>
          <p:nvPr/>
        </p:nvSpPr>
        <p:spPr>
          <a:xfrm>
            <a:off x="77530" y="3942102"/>
            <a:ext cx="12114470" cy="646331"/>
          </a:xfrm>
          <a:prstGeom prst="rect">
            <a:avLst/>
          </a:prstGeom>
          <a:noFill/>
        </p:spPr>
        <p:txBody>
          <a:bodyPr wrap="none" rtlCol="0">
            <a:spAutoFit/>
          </a:bodyPr>
          <a:lstStyle/>
          <a:p>
            <a:r>
              <a:rPr lang="es-ES_tradnl" sz="3600" i="1" dirty="0"/>
              <a:t>¿Cuales son los niveles de la guerra? ¿Qué ocurre en cada nivel?</a:t>
            </a:r>
          </a:p>
        </p:txBody>
      </p:sp>
      <p:sp>
        <p:nvSpPr>
          <p:cNvPr id="6" name="CuadroTexto 5">
            <a:extLst>
              <a:ext uri="{FF2B5EF4-FFF2-40B4-BE49-F238E27FC236}">
                <a16:creationId xmlns:a16="http://schemas.microsoft.com/office/drawing/2014/main" id="{8A6191A0-4DFD-7AA9-C395-C0CC9180B2CD}"/>
              </a:ext>
            </a:extLst>
          </p:cNvPr>
          <p:cNvSpPr txBox="1"/>
          <p:nvPr/>
        </p:nvSpPr>
        <p:spPr>
          <a:xfrm>
            <a:off x="54473" y="5036833"/>
            <a:ext cx="12083051" cy="1200329"/>
          </a:xfrm>
          <a:prstGeom prst="rect">
            <a:avLst/>
          </a:prstGeom>
          <a:noFill/>
        </p:spPr>
        <p:txBody>
          <a:bodyPr wrap="none" rtlCol="0">
            <a:spAutoFit/>
          </a:bodyPr>
          <a:lstStyle/>
          <a:p>
            <a:pPr algn="ctr"/>
            <a:r>
              <a:rPr lang="es-ES_tradnl" sz="3600" i="1" dirty="0"/>
              <a:t>¿Cuales es la relación entre centro de gravedad y vulnerabilidad</a:t>
            </a:r>
          </a:p>
          <a:p>
            <a:pPr algn="ctr"/>
            <a:r>
              <a:rPr lang="es-ES_tradnl" sz="3600" i="1" dirty="0"/>
              <a:t>crítica?</a:t>
            </a:r>
          </a:p>
        </p:txBody>
      </p:sp>
    </p:spTree>
    <p:extLst>
      <p:ext uri="{BB962C8B-B14F-4D97-AF65-F5344CB8AC3E}">
        <p14:creationId xmlns:p14="http://schemas.microsoft.com/office/powerpoint/2010/main" val="4047027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135924-652F-ACEC-588B-9CECC7FACBC6}"/>
              </a:ext>
            </a:extLst>
          </p:cNvPr>
          <p:cNvSpPr>
            <a:spLocks noGrp="1"/>
          </p:cNvSpPr>
          <p:nvPr>
            <p:ph type="title"/>
          </p:nvPr>
        </p:nvSpPr>
        <p:spPr>
          <a:xfrm>
            <a:off x="838200" y="2665413"/>
            <a:ext cx="10515600" cy="1325563"/>
          </a:xfrm>
        </p:spPr>
        <p:txBody>
          <a:bodyPr/>
          <a:lstStyle/>
          <a:p>
            <a:pPr algn="ctr"/>
            <a:r>
              <a:rPr lang="es-ES_tradnl" b="1" dirty="0"/>
              <a:t>Objetivos </a:t>
            </a:r>
          </a:p>
        </p:txBody>
      </p:sp>
    </p:spTree>
    <p:extLst>
      <p:ext uri="{BB962C8B-B14F-4D97-AF65-F5344CB8AC3E}">
        <p14:creationId xmlns:p14="http://schemas.microsoft.com/office/powerpoint/2010/main" val="3064061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b="1" i="1" dirty="0">
                <a:solidFill>
                  <a:schemeClr val="tx1">
                    <a:lumMod val="85000"/>
                    <a:lumOff val="15000"/>
                  </a:schemeClr>
                </a:solidFill>
              </a:rPr>
              <a:t>LA GUERRA COMO ACTO DE POLÍTICA </a:t>
            </a:r>
          </a:p>
        </p:txBody>
      </p:sp>
      <p:pic>
        <p:nvPicPr>
          <p:cNvPr id="1026" name="Picture 2" descr="What Would Clausewitz Read? Professional Reading with a Purpose - Modern War  Institute">
            <a:extLst>
              <a:ext uri="{FF2B5EF4-FFF2-40B4-BE49-F238E27FC236}">
                <a16:creationId xmlns:a16="http://schemas.microsoft.com/office/drawing/2014/main" id="{100B8F9F-3E78-8860-524F-3868E09AE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4650" y="0"/>
            <a:ext cx="8901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37E2E522-A1BA-7EC5-F3B9-90DD82D55E6A}"/>
              </a:ext>
            </a:extLst>
          </p:cNvPr>
          <p:cNvSpPr/>
          <p:nvPr/>
        </p:nvSpPr>
        <p:spPr>
          <a:xfrm>
            <a:off x="4393213" y="28576"/>
            <a:ext cx="3472248" cy="900109"/>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pic>
        <p:nvPicPr>
          <p:cNvPr id="4" name="Picture 4" descr="Carl Von Clausewitz - AggressiveWorld | OpenSea">
            <a:extLst>
              <a:ext uri="{FF2B5EF4-FFF2-40B4-BE49-F238E27FC236}">
                <a16:creationId xmlns:a16="http://schemas.microsoft.com/office/drawing/2014/main" id="{6F969B63-A360-DF40-7300-EC3C7DC08C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1" b="18311"/>
          <a:stretch/>
        </p:blipFill>
        <p:spPr bwMode="auto">
          <a:xfrm>
            <a:off x="8442010" y="1930956"/>
            <a:ext cx="3292790" cy="2663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00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hat Would Clausewitz Read? Professional Reading with a Purpose - Modern War  Institute">
            <a:extLst>
              <a:ext uri="{FF2B5EF4-FFF2-40B4-BE49-F238E27FC236}">
                <a16:creationId xmlns:a16="http://schemas.microsoft.com/office/drawing/2014/main" id="{5E360C96-7F2C-B87B-316D-8C16A2E6F3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91684">
            <a:off x="942115" y="-362587"/>
            <a:ext cx="6633676" cy="56453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problem is not Russia or China, it is Putin and Xi | The Hill">
            <a:extLst>
              <a:ext uri="{FF2B5EF4-FFF2-40B4-BE49-F238E27FC236}">
                <a16:creationId xmlns:a16="http://schemas.microsoft.com/office/drawing/2014/main" id="{A1363F85-B566-E156-A1B5-E18A200169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8234" y="768290"/>
            <a:ext cx="3952726" cy="22218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ypes of Democracy - 10 Different Forms of Government - Have Fun With  History">
            <a:extLst>
              <a:ext uri="{FF2B5EF4-FFF2-40B4-BE49-F238E27FC236}">
                <a16:creationId xmlns:a16="http://schemas.microsoft.com/office/drawing/2014/main" id="{16EF0201-6B94-BD7B-A691-EE7A5A4ED3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8233" y="3435350"/>
            <a:ext cx="4095749" cy="2730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77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C6942-5162-64E2-E4AB-012AF49D304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BAE80D8-1039-CE9E-F9F0-5820EF361D1B}"/>
              </a:ext>
            </a:extLst>
          </p:cNvPr>
          <p:cNvSpPr>
            <a:spLocks noGrp="1"/>
          </p:cNvSpPr>
          <p:nvPr>
            <p:ph type="title"/>
          </p:nvPr>
        </p:nvSpPr>
        <p:spPr>
          <a:xfrm>
            <a:off x="838200" y="2665413"/>
            <a:ext cx="10515600" cy="1325563"/>
          </a:xfrm>
        </p:spPr>
        <p:txBody>
          <a:bodyPr/>
          <a:lstStyle/>
          <a:p>
            <a:pPr algn="ctr"/>
            <a:r>
              <a:rPr lang="es-ES_tradnl" b="1" dirty="0"/>
              <a:t>Medios</a:t>
            </a:r>
          </a:p>
        </p:txBody>
      </p:sp>
    </p:spTree>
    <p:extLst>
      <p:ext uri="{BB962C8B-B14F-4D97-AF65-F5344CB8AC3E}">
        <p14:creationId xmlns:p14="http://schemas.microsoft.com/office/powerpoint/2010/main" val="105196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s-ES_tradnl" sz="2200" b="1" i="1" dirty="0"/>
              <a:t>Medios: Instrumentos del poder Nacional</a:t>
            </a:r>
          </a:p>
        </p:txBody>
      </p:sp>
      <p:sp>
        <p:nvSpPr>
          <p:cNvPr id="3" name="Marcador de contenido 2">
            <a:extLst>
              <a:ext uri="{FF2B5EF4-FFF2-40B4-BE49-F238E27FC236}">
                <a16:creationId xmlns:a16="http://schemas.microsoft.com/office/drawing/2014/main" id="{E6F20486-E5C6-A4F0-EB9E-F9169AEE2ACE}"/>
              </a:ext>
            </a:extLst>
          </p:cNvPr>
          <p:cNvSpPr>
            <a:spLocks noGrp="1"/>
          </p:cNvSpPr>
          <p:nvPr>
            <p:ph idx="1"/>
          </p:nvPr>
        </p:nvSpPr>
        <p:spPr>
          <a:xfrm>
            <a:off x="590719" y="1756944"/>
            <a:ext cx="4559425" cy="3979585"/>
          </a:xfrm>
        </p:spPr>
        <p:txBody>
          <a:bodyPr anchor="ctr">
            <a:normAutofit/>
          </a:bodyPr>
          <a:lstStyle/>
          <a:p>
            <a:pPr algn="just"/>
            <a:r>
              <a:rPr lang="es-ES_tradnl" sz="3200" dirty="0"/>
              <a:t>DIME (IL)</a:t>
            </a:r>
          </a:p>
        </p:txBody>
      </p:sp>
      <p:pic>
        <p:nvPicPr>
          <p:cNvPr id="1026" name="Picture 2" descr="Dropping DIMEs: Leveraging All Elements of National Power on the  Multi-Domain Battlefield - Modern War Institute">
            <a:extLst>
              <a:ext uri="{FF2B5EF4-FFF2-40B4-BE49-F238E27FC236}">
                <a16:creationId xmlns:a16="http://schemas.microsoft.com/office/drawing/2014/main" id="{E156CECC-5AF0-CA27-78C5-6C60DC7E19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5810" y="509569"/>
            <a:ext cx="6009367" cy="583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663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2721D-7B5B-156A-070E-89C05A86E19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ADAAE5A-E14D-471A-935A-F855BBCC68B4}"/>
              </a:ext>
            </a:extLst>
          </p:cNvPr>
          <p:cNvSpPr>
            <a:spLocks noGrp="1"/>
          </p:cNvSpPr>
          <p:nvPr>
            <p:ph type="title"/>
          </p:nvPr>
        </p:nvSpPr>
        <p:spPr>
          <a:xfrm>
            <a:off x="838200" y="2665413"/>
            <a:ext cx="10515600" cy="1325563"/>
          </a:xfrm>
        </p:spPr>
        <p:txBody>
          <a:bodyPr/>
          <a:lstStyle/>
          <a:p>
            <a:pPr algn="ctr"/>
            <a:r>
              <a:rPr lang="es-ES_tradnl" b="1" dirty="0"/>
              <a:t>Niveles </a:t>
            </a:r>
          </a:p>
        </p:txBody>
      </p:sp>
    </p:spTree>
    <p:extLst>
      <p:ext uri="{BB962C8B-B14F-4D97-AF65-F5344CB8AC3E}">
        <p14:creationId xmlns:p14="http://schemas.microsoft.com/office/powerpoint/2010/main" val="119174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97168D-80C1-0661-ECD7-AF5CD0FDE33D}"/>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i="1" kern="1200">
                <a:solidFill>
                  <a:srgbClr val="FFFFFF"/>
                </a:solidFill>
                <a:latin typeface="+mj-lt"/>
                <a:ea typeface="+mj-ea"/>
                <a:cs typeface="+mj-cs"/>
              </a:rPr>
              <a:t>Niveles de la Guerra</a:t>
            </a:r>
          </a:p>
        </p:txBody>
      </p:sp>
      <p:pic>
        <p:nvPicPr>
          <p:cNvPr id="3" name="Imagen 2">
            <a:extLst>
              <a:ext uri="{FF2B5EF4-FFF2-40B4-BE49-F238E27FC236}">
                <a16:creationId xmlns:a16="http://schemas.microsoft.com/office/drawing/2014/main" id="{0F018DB3-D6AC-1C3A-E0A3-D3619C5BFE1C}"/>
              </a:ext>
            </a:extLst>
          </p:cNvPr>
          <p:cNvPicPr>
            <a:picLocks noChangeAspect="1"/>
          </p:cNvPicPr>
          <p:nvPr/>
        </p:nvPicPr>
        <p:blipFill>
          <a:blip r:embed="rId2"/>
          <a:stretch>
            <a:fillRect/>
          </a:stretch>
        </p:blipFill>
        <p:spPr>
          <a:xfrm>
            <a:off x="4935967" y="581818"/>
            <a:ext cx="5712499" cy="5694364"/>
          </a:xfrm>
          <a:prstGeom prst="rect">
            <a:avLst/>
          </a:prstGeom>
        </p:spPr>
      </p:pic>
    </p:spTree>
    <p:extLst>
      <p:ext uri="{BB962C8B-B14F-4D97-AF65-F5344CB8AC3E}">
        <p14:creationId xmlns:p14="http://schemas.microsoft.com/office/powerpoint/2010/main" val="2302893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2D2D7-04E9-DAC4-B176-486B6FF5523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FE1E44D-FDF7-9BA4-4420-3EA6E7EFEAA1}"/>
              </a:ext>
            </a:extLst>
          </p:cNvPr>
          <p:cNvSpPr>
            <a:spLocks noGrp="1"/>
          </p:cNvSpPr>
          <p:nvPr>
            <p:ph type="title"/>
          </p:nvPr>
        </p:nvSpPr>
        <p:spPr>
          <a:xfrm>
            <a:off x="838200" y="2665413"/>
            <a:ext cx="10515600" cy="1325563"/>
          </a:xfrm>
        </p:spPr>
        <p:txBody>
          <a:bodyPr/>
          <a:lstStyle/>
          <a:p>
            <a:pPr algn="ctr"/>
            <a:r>
              <a:rPr lang="es-ES_tradnl" b="1" dirty="0"/>
              <a:t>Centro de Gravedad</a:t>
            </a:r>
          </a:p>
        </p:txBody>
      </p:sp>
    </p:spTree>
    <p:extLst>
      <p:ext uri="{BB962C8B-B14F-4D97-AF65-F5344CB8AC3E}">
        <p14:creationId xmlns:p14="http://schemas.microsoft.com/office/powerpoint/2010/main" val="937354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65EF11-F0E2-A172-DDE3-AFD94F0C7589}"/>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ACDAD5A2-F976-0469-3851-1C67AF695101}"/>
              </a:ext>
            </a:extLst>
          </p:cNvPr>
          <p:cNvSpPr>
            <a:spLocks noGrp="1"/>
          </p:cNvSpPr>
          <p:nvPr>
            <p:ph idx="1"/>
          </p:nvPr>
        </p:nvSpPr>
        <p:spPr/>
        <p:txBody>
          <a:bodyPr/>
          <a:lstStyle/>
          <a:p>
            <a:endParaRPr lang="es-ES_tradnl" dirty="0"/>
          </a:p>
        </p:txBody>
      </p:sp>
      <p:pic>
        <p:nvPicPr>
          <p:cNvPr id="5122" name="Picture 2" descr="ilustraciones, imágenes clip art, dibujos animados e iconos de stock de contra fondo de puño de rivalidad - opposing forces">
            <a:extLst>
              <a:ext uri="{FF2B5EF4-FFF2-40B4-BE49-F238E27FC236}">
                <a16:creationId xmlns:a16="http://schemas.microsoft.com/office/drawing/2014/main" id="{413C08C6-B5A7-316D-3DD2-4E4F01868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413" y="1048544"/>
            <a:ext cx="6121173" cy="4760912"/>
          </a:xfrm>
          <a:prstGeom prst="rect">
            <a:avLst/>
          </a:prstGeom>
          <a:noFill/>
          <a:extLst>
            <a:ext uri="{909E8E84-426E-40DD-AFC4-6F175D3DCCD1}">
              <a14:hiddenFill xmlns:a14="http://schemas.microsoft.com/office/drawing/2010/main">
                <a:solidFill>
                  <a:srgbClr val="FFFFFF"/>
                </a:solidFill>
              </a14:hiddenFill>
            </a:ext>
          </a:extLst>
        </p:spPr>
      </p:pic>
      <p:sp>
        <p:nvSpPr>
          <p:cNvPr id="4" name="Elipse 3">
            <a:extLst>
              <a:ext uri="{FF2B5EF4-FFF2-40B4-BE49-F238E27FC236}">
                <a16:creationId xmlns:a16="http://schemas.microsoft.com/office/drawing/2014/main" id="{562FCAA3-EAF4-CBDD-F528-323E590BD932}"/>
              </a:ext>
            </a:extLst>
          </p:cNvPr>
          <p:cNvSpPr/>
          <p:nvPr/>
        </p:nvSpPr>
        <p:spPr>
          <a:xfrm>
            <a:off x="8170577" y="7147"/>
            <a:ext cx="3947949" cy="37750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5" name="Elipse 4">
            <a:extLst>
              <a:ext uri="{FF2B5EF4-FFF2-40B4-BE49-F238E27FC236}">
                <a16:creationId xmlns:a16="http://schemas.microsoft.com/office/drawing/2014/main" id="{01884527-4051-0DE4-5506-76DB17B4C89D}"/>
              </a:ext>
            </a:extLst>
          </p:cNvPr>
          <p:cNvSpPr/>
          <p:nvPr/>
        </p:nvSpPr>
        <p:spPr>
          <a:xfrm>
            <a:off x="7602521" y="2678911"/>
            <a:ext cx="2115401" cy="18589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6" name="Elipse 5">
            <a:extLst>
              <a:ext uri="{FF2B5EF4-FFF2-40B4-BE49-F238E27FC236}">
                <a16:creationId xmlns:a16="http://schemas.microsoft.com/office/drawing/2014/main" id="{905C4E68-733D-D668-7225-D382DCFA0E7C}"/>
              </a:ext>
            </a:extLst>
          </p:cNvPr>
          <p:cNvSpPr/>
          <p:nvPr/>
        </p:nvSpPr>
        <p:spPr>
          <a:xfrm>
            <a:off x="8827585" y="4001294"/>
            <a:ext cx="2942374" cy="21697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
        <p:nvSpPr>
          <p:cNvPr id="7" name="CuadroTexto 6">
            <a:extLst>
              <a:ext uri="{FF2B5EF4-FFF2-40B4-BE49-F238E27FC236}">
                <a16:creationId xmlns:a16="http://schemas.microsoft.com/office/drawing/2014/main" id="{139F3EB5-5682-0A04-27A1-822964CF7519}"/>
              </a:ext>
            </a:extLst>
          </p:cNvPr>
          <p:cNvSpPr txBox="1"/>
          <p:nvPr/>
        </p:nvSpPr>
        <p:spPr>
          <a:xfrm>
            <a:off x="6639607" y="5291535"/>
            <a:ext cx="1417952" cy="369332"/>
          </a:xfrm>
          <a:prstGeom prst="rect">
            <a:avLst/>
          </a:prstGeom>
          <a:solidFill>
            <a:schemeClr val="bg1"/>
          </a:solidFill>
        </p:spPr>
        <p:txBody>
          <a:bodyPr wrap="none" rtlCol="0">
            <a:spAutoFit/>
          </a:bodyPr>
          <a:lstStyle/>
          <a:p>
            <a:r>
              <a:rPr lang="es-ES_tradnl" b="1" i="1" dirty="0"/>
              <a:t>VOLUNTAD 1</a:t>
            </a:r>
          </a:p>
        </p:txBody>
      </p:sp>
      <p:sp>
        <p:nvSpPr>
          <p:cNvPr id="8" name="CuadroTexto 7">
            <a:extLst>
              <a:ext uri="{FF2B5EF4-FFF2-40B4-BE49-F238E27FC236}">
                <a16:creationId xmlns:a16="http://schemas.microsoft.com/office/drawing/2014/main" id="{C3636264-CCDA-EA54-00B5-FF244B21EF41}"/>
              </a:ext>
            </a:extLst>
          </p:cNvPr>
          <p:cNvSpPr txBox="1"/>
          <p:nvPr/>
        </p:nvSpPr>
        <p:spPr>
          <a:xfrm>
            <a:off x="3792030" y="1708152"/>
            <a:ext cx="1417952" cy="369332"/>
          </a:xfrm>
          <a:prstGeom prst="rect">
            <a:avLst/>
          </a:prstGeom>
          <a:solidFill>
            <a:schemeClr val="bg1"/>
          </a:solidFill>
        </p:spPr>
        <p:txBody>
          <a:bodyPr wrap="none" rtlCol="0">
            <a:spAutoFit/>
          </a:bodyPr>
          <a:lstStyle/>
          <a:p>
            <a:r>
              <a:rPr lang="es-ES_tradnl" b="1" i="1" dirty="0"/>
              <a:t>VOLUNTAD 2</a:t>
            </a:r>
          </a:p>
        </p:txBody>
      </p:sp>
      <p:sp>
        <p:nvSpPr>
          <p:cNvPr id="9" name="Elipse 8">
            <a:extLst>
              <a:ext uri="{FF2B5EF4-FFF2-40B4-BE49-F238E27FC236}">
                <a16:creationId xmlns:a16="http://schemas.microsoft.com/office/drawing/2014/main" id="{6AFDAFC8-978E-F103-12A8-3D00CDEC57C1}"/>
              </a:ext>
            </a:extLst>
          </p:cNvPr>
          <p:cNvSpPr/>
          <p:nvPr/>
        </p:nvSpPr>
        <p:spPr>
          <a:xfrm>
            <a:off x="-237732" y="0"/>
            <a:ext cx="3947949" cy="3775075"/>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10" name="Elipse 9">
            <a:extLst>
              <a:ext uri="{FF2B5EF4-FFF2-40B4-BE49-F238E27FC236}">
                <a16:creationId xmlns:a16="http://schemas.microsoft.com/office/drawing/2014/main" id="{0E21F3FB-6FFD-69C6-1487-45C8C8EED9F5}"/>
              </a:ext>
            </a:extLst>
          </p:cNvPr>
          <p:cNvSpPr/>
          <p:nvPr/>
        </p:nvSpPr>
        <p:spPr>
          <a:xfrm>
            <a:off x="2213975" y="2760903"/>
            <a:ext cx="2115401" cy="185896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11" name="Elipse 10">
            <a:extLst>
              <a:ext uri="{FF2B5EF4-FFF2-40B4-BE49-F238E27FC236}">
                <a16:creationId xmlns:a16="http://schemas.microsoft.com/office/drawing/2014/main" id="{872620E2-2D29-ED98-B1A3-DFA001A5B2E0}"/>
              </a:ext>
            </a:extLst>
          </p:cNvPr>
          <p:cNvSpPr/>
          <p:nvPr/>
        </p:nvSpPr>
        <p:spPr>
          <a:xfrm>
            <a:off x="300828" y="4104874"/>
            <a:ext cx="2942374" cy="216972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Tree>
    <p:extLst>
      <p:ext uri="{BB962C8B-B14F-4D97-AF65-F5344CB8AC3E}">
        <p14:creationId xmlns:p14="http://schemas.microsoft.com/office/powerpoint/2010/main" val="741109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373562" y="671513"/>
            <a:ext cx="6643688"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373562" y="3740150"/>
            <a:ext cx="6643688"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4373562" y="4213225"/>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4373562" y="5834063"/>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47025" y="4213225"/>
            <a:ext cx="3070225" cy="20256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7947025" y="5834063"/>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latin typeface="+mj-lt"/>
                <a:ea typeface="+mj-ea"/>
                <a:cs typeface="+mj-cs"/>
              </a:rPr>
              <a:t>Un </a:t>
            </a:r>
            <a:r>
              <a:rPr lang="en-US" sz="3600" kern="1200" dirty="0" err="1">
                <a:latin typeface="+mj-lt"/>
                <a:ea typeface="+mj-ea"/>
                <a:cs typeface="+mj-cs"/>
              </a:rPr>
              <a:t>ejemplo</a:t>
            </a:r>
            <a:r>
              <a:rPr lang="en-US" sz="3600" kern="1200" dirty="0">
                <a:latin typeface="+mj-lt"/>
                <a:ea typeface="+mj-ea"/>
                <a:cs typeface="+mj-cs"/>
              </a:rPr>
              <a:t> </a:t>
            </a:r>
            <a:r>
              <a:rPr lang="en-US" sz="3600" kern="1200" dirty="0" err="1">
                <a:latin typeface="+mj-lt"/>
                <a:ea typeface="+mj-ea"/>
                <a:cs typeface="+mj-cs"/>
              </a:rPr>
              <a:t>práctico</a:t>
            </a:r>
            <a:endParaRPr lang="en-US" sz="3600" kern="1200" dirty="0">
              <a:latin typeface="+mj-lt"/>
              <a:ea typeface="+mj-ea"/>
              <a:cs typeface="+mj-cs"/>
            </a:endParaRPr>
          </a:p>
        </p:txBody>
      </p:sp>
    </p:spTree>
    <p:extLst>
      <p:ext uri="{BB962C8B-B14F-4D97-AF65-F5344CB8AC3E}">
        <p14:creationId xmlns:p14="http://schemas.microsoft.com/office/powerpoint/2010/main" val="180020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F42B3EBE-FF14-227C-981E-968BC30B81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89296"/>
            <a:ext cx="2355851" cy="285420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Vietnam War Guide &amp; Dates, Plus 7 Surprising Facts | HistoryExtra">
            <a:extLst>
              <a:ext uri="{FF2B5EF4-FFF2-40B4-BE49-F238E27FC236}">
                <a16:creationId xmlns:a16="http://schemas.microsoft.com/office/drawing/2014/main" id="{D7115F18-0C27-0F02-6630-F117E4535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7710" y="1432046"/>
            <a:ext cx="6845653" cy="4568704"/>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6F580C49-D84D-03C4-D7B0-F529FF20B05C}"/>
              </a:ext>
            </a:extLst>
          </p:cNvPr>
          <p:cNvSpPr txBox="1"/>
          <p:nvPr/>
        </p:nvSpPr>
        <p:spPr>
          <a:xfrm>
            <a:off x="1387235" y="5143500"/>
            <a:ext cx="1257780" cy="369332"/>
          </a:xfrm>
          <a:prstGeom prst="rect">
            <a:avLst/>
          </a:prstGeom>
          <a:noFill/>
        </p:spPr>
        <p:txBody>
          <a:bodyPr wrap="none" rtlCol="0">
            <a:spAutoFit/>
          </a:bodyPr>
          <a:lstStyle/>
          <a:p>
            <a:r>
              <a:rPr lang="es-ES_tradnl" dirty="0"/>
              <a:t>COG FÍSICO</a:t>
            </a:r>
          </a:p>
        </p:txBody>
      </p:sp>
      <p:sp>
        <p:nvSpPr>
          <p:cNvPr id="9" name="CuadroTexto 8">
            <a:extLst>
              <a:ext uri="{FF2B5EF4-FFF2-40B4-BE49-F238E27FC236}">
                <a16:creationId xmlns:a16="http://schemas.microsoft.com/office/drawing/2014/main" id="{4C517D15-DA2E-A5C3-C625-C727790AA82E}"/>
              </a:ext>
            </a:extLst>
          </p:cNvPr>
          <p:cNvSpPr txBox="1"/>
          <p:nvPr/>
        </p:nvSpPr>
        <p:spPr>
          <a:xfrm>
            <a:off x="8011873" y="6000750"/>
            <a:ext cx="1257780" cy="369332"/>
          </a:xfrm>
          <a:prstGeom prst="rect">
            <a:avLst/>
          </a:prstGeom>
          <a:noFill/>
        </p:spPr>
        <p:txBody>
          <a:bodyPr wrap="none" rtlCol="0">
            <a:spAutoFit/>
          </a:bodyPr>
          <a:lstStyle/>
          <a:p>
            <a:r>
              <a:rPr lang="es-ES_tradnl" dirty="0"/>
              <a:t>COG FÍSICO</a:t>
            </a:r>
          </a:p>
        </p:txBody>
      </p:sp>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spTree>
    <p:extLst>
      <p:ext uri="{BB962C8B-B14F-4D97-AF65-F5344CB8AC3E}">
        <p14:creationId xmlns:p14="http://schemas.microsoft.com/office/powerpoint/2010/main" val="3316170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9218" name="Picture 2" descr="My Lai massacre - Wikipedia">
            <a:extLst>
              <a:ext uri="{FF2B5EF4-FFF2-40B4-BE49-F238E27FC236}">
                <a16:creationId xmlns:a16="http://schemas.microsoft.com/office/drawing/2014/main" id="{93DBECD7-0B17-2073-7C4C-E5F6B36EE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61" y="1468546"/>
            <a:ext cx="3627686" cy="241845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The Burden of Atrocity">
            <a:extLst>
              <a:ext uri="{FF2B5EF4-FFF2-40B4-BE49-F238E27FC236}">
                <a16:creationId xmlns:a16="http://schemas.microsoft.com/office/drawing/2014/main" id="{60E60482-5808-9E8E-2D9E-5FD234565E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161" y="4190463"/>
            <a:ext cx="3627686" cy="237662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The True Story Behind an Iconic Vietnam War Photo Was Nearly Erased — Until  Now - The New York Times">
            <a:extLst>
              <a:ext uri="{FF2B5EF4-FFF2-40B4-BE49-F238E27FC236}">
                <a16:creationId xmlns:a16="http://schemas.microsoft.com/office/drawing/2014/main" id="{CDB55A2B-3DF8-9B6F-6E81-D98EF3BEA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3999" y="1468546"/>
            <a:ext cx="5748840" cy="509342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D2A17347-FA75-2BC6-0D37-3E6DA0911069}"/>
              </a:ext>
            </a:extLst>
          </p:cNvPr>
          <p:cNvSpPr txBox="1"/>
          <p:nvPr/>
        </p:nvSpPr>
        <p:spPr>
          <a:xfrm>
            <a:off x="528638" y="1165086"/>
            <a:ext cx="10972800" cy="5578614"/>
          </a:xfrm>
          <a:prstGeom prst="rect">
            <a:avLst/>
          </a:prstGeom>
          <a:noFill/>
          <a:ln w="44450">
            <a:solidFill>
              <a:srgbClr val="FF0000"/>
            </a:solidFill>
          </a:ln>
        </p:spPr>
        <p:txBody>
          <a:bodyPr wrap="square" rtlCol="0">
            <a:spAutoFit/>
          </a:bodyPr>
          <a:lstStyle/>
          <a:p>
            <a:endParaRPr lang="es-ES_tradnl" dirty="0"/>
          </a:p>
        </p:txBody>
      </p:sp>
      <p:sp>
        <p:nvSpPr>
          <p:cNvPr id="3" name="CuadroTexto 2">
            <a:extLst>
              <a:ext uri="{FF2B5EF4-FFF2-40B4-BE49-F238E27FC236}">
                <a16:creationId xmlns:a16="http://schemas.microsoft.com/office/drawing/2014/main" id="{606D1879-8904-93E8-035C-2B5573ACEF44}"/>
              </a:ext>
            </a:extLst>
          </p:cNvPr>
          <p:cNvSpPr txBox="1"/>
          <p:nvPr/>
        </p:nvSpPr>
        <p:spPr>
          <a:xfrm>
            <a:off x="8000896" y="1071287"/>
            <a:ext cx="3457678" cy="369332"/>
          </a:xfrm>
          <a:prstGeom prst="rect">
            <a:avLst/>
          </a:prstGeom>
          <a:solidFill>
            <a:schemeClr val="bg1"/>
          </a:solidFill>
          <a:ln>
            <a:solidFill>
              <a:schemeClr val="tx1"/>
            </a:solidFill>
          </a:ln>
        </p:spPr>
        <p:txBody>
          <a:bodyPr wrap="none" rtlCol="0">
            <a:spAutoFit/>
          </a:bodyPr>
          <a:lstStyle/>
          <a:p>
            <a:r>
              <a:rPr lang="es-ES_tradnl" dirty="0"/>
              <a:t>ACCIÓN SOBRE FUERZAS MORALES</a:t>
            </a:r>
          </a:p>
        </p:txBody>
      </p:sp>
    </p:spTree>
    <p:extLst>
      <p:ext uri="{BB962C8B-B14F-4D97-AF65-F5344CB8AC3E}">
        <p14:creationId xmlns:p14="http://schemas.microsoft.com/office/powerpoint/2010/main" val="1113781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14338" name="Picture 2" descr="The Antiwar Movement | Oklahoma Historical Society">
            <a:extLst>
              <a:ext uri="{FF2B5EF4-FFF2-40B4-BE49-F238E27FC236}">
                <a16:creationId xmlns:a16="http://schemas.microsoft.com/office/drawing/2014/main" id="{4663A7BF-B2E6-C0AB-804D-249196B9EC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197" y="1568450"/>
            <a:ext cx="9743005" cy="506095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5713020-46C3-363D-0365-72913234D890}"/>
              </a:ext>
            </a:extLst>
          </p:cNvPr>
          <p:cNvSpPr txBox="1"/>
          <p:nvPr/>
        </p:nvSpPr>
        <p:spPr>
          <a:xfrm>
            <a:off x="8228119" y="1383784"/>
            <a:ext cx="2467920" cy="369332"/>
          </a:xfrm>
          <a:prstGeom prst="rect">
            <a:avLst/>
          </a:prstGeom>
          <a:solidFill>
            <a:schemeClr val="bg1"/>
          </a:solidFill>
          <a:ln w="31750">
            <a:solidFill>
              <a:srgbClr val="FF0000"/>
            </a:solidFill>
          </a:ln>
        </p:spPr>
        <p:txBody>
          <a:bodyPr wrap="none" rtlCol="0">
            <a:spAutoFit/>
          </a:bodyPr>
          <a:lstStyle/>
          <a:p>
            <a:r>
              <a:rPr lang="es-ES_tradnl" dirty="0"/>
              <a:t>COG GRAVEDAD MORAL</a:t>
            </a:r>
          </a:p>
        </p:txBody>
      </p:sp>
    </p:spTree>
    <p:extLst>
      <p:ext uri="{BB962C8B-B14F-4D97-AF65-F5344CB8AC3E}">
        <p14:creationId xmlns:p14="http://schemas.microsoft.com/office/powerpoint/2010/main" val="180622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845050" y="642938"/>
            <a:ext cx="3505200"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845050" y="371157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6780213" y="4370387"/>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6780213" y="599122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532813" y="642938"/>
            <a:ext cx="3070225" cy="34734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8532813" y="3709988"/>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Un ejemplo práctico</a:t>
            </a:r>
          </a:p>
        </p:txBody>
      </p:sp>
      <p:sp>
        <p:nvSpPr>
          <p:cNvPr id="2" name="Rectángulo 1">
            <a:extLst>
              <a:ext uri="{FF2B5EF4-FFF2-40B4-BE49-F238E27FC236}">
                <a16:creationId xmlns:a16="http://schemas.microsoft.com/office/drawing/2014/main" id="{A8F4DE52-E685-3C73-2523-9501872B26B3}"/>
              </a:ext>
            </a:extLst>
          </p:cNvPr>
          <p:cNvSpPr/>
          <p:nvPr/>
        </p:nvSpPr>
        <p:spPr>
          <a:xfrm>
            <a:off x="6515100" y="4243388"/>
            <a:ext cx="4029075" cy="2414587"/>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 name="CuadroTexto 2">
            <a:extLst>
              <a:ext uri="{FF2B5EF4-FFF2-40B4-BE49-F238E27FC236}">
                <a16:creationId xmlns:a16="http://schemas.microsoft.com/office/drawing/2014/main" id="{83A57A61-F91B-A9B3-C4E6-12F3EF7F6BB5}"/>
              </a:ext>
            </a:extLst>
          </p:cNvPr>
          <p:cNvSpPr txBox="1"/>
          <p:nvPr/>
        </p:nvSpPr>
        <p:spPr>
          <a:xfrm>
            <a:off x="807748" y="5668059"/>
            <a:ext cx="4869153" cy="646331"/>
          </a:xfrm>
          <a:prstGeom prst="rect">
            <a:avLst/>
          </a:prstGeom>
          <a:noFill/>
        </p:spPr>
        <p:txBody>
          <a:bodyPr wrap="none" rtlCol="0">
            <a:spAutoFit/>
          </a:bodyPr>
          <a:lstStyle/>
          <a:p>
            <a:pPr algn="ctr"/>
            <a:r>
              <a:rPr lang="es-ES_tradnl" dirty="0"/>
              <a:t>DESBALANCE DE CENTRO DE GRAVEDAD</a:t>
            </a:r>
          </a:p>
          <a:p>
            <a:pPr algn="ctr"/>
            <a:r>
              <a:rPr lang="es-ES_tradnl" dirty="0"/>
              <a:t>COLAPSO SISTEMA ENEMIGO (NO DESTRUCCIÓN) </a:t>
            </a:r>
          </a:p>
        </p:txBody>
      </p:sp>
    </p:spTree>
    <p:extLst>
      <p:ext uri="{BB962C8B-B14F-4D97-AF65-F5344CB8AC3E}">
        <p14:creationId xmlns:p14="http://schemas.microsoft.com/office/powerpoint/2010/main" val="161348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30941"/>
            <a:ext cx="11734800" cy="1325563"/>
          </a:xfrm>
        </p:spPr>
        <p:txBody>
          <a:bodyPr>
            <a:normAutofit fontScale="90000"/>
          </a:bodyPr>
          <a:lstStyle/>
          <a:p>
            <a:pPr algn="ctr"/>
            <a:r>
              <a:rPr lang="es-ES_tradnl" sz="4000" b="1" i="1" kern="1200" dirty="0">
                <a:solidFill>
                  <a:srgbClr val="FF0000"/>
                </a:solidFill>
              </a:rPr>
              <a:t>EN EL NIVEL TÁCTICO </a:t>
            </a:r>
            <a:r>
              <a:rPr lang="es-ES_tradnl" sz="4000" b="1" i="1" dirty="0">
                <a:solidFill>
                  <a:srgbClr val="FF0000"/>
                </a:solidFill>
              </a:rPr>
              <a:t>Y OPERACIONAL </a:t>
            </a:r>
            <a:r>
              <a:rPr lang="es-ES_tradnl" sz="4000" b="1" i="1" kern="1200" dirty="0">
                <a:solidFill>
                  <a:srgbClr val="FF0000"/>
                </a:solidFill>
              </a:rPr>
              <a:t>NORMALMENTE EL ENFOQUE ES SOBRE COG FÍSICOS: DEFINIREMOS EL COG ENEMIGO MEDIANTE EL SIGUIENTE METODO</a:t>
            </a:r>
            <a:endParaRPr lang="es-ES_tradnl" sz="4000" b="1" dirty="0">
              <a:solidFill>
                <a:srgbClr val="FF0000"/>
              </a:solidFill>
            </a:endParaRPr>
          </a:p>
        </p:txBody>
      </p:sp>
      <p:sp>
        <p:nvSpPr>
          <p:cNvPr id="2" name="CuadroTexto 1">
            <a:extLst>
              <a:ext uri="{FF2B5EF4-FFF2-40B4-BE49-F238E27FC236}">
                <a16:creationId xmlns:a16="http://schemas.microsoft.com/office/drawing/2014/main" id="{4AAC8F07-6AE3-DAA9-9854-DC5708F7FD91}"/>
              </a:ext>
            </a:extLst>
          </p:cNvPr>
          <p:cNvSpPr txBox="1"/>
          <p:nvPr/>
        </p:nvSpPr>
        <p:spPr>
          <a:xfrm>
            <a:off x="271463" y="1957388"/>
            <a:ext cx="8211415" cy="646331"/>
          </a:xfrm>
          <a:prstGeom prst="rect">
            <a:avLst/>
          </a:prstGeom>
          <a:noFill/>
        </p:spPr>
        <p:txBody>
          <a:bodyPr wrap="none" rtlCol="0">
            <a:spAutoFit/>
          </a:bodyPr>
          <a:lstStyle/>
          <a:p>
            <a:r>
              <a:rPr lang="es-ES_tradnl" dirty="0"/>
              <a:t>¿Qué capacidades contribuyen significativamente para el cumplimiento de su misión?</a:t>
            </a:r>
          </a:p>
          <a:p>
            <a:r>
              <a:rPr lang="es-ES_tradnl" b="1" i="1" dirty="0"/>
              <a:t>Capacidades críticas  </a:t>
            </a:r>
          </a:p>
        </p:txBody>
      </p:sp>
      <p:sp>
        <p:nvSpPr>
          <p:cNvPr id="3" name="CuadroTexto 2">
            <a:extLst>
              <a:ext uri="{FF2B5EF4-FFF2-40B4-BE49-F238E27FC236}">
                <a16:creationId xmlns:a16="http://schemas.microsoft.com/office/drawing/2014/main" id="{CB1B119E-5130-0759-F44A-83EF0177E55C}"/>
              </a:ext>
            </a:extLst>
          </p:cNvPr>
          <p:cNvSpPr txBox="1"/>
          <p:nvPr/>
        </p:nvSpPr>
        <p:spPr>
          <a:xfrm>
            <a:off x="1652588" y="2782669"/>
            <a:ext cx="8176597" cy="923330"/>
          </a:xfrm>
          <a:prstGeom prst="rect">
            <a:avLst/>
          </a:prstGeom>
          <a:noFill/>
        </p:spPr>
        <p:txBody>
          <a:bodyPr wrap="none" rtlCol="0">
            <a:spAutoFit/>
          </a:bodyPr>
          <a:lstStyle/>
          <a:p>
            <a:pPr algn="ctr"/>
            <a:r>
              <a:rPr lang="es-ES_tradnl" dirty="0"/>
              <a:t>¿Cuál de estas capacidades le permite cumplir su tarea esencial? (La más importante)</a:t>
            </a:r>
          </a:p>
          <a:p>
            <a:r>
              <a:rPr lang="es-ES_tradnl" b="1" i="1"/>
              <a:t>Centro de Gravedad </a:t>
            </a:r>
          </a:p>
          <a:p>
            <a:endParaRPr lang="es-ES_tradnl" dirty="0"/>
          </a:p>
        </p:txBody>
      </p:sp>
      <p:sp>
        <p:nvSpPr>
          <p:cNvPr id="4" name="CuadroTexto 3">
            <a:extLst>
              <a:ext uri="{FF2B5EF4-FFF2-40B4-BE49-F238E27FC236}">
                <a16:creationId xmlns:a16="http://schemas.microsoft.com/office/drawing/2014/main" id="{4C22760C-8084-C254-0753-23BC2D9FFF98}"/>
              </a:ext>
            </a:extLst>
          </p:cNvPr>
          <p:cNvSpPr txBox="1"/>
          <p:nvPr/>
        </p:nvSpPr>
        <p:spPr>
          <a:xfrm>
            <a:off x="2309813" y="3711535"/>
            <a:ext cx="10033644" cy="923330"/>
          </a:xfrm>
          <a:prstGeom prst="rect">
            <a:avLst/>
          </a:prstGeom>
          <a:noFill/>
        </p:spPr>
        <p:txBody>
          <a:bodyPr wrap="none" rtlCol="0">
            <a:spAutoFit/>
          </a:bodyPr>
          <a:lstStyle/>
          <a:p>
            <a:r>
              <a:rPr lang="es-ES_tradnl"/>
              <a:t>¿Qué requieren estas capacidades para ser empleadas, sostenidas, transportadas, apoyadas, integradas? </a:t>
            </a:r>
          </a:p>
          <a:p>
            <a:r>
              <a:rPr lang="es-ES_tradnl" b="1" i="1"/>
              <a:t>REQUERIMIENTOS CRÍTICOS </a:t>
            </a:r>
          </a:p>
          <a:p>
            <a:endParaRPr lang="es-ES_tradnl" dirty="0"/>
          </a:p>
        </p:txBody>
      </p:sp>
      <p:sp>
        <p:nvSpPr>
          <p:cNvPr id="5" name="CuadroTexto 4">
            <a:extLst>
              <a:ext uri="{FF2B5EF4-FFF2-40B4-BE49-F238E27FC236}">
                <a16:creationId xmlns:a16="http://schemas.microsoft.com/office/drawing/2014/main" id="{CCD72CB4-4565-BAA1-A9B1-534CD230B84B}"/>
              </a:ext>
            </a:extLst>
          </p:cNvPr>
          <p:cNvSpPr txBox="1"/>
          <p:nvPr/>
        </p:nvSpPr>
        <p:spPr>
          <a:xfrm>
            <a:off x="3418671" y="4634865"/>
            <a:ext cx="5064207" cy="646331"/>
          </a:xfrm>
          <a:prstGeom prst="rect">
            <a:avLst/>
          </a:prstGeom>
          <a:noFill/>
        </p:spPr>
        <p:txBody>
          <a:bodyPr wrap="none" rtlCol="0">
            <a:spAutoFit/>
          </a:bodyPr>
          <a:lstStyle/>
          <a:p>
            <a:r>
              <a:rPr lang="es-ES_tradnl" dirty="0"/>
              <a:t>¿Cómo puedo afectar estos requerimientos críticos?</a:t>
            </a:r>
          </a:p>
          <a:p>
            <a:r>
              <a:rPr lang="es-ES_tradnl" b="1" dirty="0"/>
              <a:t>Vulnerabilidades críticas  </a:t>
            </a:r>
          </a:p>
        </p:txBody>
      </p:sp>
      <p:sp>
        <p:nvSpPr>
          <p:cNvPr id="6" name="CuadroTexto 5">
            <a:extLst>
              <a:ext uri="{FF2B5EF4-FFF2-40B4-BE49-F238E27FC236}">
                <a16:creationId xmlns:a16="http://schemas.microsoft.com/office/drawing/2014/main" id="{89E8B48E-14D0-D4E3-D3B1-E019E82A122C}"/>
              </a:ext>
            </a:extLst>
          </p:cNvPr>
          <p:cNvSpPr txBox="1"/>
          <p:nvPr/>
        </p:nvSpPr>
        <p:spPr>
          <a:xfrm>
            <a:off x="4088627" y="5713630"/>
            <a:ext cx="7753604" cy="646331"/>
          </a:xfrm>
          <a:prstGeom prst="rect">
            <a:avLst/>
          </a:prstGeom>
          <a:noFill/>
        </p:spPr>
        <p:txBody>
          <a:bodyPr wrap="square" rtlCol="0">
            <a:spAutoFit/>
          </a:bodyPr>
          <a:lstStyle/>
          <a:p>
            <a:r>
              <a:rPr lang="es-ES_tradnl" b="1" dirty="0">
                <a:solidFill>
                  <a:srgbClr val="FF0000"/>
                </a:solidFill>
              </a:rPr>
              <a:t>PLAN DE EXPLOTACIÓN = COMO VOY A EXPLOTAR MIS CAPACIDADES PARA ATACAR SU VULNERABILIDADES. BASE DE  NUESTRA ORGATAR Y COA.</a:t>
            </a:r>
          </a:p>
        </p:txBody>
      </p:sp>
      <p:sp>
        <p:nvSpPr>
          <p:cNvPr id="7" name="Flecha en U 6">
            <a:extLst>
              <a:ext uri="{FF2B5EF4-FFF2-40B4-BE49-F238E27FC236}">
                <a16:creationId xmlns:a16="http://schemas.microsoft.com/office/drawing/2014/main" id="{2BC3A305-341F-B52D-E43B-2A8439E2D339}"/>
              </a:ext>
            </a:extLst>
          </p:cNvPr>
          <p:cNvSpPr/>
          <p:nvPr/>
        </p:nvSpPr>
        <p:spPr>
          <a:xfrm flipV="1">
            <a:off x="457200" y="2782669"/>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8" name="Flecha en U 7">
            <a:extLst>
              <a:ext uri="{FF2B5EF4-FFF2-40B4-BE49-F238E27FC236}">
                <a16:creationId xmlns:a16="http://schemas.microsoft.com/office/drawing/2014/main" id="{70822705-15F5-B4B4-E399-E48546BC10B8}"/>
              </a:ext>
            </a:extLst>
          </p:cNvPr>
          <p:cNvSpPr/>
          <p:nvPr/>
        </p:nvSpPr>
        <p:spPr>
          <a:xfrm flipV="1">
            <a:off x="1126331" y="360795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9" name="Flecha en U 8">
            <a:extLst>
              <a:ext uri="{FF2B5EF4-FFF2-40B4-BE49-F238E27FC236}">
                <a16:creationId xmlns:a16="http://schemas.microsoft.com/office/drawing/2014/main" id="{69C7AA42-835B-F050-697A-87EB55F5442B}"/>
              </a:ext>
            </a:extLst>
          </p:cNvPr>
          <p:cNvSpPr/>
          <p:nvPr/>
        </p:nvSpPr>
        <p:spPr>
          <a:xfrm flipV="1">
            <a:off x="2207698" y="453128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10" name="Flecha en U 9">
            <a:extLst>
              <a:ext uri="{FF2B5EF4-FFF2-40B4-BE49-F238E27FC236}">
                <a16:creationId xmlns:a16="http://schemas.microsoft.com/office/drawing/2014/main" id="{DC4CA3D5-FDD8-C079-7EE6-98A25ACF2C3F}"/>
              </a:ext>
            </a:extLst>
          </p:cNvPr>
          <p:cNvSpPr/>
          <p:nvPr/>
        </p:nvSpPr>
        <p:spPr>
          <a:xfrm flipV="1">
            <a:off x="3002776" y="543663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Tree>
    <p:extLst>
      <p:ext uri="{BB962C8B-B14F-4D97-AF65-F5344CB8AC3E}">
        <p14:creationId xmlns:p14="http://schemas.microsoft.com/office/powerpoint/2010/main" val="1827449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8D6B2438-5103-21D6-80DA-8064259B89F0}"/>
              </a:ext>
            </a:extLst>
          </p:cNvPr>
          <p:cNvSpPr txBox="1"/>
          <p:nvPr/>
        </p:nvSpPr>
        <p:spPr>
          <a:xfrm>
            <a:off x="97536" y="105263"/>
            <a:ext cx="8580362"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OPERACIONAL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CE1DB0C0-AF38-8BD6-9718-BD5563E77484}"/>
              </a:ext>
            </a:extLst>
          </p:cNvPr>
          <p:cNvSpPr txBox="1"/>
          <p:nvPr/>
        </p:nvSpPr>
        <p:spPr>
          <a:xfrm>
            <a:off x="97536" y="1306286"/>
            <a:ext cx="3990195" cy="707886"/>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COG: </a:t>
            </a:r>
          </a:p>
          <a:p>
            <a:r>
              <a:rPr lang="es-ES_tradnl" sz="2000" dirty="0">
                <a:latin typeface="Arial" panose="020B0604020202020204" pitchFamily="34" charset="0"/>
                <a:cs typeface="Arial" panose="020B0604020202020204" pitchFamily="34" charset="0"/>
              </a:rPr>
              <a:t>Capacidad de combate defensivo</a:t>
            </a:r>
          </a:p>
        </p:txBody>
      </p:sp>
      <p:sp>
        <p:nvSpPr>
          <p:cNvPr id="3" name="CuadroTexto 2">
            <a:extLst>
              <a:ext uri="{FF2B5EF4-FFF2-40B4-BE49-F238E27FC236}">
                <a16:creationId xmlns:a16="http://schemas.microsoft.com/office/drawing/2014/main" id="{2B73F1A7-0D39-BAE4-5D6C-0A2F80F89DD6}"/>
              </a:ext>
            </a:extLst>
          </p:cNvPr>
          <p:cNvSpPr txBox="1"/>
          <p:nvPr/>
        </p:nvSpPr>
        <p:spPr>
          <a:xfrm>
            <a:off x="6752883" y="1306286"/>
            <a:ext cx="3921715" cy="1938992"/>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Conocimiento del Terreno</a:t>
            </a:r>
          </a:p>
          <a:p>
            <a:pPr marL="457200" indent="-457200">
              <a:buFont typeface="+mj-lt"/>
              <a:buAutoNum type="arabicPeriod"/>
            </a:pPr>
            <a:r>
              <a:rPr lang="es-ES_tradnl" sz="2000" dirty="0">
                <a:latin typeface="Arial" panose="020B0604020202020204" pitchFamily="34" charset="0"/>
                <a:cs typeface="Arial" panose="020B0604020202020204" pitchFamily="34" charset="0"/>
              </a:rPr>
              <a:t>Minas terrestres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Cohesión espiritual</a:t>
            </a:r>
          </a:p>
          <a:p>
            <a:pPr marL="457200" indent="-457200">
              <a:buFont typeface="+mj-lt"/>
              <a:buAutoNum type="arabicPeriod"/>
            </a:pPr>
            <a:r>
              <a:rPr lang="es-ES_tradnl" sz="2000" dirty="0">
                <a:latin typeface="Arial" panose="020B0604020202020204" pitchFamily="34" charset="0"/>
                <a:cs typeface="Arial" panose="020B0604020202020204" pitchFamily="34" charset="0"/>
              </a:rPr>
              <a:t>Proporción de fuerzas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Terreno apto para la defensa</a:t>
            </a:r>
          </a:p>
        </p:txBody>
      </p:sp>
      <p:sp>
        <p:nvSpPr>
          <p:cNvPr id="5" name="CuadroTexto 4">
            <a:extLst>
              <a:ext uri="{FF2B5EF4-FFF2-40B4-BE49-F238E27FC236}">
                <a16:creationId xmlns:a16="http://schemas.microsoft.com/office/drawing/2014/main" id="{D9DE44BA-97B0-7D2F-959E-67C9C3FC43C5}"/>
              </a:ext>
            </a:extLst>
          </p:cNvPr>
          <p:cNvSpPr txBox="1"/>
          <p:nvPr/>
        </p:nvSpPr>
        <p:spPr>
          <a:xfrm>
            <a:off x="590247" y="3612267"/>
            <a:ext cx="2835789" cy="1938992"/>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CR: </a:t>
            </a:r>
          </a:p>
          <a:p>
            <a:pPr algn="just"/>
            <a:r>
              <a:rPr lang="es-ES_tradnl" sz="2000" dirty="0">
                <a:latin typeface="Arial" panose="020B0604020202020204" pitchFamily="34" charset="0"/>
                <a:cs typeface="Arial" panose="020B0604020202020204" pitchFamily="34" charset="0"/>
              </a:rPr>
              <a:t>Para defender áreas de significación espiritual,</a:t>
            </a:r>
          </a:p>
          <a:p>
            <a:pPr algn="just"/>
            <a:r>
              <a:rPr lang="es-ES_tradnl" sz="2000" dirty="0">
                <a:latin typeface="Arial" panose="020B0604020202020204" pitchFamily="34" charset="0"/>
                <a:cs typeface="Arial" panose="020B0604020202020204" pitchFamily="34" charset="0"/>
              </a:rPr>
              <a:t>deben de moverse por </a:t>
            </a:r>
          </a:p>
          <a:p>
            <a:pPr algn="just"/>
            <a:r>
              <a:rPr lang="es-ES_tradnl" sz="2000" dirty="0">
                <a:latin typeface="Arial" panose="020B0604020202020204" pitchFamily="34" charset="0"/>
                <a:cs typeface="Arial" panose="020B0604020202020204" pitchFamily="34" charset="0"/>
              </a:rPr>
              <a:t>áreas expuestas.</a:t>
            </a:r>
          </a:p>
        </p:txBody>
      </p:sp>
      <p:sp>
        <p:nvSpPr>
          <p:cNvPr id="10" name="CuadroTexto 9">
            <a:extLst>
              <a:ext uri="{FF2B5EF4-FFF2-40B4-BE49-F238E27FC236}">
                <a16:creationId xmlns:a16="http://schemas.microsoft.com/office/drawing/2014/main" id="{BD07A5D8-3507-78D2-D2C4-370F58C30E18}"/>
              </a:ext>
            </a:extLst>
          </p:cNvPr>
          <p:cNvSpPr txBox="1"/>
          <p:nvPr/>
        </p:nvSpPr>
        <p:spPr>
          <a:xfrm>
            <a:off x="6567077" y="3917219"/>
            <a:ext cx="5034676" cy="1323439"/>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CV: </a:t>
            </a:r>
          </a:p>
          <a:p>
            <a:pPr marL="457200" indent="-457200">
              <a:buAutoNum type="arabicPeriod"/>
            </a:pPr>
            <a:r>
              <a:rPr lang="es-ES_tradnl" sz="2000" dirty="0">
                <a:latin typeface="Arial" panose="020B0604020202020204" pitchFamily="34" charset="0"/>
                <a:cs typeface="Arial" panose="020B0604020202020204" pitchFamily="34" charset="0"/>
              </a:rPr>
              <a:t>Expuesto a ataques aéreos durante movimientos</a:t>
            </a:r>
          </a:p>
          <a:p>
            <a:pPr marL="457200" indent="-457200">
              <a:buAutoNum type="arabicPeriod"/>
            </a:pPr>
            <a:r>
              <a:rPr lang="es-ES_tradnl" sz="2000" dirty="0">
                <a:latin typeface="Arial" panose="020B0604020202020204" pitchFamily="34" charset="0"/>
                <a:cs typeface="Arial" panose="020B0604020202020204" pitchFamily="34" charset="0"/>
              </a:rPr>
              <a:t>Fanatismo espiritual</a:t>
            </a:r>
          </a:p>
        </p:txBody>
      </p:sp>
      <p:sp>
        <p:nvSpPr>
          <p:cNvPr id="11" name="CuadroTexto 10">
            <a:extLst>
              <a:ext uri="{FF2B5EF4-FFF2-40B4-BE49-F238E27FC236}">
                <a16:creationId xmlns:a16="http://schemas.microsoft.com/office/drawing/2014/main" id="{8888EC18-AC20-1EA0-7C0C-C6BB3305C989}"/>
              </a:ext>
            </a:extLst>
          </p:cNvPr>
          <p:cNvSpPr txBox="1"/>
          <p:nvPr/>
        </p:nvSpPr>
        <p:spPr>
          <a:xfrm>
            <a:off x="155910" y="5935087"/>
            <a:ext cx="11943331" cy="584775"/>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Capturar Kandahar y otros objetivos de significación espiritual obligando al enemigo a moverse desde sus posiciones defensivas. Una vez en tránsito neutralizar mediante uso de armas combinadas (aviación (fuegos y maniobra)</a:t>
            </a:r>
          </a:p>
        </p:txBody>
      </p:sp>
      <p:cxnSp>
        <p:nvCxnSpPr>
          <p:cNvPr id="13" name="Conector recto de flecha 12">
            <a:extLst>
              <a:ext uri="{FF2B5EF4-FFF2-40B4-BE49-F238E27FC236}">
                <a16:creationId xmlns:a16="http://schemas.microsoft.com/office/drawing/2014/main" id="{66EC6A54-556D-35D4-D638-BEC4D52D870B}"/>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A607D0D-A8C6-B397-65FC-964546B414B8}"/>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46F2CAB9-2110-069B-F46F-023DDAA9C05C}"/>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4B097BE1-86B3-577A-B882-AD3729992C12}"/>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10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8D08C833-239A-EDB0-9D10-FF952D97E47B}"/>
              </a:ext>
            </a:extLst>
          </p:cNvPr>
          <p:cNvSpPr>
            <a:spLocks noGrp="1"/>
          </p:cNvSpPr>
          <p:nvPr>
            <p:ph type="title"/>
          </p:nvPr>
        </p:nvSpPr>
        <p:spPr/>
        <p:txBody>
          <a:bodyPr/>
          <a:lstStyle/>
          <a:p>
            <a:endParaRPr lang="es-ES_tradnl"/>
          </a:p>
        </p:txBody>
      </p:sp>
      <p:pic>
        <p:nvPicPr>
          <p:cNvPr id="5" name="Elementos multimedia en línea 4" descr="Deadliest Weapon - A Marine And His Rifle">
            <a:hlinkClick r:id="" action="ppaction://media"/>
            <a:extLst>
              <a:ext uri="{FF2B5EF4-FFF2-40B4-BE49-F238E27FC236}">
                <a16:creationId xmlns:a16="http://schemas.microsoft.com/office/drawing/2014/main" id="{BF981AE8-74AC-D28E-F5B9-D56F7CD1D1B7}"/>
              </a:ext>
            </a:extLst>
          </p:cNvPr>
          <p:cNvPicPr>
            <a:picLocks noRot="1" noChangeAspect="1"/>
          </p:cNvPicPr>
          <p:nvPr>
            <a:videoFile r:link="rId1"/>
          </p:nvPr>
        </p:nvPicPr>
        <p:blipFill>
          <a:blip r:embed="rId3"/>
          <a:stretch>
            <a:fillRect/>
          </a:stretch>
        </p:blipFill>
        <p:spPr>
          <a:xfrm>
            <a:off x="0" y="0"/>
            <a:ext cx="12192000" cy="6873240"/>
          </a:xfrm>
          <a:prstGeom prst="rect">
            <a:avLst/>
          </a:prstGeom>
        </p:spPr>
      </p:pic>
    </p:spTree>
    <p:extLst>
      <p:ext uri="{BB962C8B-B14F-4D97-AF65-F5344CB8AC3E}">
        <p14:creationId xmlns:p14="http://schemas.microsoft.com/office/powerpoint/2010/main" val="134826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8CB45BE-E08F-DACB-77F1-DE5C96A2875A}"/>
              </a:ext>
            </a:extLst>
          </p:cNvPr>
          <p:cNvSpPr>
            <a:spLocks noGrp="1"/>
          </p:cNvSpPr>
          <p:nvPr>
            <p:ph type="title"/>
          </p:nvPr>
        </p:nvSpPr>
        <p:spPr>
          <a:xfrm>
            <a:off x="572493" y="238539"/>
            <a:ext cx="11018520" cy="1434415"/>
          </a:xfrm>
        </p:spPr>
        <p:txBody>
          <a:bodyPr anchor="b">
            <a:normAutofit/>
          </a:bodyPr>
          <a:lstStyle/>
          <a:p>
            <a:r>
              <a:rPr lang="es-ES_tradnl" sz="5400" dirty="0"/>
              <a:t>Ejercicio</a:t>
            </a:r>
          </a:p>
        </p:txBody>
      </p:sp>
      <p:sp>
        <p:nvSpPr>
          <p:cNvPr id="10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8133BE66-9C5F-D666-6E0D-3D34A24E9EDA}"/>
              </a:ext>
            </a:extLst>
          </p:cNvPr>
          <p:cNvSpPr>
            <a:spLocks noGrp="1"/>
          </p:cNvSpPr>
          <p:nvPr>
            <p:ph idx="1"/>
          </p:nvPr>
        </p:nvSpPr>
        <p:spPr>
          <a:xfrm>
            <a:off x="572493" y="2071316"/>
            <a:ext cx="6713552" cy="4119172"/>
          </a:xfrm>
        </p:spPr>
        <p:txBody>
          <a:bodyPr anchor="t">
            <a:normAutofit lnSpcReduction="10000"/>
          </a:bodyPr>
          <a:lstStyle/>
          <a:p>
            <a:pPr algn="just"/>
            <a:r>
              <a:rPr lang="es-ES_tradnl" sz="1600" dirty="0"/>
              <a:t>Usted es el Comandante de la segunda escuadra del tercer pelotón de la Compañía IM N°211. Su comandante le dispuso ejecutar acciones de reconocimiento en cercanía de la cota 160. Es de noche. Cuando va avanzando el comandante del segundo equipo le informa que hay un camión con un neumático pinchado a 200 metros de su posición.</a:t>
            </a:r>
          </a:p>
          <a:p>
            <a:pPr algn="just"/>
            <a:r>
              <a:rPr lang="es-ES_tradnl" sz="1600" dirty="0"/>
              <a:t>Se aproxima al lugar y observa que el camión esta resguardado por 5 personas. Dos de los cuales lo están defendiendo con una ametralladora mediana, en una posición expuesta. Los otros dos están efectuando el cambio de neumáticos y el tercero que se encuentra tratando de enlazar con un equipo de comunicaciones. Usted decide neutralizar las fuerzas adversarias, con el propósito de de degradar el ciclo logístico enemigo.</a:t>
            </a:r>
          </a:p>
          <a:p>
            <a:pPr algn="just"/>
            <a:r>
              <a:rPr lang="es-ES_tradnl" sz="1600" dirty="0"/>
              <a:t>¿Cuáles son las capacidades criticas del enemigo? (5 minutos)</a:t>
            </a:r>
          </a:p>
          <a:p>
            <a:pPr algn="just"/>
            <a:r>
              <a:rPr lang="es-ES_tradnl" sz="1600" dirty="0"/>
              <a:t>¿Cuál es el centro de gravedad del enemigo? (5 minutos)</a:t>
            </a:r>
          </a:p>
          <a:p>
            <a:pPr algn="just"/>
            <a:r>
              <a:rPr lang="es-ES_tradnl" sz="1600" dirty="0"/>
              <a:t>¿Cuáles son los requerimientos críticos de las capacidades del adversario?</a:t>
            </a:r>
          </a:p>
          <a:p>
            <a:pPr algn="just"/>
            <a:r>
              <a:rPr lang="es-ES_tradnl" sz="1600" dirty="0"/>
              <a:t>¿Cuáles son las vulnerabilidades del enemigo? ¿Hay alguna crítica?</a:t>
            </a:r>
          </a:p>
          <a:p>
            <a:pPr algn="just"/>
            <a:r>
              <a:rPr lang="es-ES_tradnl" sz="1600" dirty="0"/>
              <a:t>¿Cuál es su plan de explotación?</a:t>
            </a:r>
          </a:p>
          <a:p>
            <a:pPr marL="0" indent="0" algn="just">
              <a:buNone/>
            </a:pPr>
            <a:endParaRPr lang="es-ES_tradnl" sz="1600" dirty="0"/>
          </a:p>
          <a:p>
            <a:pPr algn="just"/>
            <a:endParaRPr lang="es-ES_tradnl" sz="1600" dirty="0"/>
          </a:p>
        </p:txBody>
      </p:sp>
      <p:pic>
        <p:nvPicPr>
          <p:cNvPr id="1026" name="Picture 2" descr="The Marine Infantry Needs Command-and-Control Helmets | Proceedings - July  2019 Vol. 145/7/1,397">
            <a:extLst>
              <a:ext uri="{FF2B5EF4-FFF2-40B4-BE49-F238E27FC236}">
                <a16:creationId xmlns:a16="http://schemas.microsoft.com/office/drawing/2014/main" id="{4754BABB-17EE-9ADD-989F-6DA65B8056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338" r="16446" b="2"/>
          <a:stretch>
            <a:fillRect/>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50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3B4168-5DC2-60D9-FE6F-C7829365B11B}"/>
            </a:ext>
          </a:extLst>
        </p:cNvPr>
        <p:cNvGrpSpPr/>
        <p:nvPr/>
      </p:nvGrpSpPr>
      <p:grpSpPr>
        <a:xfrm>
          <a:off x="0" y="0"/>
          <a:ext cx="0" cy="0"/>
          <a:chOff x="0" y="0"/>
          <a:chExt cx="0" cy="0"/>
        </a:xfrm>
      </p:grpSpPr>
      <p:sp useBgFill="1">
        <p:nvSpPr>
          <p:cNvPr id="2064" name="Rectangle 2056">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Misil Spike: Un arma antitanque israelí sin rival - Noticias de Israel">
            <a:extLst>
              <a:ext uri="{FF2B5EF4-FFF2-40B4-BE49-F238E27FC236}">
                <a16:creationId xmlns:a16="http://schemas.microsoft.com/office/drawing/2014/main" id="{3B638CD6-0933-25B2-5431-35F5399550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10166"/>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Los A-29B 'Super Tucano' de Chile dan cobertura aérea en Prosur">
            <a:extLst>
              <a:ext uri="{FF2B5EF4-FFF2-40B4-BE49-F238E27FC236}">
                <a16:creationId xmlns:a16="http://schemas.microsoft.com/office/drawing/2014/main" id="{200E6A5A-D820-1FBA-DFE9-33B604FFB4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570" r="-2" b="6262"/>
          <a:stretch>
            <a:fillRect/>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2066" name="Freeform: Shape 2058">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68" name="Freeform: Shape 2060">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ítulo 1">
            <a:extLst>
              <a:ext uri="{FF2B5EF4-FFF2-40B4-BE49-F238E27FC236}">
                <a16:creationId xmlns:a16="http://schemas.microsoft.com/office/drawing/2014/main" id="{907BD011-7637-6E43-516C-BEBC8907EB29}"/>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2600" b="1" i="1" kern="1200">
                <a:solidFill>
                  <a:schemeClr val="tx1"/>
                </a:solidFill>
                <a:latin typeface="+mj-lt"/>
                <a:ea typeface="+mj-ea"/>
                <a:cs typeface="+mj-cs"/>
              </a:rPr>
              <a:t>CENTRO DE GRAVEDAD (Grupos, Preparación 20 min, exposición 10 minutos) </a:t>
            </a:r>
          </a:p>
        </p:txBody>
      </p:sp>
      <p:sp>
        <p:nvSpPr>
          <p:cNvPr id="2063" name="Rectangle 2062">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065" name="Rectangle 2064">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67" name="Rectangle 2066">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CuadroTexto 3">
            <a:extLst>
              <a:ext uri="{FF2B5EF4-FFF2-40B4-BE49-F238E27FC236}">
                <a16:creationId xmlns:a16="http://schemas.microsoft.com/office/drawing/2014/main" id="{9961BA6A-F6DE-DABF-0F33-31C5433F5592}"/>
              </a:ext>
            </a:extLst>
          </p:cNvPr>
          <p:cNvSpPr txBox="1"/>
          <p:nvPr/>
        </p:nvSpPr>
        <p:spPr>
          <a:xfrm>
            <a:off x="448056" y="2512611"/>
            <a:ext cx="4832803" cy="3664351"/>
          </a:xfrm>
          <a:prstGeom prst="rect">
            <a:avLst/>
          </a:prstGeom>
        </p:spPr>
        <p:txBody>
          <a:bodyPr vert="horz" lIns="91440" tIns="45720" rIns="91440" bIns="45720" rtlCol="0">
            <a:normAutofit fontScale="92500" lnSpcReduction="10000"/>
          </a:bodyPr>
          <a:lstStyle/>
          <a:p>
            <a:pPr indent="-228600" algn="just">
              <a:lnSpc>
                <a:spcPct val="90000"/>
              </a:lnSpc>
              <a:spcAft>
                <a:spcPts val="600"/>
              </a:spcAft>
              <a:buFont typeface="Arial" panose="020B0604020202020204" pitchFamily="34" charset="0"/>
              <a:buChar char="•"/>
            </a:pPr>
            <a:r>
              <a:rPr lang="en-US" sz="1400" i="1" dirty="0"/>
              <a:t>Acaba de </a:t>
            </a:r>
            <a:r>
              <a:rPr lang="en-US" sz="1400" i="1" dirty="0" err="1"/>
              <a:t>desembarcar</a:t>
            </a:r>
            <a:r>
              <a:rPr lang="en-US" sz="1400" i="1" dirty="0"/>
              <a:t> </a:t>
            </a:r>
            <a:r>
              <a:rPr lang="en-US" sz="1400" i="1" dirty="0" err="1"/>
              <a:t>en</a:t>
            </a:r>
            <a:r>
              <a:rPr lang="en-US" sz="1400" i="1" dirty="0"/>
              <a:t> la </a:t>
            </a:r>
            <a:r>
              <a:rPr lang="en-US" sz="1400" i="1" dirty="0" err="1"/>
              <a:t>isla</a:t>
            </a:r>
            <a:r>
              <a:rPr lang="en-US" sz="1400" i="1" dirty="0"/>
              <a:t> Nueva. </a:t>
            </a:r>
            <a:r>
              <a:rPr lang="en-US" sz="1400" i="1" dirty="0" err="1"/>
              <a:t>Usted</a:t>
            </a:r>
            <a:r>
              <a:rPr lang="en-US" sz="1400" i="1" dirty="0"/>
              <a:t> es </a:t>
            </a:r>
            <a:r>
              <a:rPr lang="en-US" sz="1400" i="1" dirty="0" err="1"/>
              <a:t>el</a:t>
            </a:r>
            <a:r>
              <a:rPr lang="en-US" sz="1400" i="1" dirty="0"/>
              <a:t> comandante del 1° </a:t>
            </a:r>
            <a:r>
              <a:rPr lang="en-US" sz="1400" i="1" dirty="0" err="1"/>
              <a:t>pelotón</a:t>
            </a:r>
            <a:r>
              <a:rPr lang="en-US" sz="1400" i="1" dirty="0"/>
              <a:t> de la </a:t>
            </a:r>
            <a:r>
              <a:rPr lang="en-US" sz="1400" i="1" dirty="0" err="1"/>
              <a:t>compañía</a:t>
            </a:r>
            <a:r>
              <a:rPr lang="en-US" sz="1400" i="1" dirty="0"/>
              <a:t> 211. Su </a:t>
            </a:r>
            <a:r>
              <a:rPr lang="en-US" sz="1400" i="1" dirty="0" err="1"/>
              <a:t>mando</a:t>
            </a:r>
            <a:r>
              <a:rPr lang="en-US" sz="1400" i="1" dirty="0"/>
              <a:t> le </a:t>
            </a:r>
            <a:r>
              <a:rPr lang="en-US" sz="1400" i="1" dirty="0" err="1"/>
              <a:t>asigno</a:t>
            </a:r>
            <a:r>
              <a:rPr lang="en-US" sz="1400" i="1" dirty="0"/>
              <a:t>, un LAV III, </a:t>
            </a:r>
            <a:r>
              <a:rPr lang="en-US" sz="1400" i="1" dirty="0" err="1"/>
              <a:t>una</a:t>
            </a:r>
            <a:r>
              <a:rPr lang="en-US" sz="1400" i="1" dirty="0"/>
              <a:t> </a:t>
            </a:r>
            <a:r>
              <a:rPr lang="en-US" sz="1400" i="1" dirty="0" err="1"/>
              <a:t>salida</a:t>
            </a:r>
            <a:r>
              <a:rPr lang="en-US" sz="1400" i="1" dirty="0"/>
              <a:t> de 2 Super Tucano y </a:t>
            </a:r>
            <a:r>
              <a:rPr lang="en-US" sz="1400" i="1" dirty="0" err="1"/>
              <a:t>una</a:t>
            </a:r>
            <a:r>
              <a:rPr lang="en-US" sz="1400" i="1" dirty="0"/>
              <a:t> </a:t>
            </a:r>
            <a:r>
              <a:rPr lang="en-US" sz="1400" i="1" dirty="0" err="1"/>
              <a:t>sección</a:t>
            </a:r>
            <a:r>
              <a:rPr lang="en-US" sz="1400" i="1" dirty="0"/>
              <a:t> de </a:t>
            </a:r>
            <a:r>
              <a:rPr lang="en-US" sz="1400" i="1" dirty="0" err="1"/>
              <a:t>misiles</a:t>
            </a:r>
            <a:r>
              <a:rPr lang="en-US" sz="1400" i="1" dirty="0"/>
              <a:t> Spike  (2 </a:t>
            </a:r>
            <a:r>
              <a:rPr lang="en-US" sz="1400" i="1" dirty="0" err="1"/>
              <a:t>misiles</a:t>
            </a:r>
            <a:r>
              <a:rPr lang="en-US" sz="1400" i="1" dirty="0"/>
              <a:t>), para </a:t>
            </a:r>
            <a:r>
              <a:rPr lang="en-US" sz="1400" i="1" dirty="0" err="1"/>
              <a:t>neutralizar</a:t>
            </a:r>
            <a:r>
              <a:rPr lang="en-US" sz="1400" i="1" dirty="0"/>
              <a:t> </a:t>
            </a:r>
            <a:r>
              <a:rPr lang="en-US" sz="1400" i="1" dirty="0" err="1"/>
              <a:t>fuerzas</a:t>
            </a:r>
            <a:r>
              <a:rPr lang="en-US" sz="1400" i="1" dirty="0"/>
              <a:t> </a:t>
            </a:r>
            <a:r>
              <a:rPr lang="en-US" sz="1400" i="1" dirty="0" err="1"/>
              <a:t>enemigas</a:t>
            </a:r>
            <a:r>
              <a:rPr lang="en-US" sz="1400" i="1" dirty="0"/>
              <a:t> </a:t>
            </a:r>
            <a:r>
              <a:rPr lang="en-US" sz="1400" i="1" dirty="0" err="1"/>
              <a:t>en</a:t>
            </a:r>
            <a:r>
              <a:rPr lang="en-US" sz="1400" i="1" dirty="0"/>
              <a:t> </a:t>
            </a:r>
            <a:r>
              <a:rPr lang="en-US" sz="1400" i="1" dirty="0" err="1"/>
              <a:t>el</a:t>
            </a:r>
            <a:r>
              <a:rPr lang="en-US" sz="1400" i="1" dirty="0"/>
              <a:t> </a:t>
            </a:r>
            <a:r>
              <a:rPr lang="en-US" sz="1400" i="1" dirty="0" err="1"/>
              <a:t>área</a:t>
            </a:r>
            <a:r>
              <a:rPr lang="en-US" sz="1400" i="1" dirty="0"/>
              <a:t>, </a:t>
            </a:r>
            <a:r>
              <a:rPr lang="en-US" sz="1400" i="1" dirty="0" err="1"/>
              <a:t>impidiendo</a:t>
            </a:r>
            <a:r>
              <a:rPr lang="en-US" sz="1400" i="1" dirty="0"/>
              <a:t> un </a:t>
            </a:r>
            <a:r>
              <a:rPr lang="en-US" sz="1400" i="1" dirty="0" err="1"/>
              <a:t>desembarco</a:t>
            </a:r>
            <a:r>
              <a:rPr lang="en-US" sz="1400" i="1" dirty="0"/>
              <a:t> mayor.</a:t>
            </a:r>
          </a:p>
          <a:p>
            <a:pPr indent="-228600" algn="just">
              <a:lnSpc>
                <a:spcPct val="90000"/>
              </a:lnSpc>
              <a:spcAft>
                <a:spcPts val="600"/>
              </a:spcAft>
              <a:buFont typeface="Arial" panose="020B0604020202020204" pitchFamily="34" charset="0"/>
              <a:buChar char="•"/>
            </a:pPr>
            <a:r>
              <a:rPr lang="en-US" sz="1400" i="1" dirty="0"/>
              <a:t>Su </a:t>
            </a:r>
            <a:r>
              <a:rPr lang="en-US" sz="1400" i="1" dirty="0" err="1"/>
              <a:t>enemigo</a:t>
            </a:r>
            <a:r>
              <a:rPr lang="en-US" sz="1400" i="1" dirty="0"/>
              <a:t> es un </a:t>
            </a:r>
            <a:r>
              <a:rPr lang="en-US" sz="1400" i="1" dirty="0" err="1"/>
              <a:t>pelotón</a:t>
            </a:r>
            <a:r>
              <a:rPr lang="en-US" sz="1400" i="1" dirty="0"/>
              <a:t> de </a:t>
            </a:r>
            <a:r>
              <a:rPr lang="en-US" sz="1400" i="1" dirty="0" err="1"/>
              <a:t>infantería</a:t>
            </a:r>
            <a:r>
              <a:rPr lang="en-US" sz="1400" i="1" dirty="0"/>
              <a:t> (similar al </a:t>
            </a:r>
            <a:r>
              <a:rPr lang="en-US" sz="1400" i="1" dirty="0" err="1"/>
              <a:t>suyo</a:t>
            </a:r>
            <a:r>
              <a:rPr lang="en-US" sz="1400" i="1" dirty="0"/>
              <a:t>). </a:t>
            </a:r>
            <a:r>
              <a:rPr lang="en-US" sz="1400" i="1" dirty="0" err="1"/>
              <a:t>Adicionalmente</a:t>
            </a:r>
            <a:r>
              <a:rPr lang="en-US" sz="1400" i="1" dirty="0"/>
              <a:t>, </a:t>
            </a:r>
            <a:r>
              <a:rPr lang="en-US" sz="1400" i="1" dirty="0" err="1"/>
              <a:t>cuenta</a:t>
            </a:r>
            <a:r>
              <a:rPr lang="en-US" sz="1400" i="1" dirty="0"/>
              <a:t> con un  </a:t>
            </a:r>
            <a:r>
              <a:rPr lang="en-US" sz="1400" i="1" dirty="0" err="1"/>
              <a:t>arma</a:t>
            </a:r>
            <a:r>
              <a:rPr lang="en-US" sz="1400" i="1" dirty="0"/>
              <a:t> </a:t>
            </a:r>
            <a:r>
              <a:rPr lang="en-US" sz="1400" i="1" dirty="0" err="1"/>
              <a:t>automáticas</a:t>
            </a:r>
            <a:r>
              <a:rPr lang="en-US" sz="1400" i="1" dirty="0"/>
              <a:t> </a:t>
            </a:r>
            <a:r>
              <a:rPr lang="en-US" sz="1400" i="1" dirty="0" err="1"/>
              <a:t>pesada</a:t>
            </a:r>
            <a:r>
              <a:rPr lang="en-US" sz="1400" i="1" dirty="0"/>
              <a:t>, 1 </a:t>
            </a:r>
            <a:r>
              <a:rPr lang="en-US" sz="1400" i="1" dirty="0" err="1"/>
              <a:t>sección</a:t>
            </a:r>
            <a:r>
              <a:rPr lang="en-US" sz="1400" i="1" dirty="0"/>
              <a:t> de </a:t>
            </a:r>
            <a:r>
              <a:rPr lang="en-US" sz="1400" i="1" dirty="0" err="1"/>
              <a:t>morteros</a:t>
            </a:r>
            <a:r>
              <a:rPr lang="en-US" sz="1400" i="1" dirty="0"/>
              <a:t> y </a:t>
            </a:r>
            <a:r>
              <a:rPr lang="en-US" sz="1400" i="1" dirty="0" err="1"/>
              <a:t>tres</a:t>
            </a:r>
            <a:r>
              <a:rPr lang="en-US" sz="1400" i="1" dirty="0"/>
              <a:t> </a:t>
            </a:r>
            <a:r>
              <a:rPr lang="en-US" sz="1400" i="1" dirty="0" err="1"/>
              <a:t>escuadras</a:t>
            </a:r>
            <a:r>
              <a:rPr lang="en-US" sz="1400" i="1" dirty="0"/>
              <a:t> de </a:t>
            </a:r>
            <a:r>
              <a:rPr lang="en-US" sz="1400" i="1" dirty="0" err="1"/>
              <a:t>infantería</a:t>
            </a:r>
            <a:r>
              <a:rPr lang="en-US" sz="1400" i="1" dirty="0"/>
              <a:t>. Dadas las </a:t>
            </a:r>
            <a:r>
              <a:rPr lang="en-US" sz="1400" i="1" dirty="0" err="1"/>
              <a:t>condiciones</a:t>
            </a:r>
            <a:r>
              <a:rPr lang="en-US" sz="1400" i="1" dirty="0"/>
              <a:t> del </a:t>
            </a:r>
            <a:r>
              <a:rPr lang="en-US" sz="1400" i="1" dirty="0" err="1"/>
              <a:t>terreno</a:t>
            </a:r>
            <a:r>
              <a:rPr lang="en-US" sz="1400" i="1" dirty="0"/>
              <a:t>, </a:t>
            </a:r>
            <a:r>
              <a:rPr lang="en-US" sz="1400" i="1" dirty="0" err="1"/>
              <a:t>fuerzas</a:t>
            </a:r>
            <a:r>
              <a:rPr lang="en-US" sz="1400" i="1" dirty="0"/>
              <a:t> </a:t>
            </a:r>
            <a:r>
              <a:rPr lang="en-US" sz="1400" i="1" dirty="0" err="1"/>
              <a:t>enemigas</a:t>
            </a:r>
            <a:r>
              <a:rPr lang="en-US" sz="1400" i="1" dirty="0"/>
              <a:t> se </a:t>
            </a:r>
            <a:r>
              <a:rPr lang="en-US" sz="1400" i="1" dirty="0" err="1"/>
              <a:t>encuentran</a:t>
            </a:r>
            <a:r>
              <a:rPr lang="en-US" sz="1400" i="1" dirty="0"/>
              <a:t> </a:t>
            </a:r>
            <a:r>
              <a:rPr lang="en-US" sz="1400" i="1" dirty="0" err="1"/>
              <a:t>en</a:t>
            </a:r>
            <a:r>
              <a:rPr lang="en-US" sz="1400" i="1" dirty="0"/>
              <a:t> un </a:t>
            </a:r>
            <a:r>
              <a:rPr lang="en-US" sz="1400" i="1" dirty="0" err="1"/>
              <a:t>dispositivo</a:t>
            </a:r>
            <a:r>
              <a:rPr lang="en-US" sz="1400" i="1" dirty="0"/>
              <a:t> </a:t>
            </a:r>
            <a:r>
              <a:rPr lang="en-US" sz="1400" i="1" dirty="0" err="1"/>
              <a:t>compacto</a:t>
            </a:r>
            <a:r>
              <a:rPr lang="en-US" sz="1400" i="1" dirty="0"/>
              <a:t>, </a:t>
            </a:r>
            <a:r>
              <a:rPr lang="en-US" sz="1400" i="1" dirty="0" err="1"/>
              <a:t>en</a:t>
            </a:r>
            <a:r>
              <a:rPr lang="en-US" sz="1400" i="1" dirty="0"/>
              <a:t> un </a:t>
            </a:r>
            <a:r>
              <a:rPr lang="en-US" sz="1400" i="1" dirty="0" err="1"/>
              <a:t>perímetro</a:t>
            </a:r>
            <a:r>
              <a:rPr lang="en-US" sz="1400" i="1" dirty="0"/>
              <a:t> total inferior a 150 metros, </a:t>
            </a:r>
            <a:r>
              <a:rPr lang="en-US" sz="1400" i="1" dirty="0" err="1"/>
              <a:t>asegurando</a:t>
            </a:r>
            <a:r>
              <a:rPr lang="en-US" sz="1400" i="1" dirty="0"/>
              <a:t> </a:t>
            </a:r>
            <a:r>
              <a:rPr lang="en-US" sz="1400" i="1" dirty="0" err="1"/>
              <a:t>una</a:t>
            </a:r>
            <a:r>
              <a:rPr lang="en-US" sz="1400" i="1" dirty="0"/>
              <a:t> </a:t>
            </a:r>
            <a:r>
              <a:rPr lang="en-US" sz="1400" i="1" dirty="0" err="1"/>
              <a:t>posible</a:t>
            </a:r>
            <a:r>
              <a:rPr lang="en-US" sz="1400" i="1" dirty="0"/>
              <a:t> playa de </a:t>
            </a:r>
            <a:r>
              <a:rPr lang="en-US" sz="1400" i="1" dirty="0" err="1"/>
              <a:t>desembarco</a:t>
            </a:r>
            <a:r>
              <a:rPr lang="en-US" sz="1400" i="1" dirty="0"/>
              <a:t>  y </a:t>
            </a:r>
            <a:r>
              <a:rPr lang="en-US" sz="1400" i="1" dirty="0" err="1"/>
              <a:t>llevan</a:t>
            </a:r>
            <a:r>
              <a:rPr lang="en-US" sz="1400" i="1" dirty="0"/>
              <a:t> </a:t>
            </a:r>
            <a:r>
              <a:rPr lang="en-US" sz="1400" i="1" dirty="0" err="1"/>
              <a:t>más</a:t>
            </a:r>
            <a:r>
              <a:rPr lang="en-US" sz="1400" i="1" dirty="0"/>
              <a:t> de 5 días sin </a:t>
            </a:r>
            <a:r>
              <a:rPr lang="en-US" sz="1400" i="1" dirty="0" err="1"/>
              <a:t>reabastecerse</a:t>
            </a:r>
            <a:r>
              <a:rPr lang="en-US" sz="1400" i="1" dirty="0"/>
              <a:t>. </a:t>
            </a:r>
            <a:r>
              <a:rPr lang="en-US" sz="1400" i="1" dirty="0" err="1"/>
              <a:t>Inteligencia</a:t>
            </a:r>
            <a:r>
              <a:rPr lang="en-US" sz="1400" i="1" dirty="0"/>
              <a:t> le </a:t>
            </a:r>
            <a:r>
              <a:rPr lang="en-US" sz="1400" i="1" dirty="0" err="1"/>
              <a:t>informa</a:t>
            </a:r>
            <a:r>
              <a:rPr lang="en-US" sz="1400" i="1" dirty="0"/>
              <a:t> </a:t>
            </a:r>
            <a:r>
              <a:rPr lang="en-US" sz="1400" i="1" dirty="0" err="1"/>
              <a:t>que</a:t>
            </a:r>
            <a:r>
              <a:rPr lang="en-US" sz="1400" i="1" dirty="0"/>
              <a:t> se </a:t>
            </a:r>
            <a:r>
              <a:rPr lang="en-US" sz="1400" i="1" dirty="0" err="1"/>
              <a:t>han</a:t>
            </a:r>
            <a:r>
              <a:rPr lang="en-US" sz="1400" i="1" dirty="0"/>
              <a:t> </a:t>
            </a:r>
            <a:r>
              <a:rPr lang="en-US" sz="1400" i="1" dirty="0" err="1"/>
              <a:t>enfrentado</a:t>
            </a:r>
            <a:r>
              <a:rPr lang="en-US" sz="1400" i="1" dirty="0"/>
              <a:t> a </a:t>
            </a:r>
            <a:r>
              <a:rPr lang="en-US" sz="1400" i="1" dirty="0" err="1"/>
              <a:t>unidades</a:t>
            </a:r>
            <a:r>
              <a:rPr lang="en-US" sz="1400" i="1" dirty="0"/>
              <a:t> LSG </a:t>
            </a:r>
            <a:r>
              <a:rPr lang="en-US" sz="1400" i="1" dirty="0" err="1"/>
              <a:t>en</a:t>
            </a:r>
            <a:r>
              <a:rPr lang="en-US" sz="1400" i="1" dirty="0"/>
              <a:t> </a:t>
            </a:r>
            <a:r>
              <a:rPr lang="en-US" sz="1400" i="1" dirty="0" err="1"/>
              <a:t>los</a:t>
            </a:r>
            <a:r>
              <a:rPr lang="en-US" sz="1400" i="1" dirty="0"/>
              <a:t> </a:t>
            </a:r>
            <a:r>
              <a:rPr lang="en-US" sz="1400" i="1" dirty="0" err="1"/>
              <a:t>últimos</a:t>
            </a:r>
            <a:r>
              <a:rPr lang="en-US" sz="1400" i="1" dirty="0"/>
              <a:t> dos días, </a:t>
            </a:r>
            <a:r>
              <a:rPr lang="en-US" sz="1400" i="1" dirty="0" err="1"/>
              <a:t>atacándolas</a:t>
            </a:r>
            <a:r>
              <a:rPr lang="en-US" sz="1400" i="1" dirty="0"/>
              <a:t> </a:t>
            </a:r>
            <a:r>
              <a:rPr lang="en-US" sz="1400" i="1" dirty="0" err="1"/>
              <a:t>por</a:t>
            </a:r>
            <a:r>
              <a:rPr lang="en-US" sz="1400" i="1" dirty="0"/>
              <a:t> </a:t>
            </a:r>
            <a:r>
              <a:rPr lang="en-US" sz="1400" i="1" dirty="0" err="1"/>
              <a:t>fuego</a:t>
            </a:r>
            <a:r>
              <a:rPr lang="en-US" sz="1400" i="1" dirty="0"/>
              <a:t> , y  </a:t>
            </a:r>
            <a:r>
              <a:rPr lang="en-US" sz="1400" i="1" dirty="0" err="1"/>
              <a:t>que</a:t>
            </a:r>
            <a:r>
              <a:rPr lang="en-US" sz="1400" i="1" dirty="0"/>
              <a:t> </a:t>
            </a:r>
            <a:r>
              <a:rPr lang="en-US" sz="1400" i="1" dirty="0" err="1"/>
              <a:t>su</a:t>
            </a:r>
            <a:r>
              <a:rPr lang="en-US" sz="1400" i="1" dirty="0"/>
              <a:t> </a:t>
            </a:r>
            <a:r>
              <a:rPr lang="en-US" sz="1400" i="1" dirty="0" err="1"/>
              <a:t>ciclo</a:t>
            </a:r>
            <a:r>
              <a:rPr lang="en-US" sz="1400" i="1" dirty="0"/>
              <a:t> de </a:t>
            </a:r>
            <a:r>
              <a:rPr lang="en-US" sz="1400" i="1" dirty="0" err="1"/>
              <a:t>reabastecimiento</a:t>
            </a:r>
            <a:r>
              <a:rPr lang="en-US" sz="1400" i="1" dirty="0"/>
              <a:t> se </a:t>
            </a:r>
            <a:r>
              <a:rPr lang="en-US" sz="1400" i="1" dirty="0" err="1"/>
              <a:t>producirá</a:t>
            </a:r>
            <a:r>
              <a:rPr lang="en-US" sz="1400" i="1" dirty="0"/>
              <a:t> </a:t>
            </a:r>
            <a:r>
              <a:rPr lang="en-US" sz="1400" i="1" dirty="0" err="1"/>
              <a:t>en</a:t>
            </a:r>
            <a:r>
              <a:rPr lang="en-US" sz="1400" i="1" dirty="0"/>
              <a:t> 4 horas </a:t>
            </a:r>
            <a:r>
              <a:rPr lang="en-US" sz="1400" i="1" dirty="0" err="1"/>
              <a:t>mediante</a:t>
            </a:r>
            <a:r>
              <a:rPr lang="en-US" sz="1400" i="1" dirty="0"/>
              <a:t> </a:t>
            </a:r>
            <a:r>
              <a:rPr lang="en-US" sz="1400" i="1" dirty="0" err="1"/>
              <a:t>una</a:t>
            </a:r>
            <a:r>
              <a:rPr lang="en-US" sz="1400" i="1" dirty="0"/>
              <a:t> </a:t>
            </a:r>
            <a:r>
              <a:rPr lang="en-US" sz="1400" i="1" dirty="0" err="1"/>
              <a:t>barcaza</a:t>
            </a:r>
            <a:r>
              <a:rPr lang="en-US" sz="1400" i="1" dirty="0"/>
              <a:t>, la </a:t>
            </a:r>
            <a:r>
              <a:rPr lang="en-US" sz="1400" i="1" dirty="0" err="1"/>
              <a:t>cual</a:t>
            </a:r>
            <a:r>
              <a:rPr lang="en-US" sz="1400" i="1" dirty="0"/>
              <a:t> solo </a:t>
            </a:r>
            <a:r>
              <a:rPr lang="en-US" sz="1400" i="1" dirty="0" err="1"/>
              <a:t>puede</a:t>
            </a:r>
            <a:r>
              <a:rPr lang="en-US" sz="1400" i="1" dirty="0"/>
              <a:t> </a:t>
            </a:r>
            <a:r>
              <a:rPr lang="en-US" sz="1400" i="1" dirty="0" err="1"/>
              <a:t>varar</a:t>
            </a:r>
            <a:r>
              <a:rPr lang="en-US" sz="1400" i="1" dirty="0"/>
              <a:t> </a:t>
            </a:r>
            <a:r>
              <a:rPr lang="en-US" sz="1400" i="1" dirty="0" err="1"/>
              <a:t>en</a:t>
            </a:r>
            <a:r>
              <a:rPr lang="en-US" sz="1400" i="1" dirty="0"/>
              <a:t> </a:t>
            </a:r>
            <a:r>
              <a:rPr lang="en-US" sz="1400" i="1" dirty="0" err="1"/>
              <a:t>cercanías</a:t>
            </a:r>
            <a:r>
              <a:rPr lang="en-US" sz="1400" i="1" dirty="0"/>
              <a:t> de playa </a:t>
            </a:r>
            <a:r>
              <a:rPr lang="en-US" sz="1400" i="1" dirty="0" err="1"/>
              <a:t>azul</a:t>
            </a:r>
            <a:r>
              <a:rPr lang="en-US" sz="1400" i="1" dirty="0"/>
              <a:t>, la </a:t>
            </a:r>
            <a:r>
              <a:rPr lang="en-US" sz="1400" i="1" dirty="0" err="1"/>
              <a:t>cual</a:t>
            </a:r>
            <a:r>
              <a:rPr lang="en-US" sz="1400" i="1" dirty="0"/>
              <a:t> se </a:t>
            </a:r>
            <a:r>
              <a:rPr lang="en-US" sz="1400" i="1" dirty="0" err="1"/>
              <a:t>encuentra</a:t>
            </a:r>
            <a:r>
              <a:rPr lang="en-US" sz="1400" i="1" dirty="0"/>
              <a:t> </a:t>
            </a:r>
            <a:r>
              <a:rPr lang="en-US" sz="1400" i="1" dirty="0" err="1"/>
              <a:t>en</a:t>
            </a:r>
            <a:r>
              <a:rPr lang="en-US" sz="1400" i="1" dirty="0"/>
              <a:t> la </a:t>
            </a:r>
            <a:r>
              <a:rPr lang="en-US" sz="1400" i="1" dirty="0" err="1"/>
              <a:t>retaguardia</a:t>
            </a:r>
            <a:r>
              <a:rPr lang="en-US" sz="1400" i="1" dirty="0"/>
              <a:t> del </a:t>
            </a:r>
            <a:r>
              <a:rPr lang="en-US" sz="1400" i="1" dirty="0" err="1"/>
              <a:t>adversario</a:t>
            </a:r>
            <a:r>
              <a:rPr lang="en-US" sz="1400" i="1" dirty="0"/>
              <a:t>.</a:t>
            </a:r>
          </a:p>
          <a:p>
            <a:pPr indent="-228600" algn="just">
              <a:lnSpc>
                <a:spcPct val="90000"/>
              </a:lnSpc>
              <a:spcAft>
                <a:spcPts val="600"/>
              </a:spcAft>
              <a:buFont typeface="Arial" panose="020B0604020202020204" pitchFamily="34" charset="0"/>
              <a:buChar char="•"/>
            </a:pPr>
            <a:endParaRPr lang="en-US" sz="1400" i="1" dirty="0"/>
          </a:p>
          <a:p>
            <a:pPr algn="just">
              <a:lnSpc>
                <a:spcPct val="90000"/>
              </a:lnSpc>
              <a:spcAft>
                <a:spcPts val="600"/>
              </a:spcAft>
            </a:pPr>
            <a:r>
              <a:rPr lang="en-US" sz="1400" i="1" dirty="0" err="1"/>
              <a:t>Efectúen</a:t>
            </a:r>
            <a:r>
              <a:rPr lang="en-US" sz="1400" i="1" dirty="0"/>
              <a:t> </a:t>
            </a:r>
            <a:r>
              <a:rPr lang="en-US" sz="1400" i="1" dirty="0" err="1"/>
              <a:t>análisis</a:t>
            </a:r>
            <a:r>
              <a:rPr lang="en-US" sz="1400" i="1" dirty="0"/>
              <a:t> de </a:t>
            </a:r>
            <a:r>
              <a:rPr lang="en-US" sz="1400" i="1" dirty="0" err="1"/>
              <a:t>centro</a:t>
            </a:r>
            <a:r>
              <a:rPr lang="en-US" sz="1400" i="1" dirty="0"/>
              <a:t> de </a:t>
            </a:r>
            <a:r>
              <a:rPr lang="en-US" sz="1400" i="1" dirty="0" err="1"/>
              <a:t>centro</a:t>
            </a:r>
            <a:r>
              <a:rPr lang="en-US" sz="1400" i="1" dirty="0"/>
              <a:t> de </a:t>
            </a:r>
            <a:r>
              <a:rPr lang="en-US" sz="1400" i="1" dirty="0" err="1"/>
              <a:t>gravedad</a:t>
            </a:r>
            <a:r>
              <a:rPr lang="en-US" sz="1400" i="1" dirty="0"/>
              <a:t> (CC, COG, CR, VC, Plan de </a:t>
            </a:r>
            <a:r>
              <a:rPr lang="en-US" sz="1400" i="1" dirty="0" err="1"/>
              <a:t>explotación</a:t>
            </a:r>
            <a:r>
              <a:rPr lang="en-US" sz="1400" i="1" dirty="0"/>
              <a:t>)</a:t>
            </a:r>
          </a:p>
          <a:p>
            <a:pPr indent="-228600" algn="just">
              <a:lnSpc>
                <a:spcPct val="90000"/>
              </a:lnSpc>
              <a:spcAft>
                <a:spcPts val="600"/>
              </a:spcAft>
              <a:buFont typeface="Arial" panose="020B0604020202020204" pitchFamily="34" charset="0"/>
              <a:buChar char="•"/>
            </a:pPr>
            <a:endParaRPr lang="en-US" sz="1400" i="1" dirty="0"/>
          </a:p>
        </p:txBody>
      </p:sp>
    </p:spTree>
    <p:extLst>
      <p:ext uri="{BB962C8B-B14F-4D97-AF65-F5344CB8AC3E}">
        <p14:creationId xmlns:p14="http://schemas.microsoft.com/office/powerpoint/2010/main" val="3839904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264F-CA65-97F0-0EF8-9DB02F52418F}"/>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A8805AF6-7303-857B-2C81-7F346E73EA21}"/>
              </a:ext>
            </a:extLst>
          </p:cNvPr>
          <p:cNvSpPr txBox="1"/>
          <p:nvPr/>
        </p:nvSpPr>
        <p:spPr>
          <a:xfrm>
            <a:off x="97536" y="105263"/>
            <a:ext cx="6989734"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TÁCTICO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3DE0F9B0-B456-5A86-7CD2-063CDECBFB46}"/>
              </a:ext>
            </a:extLst>
          </p:cNvPr>
          <p:cNvSpPr txBox="1"/>
          <p:nvPr/>
        </p:nvSpPr>
        <p:spPr>
          <a:xfrm>
            <a:off x="97536" y="1122039"/>
            <a:ext cx="3272050" cy="707886"/>
          </a:xfrm>
          <a:prstGeom prst="rect">
            <a:avLst/>
          </a:prstGeom>
          <a:noFill/>
        </p:spPr>
        <p:txBody>
          <a:bodyPr wrap="none" rtlCol="0">
            <a:spAutoFit/>
          </a:bodyPr>
          <a:lstStyle/>
          <a:p>
            <a:r>
              <a:rPr lang="es-ES_tradnl" sz="2000" b="1" dirty="0">
                <a:solidFill>
                  <a:srgbClr val="FF0000"/>
                </a:solidFill>
                <a:latin typeface="Arial" panose="020B0604020202020204" pitchFamily="34" charset="0"/>
                <a:cs typeface="Arial" panose="020B0604020202020204" pitchFamily="34" charset="0"/>
              </a:rPr>
              <a:t>COG: Siempre algo físico</a:t>
            </a:r>
          </a:p>
          <a:p>
            <a:r>
              <a:rPr lang="es-ES_tradnl" sz="2000" dirty="0">
                <a:latin typeface="Arial" panose="020B0604020202020204" pitchFamily="34" charset="0"/>
                <a:cs typeface="Arial" panose="020B0604020202020204" pitchFamily="34" charset="0"/>
              </a:rPr>
              <a:t>3 SQD de infantería</a:t>
            </a:r>
          </a:p>
        </p:txBody>
      </p:sp>
      <p:sp>
        <p:nvSpPr>
          <p:cNvPr id="3" name="CuadroTexto 2">
            <a:extLst>
              <a:ext uri="{FF2B5EF4-FFF2-40B4-BE49-F238E27FC236}">
                <a16:creationId xmlns:a16="http://schemas.microsoft.com/office/drawing/2014/main" id="{A13ACC3A-7D4D-7FB4-B480-252707239C46}"/>
              </a:ext>
            </a:extLst>
          </p:cNvPr>
          <p:cNvSpPr txBox="1"/>
          <p:nvPr/>
        </p:nvSpPr>
        <p:spPr>
          <a:xfrm>
            <a:off x="6850972" y="1219681"/>
            <a:ext cx="5243492" cy="2185214"/>
          </a:xfrm>
          <a:prstGeom prst="rect">
            <a:avLst/>
          </a:prstGeom>
          <a:noFill/>
        </p:spPr>
        <p:txBody>
          <a:bodyPr wrap="square" rtlCol="0">
            <a:spAutoFit/>
          </a:bodyPr>
          <a:lstStyle/>
          <a:p>
            <a:r>
              <a:rPr lang="es-ES_tradnl" sz="16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fijar/neutralizar fuerzas mediante AAP</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ejecutar fuego de mortero</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asegurar LB mediante 3 SQD en posiciones defensivas preparadas</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reabastecimiento mediante unidades de superficie</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163CC32D-DB4D-492F-91F9-872F50F347D4}"/>
              </a:ext>
            </a:extLst>
          </p:cNvPr>
          <p:cNvSpPr txBox="1"/>
          <p:nvPr/>
        </p:nvSpPr>
        <p:spPr>
          <a:xfrm>
            <a:off x="315924" y="2826544"/>
            <a:ext cx="2835789" cy="2893100"/>
          </a:xfrm>
          <a:prstGeom prst="rect">
            <a:avLst/>
          </a:prstGeom>
          <a:noFill/>
        </p:spPr>
        <p:txBody>
          <a:bodyPr wrap="square" rtlCol="0">
            <a:spAutoFit/>
          </a:bodyPr>
          <a:lstStyle/>
          <a:p>
            <a:r>
              <a:rPr lang="es-ES_tradnl" sz="1400" dirty="0">
                <a:latin typeface="Arial" panose="020B0604020202020204" pitchFamily="34" charset="0"/>
                <a:cs typeface="Arial" panose="020B0604020202020204" pitchFamily="34" charset="0"/>
              </a:rPr>
              <a:t>CR: </a:t>
            </a:r>
          </a:p>
          <a:p>
            <a:pPr algn="just"/>
            <a:r>
              <a:rPr lang="es-ES_tradnl" sz="1400" dirty="0">
                <a:latin typeface="Arial" panose="020B0604020202020204" pitchFamily="34" charset="0"/>
                <a:cs typeface="Arial" panose="020B0604020202020204" pitchFamily="34" charset="0"/>
              </a:rPr>
              <a:t>AAP alto consumo de munición Defensa LB requiere concentración de unidades de infantería en cercanías de posible playa de desembarco.</a:t>
            </a:r>
          </a:p>
          <a:p>
            <a:pPr algn="just"/>
            <a:r>
              <a:rPr lang="es-ES_tradnl" sz="1400" dirty="0">
                <a:latin typeface="Arial" panose="020B0604020202020204" pitchFamily="34" charset="0"/>
                <a:cs typeface="Arial" panose="020B0604020202020204" pitchFamily="34" charset="0"/>
              </a:rPr>
              <a:t>Para ser efectivas posiciones defensivas requieren protección contra unidades terrestres y aéreas.</a:t>
            </a:r>
          </a:p>
          <a:p>
            <a:pPr algn="just"/>
            <a:r>
              <a:rPr lang="es-ES_tradnl" sz="1400" dirty="0">
                <a:latin typeface="Arial" panose="020B0604020202020204" pitchFamily="34" charset="0"/>
                <a:cs typeface="Arial" panose="020B0604020202020204" pitchFamily="34" charset="0"/>
              </a:rPr>
              <a:t>Unidad de superficie requiere varar en playa azul </a:t>
            </a:r>
          </a:p>
          <a:p>
            <a:pPr algn="just"/>
            <a:endParaRPr lang="es-ES_tradnl" sz="14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0CF307DD-23A9-C982-41E0-8926C69D9A11}"/>
              </a:ext>
            </a:extLst>
          </p:cNvPr>
          <p:cNvSpPr txBox="1"/>
          <p:nvPr/>
        </p:nvSpPr>
        <p:spPr>
          <a:xfrm>
            <a:off x="6841400" y="4167585"/>
            <a:ext cx="4760050" cy="1384995"/>
          </a:xfrm>
          <a:prstGeom prst="rect">
            <a:avLst/>
          </a:prstGeom>
          <a:noFill/>
        </p:spPr>
        <p:txBody>
          <a:bodyPr wrap="square" rtlCol="0">
            <a:spAutoFit/>
          </a:bodyPr>
          <a:lstStyle/>
          <a:p>
            <a:pPr algn="just"/>
            <a:r>
              <a:rPr lang="es-ES_tradnl" sz="1400" dirty="0">
                <a:latin typeface="Arial" panose="020B0604020202020204" pitchFamily="34" charset="0"/>
                <a:cs typeface="Arial" panose="020B0604020202020204" pitchFamily="34" charset="0"/>
              </a:rPr>
              <a:t>CV: </a:t>
            </a:r>
          </a:p>
          <a:p>
            <a:pPr indent="-457200" algn="just">
              <a:buAutoNum type="arabicPeriod"/>
            </a:pPr>
            <a:r>
              <a:rPr lang="es-ES_tradnl" sz="1400" dirty="0">
                <a:latin typeface="Arial" panose="020B0604020202020204" pitchFamily="34" charset="0"/>
                <a:cs typeface="Arial" panose="020B0604020202020204" pitchFamily="34" charset="0"/>
              </a:rPr>
              <a:t>Unidad dependiente de tren logístico de superficie para sostener operaciones defensivas.</a:t>
            </a:r>
          </a:p>
          <a:p>
            <a:pPr indent="-457200" algn="just">
              <a:buAutoNum type="arabicPeriod"/>
            </a:pPr>
            <a:r>
              <a:rPr lang="es-ES_tradnl" sz="1400" dirty="0">
                <a:latin typeface="Arial" panose="020B0604020202020204" pitchFamily="34" charset="0"/>
                <a:cs typeface="Arial" panose="020B0604020202020204" pitchFamily="34" charset="0"/>
              </a:rPr>
              <a:t>Defensa de área concentrada vulnerable a ataques aéreos y mecanizados de larga distancia.</a:t>
            </a:r>
          </a:p>
          <a:p>
            <a:pPr indent="-457200" algn="just">
              <a:buAutoNum type="arabicPeriod"/>
            </a:pPr>
            <a:r>
              <a:rPr lang="es-ES_tradnl" sz="1400" dirty="0">
                <a:latin typeface="Arial" panose="020B0604020202020204" pitchFamily="34" charset="0"/>
                <a:cs typeface="Arial" panose="020B0604020202020204" pitchFamily="34" charset="0"/>
              </a:rPr>
              <a:t>Unidad de superficie canalizada en playa azul</a:t>
            </a:r>
          </a:p>
        </p:txBody>
      </p:sp>
      <p:sp>
        <p:nvSpPr>
          <p:cNvPr id="11" name="CuadroTexto 10">
            <a:extLst>
              <a:ext uri="{FF2B5EF4-FFF2-40B4-BE49-F238E27FC236}">
                <a16:creationId xmlns:a16="http://schemas.microsoft.com/office/drawing/2014/main" id="{AB453ADB-5D71-4D7E-55C0-3FC5079307FD}"/>
              </a:ext>
            </a:extLst>
          </p:cNvPr>
          <p:cNvSpPr txBox="1"/>
          <p:nvPr/>
        </p:nvSpPr>
        <p:spPr>
          <a:xfrm>
            <a:off x="151133" y="5735961"/>
            <a:ext cx="11943331" cy="1077218"/>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Una vez detectada unidad de superficie logística neutralizarla mediante misiles SPIKE. Una vez neutralizada guiar sección de super </a:t>
            </a:r>
            <a:r>
              <a:rPr lang="es-ES_tradnl" sz="1600" dirty="0" err="1">
                <a:latin typeface="Arial" panose="020B0604020202020204" pitchFamily="34" charset="0"/>
                <a:cs typeface="Arial" panose="020B0604020202020204" pitchFamily="34" charset="0"/>
              </a:rPr>
              <a:t>Tucano</a:t>
            </a:r>
            <a:r>
              <a:rPr lang="es-ES_tradnl" sz="1600" dirty="0">
                <a:latin typeface="Arial" panose="020B0604020202020204" pitchFamily="34" charset="0"/>
                <a:cs typeface="Arial" panose="020B0604020202020204" pitchFamily="34" charset="0"/>
              </a:rPr>
              <a:t> sobre posición de ametralladoras pesadas y posiciones de infantería que cuenten con armas automáticas medianas. Una vez neutralizadas fijar fuerzas enemigas con carro LAV III y ametralladoras , permitiendo un asalto de infantería  por alguno de sus flancos </a:t>
            </a:r>
          </a:p>
        </p:txBody>
      </p:sp>
      <p:cxnSp>
        <p:nvCxnSpPr>
          <p:cNvPr id="13" name="Conector recto de flecha 12">
            <a:extLst>
              <a:ext uri="{FF2B5EF4-FFF2-40B4-BE49-F238E27FC236}">
                <a16:creationId xmlns:a16="http://schemas.microsoft.com/office/drawing/2014/main" id="{2507474A-6B02-9A39-7E46-36BFF42CF946}"/>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0FF1A38C-DFD3-E061-E83B-CE9F23883EB7}"/>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EC53A66F-141E-12E4-581D-CE026F90E0B6}"/>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09614B4C-ED47-839E-89E3-7E733DA73F8B}"/>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69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BED4E-8F0F-B8C3-0830-8DF823C73FFD}"/>
            </a:ext>
          </a:extLst>
        </p:cNvPr>
        <p:cNvGrpSpPr/>
        <p:nvPr/>
      </p:nvGrpSpPr>
      <p:grpSpPr>
        <a:xfrm>
          <a:off x="0" y="0"/>
          <a:ext cx="0" cy="0"/>
          <a:chOff x="0" y="0"/>
          <a:chExt cx="0" cy="0"/>
        </a:xfrm>
      </p:grpSpPr>
      <p:sp>
        <p:nvSpPr>
          <p:cNvPr id="11" name="Título 10">
            <a:extLst>
              <a:ext uri="{FF2B5EF4-FFF2-40B4-BE49-F238E27FC236}">
                <a16:creationId xmlns:a16="http://schemas.microsoft.com/office/drawing/2014/main" id="{D23DA26D-C5FF-8B85-8CEC-89EE0A80E3D3}"/>
              </a:ext>
            </a:extLst>
          </p:cNvPr>
          <p:cNvSpPr>
            <a:spLocks noGrp="1"/>
          </p:cNvSpPr>
          <p:nvPr>
            <p:ph type="title"/>
          </p:nvPr>
        </p:nvSpPr>
        <p:spPr>
          <a:xfrm>
            <a:off x="766763" y="2565400"/>
            <a:ext cx="11049000" cy="1325563"/>
          </a:xfrm>
        </p:spPr>
        <p:txBody>
          <a:bodyPr>
            <a:normAutofit/>
          </a:bodyPr>
          <a:lstStyle/>
          <a:p>
            <a:pPr algn="ctr"/>
            <a:r>
              <a:rPr lang="es-ES_tradnl" sz="4000" b="1" dirty="0"/>
              <a:t>¿Cuál es mi Centro de Gravedad? </a:t>
            </a:r>
            <a:br>
              <a:rPr lang="es-ES_tradnl" sz="4000" b="1" dirty="0"/>
            </a:br>
            <a:r>
              <a:rPr lang="es-ES_tradnl" sz="4000" b="1" dirty="0"/>
              <a:t>10 minutos</a:t>
            </a:r>
          </a:p>
        </p:txBody>
      </p:sp>
    </p:spTree>
    <p:extLst>
      <p:ext uri="{BB962C8B-B14F-4D97-AF65-F5344CB8AC3E}">
        <p14:creationId xmlns:p14="http://schemas.microsoft.com/office/powerpoint/2010/main" val="2016242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964A0-BAE5-D063-AF60-6D7263D3A3F7}"/>
            </a:ext>
          </a:extLst>
        </p:cNvPr>
        <p:cNvGrpSpPr/>
        <p:nvPr/>
      </p:nvGrpSpPr>
      <p:grpSpPr>
        <a:xfrm>
          <a:off x="0" y="0"/>
          <a:ext cx="0" cy="0"/>
          <a:chOff x="0" y="0"/>
          <a:chExt cx="0" cy="0"/>
        </a:xfrm>
      </p:grpSpPr>
      <p:pic>
        <p:nvPicPr>
          <p:cNvPr id="2050" name="Picture 2" descr="Misil Spike: Un arma antitanque israelí sin rival - Noticias de Israel">
            <a:extLst>
              <a:ext uri="{FF2B5EF4-FFF2-40B4-BE49-F238E27FC236}">
                <a16:creationId xmlns:a16="http://schemas.microsoft.com/office/drawing/2014/main" id="{08883103-EFA2-F5DC-2D22-40EA38D84E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10166"/>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Los A-29B 'Super Tucano' de Chile dan cobertura aérea en Prosur">
            <a:extLst>
              <a:ext uri="{FF2B5EF4-FFF2-40B4-BE49-F238E27FC236}">
                <a16:creationId xmlns:a16="http://schemas.microsoft.com/office/drawing/2014/main" id="{F8932F41-F20F-991A-E9A0-DA31DACE58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570" r="-2" b="6262"/>
          <a:stretch>
            <a:fillRect/>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629B42DB-7C1F-F607-46DA-11CE2799FD9C}"/>
              </a:ext>
            </a:extLst>
          </p:cNvPr>
          <p:cNvSpPr>
            <a:spLocks noGrp="1"/>
          </p:cNvSpPr>
          <p:nvPr>
            <p:ph type="title"/>
          </p:nvPr>
        </p:nvSpPr>
        <p:spPr>
          <a:xfrm>
            <a:off x="448056" y="859536"/>
            <a:ext cx="4832802" cy="1243584"/>
          </a:xfrm>
        </p:spPr>
        <p:txBody>
          <a:bodyPr vert="horz" lIns="91440" tIns="45720" rIns="91440" bIns="45720" rtlCol="0" anchor="ctr">
            <a:normAutofit/>
          </a:bodyPr>
          <a:lstStyle/>
          <a:p>
            <a:r>
              <a:rPr lang="en-US" sz="2600" b="1" i="1" kern="1200">
                <a:solidFill>
                  <a:schemeClr val="tx1"/>
                </a:solidFill>
                <a:latin typeface="+mj-lt"/>
                <a:ea typeface="+mj-ea"/>
                <a:cs typeface="+mj-cs"/>
              </a:rPr>
              <a:t>CENTRO DE GRAVEDAD (Grupos, Preparación 20 min, exposición 10 minutos) </a:t>
            </a:r>
          </a:p>
        </p:txBody>
      </p:sp>
      <p:sp>
        <p:nvSpPr>
          <p:cNvPr id="4" name="CuadroTexto 3">
            <a:extLst>
              <a:ext uri="{FF2B5EF4-FFF2-40B4-BE49-F238E27FC236}">
                <a16:creationId xmlns:a16="http://schemas.microsoft.com/office/drawing/2014/main" id="{EFDFF975-6C24-E61C-B8D3-72FC08FFA8DC}"/>
              </a:ext>
            </a:extLst>
          </p:cNvPr>
          <p:cNvSpPr txBox="1"/>
          <p:nvPr/>
        </p:nvSpPr>
        <p:spPr>
          <a:xfrm>
            <a:off x="448056" y="2512611"/>
            <a:ext cx="4832803" cy="3664351"/>
          </a:xfrm>
          <a:prstGeom prst="rect">
            <a:avLst/>
          </a:prstGeom>
        </p:spPr>
        <p:txBody>
          <a:bodyPr vert="horz" lIns="91440" tIns="45720" rIns="91440" bIns="45720" rtlCol="0">
            <a:normAutofit/>
          </a:bodyPr>
          <a:lstStyle/>
          <a:p>
            <a:pPr algn="just">
              <a:lnSpc>
                <a:spcPct val="90000"/>
              </a:lnSpc>
              <a:spcAft>
                <a:spcPts val="600"/>
              </a:spcAft>
            </a:pPr>
            <a:r>
              <a:rPr lang="en-US" sz="2000" i="1" dirty="0"/>
              <a:t>Acaba de </a:t>
            </a:r>
            <a:r>
              <a:rPr lang="en-US" sz="2000" i="1" dirty="0" err="1"/>
              <a:t>desembarcar</a:t>
            </a:r>
            <a:r>
              <a:rPr lang="en-US" sz="2000" i="1" dirty="0"/>
              <a:t> </a:t>
            </a:r>
            <a:r>
              <a:rPr lang="en-US" sz="2000" i="1" dirty="0" err="1"/>
              <a:t>en</a:t>
            </a:r>
            <a:r>
              <a:rPr lang="en-US" sz="2000" i="1" dirty="0"/>
              <a:t> la </a:t>
            </a:r>
            <a:r>
              <a:rPr lang="en-US" sz="2000" i="1" dirty="0" err="1"/>
              <a:t>isla</a:t>
            </a:r>
            <a:r>
              <a:rPr lang="en-US" sz="2000" i="1" dirty="0"/>
              <a:t> Nueva. </a:t>
            </a:r>
            <a:r>
              <a:rPr lang="en-US" sz="2000" i="1" dirty="0" err="1"/>
              <a:t>Usted</a:t>
            </a:r>
            <a:r>
              <a:rPr lang="en-US" sz="2000" i="1" dirty="0"/>
              <a:t> es </a:t>
            </a:r>
            <a:r>
              <a:rPr lang="en-US" sz="2000" i="1" dirty="0" err="1"/>
              <a:t>el</a:t>
            </a:r>
            <a:r>
              <a:rPr lang="en-US" sz="2000" i="1" dirty="0"/>
              <a:t> comandante del 1° </a:t>
            </a:r>
            <a:r>
              <a:rPr lang="en-US" sz="2000" i="1" dirty="0" err="1"/>
              <a:t>pelotón</a:t>
            </a:r>
            <a:r>
              <a:rPr lang="en-US" sz="2000" i="1" dirty="0"/>
              <a:t> de la </a:t>
            </a:r>
            <a:r>
              <a:rPr lang="en-US" sz="2000" i="1" dirty="0" err="1"/>
              <a:t>compañía</a:t>
            </a:r>
            <a:r>
              <a:rPr lang="en-US" sz="2000" i="1" dirty="0"/>
              <a:t> 211. Su </a:t>
            </a:r>
            <a:r>
              <a:rPr lang="en-US" sz="2000" i="1" dirty="0" err="1"/>
              <a:t>mando</a:t>
            </a:r>
            <a:r>
              <a:rPr lang="en-US" sz="2000" i="1" dirty="0"/>
              <a:t> le </a:t>
            </a:r>
            <a:r>
              <a:rPr lang="en-US" sz="2000" i="1" dirty="0" err="1"/>
              <a:t>asigno</a:t>
            </a:r>
            <a:r>
              <a:rPr lang="en-US" sz="2000" i="1" dirty="0"/>
              <a:t>, un LAV III, </a:t>
            </a:r>
            <a:r>
              <a:rPr lang="en-US" sz="2000" i="1" dirty="0" err="1"/>
              <a:t>una</a:t>
            </a:r>
            <a:r>
              <a:rPr lang="en-US" sz="2000" i="1" dirty="0"/>
              <a:t> </a:t>
            </a:r>
            <a:r>
              <a:rPr lang="en-US" sz="2000" i="1" dirty="0" err="1"/>
              <a:t>salida</a:t>
            </a:r>
            <a:r>
              <a:rPr lang="en-US" sz="2000" i="1" dirty="0"/>
              <a:t> de 2 Super Tucano y </a:t>
            </a:r>
            <a:r>
              <a:rPr lang="en-US" sz="2000" i="1" dirty="0" err="1"/>
              <a:t>una</a:t>
            </a:r>
            <a:r>
              <a:rPr lang="en-US" sz="2000" i="1" dirty="0"/>
              <a:t> </a:t>
            </a:r>
            <a:r>
              <a:rPr lang="en-US" sz="2000" i="1" dirty="0" err="1"/>
              <a:t>sección</a:t>
            </a:r>
            <a:r>
              <a:rPr lang="en-US" sz="2000" i="1" dirty="0"/>
              <a:t> de </a:t>
            </a:r>
            <a:r>
              <a:rPr lang="en-US" sz="2000" i="1" dirty="0" err="1"/>
              <a:t>misiles</a:t>
            </a:r>
            <a:r>
              <a:rPr lang="en-US" sz="2000" i="1" dirty="0"/>
              <a:t> Spike  (2 </a:t>
            </a:r>
            <a:r>
              <a:rPr lang="en-US" sz="2000" i="1" dirty="0" err="1"/>
              <a:t>misiles</a:t>
            </a:r>
            <a:r>
              <a:rPr lang="en-US" sz="2000" i="1" dirty="0"/>
              <a:t>), para </a:t>
            </a:r>
            <a:r>
              <a:rPr lang="en-US" sz="2000" i="1" dirty="0" err="1"/>
              <a:t>neutralizar</a:t>
            </a:r>
            <a:r>
              <a:rPr lang="en-US" sz="2000" i="1" dirty="0"/>
              <a:t> </a:t>
            </a:r>
            <a:r>
              <a:rPr lang="en-US" sz="2000" i="1" dirty="0" err="1"/>
              <a:t>fuerzas</a:t>
            </a:r>
            <a:r>
              <a:rPr lang="en-US" sz="2000" i="1" dirty="0"/>
              <a:t> </a:t>
            </a:r>
            <a:r>
              <a:rPr lang="en-US" sz="2000" i="1" dirty="0" err="1"/>
              <a:t>enemigas</a:t>
            </a:r>
            <a:r>
              <a:rPr lang="en-US" sz="2000" i="1" dirty="0"/>
              <a:t> </a:t>
            </a:r>
            <a:r>
              <a:rPr lang="en-US" sz="2000" i="1" dirty="0" err="1"/>
              <a:t>en</a:t>
            </a:r>
            <a:r>
              <a:rPr lang="en-US" sz="2000" i="1" dirty="0"/>
              <a:t> </a:t>
            </a:r>
            <a:r>
              <a:rPr lang="en-US" sz="2000" i="1" dirty="0" err="1"/>
              <a:t>el</a:t>
            </a:r>
            <a:r>
              <a:rPr lang="en-US" sz="2000" i="1" dirty="0"/>
              <a:t> </a:t>
            </a:r>
            <a:r>
              <a:rPr lang="en-US" sz="2000" i="1" dirty="0" err="1"/>
              <a:t>área</a:t>
            </a:r>
            <a:r>
              <a:rPr lang="en-US" sz="2000" i="1" dirty="0"/>
              <a:t>, </a:t>
            </a:r>
            <a:r>
              <a:rPr lang="en-US" sz="2000" i="1" dirty="0" err="1"/>
              <a:t>impidiendo</a:t>
            </a:r>
            <a:r>
              <a:rPr lang="en-US" sz="2000" i="1" dirty="0"/>
              <a:t> un </a:t>
            </a:r>
            <a:r>
              <a:rPr lang="en-US" sz="2000" i="1" dirty="0" err="1"/>
              <a:t>desembarco</a:t>
            </a:r>
            <a:r>
              <a:rPr lang="en-US" sz="2000" i="1" dirty="0"/>
              <a:t> mayor.</a:t>
            </a:r>
          </a:p>
        </p:txBody>
      </p:sp>
    </p:spTree>
    <p:extLst>
      <p:ext uri="{BB962C8B-B14F-4D97-AF65-F5344CB8AC3E}">
        <p14:creationId xmlns:p14="http://schemas.microsoft.com/office/powerpoint/2010/main" val="11388230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766763" y="2565400"/>
            <a:ext cx="11049000" cy="1325563"/>
          </a:xfrm>
        </p:spPr>
        <p:txBody>
          <a:bodyPr>
            <a:normAutofit/>
          </a:bodyPr>
          <a:lstStyle/>
          <a:p>
            <a:r>
              <a:rPr lang="es-ES_tradnl" sz="4000" b="1" dirty="0"/>
              <a:t>¿VULNERABILIDAD VS VULNERABILIDAD CRÍTICA? </a:t>
            </a:r>
          </a:p>
        </p:txBody>
      </p:sp>
    </p:spTree>
    <p:extLst>
      <p:ext uri="{BB962C8B-B14F-4D97-AF65-F5344CB8AC3E}">
        <p14:creationId xmlns:p14="http://schemas.microsoft.com/office/powerpoint/2010/main" val="22478829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766218"/>
            <a:ext cx="11734800" cy="1325563"/>
          </a:xfrm>
        </p:spPr>
        <p:txBody>
          <a:bodyPr>
            <a:normAutofit fontScale="90000"/>
          </a:bodyPr>
          <a:lstStyle/>
          <a:p>
            <a:pPr algn="just"/>
            <a:r>
              <a:rPr lang="es-ES_tradnl" sz="4000" b="1" i="1" dirty="0"/>
              <a:t>E</a:t>
            </a:r>
            <a:r>
              <a:rPr lang="es-ES_tradnl" sz="4000" b="1" i="1" kern="1200" dirty="0">
                <a:latin typeface="+mj-lt"/>
                <a:ea typeface="+mj-ea"/>
                <a:cs typeface="+mj-cs"/>
              </a:rPr>
              <a:t>NCONTRAR UNA VULNERABILIDAD </a:t>
            </a:r>
            <a:r>
              <a:rPr lang="es-ES_tradnl" sz="4000" b="1" i="1" u="sng" kern="1200" dirty="0">
                <a:latin typeface="+mj-lt"/>
                <a:ea typeface="+mj-ea"/>
                <a:cs typeface="+mj-cs"/>
              </a:rPr>
              <a:t>REALMENTE </a:t>
            </a:r>
            <a:r>
              <a:rPr lang="es-ES_tradnl" sz="4000" b="1" i="1" kern="1200" dirty="0">
                <a:latin typeface="+mj-lt"/>
                <a:ea typeface="+mj-ea"/>
                <a:cs typeface="+mj-cs"/>
              </a:rPr>
              <a:t>CRÍTICA ES DIFÍCIL, POR LO QUE EN OCASIONES EL COMANDANTE BUSCARÁ EXPLOTAR ALGUNA O TODAS LAS VULNERABILIDADES IDENTIFICADAS; BUSCANDO UNA OPORTUNIDAD CRÍTICA </a:t>
            </a:r>
            <a:endParaRPr lang="es-ES_tradnl" sz="4000" b="1" dirty="0"/>
          </a:p>
        </p:txBody>
      </p:sp>
    </p:spTree>
    <p:extLst>
      <p:ext uri="{BB962C8B-B14F-4D97-AF65-F5344CB8AC3E}">
        <p14:creationId xmlns:p14="http://schemas.microsoft.com/office/powerpoint/2010/main" val="728472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ightning - Wikipedia">
            <a:extLst>
              <a:ext uri="{FF2B5EF4-FFF2-40B4-BE49-F238E27FC236}">
                <a16:creationId xmlns:a16="http://schemas.microsoft.com/office/drawing/2014/main" id="{DB790568-D279-A4FC-3D3C-442BA455DD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536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F60D5-050F-25FF-AD11-CB8A67B6103A}"/>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5737DCA-A0B9-4562-70B4-DC0F03C8D7EB}"/>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84119F3A-D661-66A9-4012-940FCE87DA07}"/>
              </a:ext>
            </a:extLst>
          </p:cNvPr>
          <p:cNvSpPr txBox="1"/>
          <p:nvPr/>
        </p:nvSpPr>
        <p:spPr>
          <a:xfrm>
            <a:off x="828675" y="1879787"/>
            <a:ext cx="10601325" cy="1200329"/>
          </a:xfrm>
          <a:prstGeom prst="rect">
            <a:avLst/>
          </a:prstGeom>
          <a:noFill/>
        </p:spPr>
        <p:txBody>
          <a:bodyPr wrap="square" rtlCol="0">
            <a:spAutoFit/>
          </a:bodyPr>
          <a:lstStyle/>
          <a:p>
            <a:pPr algn="ctr"/>
            <a:r>
              <a:rPr lang="es-ES_tradnl" sz="3600" i="1" dirty="0"/>
              <a:t>¿Cuáles son los estilos de guerra ? ¿Pueden aplicarse los dos simultáneamente ?</a:t>
            </a:r>
          </a:p>
        </p:txBody>
      </p:sp>
      <p:sp>
        <p:nvSpPr>
          <p:cNvPr id="3" name="CuadroTexto 2">
            <a:extLst>
              <a:ext uri="{FF2B5EF4-FFF2-40B4-BE49-F238E27FC236}">
                <a16:creationId xmlns:a16="http://schemas.microsoft.com/office/drawing/2014/main" id="{C1B5CBDF-F600-211D-F5B4-4B1BE17CB5BB}"/>
              </a:ext>
            </a:extLst>
          </p:cNvPr>
          <p:cNvSpPr txBox="1"/>
          <p:nvPr/>
        </p:nvSpPr>
        <p:spPr>
          <a:xfrm>
            <a:off x="1079525" y="3777885"/>
            <a:ext cx="10099624" cy="646331"/>
          </a:xfrm>
          <a:prstGeom prst="rect">
            <a:avLst/>
          </a:prstGeom>
          <a:noFill/>
        </p:spPr>
        <p:txBody>
          <a:bodyPr wrap="none" rtlCol="0">
            <a:spAutoFit/>
          </a:bodyPr>
          <a:lstStyle/>
          <a:p>
            <a:r>
              <a:rPr lang="es-ES_tradnl" sz="3600" i="1" dirty="0"/>
              <a:t>¿Cuales son los componentes del poder de combate ?</a:t>
            </a:r>
          </a:p>
        </p:txBody>
      </p:sp>
    </p:spTree>
    <p:extLst>
      <p:ext uri="{BB962C8B-B14F-4D97-AF65-F5344CB8AC3E}">
        <p14:creationId xmlns:p14="http://schemas.microsoft.com/office/powerpoint/2010/main" val="1127034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other North Korean threat">
            <a:extLst>
              <a:ext uri="{FF2B5EF4-FFF2-40B4-BE49-F238E27FC236}">
                <a16:creationId xmlns:a16="http://schemas.microsoft.com/office/drawing/2014/main" id="{BB51DB5D-A61C-A610-1A3E-948D6C2111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119"/>
          <a:stretch/>
        </p:blipFill>
        <p:spPr bwMode="auto">
          <a:xfrm>
            <a:off x="20" y="2"/>
            <a:ext cx="7534620" cy="4197368"/>
          </a:xfrm>
          <a:custGeom>
            <a:avLst/>
            <a:gdLst/>
            <a:ahLst/>
            <a:cxnLst/>
            <a:rect l="l" t="t" r="r" b="b"/>
            <a:pathLst>
              <a:path w="7534640" h="4197368">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509063" y="4095753"/>
                  <a:pt x="4453918" y="4128339"/>
                  <a:pt x="4430941" y="4172622"/>
                </a:cubicBezTo>
                <a:lnTo>
                  <a:pt x="4423415" y="4197368"/>
                </a:lnTo>
                <a:lnTo>
                  <a:pt x="0" y="4197368"/>
                </a:ln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The Most Fearful Nightmare': 75 Years After The Bombing Of Dresden">
            <a:extLst>
              <a:ext uri="{FF2B5EF4-FFF2-40B4-BE49-F238E27FC236}">
                <a16:creationId xmlns:a16="http://schemas.microsoft.com/office/drawing/2014/main" id="{71D5EC88-5244-72B9-3D77-0449CFBF9E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02" r="10759" b="-2"/>
          <a:stretch/>
        </p:blipFill>
        <p:spPr bwMode="auto">
          <a:xfrm>
            <a:off x="7653536" y="1"/>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Which battle saw the most intense artillery barrage in history? - Quora">
            <a:extLst>
              <a:ext uri="{FF2B5EF4-FFF2-40B4-BE49-F238E27FC236}">
                <a16:creationId xmlns:a16="http://schemas.microsoft.com/office/drawing/2014/main" id="{DAADF8C1-3BCE-5765-CAE0-2D86E3E52A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837" r="-1" b="11224"/>
          <a:stretch/>
        </p:blipFill>
        <p:spPr bwMode="auto">
          <a:xfrm>
            <a:off x="1" y="4316255"/>
            <a:ext cx="6836850" cy="2541737"/>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443662" y="4579169"/>
            <a:ext cx="5505814" cy="1576910"/>
          </a:xfrm>
        </p:spPr>
        <p:txBody>
          <a:bodyPr vert="horz" lIns="91440" tIns="45720" rIns="91440" bIns="45720" rtlCol="0" anchor="b">
            <a:normAutofit/>
          </a:bodyPr>
          <a:lstStyle/>
          <a:p>
            <a:r>
              <a:rPr lang="en-US" b="1" i="1" kern="1200" dirty="0" err="1">
                <a:solidFill>
                  <a:schemeClr val="tx1"/>
                </a:solidFill>
                <a:latin typeface="+mj-lt"/>
                <a:ea typeface="+mj-ea"/>
                <a:cs typeface="+mj-cs"/>
              </a:rPr>
              <a:t>Estilos</a:t>
            </a:r>
            <a:r>
              <a:rPr lang="en-US" b="1" i="1" kern="1200" dirty="0">
                <a:solidFill>
                  <a:schemeClr val="tx1"/>
                </a:solidFill>
                <a:latin typeface="+mj-lt"/>
                <a:ea typeface="+mj-ea"/>
                <a:cs typeface="+mj-cs"/>
              </a:rPr>
              <a:t> de Guerra: </a:t>
            </a:r>
            <a:r>
              <a:rPr lang="en-US" b="1" i="1" kern="1200" dirty="0" err="1">
                <a:solidFill>
                  <a:schemeClr val="tx1"/>
                </a:solidFill>
                <a:latin typeface="+mj-lt"/>
                <a:ea typeface="+mj-ea"/>
                <a:cs typeface="+mj-cs"/>
              </a:rPr>
              <a:t>Atricción</a:t>
            </a:r>
            <a:endParaRPr lang="en-US" b="1" i="1" kern="1200" dirty="0">
              <a:solidFill>
                <a:schemeClr val="tx1"/>
              </a:solidFill>
              <a:latin typeface="+mj-lt"/>
              <a:ea typeface="+mj-ea"/>
              <a:cs typeface="+mj-cs"/>
            </a:endParaRPr>
          </a:p>
        </p:txBody>
      </p:sp>
    </p:spTree>
    <p:extLst>
      <p:ext uri="{BB962C8B-B14F-4D97-AF65-F5344CB8AC3E}">
        <p14:creationId xmlns:p14="http://schemas.microsoft.com/office/powerpoint/2010/main" val="10890991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636854" y="6202609"/>
            <a:ext cx="5505814" cy="655391"/>
          </a:xfrm>
        </p:spPr>
        <p:txBody>
          <a:bodyPr vert="horz" lIns="91440" tIns="45720" rIns="91440" bIns="45720" rtlCol="0" anchor="b">
            <a:normAutofit/>
          </a:bodyPr>
          <a:lstStyle/>
          <a:p>
            <a:r>
              <a:rPr lang="es-ES_tradnl" sz="3600" b="1" i="1" kern="1200">
                <a:solidFill>
                  <a:schemeClr val="tx1"/>
                </a:solidFill>
                <a:latin typeface="+mj-lt"/>
                <a:ea typeface="+mj-ea"/>
                <a:cs typeface="+mj-cs"/>
              </a:rPr>
              <a:t>Estilos de Guerra: Maniobra</a:t>
            </a:r>
          </a:p>
        </p:txBody>
      </p:sp>
      <p:sp>
        <p:nvSpPr>
          <p:cNvPr id="13" name="CuadroTexto 12">
            <a:extLst>
              <a:ext uri="{FF2B5EF4-FFF2-40B4-BE49-F238E27FC236}">
                <a16:creationId xmlns:a16="http://schemas.microsoft.com/office/drawing/2014/main" id="{D2CEE03A-3214-15AB-11CB-4C1C25B8BCA5}"/>
              </a:ext>
            </a:extLst>
          </p:cNvPr>
          <p:cNvSpPr txBox="1"/>
          <p:nvPr/>
        </p:nvSpPr>
        <p:spPr>
          <a:xfrm>
            <a:off x="7161985" y="320457"/>
            <a:ext cx="4060855" cy="3108543"/>
          </a:xfrm>
          <a:prstGeom prst="rect">
            <a:avLst/>
          </a:prstGeom>
          <a:noFill/>
          <a:ln>
            <a:solidFill>
              <a:schemeClr val="accent1">
                <a:shade val="15000"/>
              </a:schemeClr>
            </a:solidFill>
          </a:ln>
        </p:spPr>
        <p:txBody>
          <a:bodyPr wrap="none" rtlCol="0">
            <a:spAutoFit/>
          </a:bodyPr>
          <a:lstStyle/>
          <a:p>
            <a:pPr marL="342900" indent="-342900">
              <a:buFont typeface="+mj-lt"/>
              <a:buAutoNum type="arabicPeriod"/>
            </a:pPr>
            <a:r>
              <a:rPr lang="es-ES_tradnl" sz="2800" dirty="0"/>
              <a:t>Centros de Gravedad</a:t>
            </a:r>
          </a:p>
          <a:p>
            <a:pPr marL="342900" indent="-342900">
              <a:buFont typeface="+mj-lt"/>
              <a:buAutoNum type="arabicPeriod"/>
            </a:pPr>
            <a:r>
              <a:rPr lang="es-ES_tradnl" sz="2800" dirty="0"/>
              <a:t>Vulnerabilidades</a:t>
            </a:r>
          </a:p>
          <a:p>
            <a:pPr marL="342900" indent="-342900">
              <a:buFont typeface="+mj-lt"/>
              <a:buAutoNum type="arabicPeriod"/>
            </a:pPr>
            <a:r>
              <a:rPr lang="es-ES_tradnl" sz="2800" dirty="0"/>
              <a:t>Superficies y vacíos</a:t>
            </a:r>
          </a:p>
          <a:p>
            <a:pPr marL="342900" indent="-342900">
              <a:buFont typeface="+mj-lt"/>
              <a:buAutoNum type="arabicPeriod"/>
            </a:pPr>
            <a:r>
              <a:rPr lang="es-ES_tradnl" sz="2800" dirty="0"/>
              <a:t>Vulnerabilidades críticas</a:t>
            </a:r>
          </a:p>
          <a:p>
            <a:pPr marL="342900" indent="-342900">
              <a:buFont typeface="+mj-lt"/>
              <a:buAutoNum type="arabicPeriod"/>
            </a:pPr>
            <a:r>
              <a:rPr lang="es-ES_tradnl" sz="2800" dirty="0"/>
              <a:t>Esfuerzo principal</a:t>
            </a:r>
          </a:p>
          <a:p>
            <a:pPr marL="342900" indent="-342900">
              <a:buFont typeface="+mj-lt"/>
              <a:buAutoNum type="arabicPeriod"/>
            </a:pPr>
            <a:r>
              <a:rPr lang="es-ES_tradnl" sz="2800" dirty="0"/>
              <a:t>Esfuerzos secundarios</a:t>
            </a:r>
          </a:p>
          <a:p>
            <a:pPr marL="342900" indent="-342900">
              <a:buFont typeface="+mj-lt"/>
              <a:buAutoNum type="arabicPeriod"/>
            </a:pPr>
            <a:r>
              <a:rPr lang="es-ES_tradnl" sz="2800" dirty="0"/>
              <a:t>Tempo</a:t>
            </a:r>
          </a:p>
        </p:txBody>
      </p:sp>
      <p:pic>
        <p:nvPicPr>
          <p:cNvPr id="3074" name="Picture 2" descr="Battle of France | History, Summary, Maps, &amp; Combatants | Britannica">
            <a:extLst>
              <a:ext uri="{FF2B5EF4-FFF2-40B4-BE49-F238E27FC236}">
                <a16:creationId xmlns:a16="http://schemas.microsoft.com/office/drawing/2014/main" id="{BA9D3E1E-E9F8-7267-5FEB-077E0021A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26" y="800099"/>
            <a:ext cx="5398823" cy="50006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ínea Maginot, en la frontera franco-alemana, Foto de stock 249572587 |  Shutterstock">
            <a:extLst>
              <a:ext uri="{FF2B5EF4-FFF2-40B4-BE49-F238E27FC236}">
                <a16:creationId xmlns:a16="http://schemas.microsoft.com/office/drawing/2014/main" id="{8B9AC8EE-775A-6399-38E9-7DD08C59B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3273" y="3561515"/>
            <a:ext cx="3074988" cy="264109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entro De La Linea Maginot">
            <a:extLst>
              <a:ext uri="{FF2B5EF4-FFF2-40B4-BE49-F238E27FC236}">
                <a16:creationId xmlns:a16="http://schemas.microsoft.com/office/drawing/2014/main" id="{4E003B62-D94D-5968-5921-8DA05C26E8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7616" y="4116890"/>
            <a:ext cx="2955657" cy="2483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213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89622A-81A5-AB7A-40B1-39632B1F7C45}"/>
              </a:ext>
            </a:extLst>
          </p:cNvPr>
          <p:cNvSpPr>
            <a:spLocks noGrp="1"/>
          </p:cNvSpPr>
          <p:nvPr>
            <p:ph type="title"/>
          </p:nvPr>
        </p:nvSpPr>
        <p:spPr/>
        <p:txBody>
          <a:bodyPr/>
          <a:lstStyle/>
          <a:p>
            <a:endParaRPr lang="es-ES_tradnl" dirty="0"/>
          </a:p>
        </p:txBody>
      </p:sp>
      <p:sp>
        <p:nvSpPr>
          <p:cNvPr id="3" name="Marcador de contenido 2">
            <a:extLst>
              <a:ext uri="{FF2B5EF4-FFF2-40B4-BE49-F238E27FC236}">
                <a16:creationId xmlns:a16="http://schemas.microsoft.com/office/drawing/2014/main" id="{EA1647F4-7F48-4C28-5640-DA6639DB5B25}"/>
              </a:ext>
            </a:extLst>
          </p:cNvPr>
          <p:cNvSpPr>
            <a:spLocks noGrp="1"/>
          </p:cNvSpPr>
          <p:nvPr>
            <p:ph idx="1"/>
          </p:nvPr>
        </p:nvSpPr>
        <p:spPr>
          <a:xfrm>
            <a:off x="290512" y="5961062"/>
            <a:ext cx="5505450" cy="531813"/>
          </a:xfrm>
        </p:spPr>
        <p:txBody>
          <a:bodyPr/>
          <a:lstStyle/>
          <a:p>
            <a:pPr marL="0" indent="0">
              <a:buNone/>
            </a:pPr>
            <a:r>
              <a:rPr lang="es-ES_tradnl" dirty="0"/>
              <a:t>Destrucción sistemática del enemigo</a:t>
            </a:r>
          </a:p>
        </p:txBody>
      </p:sp>
      <p:sp>
        <p:nvSpPr>
          <p:cNvPr id="4" name="Marcador de contenido 2">
            <a:extLst>
              <a:ext uri="{FF2B5EF4-FFF2-40B4-BE49-F238E27FC236}">
                <a16:creationId xmlns:a16="http://schemas.microsoft.com/office/drawing/2014/main" id="{030D866A-B92D-1847-3765-BABA2752B06F}"/>
              </a:ext>
            </a:extLst>
          </p:cNvPr>
          <p:cNvSpPr txBox="1">
            <a:spLocks/>
          </p:cNvSpPr>
          <p:nvPr/>
        </p:nvSpPr>
        <p:spPr>
          <a:xfrm>
            <a:off x="6686550" y="6038849"/>
            <a:ext cx="5505450" cy="531813"/>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dirty="0"/>
              <a:t>Incapacitar sistemáticamente al enemigo</a:t>
            </a:r>
          </a:p>
        </p:txBody>
      </p:sp>
      <p:pic>
        <p:nvPicPr>
          <p:cNvPr id="5124" name="Picture 4" descr="undefined">
            <a:extLst>
              <a:ext uri="{FF2B5EF4-FFF2-40B4-BE49-F238E27FC236}">
                <a16:creationId xmlns:a16="http://schemas.microsoft.com/office/drawing/2014/main" id="{CD2DF12C-8535-AFA1-199C-F2FCE426D6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6550" y="1854200"/>
            <a:ext cx="5190252" cy="394335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Batalla de Stalingrado - Wikipedia, la enciclopedia libre">
            <a:extLst>
              <a:ext uri="{FF2B5EF4-FFF2-40B4-BE49-F238E27FC236}">
                <a16:creationId xmlns:a16="http://schemas.microsoft.com/office/drawing/2014/main" id="{48188634-C8C5-5B8F-FEA6-69322368A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198" y="1908175"/>
            <a:ext cx="5954712" cy="3956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9064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704209" y="635069"/>
            <a:ext cx="4509236" cy="1139139"/>
          </a:xfrm>
        </p:spPr>
        <p:txBody>
          <a:bodyPr>
            <a:normAutofit/>
          </a:bodyPr>
          <a:lstStyle/>
          <a:p>
            <a:r>
              <a:rPr lang="es-ES_tradnl" sz="3600" b="1" dirty="0"/>
              <a:t>Dominio Cuantificable</a:t>
            </a:r>
          </a:p>
        </p:txBody>
      </p:sp>
      <p:sp>
        <p:nvSpPr>
          <p:cNvPr id="3" name="Marcador de contenido 2">
            <a:extLst>
              <a:ext uri="{FF2B5EF4-FFF2-40B4-BE49-F238E27FC236}">
                <a16:creationId xmlns:a16="http://schemas.microsoft.com/office/drawing/2014/main" id="{B6AFE502-EE70-158E-CD4E-7E61C105B916}"/>
              </a:ext>
            </a:extLst>
          </p:cNvPr>
          <p:cNvSpPr>
            <a:spLocks noGrp="1"/>
          </p:cNvSpPr>
          <p:nvPr>
            <p:ph idx="1"/>
          </p:nvPr>
        </p:nvSpPr>
        <p:spPr>
          <a:xfrm>
            <a:off x="720992" y="1941362"/>
            <a:ext cx="4492454" cy="2419097"/>
          </a:xfrm>
        </p:spPr>
        <p:txBody>
          <a:bodyPr anchor="t">
            <a:normAutofit/>
          </a:bodyPr>
          <a:lstStyle/>
          <a:p>
            <a:r>
              <a:rPr lang="es-ES_tradnl" sz="1800" dirty="0"/>
              <a:t>Maniobra </a:t>
            </a:r>
          </a:p>
          <a:p>
            <a:r>
              <a:rPr lang="es-ES_tradnl" sz="1800" dirty="0"/>
              <a:t>Inteligencia</a:t>
            </a:r>
          </a:p>
          <a:p>
            <a:r>
              <a:rPr lang="es-ES_tradnl" sz="1800" dirty="0"/>
              <a:t>Sostenimiento</a:t>
            </a:r>
          </a:p>
          <a:p>
            <a:r>
              <a:rPr lang="es-ES_tradnl" sz="1800" dirty="0"/>
              <a:t>Protección a la fuerza</a:t>
            </a:r>
          </a:p>
          <a:p>
            <a:r>
              <a:rPr lang="es-ES_tradnl" sz="1800" dirty="0">
                <a:solidFill>
                  <a:srgbClr val="FF0000"/>
                </a:solidFill>
              </a:rPr>
              <a:t>Información </a:t>
            </a:r>
          </a:p>
          <a:p>
            <a:r>
              <a:rPr lang="es-ES_tradnl" sz="1800" dirty="0"/>
              <a:t>Fuegos </a:t>
            </a:r>
          </a:p>
          <a:p>
            <a:pPr marL="0" indent="0">
              <a:buNone/>
            </a:pPr>
            <a:endParaRPr lang="es-ES_tradnl" sz="1800" dirty="0"/>
          </a:p>
        </p:txBody>
      </p:sp>
      <p:sp>
        <p:nvSpPr>
          <p:cNvPr id="3094" name="Oval 3086">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0" name="Picture 8" descr="Here to serve our community | Article | The United States Army">
            <a:extLst>
              <a:ext uri="{FF2B5EF4-FFF2-40B4-BE49-F238E27FC236}">
                <a16:creationId xmlns:a16="http://schemas.microsoft.com/office/drawing/2014/main" id="{14568C2A-E633-9757-DA8E-B67A7B8595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3253" b="4"/>
          <a:stretch/>
        </p:blipFill>
        <p:spPr bwMode="auto">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extLst>
            <a:ext uri="{909E8E84-426E-40DD-AFC4-6F175D3DCCD1}">
              <a14:hiddenFill xmlns:a14="http://schemas.microsoft.com/office/drawing/2010/main">
                <a:solidFill>
                  <a:srgbClr val="FFFFFF"/>
                </a:solidFill>
              </a14:hiddenFill>
            </a:ext>
          </a:extLst>
        </p:spPr>
      </p:pic>
      <p:sp>
        <p:nvSpPr>
          <p:cNvPr id="3096" name="Freeform: Shape 3088">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97" name="Oval 3090">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6" name="Picture 4" descr="Figure B-1. The Steps of IPB">
            <a:extLst>
              <a:ext uri="{FF2B5EF4-FFF2-40B4-BE49-F238E27FC236}">
                <a16:creationId xmlns:a16="http://schemas.microsoft.com/office/drawing/2014/main" id="{A43D851B-3A27-FDC2-B648-70CD3FBB9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217" b="8141"/>
          <a:stretch/>
        </p:blipFill>
        <p:spPr bwMode="auto">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57B58A5D-D63F-03D7-B8F5-6656CDAFFA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316" r="15182" b="1"/>
          <a:stretch/>
        </p:blipFill>
        <p:spPr bwMode="auto">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extLst>
            <a:ext uri="{909E8E84-426E-40DD-AFC4-6F175D3DCCD1}">
              <a14:hiddenFill xmlns:a14="http://schemas.microsoft.com/office/drawing/2010/main">
                <a:solidFill>
                  <a:srgbClr val="FFFFFF"/>
                </a:solidFill>
              </a14:hiddenFill>
            </a:ext>
          </a:extLst>
        </p:spPr>
      </p:pic>
      <p:sp>
        <p:nvSpPr>
          <p:cNvPr id="3093" name="Freeform: Shape 3092">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2" name="Picture 10" descr="North Korea troops stage artillery fire competition">
            <a:extLst>
              <a:ext uri="{FF2B5EF4-FFF2-40B4-BE49-F238E27FC236}">
                <a16:creationId xmlns:a16="http://schemas.microsoft.com/office/drawing/2014/main" id="{80582EE8-65DE-8F30-1C9F-FD04A9BB44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5" b="6014"/>
          <a:stretch/>
        </p:blipFill>
        <p:spPr bwMode="auto">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extLst>
            <a:ext uri="{909E8E84-426E-40DD-AFC4-6F175D3DCCD1}">
              <a14:hiddenFill xmlns:a14="http://schemas.microsoft.com/office/drawing/2010/main">
                <a:solidFill>
                  <a:srgbClr val="FFFFFF"/>
                </a:solidFill>
              </a14:hiddenFill>
            </a:ext>
          </a:extLst>
        </p:spPr>
      </p:pic>
      <p:sp>
        <p:nvSpPr>
          <p:cNvPr id="3095" name="Freeform: Shape 3094">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78" name="Picture 6" descr="Army logisticians will face 'unprecedented' challenges in future combat">
            <a:extLst>
              <a:ext uri="{FF2B5EF4-FFF2-40B4-BE49-F238E27FC236}">
                <a16:creationId xmlns:a16="http://schemas.microsoft.com/office/drawing/2014/main" id="{D3E15F60-B342-43C8-7CBA-D1CC6526A6D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0921" r="5484" b="2"/>
          <a:stretch/>
        </p:blipFill>
        <p:spPr bwMode="auto">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159370"/>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9AF709-2794-B396-F30F-9FA2A6B43A4C}"/>
              </a:ext>
            </a:extLst>
          </p:cNvPr>
          <p:cNvSpPr>
            <a:spLocks noGrp="1"/>
          </p:cNvSpPr>
          <p:nvPr>
            <p:ph type="title"/>
          </p:nvPr>
        </p:nvSpPr>
        <p:spPr>
          <a:xfrm>
            <a:off x="193963" y="-22441"/>
            <a:ext cx="9144000" cy="1263649"/>
          </a:xfrm>
        </p:spPr>
        <p:txBody>
          <a:bodyPr>
            <a:normAutofit/>
          </a:bodyPr>
          <a:lstStyle/>
          <a:p>
            <a:r>
              <a:rPr lang="es-ES_tradnl" dirty="0"/>
              <a:t>FUNCIONES Y CAPACIDADES DE OI</a:t>
            </a:r>
          </a:p>
        </p:txBody>
      </p:sp>
      <p:sp>
        <p:nvSpPr>
          <p:cNvPr id="12" name="Rectángulo 11">
            <a:extLst>
              <a:ext uri="{FF2B5EF4-FFF2-40B4-BE49-F238E27FC236}">
                <a16:creationId xmlns:a16="http://schemas.microsoft.com/office/drawing/2014/main" id="{062979AB-2401-B91D-4D5B-1362B01F2E8C}"/>
              </a:ext>
            </a:extLst>
          </p:cNvPr>
          <p:cNvSpPr/>
          <p:nvPr/>
        </p:nvSpPr>
        <p:spPr>
          <a:xfrm>
            <a:off x="408709" y="188710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INFORMACIÓN</a:t>
            </a:r>
          </a:p>
        </p:txBody>
      </p:sp>
      <p:sp>
        <p:nvSpPr>
          <p:cNvPr id="13" name="Rectángulo 12">
            <a:extLst>
              <a:ext uri="{FF2B5EF4-FFF2-40B4-BE49-F238E27FC236}">
                <a16:creationId xmlns:a16="http://schemas.microsoft.com/office/drawing/2014/main" id="{4A282120-FDBE-F913-26B8-67466455887F}"/>
              </a:ext>
            </a:extLst>
          </p:cNvPr>
          <p:cNvSpPr/>
          <p:nvPr/>
        </p:nvSpPr>
        <p:spPr>
          <a:xfrm>
            <a:off x="408709" y="263257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INFLUENCIA (PSYOPS)</a:t>
            </a:r>
          </a:p>
        </p:txBody>
      </p:sp>
      <p:sp>
        <p:nvSpPr>
          <p:cNvPr id="14" name="Rectángulo 13">
            <a:extLst>
              <a:ext uri="{FF2B5EF4-FFF2-40B4-BE49-F238E27FC236}">
                <a16:creationId xmlns:a16="http://schemas.microsoft.com/office/drawing/2014/main" id="{06B7BD0E-0445-FF21-3458-BF7E3300136C}"/>
              </a:ext>
            </a:extLst>
          </p:cNvPr>
          <p:cNvSpPr/>
          <p:nvPr/>
        </p:nvSpPr>
        <p:spPr>
          <a:xfrm>
            <a:off x="408709" y="3419439"/>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ESPACIALES</a:t>
            </a:r>
          </a:p>
        </p:txBody>
      </p:sp>
      <p:sp>
        <p:nvSpPr>
          <p:cNvPr id="15" name="Rectángulo 14">
            <a:extLst>
              <a:ext uri="{FF2B5EF4-FFF2-40B4-BE49-F238E27FC236}">
                <a16:creationId xmlns:a16="http://schemas.microsoft.com/office/drawing/2014/main" id="{05A818CD-D5F2-0750-13BC-AB5DCF6B371A}"/>
              </a:ext>
            </a:extLst>
          </p:cNvPr>
          <p:cNvSpPr/>
          <p:nvPr/>
        </p:nvSpPr>
        <p:spPr>
          <a:xfrm>
            <a:off x="408709" y="4206305"/>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CYBER ESPACIO</a:t>
            </a:r>
          </a:p>
        </p:txBody>
      </p:sp>
      <p:sp>
        <p:nvSpPr>
          <p:cNvPr id="16" name="Rectángulo 15">
            <a:extLst>
              <a:ext uri="{FF2B5EF4-FFF2-40B4-BE49-F238E27FC236}">
                <a16:creationId xmlns:a16="http://schemas.microsoft.com/office/drawing/2014/main" id="{0656228E-C08D-03B8-F320-F6C123909FC5}"/>
              </a:ext>
            </a:extLst>
          </p:cNvPr>
          <p:cNvSpPr/>
          <p:nvPr/>
        </p:nvSpPr>
        <p:spPr>
          <a:xfrm>
            <a:off x="408709" y="495177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EW</a:t>
            </a:r>
          </a:p>
        </p:txBody>
      </p:sp>
      <p:sp>
        <p:nvSpPr>
          <p:cNvPr id="17" name="Rectángulo 16">
            <a:extLst>
              <a:ext uri="{FF2B5EF4-FFF2-40B4-BE49-F238E27FC236}">
                <a16:creationId xmlns:a16="http://schemas.microsoft.com/office/drawing/2014/main" id="{F2EA09EC-99F0-9A97-DA0B-3B6BD6550FD8}"/>
              </a:ext>
            </a:extLst>
          </p:cNvPr>
          <p:cNvSpPr/>
          <p:nvPr/>
        </p:nvSpPr>
        <p:spPr>
          <a:xfrm>
            <a:off x="408709" y="569724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DECEPCIÓN</a:t>
            </a:r>
          </a:p>
        </p:txBody>
      </p:sp>
      <p:pic>
        <p:nvPicPr>
          <p:cNvPr id="4" name="Picture 2" descr="NOTICIAS FFAA CHILE: Batallón Chile: Integrando a La Población Haitiana">
            <a:extLst>
              <a:ext uri="{FF2B5EF4-FFF2-40B4-BE49-F238E27FC236}">
                <a16:creationId xmlns:a16="http://schemas.microsoft.com/office/drawing/2014/main" id="{2330F158-AD64-E44C-FEC0-D36B752635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888"/>
          <a:stretch/>
        </p:blipFill>
        <p:spPr bwMode="auto">
          <a:xfrm>
            <a:off x="9184785" y="607771"/>
            <a:ext cx="2956156" cy="2283049"/>
          </a:xfrm>
          <a:custGeom>
            <a:avLst/>
            <a:gdLst/>
            <a:ahLst/>
            <a:cxnLst/>
            <a:rect l="l" t="t" r="r" b="b"/>
            <a:pathLst>
              <a:path w="6095524" h="4707593">
                <a:moveTo>
                  <a:pt x="0" y="0"/>
                </a:moveTo>
                <a:lnTo>
                  <a:pt x="6095524" y="0"/>
                </a:lnTo>
                <a:lnTo>
                  <a:pt x="6095524" y="3296937"/>
                </a:lnTo>
                <a:lnTo>
                  <a:pt x="6095524" y="3518571"/>
                </a:lnTo>
                <a:lnTo>
                  <a:pt x="6061052" y="3534000"/>
                </a:lnTo>
                <a:cubicBezTo>
                  <a:pt x="6054332" y="3536785"/>
                  <a:pt x="6046938" y="3538321"/>
                  <a:pt x="6040890" y="3542065"/>
                </a:cubicBezTo>
                <a:cubicBezTo>
                  <a:pt x="6013044" y="3559156"/>
                  <a:pt x="5986064" y="3577591"/>
                  <a:pt x="5957836" y="3594010"/>
                </a:cubicBezTo>
                <a:cubicBezTo>
                  <a:pt x="5928744" y="3611004"/>
                  <a:pt x="5902724" y="3631071"/>
                  <a:pt x="5882656" y="3658244"/>
                </a:cubicBezTo>
                <a:cubicBezTo>
                  <a:pt x="5864029" y="3683496"/>
                  <a:pt x="5845978" y="3709131"/>
                  <a:pt x="5827448" y="3734479"/>
                </a:cubicBezTo>
                <a:cubicBezTo>
                  <a:pt x="5822743" y="3740912"/>
                  <a:pt x="5818422" y="3748498"/>
                  <a:pt x="5811989" y="3752627"/>
                </a:cubicBezTo>
                <a:cubicBezTo>
                  <a:pt x="5798643" y="3761268"/>
                  <a:pt x="5784048" y="3768277"/>
                  <a:pt x="5769742" y="3775382"/>
                </a:cubicBezTo>
                <a:cubicBezTo>
                  <a:pt x="5757452" y="3781431"/>
                  <a:pt x="5744394" y="3785943"/>
                  <a:pt x="5732393" y="3792472"/>
                </a:cubicBezTo>
                <a:cubicBezTo>
                  <a:pt x="5722792" y="3797658"/>
                  <a:pt x="5714246" y="3804859"/>
                  <a:pt x="5705316" y="3811388"/>
                </a:cubicBezTo>
                <a:cubicBezTo>
                  <a:pt x="5697539" y="3817052"/>
                  <a:pt x="5688994" y="3821949"/>
                  <a:pt x="5682465" y="3828767"/>
                </a:cubicBezTo>
                <a:cubicBezTo>
                  <a:pt x="5666526" y="3845281"/>
                  <a:pt x="5650491" y="3861508"/>
                  <a:pt x="5630712" y="3873702"/>
                </a:cubicBezTo>
                <a:cubicBezTo>
                  <a:pt x="5611221" y="3885799"/>
                  <a:pt x="5592786" y="3899338"/>
                  <a:pt x="5573392" y="3911628"/>
                </a:cubicBezTo>
                <a:cubicBezTo>
                  <a:pt x="5554380" y="3923630"/>
                  <a:pt x="5537194" y="3936783"/>
                  <a:pt x="5527304" y="3958099"/>
                </a:cubicBezTo>
                <a:cubicBezTo>
                  <a:pt x="5522888" y="3967508"/>
                  <a:pt x="5516646" y="3977782"/>
                  <a:pt x="5508293" y="3983255"/>
                </a:cubicBezTo>
                <a:cubicBezTo>
                  <a:pt x="5496387" y="3991032"/>
                  <a:pt x="5481313" y="3993817"/>
                  <a:pt x="5468350" y="4000442"/>
                </a:cubicBezTo>
                <a:cubicBezTo>
                  <a:pt x="5453084" y="4008219"/>
                  <a:pt x="5435418" y="4014940"/>
                  <a:pt x="5425048" y="4027326"/>
                </a:cubicBezTo>
                <a:cubicBezTo>
                  <a:pt x="5415830" y="4038368"/>
                  <a:pt x="5406517" y="4047009"/>
                  <a:pt x="5394322" y="4054018"/>
                </a:cubicBezTo>
                <a:cubicBezTo>
                  <a:pt x="5385778" y="4058915"/>
                  <a:pt x="5379441" y="4067844"/>
                  <a:pt x="5370608" y="4071877"/>
                </a:cubicBezTo>
                <a:cubicBezTo>
                  <a:pt x="5358990" y="4077254"/>
                  <a:pt x="5347276" y="4081479"/>
                  <a:pt x="5337098" y="4089832"/>
                </a:cubicBezTo>
                <a:cubicBezTo>
                  <a:pt x="5326536" y="4098473"/>
                  <a:pt x="5314535" y="4105290"/>
                  <a:pt x="5303493" y="4113356"/>
                </a:cubicBezTo>
                <a:cubicBezTo>
                  <a:pt x="5297636" y="4117676"/>
                  <a:pt x="5292835" y="4123341"/>
                  <a:pt x="5287171" y="4127854"/>
                </a:cubicBezTo>
                <a:cubicBezTo>
                  <a:pt x="5276801" y="4136111"/>
                  <a:pt x="5266239" y="4144176"/>
                  <a:pt x="5255581" y="4151953"/>
                </a:cubicBezTo>
                <a:cubicBezTo>
                  <a:pt x="5244924" y="4159731"/>
                  <a:pt x="5234746" y="4168756"/>
                  <a:pt x="5223032" y="4174421"/>
                </a:cubicBezTo>
                <a:cubicBezTo>
                  <a:pt x="5203062" y="4184023"/>
                  <a:pt x="5181266" y="4189784"/>
                  <a:pt x="5161870" y="4200153"/>
                </a:cubicBezTo>
                <a:cubicBezTo>
                  <a:pt x="5142188" y="4210714"/>
                  <a:pt x="5123656" y="4223965"/>
                  <a:pt x="5106182" y="4237983"/>
                </a:cubicBezTo>
                <a:cubicBezTo>
                  <a:pt x="5092356" y="4249025"/>
                  <a:pt x="5079394" y="4259971"/>
                  <a:pt x="5062014" y="4265635"/>
                </a:cubicBezTo>
                <a:cubicBezTo>
                  <a:pt x="5052317" y="4268804"/>
                  <a:pt x="5042140" y="4275717"/>
                  <a:pt x="5036282" y="4283783"/>
                </a:cubicBezTo>
                <a:cubicBezTo>
                  <a:pt x="5023608" y="4301353"/>
                  <a:pt x="5007382" y="4313739"/>
                  <a:pt x="4989043" y="4324301"/>
                </a:cubicBezTo>
                <a:cubicBezTo>
                  <a:pt x="4964559" y="4338511"/>
                  <a:pt x="4940363" y="4353009"/>
                  <a:pt x="4915783" y="4366931"/>
                </a:cubicBezTo>
                <a:cubicBezTo>
                  <a:pt x="4901286" y="4375189"/>
                  <a:pt x="4886884" y="4383926"/>
                  <a:pt x="4871520" y="4389975"/>
                </a:cubicBezTo>
                <a:cubicBezTo>
                  <a:pt x="4840124" y="4402457"/>
                  <a:pt x="4807959" y="4413114"/>
                  <a:pt x="4776274" y="4424733"/>
                </a:cubicBezTo>
                <a:cubicBezTo>
                  <a:pt x="4765904" y="4428477"/>
                  <a:pt x="4756110" y="4433854"/>
                  <a:pt x="4745548" y="4437119"/>
                </a:cubicBezTo>
                <a:cubicBezTo>
                  <a:pt x="4734122" y="4440671"/>
                  <a:pt x="4721834" y="4441727"/>
                  <a:pt x="4710408" y="4445280"/>
                </a:cubicBezTo>
                <a:cubicBezTo>
                  <a:pt x="4691396" y="4451136"/>
                  <a:pt x="4672961" y="4458626"/>
                  <a:pt x="4653950" y="4464579"/>
                </a:cubicBezTo>
                <a:cubicBezTo>
                  <a:pt x="4617272" y="4476005"/>
                  <a:pt x="4580498" y="4486951"/>
                  <a:pt x="4543725" y="4497800"/>
                </a:cubicBezTo>
                <a:cubicBezTo>
                  <a:pt x="4535852" y="4500105"/>
                  <a:pt x="4527306" y="4500393"/>
                  <a:pt x="4519530" y="4502889"/>
                </a:cubicBezTo>
                <a:cubicBezTo>
                  <a:pt x="4498886" y="4509610"/>
                  <a:pt x="4478338" y="4516907"/>
                  <a:pt x="4457887" y="4524300"/>
                </a:cubicBezTo>
                <a:cubicBezTo>
                  <a:pt x="4445502" y="4528813"/>
                  <a:pt x="4433403" y="4534382"/>
                  <a:pt x="4420922" y="4538702"/>
                </a:cubicBezTo>
                <a:cubicBezTo>
                  <a:pt x="4410936" y="4542159"/>
                  <a:pt x="4400662" y="4544847"/>
                  <a:pt x="4390292" y="4546960"/>
                </a:cubicBezTo>
                <a:cubicBezTo>
                  <a:pt x="4381363" y="4548785"/>
                  <a:pt x="4372050" y="4548592"/>
                  <a:pt x="4363216" y="4550801"/>
                </a:cubicBezTo>
                <a:cubicBezTo>
                  <a:pt x="4339308" y="4556753"/>
                  <a:pt x="4315689" y="4563475"/>
                  <a:pt x="4291973" y="4569811"/>
                </a:cubicBezTo>
                <a:cubicBezTo>
                  <a:pt x="4282468" y="4572308"/>
                  <a:pt x="4272770" y="4574133"/>
                  <a:pt x="4263552" y="4577301"/>
                </a:cubicBezTo>
                <a:cubicBezTo>
                  <a:pt x="4238876" y="4585654"/>
                  <a:pt x="4214585" y="4595159"/>
                  <a:pt x="4189813" y="4603033"/>
                </a:cubicBezTo>
                <a:cubicBezTo>
                  <a:pt x="4169266" y="4609562"/>
                  <a:pt x="4148142" y="4614266"/>
                  <a:pt x="4127306" y="4620027"/>
                </a:cubicBezTo>
                <a:cubicBezTo>
                  <a:pt x="4118473" y="4622524"/>
                  <a:pt x="4110024" y="4626077"/>
                  <a:pt x="4101192" y="4628188"/>
                </a:cubicBezTo>
                <a:cubicBezTo>
                  <a:pt x="4081412" y="4632990"/>
                  <a:pt x="4061345" y="4637022"/>
                  <a:pt x="4041470" y="4641823"/>
                </a:cubicBezTo>
                <a:cubicBezTo>
                  <a:pt x="4030139" y="4644607"/>
                  <a:pt x="4019194" y="4649600"/>
                  <a:pt x="4007672" y="4651425"/>
                </a:cubicBezTo>
                <a:cubicBezTo>
                  <a:pt x="3980308" y="4655745"/>
                  <a:pt x="3952752" y="4658817"/>
                  <a:pt x="3925195" y="4662274"/>
                </a:cubicBezTo>
                <a:cubicBezTo>
                  <a:pt x="3896776" y="4665826"/>
                  <a:pt x="3868451" y="4669571"/>
                  <a:pt x="3840029" y="4672739"/>
                </a:cubicBezTo>
                <a:cubicBezTo>
                  <a:pt x="3824475" y="4674372"/>
                  <a:pt x="3808824" y="4674660"/>
                  <a:pt x="3793270" y="4676196"/>
                </a:cubicBezTo>
                <a:cubicBezTo>
                  <a:pt x="3779636" y="4677541"/>
                  <a:pt x="3766098" y="4680037"/>
                  <a:pt x="3752464" y="4681670"/>
                </a:cubicBezTo>
                <a:cubicBezTo>
                  <a:pt x="3740654" y="4683013"/>
                  <a:pt x="3728748" y="4683781"/>
                  <a:pt x="3716938" y="4685126"/>
                </a:cubicBezTo>
                <a:cubicBezTo>
                  <a:pt x="3698024" y="4687334"/>
                  <a:pt x="3679204" y="4689831"/>
                  <a:pt x="3660386" y="4692135"/>
                </a:cubicBezTo>
                <a:cubicBezTo>
                  <a:pt x="3652513" y="4692999"/>
                  <a:pt x="3644255" y="4695399"/>
                  <a:pt x="3636862" y="4693960"/>
                </a:cubicBezTo>
                <a:cubicBezTo>
                  <a:pt x="3618235" y="4690310"/>
                  <a:pt x="3599896" y="4691367"/>
                  <a:pt x="3581365" y="4693863"/>
                </a:cubicBezTo>
                <a:cubicBezTo>
                  <a:pt x="3575028" y="4694728"/>
                  <a:pt x="3568211" y="4694535"/>
                  <a:pt x="3562066" y="4692903"/>
                </a:cubicBezTo>
                <a:cubicBezTo>
                  <a:pt x="3549488" y="4689638"/>
                  <a:pt x="3537294" y="4685029"/>
                  <a:pt x="3524908" y="4680997"/>
                </a:cubicBezTo>
                <a:cubicBezTo>
                  <a:pt x="3523563" y="4680517"/>
                  <a:pt x="3521931" y="4680421"/>
                  <a:pt x="3520492" y="4680133"/>
                </a:cubicBezTo>
                <a:cubicBezTo>
                  <a:pt x="3512330" y="4678500"/>
                  <a:pt x="3504266" y="4676868"/>
                  <a:pt x="3496103" y="4675428"/>
                </a:cubicBezTo>
                <a:cubicBezTo>
                  <a:pt x="3491687" y="4674660"/>
                  <a:pt x="3487174" y="4674564"/>
                  <a:pt x="3482757" y="4673892"/>
                </a:cubicBezTo>
                <a:cubicBezTo>
                  <a:pt x="3465667" y="4671203"/>
                  <a:pt x="3446848" y="4675716"/>
                  <a:pt x="3432061" y="4664099"/>
                </a:cubicBezTo>
                <a:cubicBezTo>
                  <a:pt x="3422460" y="4656609"/>
                  <a:pt x="3413146" y="4658338"/>
                  <a:pt x="3402873" y="4659490"/>
                </a:cubicBezTo>
                <a:cubicBezTo>
                  <a:pt x="3395096" y="4660354"/>
                  <a:pt x="3387126" y="4660065"/>
                  <a:pt x="3379253" y="4660162"/>
                </a:cubicBezTo>
                <a:cubicBezTo>
                  <a:pt x="3365427" y="4660449"/>
                  <a:pt x="3351601" y="4660546"/>
                  <a:pt x="3337774" y="4661026"/>
                </a:cubicBezTo>
                <a:cubicBezTo>
                  <a:pt x="3333357" y="4661218"/>
                  <a:pt x="3328846" y="4663619"/>
                  <a:pt x="3324524" y="4663235"/>
                </a:cubicBezTo>
                <a:cubicBezTo>
                  <a:pt x="3304553" y="4661410"/>
                  <a:pt x="3284582" y="4658529"/>
                  <a:pt x="3264610" y="4656897"/>
                </a:cubicBezTo>
                <a:cubicBezTo>
                  <a:pt x="3253281" y="4655938"/>
                  <a:pt x="3241663" y="4657761"/>
                  <a:pt x="3230429" y="4656417"/>
                </a:cubicBezTo>
                <a:cubicBezTo>
                  <a:pt x="3217468" y="4654881"/>
                  <a:pt x="3204794" y="4650945"/>
                  <a:pt x="3191927" y="4648544"/>
                </a:cubicBezTo>
                <a:cubicBezTo>
                  <a:pt x="3188375" y="4647872"/>
                  <a:pt x="3184438" y="4648736"/>
                  <a:pt x="3180694" y="4648928"/>
                </a:cubicBezTo>
                <a:cubicBezTo>
                  <a:pt x="3176469" y="4649120"/>
                  <a:pt x="3172340" y="4649504"/>
                  <a:pt x="3168116" y="4649600"/>
                </a:cubicBezTo>
                <a:cubicBezTo>
                  <a:pt x="3155249" y="4649793"/>
                  <a:pt x="3142384" y="4649504"/>
                  <a:pt x="3129517" y="4650177"/>
                </a:cubicBezTo>
                <a:cubicBezTo>
                  <a:pt x="3121644" y="4650561"/>
                  <a:pt x="3113388" y="4654497"/>
                  <a:pt x="3106089" y="4653057"/>
                </a:cubicBezTo>
                <a:cubicBezTo>
                  <a:pt x="3091208" y="4650272"/>
                  <a:pt x="3076325" y="4656513"/>
                  <a:pt x="3061444" y="4651329"/>
                </a:cubicBezTo>
                <a:cubicBezTo>
                  <a:pt x="3056834" y="4649793"/>
                  <a:pt x="3050497" y="4653633"/>
                  <a:pt x="3044928" y="4653825"/>
                </a:cubicBezTo>
                <a:cubicBezTo>
                  <a:pt x="3031006" y="4654305"/>
                  <a:pt x="3017084" y="4654209"/>
                  <a:pt x="3003162" y="4654113"/>
                </a:cubicBezTo>
                <a:cubicBezTo>
                  <a:pt x="2990680" y="4654017"/>
                  <a:pt x="2977717" y="4655361"/>
                  <a:pt x="2965716" y="4652673"/>
                </a:cubicBezTo>
                <a:cubicBezTo>
                  <a:pt x="2953137" y="4649793"/>
                  <a:pt x="2941808" y="4650177"/>
                  <a:pt x="2929614" y="4653441"/>
                </a:cubicBezTo>
                <a:cubicBezTo>
                  <a:pt x="2921260" y="4655649"/>
                  <a:pt x="2912427" y="4655938"/>
                  <a:pt x="2903786" y="4656609"/>
                </a:cubicBezTo>
                <a:cubicBezTo>
                  <a:pt x="2894473" y="4657377"/>
                  <a:pt x="2884199" y="4655361"/>
                  <a:pt x="2875750" y="4658529"/>
                </a:cubicBezTo>
                <a:cubicBezTo>
                  <a:pt x="2850593" y="4667939"/>
                  <a:pt x="2824765" y="4669955"/>
                  <a:pt x="2798458" y="4669955"/>
                </a:cubicBezTo>
                <a:cubicBezTo>
                  <a:pt x="2793656" y="4669955"/>
                  <a:pt x="2788759" y="4668612"/>
                  <a:pt x="2784152" y="4667171"/>
                </a:cubicBezTo>
                <a:cubicBezTo>
                  <a:pt x="2757266" y="4658529"/>
                  <a:pt x="2730286" y="4659297"/>
                  <a:pt x="2702922" y="4664578"/>
                </a:cubicBezTo>
                <a:cubicBezTo>
                  <a:pt x="2697257" y="4665731"/>
                  <a:pt x="2690921" y="4665923"/>
                  <a:pt x="2685256" y="4664771"/>
                </a:cubicBezTo>
                <a:cubicBezTo>
                  <a:pt x="2669317" y="4661410"/>
                  <a:pt x="2653858" y="4655841"/>
                  <a:pt x="2637824" y="4653441"/>
                </a:cubicBezTo>
                <a:cubicBezTo>
                  <a:pt x="2611324" y="4649504"/>
                  <a:pt x="2588377" y="4662754"/>
                  <a:pt x="2564661" y="4671396"/>
                </a:cubicBezTo>
                <a:cubicBezTo>
                  <a:pt x="2542097" y="4679557"/>
                  <a:pt x="2522894" y="4697992"/>
                  <a:pt x="2496201" y="4693863"/>
                </a:cubicBezTo>
                <a:cubicBezTo>
                  <a:pt x="2493514" y="4693479"/>
                  <a:pt x="2490537" y="4696071"/>
                  <a:pt x="2487560" y="4696744"/>
                </a:cubicBezTo>
                <a:cubicBezTo>
                  <a:pt x="2479399" y="4698568"/>
                  <a:pt x="2471238" y="4700776"/>
                  <a:pt x="2462980" y="4701641"/>
                </a:cubicBezTo>
                <a:cubicBezTo>
                  <a:pt x="2452899" y="4702793"/>
                  <a:pt x="2442625" y="4702409"/>
                  <a:pt x="2432544" y="4703369"/>
                </a:cubicBezTo>
                <a:cubicBezTo>
                  <a:pt x="2419581" y="4704521"/>
                  <a:pt x="2406812" y="4707593"/>
                  <a:pt x="2393945" y="4707593"/>
                </a:cubicBezTo>
                <a:cubicBezTo>
                  <a:pt x="2383575" y="4707593"/>
                  <a:pt x="2373302" y="4704041"/>
                  <a:pt x="2363029" y="4702312"/>
                </a:cubicBezTo>
                <a:cubicBezTo>
                  <a:pt x="2348530" y="4699912"/>
                  <a:pt x="2332591" y="4700584"/>
                  <a:pt x="2319821" y="4694439"/>
                </a:cubicBezTo>
                <a:cubicBezTo>
                  <a:pt x="2306188" y="4687910"/>
                  <a:pt x="2293225" y="4684934"/>
                  <a:pt x="2279111" y="4686950"/>
                </a:cubicBezTo>
                <a:cubicBezTo>
                  <a:pt x="2274406" y="4687622"/>
                  <a:pt x="2268357" y="4691655"/>
                  <a:pt x="2266245" y="4695783"/>
                </a:cubicBezTo>
                <a:cubicBezTo>
                  <a:pt x="2261540" y="4705001"/>
                  <a:pt x="2255108" y="4706634"/>
                  <a:pt x="2246370" y="4703464"/>
                </a:cubicBezTo>
                <a:cubicBezTo>
                  <a:pt x="2238785" y="4700776"/>
                  <a:pt x="2229471" y="4699432"/>
                  <a:pt x="2224287" y="4694247"/>
                </a:cubicBezTo>
                <a:cubicBezTo>
                  <a:pt x="2209596" y="4679557"/>
                  <a:pt x="2190873" y="4679077"/>
                  <a:pt x="2172630" y="4675141"/>
                </a:cubicBezTo>
                <a:cubicBezTo>
                  <a:pt x="2161494" y="4672739"/>
                  <a:pt x="2151123" y="4672644"/>
                  <a:pt x="2139985" y="4674276"/>
                </a:cubicBezTo>
                <a:cubicBezTo>
                  <a:pt x="2115790" y="4677925"/>
                  <a:pt x="2092266" y="4672739"/>
                  <a:pt x="2069030" y="4666115"/>
                </a:cubicBezTo>
                <a:cubicBezTo>
                  <a:pt x="2053667" y="4661698"/>
                  <a:pt x="2037921" y="4659010"/>
                  <a:pt x="2022655" y="4654497"/>
                </a:cubicBezTo>
                <a:cubicBezTo>
                  <a:pt x="2011229" y="4651041"/>
                  <a:pt x="1999804" y="4646912"/>
                  <a:pt x="1989339" y="4641343"/>
                </a:cubicBezTo>
                <a:cubicBezTo>
                  <a:pt x="1974167" y="4633181"/>
                  <a:pt x="1960918" y="4620891"/>
                  <a:pt x="1941618" y="4624156"/>
                </a:cubicBezTo>
                <a:cubicBezTo>
                  <a:pt x="1924623" y="4627036"/>
                  <a:pt x="1909262" y="4620988"/>
                  <a:pt x="1893707" y="4615227"/>
                </a:cubicBezTo>
                <a:cubicBezTo>
                  <a:pt x="1882281" y="4611002"/>
                  <a:pt x="1870857" y="4606681"/>
                  <a:pt x="1859045" y="4603993"/>
                </a:cubicBezTo>
                <a:cubicBezTo>
                  <a:pt x="1845027" y="4600824"/>
                  <a:pt x="1829184" y="4602169"/>
                  <a:pt x="1816702" y="4596311"/>
                </a:cubicBezTo>
                <a:cubicBezTo>
                  <a:pt x="1803644" y="4590166"/>
                  <a:pt x="1792795" y="4594295"/>
                  <a:pt x="1781177" y="4596024"/>
                </a:cubicBezTo>
                <a:cubicBezTo>
                  <a:pt x="1762646" y="4598712"/>
                  <a:pt x="1744210" y="4603705"/>
                  <a:pt x="1725488" y="4597368"/>
                </a:cubicBezTo>
                <a:cubicBezTo>
                  <a:pt x="1702733" y="4589687"/>
                  <a:pt x="1680169" y="4581430"/>
                  <a:pt x="1657318" y="4574133"/>
                </a:cubicBezTo>
                <a:cubicBezTo>
                  <a:pt x="1648483" y="4571347"/>
                  <a:pt x="1638980" y="4570195"/>
                  <a:pt x="1629761" y="4568947"/>
                </a:cubicBezTo>
                <a:cubicBezTo>
                  <a:pt x="1621025" y="4567891"/>
                  <a:pt x="1610559" y="4570579"/>
                  <a:pt x="1603837" y="4566547"/>
                </a:cubicBezTo>
                <a:cubicBezTo>
                  <a:pt x="1586554" y="4556178"/>
                  <a:pt x="1568792" y="4551089"/>
                  <a:pt x="1548820" y="4551089"/>
                </a:cubicBezTo>
                <a:cubicBezTo>
                  <a:pt x="1541330" y="4551089"/>
                  <a:pt x="1534033" y="4546768"/>
                  <a:pt x="1526449" y="4545999"/>
                </a:cubicBezTo>
                <a:cubicBezTo>
                  <a:pt x="1516078" y="4545040"/>
                  <a:pt x="1504172" y="4542447"/>
                  <a:pt x="1495147" y="4546096"/>
                </a:cubicBezTo>
                <a:cubicBezTo>
                  <a:pt x="1473928" y="4554737"/>
                  <a:pt x="1456742" y="4547536"/>
                  <a:pt x="1438211" y="4538991"/>
                </a:cubicBezTo>
                <a:cubicBezTo>
                  <a:pt x="1419967" y="4530541"/>
                  <a:pt x="1400764" y="4523821"/>
                  <a:pt x="1381370" y="4518251"/>
                </a:cubicBezTo>
                <a:cubicBezTo>
                  <a:pt x="1374073" y="4516235"/>
                  <a:pt x="1365336" y="4519596"/>
                  <a:pt x="1357270" y="4520267"/>
                </a:cubicBezTo>
                <a:cubicBezTo>
                  <a:pt x="1354389" y="4520460"/>
                  <a:pt x="1351220" y="4520748"/>
                  <a:pt x="1348629" y="4519788"/>
                </a:cubicBezTo>
                <a:cubicBezTo>
                  <a:pt x="1323569" y="4510570"/>
                  <a:pt x="1298124" y="4503561"/>
                  <a:pt x="1270953" y="4508361"/>
                </a:cubicBezTo>
                <a:cubicBezTo>
                  <a:pt x="1268457" y="4508842"/>
                  <a:pt x="1265672" y="4507786"/>
                  <a:pt x="1263175" y="4507114"/>
                </a:cubicBezTo>
                <a:cubicBezTo>
                  <a:pt x="1250981" y="4503657"/>
                  <a:pt x="1239075" y="4498184"/>
                  <a:pt x="1226690" y="4496936"/>
                </a:cubicBezTo>
                <a:cubicBezTo>
                  <a:pt x="1196157" y="4493864"/>
                  <a:pt x="1165433" y="4492615"/>
                  <a:pt x="1134706" y="4490599"/>
                </a:cubicBezTo>
                <a:cubicBezTo>
                  <a:pt x="1132786" y="4490503"/>
                  <a:pt x="1130770" y="4490503"/>
                  <a:pt x="1129042" y="4489831"/>
                </a:cubicBezTo>
                <a:cubicBezTo>
                  <a:pt x="1117712" y="4485702"/>
                  <a:pt x="1107823" y="4487047"/>
                  <a:pt x="1098220" y="4494919"/>
                </a:cubicBezTo>
                <a:cubicBezTo>
                  <a:pt x="1093996" y="4498376"/>
                  <a:pt x="1088235" y="4500200"/>
                  <a:pt x="1082955" y="4502121"/>
                </a:cubicBezTo>
                <a:cubicBezTo>
                  <a:pt x="1075177" y="4505002"/>
                  <a:pt x="1067208" y="4507786"/>
                  <a:pt x="1059143" y="4509610"/>
                </a:cubicBezTo>
                <a:cubicBezTo>
                  <a:pt x="1051173" y="4511338"/>
                  <a:pt x="1042628" y="4513738"/>
                  <a:pt x="1034947" y="4512395"/>
                </a:cubicBezTo>
                <a:cubicBezTo>
                  <a:pt x="1021121" y="4509994"/>
                  <a:pt x="1007966" y="4504618"/>
                  <a:pt x="994332" y="4501064"/>
                </a:cubicBezTo>
                <a:cubicBezTo>
                  <a:pt x="989628" y="4499816"/>
                  <a:pt x="984442" y="4500009"/>
                  <a:pt x="979546" y="4499912"/>
                </a:cubicBezTo>
                <a:cubicBezTo>
                  <a:pt x="968312" y="4499625"/>
                  <a:pt x="956790" y="4502409"/>
                  <a:pt x="946613" y="4494440"/>
                </a:cubicBezTo>
                <a:cubicBezTo>
                  <a:pt x="937204" y="4486951"/>
                  <a:pt x="927697" y="4489158"/>
                  <a:pt x="917808" y="4494824"/>
                </a:cubicBezTo>
                <a:cubicBezTo>
                  <a:pt x="910703" y="4498857"/>
                  <a:pt x="902639" y="4502025"/>
                  <a:pt x="894669" y="4503561"/>
                </a:cubicBezTo>
                <a:cubicBezTo>
                  <a:pt x="883723" y="4505673"/>
                  <a:pt x="872873" y="4506538"/>
                  <a:pt x="861063" y="4505289"/>
                </a:cubicBezTo>
                <a:cubicBezTo>
                  <a:pt x="852710" y="4504425"/>
                  <a:pt x="845892" y="4504041"/>
                  <a:pt x="839363" y="4498952"/>
                </a:cubicBezTo>
                <a:cubicBezTo>
                  <a:pt x="838308" y="4498184"/>
                  <a:pt x="836388" y="4497992"/>
                  <a:pt x="834947" y="4498089"/>
                </a:cubicBezTo>
                <a:cubicBezTo>
                  <a:pt x="816032" y="4499721"/>
                  <a:pt x="797309" y="4498857"/>
                  <a:pt x="778202" y="4497704"/>
                </a:cubicBezTo>
                <a:cubicBezTo>
                  <a:pt x="753911" y="4496168"/>
                  <a:pt x="728370" y="4500680"/>
                  <a:pt x="707343" y="4516811"/>
                </a:cubicBezTo>
                <a:cubicBezTo>
                  <a:pt x="704271" y="4519212"/>
                  <a:pt x="699662" y="4520267"/>
                  <a:pt x="695629" y="4520844"/>
                </a:cubicBezTo>
                <a:cubicBezTo>
                  <a:pt x="676618" y="4523340"/>
                  <a:pt x="657511" y="4525069"/>
                  <a:pt x="638500" y="4527853"/>
                </a:cubicBezTo>
                <a:cubicBezTo>
                  <a:pt x="628130" y="4529389"/>
                  <a:pt x="617280" y="4530734"/>
                  <a:pt x="607872" y="4534958"/>
                </a:cubicBezTo>
                <a:cubicBezTo>
                  <a:pt x="598655" y="4539086"/>
                  <a:pt x="591260" y="4543983"/>
                  <a:pt x="585788" y="4535342"/>
                </a:cubicBezTo>
                <a:cubicBezTo>
                  <a:pt x="575995" y="4539951"/>
                  <a:pt x="567448" y="4543792"/>
                  <a:pt x="559097" y="4547920"/>
                </a:cubicBezTo>
                <a:cubicBezTo>
                  <a:pt x="556023" y="4549456"/>
                  <a:pt x="553431" y="4551953"/>
                  <a:pt x="550358" y="4553393"/>
                </a:cubicBezTo>
                <a:cubicBezTo>
                  <a:pt x="547093" y="4554930"/>
                  <a:pt x="543445" y="4555889"/>
                  <a:pt x="539893" y="4556657"/>
                </a:cubicBezTo>
                <a:cubicBezTo>
                  <a:pt x="524050" y="4560114"/>
                  <a:pt x="508207" y="4563282"/>
                  <a:pt x="492462" y="4567027"/>
                </a:cubicBezTo>
                <a:cubicBezTo>
                  <a:pt x="489388" y="4567795"/>
                  <a:pt x="486796" y="4570868"/>
                  <a:pt x="484011" y="4572884"/>
                </a:cubicBezTo>
                <a:cubicBezTo>
                  <a:pt x="482187" y="4574228"/>
                  <a:pt x="480363" y="4576244"/>
                  <a:pt x="478346" y="4576533"/>
                </a:cubicBezTo>
                <a:cubicBezTo>
                  <a:pt x="462984" y="4578837"/>
                  <a:pt x="447718" y="4581526"/>
                  <a:pt x="432260" y="4582678"/>
                </a:cubicBezTo>
                <a:cubicBezTo>
                  <a:pt x="419298" y="4583637"/>
                  <a:pt x="406815" y="4583350"/>
                  <a:pt x="403455" y="4600056"/>
                </a:cubicBezTo>
                <a:cubicBezTo>
                  <a:pt x="402879" y="4602937"/>
                  <a:pt x="398750" y="4606010"/>
                  <a:pt x="395583" y="4607449"/>
                </a:cubicBezTo>
                <a:cubicBezTo>
                  <a:pt x="386557" y="4611578"/>
                  <a:pt x="376954" y="4614362"/>
                  <a:pt x="368025" y="4618587"/>
                </a:cubicBezTo>
                <a:cubicBezTo>
                  <a:pt x="338741" y="4632701"/>
                  <a:pt x="308113" y="4641631"/>
                  <a:pt x="275371" y="4639999"/>
                </a:cubicBezTo>
                <a:cubicBezTo>
                  <a:pt x="265194" y="4639519"/>
                  <a:pt x="255304" y="4634333"/>
                  <a:pt x="248871" y="4632413"/>
                </a:cubicBezTo>
                <a:cubicBezTo>
                  <a:pt x="230341" y="4639999"/>
                  <a:pt x="214786" y="4647296"/>
                  <a:pt x="198559" y="4652768"/>
                </a:cubicBezTo>
                <a:cubicBezTo>
                  <a:pt x="184253" y="4657665"/>
                  <a:pt x="169274" y="4660738"/>
                  <a:pt x="154583" y="4664290"/>
                </a:cubicBezTo>
                <a:cubicBezTo>
                  <a:pt x="149206" y="4665635"/>
                  <a:pt x="143734" y="4666403"/>
                  <a:pt x="138261" y="4667075"/>
                </a:cubicBezTo>
                <a:cubicBezTo>
                  <a:pt x="121171" y="4669187"/>
                  <a:pt x="103312" y="4664099"/>
                  <a:pt x="86606" y="4672164"/>
                </a:cubicBezTo>
                <a:cubicBezTo>
                  <a:pt x="77868" y="4676389"/>
                  <a:pt x="69226" y="4681477"/>
                  <a:pt x="60009" y="4683686"/>
                </a:cubicBezTo>
                <a:cubicBezTo>
                  <a:pt x="50120" y="4686086"/>
                  <a:pt x="40446" y="4689831"/>
                  <a:pt x="30568" y="4692507"/>
                </a:cubicBezTo>
                <a:lnTo>
                  <a:pt x="0" y="4694912"/>
                </a:lnTo>
                <a:lnTo>
                  <a:pt x="0" y="4338332"/>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pic>
        <p:nvPicPr>
          <p:cNvPr id="5" name="Picture 2" descr="Old russian Antonov An-2 airplane in a museum in Hungary Stock Photo - Alamy">
            <a:extLst>
              <a:ext uri="{FF2B5EF4-FFF2-40B4-BE49-F238E27FC236}">
                <a16:creationId xmlns:a16="http://schemas.microsoft.com/office/drawing/2014/main" id="{8E71EA70-63B2-C2E0-D38D-49347C60A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8748" y="2257382"/>
            <a:ext cx="3502072" cy="244597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Azerbaijan downed helicopters and knocked out modern Armenian air defense  systems - YouTube">
            <a:extLst>
              <a:ext uri="{FF2B5EF4-FFF2-40B4-BE49-F238E27FC236}">
                <a16:creationId xmlns:a16="http://schemas.microsoft.com/office/drawing/2014/main" id="{42B8185B-B335-AA60-F652-A5B5D2AF4E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1881" y="2632573"/>
            <a:ext cx="3303798" cy="218000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Helicopter money: dropping money from the sky? | AIER">
            <a:extLst>
              <a:ext uri="{FF2B5EF4-FFF2-40B4-BE49-F238E27FC236}">
                <a16:creationId xmlns:a16="http://schemas.microsoft.com/office/drawing/2014/main" id="{BA4A154B-D3AA-B8EE-0B1C-36431D1203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1959" y="4227947"/>
            <a:ext cx="2918861" cy="228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849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El futuro del tiempo, el clima y el agua a través de las generaciones | MDZ  Online">
            <a:extLst>
              <a:ext uri="{FF2B5EF4-FFF2-40B4-BE49-F238E27FC236}">
                <a16:creationId xmlns:a16="http://schemas.microsoft.com/office/drawing/2014/main" id="{F09EF8F7-72DC-921A-A93F-679CB36614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16" r="10246" b="-2"/>
          <a:stretch/>
        </p:blipFill>
        <p:spPr bwMode="auto">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032" name="Picture 8" descr="Human brain, human mind, idea. Psychedelic art, fractalism, psychedelic, surrealism. Generative AI.">
            <a:extLst>
              <a:ext uri="{FF2B5EF4-FFF2-40B4-BE49-F238E27FC236}">
                <a16:creationId xmlns:a16="http://schemas.microsoft.com/office/drawing/2014/main" id="{6864007F-86D7-B3F5-D55B-FE4C390E3D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06" r="2892" b="-1"/>
          <a:stretch/>
        </p:blipFill>
        <p:spPr bwMode="auto">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033922D8-267A-8D15-C7DE-8A73A1131E5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500" r="-2" b="-2"/>
          <a:stretch/>
        </p:blipFill>
        <p:spPr bwMode="auto">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4000" b="1" i="1" kern="1200" dirty="0" err="1">
                <a:solidFill>
                  <a:schemeClr val="tx1"/>
                </a:solidFill>
                <a:latin typeface="+mj-lt"/>
                <a:ea typeface="+mj-ea"/>
                <a:cs typeface="+mj-cs"/>
              </a:rPr>
              <a:t>Dominio</a:t>
            </a:r>
            <a:r>
              <a:rPr lang="en-US" sz="4000" b="1" i="1" kern="1200" dirty="0">
                <a:solidFill>
                  <a:schemeClr val="tx1"/>
                </a:solidFill>
                <a:latin typeface="+mj-lt"/>
                <a:ea typeface="+mj-ea"/>
                <a:cs typeface="+mj-cs"/>
              </a:rPr>
              <a:t> </a:t>
            </a:r>
            <a:r>
              <a:rPr lang="en-US" sz="4000" b="1" i="1" kern="1200" dirty="0" err="1">
                <a:solidFill>
                  <a:schemeClr val="tx1"/>
                </a:solidFill>
                <a:latin typeface="+mj-lt"/>
                <a:ea typeface="+mj-ea"/>
                <a:cs typeface="+mj-cs"/>
              </a:rPr>
              <a:t>Cualitativo</a:t>
            </a:r>
            <a:endParaRPr lang="en-US" sz="4000" b="1" i="1" kern="1200" dirty="0">
              <a:solidFill>
                <a:schemeClr val="tx1"/>
              </a:solidFill>
              <a:latin typeface="+mj-lt"/>
              <a:ea typeface="+mj-ea"/>
              <a:cs typeface="+mj-cs"/>
            </a:endParaRPr>
          </a:p>
        </p:txBody>
      </p:sp>
      <p:pic>
        <p:nvPicPr>
          <p:cNvPr id="1034" name="Picture 10" descr="Surprise Attack: 7 December 1941 to 6 June 1944 — The War Years">
            <a:extLst>
              <a:ext uri="{FF2B5EF4-FFF2-40B4-BE49-F238E27FC236}">
                <a16:creationId xmlns:a16="http://schemas.microsoft.com/office/drawing/2014/main" id="{19230B33-D54E-B640-B008-5CC9C19D0EC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44"/>
          <a:stretch/>
        </p:blipFill>
        <p:spPr bwMode="auto">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595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640080" y="325369"/>
            <a:ext cx="4368602" cy="1956841"/>
          </a:xfrm>
        </p:spPr>
        <p:txBody>
          <a:bodyPr anchor="b">
            <a:normAutofit/>
          </a:bodyPr>
          <a:lstStyle/>
          <a:p>
            <a:r>
              <a:rPr lang="es-ES_tradnl" sz="5400" b="1" i="1" dirty="0"/>
              <a:t>Velocidad y Enfoque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640080" y="2872899"/>
            <a:ext cx="4243589" cy="3320668"/>
          </a:xfrm>
        </p:spPr>
        <p:txBody>
          <a:bodyPr>
            <a:normAutofit/>
          </a:bodyPr>
          <a:lstStyle/>
          <a:p>
            <a:r>
              <a:rPr lang="es-ES_tradnl" sz="2200"/>
              <a:t>La velocidad es un arma.</a:t>
            </a:r>
          </a:p>
          <a:p>
            <a:r>
              <a:rPr lang="es-ES_tradnl" sz="2200"/>
              <a:t>En la guerra lo que importa es la velocidad relativa.</a:t>
            </a:r>
          </a:p>
          <a:p>
            <a:r>
              <a:rPr lang="es-ES_tradnl" sz="2200"/>
              <a:t>Forzar al enemigo a mantenerse reactivo.</a:t>
            </a:r>
          </a:p>
          <a:p>
            <a:r>
              <a:rPr lang="es-ES_tradnl" sz="2200"/>
              <a:t>No se puede mantener una velocidad alta constante.</a:t>
            </a:r>
          </a:p>
          <a:p>
            <a:r>
              <a:rPr lang="es-ES_tradnl" sz="2200"/>
              <a:t>Enfoque: tiempo y espacio</a:t>
            </a:r>
          </a:p>
        </p:txBody>
      </p:sp>
      <p:pic>
        <p:nvPicPr>
          <p:cNvPr id="6146" name="Picture 2">
            <a:extLst>
              <a:ext uri="{FF2B5EF4-FFF2-40B4-BE49-F238E27FC236}">
                <a16:creationId xmlns:a16="http://schemas.microsoft.com/office/drawing/2014/main" id="{ACFC3F97-4855-C055-C322-24BC2B495A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461" r="1839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9738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838201" y="365125"/>
            <a:ext cx="3816095" cy="1938076"/>
          </a:xfrm>
        </p:spPr>
        <p:txBody>
          <a:bodyPr>
            <a:normAutofit/>
          </a:bodyPr>
          <a:lstStyle/>
          <a:p>
            <a:r>
              <a:rPr lang="es-ES_tradnl" b="1" i="1"/>
              <a:t>Sorpresa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544110" y="2096827"/>
            <a:ext cx="3816096" cy="3694373"/>
          </a:xfrm>
        </p:spPr>
        <p:txBody>
          <a:bodyPr>
            <a:normAutofit/>
          </a:bodyPr>
          <a:lstStyle/>
          <a:p>
            <a:r>
              <a:rPr lang="es-ES_tradnl" dirty="0"/>
              <a:t>Evento inesperado.</a:t>
            </a:r>
          </a:p>
          <a:p>
            <a:r>
              <a:rPr lang="es-ES_tradnl" dirty="0"/>
              <a:t>Efecto psicológico (fuerzas morales).</a:t>
            </a:r>
          </a:p>
          <a:p>
            <a:pPr marL="0" indent="0">
              <a:buNone/>
            </a:pPr>
            <a:r>
              <a:rPr lang="es-ES_tradnl" i="1" dirty="0"/>
              <a:t>Decepción.</a:t>
            </a:r>
          </a:p>
          <a:p>
            <a:pPr marL="0" indent="0">
              <a:buNone/>
            </a:pPr>
            <a:r>
              <a:rPr lang="es-ES_tradnl" i="1" dirty="0"/>
              <a:t>Ambigüedad.</a:t>
            </a:r>
          </a:p>
          <a:p>
            <a:pPr marL="0" indent="0">
              <a:buNone/>
            </a:pPr>
            <a:r>
              <a:rPr lang="es-ES_tradnl" i="1" dirty="0" err="1"/>
              <a:t>Stealth</a:t>
            </a:r>
            <a:endParaRPr lang="es-ES_tradnl" i="1" dirty="0"/>
          </a:p>
        </p:txBody>
      </p:sp>
      <p:pic>
        <p:nvPicPr>
          <p:cNvPr id="2050" name="Picture 2">
            <a:extLst>
              <a:ext uri="{FF2B5EF4-FFF2-40B4-BE49-F238E27FC236}">
                <a16:creationId xmlns:a16="http://schemas.microsoft.com/office/drawing/2014/main" id="{131FB4B8-3A91-300E-C903-8A39DF7E65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04" r="-1" b="24452"/>
          <a:stretch/>
        </p:blipFill>
        <p:spPr bwMode="auto">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Asisbiz German Panzer Pzkpfw III tank crossing a river 01">
            <a:extLst>
              <a:ext uri="{FF2B5EF4-FFF2-40B4-BE49-F238E27FC236}">
                <a16:creationId xmlns:a16="http://schemas.microsoft.com/office/drawing/2014/main" id="{144BA4E4-1921-57D5-D9A8-68BF99C86E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117" b="19751"/>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9504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ítulo 1">
            <a:extLst>
              <a:ext uri="{FF2B5EF4-FFF2-40B4-BE49-F238E27FC236}">
                <a16:creationId xmlns:a16="http://schemas.microsoft.com/office/drawing/2014/main" id="{B4EAF4AA-A6E9-F630-249C-627D4D93DEDB}"/>
              </a:ext>
            </a:extLst>
          </p:cNvPr>
          <p:cNvSpPr>
            <a:spLocks noGrp="1"/>
          </p:cNvSpPr>
          <p:nvPr>
            <p:ph type="title"/>
          </p:nvPr>
        </p:nvSpPr>
        <p:spPr>
          <a:xfrm>
            <a:off x="838200" y="388308"/>
            <a:ext cx="5499970" cy="1021424"/>
          </a:xfrm>
        </p:spPr>
        <p:txBody>
          <a:bodyPr anchor="b">
            <a:normAutofit/>
          </a:bodyPr>
          <a:lstStyle/>
          <a:p>
            <a:pPr algn="r"/>
            <a:r>
              <a:rPr lang="es-ES_tradnl" sz="4000">
                <a:solidFill>
                  <a:schemeClr val="bg1"/>
                </a:solidFill>
              </a:rPr>
              <a:t>Actividad </a:t>
            </a:r>
          </a:p>
        </p:txBody>
      </p:sp>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1440584"/>
            <a:ext cx="62119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Marcador de contenido 2">
            <a:extLst>
              <a:ext uri="{FF2B5EF4-FFF2-40B4-BE49-F238E27FC236}">
                <a16:creationId xmlns:a16="http://schemas.microsoft.com/office/drawing/2014/main" id="{9C8610AB-2419-256D-0D85-EED0BD591CAF}"/>
              </a:ext>
            </a:extLst>
          </p:cNvPr>
          <p:cNvGraphicFramePr>
            <a:graphicFrameLocks noGrp="1"/>
          </p:cNvGraphicFramePr>
          <p:nvPr>
            <p:ph idx="1"/>
            <p:extLst>
              <p:ext uri="{D42A27DB-BD31-4B8C-83A1-F6EECF244321}">
                <p14:modId xmlns:p14="http://schemas.microsoft.com/office/powerpoint/2010/main" val="1401307554"/>
              </p:ext>
            </p:extLst>
          </p:nvPr>
        </p:nvGraphicFramePr>
        <p:xfrm>
          <a:off x="1392238" y="1682750"/>
          <a:ext cx="9407525" cy="4241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9917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99E9BFCF-5317-5970-E62E-47AC41A18142}"/>
              </a:ext>
            </a:extLst>
          </p:cNvPr>
          <p:cNvSpPr>
            <a:spLocks noGrp="1"/>
          </p:cNvSpPr>
          <p:nvPr>
            <p:ph type="title"/>
          </p:nvPr>
        </p:nvSpPr>
        <p:spPr/>
        <p:txBody>
          <a:bodyPr/>
          <a:lstStyle/>
          <a:p>
            <a:endParaRPr lang="es-ES_tradnl"/>
          </a:p>
        </p:txBody>
      </p:sp>
      <p:pic>
        <p:nvPicPr>
          <p:cNvPr id="2050" name="Picture 2" descr="GEORGE PATTON &amp;#034;UNTUTORED COURAGE IS USELESS IN THE...&amp;#034; QUOTE  PHOTO VARIOUS SIZES | eBay">
            <a:extLst>
              <a:ext uri="{FF2B5EF4-FFF2-40B4-BE49-F238E27FC236}">
                <a16:creationId xmlns:a16="http://schemas.microsoft.com/office/drawing/2014/main" id="{D7EEF100-075C-9FE6-EE83-FB1101796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2211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FDE4B-265C-3908-901B-A6738E4DC2EF}"/>
            </a:ext>
          </a:extLst>
        </p:cNvPr>
        <p:cNvGrpSpPr/>
        <p:nvPr/>
      </p:nvGrpSpPr>
      <p:grpSpPr>
        <a:xfrm>
          <a:off x="0" y="0"/>
          <a:ext cx="0" cy="0"/>
          <a:chOff x="0" y="0"/>
          <a:chExt cx="0" cy="0"/>
        </a:xfrm>
      </p:grpSpPr>
      <p:pic>
        <p:nvPicPr>
          <p:cNvPr id="5122" name="Picture 2" descr="An Exclusive Preview of the New World War I Memorial | History |  Smithsonian Magazine">
            <a:extLst>
              <a:ext uri="{FF2B5EF4-FFF2-40B4-BE49-F238E27FC236}">
                <a16:creationId xmlns:a16="http://schemas.microsoft.com/office/drawing/2014/main" id="{B8B52105-07B9-EEEE-0C80-9D9EC3E2FA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39" b="6991"/>
          <a:stretch/>
        </p:blipFill>
        <p:spPr bwMode="auto">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637CC3-36BD-830D-04D8-AFB64F850808}"/>
              </a:ext>
            </a:extLst>
          </p:cNvPr>
          <p:cNvSpPr>
            <a:spLocks noGrp="1"/>
          </p:cNvSpPr>
          <p:nvPr>
            <p:ph idx="1"/>
          </p:nvPr>
        </p:nvSpPr>
        <p:spPr>
          <a:xfrm>
            <a:off x="5629767" y="3990974"/>
            <a:ext cx="6067423" cy="1647825"/>
          </a:xfrm>
        </p:spPr>
        <p:txBody>
          <a:bodyPr>
            <a:normAutofit/>
          </a:bodyPr>
          <a:lstStyle/>
          <a:p>
            <a:pPr marL="0" indent="0" algn="just">
              <a:buNone/>
            </a:pPr>
            <a:r>
              <a:rPr lang="es-ES_tradnl" sz="2000" i="1" dirty="0"/>
              <a:t>¿Qué aprendizaje me llevo de la clase?</a:t>
            </a:r>
          </a:p>
          <a:p>
            <a:pPr marL="0" indent="0" algn="just">
              <a:buNone/>
            </a:pPr>
            <a:r>
              <a:rPr lang="es-ES_tradnl" sz="2000" i="1" dirty="0"/>
              <a:t>¿Tiene sentido el análisis del COG?</a:t>
            </a:r>
          </a:p>
        </p:txBody>
      </p:sp>
    </p:spTree>
    <p:extLst>
      <p:ext uri="{BB962C8B-B14F-4D97-AF65-F5344CB8AC3E}">
        <p14:creationId xmlns:p14="http://schemas.microsoft.com/office/powerpoint/2010/main" val="5084992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880F73-4795-FCF1-B8B9-19375DA12FFE}"/>
            </a:ext>
          </a:extLst>
        </p:cNvPr>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84118B98-C289-95E8-9E27-C404E10E4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8B5870D-CF0D-FEE5-E88B-4FC81A8B019A}"/>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CDF78CF5-98D7-355C-23DA-165119702E1D}"/>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0054F8D1-63AB-8AF5-BEC7-DB5C04262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09BDC3D9-B336-A8E6-10DD-E8B4BAB29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16999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23269</TotalTime>
  <Words>1406</Words>
  <Application>Microsoft Macintosh PowerPoint</Application>
  <PresentationFormat>Panorámica</PresentationFormat>
  <Paragraphs>164</Paragraphs>
  <Slides>42</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42</vt:i4>
      </vt:variant>
    </vt:vector>
  </HeadingPairs>
  <TitlesOfParts>
    <vt:vector size="47" baseType="lpstr">
      <vt:lpstr>Arial</vt:lpstr>
      <vt:lpstr>Calibri</vt:lpstr>
      <vt:lpstr>Calibri Light</vt:lpstr>
      <vt:lpstr>Wingdings</vt:lpstr>
      <vt:lpstr>Tema de Office</vt:lpstr>
      <vt:lpstr>Teoría de la Guerra </vt:lpstr>
      <vt:lpstr>Temarío </vt:lpstr>
      <vt:lpstr>¿A que se refiere la teoría de la guerra?</vt:lpstr>
      <vt:lpstr>Teoría de la guerra (Grupos, Preparación 10 min, exposición 10 minutos) </vt:lpstr>
      <vt:lpstr>Objetivos </vt:lpstr>
      <vt:lpstr>LA GUERRA COMO ACTO DE POLÍTICA </vt:lpstr>
      <vt:lpstr>Presentación de PowerPoint</vt:lpstr>
      <vt:lpstr>Medios</vt:lpstr>
      <vt:lpstr>Medios: Instrumentos del poder Nacional</vt:lpstr>
      <vt:lpstr>Niveles </vt:lpstr>
      <vt:lpstr>Niveles de la Guerra</vt:lpstr>
      <vt:lpstr>Centro de Gravedad</vt:lpstr>
      <vt:lpstr>Presentación de PowerPoint</vt:lpstr>
      <vt:lpstr>Un ejemplo práctico</vt:lpstr>
      <vt:lpstr>Presentación de PowerPoint</vt:lpstr>
      <vt:lpstr>Presentación de PowerPoint</vt:lpstr>
      <vt:lpstr>Presentación de PowerPoint</vt:lpstr>
      <vt:lpstr>Un ejemplo práctico</vt:lpstr>
      <vt:lpstr>EN EL NIVEL TÁCTICO Y OPERACIONAL NORMALMENTE EL ENFOQUE ES SOBRE COG FÍSICOS: DEFINIREMOS EL COG ENEMIGO MEDIANTE EL SIGUIENTE METODO</vt:lpstr>
      <vt:lpstr>Presentación de PowerPoint</vt:lpstr>
      <vt:lpstr>Presentación de PowerPoint</vt:lpstr>
      <vt:lpstr>Ejercicio</vt:lpstr>
      <vt:lpstr>CENTRO DE GRAVEDAD (Grupos, Preparación 20 min, exposición 10 minutos) </vt:lpstr>
      <vt:lpstr>Presentación de PowerPoint</vt:lpstr>
      <vt:lpstr>¿Cuál es mi Centro de Gravedad?  10 minutos</vt:lpstr>
      <vt:lpstr>CENTRO DE GRAVEDAD (Grupos, Preparación 20 min, exposición 10 minutos) </vt:lpstr>
      <vt:lpstr>¿VULNERABILIDAD VS VULNERABILIDAD CRÍTICA? </vt:lpstr>
      <vt:lpstr>ENCONTRAR UNA VULNERABILIDAD REALMENTE CRÍTICA ES DIFÍCIL, POR LO QUE EN OCASIONES EL COMANDANTE BUSCARÁ EXPLOTAR ALGUNA O TODAS LAS VULNERABILIDADES IDENTIFICADAS; BUSCANDO UNA OPORTUNIDAD CRÍTICA </vt:lpstr>
      <vt:lpstr>Presentación de PowerPoint</vt:lpstr>
      <vt:lpstr>Teoría de la guerra (Grupos, Preparación 10 min, exposición 10 minutos) </vt:lpstr>
      <vt:lpstr>Estilos de Guerra: Atricción</vt:lpstr>
      <vt:lpstr>Estilos de Guerra: Maniobra</vt:lpstr>
      <vt:lpstr>Presentación de PowerPoint</vt:lpstr>
      <vt:lpstr>Dominio Cuantificable</vt:lpstr>
      <vt:lpstr>FUNCIONES Y CAPACIDADES DE OI</vt:lpstr>
      <vt:lpstr>Dominio Cualitativo</vt:lpstr>
      <vt:lpstr>Velocidad y Enfoque </vt:lpstr>
      <vt:lpstr>Sorpresa </vt:lpstr>
      <vt:lpstr>Actividad </vt:lpstr>
      <vt:lpstr>Presentación de PowerPoint</vt:lpstr>
      <vt:lpstr>Presentación de PowerPoint</vt:lpstr>
      <vt:lpstr>Teoría de la Guerra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Guerra de Maniobra </dc:title>
  <dc:creator>federico vonderweth</dc:creator>
  <cp:lastModifiedBy>Friedrich von der Weth</cp:lastModifiedBy>
  <cp:revision>26</cp:revision>
  <dcterms:created xsi:type="dcterms:W3CDTF">2023-10-16T13:54:29Z</dcterms:created>
  <dcterms:modified xsi:type="dcterms:W3CDTF">2026-02-13T16:00:57Z</dcterms:modified>
</cp:coreProperties>
</file>