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hTXUjvUlu8uetrU8XE8vpN5sTV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customschemas.google.com/relationships/presentationmetadata" Target="metadata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8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7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f3ba08287d_0_49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0" name="Google Shape;100;g3f3ba08287d_0_4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1" name="Google Shape;11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f95210ce6d_0_9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g3f95210ce6d_0_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3" name="Google Shape;14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f95210ce6d_0_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3" name="Google Shape;153;g3f95210ce6d_0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f95210ce6d_0_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5" name="Google Shape;165;g3f95210ce6d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f3c0daa99e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g3f3c0daa99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57d163c550b4898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8" name="Google Shape;188;g157d163c550b489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5" name="Google Shape;21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8" name="Google Shape;22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9" name="Google Shape;23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157d163c550b4898_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9" name="Google Shape;249;g157d163c550b4898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f3bb380ad8_1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4" name="Google Shape;264;g3f3bb380ad8_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3f95210ce6d_0_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8" name="Google Shape;278;g3f95210ce6d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3f95210ce6d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1" name="Google Shape;291;g3f95210ce6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3f95210ce6d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6" name="Google Shape;306;g3f95210ce6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7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4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5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6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png" /><Relationship Id="rId4" Type="http://schemas.openxmlformats.org/officeDocument/2006/relationships/image" Target="../media/image7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9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0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1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2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3.png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4.pn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2.png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5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0" y="0"/>
            <a:ext cx="12191695" cy="877824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667512" y="78638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667512" y="83210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0" y="6419088"/>
            <a:ext cx="12191695" cy="438912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11018520" y="6126480"/>
            <a:ext cx="4572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1" descr="image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091675"/>
            <a:ext cx="12191700" cy="530912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"/>
          <p:cNvSpPr txBox="1"/>
          <p:nvPr/>
        </p:nvSpPr>
        <p:spPr>
          <a:xfrm>
            <a:off x="2406519" y="1194461"/>
            <a:ext cx="76992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IMPLEMENTACIÓN  DEL SISTEMA DE GESTIÓN DEL CONTINUO CURRICULAR (SGCC)</a:t>
            </a:r>
            <a:endParaRPr sz="29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1261922" y="2679721"/>
            <a:ext cx="9418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Área de Lenguaje</a:t>
            </a:r>
            <a:endParaRPr sz="27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f3ba08287d_0_493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g3f3ba08287d_0_493"/>
          <p:cNvSpPr txBox="1"/>
          <p:nvPr/>
        </p:nvSpPr>
        <p:spPr>
          <a:xfrm>
            <a:off x="642918" y="998254"/>
            <a:ext cx="17985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Agenda</a:t>
            </a:r>
            <a:endParaRPr sz="31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g3f3ba08287d_0_493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g3f3ba08287d_0_493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g3f3ba08287d_0_493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g3f3ba08287d_0_493"/>
          <p:cNvSpPr txBox="1"/>
          <p:nvPr/>
        </p:nvSpPr>
        <p:spPr>
          <a:xfrm>
            <a:off x="1560250" y="2382975"/>
            <a:ext cx="7725900" cy="36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None/>
            </a:pPr>
            <a:endParaRPr sz="2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g3f3ba08287d_0_493"/>
          <p:cNvSpPr/>
          <p:nvPr/>
        </p:nvSpPr>
        <p:spPr>
          <a:xfrm>
            <a:off x="335925" y="1715399"/>
            <a:ext cx="11660400" cy="4301100"/>
          </a:xfrm>
          <a:prstGeom prst="roundRect">
            <a:avLst>
              <a:gd name="adj" fmla="val 16667"/>
            </a:avLst>
          </a:prstGeom>
          <a:solidFill>
            <a:srgbClr val="DBEAF7"/>
          </a:solidFill>
          <a:ln w="9525" cap="flat" cmpd="sng">
            <a:solidFill>
              <a:srgbClr val="12365C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Propósitos de la presentación y Ruta del Sistema de Gestión del Continuo Curricular 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Introducción</a:t>
            </a:r>
            <a:endParaRPr sz="25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Modelo de Gestión del Continuo Curricular (MGCC)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Sistema de Gestión del Continuo Curricular (SGCC)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Ciclo del SGCC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Principales Responsables en el SGCC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Roles en el SGCC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Implementación del SGCC en Lenguaje</a:t>
            </a:r>
            <a:endParaRPr sz="25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Productos esperados</a:t>
            </a:r>
            <a:endParaRPr sz="25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270000" marR="0" lvl="0" indent="-812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Calibri"/>
              <a:buAutoNum type="arabicPeriod"/>
            </a:pPr>
            <a:r>
              <a:rPr lang="en-US" sz="25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Referencias</a:t>
            </a:r>
            <a:endParaRPr sz="25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"/>
          <p:cNvSpPr/>
          <p:nvPr/>
        </p:nvSpPr>
        <p:spPr>
          <a:xfrm>
            <a:off x="1588" y="6396335"/>
            <a:ext cx="12188952" cy="461665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-1155" y="-1"/>
            <a:ext cx="12191695" cy="850605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2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2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"/>
          <p:cNvSpPr/>
          <p:nvPr/>
        </p:nvSpPr>
        <p:spPr>
          <a:xfrm>
            <a:off x="109725" y="1001450"/>
            <a:ext cx="3016200" cy="4108800"/>
          </a:xfrm>
          <a:prstGeom prst="roundRect">
            <a:avLst>
              <a:gd name="adj" fmla="val 16667"/>
            </a:avLst>
          </a:prstGeom>
          <a:solidFill>
            <a:srgbClr val="DBEAF7"/>
          </a:solidFill>
          <a:ln w="9525" cap="flat" cmpd="sng">
            <a:solidFill>
              <a:srgbClr val="12365C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r>
              <a:rPr lang="en-US" sz="2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Mostrar el SGCC diseñado y la metodología de trabajo en el área de Lenguaje.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0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Exponer los avances en la evaluación del Continuo Curricular de Lenguaje.</a:t>
            </a:r>
            <a:endParaRPr/>
          </a:p>
        </p:txBody>
      </p:sp>
      <p:sp>
        <p:nvSpPr>
          <p:cNvPr id="118" name="Google Shape;118;p2"/>
          <p:cNvSpPr txBox="1"/>
          <p:nvPr/>
        </p:nvSpPr>
        <p:spPr>
          <a:xfrm>
            <a:off x="642925" y="140600"/>
            <a:ext cx="118320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87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8F00"/>
              </a:buClr>
              <a:buSzPts val="2500"/>
              <a:buFont typeface="Calibri"/>
              <a:buAutoNum type="arabicPeriod"/>
            </a:pP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Propósitos de la presentación y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Ruta del Sistema de Gestión del Continuo Curricular 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2"/>
          <p:cNvPicPr preferRelativeResize="0"/>
          <p:nvPr/>
        </p:nvPicPr>
        <p:blipFill rotWithShape="1">
          <a:blip r:embed="rId4">
            <a:alphaModFix/>
          </a:blip>
          <a:srcRect t="9715"/>
          <a:stretch/>
        </p:blipFill>
        <p:spPr>
          <a:xfrm>
            <a:off x="3496275" y="966338"/>
            <a:ext cx="8435326" cy="417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f95210ce6d_0_97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g3f95210ce6d_0_97"/>
          <p:cNvSpPr txBox="1"/>
          <p:nvPr/>
        </p:nvSpPr>
        <p:spPr>
          <a:xfrm>
            <a:off x="3195340" y="1085563"/>
            <a:ext cx="58623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00"/>
              <a:buFont typeface="Arial"/>
              <a:buNone/>
            </a:pPr>
            <a:endParaRPr sz="23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g3f95210ce6d_0_97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7" name="Google Shape;127;g3f95210ce6d_0_97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g3f95210ce6d_0_97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g3f95210ce6d_0_97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Introducción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g3f95210ce6d_0_97"/>
          <p:cNvPicPr preferRelativeResize="0"/>
          <p:nvPr/>
        </p:nvPicPr>
        <p:blipFill rotWithShape="1">
          <a:blip r:embed="rId4">
            <a:alphaModFix/>
          </a:blip>
          <a:srcRect t="6861" b="5396"/>
          <a:stretch/>
        </p:blipFill>
        <p:spPr>
          <a:xfrm>
            <a:off x="237446" y="1068600"/>
            <a:ext cx="11778218" cy="5178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4"/>
          <p:cNvSpPr/>
          <p:nvPr/>
        </p:nvSpPr>
        <p:spPr>
          <a:xfrm>
            <a:off x="1588" y="6396335"/>
            <a:ext cx="12188952" cy="461665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/>
          <p:nvPr/>
        </p:nvSpPr>
        <p:spPr>
          <a:xfrm>
            <a:off x="-1155" y="-1"/>
            <a:ext cx="12191695" cy="850605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4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4"/>
          <p:cNvSpPr txBox="1"/>
          <p:nvPr/>
        </p:nvSpPr>
        <p:spPr>
          <a:xfrm>
            <a:off x="1386840" y="645782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4"/>
          <p:cNvSpPr txBox="1"/>
          <p:nvPr/>
        </p:nvSpPr>
        <p:spPr>
          <a:xfrm>
            <a:off x="848400" y="181650"/>
            <a:ext cx="86583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Modelo de Gestión del Continuo Curricular (MGCC)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86860" y="1033754"/>
            <a:ext cx="9059012" cy="52409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"/>
          <p:cNvSpPr/>
          <p:nvPr/>
        </p:nvSpPr>
        <p:spPr>
          <a:xfrm>
            <a:off x="1513" y="64578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-1155" y="-1"/>
            <a:ext cx="12191695" cy="850605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7" name="Google Shape;147;p5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/>
          <p:cNvSpPr txBox="1"/>
          <p:nvPr/>
        </p:nvSpPr>
        <p:spPr>
          <a:xfrm>
            <a:off x="1386840" y="645782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5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Sistema de Gestión de Continuo Curricular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0" name="Google Shape;150;p5"/>
          <p:cNvPicPr preferRelativeResize="0"/>
          <p:nvPr/>
        </p:nvPicPr>
        <p:blipFill rotWithShape="1">
          <a:blip r:embed="rId4">
            <a:alphaModFix/>
          </a:blip>
          <a:srcRect b="40213"/>
          <a:stretch/>
        </p:blipFill>
        <p:spPr>
          <a:xfrm>
            <a:off x="935100" y="1248575"/>
            <a:ext cx="10321851" cy="4508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f95210ce6d_0_52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g3f95210ce6d_0_52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g3f95210ce6d_0_52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g3f95210ce6d_0_52"/>
          <p:cNvSpPr txBox="1"/>
          <p:nvPr/>
        </p:nvSpPr>
        <p:spPr>
          <a:xfrm>
            <a:off x="1386840" y="645782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g3f95210ce6d_0_52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Ciclo del SGCC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g3f95210ce6d_0_52"/>
          <p:cNvSpPr txBox="1"/>
          <p:nvPr/>
        </p:nvSpPr>
        <p:spPr>
          <a:xfrm>
            <a:off x="1600" y="2234638"/>
            <a:ext cx="2886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1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g3f95210ce6d_0_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0925" y="1150900"/>
            <a:ext cx="2806200" cy="5245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g3f95210ce6d_0_52"/>
          <p:cNvPicPr preferRelativeResize="0"/>
          <p:nvPr/>
        </p:nvPicPr>
        <p:blipFill rotWithShape="1">
          <a:blip r:embed="rId5">
            <a:alphaModFix/>
          </a:blip>
          <a:srcRect b="27767"/>
          <a:stretch/>
        </p:blipFill>
        <p:spPr>
          <a:xfrm>
            <a:off x="3860890" y="1000700"/>
            <a:ext cx="8066860" cy="5245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f95210ce6d_0_69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g3f95210ce6d_0_69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9" name="Google Shape;169;g3f95210ce6d_0_69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g3f95210ce6d_0_69"/>
          <p:cNvSpPr txBox="1"/>
          <p:nvPr/>
        </p:nvSpPr>
        <p:spPr>
          <a:xfrm>
            <a:off x="1386840" y="645782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g3f95210ce6d_0_69"/>
          <p:cNvSpPr txBox="1"/>
          <p:nvPr/>
        </p:nvSpPr>
        <p:spPr>
          <a:xfrm>
            <a:off x="109725" y="859525"/>
            <a:ext cx="30000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g3f95210ce6d_0_69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Principales Responsables en el SGCC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g3f95210ce6d_0_6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70025" y="826712"/>
            <a:ext cx="8452151" cy="5493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f3c0daa99e_0_0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g3f3c0daa99e_0_0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g3f3c0daa99e_0_0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3f3c0daa99e_0_0"/>
          <p:cNvSpPr txBox="1"/>
          <p:nvPr/>
        </p:nvSpPr>
        <p:spPr>
          <a:xfrm>
            <a:off x="1386840" y="645782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g3f3c0daa99e_0_0"/>
          <p:cNvSpPr txBox="1"/>
          <p:nvPr/>
        </p:nvSpPr>
        <p:spPr>
          <a:xfrm>
            <a:off x="109725" y="859525"/>
            <a:ext cx="30000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g3f3c0daa99e_0_0"/>
          <p:cNvSpPr txBox="1"/>
          <p:nvPr/>
        </p:nvSpPr>
        <p:spPr>
          <a:xfrm>
            <a:off x="848400" y="181650"/>
            <a:ext cx="91176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Roles en el SGCC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g3f3c0daa99e_0_0"/>
          <p:cNvSpPr/>
          <p:nvPr/>
        </p:nvSpPr>
        <p:spPr>
          <a:xfrm>
            <a:off x="11547350" y="5111775"/>
            <a:ext cx="504900" cy="461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5" name="Google Shape;185;g3f3c0daa99e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6400" y="966911"/>
            <a:ext cx="11816600" cy="5213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57d163c550b4898_0"/>
          <p:cNvSpPr/>
          <p:nvPr/>
        </p:nvSpPr>
        <p:spPr>
          <a:xfrm>
            <a:off x="1588" y="6396335"/>
            <a:ext cx="12189000" cy="461700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g157d163c550b4898_0"/>
          <p:cNvSpPr txBox="1"/>
          <p:nvPr/>
        </p:nvSpPr>
        <p:spPr>
          <a:xfrm>
            <a:off x="3214450" y="1151238"/>
            <a:ext cx="6277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>
                <a:solidFill>
                  <a:srgbClr val="17365D"/>
                </a:solidFill>
                <a:latin typeface="Calibri"/>
                <a:ea typeface="Calibri"/>
                <a:cs typeface="Calibri"/>
                <a:sym typeface="Calibri"/>
              </a:rPr>
              <a:t>¿Por qué comenzar con Lenguaje?</a:t>
            </a:r>
            <a:endParaRPr sz="2100" b="0" i="0" u="none" strike="noStrike" cap="none">
              <a:solidFill>
                <a:srgbClr val="17365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g157d163c550b4898_0"/>
          <p:cNvSpPr/>
          <p:nvPr/>
        </p:nvSpPr>
        <p:spPr>
          <a:xfrm>
            <a:off x="-1155" y="-1"/>
            <a:ext cx="12191700" cy="8505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3" name="Google Shape;193;g157d163c550b4898_0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g157d163c550b4898_0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g157d163c550b4898_0"/>
          <p:cNvSpPr txBox="1"/>
          <p:nvPr/>
        </p:nvSpPr>
        <p:spPr>
          <a:xfrm>
            <a:off x="78550" y="2021400"/>
            <a:ext cx="3342300" cy="2154900"/>
          </a:xfrm>
          <a:prstGeom prst="rect">
            <a:avLst/>
          </a:prstGeom>
          <a:solidFill>
            <a:srgbClr val="DBEAF7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Competencia comunicativa es </a:t>
            </a:r>
            <a:endParaRPr sz="1800" b="1" i="0" u="none" strike="noStrike" cap="none">
              <a:solidFill>
                <a:srgbClr val="1F497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700" b="1" i="0" u="none" strike="noStrike" cap="none">
                <a:solidFill>
                  <a:srgbClr val="12365C"/>
                </a:solidFill>
                <a:latin typeface="Calibri"/>
                <a:ea typeface="Calibri"/>
                <a:cs typeface="Calibri"/>
                <a:sym typeface="Calibri"/>
              </a:rPr>
              <a:t>1 de las 8</a:t>
            </a:r>
            <a:endParaRPr sz="3700" b="1" i="0" u="none" strike="noStrike" cap="none">
              <a:solidFill>
                <a:srgbClr val="1236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habilidades clave para el siglo XXI </a:t>
            </a:r>
            <a:endParaRPr sz="17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 aprendizaje permanente 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r>
              <a:rPr lang="en-US" sz="1300" b="0" i="1" u="none" strike="noStrike" cap="none">
                <a:solidFill>
                  <a:srgbClr val="5B6672"/>
                </a:solidFill>
                <a:latin typeface="Calibri"/>
                <a:ea typeface="Calibri"/>
                <a:cs typeface="Calibri"/>
                <a:sym typeface="Calibri"/>
              </a:rPr>
              <a:t>OCDE (Learning Compass 2030) · Consejo de la UE, 2018</a:t>
            </a:r>
            <a:endParaRPr sz="1300" b="0" i="1" u="none" strike="noStrike" cap="none">
              <a:solidFill>
                <a:srgbClr val="5B667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g157d163c550b4898_0"/>
          <p:cNvSpPr txBox="1"/>
          <p:nvPr/>
        </p:nvSpPr>
        <p:spPr>
          <a:xfrm>
            <a:off x="8345450" y="2021375"/>
            <a:ext cx="3781500" cy="2268900"/>
          </a:xfrm>
          <a:prstGeom prst="rect">
            <a:avLst/>
          </a:prstGeom>
          <a:solidFill>
            <a:srgbClr val="DBEAF7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Se puede mejorar en educación superior</a:t>
            </a:r>
            <a:endParaRPr sz="1700" b="1" i="0" u="none" strike="noStrike" cap="none">
              <a:solidFill>
                <a:srgbClr val="1F497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lang="en-US" sz="3400" b="1" i="0" u="none" strike="noStrike" cap="none">
                <a:solidFill>
                  <a:srgbClr val="12365C"/>
                </a:solidFill>
                <a:latin typeface="Calibri"/>
                <a:ea typeface="Calibri"/>
                <a:cs typeface="Calibri"/>
                <a:sym typeface="Calibri"/>
              </a:rPr>
              <a:t>34 estudios</a:t>
            </a:r>
            <a:endParaRPr sz="3400" b="1" i="0" u="none" strike="noStrike" cap="none">
              <a:solidFill>
                <a:srgbClr val="1236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(2020-2024) confirman mejora con secuencia y metodología adecuadas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1" u="none" strike="noStrike" cap="none">
                <a:solidFill>
                  <a:srgbClr val="5B6672"/>
                </a:solidFill>
                <a:latin typeface="Calibri"/>
                <a:ea typeface="Calibri"/>
                <a:cs typeface="Calibri"/>
                <a:sym typeface="Calibri"/>
              </a:rPr>
              <a:t>Fernández Martínez &amp; Uculmana Cabrejos, 2025 (Horizontes)</a:t>
            </a:r>
            <a:r>
              <a:rPr lang="en-US" sz="13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600" b="0" i="1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g157d163c550b4898_0"/>
          <p:cNvSpPr txBox="1"/>
          <p:nvPr/>
        </p:nvSpPr>
        <p:spPr>
          <a:xfrm>
            <a:off x="3627900" y="2043725"/>
            <a:ext cx="4510500" cy="2396780"/>
          </a:xfrm>
          <a:prstGeom prst="rect">
            <a:avLst/>
          </a:prstGeom>
          <a:solidFill>
            <a:srgbClr val="DBEAF7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1" i="0" u="none" strike="noStrike" cap="none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Chile parte con niveles descendidos</a:t>
            </a:r>
            <a:endParaRPr/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2365C"/>
                </a:solidFill>
                <a:latin typeface="Calibri"/>
                <a:ea typeface="Calibri"/>
                <a:cs typeface="Calibri"/>
                <a:sym typeface="Calibri"/>
              </a:rPr>
              <a:t>53%</a:t>
            </a:r>
            <a:r>
              <a:rPr lang="en-US" sz="2200" b="1" i="0" u="none" strike="noStrike" cap="none">
                <a:solidFill>
                  <a:srgbClr val="9AA7B5"/>
                </a:solidFill>
                <a:latin typeface="Calibri"/>
                <a:ea typeface="Calibri"/>
                <a:cs typeface="Calibri"/>
                <a:sym typeface="Calibri"/>
              </a:rPr>
              <a:t>   |   </a:t>
            </a:r>
            <a:r>
              <a:rPr lang="en-US" sz="3200" b="1" i="0" u="none" strike="noStrike" cap="none">
                <a:solidFill>
                  <a:srgbClr val="12365C"/>
                </a:solidFill>
                <a:latin typeface="Calibri"/>
                <a:ea typeface="Calibri"/>
                <a:cs typeface="Calibri"/>
                <a:sym typeface="Calibri"/>
              </a:rPr>
              <a:t>33,7%</a:t>
            </a:r>
            <a:endParaRPr sz="3200" b="1" i="0" u="none" strike="noStrike" cap="none">
              <a:solidFill>
                <a:srgbClr val="12365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Nivel 1 o inferior (de 6)  	bajo Nivel 2 (nivel 				básico)</a:t>
            </a: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     PIAAC 2023          PISA 2022</a:t>
            </a:r>
            <a:br>
              <a:rPr lang="en-US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1" u="none" strike="noStrike" cap="none">
                <a:solidFill>
                  <a:srgbClr val="5B6672"/>
                </a:solidFill>
                <a:latin typeface="Calibri"/>
                <a:ea typeface="Calibri"/>
                <a:cs typeface="Calibri"/>
                <a:sym typeface="Calibri"/>
              </a:rPr>
              <a:t>Adultos 16-65 años y estudiantes de 15 años</a:t>
            </a:r>
            <a:endParaRPr/>
          </a:p>
        </p:txBody>
      </p:sp>
      <p:sp>
        <p:nvSpPr>
          <p:cNvPr id="198" name="Google Shape;198;g157d163c550b4898_0"/>
          <p:cNvSpPr txBox="1"/>
          <p:nvPr/>
        </p:nvSpPr>
        <p:spPr>
          <a:xfrm>
            <a:off x="194600" y="5042650"/>
            <a:ext cx="11800200" cy="10704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BF8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>
                <a:solidFill>
                  <a:srgbClr val="1F497D"/>
                </a:solidFill>
                <a:latin typeface="Calibri"/>
                <a:ea typeface="Calibri"/>
                <a:cs typeface="Calibri"/>
                <a:sym typeface="Calibri"/>
              </a:rPr>
              <a:t>Hallazgo coincidente en ESGRUM y ESNAVAL</a:t>
            </a:r>
            <a:endParaRPr sz="2000" b="1">
              <a:solidFill>
                <a:srgbClr val="1F497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 déficit de ingreso señalado por docentes de ambas Escuelas también se observa en la APN.</a:t>
            </a:r>
            <a:endParaRPr sz="17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1" u="none" strike="noStrike" cap="none">
                <a:solidFill>
                  <a:srgbClr val="5B6672"/>
                </a:solidFill>
                <a:latin typeface="Calibri"/>
                <a:ea typeface="Calibri"/>
                <a:cs typeface="Calibri"/>
                <a:sym typeface="Calibri"/>
              </a:rPr>
              <a:t>Entrevistas a docentes, ESGRUM y ESNAVAL, abril 2026</a:t>
            </a:r>
            <a:endParaRPr sz="1500" b="0" i="1" u="none" strike="noStrike" cap="none">
              <a:solidFill>
                <a:srgbClr val="5B667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g157d163c550b4898_0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Implementación del SGCC en Lenguaje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"/>
          <p:cNvSpPr/>
          <p:nvPr/>
        </p:nvSpPr>
        <p:spPr>
          <a:xfrm>
            <a:off x="0" y="0"/>
            <a:ext cx="12191695" cy="877824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" name="Google Shape;205;p10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0"/>
          <p:cNvSpPr/>
          <p:nvPr/>
        </p:nvSpPr>
        <p:spPr>
          <a:xfrm>
            <a:off x="667512" y="78638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0"/>
          <p:cNvSpPr/>
          <p:nvPr/>
        </p:nvSpPr>
        <p:spPr>
          <a:xfrm>
            <a:off x="667512" y="83210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/>
          <p:nvPr/>
        </p:nvSpPr>
        <p:spPr>
          <a:xfrm>
            <a:off x="0" y="6419088"/>
            <a:ext cx="12191695" cy="438912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0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10"/>
          <p:cNvSpPr txBox="1"/>
          <p:nvPr/>
        </p:nvSpPr>
        <p:spPr>
          <a:xfrm>
            <a:off x="1799647" y="976242"/>
            <a:ext cx="865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Ruta metodológica para la Implementación del SGCC en Lenguaje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p10"/>
          <p:cNvPicPr preferRelativeResize="0"/>
          <p:nvPr/>
        </p:nvPicPr>
        <p:blipFill rotWithShape="1">
          <a:blip r:embed="rId4">
            <a:alphaModFix/>
          </a:blip>
          <a:srcRect t="9879" b="55029"/>
          <a:stretch/>
        </p:blipFill>
        <p:spPr>
          <a:xfrm>
            <a:off x="54700" y="1941100"/>
            <a:ext cx="12082299" cy="2903276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0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Implementación del SGCC en Lenguaje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/>
          <p:nvPr/>
        </p:nvSpPr>
        <p:spPr>
          <a:xfrm>
            <a:off x="0" y="0"/>
            <a:ext cx="12191695" cy="877824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8" name="Google Shape;218;p12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12"/>
          <p:cNvSpPr/>
          <p:nvPr/>
        </p:nvSpPr>
        <p:spPr>
          <a:xfrm>
            <a:off x="667512" y="78638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12"/>
          <p:cNvSpPr/>
          <p:nvPr/>
        </p:nvSpPr>
        <p:spPr>
          <a:xfrm>
            <a:off x="667512" y="832104"/>
            <a:ext cx="10607040" cy="2286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2"/>
          <p:cNvSpPr/>
          <p:nvPr/>
        </p:nvSpPr>
        <p:spPr>
          <a:xfrm>
            <a:off x="0" y="6419088"/>
            <a:ext cx="12191695" cy="438912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2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2"/>
          <p:cNvSpPr txBox="1"/>
          <p:nvPr/>
        </p:nvSpPr>
        <p:spPr>
          <a:xfrm>
            <a:off x="-1258205" y="834176"/>
            <a:ext cx="8625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Carta Gantt referencial- Plan de Trabajo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2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Implementación del SGCC en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L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enguaje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5" name="Google Shape;225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55035" y="1364456"/>
            <a:ext cx="9142890" cy="49860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3"/>
          <p:cNvSpPr/>
          <p:nvPr/>
        </p:nvSpPr>
        <p:spPr>
          <a:xfrm>
            <a:off x="1588" y="6396335"/>
            <a:ext cx="12188952" cy="461665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3"/>
          <p:cNvSpPr txBox="1"/>
          <p:nvPr/>
        </p:nvSpPr>
        <p:spPr>
          <a:xfrm>
            <a:off x="642925" y="961599"/>
            <a:ext cx="258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Avances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3"/>
          <p:cNvSpPr/>
          <p:nvPr/>
        </p:nvSpPr>
        <p:spPr>
          <a:xfrm>
            <a:off x="-1155" y="-1"/>
            <a:ext cx="12191695" cy="850605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13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3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13"/>
          <p:cNvPicPr preferRelativeResize="0"/>
          <p:nvPr/>
        </p:nvPicPr>
        <p:blipFill rotWithShape="1">
          <a:blip r:embed="rId4">
            <a:alphaModFix/>
          </a:blip>
          <a:srcRect t="9494"/>
          <a:stretch/>
        </p:blipFill>
        <p:spPr>
          <a:xfrm>
            <a:off x="642926" y="1525376"/>
            <a:ext cx="10969660" cy="47799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3"/>
          <p:cNvSpPr txBox="1"/>
          <p:nvPr/>
        </p:nvSpPr>
        <p:spPr>
          <a:xfrm>
            <a:off x="848400" y="181650"/>
            <a:ext cx="69468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Implementación del SGCC en Lenguaje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"/>
          <p:cNvSpPr/>
          <p:nvPr/>
        </p:nvSpPr>
        <p:spPr>
          <a:xfrm>
            <a:off x="1588" y="6396335"/>
            <a:ext cx="12188952" cy="461665"/>
          </a:xfrm>
          <a:prstGeom prst="rect">
            <a:avLst/>
          </a:prstGeom>
          <a:solidFill>
            <a:srgbClr val="12365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4"/>
          <p:cNvSpPr/>
          <p:nvPr/>
        </p:nvSpPr>
        <p:spPr>
          <a:xfrm>
            <a:off x="-1155" y="-1"/>
            <a:ext cx="12191695" cy="850605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3" name="Google Shape;243;p14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14"/>
          <p:cNvSpPr txBox="1"/>
          <p:nvPr/>
        </p:nvSpPr>
        <p:spPr>
          <a:xfrm>
            <a:off x="1234440" y="6455664"/>
            <a:ext cx="9784080" cy="301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5" name="Google Shape;245;p14"/>
          <p:cNvPicPr preferRelativeResize="0"/>
          <p:nvPr/>
        </p:nvPicPr>
        <p:blipFill rotWithShape="1">
          <a:blip r:embed="rId4">
            <a:alphaModFix/>
          </a:blip>
          <a:srcRect t="13517"/>
          <a:stretch/>
        </p:blipFill>
        <p:spPr>
          <a:xfrm>
            <a:off x="848400" y="1161575"/>
            <a:ext cx="11033949" cy="49831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4"/>
          <p:cNvSpPr txBox="1"/>
          <p:nvPr/>
        </p:nvSpPr>
        <p:spPr>
          <a:xfrm>
            <a:off x="848400" y="181650"/>
            <a:ext cx="90915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r>
              <a:rPr lang="en-US" sz="2500" b="1" i="0" u="none" strike="noStrike" cap="none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Productos esperados</a:t>
            </a:r>
            <a:endParaRPr sz="1400" b="0" i="0" u="none" strike="noStrike" cap="none">
              <a:solidFill>
                <a:srgbClr val="BF8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157d163c550b4898_9"/>
          <p:cNvSpPr/>
          <p:nvPr/>
        </p:nvSpPr>
        <p:spPr>
          <a:xfrm>
            <a:off x="0" y="0"/>
            <a:ext cx="12191700" cy="8778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g157d163c550b4898_9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g157d163c550b4898_9"/>
          <p:cNvSpPr/>
          <p:nvPr/>
        </p:nvSpPr>
        <p:spPr>
          <a:xfrm>
            <a:off x="667512" y="78638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g157d163c550b4898_9"/>
          <p:cNvSpPr/>
          <p:nvPr/>
        </p:nvSpPr>
        <p:spPr>
          <a:xfrm>
            <a:off x="667512" y="83210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g157d163c550b4898_9"/>
          <p:cNvSpPr/>
          <p:nvPr/>
        </p:nvSpPr>
        <p:spPr>
          <a:xfrm>
            <a:off x="0" y="6419088"/>
            <a:ext cx="12191700" cy="438900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g157d163c550b4898_9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g157d163c550b4898_9"/>
          <p:cNvSpPr txBox="1"/>
          <p:nvPr/>
        </p:nvSpPr>
        <p:spPr>
          <a:xfrm>
            <a:off x="11018520" y="6126480"/>
            <a:ext cx="457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g157d163c550b4898_9"/>
          <p:cNvSpPr txBox="1"/>
          <p:nvPr/>
        </p:nvSpPr>
        <p:spPr>
          <a:xfrm>
            <a:off x="786800" y="1834000"/>
            <a:ext cx="2868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g157d163c550b4898_9"/>
          <p:cNvSpPr txBox="1"/>
          <p:nvPr/>
        </p:nvSpPr>
        <p:spPr>
          <a:xfrm>
            <a:off x="4124325" y="3131371"/>
            <a:ext cx="799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g157d163c550b4898_9"/>
          <p:cNvSpPr/>
          <p:nvPr/>
        </p:nvSpPr>
        <p:spPr>
          <a:xfrm>
            <a:off x="259775" y="1062875"/>
            <a:ext cx="11932200" cy="5236800"/>
          </a:xfrm>
          <a:prstGeom prst="roundRect">
            <a:avLst>
              <a:gd name="adj" fmla="val 16667"/>
            </a:avLst>
          </a:prstGeom>
          <a:solidFill>
            <a:srgbClr val="DBEAF7"/>
          </a:solidFill>
          <a:ln w="9525" cap="flat" cmpd="sng">
            <a:solidFill>
              <a:srgbClr val="12365C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Armada de Chile. (2021a). Proyecto educativo institucional. Dirección de Educación de la Armada.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Armada de Chile. (2021b). Estándares e indicadores del Sistema de Educación Naval. Dirección de Educación de la Armada.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Armada de Chile. (2021c). Directiva D.E.A Ordinario N°F001 Proceso de Diseño, Ajuste y Rediseño Curricular de los Programas de Formación Institucional y Cursos de las Etapas de Formación Matriz, Especialidad y Posespecialidad Bajo un Enfoque Orientado a Competencias. Dirección General del Personal y Dirección de Educación de la Armada. 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Armada de Chile. (2022). Instrumentos curriculares del Modelo de Educación Naval bajo enfoque orientado a competencias MEDOC. Guía de apoyo para su elaboración. Dirección de Educación de la Armada.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Agencia de Calidad de la Educación. (2023). Informe Nacional PISA 2022. Ministerio de Educación de Chile.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Comisión Nacional de Acreditación (CNA</a:t>
            </a:r>
            <a:r>
              <a:rPr lang="en-US" sz="1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‑</a:t>
            </a: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Chile). (2021). Comisión Nacional de Acreditación (CNA</a:t>
            </a:r>
            <a:r>
              <a:rPr lang="en-US" sz="1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‑</a:t>
            </a: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Chile). Criterios y estándares de calidad para la acreditación institucional. Subsistema Universitario y Técnico</a:t>
            </a:r>
            <a:r>
              <a:rPr lang="en-US" sz="13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‑</a:t>
            </a: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Profesional. Publicados el 30 de septiembre de 2021; vigentes desde octubre de 2023. https://www.cnachile.cl/Paginas/criterios-y-est%C3%A1ndares.aspx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Consejo de la Unión Europea. (2018). Recomendación del Consejo de 22 de mayo de 2018 relativa a las competencias clave para el aprendizaje permanente (2018/C 189/01). Diario Oficial de la Unión Europea. https://eur-lex.europa.eu/legal-content/ES/TXT/?uri=CELEX:32018H0604(01)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Fernández Martínez, C. A., &amp; Uculmana Cabrejos, D. A. (2025). Efectividad de las estrategias de comprensión lectora aplicadas en estudiantes universitarios: Una revisión sistemática. Horizontes. Revista de Investigación en Ciencias de la Educación, 9(39), 3037–3057. https://doi.org/10.33996/revistahorizontes.v9i39.1102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OECD. (2019). Core foundations for 2030 [Nota conceptual]. OECD Future of Education and Skills 2030. https://www.oecd.org/content/dam/oecd/en/about/projects/edu/education-2040/concept-notes/Core_Foundations_for_2030_concept_note.pdf</a:t>
            </a:r>
            <a:endParaRPr sz="13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11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Char char="❖"/>
            </a:pPr>
            <a:r>
              <a:rPr lang="en-US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OECD. (2024). Evaluación de Competencias de la Población Adulta 2023 – Nota país: Chile. OECD Publishing.https://doi.org/10.1787/b263dc5d-en </a:t>
            </a:r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048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❖"/>
            </a:pPr>
            <a:r>
              <a:rPr lang="en-US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 Se utilizan como referencia las propuestas de Modelo y Sistema de Gestión del Continuo Curricular. Unidad de Continuo Curricular de la DIrección de Educación de la Armada</a:t>
            </a:r>
            <a:r>
              <a:rPr lang="en-US" sz="1200" b="0" i="1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200" b="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g157d163c550b4898_9"/>
          <p:cNvSpPr txBox="1"/>
          <p:nvPr/>
        </p:nvSpPr>
        <p:spPr>
          <a:xfrm>
            <a:off x="1234450" y="194050"/>
            <a:ext cx="56469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2500" b="1">
                <a:solidFill>
                  <a:srgbClr val="BF8F00"/>
                </a:solidFill>
                <a:latin typeface="Calibri"/>
                <a:ea typeface="Calibri"/>
                <a:cs typeface="Calibri"/>
                <a:sym typeface="Calibri"/>
              </a:rPr>
              <a:t>10. Referencias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f3bb380ad8_1_36"/>
          <p:cNvSpPr/>
          <p:nvPr/>
        </p:nvSpPr>
        <p:spPr>
          <a:xfrm>
            <a:off x="0" y="0"/>
            <a:ext cx="12191700" cy="8778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7" name="Google Shape;267;g3f3bb380ad8_1_36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g3f3bb380ad8_1_36"/>
          <p:cNvSpPr/>
          <p:nvPr/>
        </p:nvSpPr>
        <p:spPr>
          <a:xfrm>
            <a:off x="667512" y="78638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g3f3bb380ad8_1_36"/>
          <p:cNvSpPr/>
          <p:nvPr/>
        </p:nvSpPr>
        <p:spPr>
          <a:xfrm>
            <a:off x="667512" y="83210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g3f3bb380ad8_1_36"/>
          <p:cNvSpPr/>
          <p:nvPr/>
        </p:nvSpPr>
        <p:spPr>
          <a:xfrm>
            <a:off x="0" y="6419088"/>
            <a:ext cx="12191700" cy="438900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g3f3bb380ad8_1_36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g3f3bb380ad8_1_36"/>
          <p:cNvSpPr txBox="1"/>
          <p:nvPr/>
        </p:nvSpPr>
        <p:spPr>
          <a:xfrm>
            <a:off x="11018520" y="6126480"/>
            <a:ext cx="4572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3" name="Google Shape;273;g3f3bb380ad8_1_36" descr="image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1091675"/>
            <a:ext cx="12191700" cy="5309125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g3f3bb380ad8_1_36"/>
          <p:cNvSpPr txBox="1"/>
          <p:nvPr/>
        </p:nvSpPr>
        <p:spPr>
          <a:xfrm>
            <a:off x="2406519" y="1194461"/>
            <a:ext cx="76992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IMPLEMENTACIÓN  DEL SISTEMA DE GESTIÓN DEL CONTINUO CURRICULAR (SGCC)</a:t>
            </a:r>
            <a:endParaRPr sz="29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g3f3bb380ad8_1_36"/>
          <p:cNvSpPr txBox="1"/>
          <p:nvPr/>
        </p:nvSpPr>
        <p:spPr>
          <a:xfrm>
            <a:off x="1261922" y="2679721"/>
            <a:ext cx="94182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r>
              <a:rPr lang="en-US" sz="2700" b="1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Área de Lenguaje</a:t>
            </a:r>
            <a:endParaRPr sz="27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f95210ce6d_0_38"/>
          <p:cNvSpPr/>
          <p:nvPr/>
        </p:nvSpPr>
        <p:spPr>
          <a:xfrm>
            <a:off x="0" y="0"/>
            <a:ext cx="12191700" cy="8778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1" name="Google Shape;281;g3f95210ce6d_0_38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g3f95210ce6d_0_38"/>
          <p:cNvSpPr/>
          <p:nvPr/>
        </p:nvSpPr>
        <p:spPr>
          <a:xfrm>
            <a:off x="667512" y="78638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g3f95210ce6d_0_38"/>
          <p:cNvSpPr/>
          <p:nvPr/>
        </p:nvSpPr>
        <p:spPr>
          <a:xfrm>
            <a:off x="667512" y="83210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g3f95210ce6d_0_38"/>
          <p:cNvSpPr/>
          <p:nvPr/>
        </p:nvSpPr>
        <p:spPr>
          <a:xfrm>
            <a:off x="0" y="6419088"/>
            <a:ext cx="12191700" cy="438900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g3f95210ce6d_0_38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g3f95210ce6d_0_38"/>
          <p:cNvSpPr txBox="1"/>
          <p:nvPr/>
        </p:nvSpPr>
        <p:spPr>
          <a:xfrm>
            <a:off x="11018520" y="6126480"/>
            <a:ext cx="4572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7" name="Google Shape;287;g3f95210ce6d_0_38" descr="image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700" y="993887"/>
            <a:ext cx="12191700" cy="5309125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g3f95210ce6d_0_38"/>
          <p:cNvSpPr txBox="1"/>
          <p:nvPr/>
        </p:nvSpPr>
        <p:spPr>
          <a:xfrm>
            <a:off x="2406519" y="1194461"/>
            <a:ext cx="76992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en-US" sz="29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ANEXOS</a:t>
            </a:r>
            <a:endParaRPr sz="29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3f95210ce6d_0_22"/>
          <p:cNvSpPr/>
          <p:nvPr/>
        </p:nvSpPr>
        <p:spPr>
          <a:xfrm>
            <a:off x="0" y="0"/>
            <a:ext cx="12191700" cy="8778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4" name="Google Shape;294;g3f95210ce6d_0_22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g3f95210ce6d_0_22"/>
          <p:cNvSpPr/>
          <p:nvPr/>
        </p:nvSpPr>
        <p:spPr>
          <a:xfrm>
            <a:off x="667512" y="78638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g3f95210ce6d_0_22"/>
          <p:cNvSpPr/>
          <p:nvPr/>
        </p:nvSpPr>
        <p:spPr>
          <a:xfrm>
            <a:off x="667512" y="83210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g3f95210ce6d_0_22"/>
          <p:cNvSpPr/>
          <p:nvPr/>
        </p:nvSpPr>
        <p:spPr>
          <a:xfrm>
            <a:off x="0" y="6419088"/>
            <a:ext cx="12191700" cy="438900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g3f95210ce6d_0_22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g3f95210ce6d_0_22"/>
          <p:cNvSpPr txBox="1"/>
          <p:nvPr/>
        </p:nvSpPr>
        <p:spPr>
          <a:xfrm>
            <a:off x="11018520" y="6126480"/>
            <a:ext cx="457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g3f95210ce6d_0_22"/>
          <p:cNvSpPr txBox="1"/>
          <p:nvPr/>
        </p:nvSpPr>
        <p:spPr>
          <a:xfrm>
            <a:off x="786800" y="1834000"/>
            <a:ext cx="2868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g3f95210ce6d_0_22"/>
          <p:cNvSpPr txBox="1"/>
          <p:nvPr/>
        </p:nvSpPr>
        <p:spPr>
          <a:xfrm>
            <a:off x="4124325" y="3131371"/>
            <a:ext cx="799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g3f95210ce6d_0_22"/>
          <p:cNvSpPr txBox="1"/>
          <p:nvPr/>
        </p:nvSpPr>
        <p:spPr>
          <a:xfrm>
            <a:off x="152400" y="1524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🔹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3" name="Google Shape;303;g3f95210ce6d_0_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34450" y="832100"/>
            <a:ext cx="9240726" cy="562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f95210ce6d_0_7"/>
          <p:cNvSpPr/>
          <p:nvPr/>
        </p:nvSpPr>
        <p:spPr>
          <a:xfrm>
            <a:off x="0" y="0"/>
            <a:ext cx="12191700" cy="877800"/>
          </a:xfrm>
          <a:prstGeom prst="rect">
            <a:avLst/>
          </a:prstGeom>
          <a:solidFill>
            <a:srgbClr val="17365D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g3f95210ce6d_0_7" descr="image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8" y="73152"/>
            <a:ext cx="533207" cy="786384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g3f95210ce6d_0_7"/>
          <p:cNvSpPr/>
          <p:nvPr/>
        </p:nvSpPr>
        <p:spPr>
          <a:xfrm>
            <a:off x="667512" y="78638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g3f95210ce6d_0_7"/>
          <p:cNvSpPr/>
          <p:nvPr/>
        </p:nvSpPr>
        <p:spPr>
          <a:xfrm>
            <a:off x="667512" y="832104"/>
            <a:ext cx="10607100" cy="22800"/>
          </a:xfrm>
          <a:prstGeom prst="rect">
            <a:avLst/>
          </a:prstGeom>
          <a:solidFill>
            <a:srgbClr val="BF8F0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g3f95210ce6d_0_7"/>
          <p:cNvSpPr/>
          <p:nvPr/>
        </p:nvSpPr>
        <p:spPr>
          <a:xfrm>
            <a:off x="0" y="6419088"/>
            <a:ext cx="12191700" cy="438900"/>
          </a:xfrm>
          <a:prstGeom prst="roundRect">
            <a:avLst>
              <a:gd name="adj" fmla="val 16667"/>
            </a:avLst>
          </a:prstGeom>
          <a:solidFill>
            <a:srgbClr val="204070"/>
          </a:solidFill>
          <a:ln>
            <a:noFill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g3f95210ce6d_0_7"/>
          <p:cNvSpPr txBox="1"/>
          <p:nvPr/>
        </p:nvSpPr>
        <p:spPr>
          <a:xfrm>
            <a:off x="1234440" y="6455664"/>
            <a:ext cx="9784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PATRIOTISMO        LEALTAD        HONOR        VALENTÍA        DEBER        INTEGRIDAD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g3f95210ce6d_0_7"/>
          <p:cNvSpPr txBox="1"/>
          <p:nvPr/>
        </p:nvSpPr>
        <p:spPr>
          <a:xfrm>
            <a:off x="11018520" y="6126480"/>
            <a:ext cx="457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g3f95210ce6d_0_7"/>
          <p:cNvSpPr txBox="1"/>
          <p:nvPr/>
        </p:nvSpPr>
        <p:spPr>
          <a:xfrm>
            <a:off x="786800" y="1834000"/>
            <a:ext cx="2868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g3f95210ce6d_0_7"/>
          <p:cNvSpPr txBox="1"/>
          <p:nvPr/>
        </p:nvSpPr>
        <p:spPr>
          <a:xfrm>
            <a:off x="370950" y="877824"/>
            <a:ext cx="114498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Basado en marcos internacionales de competencias para el siglo XXI (OCDE, Learning Compass 2030; UNESCO; Partnership for 21st Century Learning, las siguientes son las habilidades clave para el siglo XXI:</a:t>
            </a:r>
            <a:endParaRPr sz="2000" i="0" u="none" strike="noStrike" cap="non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g3f95210ce6d_0_7"/>
          <p:cNvSpPr txBox="1"/>
          <p:nvPr/>
        </p:nvSpPr>
        <p:spPr>
          <a:xfrm>
            <a:off x="4124325" y="3131371"/>
            <a:ext cx="7992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g3f95210ce6d_0_7"/>
          <p:cNvSpPr/>
          <p:nvPr/>
        </p:nvSpPr>
        <p:spPr>
          <a:xfrm>
            <a:off x="980575" y="1903650"/>
            <a:ext cx="7601400" cy="4197600"/>
          </a:xfrm>
          <a:prstGeom prst="roundRect">
            <a:avLst>
              <a:gd name="adj" fmla="val 16667"/>
            </a:avLst>
          </a:prstGeom>
          <a:solidFill>
            <a:srgbClr val="DBEAF7"/>
          </a:solidFill>
          <a:ln w="9525" cap="flat" cmpd="sng">
            <a:solidFill>
              <a:srgbClr val="12365C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❖"/>
            </a:pPr>
            <a:r>
              <a:rPr lang="en-US" sz="1800">
                <a:solidFill>
                  <a:schemeClr val="dk1"/>
                </a:solidFill>
              </a:rPr>
              <a:t>🗣️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Comunicación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🤝 Colaboración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🧠 Pensamiento crítico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💡 Creatividad e innovación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🧩 Resolución de problemas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💻 Competencia digital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📚 Aprender a aprender (Aprendizaje autónomo)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⚖️ Ciudadanía y responsabilidad ética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Vinculadas a Lenguaje: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🗣️Comunicación.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🤝 Colaboración.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🧠 Pensamiento crítico.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💡 Resolución de problemas.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92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Calibri"/>
              <a:buChar char="❖"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📚 Aprendizaje autónomo</a:t>
            </a:r>
            <a:r>
              <a:rPr lang="en-US" sz="1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g3f95210ce6d_0_7"/>
          <p:cNvSpPr txBox="1"/>
          <p:nvPr/>
        </p:nvSpPr>
        <p:spPr>
          <a:xfrm>
            <a:off x="152400" y="1524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🔹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Panorámica</PresentationFormat>
  <Slides>19</Slides>
  <Notes>19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luis sandoval mauran</cp:lastModifiedBy>
  <cp:revision>1</cp:revision>
  <dcterms:created xsi:type="dcterms:W3CDTF">2013-01-27T09:14:16Z</dcterms:created>
  <dcterms:modified xsi:type="dcterms:W3CDTF">2026-07-23T20:04:43Z</dcterms:modified>
</cp:coreProperties>
</file>