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  <p:sldMasterId id="2147483828" r:id="rId2"/>
  </p:sldMasterIdLst>
  <p:notesMasterIdLst>
    <p:notesMasterId r:id="rId48"/>
  </p:notesMasterIdLst>
  <p:sldIdLst>
    <p:sldId id="360" r:id="rId3"/>
    <p:sldId id="321" r:id="rId4"/>
    <p:sldId id="291" r:id="rId5"/>
    <p:sldId id="294" r:id="rId6"/>
    <p:sldId id="307" r:id="rId7"/>
    <p:sldId id="309" r:id="rId8"/>
    <p:sldId id="311" r:id="rId9"/>
    <p:sldId id="312" r:id="rId10"/>
    <p:sldId id="313" r:id="rId11"/>
    <p:sldId id="304" r:id="rId12"/>
    <p:sldId id="305" r:id="rId13"/>
    <p:sldId id="316" r:id="rId14"/>
    <p:sldId id="320" r:id="rId15"/>
    <p:sldId id="322" r:id="rId16"/>
    <p:sldId id="326" r:id="rId17"/>
    <p:sldId id="327" r:id="rId18"/>
    <p:sldId id="323" r:id="rId19"/>
    <p:sldId id="332" r:id="rId20"/>
    <p:sldId id="333" r:id="rId21"/>
    <p:sldId id="334" r:id="rId22"/>
    <p:sldId id="335" r:id="rId23"/>
    <p:sldId id="267" r:id="rId24"/>
    <p:sldId id="336" r:id="rId25"/>
    <p:sldId id="337" r:id="rId26"/>
    <p:sldId id="324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54" r:id="rId42"/>
    <p:sldId id="355" r:id="rId43"/>
    <p:sldId id="356" r:id="rId44"/>
    <p:sldId id="357" r:id="rId45"/>
    <p:sldId id="358" r:id="rId46"/>
    <p:sldId id="359" r:id="rId47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92"/>
    <p:restoredTop sz="92604"/>
  </p:normalViewPr>
  <p:slideViewPr>
    <p:cSldViewPr snapToGrid="0">
      <p:cViewPr varScale="1">
        <p:scale>
          <a:sx n="103" d="100"/>
          <a:sy n="103" d="100"/>
        </p:scale>
        <p:origin x="11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BE081-FCE2-437E-A8EF-EAF0EF2AEDA8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2D220-4761-4A01-9C0E-2A981B98FA3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8428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9290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1398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72524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83918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28394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23435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287084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4745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1166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2151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8155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10130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581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53691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436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430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0680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8190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28266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V="1">
            <a:off x="7213600" y="3810000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4 Rectángulo"/>
          <p:cNvSpPr/>
          <p:nvPr/>
        </p:nvSpPr>
        <p:spPr>
          <a:xfrm flipV="1">
            <a:off x="7213600" y="3897314"/>
            <a:ext cx="49784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" name="5 Rectángulo"/>
          <p:cNvSpPr/>
          <p:nvPr/>
        </p:nvSpPr>
        <p:spPr>
          <a:xfrm flipV="1">
            <a:off x="7213600" y="4114801"/>
            <a:ext cx="49784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7" name="6 Rectángulo"/>
          <p:cNvSpPr/>
          <p:nvPr/>
        </p:nvSpPr>
        <p:spPr>
          <a:xfrm flipV="1">
            <a:off x="7213601" y="4164013"/>
            <a:ext cx="2620433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9 Rectángulo"/>
          <p:cNvSpPr/>
          <p:nvPr/>
        </p:nvSpPr>
        <p:spPr>
          <a:xfrm flipV="1">
            <a:off x="7213601" y="4198939"/>
            <a:ext cx="2620433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1" name="10 Rectángulo redondeado"/>
          <p:cNvSpPr/>
          <p:nvPr/>
        </p:nvSpPr>
        <p:spPr bwMode="white">
          <a:xfrm>
            <a:off x="7213601" y="3962400"/>
            <a:ext cx="4085167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2" name="11 Rectángulo redondeado"/>
          <p:cNvSpPr/>
          <p:nvPr/>
        </p:nvSpPr>
        <p:spPr bwMode="white">
          <a:xfrm>
            <a:off x="9836151" y="4060826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>
            <a:off x="0" y="3649664"/>
            <a:ext cx="12192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>
            <a:off x="0" y="3675064"/>
            <a:ext cx="12192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8551333" y="3643313"/>
            <a:ext cx="3640667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12192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17" name="27 Marcador de fecha"/>
          <p:cNvSpPr>
            <a:spLocks noGrp="1"/>
          </p:cNvSpPr>
          <p:nvPr>
            <p:ph type="dt" sz="half" idx="10"/>
          </p:nvPr>
        </p:nvSpPr>
        <p:spPr>
          <a:xfrm>
            <a:off x="8940800" y="4206875"/>
            <a:ext cx="1280584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18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1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93451" y="1589"/>
            <a:ext cx="996949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43912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280818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7488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75029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8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9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080885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8777818" y="612775"/>
            <a:ext cx="1276349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050482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92559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609379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188632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48260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39514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05-05-20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5312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366714"/>
            <a:ext cx="12192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12192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0" y="307976"/>
            <a:ext cx="12192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1" name="30 Rectángulo"/>
          <p:cNvSpPr/>
          <p:nvPr/>
        </p:nvSpPr>
        <p:spPr>
          <a:xfrm flipV="1">
            <a:off x="7213600" y="360364"/>
            <a:ext cx="49784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2" name="31 Rectángulo"/>
          <p:cNvSpPr/>
          <p:nvPr/>
        </p:nvSpPr>
        <p:spPr>
          <a:xfrm flipV="1">
            <a:off x="7213600" y="439739"/>
            <a:ext cx="49784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7209367" y="496889"/>
            <a:ext cx="4085167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9831917" y="588963"/>
            <a:ext cx="21336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5" name="34 Rectángulo"/>
          <p:cNvSpPr/>
          <p:nvPr/>
        </p:nvSpPr>
        <p:spPr bwMode="invGray">
          <a:xfrm>
            <a:off x="12113684" y="-1588"/>
            <a:ext cx="762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12058651" y="-1588"/>
            <a:ext cx="381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12033251" y="-1588"/>
            <a:ext cx="12700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" name="37 Rectángulo"/>
          <p:cNvSpPr/>
          <p:nvPr/>
        </p:nvSpPr>
        <p:spPr bwMode="invGray">
          <a:xfrm>
            <a:off x="11967633" y="-1588"/>
            <a:ext cx="35984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9" name="38 Rectángulo"/>
          <p:cNvSpPr/>
          <p:nvPr/>
        </p:nvSpPr>
        <p:spPr bwMode="invGray">
          <a:xfrm>
            <a:off x="11887201" y="0"/>
            <a:ext cx="74084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0" name="39 Rectángulo"/>
          <p:cNvSpPr/>
          <p:nvPr/>
        </p:nvSpPr>
        <p:spPr bwMode="invGray">
          <a:xfrm>
            <a:off x="11832167" y="0"/>
            <a:ext cx="10584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39" name="2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1143000"/>
            <a:ext cx="10972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40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2249488"/>
            <a:ext cx="109728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782051" y="612775"/>
            <a:ext cx="1276349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 smtClean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fld id="{4786D9D8-4286-4A9E-9BA8-68514CA840E6}" type="datetimeFigureOut">
              <a:rPr lang="es-CL" smtClean="0"/>
              <a:t>05-05-20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7010401" y="612775"/>
            <a:ext cx="1767417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 dirty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endParaRPr lang="es-C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  <a:ea typeface="ヒラギノ角ゴ ProN W3" charset="-128"/>
                <a:cs typeface="+mn-cs"/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51095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tif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0.png"/><Relationship Id="rId4" Type="http://schemas.openxmlformats.org/officeDocument/2006/relationships/image" Target="../media/image7.tif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png"/><Relationship Id="rId4" Type="http://schemas.openxmlformats.org/officeDocument/2006/relationships/image" Target="../media/image7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4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7.tif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tif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tif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tiff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Relationship Id="rId14" Type="http://schemas.openxmlformats.org/officeDocument/2006/relationships/image" Target="NUL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963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/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Modelación en dinámica traslacional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Litoral</a:t>
            </a:r>
          </a:p>
        </p:txBody>
      </p:sp>
      <p:sp>
        <p:nvSpPr>
          <p:cNvPr id="47108" name="CuadroTexto 8">
            <a:extLst>
              <a:ext uri="{FF2B5EF4-FFF2-40B4-BE49-F238E27FC236}">
                <a16:creationId xmlns:a16="http://schemas.microsoft.com/office/drawing/2014/main" id="{5F09C21B-4E9D-A64B-9B25-12FB424C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737" y="4225841"/>
            <a:ext cx="273497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5729"/>
            <a:r>
              <a:rPr lang="es-CL" altLang="es-CL" sz="21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Primer semestre 2020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715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389328742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1095547" y="733246"/>
            <a:ext cx="77202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PASOS DE LA ESTRATEGIA DE MODELACIÓN:</a:t>
            </a:r>
          </a:p>
          <a:p>
            <a:pPr algn="just"/>
            <a:endParaRPr lang="es-CL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Diagrama de interacciones del sistema</a:t>
            </a:r>
          </a:p>
          <a:p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Inventario de fuerzas 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Diagramas de cuerpo libre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Predicción de la aceleración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Descomposición de las fuerzas y aplicación de los principios de Newton 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0944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4216651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4661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los elementos del sistema físico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las interacciones entre los elementos del sistema</a:t>
            </a:r>
          </a:p>
        </p:txBody>
      </p:sp>
    </p:spTree>
    <p:extLst>
      <p:ext uri="{BB962C8B-B14F-4D97-AF65-F5344CB8AC3E}">
        <p14:creationId xmlns:p14="http://schemas.microsoft.com/office/powerpoint/2010/main" val="321386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11252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7C11EA6-17C7-ED42-BBEC-9F4592F809BE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4" name="Elipse 3">
              <a:extLst>
                <a:ext uri="{FF2B5EF4-FFF2-40B4-BE49-F238E27FC236}">
                  <a16:creationId xmlns:a16="http://schemas.microsoft.com/office/drawing/2014/main" id="{A9DF721B-C40A-5C49-BD2B-DAC1B2D7582D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356EDAC0-3007-254B-89E5-741AD523556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175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872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023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5350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EC630A2F-5C0D-3E40-90FE-514462587999}"/>
              </a:ext>
            </a:extLst>
          </p:cNvPr>
          <p:cNvSpPr txBox="1"/>
          <p:nvPr/>
        </p:nvSpPr>
        <p:spPr>
          <a:xfrm>
            <a:off x="8434389" y="100456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C23DBA6-A716-2748-A4F8-255015274E40}"/>
              </a:ext>
            </a:extLst>
          </p:cNvPr>
          <p:cNvSpPr txBox="1"/>
          <p:nvPr/>
        </p:nvSpPr>
        <p:spPr>
          <a:xfrm>
            <a:off x="11054861" y="269738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0983779-2EB3-FC45-A2DB-CF8A5D2F0968}"/>
              </a:ext>
            </a:extLst>
          </p:cNvPr>
          <p:cNvSpPr txBox="1"/>
          <p:nvPr/>
        </p:nvSpPr>
        <p:spPr>
          <a:xfrm>
            <a:off x="7976575" y="2451855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930610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E14EBFE7-31B3-C442-95D4-12BB6E9C8A3F}"/>
              </a:ext>
            </a:extLst>
          </p:cNvPr>
          <p:cNvGrpSpPr/>
          <p:nvPr/>
        </p:nvGrpSpPr>
        <p:grpSpPr>
          <a:xfrm>
            <a:off x="135777" y="5193121"/>
            <a:ext cx="2520119" cy="1623317"/>
            <a:chOff x="1895302" y="3192087"/>
            <a:chExt cx="3790603" cy="1712422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1B968D93-2FFC-4E40-BC99-C4F8825FB324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3C411FA-33CD-114D-820A-45016582B0DF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Piso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E654BBD-F7B3-BC4F-B9F5-FDF856AB7412}"/>
              </a:ext>
            </a:extLst>
          </p:cNvPr>
          <p:cNvGrpSpPr/>
          <p:nvPr/>
        </p:nvGrpSpPr>
        <p:grpSpPr>
          <a:xfrm>
            <a:off x="4432470" y="5220829"/>
            <a:ext cx="2506870" cy="1662110"/>
            <a:chOff x="1895302" y="3192087"/>
            <a:chExt cx="3790603" cy="1712422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7F5FBF28-936C-7C49-8926-034C0A0C9297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A8935654-FA11-9F4D-B67D-D6E318764C73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Tierra</a:t>
              </a:r>
            </a:p>
          </p:txBody>
        </p:sp>
      </p:grp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F0F42F71-ABFB-0D40-B8B0-CF232DD6B82E}"/>
              </a:ext>
            </a:extLst>
          </p:cNvPr>
          <p:cNvCxnSpPr>
            <a:stCxn id="7" idx="5"/>
            <a:endCxn id="2" idx="0"/>
          </p:cNvCxnSpPr>
          <p:nvPr/>
        </p:nvCxnSpPr>
        <p:spPr>
          <a:xfrm>
            <a:off x="2845986" y="2794304"/>
            <a:ext cx="944618" cy="39778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3F88FA4-7D69-D14D-AB15-B719AA2A493D}"/>
              </a:ext>
            </a:extLst>
          </p:cNvPr>
          <p:cNvSpPr txBox="1"/>
          <p:nvPr/>
        </p:nvSpPr>
        <p:spPr>
          <a:xfrm>
            <a:off x="3258586" y="2584200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CF47DB09-916C-A24A-AA43-036A8141870E}"/>
              </a:ext>
            </a:extLst>
          </p:cNvPr>
          <p:cNvCxnSpPr>
            <a:cxnSpLocks/>
            <a:stCxn id="10" idx="0"/>
            <a:endCxn id="2" idx="3"/>
          </p:cNvCxnSpPr>
          <p:nvPr/>
        </p:nvCxnSpPr>
        <p:spPr>
          <a:xfrm flipV="1">
            <a:off x="1395837" y="4653731"/>
            <a:ext cx="1054586" cy="53939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FC8706B-C121-0A4A-BF65-53EDBF1F44B2}"/>
              </a:ext>
            </a:extLst>
          </p:cNvPr>
          <p:cNvSpPr txBox="1"/>
          <p:nvPr/>
        </p:nvSpPr>
        <p:spPr>
          <a:xfrm>
            <a:off x="1996753" y="4849667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8034D361-F1DE-F84F-A135-F7C8CA34E6AD}"/>
              </a:ext>
            </a:extLst>
          </p:cNvPr>
          <p:cNvCxnSpPr>
            <a:cxnSpLocks/>
            <a:stCxn id="2" idx="5"/>
            <a:endCxn id="13" idx="0"/>
          </p:cNvCxnSpPr>
          <p:nvPr/>
        </p:nvCxnSpPr>
        <p:spPr>
          <a:xfrm>
            <a:off x="5130784" y="4653731"/>
            <a:ext cx="555121" cy="56709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9B20CAE-9638-B844-87B1-F791756D03C9}"/>
              </a:ext>
            </a:extLst>
          </p:cNvPr>
          <p:cNvSpPr txBox="1"/>
          <p:nvPr/>
        </p:nvSpPr>
        <p:spPr>
          <a:xfrm>
            <a:off x="5510082" y="4607841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G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1996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869099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A84B5BD3-DD94-5540-A1D3-65001C84FCF4}"/>
              </a:ext>
            </a:extLst>
          </p:cNvPr>
          <p:cNvCxnSpPr>
            <a:cxnSpLocks/>
          </p:cNvCxnSpPr>
          <p:nvPr/>
        </p:nvCxnSpPr>
        <p:spPr>
          <a:xfrm>
            <a:off x="1110343" y="4389120"/>
            <a:ext cx="55125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899AB6E9-437E-684E-848F-879E4FF56F0F}"/>
              </a:ext>
            </a:extLst>
          </p:cNvPr>
          <p:cNvSpPr/>
          <p:nvPr/>
        </p:nvSpPr>
        <p:spPr>
          <a:xfrm>
            <a:off x="1907178" y="3278777"/>
            <a:ext cx="2926080" cy="11103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F03042-499B-E646-98DD-154A9EEACCDD}"/>
              </a:ext>
            </a:extLst>
          </p:cNvPr>
          <p:cNvSpPr txBox="1"/>
          <p:nvPr/>
        </p:nvSpPr>
        <p:spPr>
          <a:xfrm>
            <a:off x="2651760" y="3461657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A</a:t>
            </a:r>
            <a:endParaRPr lang="es-C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42E258-B2DB-F14D-8D1F-22A2DB079A82}"/>
              </a:ext>
            </a:extLst>
          </p:cNvPr>
          <p:cNvSpPr/>
          <p:nvPr/>
        </p:nvSpPr>
        <p:spPr>
          <a:xfrm>
            <a:off x="2442754" y="2468880"/>
            <a:ext cx="1776549" cy="809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C5BD05B-3D28-E243-9C68-3094B5D5C8CA}"/>
              </a:ext>
            </a:extLst>
          </p:cNvPr>
          <p:cNvSpPr txBox="1"/>
          <p:nvPr/>
        </p:nvSpPr>
        <p:spPr>
          <a:xfrm>
            <a:off x="2677885" y="2583320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B</a:t>
            </a:r>
            <a:endParaRPr lang="es-CL" dirty="0"/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9271E8B0-4FAA-FE4B-9B19-CAB7AE1CA2EB}"/>
              </a:ext>
            </a:extLst>
          </p:cNvPr>
          <p:cNvCxnSpPr>
            <a:cxnSpLocks/>
          </p:cNvCxnSpPr>
          <p:nvPr/>
        </p:nvCxnSpPr>
        <p:spPr>
          <a:xfrm>
            <a:off x="4833258" y="3823062"/>
            <a:ext cx="168510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FD082CB9-856D-BF4A-83FD-BDD4C69E206D}"/>
              </a:ext>
            </a:extLst>
          </p:cNvPr>
          <p:cNvCxnSpPr/>
          <p:nvPr/>
        </p:nvCxnSpPr>
        <p:spPr>
          <a:xfrm>
            <a:off x="2677885" y="1946366"/>
            <a:ext cx="130628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0C3763-0F9C-CC4F-88B7-87823F0A69E9}"/>
              </a:ext>
            </a:extLst>
          </p:cNvPr>
          <p:cNvSpPr txBox="1"/>
          <p:nvPr/>
        </p:nvSpPr>
        <p:spPr>
          <a:xfrm>
            <a:off x="2886891" y="1527908"/>
            <a:ext cx="979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3 [m/s]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3BC8F4A-6A94-1A46-99B2-F49F9A177C89}"/>
              </a:ext>
            </a:extLst>
          </p:cNvPr>
          <p:cNvSpPr txBox="1"/>
          <p:nvPr/>
        </p:nvSpPr>
        <p:spPr>
          <a:xfrm>
            <a:off x="6622869" y="1527908"/>
            <a:ext cx="5042262" cy="13849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el diagrama de interacciones para los bloques A y B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ABD3D63-8D8D-2E4A-AAB0-A5FD3E0C5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9748" y="1811647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44113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6" grpId="0"/>
      <p:bldP spid="58" grpId="0"/>
      <p:bldP spid="59" grpId="0"/>
      <p:bldP spid="61" grpId="0"/>
      <p:bldP spid="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Inventario de fuerzas</a:t>
            </a:r>
          </a:p>
        </p:txBody>
      </p:sp>
    </p:spTree>
    <p:extLst>
      <p:ext uri="{BB962C8B-B14F-4D97-AF65-F5344CB8AC3E}">
        <p14:creationId xmlns:p14="http://schemas.microsoft.com/office/powerpoint/2010/main" val="1268309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2896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880BD1E-CAEC-485D-9D95-6079D412D98A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905" y="3572022"/>
            <a:ext cx="2073275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6">
            <a:extLst>
              <a:ext uri="{FF2B5EF4-FFF2-40B4-BE49-F238E27FC236}">
                <a16:creationId xmlns:a16="http://schemas.microsoft.com/office/drawing/2014/main" id="{C22A93B0-4A03-4B65-A10F-B24DDF47049B}"/>
              </a:ext>
            </a:extLst>
          </p:cNvPr>
          <p:cNvGrpSpPr>
            <a:grpSpLocks/>
          </p:cNvGrpSpPr>
          <p:nvPr/>
        </p:nvGrpSpPr>
        <p:grpSpPr bwMode="auto">
          <a:xfrm>
            <a:off x="3298930" y="3413272"/>
            <a:ext cx="1470025" cy="536575"/>
            <a:chOff x="0" y="0"/>
            <a:chExt cx="1027" cy="376"/>
          </a:xfrm>
        </p:grpSpPr>
        <p:sp>
          <p:nvSpPr>
            <p:cNvPr id="6" name="Oval 4">
              <a:extLst>
                <a:ext uri="{FF2B5EF4-FFF2-40B4-BE49-F238E27FC236}">
                  <a16:creationId xmlns:a16="http://schemas.microsoft.com/office/drawing/2014/main" id="{14DDF3D5-29B5-4956-81CC-A33AA0788B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" y="56"/>
              <a:ext cx="320" cy="32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s-ES_tradnl" altLang="en-US" sz="4200">
                <a:solidFill>
                  <a:srgbClr val="000000"/>
                </a:solidFill>
                <a:latin typeface="Gill Sans" charset="0"/>
              </a:endParaRPr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9E2E21C8-E248-4765-A4A0-0CF88C028D1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606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vector</a:t>
              </a:r>
            </a:p>
          </p:txBody>
        </p: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7212870C-46E9-412F-BC65-1077018DC429}"/>
              </a:ext>
            </a:extLst>
          </p:cNvPr>
          <p:cNvGrpSpPr>
            <a:grpSpLocks/>
          </p:cNvGrpSpPr>
          <p:nvPr/>
        </p:nvGrpSpPr>
        <p:grpSpPr bwMode="auto">
          <a:xfrm>
            <a:off x="6315180" y="3367235"/>
            <a:ext cx="3148013" cy="708025"/>
            <a:chOff x="0" y="87"/>
            <a:chExt cx="1264" cy="493"/>
          </a:xfrm>
        </p:grpSpPr>
        <p:sp>
          <p:nvSpPr>
            <p:cNvPr id="9" name="Line 7">
              <a:extLst>
                <a:ext uri="{FF2B5EF4-FFF2-40B4-BE49-F238E27FC236}">
                  <a16:creationId xmlns:a16="http://schemas.microsoft.com/office/drawing/2014/main" id="{774F7266-932F-43CE-B7A8-BDB9A971BC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0" y="343"/>
              <a:ext cx="292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361B15B9-A84C-45F8-B974-63E3106A1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" y="87"/>
              <a:ext cx="968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Naturaleza o tipo de fuerza</a:t>
              </a:r>
            </a:p>
          </p:txBody>
        </p:sp>
      </p:grpSp>
      <p:grpSp>
        <p:nvGrpSpPr>
          <p:cNvPr id="11" name="Group 12">
            <a:extLst>
              <a:ext uri="{FF2B5EF4-FFF2-40B4-BE49-F238E27FC236}">
                <a16:creationId xmlns:a16="http://schemas.microsoft.com/office/drawing/2014/main" id="{0B445AAC-0A7B-4E2D-A65C-9E664992D66A}"/>
              </a:ext>
            </a:extLst>
          </p:cNvPr>
          <p:cNvGrpSpPr>
            <a:grpSpLocks/>
          </p:cNvGrpSpPr>
          <p:nvPr/>
        </p:nvGrpSpPr>
        <p:grpSpPr bwMode="auto">
          <a:xfrm>
            <a:off x="2940155" y="4635647"/>
            <a:ext cx="3209925" cy="1231900"/>
            <a:chOff x="0" y="0"/>
            <a:chExt cx="2247" cy="862"/>
          </a:xfrm>
        </p:grpSpPr>
        <p:sp>
          <p:nvSpPr>
            <p:cNvPr id="12" name="Line 10">
              <a:extLst>
                <a:ext uri="{FF2B5EF4-FFF2-40B4-BE49-F238E27FC236}">
                  <a16:creationId xmlns:a16="http://schemas.microsoft.com/office/drawing/2014/main" id="{5AB05805-D746-4B9E-90DE-9A1ABA800EA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 flipH="1">
              <a:off x="1280" y="0"/>
              <a:ext cx="1" cy="58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BE67286C-92DB-421A-AD39-6C3332E97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1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la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fuerza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  <p:grpSp>
        <p:nvGrpSpPr>
          <p:cNvPr id="14" name="Group 15">
            <a:extLst>
              <a:ext uri="{FF2B5EF4-FFF2-40B4-BE49-F238E27FC236}">
                <a16:creationId xmlns:a16="http://schemas.microsoft.com/office/drawing/2014/main" id="{50730E23-28BB-44B7-9BE3-E31C33D62BB0}"/>
              </a:ext>
            </a:extLst>
          </p:cNvPr>
          <p:cNvGrpSpPr>
            <a:grpSpLocks/>
          </p:cNvGrpSpPr>
          <p:nvPr/>
        </p:nvGrpSpPr>
        <p:grpSpPr bwMode="auto">
          <a:xfrm>
            <a:off x="5613505" y="4407047"/>
            <a:ext cx="3279775" cy="731838"/>
            <a:chOff x="0" y="0"/>
            <a:chExt cx="2295" cy="512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3741CFA3-59B4-420C-A9A8-2D62BCA8E455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0" y="0"/>
              <a:ext cx="376" cy="21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4E525CD9-0463-4A69-B8B3-F67014DA5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" y="26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sobre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se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064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255846" y="3314580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blipFill>
                <a:blip r:embed="rId3"/>
                <a:stretch>
                  <a:fillRect l="-3150" t="-4306" b="-143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277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721048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660314" y="565501"/>
            <a:ext cx="5939503" cy="3647131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91903"/>
                <a:ext cx="2579142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3" y="1638740"/>
                <a:ext cx="2919716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9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0FF825AF-D970-46DE-9131-1D7A8A4C1490}"/>
              </a:ext>
            </a:extLst>
          </p:cNvPr>
          <p:cNvSpPr txBox="1"/>
          <p:nvPr/>
        </p:nvSpPr>
        <p:spPr>
          <a:xfrm>
            <a:off x="4415795" y="4955177"/>
            <a:ext cx="5042262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</a:t>
            </a:r>
            <a:r>
              <a:rPr lang="es-CL" sz="2800"/>
              <a:t>el inventario de fuerzas para </a:t>
            </a:r>
            <a:r>
              <a:rPr lang="es-CL" sz="2800" dirty="0"/>
              <a:t>los bloques A y B</a:t>
            </a: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08648CE5-7038-48A4-B89D-928A49CCF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674" y="5238916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9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186B97-2BF9-421B-B32E-861459EBB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SOLUCIÓN</a:t>
            </a:r>
          </a:p>
        </p:txBody>
      </p:sp>
    </p:spTree>
    <p:extLst>
      <p:ext uri="{BB962C8B-B14F-4D97-AF65-F5344CB8AC3E}">
        <p14:creationId xmlns:p14="http://schemas.microsoft.com/office/powerpoint/2010/main" val="4013944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8DC2A2D-053C-452A-BDFA-3E269302526B}"/>
              </a:ext>
            </a:extLst>
          </p:cNvPr>
          <p:cNvSpPr txBox="1"/>
          <p:nvPr/>
        </p:nvSpPr>
        <p:spPr>
          <a:xfrm>
            <a:off x="512465" y="683288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Inventario de fuerzas para el bloque B: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ACC3A678-4F5D-403D-8668-52B3010158E3}"/>
              </a:ext>
            </a:extLst>
          </p:cNvPr>
          <p:cNvSpPr txBox="1"/>
          <p:nvPr/>
        </p:nvSpPr>
        <p:spPr>
          <a:xfrm>
            <a:off x="499946" y="2935093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Inventario de fuerzas para el bloque A: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/>
              <p:nvPr/>
            </p:nvSpPr>
            <p:spPr>
              <a:xfrm>
                <a:off x="512465" y="1260777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dirty="0">
                                  <a:latin typeface="Cambria Math" panose="02040503050406030204" pitchFamily="18" charset="0"/>
                                </a:rPr>
                                <m:t>P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𝐺𝑟𝑎𝑣𝑖𝑡𝑎𝑐𝑖𝑜𝑛𝑎𝑙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1260777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/>
              <p:nvPr/>
            </p:nvSpPr>
            <p:spPr>
              <a:xfrm>
                <a:off x="637229" y="1995776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9" y="1995776"/>
                <a:ext cx="4330839" cy="55701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/>
              <p:nvPr/>
            </p:nvSpPr>
            <p:spPr>
              <a:xfrm>
                <a:off x="470997" y="33420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dirty="0">
                                  <a:latin typeface="Cambria Math" panose="02040503050406030204" pitchFamily="18" charset="0"/>
                                </a:rPr>
                                <m:t>P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𝐺𝑟𝑎𝑣𝑖𝑡𝑎𝑐𝑖𝑜𝑛𝑎𝑙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97" y="3342065"/>
                <a:ext cx="4330839" cy="55701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/>
              <p:nvPr/>
            </p:nvSpPr>
            <p:spPr>
              <a:xfrm>
                <a:off x="625140" y="405099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40" y="4050991"/>
                <a:ext cx="4330839" cy="55701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/>
              <p:nvPr/>
            </p:nvSpPr>
            <p:spPr>
              <a:xfrm>
                <a:off x="512465" y="480262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dirty="0" smtClean="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𝐶𝑢𝑒𝑟𝑑𝑎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4802628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/>
              <p:nvPr/>
            </p:nvSpPr>
            <p:spPr>
              <a:xfrm>
                <a:off x="394245" y="55542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𝑃𝑖𝑠𝑜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4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45" y="5554265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467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/>
      <p:bldP spid="49" grpId="0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A6DF0EB2-B78A-4C27-A1C3-D1C68FC0C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Diagrama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interacciones</a:t>
            </a:r>
            <a:r>
              <a:rPr lang="en-US" altLang="en-US" sz="3600" dirty="0"/>
              <a:t> / </a:t>
            </a:r>
            <a:r>
              <a:rPr lang="en-US" altLang="en-US" sz="3600" dirty="0" err="1"/>
              <a:t>inventario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fuerzas</a:t>
            </a:r>
            <a:endParaRPr lang="en-US" altLang="en-US" sz="3600" dirty="0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35BC1C0-AE15-488A-ACC9-D28E07EF53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CL" altLang="en-US" dirty="0"/>
              <a:t>Es de fácil construcción</a:t>
            </a:r>
          </a:p>
          <a:p>
            <a:pPr eaLnBrk="1" hangingPunct="1"/>
            <a:r>
              <a:rPr lang="es-CL" altLang="en-US" dirty="0"/>
              <a:t>Sirve para identificar todas las interacciones existentes en un sistema</a:t>
            </a:r>
          </a:p>
          <a:p>
            <a:pPr eaLnBrk="1" hangingPunct="1"/>
            <a:r>
              <a:rPr lang="es-CL" altLang="en-US" dirty="0"/>
              <a:t>Cada interacción va a estar asociada con una única fuerza (vector) actuando sobre el objeto de interés.</a:t>
            </a:r>
          </a:p>
        </p:txBody>
      </p:sp>
    </p:spTree>
    <p:extLst>
      <p:ext uri="{BB962C8B-B14F-4D97-AF65-F5344CB8AC3E}">
        <p14:creationId xmlns:p14="http://schemas.microsoft.com/office/powerpoint/2010/main" val="317315925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4927645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321823" y="627733"/>
            <a:ext cx="873425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 construir un DCL: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Cuerpo de interés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partícula o punto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Fuerzas representadas por </a:t>
            </a:r>
            <a:r>
              <a:rPr lang="es-CL" sz="2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flechas </a:t>
            </a:r>
            <a:endParaRPr lang="es-CL" sz="24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Origen de la flecha en el cuerpo de interés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Comenzar por las fuerzas de dirección conocida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Largo de la flecha proporcional a la magnitud de la fuerza. </a:t>
            </a:r>
          </a:p>
          <a:p>
            <a:pPr lvl="4"/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2598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3249007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502283" y="3286841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7079961" y="4001759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9961" y="4001759"/>
                <a:ext cx="3198750" cy="2708755"/>
              </a:xfrm>
              <a:prstGeom prst="rect">
                <a:avLst/>
              </a:prstGeom>
              <a:blipFill>
                <a:blip r:embed="rId3"/>
                <a:stretch>
                  <a:fillRect l="-2756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0522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055587" y="2081852"/>
            <a:ext cx="4247243" cy="2385731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3"/>
                <a:stretch>
                  <a:fillRect l="-3150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</p:spTree>
    <p:extLst>
      <p:ext uri="{BB962C8B-B14F-4D97-AF65-F5344CB8AC3E}">
        <p14:creationId xmlns:p14="http://schemas.microsoft.com/office/powerpoint/2010/main" val="7905854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5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n 9">
            <a:extLst>
              <a:ext uri="{FF2B5EF4-FFF2-40B4-BE49-F238E27FC236}">
                <a16:creationId xmlns:a16="http://schemas.microsoft.com/office/drawing/2014/main" id="{40436050-CC69-224A-8018-66C28828F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072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3788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7915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1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</a:t>
                </a:r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  <a:endCxn id="2" idx="3"/>
          </p:cNvCxnSpPr>
          <p:nvPr/>
        </p:nvCxnSpPr>
        <p:spPr>
          <a:xfrm flipV="1">
            <a:off x="7481455" y="4169245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7553651" y="437561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3651" y="437561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/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Del segundo principio de Newton:</a:t>
                </a:r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blipFill>
                <a:blip r:embed="rId7"/>
                <a:stretch>
                  <a:fillRect l="-51934" t="-2564" b="-3618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lecha curvada hacia arriba 4">
            <a:extLst>
              <a:ext uri="{FF2B5EF4-FFF2-40B4-BE49-F238E27FC236}">
                <a16:creationId xmlns:a16="http://schemas.microsoft.com/office/drawing/2014/main" id="{37173F09-421C-A24F-9AD4-D2B6CCFA0FA8}"/>
              </a:ext>
            </a:extLst>
          </p:cNvPr>
          <p:cNvSpPr/>
          <p:nvPr/>
        </p:nvSpPr>
        <p:spPr>
          <a:xfrm rot="21321920" flipH="1">
            <a:off x="8372524" y="5995001"/>
            <a:ext cx="2562486" cy="65063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91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</a:t>
                </a:r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271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</a:t>
                </a:r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ángulo 2">
            <a:extLst>
              <a:ext uri="{FF2B5EF4-FFF2-40B4-BE49-F238E27FC236}">
                <a16:creationId xmlns:a16="http://schemas.microsoft.com/office/drawing/2014/main" id="{458D723C-AE8B-BF45-8071-B6A49E3B5791}"/>
              </a:ext>
            </a:extLst>
          </p:cNvPr>
          <p:cNvSpPr/>
          <p:nvPr/>
        </p:nvSpPr>
        <p:spPr>
          <a:xfrm>
            <a:off x="7135091" y="2299855"/>
            <a:ext cx="3075709" cy="36298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963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32027091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556" y="699709"/>
            <a:ext cx="4698170" cy="2399624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776195" y="368930"/>
            <a:ext cx="5299423" cy="3131288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44227"/>
                <a:ext cx="2579143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4" y="1638740"/>
                <a:ext cx="2919716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F69BE051-9E97-6F40-A578-D274553BE15C}"/>
                </a:ext>
              </a:extLst>
            </p:cNvPr>
            <p:cNvCxnSpPr>
              <a:cxnSpLocks/>
              <a:stCxn id="22" idx="4"/>
              <a:endCxn id="28" idx="6"/>
            </p:cNvCxnSpPr>
            <p:nvPr/>
          </p:nvCxnSpPr>
          <p:spPr>
            <a:xfrm flipH="1">
              <a:off x="9717660" y="3229651"/>
              <a:ext cx="980209" cy="51605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2" name="CuadroTexto 61">
              <a:extLst>
                <a:ext uri="{FF2B5EF4-FFF2-40B4-BE49-F238E27FC236}">
                  <a16:creationId xmlns:a16="http://schemas.microsoft.com/office/drawing/2014/main" id="{A7ADF817-C54F-7C42-95F3-9640AAF632F4}"/>
                </a:ext>
              </a:extLst>
            </p:cNvPr>
            <p:cNvSpPr txBox="1"/>
            <p:nvPr/>
          </p:nvSpPr>
          <p:spPr>
            <a:xfrm>
              <a:off x="10107136" y="3500249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8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99989AE2-BFA9-D64B-BA44-273FAB21AF5C}"/>
              </a:ext>
            </a:extLst>
          </p:cNvPr>
          <p:cNvSpPr txBox="1"/>
          <p:nvPr/>
        </p:nvSpPr>
        <p:spPr>
          <a:xfrm>
            <a:off x="367426" y="3740981"/>
            <a:ext cx="44556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B: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/>
              <p:nvPr/>
            </p:nvSpPr>
            <p:spPr>
              <a:xfrm>
                <a:off x="367426" y="4318470"/>
                <a:ext cx="4330839" cy="479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dirty="0">
                                  <a:latin typeface="Cambria Math" panose="02040503050406030204" pitchFamily="18" charset="0"/>
                                </a:rPr>
                                <m:t>P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𝐺𝑟𝑎𝑣𝑖𝑡𝑎𝑐𝑖𝑜𝑛𝑎𝑙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426" y="4318470"/>
                <a:ext cx="4330839" cy="479618"/>
              </a:xfrm>
              <a:prstGeom prst="rect">
                <a:avLst/>
              </a:prstGeom>
              <a:blipFill>
                <a:blip r:embed="rId2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0DD49A15-75DD-E748-96FD-E77D720A703B}"/>
                  </a:ext>
                </a:extLst>
              </p:cNvPr>
              <p:cNvSpPr txBox="1"/>
              <p:nvPr/>
            </p:nvSpPr>
            <p:spPr>
              <a:xfrm>
                <a:off x="492190" y="5053469"/>
                <a:ext cx="4330839" cy="477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0DD49A15-75DD-E748-96FD-E77D720A70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90" y="5053469"/>
                <a:ext cx="4330839" cy="477375"/>
              </a:xfrm>
              <a:prstGeom prst="rect">
                <a:avLst/>
              </a:prstGeom>
              <a:blipFill>
                <a:blip r:embed="rId3"/>
                <a:stretch>
                  <a:fillRect b="-105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CuadroTexto 64">
            <a:extLst>
              <a:ext uri="{FF2B5EF4-FFF2-40B4-BE49-F238E27FC236}">
                <a16:creationId xmlns:a16="http://schemas.microsoft.com/office/drawing/2014/main" id="{37C28FAE-67FB-EC48-8049-E7FACD758AA7}"/>
              </a:ext>
            </a:extLst>
          </p:cNvPr>
          <p:cNvSpPr txBox="1"/>
          <p:nvPr/>
        </p:nvSpPr>
        <p:spPr>
          <a:xfrm>
            <a:off x="4687829" y="3496066"/>
            <a:ext cx="44038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A: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CuadroTexto 65">
                <a:extLst>
                  <a:ext uri="{FF2B5EF4-FFF2-40B4-BE49-F238E27FC236}">
                    <a16:creationId xmlns:a16="http://schemas.microsoft.com/office/drawing/2014/main" id="{27BD8FA6-D306-2C4E-9EFF-1E922D8371B8}"/>
                  </a:ext>
                </a:extLst>
              </p:cNvPr>
              <p:cNvSpPr txBox="1"/>
              <p:nvPr/>
            </p:nvSpPr>
            <p:spPr>
              <a:xfrm>
                <a:off x="4566255" y="3811591"/>
                <a:ext cx="4330839" cy="479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dirty="0">
                                  <a:latin typeface="Cambria Math" panose="02040503050406030204" pitchFamily="18" charset="0"/>
                                </a:rPr>
                                <m:t>P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𝐺𝑟𝑎𝑣𝑖𝑡𝑎𝑐𝑖𝑜𝑛𝑎𝑙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6" name="CuadroTexto 65">
                <a:extLst>
                  <a:ext uri="{FF2B5EF4-FFF2-40B4-BE49-F238E27FC236}">
                    <a16:creationId xmlns:a16="http://schemas.microsoft.com/office/drawing/2014/main" id="{27BD8FA6-D306-2C4E-9EFF-1E922D8371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6255" y="3811591"/>
                <a:ext cx="4330839" cy="479618"/>
              </a:xfrm>
              <a:prstGeom prst="rect">
                <a:avLst/>
              </a:prstGeom>
              <a:blipFill>
                <a:blip r:embed="rId4"/>
                <a:stretch>
                  <a:fillRect b="-789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CuadroTexto 66">
                <a:extLst>
                  <a:ext uri="{FF2B5EF4-FFF2-40B4-BE49-F238E27FC236}">
                    <a16:creationId xmlns:a16="http://schemas.microsoft.com/office/drawing/2014/main" id="{978FFE0E-896A-864C-AFB6-C88E770F106C}"/>
                  </a:ext>
                </a:extLst>
              </p:cNvPr>
              <p:cNvSpPr txBox="1"/>
              <p:nvPr/>
            </p:nvSpPr>
            <p:spPr>
              <a:xfrm>
                <a:off x="4720398" y="4520517"/>
                <a:ext cx="4330839" cy="477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7" name="CuadroTexto 66">
                <a:extLst>
                  <a:ext uri="{FF2B5EF4-FFF2-40B4-BE49-F238E27FC236}">
                    <a16:creationId xmlns:a16="http://schemas.microsoft.com/office/drawing/2014/main" id="{978FFE0E-896A-864C-AFB6-C88E770F10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398" y="4520517"/>
                <a:ext cx="4330839" cy="477375"/>
              </a:xfrm>
              <a:prstGeom prst="rect">
                <a:avLst/>
              </a:prstGeom>
              <a:blipFill>
                <a:blip r:embed="rId5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C1ADD078-FCA5-A843-97B5-963B9F3D9BE1}"/>
                  </a:ext>
                </a:extLst>
              </p:cNvPr>
              <p:cNvSpPr txBox="1"/>
              <p:nvPr/>
            </p:nvSpPr>
            <p:spPr>
              <a:xfrm>
                <a:off x="4607723" y="5272154"/>
                <a:ext cx="4330839" cy="477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b="0" i="0" dirty="0" smtClean="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𝐶𝑢𝑒𝑟𝑑𝑎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C1ADD078-FCA5-A843-97B5-963B9F3D9B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7723" y="5272154"/>
                <a:ext cx="4330839" cy="477375"/>
              </a:xfrm>
              <a:prstGeom prst="rect">
                <a:avLst/>
              </a:prstGeom>
              <a:blipFill>
                <a:blip r:embed="rId6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C5F8CC12-BA2D-8747-92CF-5FE9A7C687F4}"/>
                  </a:ext>
                </a:extLst>
              </p:cNvPr>
              <p:cNvSpPr txBox="1"/>
              <p:nvPr/>
            </p:nvSpPr>
            <p:spPr>
              <a:xfrm>
                <a:off x="4489503" y="6023791"/>
                <a:ext cx="4330839" cy="479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𝑃𝑖𝑠𝑜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C5F8CC12-BA2D-8747-92CF-5FE9A7C687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9503" y="6023791"/>
                <a:ext cx="4330839" cy="479618"/>
              </a:xfrm>
              <a:prstGeom prst="rect">
                <a:avLst/>
              </a:prstGeom>
              <a:blipFill>
                <a:blip r:embed="rId7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ángulo 19">
            <a:extLst>
              <a:ext uri="{FF2B5EF4-FFF2-40B4-BE49-F238E27FC236}">
                <a16:creationId xmlns:a16="http://schemas.microsoft.com/office/drawing/2014/main" id="{0C338470-3D61-5F44-9E8E-701719DF6A04}"/>
              </a:ext>
            </a:extLst>
          </p:cNvPr>
          <p:cNvSpPr/>
          <p:nvPr/>
        </p:nvSpPr>
        <p:spPr>
          <a:xfrm>
            <a:off x="367425" y="3564423"/>
            <a:ext cx="3930109" cy="22313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D424C8E4-5285-8B47-AD52-A9A9ABC70CA7}"/>
              </a:ext>
            </a:extLst>
          </p:cNvPr>
          <p:cNvSpPr/>
          <p:nvPr/>
        </p:nvSpPr>
        <p:spPr>
          <a:xfrm>
            <a:off x="4710057" y="3382802"/>
            <a:ext cx="3914667" cy="31206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id="{CA336313-567F-674A-B171-6CD17307B2C9}"/>
              </a:ext>
            </a:extLst>
          </p:cNvPr>
          <p:cNvSpPr txBox="1"/>
          <p:nvPr/>
        </p:nvSpPr>
        <p:spPr>
          <a:xfrm>
            <a:off x="9165815" y="3474741"/>
            <a:ext cx="2704749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Realiza el diagrama de cuerpo libre para los bloques A y B</a:t>
            </a:r>
          </a:p>
        </p:txBody>
      </p:sp>
      <p:pic>
        <p:nvPicPr>
          <p:cNvPr id="72" name="Imagen 71">
            <a:extLst>
              <a:ext uri="{FF2B5EF4-FFF2-40B4-BE49-F238E27FC236}">
                <a16:creationId xmlns:a16="http://schemas.microsoft.com/office/drawing/2014/main" id="{8420BA0A-ADA1-F648-A512-64FD1E9FDB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21341" y="2967087"/>
            <a:ext cx="677917" cy="64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43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60" grpId="0"/>
      <p:bldP spid="64" grpId="0"/>
      <p:bldP spid="65" grpId="0"/>
      <p:bldP spid="66" grpId="0"/>
      <p:bldP spid="67" grpId="0"/>
      <p:bldP spid="68" grpId="0"/>
      <p:bldP spid="69" grpId="0"/>
      <p:bldP spid="20" grpId="0" animBg="1"/>
      <p:bldP spid="70" grpId="0" animBg="1"/>
      <p:bldP spid="7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73" name="Grupo 72">
            <a:extLst>
              <a:ext uri="{FF2B5EF4-FFF2-40B4-BE49-F238E27FC236}">
                <a16:creationId xmlns:a16="http://schemas.microsoft.com/office/drawing/2014/main" id="{B98CF131-270E-DE42-829F-CE4670F4311F}"/>
              </a:ext>
            </a:extLst>
          </p:cNvPr>
          <p:cNvGrpSpPr/>
          <p:nvPr/>
        </p:nvGrpSpPr>
        <p:grpSpPr>
          <a:xfrm>
            <a:off x="3813421" y="4006062"/>
            <a:ext cx="3363349" cy="2130512"/>
            <a:chOff x="1110343" y="1527907"/>
            <a:chExt cx="5022109" cy="2861213"/>
          </a:xfrm>
        </p:grpSpPr>
        <p:cxnSp>
          <p:nvCxnSpPr>
            <p:cNvPr id="74" name="Conector recto 73">
              <a:extLst>
                <a:ext uri="{FF2B5EF4-FFF2-40B4-BE49-F238E27FC236}">
                  <a16:creationId xmlns:a16="http://schemas.microsoft.com/office/drawing/2014/main" id="{1057EAF6-9948-3847-ADDC-57560215E31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Grupo 74">
              <a:extLst>
                <a:ext uri="{FF2B5EF4-FFF2-40B4-BE49-F238E27FC236}">
                  <a16:creationId xmlns:a16="http://schemas.microsoft.com/office/drawing/2014/main" id="{4F1201DF-B859-8C4B-8327-7BDF26D4198F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76" name="Rectángulo 75">
                <a:extLst>
                  <a:ext uri="{FF2B5EF4-FFF2-40B4-BE49-F238E27FC236}">
                    <a16:creationId xmlns:a16="http://schemas.microsoft.com/office/drawing/2014/main" id="{3DA7AF1A-15FE-8348-A448-5F508604BB84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7" name="CuadroTexto 76">
                <a:extLst>
                  <a:ext uri="{FF2B5EF4-FFF2-40B4-BE49-F238E27FC236}">
                    <a16:creationId xmlns:a16="http://schemas.microsoft.com/office/drawing/2014/main" id="{5405FE46-FE74-2348-A490-4BBA215ED56C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8" name="Rectángulo 77">
                <a:extLst>
                  <a:ext uri="{FF2B5EF4-FFF2-40B4-BE49-F238E27FC236}">
                    <a16:creationId xmlns:a16="http://schemas.microsoft.com/office/drawing/2014/main" id="{D01258D9-83E0-ED46-B2D4-92E3A5226B60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9" name="CuadroTexto 78">
                <a:extLst>
                  <a:ext uri="{FF2B5EF4-FFF2-40B4-BE49-F238E27FC236}">
                    <a16:creationId xmlns:a16="http://schemas.microsoft.com/office/drawing/2014/main" id="{91B6C1A2-6929-5942-9F1E-D7C80C25530D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80" name="Conector recto 79">
                <a:extLst>
                  <a:ext uri="{FF2B5EF4-FFF2-40B4-BE49-F238E27FC236}">
                    <a16:creationId xmlns:a16="http://schemas.microsoft.com/office/drawing/2014/main" id="{10F9A07E-E86A-B644-967E-87D08C44E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Conector recto de flecha 80">
                <a:extLst>
                  <a:ext uri="{FF2B5EF4-FFF2-40B4-BE49-F238E27FC236}">
                    <a16:creationId xmlns:a16="http://schemas.microsoft.com/office/drawing/2014/main" id="{0F0A737F-9160-6C47-A2D3-F2FD99A71277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2" name="CuadroTexto 81">
                <a:extLst>
                  <a:ext uri="{FF2B5EF4-FFF2-40B4-BE49-F238E27FC236}">
                    <a16:creationId xmlns:a16="http://schemas.microsoft.com/office/drawing/2014/main" id="{24C76621-B5D3-B646-BDD2-16016B96EEC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47390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CBDC9CBB-0A7A-494C-BE8D-AAC697681991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Conector recto de flecha 32">
            <a:extLst>
              <a:ext uri="{FF2B5EF4-FFF2-40B4-BE49-F238E27FC236}">
                <a16:creationId xmlns:a16="http://schemas.microsoft.com/office/drawing/2014/main" id="{4E685D3E-E60B-DC4B-B708-BAA8D643378D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/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blipFill>
                <a:blip r:embed="rId6"/>
                <a:stretch>
                  <a:fillRect l="-14595" t="-9375" b="-29911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474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6" grpId="0"/>
      <p:bldP spid="3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6" name="Grupo 45">
            <a:extLst>
              <a:ext uri="{FF2B5EF4-FFF2-40B4-BE49-F238E27FC236}">
                <a16:creationId xmlns:a16="http://schemas.microsoft.com/office/drawing/2014/main" id="{14FDC9C0-106C-6346-BEC7-ECE2A9A6E00A}"/>
              </a:ext>
            </a:extLst>
          </p:cNvPr>
          <p:cNvGrpSpPr/>
          <p:nvPr/>
        </p:nvGrpSpPr>
        <p:grpSpPr>
          <a:xfrm>
            <a:off x="8162464" y="3634012"/>
            <a:ext cx="3363349" cy="2130512"/>
            <a:chOff x="1110343" y="1527907"/>
            <a:chExt cx="5022109" cy="2861213"/>
          </a:xfrm>
        </p:grpSpPr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D88B1AA3-9D93-DF40-A24F-50ED2C8A60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o 47">
              <a:extLst>
                <a:ext uri="{FF2B5EF4-FFF2-40B4-BE49-F238E27FC236}">
                  <a16:creationId xmlns:a16="http://schemas.microsoft.com/office/drawing/2014/main" id="{05DAE970-2B79-EE4D-AA91-67C77D4100F4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49" name="Rectángulo 48">
                <a:extLst>
                  <a:ext uri="{FF2B5EF4-FFF2-40B4-BE49-F238E27FC236}">
                    <a16:creationId xmlns:a16="http://schemas.microsoft.com/office/drawing/2014/main" id="{F21E2E2A-8BDB-CE40-97D1-A624CC3947C7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CDECD174-82B7-BF48-B8A7-B28F9158F74F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51" name="Rectángulo 50">
                <a:extLst>
                  <a:ext uri="{FF2B5EF4-FFF2-40B4-BE49-F238E27FC236}">
                    <a16:creationId xmlns:a16="http://schemas.microsoft.com/office/drawing/2014/main" id="{F55CE9EC-F5CD-F748-AAB7-30D69454084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7191C989-82E2-3F48-90DC-30EC62050E2F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53" name="Conector recto 52">
                <a:extLst>
                  <a:ext uri="{FF2B5EF4-FFF2-40B4-BE49-F238E27FC236}">
                    <a16:creationId xmlns:a16="http://schemas.microsoft.com/office/drawing/2014/main" id="{5E95CDB8-3D61-EA4F-B949-412DBF74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4B4AECF-1849-A74C-B870-6CFFFEC160B6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46484696-0AF7-F04D-8E3C-7E9A33F7C3E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101B580-2B80-214E-98D1-2E8506DAF3CD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Conector recto de flecha 61">
            <a:extLst>
              <a:ext uri="{FF2B5EF4-FFF2-40B4-BE49-F238E27FC236}">
                <a16:creationId xmlns:a16="http://schemas.microsoft.com/office/drawing/2014/main" id="{715A482B-B331-FD43-ADC7-C884CB64E3D5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125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Elipse 15">
            <a:extLst>
              <a:ext uri="{FF2B5EF4-FFF2-40B4-BE49-F238E27FC236}">
                <a16:creationId xmlns:a16="http://schemas.microsoft.com/office/drawing/2014/main" id="{E9EF5107-9B93-4A4A-B69C-C0707C0884C2}"/>
              </a:ext>
            </a:extLst>
          </p:cNvPr>
          <p:cNvSpPr/>
          <p:nvPr/>
        </p:nvSpPr>
        <p:spPr>
          <a:xfrm>
            <a:off x="3882219" y="2147684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6" name="Elipse 65">
            <a:extLst>
              <a:ext uri="{FF2B5EF4-FFF2-40B4-BE49-F238E27FC236}">
                <a16:creationId xmlns:a16="http://schemas.microsoft.com/office/drawing/2014/main" id="{2D8C5795-D0CE-AD4A-9021-8088360078B1}"/>
              </a:ext>
            </a:extLst>
          </p:cNvPr>
          <p:cNvSpPr/>
          <p:nvPr/>
        </p:nvSpPr>
        <p:spPr>
          <a:xfrm>
            <a:off x="8347894" y="1511375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7" name="Elipse 66">
            <a:extLst>
              <a:ext uri="{FF2B5EF4-FFF2-40B4-BE49-F238E27FC236}">
                <a16:creationId xmlns:a16="http://schemas.microsoft.com/office/drawing/2014/main" id="{9FC34FF3-D78A-974A-A27F-6994FE81224D}"/>
              </a:ext>
            </a:extLst>
          </p:cNvPr>
          <p:cNvSpPr/>
          <p:nvPr/>
        </p:nvSpPr>
        <p:spPr>
          <a:xfrm>
            <a:off x="4682835" y="4290668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8" name="Elipse 67">
            <a:extLst>
              <a:ext uri="{FF2B5EF4-FFF2-40B4-BE49-F238E27FC236}">
                <a16:creationId xmlns:a16="http://schemas.microsoft.com/office/drawing/2014/main" id="{88BE5AE4-D8CE-344A-8F31-4B299B546C9E}"/>
              </a:ext>
            </a:extLst>
          </p:cNvPr>
          <p:cNvSpPr/>
          <p:nvPr/>
        </p:nvSpPr>
        <p:spPr>
          <a:xfrm>
            <a:off x="8802118" y="5270054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9" name="CuadroTexto 68">
            <a:extLst>
              <a:ext uri="{FF2B5EF4-FFF2-40B4-BE49-F238E27FC236}">
                <a16:creationId xmlns:a16="http://schemas.microsoft.com/office/drawing/2014/main" id="{3DE9FF54-29BC-B743-A6C8-AC735E9FFFF2}"/>
              </a:ext>
            </a:extLst>
          </p:cNvPr>
          <p:cNvSpPr txBox="1"/>
          <p:nvPr/>
        </p:nvSpPr>
        <p:spPr>
          <a:xfrm>
            <a:off x="6725157" y="1658316"/>
            <a:ext cx="1481877" cy="532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solidFill>
                  <a:srgbClr val="FFC000"/>
                </a:solidFill>
              </a:rPr>
              <a:t>PAR ACCIÓN REACCIÓN</a:t>
            </a:r>
          </a:p>
        </p:txBody>
      </p:sp>
      <p:sp>
        <p:nvSpPr>
          <p:cNvPr id="18" name="Flecha izquierda y derecha 17">
            <a:extLst>
              <a:ext uri="{FF2B5EF4-FFF2-40B4-BE49-F238E27FC236}">
                <a16:creationId xmlns:a16="http://schemas.microsoft.com/office/drawing/2014/main" id="{B22193DD-831B-D342-BB01-3F471FA7D0D9}"/>
              </a:ext>
            </a:extLst>
          </p:cNvPr>
          <p:cNvSpPr/>
          <p:nvPr/>
        </p:nvSpPr>
        <p:spPr>
          <a:xfrm rot="20709298">
            <a:off x="6665191" y="2085018"/>
            <a:ext cx="1735752" cy="27239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4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5" grpId="0"/>
      <p:bldP spid="16" grpId="0" animBg="1"/>
      <p:bldP spid="66" grpId="0" animBg="1"/>
      <p:bldP spid="67" grpId="0" animBg="1"/>
      <p:bldP spid="68" grpId="0" animBg="1"/>
      <p:bldP spid="69" grpId="0" animBg="1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46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10708524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10716403" y="6188943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/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blipFill>
                <a:blip r:embed="rId13"/>
                <a:stretch>
                  <a:fillRect l="-41538" t="-1435" b="-4832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  <a:endCxn id="58" idx="0"/>
          </p:cNvCxnSpPr>
          <p:nvPr/>
        </p:nvCxnSpPr>
        <p:spPr>
          <a:xfrm flipH="1" flipV="1">
            <a:off x="9681775" y="5372226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751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741136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24837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63437" y="5343809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</p:cNvCxnSpPr>
          <p:nvPr/>
        </p:nvCxnSpPr>
        <p:spPr>
          <a:xfrm flipH="1" flipV="1">
            <a:off x="8614960" y="3903627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ectángulo 48">
            <a:extLst>
              <a:ext uri="{FF2B5EF4-FFF2-40B4-BE49-F238E27FC236}">
                <a16:creationId xmlns:a16="http://schemas.microsoft.com/office/drawing/2014/main" id="{7B625EC3-23DC-C743-844A-1E61A9F2A9E4}"/>
              </a:ext>
            </a:extLst>
          </p:cNvPr>
          <p:cNvSpPr/>
          <p:nvPr/>
        </p:nvSpPr>
        <p:spPr>
          <a:xfrm>
            <a:off x="8215976" y="3725296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76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04257"/>
            <a:ext cx="10972800" cy="1069848"/>
          </a:xfrm>
        </p:spPr>
        <p:txBody>
          <a:bodyPr/>
          <a:lstStyle/>
          <a:p>
            <a:r>
              <a:rPr lang="es-CL" dirty="0"/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396034343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B307AC-40EC-A04C-88DB-9BDD73D5E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852" y="1192784"/>
            <a:ext cx="3682492" cy="2206101"/>
          </a:xfrm>
          <a:prstGeom prst="rect">
            <a:avLst/>
          </a:prstGeom>
        </p:spPr>
      </p:pic>
      <p:sp>
        <p:nvSpPr>
          <p:cNvPr id="10" name="Flecha izquierda y derecha 9">
            <a:extLst>
              <a:ext uri="{FF2B5EF4-FFF2-40B4-BE49-F238E27FC236}">
                <a16:creationId xmlns:a16="http://schemas.microsoft.com/office/drawing/2014/main" id="{D69ACCAA-414D-9747-887B-07EA162418DF}"/>
              </a:ext>
            </a:extLst>
          </p:cNvPr>
          <p:cNvSpPr/>
          <p:nvPr/>
        </p:nvSpPr>
        <p:spPr>
          <a:xfrm>
            <a:off x="5058808" y="2295834"/>
            <a:ext cx="770709" cy="4441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92ECE32B-381C-5046-963C-95D2370B17B3}"/>
              </a:ext>
            </a:extLst>
          </p:cNvPr>
          <p:cNvGrpSpPr/>
          <p:nvPr/>
        </p:nvGrpSpPr>
        <p:grpSpPr>
          <a:xfrm>
            <a:off x="6696891" y="1347882"/>
            <a:ext cx="3011424" cy="1808324"/>
            <a:chOff x="6696891" y="1347882"/>
            <a:chExt cx="3011424" cy="1808324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AACA42BB-0616-9D4A-A732-BA7E18E99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0D3B341-FD56-FB49-8AE9-B13EBA3245DE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5" name="Grupo 4">
                <a:extLst>
                  <a:ext uri="{FF2B5EF4-FFF2-40B4-BE49-F238E27FC236}">
                    <a16:creationId xmlns:a16="http://schemas.microsoft.com/office/drawing/2014/main" id="{5FFC1A5C-D470-A449-B5F5-D877DCBCDF7F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7" name="Triángulo rectángulo 6">
                  <a:extLst>
                    <a:ext uri="{FF2B5EF4-FFF2-40B4-BE49-F238E27FC236}">
                      <a16:creationId xmlns:a16="http://schemas.microsoft.com/office/drawing/2014/main" id="{462F5AD0-5DD7-5C43-ABF7-BD8F27FED06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6" name="Arco 5">
                <a:extLst>
                  <a:ext uri="{FF2B5EF4-FFF2-40B4-BE49-F238E27FC236}">
                    <a16:creationId xmlns:a16="http://schemas.microsoft.com/office/drawing/2014/main" id="{14158CBA-79C4-7443-A9D0-247272191A7B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/>
              <p:nvPr/>
            </p:nvSpPr>
            <p:spPr>
              <a:xfrm>
                <a:off x="1933303" y="3534013"/>
                <a:ext cx="8219150" cy="3323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Una persona inclina una mesa de modo que su cubierta forma un ángulo </a:t>
                </a:r>
                <a14:m>
                  <m:oMath xmlns:m="http://schemas.openxmlformats.org/officeDocument/2006/math">
                    <m:r>
                      <a:rPr lang="es-CL" sz="240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+mj-ea"/>
                        <a:cs typeface="+mj-cs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con la horizontal. Sobre la mesa se encuentra un macetero de masa </a:t>
                </a:r>
                <a:r>
                  <a:rPr lang="es-CL" sz="2400" i="1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m</a:t>
                </a:r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el cual se mantiene en reposo a pesar de la inclinación de la mesa.</a:t>
                </a:r>
              </a:p>
              <a:p>
                <a:pPr algn="just"/>
                <a:endParaRPr lang="es-CL" sz="24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  <a:p>
                <a:pPr algn="just"/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Encuentra una expresión para la fuerza de roce y una expresión para la fuerza normal que actúa sobre el macetero.</a:t>
                </a: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3303" y="3534013"/>
                <a:ext cx="8219150" cy="3323987"/>
              </a:xfrm>
              <a:prstGeom prst="rect">
                <a:avLst/>
              </a:prstGeom>
              <a:blipFill>
                <a:blip r:embed="rId5"/>
                <a:stretch>
                  <a:fillRect l="-1080" t="-1141" r="-10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69595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1" id="{6CA0A0F2-0CB0-EA41-87C4-7FF0B19806BB}" vid="{93944FFD-223B-4748-8B7B-62B1F599600D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617</TotalTime>
  <Words>1298</Words>
  <Application>Microsoft Macintosh PowerPoint</Application>
  <PresentationFormat>Panorámica</PresentationFormat>
  <Paragraphs>438</Paragraphs>
  <Slides>45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7" baseType="lpstr">
      <vt:lpstr>Arial</vt:lpstr>
      <vt:lpstr>Calibri</vt:lpstr>
      <vt:lpstr>Cambria Math</vt:lpstr>
      <vt:lpstr>CMU Serif Roman</vt:lpstr>
      <vt:lpstr>Georgia</vt:lpstr>
      <vt:lpstr>Gill Sans</vt:lpstr>
      <vt:lpstr>Trebuchet MS</vt:lpstr>
      <vt:lpstr>Tw Cen MT</vt:lpstr>
      <vt:lpstr>Wingdings</vt:lpstr>
      <vt:lpstr>Wingdings 2</vt:lpstr>
      <vt:lpstr>Intermedio</vt:lpstr>
      <vt:lpstr>Tema1</vt:lpstr>
      <vt:lpstr>Presentación de PowerPoint</vt:lpstr>
      <vt:lpstr>Presentación de PowerPoint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Presentación de PowerPoint</vt:lpstr>
      <vt:lpstr>Construyendo un diagrama de interacciones</vt:lpstr>
      <vt:lpstr>Presentación de PowerPoint</vt:lpstr>
      <vt:lpstr>Presentación de PowerPoint</vt:lpstr>
      <vt:lpstr>Inventario de fuerzas</vt:lpstr>
      <vt:lpstr>Inventario de fuerzas</vt:lpstr>
      <vt:lpstr>Inventario de fuerzas</vt:lpstr>
      <vt:lpstr>Presentación de PowerPoint</vt:lpstr>
      <vt:lpstr>Ejercicio de ejemplo</vt:lpstr>
      <vt:lpstr>Presentación de PowerPoint</vt:lpstr>
      <vt:lpstr>SOLUCIÓN</vt:lpstr>
      <vt:lpstr>Presentación de PowerPoint</vt:lpstr>
      <vt:lpstr>Diagrama de interacciones / inventario de fuerzas</vt:lpstr>
      <vt:lpstr>Diagrama de cuerpo libre</vt:lpstr>
      <vt:lpstr>Presentación de PowerPoint</vt:lpstr>
      <vt:lpstr>Ejercicio de 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Construyendo un diagrama de cuerpo libre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Problema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Claudio Figueroa</dc:creator>
  <cp:lastModifiedBy>Hector Jaime</cp:lastModifiedBy>
  <cp:revision>29</cp:revision>
  <dcterms:created xsi:type="dcterms:W3CDTF">2018-09-04T15:58:01Z</dcterms:created>
  <dcterms:modified xsi:type="dcterms:W3CDTF">2020-05-05T15:37:49Z</dcterms:modified>
</cp:coreProperties>
</file>