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99" r:id="rId1"/>
    <p:sldMasterId id="2147483713" r:id="rId2"/>
  </p:sldMasterIdLst>
  <p:notesMasterIdLst>
    <p:notesMasterId r:id="rId37"/>
  </p:notesMasterIdLst>
  <p:handoutMasterIdLst>
    <p:handoutMasterId r:id="rId38"/>
  </p:handoutMasterIdLst>
  <p:sldIdLst>
    <p:sldId id="1385" r:id="rId3"/>
    <p:sldId id="1581" r:id="rId4"/>
    <p:sldId id="1713" r:id="rId5"/>
    <p:sldId id="1714" r:id="rId6"/>
    <p:sldId id="1716" r:id="rId7"/>
    <p:sldId id="1715" r:id="rId8"/>
    <p:sldId id="1688" r:id="rId9"/>
    <p:sldId id="1689" r:id="rId10"/>
    <p:sldId id="1683" r:id="rId11"/>
    <p:sldId id="1684" r:id="rId12"/>
    <p:sldId id="1685" r:id="rId13"/>
    <p:sldId id="1705" r:id="rId14"/>
    <p:sldId id="1690" r:id="rId15"/>
    <p:sldId id="1701" r:id="rId16"/>
    <p:sldId id="1706" r:id="rId17"/>
    <p:sldId id="1707" r:id="rId18"/>
    <p:sldId id="1700" r:id="rId19"/>
    <p:sldId id="1702" r:id="rId20"/>
    <p:sldId id="1708" r:id="rId21"/>
    <p:sldId id="1709" r:id="rId22"/>
    <p:sldId id="1686" r:id="rId23"/>
    <p:sldId id="1697" r:id="rId24"/>
    <p:sldId id="1703" r:id="rId25"/>
    <p:sldId id="1704" r:id="rId26"/>
    <p:sldId id="1698" r:id="rId27"/>
    <p:sldId id="1696" r:id="rId28"/>
    <p:sldId id="1691" r:id="rId29"/>
    <p:sldId id="1693" r:id="rId30"/>
    <p:sldId id="1694" r:id="rId31"/>
    <p:sldId id="1695" r:id="rId32"/>
    <p:sldId id="1710" r:id="rId33"/>
    <p:sldId id="1711" r:id="rId34"/>
    <p:sldId id="1712" r:id="rId35"/>
    <p:sldId id="1681" r:id="rId36"/>
  </p:sldIdLst>
  <p:sldSz cx="12192000" cy="6858000"/>
  <p:notesSz cx="7010400" cy="92964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guide id="3" pos="3841">
          <p15:clr>
            <a:srgbClr val="A4A3A4"/>
          </p15:clr>
        </p15:guide>
        <p15:guide id="4" orient="horz" pos="211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0066"/>
    <a:srgbClr val="0000FF"/>
    <a:srgbClr val="0033CC"/>
    <a:srgbClr val="102940"/>
    <a:srgbClr val="143350"/>
    <a:srgbClr val="FFCC99"/>
    <a:srgbClr val="FFFF99"/>
    <a:srgbClr val="3366FF"/>
    <a:srgbClr val="0D22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Estilo temático 1 - Énfasis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41" autoAdjust="0"/>
    <p:restoredTop sz="96395" autoAdjust="0"/>
  </p:normalViewPr>
  <p:slideViewPr>
    <p:cSldViewPr>
      <p:cViewPr varScale="1">
        <p:scale>
          <a:sx n="98" d="100"/>
          <a:sy n="98" d="100"/>
        </p:scale>
        <p:origin x="734" y="65"/>
      </p:cViewPr>
      <p:guideLst>
        <p:guide orient="horz" pos="2160"/>
        <p:guide pos="3840"/>
        <p:guide pos="3841"/>
        <p:guide orient="horz" pos="2115"/>
      </p:guideLst>
    </p:cSldViewPr>
  </p:slideViewPr>
  <p:outlineViewPr>
    <p:cViewPr>
      <p:scale>
        <a:sx n="33" d="100"/>
        <a:sy n="33" d="100"/>
      </p:scale>
      <p:origin x="0" y="0"/>
    </p:cViewPr>
  </p:outlineViewPr>
  <p:notesTextViewPr>
    <p:cViewPr>
      <p:scale>
        <a:sx n="3" d="2"/>
        <a:sy n="3" d="2"/>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oleObject" Target="file:///\\Server04\i2-06\A&#209;O%202025\HORAS%20DE%20CLASES%202025\GRAFICO%20HORAS%20REALIZADAS.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sz="1200"/>
              <a:t>% DE HORAS</a:t>
            </a:r>
            <a:r>
              <a:rPr lang="es-CL" sz="1200" baseline="0"/>
              <a:t> REALIZADAS CLASES SISTEMÁTICAS</a:t>
            </a:r>
          </a:p>
          <a:p>
            <a:pPr>
              <a:defRPr/>
            </a:pPr>
            <a:r>
              <a:rPr lang="es-CL" sz="1200" baseline="0"/>
              <a:t>EDUCACIÓN FÍSICA</a:t>
            </a:r>
            <a:endParaRPr lang="es-CL" sz="1200"/>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Hoja1!$A$3</c:f>
              <c:strCache>
                <c:ptCount val="1"/>
                <c:pt idx="0">
                  <c:v>2021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Hoja1!$B$2:$D$2</c:f>
              <c:strCache>
                <c:ptCount val="3"/>
                <c:pt idx="0">
                  <c:v>FEBRERO</c:v>
                </c:pt>
                <c:pt idx="1">
                  <c:v>MARZO</c:v>
                </c:pt>
                <c:pt idx="2">
                  <c:v>ABRIL</c:v>
                </c:pt>
              </c:strCache>
            </c:strRef>
          </c:cat>
          <c:val>
            <c:numRef>
              <c:f>Hoja1!$B$3:$D$3</c:f>
              <c:numCache>
                <c:formatCode>0%</c:formatCode>
                <c:ptCount val="3"/>
                <c:pt idx="0">
                  <c:v>0.72972972972972971</c:v>
                </c:pt>
                <c:pt idx="1">
                  <c:v>0.88167938931297707</c:v>
                </c:pt>
                <c:pt idx="2">
                  <c:v>0.88546255506607929</c:v>
                </c:pt>
              </c:numCache>
            </c:numRef>
          </c:val>
          <c:extLst>
            <c:ext xmlns:c16="http://schemas.microsoft.com/office/drawing/2014/chart" uri="{C3380CC4-5D6E-409C-BE32-E72D297353CC}">
              <c16:uniqueId val="{00000000-07E5-4DF0-8F63-959E45D41AF1}"/>
            </c:ext>
          </c:extLst>
        </c:ser>
        <c:ser>
          <c:idx val="1"/>
          <c:order val="1"/>
          <c:tx>
            <c:strRef>
              <c:f>Hoja1!$A$4</c:f>
              <c:strCache>
                <c:ptCount val="1"/>
                <c:pt idx="0">
                  <c:v>2022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Hoja1!$B$2:$D$2</c:f>
              <c:strCache>
                <c:ptCount val="3"/>
                <c:pt idx="0">
                  <c:v>FEBRERO</c:v>
                </c:pt>
                <c:pt idx="1">
                  <c:v>MARZO</c:v>
                </c:pt>
                <c:pt idx="2">
                  <c:v>ABRIL</c:v>
                </c:pt>
              </c:strCache>
            </c:strRef>
          </c:cat>
          <c:val>
            <c:numRef>
              <c:f>Hoja1!$B$4:$D$4</c:f>
              <c:numCache>
                <c:formatCode>0%</c:formatCode>
                <c:ptCount val="3"/>
                <c:pt idx="0">
                  <c:v>0.80327868852459017</c:v>
                </c:pt>
                <c:pt idx="1">
                  <c:v>0.86324786324786329</c:v>
                </c:pt>
                <c:pt idx="2">
                  <c:v>0.79166666666666663</c:v>
                </c:pt>
              </c:numCache>
            </c:numRef>
          </c:val>
          <c:extLst>
            <c:ext xmlns:c16="http://schemas.microsoft.com/office/drawing/2014/chart" uri="{C3380CC4-5D6E-409C-BE32-E72D297353CC}">
              <c16:uniqueId val="{00000001-07E5-4DF0-8F63-959E45D41AF1}"/>
            </c:ext>
          </c:extLst>
        </c:ser>
        <c:ser>
          <c:idx val="2"/>
          <c:order val="2"/>
          <c:tx>
            <c:strRef>
              <c:f>Hoja1!$A$5</c:f>
              <c:strCache>
                <c:ptCount val="1"/>
                <c:pt idx="0">
                  <c:v>2023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Hoja1!$B$2:$D$2</c:f>
              <c:strCache>
                <c:ptCount val="3"/>
                <c:pt idx="0">
                  <c:v>FEBRERO</c:v>
                </c:pt>
                <c:pt idx="1">
                  <c:v>MARZO</c:v>
                </c:pt>
                <c:pt idx="2">
                  <c:v>ABRIL</c:v>
                </c:pt>
              </c:strCache>
            </c:strRef>
          </c:cat>
          <c:val>
            <c:numRef>
              <c:f>Hoja1!$B$5:$D$5</c:f>
              <c:numCache>
                <c:formatCode>0%</c:formatCode>
                <c:ptCount val="3"/>
                <c:pt idx="0">
                  <c:v>0.77</c:v>
                </c:pt>
                <c:pt idx="1">
                  <c:v>0.77800000000000002</c:v>
                </c:pt>
                <c:pt idx="2">
                  <c:v>0.83</c:v>
                </c:pt>
              </c:numCache>
            </c:numRef>
          </c:val>
          <c:extLst>
            <c:ext xmlns:c16="http://schemas.microsoft.com/office/drawing/2014/chart" uri="{C3380CC4-5D6E-409C-BE32-E72D297353CC}">
              <c16:uniqueId val="{00000002-07E5-4DF0-8F63-959E45D41AF1}"/>
            </c:ext>
          </c:extLst>
        </c:ser>
        <c:ser>
          <c:idx val="4"/>
          <c:order val="3"/>
          <c:tx>
            <c:strRef>
              <c:f>Hoja1!$A$6</c:f>
              <c:strCache>
                <c:ptCount val="1"/>
                <c:pt idx="0">
                  <c:v>2024</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Hoja1!$B$2:$D$2</c:f>
              <c:strCache>
                <c:ptCount val="3"/>
                <c:pt idx="0">
                  <c:v>FEBRERO</c:v>
                </c:pt>
                <c:pt idx="1">
                  <c:v>MARZO</c:v>
                </c:pt>
                <c:pt idx="2">
                  <c:v>ABRIL</c:v>
                </c:pt>
              </c:strCache>
            </c:strRef>
          </c:cat>
          <c:val>
            <c:numRef>
              <c:f>Hoja1!$B$6:$D$6</c:f>
              <c:numCache>
                <c:formatCode>0%</c:formatCode>
                <c:ptCount val="3"/>
                <c:pt idx="0">
                  <c:v>0.63200000000000001</c:v>
                </c:pt>
                <c:pt idx="1">
                  <c:v>0.73699999999999999</c:v>
                </c:pt>
                <c:pt idx="2">
                  <c:v>0.96</c:v>
                </c:pt>
              </c:numCache>
            </c:numRef>
          </c:val>
          <c:extLst>
            <c:ext xmlns:c16="http://schemas.microsoft.com/office/drawing/2014/chart" uri="{C3380CC4-5D6E-409C-BE32-E72D297353CC}">
              <c16:uniqueId val="{00000003-07E5-4DF0-8F63-959E45D41AF1}"/>
            </c:ext>
          </c:extLst>
        </c:ser>
        <c:ser>
          <c:idx val="3"/>
          <c:order val="4"/>
          <c:tx>
            <c:strRef>
              <c:f>Hoja1!$A$7</c:f>
              <c:strCache>
                <c:ptCount val="1"/>
                <c:pt idx="0">
                  <c:v>2025</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Hoja1!$B$2:$D$2</c:f>
              <c:strCache>
                <c:ptCount val="3"/>
                <c:pt idx="0">
                  <c:v>FEBRERO</c:v>
                </c:pt>
                <c:pt idx="1">
                  <c:v>MARZO</c:v>
                </c:pt>
                <c:pt idx="2">
                  <c:v>ABRIL</c:v>
                </c:pt>
              </c:strCache>
            </c:strRef>
          </c:cat>
          <c:val>
            <c:numRef>
              <c:f>Hoja1!$B$7:$D$7</c:f>
              <c:numCache>
                <c:formatCode>0%</c:formatCode>
                <c:ptCount val="3"/>
                <c:pt idx="0">
                  <c:v>0.90100000000000002</c:v>
                </c:pt>
                <c:pt idx="1">
                  <c:v>0.68799999999999994</c:v>
                </c:pt>
                <c:pt idx="2">
                  <c:v>0.63900000000000001</c:v>
                </c:pt>
              </c:numCache>
            </c:numRef>
          </c:val>
          <c:extLst>
            <c:ext xmlns:c16="http://schemas.microsoft.com/office/drawing/2014/chart" uri="{C3380CC4-5D6E-409C-BE32-E72D297353CC}">
              <c16:uniqueId val="{00000004-07E5-4DF0-8F63-959E45D41AF1}"/>
            </c:ext>
          </c:extLst>
        </c:ser>
        <c:dLbls>
          <c:dLblPos val="outEnd"/>
          <c:showLegendKey val="0"/>
          <c:showVal val="1"/>
          <c:showCatName val="0"/>
          <c:showSerName val="0"/>
          <c:showPercent val="0"/>
          <c:showBubbleSize val="0"/>
        </c:dLbls>
        <c:gapWidth val="219"/>
        <c:overlap val="-27"/>
        <c:axId val="562618432"/>
        <c:axId val="562618760"/>
      </c:barChart>
      <c:catAx>
        <c:axId val="562618432"/>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562618760"/>
        <c:crosses val="autoZero"/>
        <c:auto val="1"/>
        <c:lblAlgn val="ctr"/>
        <c:lblOffset val="100"/>
        <c:noMultiLvlLbl val="0"/>
      </c:catAx>
      <c:valAx>
        <c:axId val="562618760"/>
        <c:scaling>
          <c:orientation val="minMax"/>
        </c:scaling>
        <c:delete val="1"/>
        <c:axPos val="l"/>
        <c:majorGridlines>
          <c:spPr>
            <a:ln w="9525" cap="flat" cmpd="sng" algn="ctr">
              <a:solidFill>
                <a:schemeClr val="tx1">
                  <a:lumMod val="15000"/>
                  <a:lumOff val="85000"/>
                </a:schemeClr>
              </a:solidFill>
              <a:round/>
            </a:ln>
            <a:effectLst/>
          </c:spPr>
        </c:majorGridlines>
        <c:numFmt formatCode="0%" sourceLinked="1"/>
        <c:majorTickMark val="out"/>
        <c:minorTickMark val="none"/>
        <c:tickLblPos val="nextTo"/>
        <c:crossAx val="562618432"/>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4" y="0"/>
            <a:ext cx="3038475" cy="465138"/>
          </a:xfrm>
          <a:prstGeom prst="rect">
            <a:avLst/>
          </a:prstGeom>
        </p:spPr>
        <p:txBody>
          <a:bodyPr vert="horz" lIns="90457" tIns="45228" rIns="90457" bIns="45228" rtlCol="0"/>
          <a:lstStyle>
            <a:lvl1pPr algn="l">
              <a:defRPr sz="1200"/>
            </a:lvl1pPr>
          </a:lstStyle>
          <a:p>
            <a:endParaRPr lang="es-CL"/>
          </a:p>
        </p:txBody>
      </p:sp>
      <p:sp>
        <p:nvSpPr>
          <p:cNvPr id="3" name="2 Marcador de fecha"/>
          <p:cNvSpPr>
            <a:spLocks noGrp="1"/>
          </p:cNvSpPr>
          <p:nvPr>
            <p:ph type="dt" sz="quarter" idx="1"/>
          </p:nvPr>
        </p:nvSpPr>
        <p:spPr>
          <a:xfrm>
            <a:off x="3970340" y="0"/>
            <a:ext cx="3038475" cy="465138"/>
          </a:xfrm>
          <a:prstGeom prst="rect">
            <a:avLst/>
          </a:prstGeom>
        </p:spPr>
        <p:txBody>
          <a:bodyPr vert="horz" lIns="90457" tIns="45228" rIns="90457" bIns="45228" rtlCol="0"/>
          <a:lstStyle>
            <a:lvl1pPr algn="r">
              <a:defRPr sz="1200"/>
            </a:lvl1pPr>
          </a:lstStyle>
          <a:p>
            <a:fld id="{A7931754-58F7-4898-B480-2A215720CBF0}" type="datetime8">
              <a:rPr lang="es-CL" smtClean="0"/>
              <a:pPr/>
              <a:t>22-05-2025 13:23</a:t>
            </a:fld>
            <a:endParaRPr lang="es-CL"/>
          </a:p>
        </p:txBody>
      </p:sp>
      <p:sp>
        <p:nvSpPr>
          <p:cNvPr id="4" name="3 Marcador de pie de página"/>
          <p:cNvSpPr>
            <a:spLocks noGrp="1"/>
          </p:cNvSpPr>
          <p:nvPr>
            <p:ph type="ftr" sz="quarter" idx="2"/>
          </p:nvPr>
        </p:nvSpPr>
        <p:spPr>
          <a:xfrm>
            <a:off x="4" y="8829676"/>
            <a:ext cx="3038475" cy="465138"/>
          </a:xfrm>
          <a:prstGeom prst="rect">
            <a:avLst/>
          </a:prstGeom>
        </p:spPr>
        <p:txBody>
          <a:bodyPr vert="horz" lIns="90457" tIns="45228" rIns="90457" bIns="45228"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340" y="8829676"/>
            <a:ext cx="3038475" cy="465138"/>
          </a:xfrm>
          <a:prstGeom prst="rect">
            <a:avLst/>
          </a:prstGeom>
        </p:spPr>
        <p:txBody>
          <a:bodyPr vert="horz" lIns="90457" tIns="45228" rIns="90457" bIns="45228" rtlCol="0" anchor="b"/>
          <a:lstStyle>
            <a:lvl1pPr algn="r">
              <a:defRPr sz="1200"/>
            </a:lvl1pPr>
          </a:lstStyle>
          <a:p>
            <a:fld id="{E93034FA-51A7-4CAB-B5D8-97BE7D1B6344}" type="slidenum">
              <a:rPr lang="es-CL" smtClean="0"/>
              <a:pPr/>
              <a:t>‹Nº›</a:t>
            </a:fld>
            <a:endParaRPr lang="es-CL"/>
          </a:p>
        </p:txBody>
      </p:sp>
    </p:spTree>
    <p:extLst>
      <p:ext uri="{BB962C8B-B14F-4D97-AF65-F5344CB8AC3E}">
        <p14:creationId xmlns:p14="http://schemas.microsoft.com/office/powerpoint/2010/main" val="2403974907"/>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7" name="Shape 127"/>
          <p:cNvSpPr>
            <a:spLocks noGrp="1" noRot="1" noChangeAspect="1"/>
          </p:cNvSpPr>
          <p:nvPr>
            <p:ph type="sldImg"/>
          </p:nvPr>
        </p:nvSpPr>
        <p:spPr>
          <a:xfrm>
            <a:off x="406400" y="696913"/>
            <a:ext cx="6197600" cy="3486150"/>
          </a:xfrm>
          <a:prstGeom prst="rect">
            <a:avLst/>
          </a:prstGeom>
        </p:spPr>
        <p:txBody>
          <a:bodyPr lIns="92174" tIns="46088" rIns="92174" bIns="46088"/>
          <a:lstStyle/>
          <a:p>
            <a:endParaRPr/>
          </a:p>
        </p:txBody>
      </p:sp>
      <p:sp>
        <p:nvSpPr>
          <p:cNvPr id="128" name="Shape 128"/>
          <p:cNvSpPr>
            <a:spLocks noGrp="1"/>
          </p:cNvSpPr>
          <p:nvPr>
            <p:ph type="body" sz="quarter" idx="1"/>
          </p:nvPr>
        </p:nvSpPr>
        <p:spPr>
          <a:xfrm>
            <a:off x="934721" y="4415791"/>
            <a:ext cx="5140960" cy="4183380"/>
          </a:xfrm>
          <a:prstGeom prst="rect">
            <a:avLst/>
          </a:prstGeom>
        </p:spPr>
        <p:txBody>
          <a:bodyPr lIns="92174" tIns="46088" rIns="92174" bIns="46088"/>
          <a:lstStyle/>
          <a:p>
            <a:endParaRPr/>
          </a:p>
        </p:txBody>
      </p:sp>
    </p:spTree>
    <p:extLst>
      <p:ext uri="{BB962C8B-B14F-4D97-AF65-F5344CB8AC3E}">
        <p14:creationId xmlns:p14="http://schemas.microsoft.com/office/powerpoint/2010/main" val="2149523798"/>
      </p:ext>
    </p:extLst>
  </p:cSld>
  <p:clrMap bg1="lt1" tx1="dk1" bg2="lt2" tx2="dk2" accent1="accent1" accent2="accent2" accent3="accent3" accent4="accent4" accent5="accent5" accent6="accent6" hlink="hlink" folHlink="folHlink"/>
  <p:hf hdr="0" ftr="0"/>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631613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0445815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72421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506536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15085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71" y="2130573"/>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71"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33E1150D-5579-4B41-B6CF-F6F2076C4840}" type="slidenum">
              <a:rPr lang="es-ES_tradnl"/>
              <a:pPr>
                <a:defRPr/>
              </a:pPr>
              <a:t>‹Nº›</a:t>
            </a:fld>
            <a:endParaRPr lang="es-ES_tradnl"/>
          </a:p>
        </p:txBody>
      </p:sp>
    </p:spTree>
    <p:extLst>
      <p:ext uri="{BB962C8B-B14F-4D97-AF65-F5344CB8AC3E}">
        <p14:creationId xmlns:p14="http://schemas.microsoft.com/office/powerpoint/2010/main" val="145226631"/>
      </p:ext>
    </p:extLst>
  </p:cSld>
  <p:clrMapOvr>
    <a:masterClrMapping/>
  </p:clrMapOvr>
  <p:transition spd="med">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txBox="1">
            <a:spLocks/>
          </p:cNvSpPr>
          <p:nvPr userDrawn="1"/>
        </p:nvSpPr>
        <p:spPr>
          <a:xfrm>
            <a:off x="8916679" y="6381473"/>
            <a:ext cx="2844800" cy="365125"/>
          </a:xfrm>
          <a:prstGeom prst="rect">
            <a:avLst/>
          </a:prstGeom>
        </p:spPr>
        <p:txBody>
          <a:bodyPr vert="horz" wrap="square" lIns="91440" tIns="45720" rIns="91440" bIns="45720" numCol="1" anchor="ctr" anchorCtr="0" compatLnSpc="1">
            <a:prstTxWarp prst="textNoShape">
              <a:avLst/>
            </a:prstTxWarp>
          </a:bodyPr>
          <a:lstStyle>
            <a:defPPr>
              <a:defRPr lang="es-CL"/>
            </a:defPPr>
            <a:lvl1pPr algn="r" rtl="0" fontAlgn="base">
              <a:spcBef>
                <a:spcPct val="0"/>
              </a:spcBef>
              <a:spcAft>
                <a:spcPct val="0"/>
              </a:spcAft>
              <a:defRPr sz="1200" kern="1200">
                <a:solidFill>
                  <a:srgbClr val="898989"/>
                </a:solidFill>
                <a:latin typeface="Calibri" pitchFamily="34" charset="0"/>
                <a:ea typeface="ＭＳ Ｐゴシック" pitchFamily="-65" charset="-128"/>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a:lstStyle>
          <a:p>
            <a:pPr hangingPunct="1">
              <a:defRPr/>
            </a:pPr>
            <a:fld id="{33E1150D-5579-4B41-B6CF-F6F2076C4840}" type="slidenum">
              <a:rPr lang="es-ES_tradnl" smtClean="0"/>
              <a:pPr hangingPunct="1">
                <a:defRPr/>
              </a:pPr>
              <a:t>‹Nº›</a:t>
            </a:fld>
            <a:endParaRPr lang="es-ES_tradnl" dirty="0"/>
          </a:p>
        </p:txBody>
      </p:sp>
    </p:spTree>
    <p:extLst>
      <p:ext uri="{BB962C8B-B14F-4D97-AF65-F5344CB8AC3E}">
        <p14:creationId xmlns:p14="http://schemas.microsoft.com/office/powerpoint/2010/main" val="1222303294"/>
      </p:ext>
    </p:extLst>
  </p:cSld>
  <p:clrMapOvr>
    <a:masterClrMapping/>
  </p:clrMapOvr>
  <p:transition spd="med">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155" y="4407046"/>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155"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ECEE872A-FCB1-432A-9506-0BA55C3E3102}" type="slidenum">
              <a:rPr lang="es-ES_tradnl"/>
              <a:pPr>
                <a:defRPr/>
              </a:pPr>
              <a:t>‹Nº›</a:t>
            </a:fld>
            <a:endParaRPr lang="es-ES_tradnl"/>
          </a:p>
        </p:txBody>
      </p:sp>
    </p:spTree>
    <p:extLst>
      <p:ext uri="{BB962C8B-B14F-4D97-AF65-F5344CB8AC3E}">
        <p14:creationId xmlns:p14="http://schemas.microsoft.com/office/powerpoint/2010/main" val="3113221892"/>
      </p:ext>
    </p:extLst>
  </p:cSld>
  <p:clrMapOvr>
    <a:masterClrMapping/>
  </p:clrMapOvr>
  <p:transition spd="med">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71"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13C74AA8-66EB-4B0A-97FC-5CD632A6FDA5}" type="slidenum">
              <a:rPr lang="es-ES_tradnl"/>
              <a:pPr>
                <a:defRPr/>
              </a:pPr>
              <a:t>‹Nº›</a:t>
            </a:fld>
            <a:endParaRPr lang="es-ES_tradnl"/>
          </a:p>
        </p:txBody>
      </p:sp>
    </p:spTree>
    <p:extLst>
      <p:ext uri="{BB962C8B-B14F-4D97-AF65-F5344CB8AC3E}">
        <p14:creationId xmlns:p14="http://schemas.microsoft.com/office/powerpoint/2010/main" val="3670646894"/>
      </p:ext>
    </p:extLst>
  </p:cSld>
  <p:clrMapOvr>
    <a:masterClrMapping/>
  </p:clrMapOvr>
  <p:transition spd="med">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4"/>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74" y="1535114"/>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74"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8"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EDE29635-2F51-46B6-82EB-E7A2AA42BDC4}" type="slidenum">
              <a:rPr lang="es-ES_tradnl"/>
              <a:pPr>
                <a:defRPr/>
              </a:pPr>
              <a:t>‹Nº›</a:t>
            </a:fld>
            <a:endParaRPr lang="es-ES_tradnl"/>
          </a:p>
        </p:txBody>
      </p:sp>
    </p:spTree>
    <p:extLst>
      <p:ext uri="{BB962C8B-B14F-4D97-AF65-F5344CB8AC3E}">
        <p14:creationId xmlns:p14="http://schemas.microsoft.com/office/powerpoint/2010/main" val="1638169855"/>
      </p:ext>
    </p:extLst>
  </p:cSld>
  <p:clrMapOvr>
    <a:masterClrMapping/>
  </p:clrMapOvr>
  <p:transition spd="med">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4"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536FFDDD-16D3-4FD0-B5ED-E297F65F23A2}" type="slidenum">
              <a:rPr lang="es-ES_tradnl"/>
              <a:pPr>
                <a:defRPr/>
              </a:pPr>
              <a:t>‹Nº›</a:t>
            </a:fld>
            <a:endParaRPr lang="es-ES_tradnl"/>
          </a:p>
        </p:txBody>
      </p:sp>
    </p:spTree>
    <p:extLst>
      <p:ext uri="{BB962C8B-B14F-4D97-AF65-F5344CB8AC3E}">
        <p14:creationId xmlns:p14="http://schemas.microsoft.com/office/powerpoint/2010/main" val="375975186"/>
      </p:ext>
    </p:extLst>
  </p:cSld>
  <p:clrMapOvr>
    <a:masterClrMapping/>
  </p:clrMapOvr>
  <p:transition spd="med">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1_Título y objetos">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endParaRPr lang="es-ES_tradnl"/>
          </a:p>
        </p:txBody>
      </p:sp>
      <p:sp>
        <p:nvSpPr>
          <p:cNvPr id="3" name="2 Marcador de pie de página"/>
          <p:cNvSpPr>
            <a:spLocks noGrp="1"/>
          </p:cNvSpPr>
          <p:nvPr>
            <p:ph type="ftr" sz="quarter" idx="11"/>
          </p:nvPr>
        </p:nvSpPr>
        <p:spPr/>
        <p:txBody>
          <a:bodyPr/>
          <a:lstStyle/>
          <a:p>
            <a:pPr>
              <a:defRPr/>
            </a:pPr>
            <a:endParaRPr lang="es-ES"/>
          </a:p>
        </p:txBody>
      </p:sp>
      <p:sp>
        <p:nvSpPr>
          <p:cNvPr id="4" name="3 Marcador de número de diapositiva"/>
          <p:cNvSpPr>
            <a:spLocks noGrp="1"/>
          </p:cNvSpPr>
          <p:nvPr>
            <p:ph type="sldNum" sz="quarter" idx="12"/>
          </p:nvPr>
        </p:nvSpPr>
        <p:spPr>
          <a:xfrm>
            <a:off x="11184637" y="6381473"/>
            <a:ext cx="924587" cy="365125"/>
          </a:xfrm>
        </p:spPr>
        <p:txBody>
          <a:bodyPr/>
          <a:lstStyle>
            <a:lvl1pPr>
              <a:defRPr sz="1400" b="1"/>
            </a:lvl1pPr>
          </a:lstStyle>
          <a:p>
            <a:pPr>
              <a:defRPr/>
            </a:pPr>
            <a:fld id="{5B0EA914-0059-4753-B4E8-38DCE5A1FCF9}" type="slidenum">
              <a:rPr lang="es-ES_tradnl" smtClean="0"/>
              <a:pPr>
                <a:defRPr/>
              </a:pPr>
              <a:t>‹Nº›</a:t>
            </a:fld>
            <a:endParaRPr lang="es-ES_tradnl"/>
          </a:p>
        </p:txBody>
      </p:sp>
    </p:spTree>
    <p:extLst>
      <p:ext uri="{BB962C8B-B14F-4D97-AF65-F5344CB8AC3E}">
        <p14:creationId xmlns:p14="http://schemas.microsoft.com/office/powerpoint/2010/main" val="1732701559"/>
      </p:ext>
    </p:extLst>
  </p:cSld>
  <p:clrMapOvr>
    <a:masterClrMapping/>
  </p:clrMapOvr>
  <p:transition spd="med">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6" name="5 Marcador de fecha"/>
          <p:cNvSpPr>
            <a:spLocks noGrp="1"/>
          </p:cNvSpPr>
          <p:nvPr>
            <p:ph type="dt" sz="half" idx="10"/>
          </p:nvPr>
        </p:nvSpPr>
        <p:spPr/>
        <p:txBody>
          <a:bodyPr/>
          <a:lstStyle/>
          <a:p>
            <a:pPr>
              <a:defRPr/>
            </a:pPr>
            <a:endParaRPr lang="es-ES_tradnl"/>
          </a:p>
        </p:txBody>
      </p:sp>
      <p:sp>
        <p:nvSpPr>
          <p:cNvPr id="7" name="6 Marcador de pie de página"/>
          <p:cNvSpPr>
            <a:spLocks noGrp="1"/>
          </p:cNvSpPr>
          <p:nvPr>
            <p:ph type="ftr" sz="quarter" idx="11"/>
          </p:nvPr>
        </p:nvSpPr>
        <p:spPr/>
        <p:txBody>
          <a:bodyPr/>
          <a:lstStyle/>
          <a:p>
            <a:pPr>
              <a:defRPr/>
            </a:pPr>
            <a:endParaRPr lang="es-ES"/>
          </a:p>
        </p:txBody>
      </p:sp>
      <p:sp>
        <p:nvSpPr>
          <p:cNvPr id="8" name="7 Marcador de número de diapositiva"/>
          <p:cNvSpPr>
            <a:spLocks noGrp="1"/>
          </p:cNvSpPr>
          <p:nvPr>
            <p:ph type="sldNum" sz="quarter" idx="12"/>
          </p:nvPr>
        </p:nvSpPr>
        <p:spPr/>
        <p:txBody>
          <a:bodyPr/>
          <a:lstStyle/>
          <a:p>
            <a:pPr>
              <a:defRPr/>
            </a:pPr>
            <a:fld id="{5B0EA914-0059-4753-B4E8-38DCE5A1FCF9}" type="slidenum">
              <a:rPr lang="es-ES_tradnl" smtClean="0"/>
              <a:pPr>
                <a:defRPr/>
              </a:pPr>
              <a:t>‹Nº›</a:t>
            </a:fld>
            <a:endParaRPr lang="es-ES_tradnl"/>
          </a:p>
        </p:txBody>
      </p:sp>
    </p:spTree>
    <p:extLst>
      <p:ext uri="{BB962C8B-B14F-4D97-AF65-F5344CB8AC3E}">
        <p14:creationId xmlns:p14="http://schemas.microsoft.com/office/powerpoint/2010/main" val="2865815496"/>
      </p:ext>
    </p:extLst>
  </p:cSld>
  <p:clrMapOvr>
    <a:masterClrMapping/>
  </p:clrMapOvr>
  <p:transition spd="med">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7" y="273050"/>
            <a:ext cx="4011084" cy="1162051"/>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805" y="273198"/>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7" y="1435104"/>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A1802F9A-2A0B-438F-B576-7AF83180BD16}" type="slidenum">
              <a:rPr lang="es-ES_tradnl"/>
              <a:pPr>
                <a:defRPr/>
              </a:pPr>
              <a:t>‹Nº›</a:t>
            </a:fld>
            <a:endParaRPr lang="es-ES_tradnl"/>
          </a:p>
        </p:txBody>
      </p:sp>
    </p:spTree>
    <p:extLst>
      <p:ext uri="{BB962C8B-B14F-4D97-AF65-F5344CB8AC3E}">
        <p14:creationId xmlns:p14="http://schemas.microsoft.com/office/powerpoint/2010/main" val="4046021414"/>
      </p:ext>
    </p:extLst>
  </p:cSld>
  <p:clrMapOvr>
    <a:masterClrMapping/>
  </p:clrMapOvr>
  <p:transition spd="med">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2"/>
            <a:ext cx="7315200" cy="566739"/>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389717" y="5367340"/>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0B7EC3E5-0AD8-4207-AFC3-4B876BE3EC0F}" type="slidenum">
              <a:rPr lang="es-ES_tradnl"/>
              <a:pPr>
                <a:defRPr/>
              </a:pPr>
              <a:t>‹Nº›</a:t>
            </a:fld>
            <a:endParaRPr lang="es-ES_tradnl"/>
          </a:p>
        </p:txBody>
      </p:sp>
    </p:spTree>
    <p:extLst>
      <p:ext uri="{BB962C8B-B14F-4D97-AF65-F5344CB8AC3E}">
        <p14:creationId xmlns:p14="http://schemas.microsoft.com/office/powerpoint/2010/main" val="3714275113"/>
      </p:ext>
    </p:extLst>
  </p:cSld>
  <p:clrMapOvr>
    <a:masterClrMapping/>
  </p:clrMapOvr>
  <p:transition spd="med">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450F5BBA-197F-4868-9C2A-5128246DDC8D}" type="slidenum">
              <a:rPr lang="es-ES_tradnl"/>
              <a:pPr>
                <a:defRPr/>
              </a:pPr>
              <a:t>‹Nº›</a:t>
            </a:fld>
            <a:endParaRPr lang="es-ES_tradnl"/>
          </a:p>
        </p:txBody>
      </p:sp>
    </p:spTree>
    <p:extLst>
      <p:ext uri="{BB962C8B-B14F-4D97-AF65-F5344CB8AC3E}">
        <p14:creationId xmlns:p14="http://schemas.microsoft.com/office/powerpoint/2010/main" val="2732055577"/>
      </p:ext>
    </p:extLst>
  </p:cSld>
  <p:clrMapOvr>
    <a:masterClrMapping/>
  </p:clrMapOvr>
  <p:transition spd="med">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785"/>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71" y="274785"/>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263C9B63-78C4-43F7-A344-6780E482BE78}" type="slidenum">
              <a:rPr lang="es-ES_tradnl"/>
              <a:pPr>
                <a:defRPr/>
              </a:pPr>
              <a:t>‹Nº›</a:t>
            </a:fld>
            <a:endParaRPr lang="es-ES_tradnl"/>
          </a:p>
        </p:txBody>
      </p:sp>
    </p:spTree>
    <p:extLst>
      <p:ext uri="{BB962C8B-B14F-4D97-AF65-F5344CB8AC3E}">
        <p14:creationId xmlns:p14="http://schemas.microsoft.com/office/powerpoint/2010/main" val="4264048406"/>
      </p:ext>
    </p:extLst>
  </p:cSld>
  <p:clrMapOvr>
    <a:masterClrMapping/>
  </p:clrMapOvr>
  <p:transition spd="med">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609601" y="274639"/>
            <a:ext cx="10972800" cy="1143000"/>
          </a:xfrm>
        </p:spPr>
        <p:txBody>
          <a:bodyPr/>
          <a:lstStyle/>
          <a:p>
            <a:r>
              <a:rPr lang="es-ES"/>
              <a:t>Haga clic para modificar el estilo de título del patrón</a:t>
            </a:r>
          </a:p>
        </p:txBody>
      </p:sp>
      <p:sp>
        <p:nvSpPr>
          <p:cNvPr id="3" name="2 Marcador de contenido"/>
          <p:cNvSpPr>
            <a:spLocks noGrp="1"/>
          </p:cNvSpPr>
          <p:nvPr>
            <p:ph sz="quarter" idx="1"/>
          </p:nvPr>
        </p:nvSpPr>
        <p:spPr>
          <a:xfrm>
            <a:off x="609671" y="1600202"/>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quarter" idx="2"/>
          </p:nvPr>
        </p:nvSpPr>
        <p:spPr>
          <a:xfrm>
            <a:off x="6197600" y="1600202"/>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contenido"/>
          <p:cNvSpPr>
            <a:spLocks noGrp="1"/>
          </p:cNvSpPr>
          <p:nvPr>
            <p:ph sz="quarter" idx="3"/>
          </p:nvPr>
        </p:nvSpPr>
        <p:spPr>
          <a:xfrm>
            <a:off x="609671" y="3938736"/>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contenido"/>
          <p:cNvSpPr>
            <a:spLocks noGrp="1"/>
          </p:cNvSpPr>
          <p:nvPr>
            <p:ph sz="quarter" idx="4"/>
          </p:nvPr>
        </p:nvSpPr>
        <p:spPr>
          <a:xfrm>
            <a:off x="6197600" y="3938736"/>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8"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099CBC5B-DC35-4A9A-ACC0-DEA71FE48CDF}" type="slidenum">
              <a:rPr lang="es-ES_tradnl"/>
              <a:pPr>
                <a:defRPr/>
              </a:pPr>
              <a:t>‹Nº›</a:t>
            </a:fld>
            <a:endParaRPr lang="es-ES_tradnl"/>
          </a:p>
        </p:txBody>
      </p:sp>
    </p:spTree>
    <p:extLst>
      <p:ext uri="{BB962C8B-B14F-4D97-AF65-F5344CB8AC3E}">
        <p14:creationId xmlns:p14="http://schemas.microsoft.com/office/powerpoint/2010/main" val="2432802329"/>
      </p:ext>
    </p:extLst>
  </p:cSld>
  <p:clrMapOvr>
    <a:masterClrMapping/>
  </p:clrMapOvr>
  <p:transition spd="med">
    <p:wipe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Comparación">
    <p:spTree>
      <p:nvGrpSpPr>
        <p:cNvPr id="1" name=""/>
        <p:cNvGrpSpPr/>
        <p:nvPr/>
      </p:nvGrpSpPr>
      <p:grpSpPr>
        <a:xfrm>
          <a:off x="0" y="0"/>
          <a:ext cx="0" cy="0"/>
          <a:chOff x="0" y="0"/>
          <a:chExt cx="0" cy="0"/>
        </a:xfrm>
      </p:grpSpPr>
      <p:sp>
        <p:nvSpPr>
          <p:cNvPr id="47" name="Texto del título"/>
          <p:cNvSpPr txBox="1">
            <a:spLocks noGrp="1"/>
          </p:cNvSpPr>
          <p:nvPr>
            <p:ph type="title"/>
          </p:nvPr>
        </p:nvSpPr>
        <p:spPr>
          <a:xfrm>
            <a:off x="839821" y="365128"/>
            <a:ext cx="10515601" cy="1325564"/>
          </a:xfrm>
          <a:prstGeom prst="rect">
            <a:avLst/>
          </a:prstGeom>
        </p:spPr>
        <p:txBody>
          <a:bodyPr/>
          <a:lstStyle/>
          <a:p>
            <a:r>
              <a:t>Texto del título</a:t>
            </a:r>
          </a:p>
        </p:txBody>
      </p:sp>
      <p:sp>
        <p:nvSpPr>
          <p:cNvPr id="48" name="Nivel de texto 1…"/>
          <p:cNvSpPr txBox="1">
            <a:spLocks noGrp="1"/>
          </p:cNvSpPr>
          <p:nvPr>
            <p:ph type="body" sz="quarter" idx="1"/>
          </p:nvPr>
        </p:nvSpPr>
        <p:spPr>
          <a:xfrm>
            <a:off x="839822"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Nivel de texto 1</a:t>
            </a:r>
          </a:p>
          <a:p>
            <a:pPr lvl="1"/>
            <a:r>
              <a:t>Nivel de texto 2</a:t>
            </a:r>
          </a:p>
          <a:p>
            <a:pPr lvl="2"/>
            <a:r>
              <a:t>Nivel de texto 3</a:t>
            </a:r>
          </a:p>
          <a:p>
            <a:pPr lvl="3"/>
            <a:r>
              <a:t>Nivel de texto 4</a:t>
            </a:r>
          </a:p>
          <a:p>
            <a:pPr lvl="4"/>
            <a:r>
              <a:t>Nivel de texto 5</a:t>
            </a:r>
          </a:p>
        </p:txBody>
      </p:sp>
      <p:sp>
        <p:nvSpPr>
          <p:cNvPr id="49" name="Marcador de texto 4"/>
          <p:cNvSpPr>
            <a:spLocks noGrp="1"/>
          </p:cNvSpPr>
          <p:nvPr>
            <p:ph type="body" sz="quarter" idx="13"/>
          </p:nvPr>
        </p:nvSpPr>
        <p:spPr>
          <a:xfrm>
            <a:off x="6172236" y="1681163"/>
            <a:ext cx="5183189" cy="823913"/>
          </a:xfrm>
          <a:prstGeom prst="rect">
            <a:avLst/>
          </a:prstGeom>
        </p:spPr>
        <p:txBody>
          <a:bodyPr anchor="b"/>
          <a:lstStyle/>
          <a:p>
            <a:pPr marL="0" indent="0">
              <a:buSzTx/>
              <a:buFontTx/>
              <a:buNone/>
              <a:defRPr sz="2400" b="1"/>
            </a:pPr>
            <a:endParaRPr/>
          </a:p>
        </p:txBody>
      </p:sp>
      <p:sp>
        <p:nvSpPr>
          <p:cNvPr id="50"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3686736800"/>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Solo el título">
    <p:spTree>
      <p:nvGrpSpPr>
        <p:cNvPr id="1" name=""/>
        <p:cNvGrpSpPr/>
        <p:nvPr/>
      </p:nvGrpSpPr>
      <p:grpSpPr>
        <a:xfrm>
          <a:off x="0" y="0"/>
          <a:ext cx="0" cy="0"/>
          <a:chOff x="0" y="0"/>
          <a:chExt cx="0" cy="0"/>
        </a:xfrm>
      </p:grpSpPr>
      <p:sp>
        <p:nvSpPr>
          <p:cNvPr id="57" name="Texto del título"/>
          <p:cNvSpPr txBox="1">
            <a:spLocks noGrp="1"/>
          </p:cNvSpPr>
          <p:nvPr>
            <p:ph type="title"/>
          </p:nvPr>
        </p:nvSpPr>
        <p:spPr>
          <a:prstGeom prst="rect">
            <a:avLst/>
          </a:prstGeom>
        </p:spPr>
        <p:txBody>
          <a:bodyPr/>
          <a:lstStyle/>
          <a:p>
            <a:r>
              <a:t>Texto del título</a:t>
            </a:r>
          </a:p>
        </p:txBody>
      </p:sp>
      <p:sp>
        <p:nvSpPr>
          <p:cNvPr id="58"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2910226010"/>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En blanco">
    <p:spTree>
      <p:nvGrpSpPr>
        <p:cNvPr id="1" name=""/>
        <p:cNvGrpSpPr/>
        <p:nvPr/>
      </p:nvGrpSpPr>
      <p:grpSpPr>
        <a:xfrm>
          <a:off x="0" y="0"/>
          <a:ext cx="0" cy="0"/>
          <a:chOff x="0" y="0"/>
          <a:chExt cx="0" cy="0"/>
        </a:xfrm>
      </p:grpSpPr>
      <p:sp>
        <p:nvSpPr>
          <p:cNvPr id="6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2122946968"/>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Contenido con título">
    <p:spTree>
      <p:nvGrpSpPr>
        <p:cNvPr id="1" name=""/>
        <p:cNvGrpSpPr/>
        <p:nvPr/>
      </p:nvGrpSpPr>
      <p:grpSpPr>
        <a:xfrm>
          <a:off x="0" y="0"/>
          <a:ext cx="0" cy="0"/>
          <a:chOff x="0" y="0"/>
          <a:chExt cx="0" cy="0"/>
        </a:xfrm>
      </p:grpSpPr>
      <p:sp>
        <p:nvSpPr>
          <p:cNvPr id="72" name="Texto del título"/>
          <p:cNvSpPr txBox="1">
            <a:spLocks noGrp="1"/>
          </p:cNvSpPr>
          <p:nvPr>
            <p:ph type="title"/>
          </p:nvPr>
        </p:nvSpPr>
        <p:spPr>
          <a:xfrm>
            <a:off x="839821" y="457200"/>
            <a:ext cx="3932239" cy="1600200"/>
          </a:xfrm>
          <a:prstGeom prst="rect">
            <a:avLst/>
          </a:prstGeom>
        </p:spPr>
        <p:txBody>
          <a:bodyPr anchor="b"/>
          <a:lstStyle>
            <a:lvl1pPr>
              <a:defRPr sz="3200"/>
            </a:lvl1pPr>
          </a:lstStyle>
          <a:p>
            <a:r>
              <a:t>Texto del título</a:t>
            </a:r>
          </a:p>
        </p:txBody>
      </p:sp>
      <p:sp>
        <p:nvSpPr>
          <p:cNvPr id="73" name="Nivel de texto 1…"/>
          <p:cNvSpPr txBox="1">
            <a:spLocks noGrp="1"/>
          </p:cNvSpPr>
          <p:nvPr>
            <p:ph type="body" sz="half" idx="1"/>
          </p:nvPr>
        </p:nvSpPr>
        <p:spPr>
          <a:xfrm>
            <a:off x="5183187" y="987883"/>
            <a:ext cx="6172201" cy="4873626"/>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Nivel de texto 1</a:t>
            </a:r>
          </a:p>
          <a:p>
            <a:pPr lvl="1"/>
            <a:r>
              <a:t>Nivel de texto 2</a:t>
            </a:r>
          </a:p>
          <a:p>
            <a:pPr lvl="2"/>
            <a:r>
              <a:t>Nivel de texto 3</a:t>
            </a:r>
          </a:p>
          <a:p>
            <a:pPr lvl="3"/>
            <a:r>
              <a:t>Nivel de texto 4</a:t>
            </a:r>
          </a:p>
          <a:p>
            <a:pPr lvl="4"/>
            <a:r>
              <a:t>Nivel de texto 5</a:t>
            </a:r>
          </a:p>
        </p:txBody>
      </p:sp>
      <p:sp>
        <p:nvSpPr>
          <p:cNvPr id="74" name="Marcador de texto 3"/>
          <p:cNvSpPr>
            <a:spLocks noGrp="1"/>
          </p:cNvSpPr>
          <p:nvPr>
            <p:ph type="body" sz="quarter" idx="13"/>
          </p:nvPr>
        </p:nvSpPr>
        <p:spPr>
          <a:xfrm>
            <a:off x="839821" y="2057400"/>
            <a:ext cx="3932239" cy="3811588"/>
          </a:xfrm>
          <a:prstGeom prst="rect">
            <a:avLst/>
          </a:prstGeom>
        </p:spPr>
        <p:txBody>
          <a:bodyPr/>
          <a:lstStyle/>
          <a:p>
            <a:pPr marL="0" indent="0">
              <a:buSzTx/>
              <a:buFontTx/>
              <a:buNone/>
              <a:defRPr sz="1600"/>
            </a:pPr>
            <a:endParaRPr/>
          </a:p>
        </p:txBody>
      </p:sp>
      <p:sp>
        <p:nvSpPr>
          <p:cNvPr id="7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4211734775"/>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Imagen con título">
    <p:spTree>
      <p:nvGrpSpPr>
        <p:cNvPr id="1" name=""/>
        <p:cNvGrpSpPr/>
        <p:nvPr/>
      </p:nvGrpSpPr>
      <p:grpSpPr>
        <a:xfrm>
          <a:off x="0" y="0"/>
          <a:ext cx="0" cy="0"/>
          <a:chOff x="0" y="0"/>
          <a:chExt cx="0" cy="0"/>
        </a:xfrm>
      </p:grpSpPr>
      <p:sp>
        <p:nvSpPr>
          <p:cNvPr id="82" name="Texto del título"/>
          <p:cNvSpPr txBox="1">
            <a:spLocks noGrp="1"/>
          </p:cNvSpPr>
          <p:nvPr>
            <p:ph type="title"/>
          </p:nvPr>
        </p:nvSpPr>
        <p:spPr>
          <a:xfrm>
            <a:off x="839821" y="457200"/>
            <a:ext cx="3932239" cy="1600200"/>
          </a:xfrm>
          <a:prstGeom prst="rect">
            <a:avLst/>
          </a:prstGeom>
        </p:spPr>
        <p:txBody>
          <a:bodyPr anchor="b"/>
          <a:lstStyle>
            <a:lvl1pPr>
              <a:defRPr sz="3200"/>
            </a:lvl1pPr>
          </a:lstStyle>
          <a:p>
            <a:r>
              <a:t>Texto del título</a:t>
            </a:r>
          </a:p>
        </p:txBody>
      </p:sp>
      <p:sp>
        <p:nvSpPr>
          <p:cNvPr id="83" name="Marcador de posición de imagen 2"/>
          <p:cNvSpPr>
            <a:spLocks noGrp="1"/>
          </p:cNvSpPr>
          <p:nvPr>
            <p:ph type="pic" sz="half" idx="13"/>
          </p:nvPr>
        </p:nvSpPr>
        <p:spPr>
          <a:xfrm>
            <a:off x="5183187" y="987883"/>
            <a:ext cx="6172201" cy="4873626"/>
          </a:xfrm>
          <a:prstGeom prst="rect">
            <a:avLst/>
          </a:prstGeom>
        </p:spPr>
        <p:txBody>
          <a:bodyPr lIns="91439" rIns="91439">
            <a:noAutofit/>
          </a:bodyPr>
          <a:lstStyle/>
          <a:p>
            <a:endParaRPr/>
          </a:p>
        </p:txBody>
      </p:sp>
      <p:sp>
        <p:nvSpPr>
          <p:cNvPr id="84" name="Nivel de texto 1…"/>
          <p:cNvSpPr txBox="1">
            <a:spLocks noGrp="1"/>
          </p:cNvSpPr>
          <p:nvPr>
            <p:ph type="body" sz="quarter" idx="1"/>
          </p:nvPr>
        </p:nvSpPr>
        <p:spPr>
          <a:xfrm>
            <a:off x="839821"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Nivel de texto 1</a:t>
            </a:r>
          </a:p>
          <a:p>
            <a:pPr lvl="1"/>
            <a:r>
              <a:t>Nivel de texto 2</a:t>
            </a:r>
          </a:p>
          <a:p>
            <a:pPr lvl="2"/>
            <a:r>
              <a:t>Nivel de texto 3</a:t>
            </a:r>
          </a:p>
          <a:p>
            <a:pPr lvl="3"/>
            <a:r>
              <a:t>Nivel de texto 4</a:t>
            </a:r>
          </a:p>
          <a:p>
            <a:pPr lvl="4"/>
            <a:r>
              <a:t>Nivel de texto 5</a:t>
            </a:r>
          </a:p>
        </p:txBody>
      </p:sp>
      <p:sp>
        <p:nvSpPr>
          <p:cNvPr id="8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1886812137"/>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Título vertical y texto">
    <p:spTree>
      <p:nvGrpSpPr>
        <p:cNvPr id="1" name=""/>
        <p:cNvGrpSpPr/>
        <p:nvPr/>
      </p:nvGrpSpPr>
      <p:grpSpPr>
        <a:xfrm>
          <a:off x="0" y="0"/>
          <a:ext cx="0" cy="0"/>
          <a:chOff x="0" y="0"/>
          <a:chExt cx="0" cy="0"/>
        </a:xfrm>
      </p:grpSpPr>
      <p:sp>
        <p:nvSpPr>
          <p:cNvPr id="101" name="Texto del título"/>
          <p:cNvSpPr txBox="1">
            <a:spLocks noGrp="1"/>
          </p:cNvSpPr>
          <p:nvPr>
            <p:ph type="title"/>
          </p:nvPr>
        </p:nvSpPr>
        <p:spPr>
          <a:xfrm>
            <a:off x="8724902" y="365125"/>
            <a:ext cx="2628901" cy="5811838"/>
          </a:xfrm>
          <a:prstGeom prst="rect">
            <a:avLst/>
          </a:prstGeom>
        </p:spPr>
        <p:txBody>
          <a:bodyPr/>
          <a:lstStyle/>
          <a:p>
            <a:r>
              <a:t>Texto del título</a:t>
            </a:r>
          </a:p>
        </p:txBody>
      </p:sp>
      <p:sp>
        <p:nvSpPr>
          <p:cNvPr id="102" name="Nivel de texto 1…"/>
          <p:cNvSpPr txBox="1">
            <a:spLocks noGrp="1"/>
          </p:cNvSpPr>
          <p:nvPr>
            <p:ph type="body" idx="1"/>
          </p:nvPr>
        </p:nvSpPr>
        <p:spPr>
          <a:xfrm>
            <a:off x="838203" y="365125"/>
            <a:ext cx="7734301" cy="5811838"/>
          </a:xfrm>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103"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3758714687"/>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p:cNvSpPr>
            <a:spLocks noGrp="1"/>
          </p:cNvSpPr>
          <p:nvPr>
            <p:ph type="dt" sz="half" idx="10"/>
          </p:nvPr>
        </p:nvSpPr>
        <p:spPr>
          <a:xfrm>
            <a:off x="609600" y="6356351"/>
            <a:ext cx="2844800" cy="365125"/>
          </a:xfrm>
          <a:prstGeom prst="rect">
            <a:avLst/>
          </a:prstGeom>
        </p:spPr>
        <p:txBody>
          <a:bodyPr/>
          <a:lstStyle>
            <a:lvl1pPr>
              <a:defRPr/>
            </a:lvl1pPr>
          </a:lstStyle>
          <a:p>
            <a:pPr>
              <a:defRPr/>
            </a:pPr>
            <a:fld id="{581B3856-CBC9-4E95-932D-250FBDE70F5D}" type="datetimeFigureOut">
              <a:rPr lang="es-ES_tradnl"/>
              <a:pPr>
                <a:defRPr/>
              </a:pPr>
              <a:t>22/05/2025</a:t>
            </a:fld>
            <a:endParaRPr lang="es-ES_tradnl"/>
          </a:p>
        </p:txBody>
      </p:sp>
      <p:sp>
        <p:nvSpPr>
          <p:cNvPr id="4" name="4 Marcador de pie de página"/>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a:xfrm>
            <a:off x="10990562" y="6400981"/>
            <a:ext cx="363239" cy="276999"/>
          </a:xfrm>
        </p:spPr>
        <p:txBody>
          <a:bodyPr/>
          <a:lstStyle>
            <a:lvl1pPr>
              <a:defRPr/>
            </a:lvl1pPr>
          </a:lstStyle>
          <a:p>
            <a:pPr>
              <a:defRPr/>
            </a:pPr>
            <a:fld id="{B106D073-8290-4216-B69F-19A491EE89F9}" type="slidenum">
              <a:rPr lang="es-ES_tradnl"/>
              <a:pPr>
                <a:defRPr/>
              </a:pPr>
              <a:t>‹Nº›</a:t>
            </a:fld>
            <a:endParaRPr lang="es-ES_tradnl"/>
          </a:p>
        </p:txBody>
      </p:sp>
    </p:spTree>
    <p:extLst>
      <p:ext uri="{BB962C8B-B14F-4D97-AF65-F5344CB8AC3E}">
        <p14:creationId xmlns:p14="http://schemas.microsoft.com/office/powerpoint/2010/main" val="33284679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11770261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13607944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29282782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a:xfrm>
            <a:off x="609600" y="6356351"/>
            <a:ext cx="2844800" cy="365125"/>
          </a:xfrm>
          <a:prstGeom prst="rect">
            <a:avLst/>
          </a:prstGeom>
        </p:spPr>
        <p:txBody>
          <a:bodyPr/>
          <a:lstStyle/>
          <a:p>
            <a:fld id="{02370BD1-1D71-4546-9BBD-D53A9301DD32}" type="datetimeFigureOut">
              <a:rPr lang="es-CL" smtClean="0"/>
              <a:pPr/>
              <a:t>22-05-2025</a:t>
            </a:fld>
            <a:endParaRPr lang="es-CL"/>
          </a:p>
        </p:txBody>
      </p:sp>
      <p:sp>
        <p:nvSpPr>
          <p:cNvPr id="5" name="4 Marcador de pie de página"/>
          <p:cNvSpPr>
            <a:spLocks noGrp="1"/>
          </p:cNvSpPr>
          <p:nvPr>
            <p:ph type="ftr" sz="quarter" idx="11"/>
          </p:nvPr>
        </p:nvSpPr>
        <p:spPr>
          <a:xfrm>
            <a:off x="4165600" y="6356351"/>
            <a:ext cx="3860800" cy="365125"/>
          </a:xfrm>
          <a:prstGeom prst="rect">
            <a:avLst/>
          </a:prstGeom>
        </p:spPr>
        <p:txBody>
          <a:bodyPr/>
          <a:lstStyle/>
          <a:p>
            <a:endParaRPr lang="es-CL"/>
          </a:p>
        </p:txBody>
      </p:sp>
      <p:sp>
        <p:nvSpPr>
          <p:cNvPr id="6" name="5 Marcador de número de diapositiva"/>
          <p:cNvSpPr>
            <a:spLocks noGrp="1"/>
          </p:cNvSpPr>
          <p:nvPr>
            <p:ph type="sldNum" sz="quarter" idx="12"/>
          </p:nvPr>
        </p:nvSpPr>
        <p:spPr>
          <a:xfrm>
            <a:off x="10990562" y="6400981"/>
            <a:ext cx="363239" cy="276999"/>
          </a:xfrm>
        </p:spPr>
        <p:txBody>
          <a:bodyPr/>
          <a:lstStyle/>
          <a:p>
            <a:fld id="{C2A11484-7DD0-46FD-919C-0E414EF3FD90}" type="slidenum">
              <a:rPr lang="es-CL" smtClean="0"/>
              <a:pPr/>
              <a:t>‹Nº›</a:t>
            </a:fld>
            <a:endParaRPr lang="es-CL"/>
          </a:p>
        </p:txBody>
      </p:sp>
    </p:spTree>
    <p:extLst>
      <p:ext uri="{BB962C8B-B14F-4D97-AF65-F5344CB8AC3E}">
        <p14:creationId xmlns:p14="http://schemas.microsoft.com/office/powerpoint/2010/main" val="834367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3074" name="1 Marcador de título"/>
          <p:cNvSpPr>
            <a:spLocks noGrp="1"/>
          </p:cNvSpPr>
          <p:nvPr>
            <p:ph type="title"/>
          </p:nvPr>
        </p:nvSpPr>
        <p:spPr bwMode="auto">
          <a:xfrm>
            <a:off x="609601" y="274639"/>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p>
        </p:txBody>
      </p:sp>
      <p:sp>
        <p:nvSpPr>
          <p:cNvPr id="3075" name="2 Marcador de texto"/>
          <p:cNvSpPr>
            <a:spLocks noGrp="1"/>
          </p:cNvSpPr>
          <p:nvPr>
            <p:ph type="body" idx="1"/>
          </p:nvPr>
        </p:nvSpPr>
        <p:spPr bwMode="auto">
          <a:xfrm>
            <a:off x="609601"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7" name="3 Marcador de fecha"/>
          <p:cNvSpPr>
            <a:spLocks noGrp="1"/>
          </p:cNvSpPr>
          <p:nvPr>
            <p:ph type="dt" sz="half" idx="2"/>
          </p:nvPr>
        </p:nvSpPr>
        <p:spPr>
          <a:xfrm>
            <a:off x="609601" y="6356497"/>
            <a:ext cx="28448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endParaRPr lang="es-ES_tradnl" kern="1200"/>
          </a:p>
        </p:txBody>
      </p:sp>
      <p:sp>
        <p:nvSpPr>
          <p:cNvPr id="8" name="4 Marcador de pie de página"/>
          <p:cNvSpPr>
            <a:spLocks noGrp="1"/>
          </p:cNvSpPr>
          <p:nvPr>
            <p:ph type="ftr" sz="quarter" idx="3"/>
          </p:nvPr>
        </p:nvSpPr>
        <p:spPr>
          <a:xfrm>
            <a:off x="4165671" y="6356497"/>
            <a:ext cx="38608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endParaRPr lang="es-ES" kern="1200"/>
          </a:p>
        </p:txBody>
      </p:sp>
      <p:sp>
        <p:nvSpPr>
          <p:cNvPr id="9" name="5 Marcador de número de diapositiva"/>
          <p:cNvSpPr>
            <a:spLocks noGrp="1"/>
          </p:cNvSpPr>
          <p:nvPr>
            <p:ph type="sldNum" sz="quarter" idx="4"/>
          </p:nvPr>
        </p:nvSpPr>
        <p:spPr>
          <a:xfrm>
            <a:off x="8737601" y="6356497"/>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fld id="{5B0EA914-0059-4753-B4E8-38DCE5A1FCF9}" type="slidenum">
              <a:rPr lang="es-ES_tradnl" kern="1200"/>
              <a:pPr fontAlgn="base" hangingPunct="1">
                <a:spcBef>
                  <a:spcPct val="0"/>
                </a:spcBef>
                <a:spcAft>
                  <a:spcPct val="0"/>
                </a:spcAft>
                <a:defRPr/>
              </a:pPr>
              <a:t>‹Nº›</a:t>
            </a:fld>
            <a:endParaRPr lang="es-ES_tradnl" kern="1200"/>
          </a:p>
        </p:txBody>
      </p:sp>
    </p:spTree>
    <p:extLst>
      <p:ext uri="{BB962C8B-B14F-4D97-AF65-F5344CB8AC3E}">
        <p14:creationId xmlns:p14="http://schemas.microsoft.com/office/powerpoint/2010/main" val="2361130909"/>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Lst>
  <p:transition spd="med">
    <p:wipe dir="r"/>
  </p:transition>
  <p:hf hdr="0" ft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fontAlgn="base">
        <a:spcBef>
          <a:spcPct val="20000"/>
        </a:spcBef>
        <a:spcAft>
          <a:spcPct val="0"/>
        </a:spcAft>
        <a:buFont typeface="Arial" charset="0"/>
        <a:buChar char="»"/>
        <a:defRPr sz="2000">
          <a:solidFill>
            <a:schemeClr val="tx1"/>
          </a:solidFill>
          <a:latin typeface="+mn-lt"/>
        </a:defRPr>
      </a:lvl6pPr>
      <a:lvl7pPr marL="2971800" indent="-228600" algn="l" rtl="0" fontAlgn="base">
        <a:spcBef>
          <a:spcPct val="20000"/>
        </a:spcBef>
        <a:spcAft>
          <a:spcPct val="0"/>
        </a:spcAft>
        <a:buFont typeface="Arial" charset="0"/>
        <a:buChar char="»"/>
        <a:defRPr sz="2000">
          <a:solidFill>
            <a:schemeClr val="tx1"/>
          </a:solidFill>
          <a:latin typeface="+mn-lt"/>
        </a:defRPr>
      </a:lvl7pPr>
      <a:lvl8pPr marL="3429000" indent="-228600" algn="l" rtl="0" fontAlgn="base">
        <a:spcBef>
          <a:spcPct val="20000"/>
        </a:spcBef>
        <a:spcAft>
          <a:spcPct val="0"/>
        </a:spcAft>
        <a:buFont typeface="Arial" charset="0"/>
        <a:buChar char="»"/>
        <a:defRPr sz="2000">
          <a:solidFill>
            <a:schemeClr val="tx1"/>
          </a:solidFill>
          <a:latin typeface="+mn-lt"/>
        </a:defRPr>
      </a:lvl8pPr>
      <a:lvl9pPr marL="3886200" indent="-228600" algn="l" rtl="0" fontAlgn="base">
        <a:spcBef>
          <a:spcPct val="20000"/>
        </a:spcBef>
        <a:spcAft>
          <a:spcPct val="0"/>
        </a:spcAft>
        <a:buFont typeface="Arial" charset="0"/>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838233" y="365128"/>
            <a:ext cx="10515601" cy="13255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Texto del título</a:t>
            </a:r>
          </a:p>
        </p:txBody>
      </p:sp>
      <p:sp>
        <p:nvSpPr>
          <p:cNvPr id="3" name="Nivel de texto 1…"/>
          <p:cNvSpPr txBox="1">
            <a:spLocks noGrp="1"/>
          </p:cNvSpPr>
          <p:nvPr>
            <p:ph type="body" idx="1"/>
          </p:nvPr>
        </p:nvSpPr>
        <p:spPr>
          <a:xfrm>
            <a:off x="838233" y="1825625"/>
            <a:ext cx="10515601"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089818" y="6404860"/>
            <a:ext cx="263983"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rPr/>
              <a:pPr/>
              <a:t>‹Nº›</a:t>
            </a:fld>
            <a:endParaRPr/>
          </a:p>
        </p:txBody>
      </p:sp>
    </p:spTree>
    <p:extLst>
      <p:ext uri="{BB962C8B-B14F-4D97-AF65-F5344CB8AC3E}">
        <p14:creationId xmlns:p14="http://schemas.microsoft.com/office/powerpoint/2010/main" val="3572631176"/>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2" r:id="rId7"/>
    <p:sldLayoutId id="2147483723" r:id="rId8"/>
    <p:sldLayoutId id="2147483724" r:id="rId9"/>
    <p:sldLayoutId id="2147483725" r:id="rId10"/>
    <p:sldLayoutId id="2147483726" r:id="rId11"/>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6" Type="http://schemas.openxmlformats.org/officeDocument/2006/relationships/hyperlink" Target="http://procesos.esnaval.cl/#list" TargetMode="External"/><Relationship Id="rId5" Type="http://schemas.openxmlformats.org/officeDocument/2006/relationships/image" Target="../media/image8.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5" Type="http://schemas.openxmlformats.org/officeDocument/2006/relationships/chart" Target="../charts/chart1.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upo">
            <a:extLst>
              <a:ext uri="{FF2B5EF4-FFF2-40B4-BE49-F238E27FC236}">
                <a16:creationId xmlns:a16="http://schemas.microsoft.com/office/drawing/2014/main" id="{3F7D156E-519E-700D-48A7-A33A05EB2A1E}"/>
              </a:ext>
            </a:extLst>
          </p:cNvPr>
          <p:cNvGrpSpPr/>
          <p:nvPr/>
        </p:nvGrpSpPr>
        <p:grpSpPr>
          <a:xfrm>
            <a:off x="-269397" y="-90774"/>
            <a:ext cx="12527300" cy="561022"/>
            <a:chOff x="0" y="2756"/>
            <a:chExt cx="12201903" cy="561020"/>
          </a:xfrm>
        </p:grpSpPr>
        <p:pic>
          <p:nvPicPr>
            <p:cNvPr id="21" name="16 Imagen" descr="16 Imagen">
              <a:extLst>
                <a:ext uri="{FF2B5EF4-FFF2-40B4-BE49-F238E27FC236}">
                  <a16:creationId xmlns:a16="http://schemas.microsoft.com/office/drawing/2014/main" id="{0F82033C-659C-038B-8392-9FE9EC566447}"/>
                </a:ext>
              </a:extLst>
            </p:cNvPr>
            <p:cNvPicPr>
              <a:picLocks noChangeAspect="1"/>
            </p:cNvPicPr>
            <p:nvPr/>
          </p:nvPicPr>
          <p:blipFill>
            <a:blip r:embed="rId3"/>
            <a:srcRect l="829" r="829" b="37719"/>
            <a:stretch>
              <a:fillRect/>
            </a:stretch>
          </p:blipFill>
          <p:spPr>
            <a:xfrm>
              <a:off x="0" y="2756"/>
              <a:ext cx="12201903" cy="561020"/>
            </a:xfrm>
            <a:prstGeom prst="rect">
              <a:avLst/>
            </a:prstGeom>
            <a:ln w="12700" cap="flat">
              <a:noFill/>
              <a:miter lim="400000"/>
            </a:ln>
            <a:effectLst/>
          </p:spPr>
        </p:pic>
        <p:sp>
          <p:nvSpPr>
            <p:cNvPr id="22" name="P A T R I O T I S M O…">
              <a:extLst>
                <a:ext uri="{FF2B5EF4-FFF2-40B4-BE49-F238E27FC236}">
                  <a16:creationId xmlns:a16="http://schemas.microsoft.com/office/drawing/2014/main" id="{E591A03B-5014-2348-7E32-24D4D6EA1245}"/>
                </a:ext>
              </a:extLst>
            </p:cNvPr>
            <p:cNvSpPr/>
            <p:nvPr/>
          </p:nvSpPr>
          <p:spPr>
            <a:xfrm>
              <a:off x="4951" y="91253"/>
              <a:ext cx="12192001" cy="321688"/>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endParaRPr sz="1100" dirty="0">
                <a:solidFill>
                  <a:srgbClr val="FFFFFF"/>
                </a:solidFill>
                <a:latin typeface="Helvetica"/>
                <a:ea typeface="Century"/>
                <a:cs typeface="Century"/>
                <a:sym typeface="Century"/>
              </a:endParaRPr>
            </a:p>
          </p:txBody>
        </p:sp>
      </p:grpSp>
      <p:sp>
        <p:nvSpPr>
          <p:cNvPr id="23" name="CuadroTexto 15">
            <a:extLst>
              <a:ext uri="{FF2B5EF4-FFF2-40B4-BE49-F238E27FC236}">
                <a16:creationId xmlns:a16="http://schemas.microsoft.com/office/drawing/2014/main" id="{63EF4E4C-B1E1-8882-D45E-C4BC34245B03}"/>
              </a:ext>
            </a:extLst>
          </p:cNvPr>
          <p:cNvSpPr txBox="1"/>
          <p:nvPr/>
        </p:nvSpPr>
        <p:spPr>
          <a:xfrm>
            <a:off x="2181617" y="30649"/>
            <a:ext cx="8088288" cy="400110"/>
          </a:xfrm>
          <a:prstGeom prst="rect">
            <a:avLst/>
          </a:prstGeom>
          <a:ln w="12700">
            <a:miter lim="400000"/>
          </a:ln>
          <a:effectLst>
            <a:outerShdw blurRad="101600" dist="25400" dir="5400000" rotWithShape="0">
              <a:srgbClr val="000000">
                <a:alpha val="75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defTabSz="457200">
              <a:defRPr sz="4000" b="1">
                <a:solidFill>
                  <a:srgbClr val="FFFFFF"/>
                </a:solidFill>
                <a:latin typeface="Times New Roman"/>
                <a:ea typeface="Times New Roman"/>
                <a:cs typeface="Times New Roman"/>
                <a:sym typeface="Times New Roman"/>
              </a:defRPr>
            </a:pPr>
            <a:r>
              <a:rPr lang="es-ES" sz="2000" b="1" i="1" dirty="0">
                <a:solidFill>
                  <a:srgbClr val="FFFFFF"/>
                </a:solidFill>
                <a:latin typeface="Helvetica"/>
                <a:ea typeface="Times New Roman"/>
                <a:cs typeface="Times New Roman"/>
                <a:sym typeface="Times New Roman"/>
              </a:rPr>
              <a:t>Formación naval integral, contextualizada y con sentido</a:t>
            </a:r>
          </a:p>
        </p:txBody>
      </p:sp>
      <p:sp>
        <p:nvSpPr>
          <p:cNvPr id="4" name="3 Rectángulo"/>
          <p:cNvSpPr/>
          <p:nvPr/>
        </p:nvSpPr>
        <p:spPr>
          <a:xfrm>
            <a:off x="191344" y="3948732"/>
            <a:ext cx="11881320" cy="1569660"/>
          </a:xfrm>
          <a:prstGeom prst="rect">
            <a:avLst/>
          </a:prstGeom>
          <a:noFill/>
        </p:spPr>
        <p:txBody>
          <a:bodyPr wrap="square" lIns="91440" tIns="45720" rIns="91440" bIns="45720">
            <a:spAutoFit/>
          </a:bodyPr>
          <a:lstStyle/>
          <a:p>
            <a:pPr algn="ctr"/>
            <a:r>
              <a:rPr lang="es-ES" sz="3200" b="1" dirty="0" smtClean="0">
                <a:solidFill>
                  <a:srgbClr val="000066"/>
                </a:solidFill>
              </a:rPr>
              <a:t>REVISTA DE INSPECCIÓN EDUCACIONAL</a:t>
            </a:r>
            <a:endParaRPr lang="es-CL" sz="3200" b="1" dirty="0" smtClean="0">
              <a:solidFill>
                <a:srgbClr val="000066"/>
              </a:solidFill>
            </a:endParaRPr>
          </a:p>
          <a:p>
            <a:pPr algn="ctr"/>
            <a:r>
              <a:rPr lang="es-CL" sz="3200" dirty="0" smtClean="0">
                <a:solidFill>
                  <a:srgbClr val="000066"/>
                </a:solidFill>
              </a:rPr>
              <a:t>AÑO ACADÉMICO 2025</a:t>
            </a:r>
          </a:p>
          <a:p>
            <a:pPr algn="ctr"/>
            <a:endParaRPr lang="es-ES" sz="3200" b="1" dirty="0">
              <a:ln w="10541" cmpd="sng">
                <a:solidFill>
                  <a:schemeClr val="accent1">
                    <a:shade val="88000"/>
                    <a:satMod val="110000"/>
                  </a:schemeClr>
                </a:solidFill>
                <a:prstDash val="solid"/>
              </a:ln>
              <a:solidFill>
                <a:srgbClr val="000066"/>
              </a:solidFill>
            </a:endParaRPr>
          </a:p>
        </p:txBody>
      </p:sp>
      <p:sp>
        <p:nvSpPr>
          <p:cNvPr id="1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3" name="Imagen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06836" y="995202"/>
            <a:ext cx="3174834" cy="2505806"/>
          </a:xfrm>
          <a:prstGeom prst="rect">
            <a:avLst/>
          </a:prstGeom>
        </p:spPr>
      </p:pic>
      <p:sp>
        <p:nvSpPr>
          <p:cNvPr id="2" name="1 Marcador de número de diapositiva"/>
          <p:cNvSpPr>
            <a:spLocks noGrp="1"/>
          </p:cNvSpPr>
          <p:nvPr>
            <p:ph type="sldNum" sz="quarter" idx="2"/>
          </p:nvPr>
        </p:nvSpPr>
        <p:spPr>
          <a:xfrm>
            <a:off x="11752511" y="6474822"/>
            <a:ext cx="300721" cy="338554"/>
          </a:xfrm>
        </p:spPr>
        <p:txBody>
          <a:bodyPr/>
          <a:lstStyle/>
          <a:p>
            <a:fld id="{86CB4B4D-7CA3-9044-876B-883B54F8677D}" type="slidenum">
              <a:rPr lang="es-CL" sz="1600" b="1" smtClean="0"/>
              <a:pPr/>
              <a:t>1</a:t>
            </a:fld>
            <a:endParaRPr lang="es-CL" sz="1600" b="1" dirty="0"/>
          </a:p>
        </p:txBody>
      </p:sp>
    </p:spTree>
    <p:extLst>
      <p:ext uri="{BB962C8B-B14F-4D97-AF65-F5344CB8AC3E}">
        <p14:creationId xmlns:p14="http://schemas.microsoft.com/office/powerpoint/2010/main" val="3393185676"/>
      </p:ext>
    </p:extLst>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9" name="8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10" name="9 Rectángulo redondeado"/>
          <p:cNvSpPr/>
          <p:nvPr/>
        </p:nvSpPr>
        <p:spPr>
          <a:xfrm>
            <a:off x="4273301" y="241613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a:t>
            </a:r>
            <a:r>
              <a:rPr lang="es-CL" sz="2400" b="1" dirty="0" smtClean="0">
                <a:solidFill>
                  <a:schemeClr val="bg1"/>
                </a:solidFill>
              </a:rPr>
              <a:t>. </a:t>
            </a:r>
            <a:r>
              <a:rPr lang="es-CL" sz="2400" b="1" dirty="0" smtClean="0">
                <a:solidFill>
                  <a:srgbClr val="FFFFFF"/>
                </a:solidFill>
              </a:rPr>
              <a:t>CONTEXTO ACTUAL</a:t>
            </a:r>
            <a:endParaRPr lang="es-CL" sz="2400" b="1" dirty="0">
              <a:solidFill>
                <a:schemeClr val="bg1"/>
              </a:solidFill>
            </a:endParaRPr>
          </a:p>
        </p:txBody>
      </p:sp>
      <p:sp>
        <p:nvSpPr>
          <p:cNvPr id="12" name="11 Rectángulo redondeado"/>
          <p:cNvSpPr/>
          <p:nvPr/>
        </p:nvSpPr>
        <p:spPr>
          <a:xfrm>
            <a:off x="4273301" y="313621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a:t>
            </a:r>
            <a:r>
              <a:rPr lang="es-CL" sz="2400" b="1" dirty="0" smtClean="0">
                <a:solidFill>
                  <a:srgbClr val="FFFFFF"/>
                </a:solidFill>
              </a:rPr>
              <a:t>. OBSERVACIONES </a:t>
            </a:r>
            <a:endParaRPr lang="es-CL" sz="2400" b="1" dirty="0">
              <a:solidFill>
                <a:srgbClr val="FFFFFF"/>
              </a:solidFill>
            </a:endParaRPr>
          </a:p>
        </p:txBody>
      </p:sp>
      <p:sp>
        <p:nvSpPr>
          <p:cNvPr id="13" name="12 Rectángulo redondeado"/>
          <p:cNvSpPr/>
          <p:nvPr/>
        </p:nvSpPr>
        <p:spPr>
          <a:xfrm>
            <a:off x="4273301" y="385629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a:t>
            </a:r>
            <a:r>
              <a:rPr lang="es-CL" sz="2400" b="1" dirty="0" smtClean="0">
                <a:solidFill>
                  <a:srgbClr val="FFFFFF"/>
                </a:solidFill>
              </a:rPr>
              <a:t>. </a:t>
            </a:r>
            <a:r>
              <a:rPr lang="es-CL" sz="2400" b="1" dirty="0" smtClean="0">
                <a:solidFill>
                  <a:srgbClr val="FFFFFF"/>
                </a:solidFill>
              </a:rPr>
              <a:t>INDICADORES</a:t>
            </a:r>
            <a:endParaRPr lang="es-CL" sz="2400" b="1" dirty="0">
              <a:solidFill>
                <a:srgbClr val="FFFFFF"/>
              </a:solidFill>
            </a:endParaRPr>
          </a:p>
        </p:txBody>
      </p:sp>
      <p:sp>
        <p:nvSpPr>
          <p:cNvPr id="18" name="17 CuadroTexto"/>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p:cNvPicPr>
            <a:picLocks noChangeAspect="1"/>
          </p:cNvPicPr>
          <p:nvPr/>
        </p:nvPicPr>
        <p:blipFill>
          <a:blip r:embed="rId4"/>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a:t>
            </a:fld>
            <a:endParaRPr lang="es-CL" sz="1600" b="1" dirty="0"/>
          </a:p>
        </p:txBody>
      </p:sp>
    </p:spTree>
    <p:extLst>
      <p:ext uri="{BB962C8B-B14F-4D97-AF65-F5344CB8AC3E}">
        <p14:creationId xmlns:p14="http://schemas.microsoft.com/office/powerpoint/2010/main" val="3345604331"/>
      </p:ext>
    </p:extLst>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9" name="8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10" name="9 Rectángulo redondeado"/>
          <p:cNvSpPr/>
          <p:nvPr/>
        </p:nvSpPr>
        <p:spPr>
          <a:xfrm>
            <a:off x="4273301" y="241613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1</a:t>
            </a:r>
            <a:r>
              <a:rPr lang="es-CL" sz="2400" b="1" dirty="0" smtClean="0">
                <a:solidFill>
                  <a:srgbClr val="FFFF00"/>
                </a:solidFill>
              </a:rPr>
              <a:t>. CONTEXTO ACTUAL</a:t>
            </a:r>
            <a:endParaRPr lang="es-CL" sz="2400" b="1" dirty="0">
              <a:solidFill>
                <a:srgbClr val="FFFF00"/>
              </a:solidFill>
            </a:endParaRPr>
          </a:p>
        </p:txBody>
      </p:sp>
      <p:sp>
        <p:nvSpPr>
          <p:cNvPr id="12" name="11 Rectángulo redondeado"/>
          <p:cNvSpPr/>
          <p:nvPr/>
        </p:nvSpPr>
        <p:spPr>
          <a:xfrm>
            <a:off x="4273301" y="313621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a:t>
            </a:r>
            <a:r>
              <a:rPr lang="es-CL" sz="2400" b="1" dirty="0" smtClean="0">
                <a:solidFill>
                  <a:srgbClr val="FFFFFF"/>
                </a:solidFill>
              </a:rPr>
              <a:t>. OBSERVACIONES </a:t>
            </a:r>
            <a:endParaRPr lang="es-CL" sz="2400" b="1" dirty="0">
              <a:solidFill>
                <a:srgbClr val="FFFFFF"/>
              </a:solidFill>
            </a:endParaRPr>
          </a:p>
        </p:txBody>
      </p:sp>
      <p:sp>
        <p:nvSpPr>
          <p:cNvPr id="13" name="12 Rectángulo redondeado"/>
          <p:cNvSpPr/>
          <p:nvPr/>
        </p:nvSpPr>
        <p:spPr>
          <a:xfrm>
            <a:off x="4273301" y="385629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a:t>
            </a:r>
            <a:r>
              <a:rPr lang="es-CL" sz="2400" b="1" dirty="0" smtClean="0">
                <a:solidFill>
                  <a:srgbClr val="FFFFFF"/>
                </a:solidFill>
              </a:rPr>
              <a:t>. </a:t>
            </a:r>
            <a:r>
              <a:rPr lang="es-CL" sz="2400" b="1" dirty="0" smtClean="0">
                <a:solidFill>
                  <a:srgbClr val="FFFFFF"/>
                </a:solidFill>
              </a:rPr>
              <a:t>INDICADORES</a:t>
            </a:r>
            <a:endParaRPr lang="es-CL" sz="2400" b="1" dirty="0">
              <a:solidFill>
                <a:srgbClr val="FFFFFF"/>
              </a:solidFill>
            </a:endParaRPr>
          </a:p>
        </p:txBody>
      </p:sp>
      <p:sp>
        <p:nvSpPr>
          <p:cNvPr id="18" name="17 CuadroTexto"/>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p:cNvPicPr>
            <a:picLocks noChangeAspect="1"/>
          </p:cNvPicPr>
          <p:nvPr/>
        </p:nvPicPr>
        <p:blipFill>
          <a:blip r:embed="rId4"/>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a:t>
            </a:fld>
            <a:endParaRPr lang="es-CL" sz="1600" b="1" dirty="0"/>
          </a:p>
        </p:txBody>
      </p:sp>
    </p:spTree>
    <p:extLst>
      <p:ext uri="{BB962C8B-B14F-4D97-AF65-F5344CB8AC3E}">
        <p14:creationId xmlns:p14="http://schemas.microsoft.com/office/powerpoint/2010/main" val="1606048331"/>
      </p:ext>
    </p:extLst>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0" name="9 Rectángulo redondeado"/>
          <p:cNvSpPr/>
          <p:nvPr/>
        </p:nvSpPr>
        <p:spPr>
          <a:xfrm>
            <a:off x="695399" y="1462337"/>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a:t>
            </a:r>
            <a:r>
              <a:rPr lang="es-CL" sz="2400" b="1" dirty="0" smtClean="0">
                <a:solidFill>
                  <a:schemeClr val="bg1"/>
                </a:solidFill>
              </a:rPr>
              <a:t>. PRESUPUESTO DOCENTE INESTABLE (2026)</a:t>
            </a:r>
            <a:endParaRPr lang="es-CL" sz="2400" b="1" dirty="0">
              <a:solidFill>
                <a:schemeClr val="bg1"/>
              </a:solidFill>
            </a:endParaRPr>
          </a:p>
        </p:txBody>
      </p:sp>
      <p:sp>
        <p:nvSpPr>
          <p:cNvPr id="12" name="11 Rectángulo redondeado"/>
          <p:cNvSpPr/>
          <p:nvPr/>
        </p:nvSpPr>
        <p:spPr>
          <a:xfrm>
            <a:off x="695400" y="213285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a:t>
            </a:r>
            <a:r>
              <a:rPr lang="es-CL" sz="2400" b="1" dirty="0" smtClean="0">
                <a:solidFill>
                  <a:srgbClr val="FFFFFF"/>
                </a:solidFill>
              </a:rPr>
              <a:t>. MODIFICACIONES EN MALLAS ACADÉMICAS  </a:t>
            </a:r>
            <a:endParaRPr lang="es-CL" sz="2400" b="1" dirty="0">
              <a:solidFill>
                <a:srgbClr val="FFFFFF"/>
              </a:solidFill>
            </a:endParaRPr>
          </a:p>
        </p:txBody>
      </p:sp>
      <p:sp>
        <p:nvSpPr>
          <p:cNvPr id="13" name="12 Rectángulo redondeado"/>
          <p:cNvSpPr/>
          <p:nvPr/>
        </p:nvSpPr>
        <p:spPr>
          <a:xfrm>
            <a:off x="695400" y="285293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a:t>
            </a:r>
            <a:r>
              <a:rPr lang="es-CL" sz="2400" b="1" dirty="0" smtClean="0">
                <a:solidFill>
                  <a:srgbClr val="FFFFFF"/>
                </a:solidFill>
              </a:rPr>
              <a:t>. </a:t>
            </a:r>
            <a:r>
              <a:rPr lang="es-CL" sz="2400" b="1" dirty="0" smtClean="0">
                <a:solidFill>
                  <a:srgbClr val="FFFFFF"/>
                </a:solidFill>
              </a:rPr>
              <a:t>PHI</a:t>
            </a:r>
            <a:endParaRPr lang="es-CL" sz="2400" b="1" dirty="0">
              <a:solidFill>
                <a:srgbClr val="FFFFFF"/>
              </a:solidFill>
            </a:endParaRPr>
          </a:p>
        </p:txBody>
      </p:sp>
      <p:pic>
        <p:nvPicPr>
          <p:cNvPr id="135" name="Picture 2" descr="Picture 2"/>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4</a:t>
            </a:fld>
            <a:endParaRPr lang="es-CL" sz="1600" b="1" dirty="0"/>
          </a:p>
        </p:txBody>
      </p:sp>
      <p:sp>
        <p:nvSpPr>
          <p:cNvPr id="15" name="12 Rectángulo redondeado"/>
          <p:cNvSpPr/>
          <p:nvPr/>
        </p:nvSpPr>
        <p:spPr>
          <a:xfrm>
            <a:off x="695400" y="355903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smtClean="0">
                <a:solidFill>
                  <a:srgbClr val="FFFFFF"/>
                </a:solidFill>
              </a:rPr>
              <a:t>4</a:t>
            </a:r>
            <a:r>
              <a:rPr lang="es-CL" sz="2400" b="1" dirty="0" smtClean="0">
                <a:solidFill>
                  <a:srgbClr val="FFFFFF"/>
                </a:solidFill>
              </a:rPr>
              <a:t>. </a:t>
            </a:r>
            <a:r>
              <a:rPr lang="es-CL" sz="2400" b="1" dirty="0" smtClean="0">
                <a:solidFill>
                  <a:srgbClr val="FFFFFF"/>
                </a:solidFill>
              </a:rPr>
              <a:t>MEDOC </a:t>
            </a:r>
            <a:endParaRPr lang="es-CL" sz="2400" b="1" dirty="0">
              <a:solidFill>
                <a:srgbClr val="FFFFFF"/>
              </a:solidFill>
            </a:endParaRPr>
          </a:p>
        </p:txBody>
      </p:sp>
      <p:sp>
        <p:nvSpPr>
          <p:cNvPr id="16" name="12 Rectángulo redondeado"/>
          <p:cNvSpPr/>
          <p:nvPr/>
        </p:nvSpPr>
        <p:spPr>
          <a:xfrm>
            <a:off x="695398" y="4306353"/>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smtClean="0">
                <a:solidFill>
                  <a:srgbClr val="FFFFFF"/>
                </a:solidFill>
              </a:rPr>
              <a:t>5. SEIS</a:t>
            </a:r>
            <a:r>
              <a:rPr lang="es-CL" sz="2400" b="1" dirty="0" smtClean="0">
                <a:solidFill>
                  <a:srgbClr val="FFFFFF"/>
                </a:solidFill>
              </a:rPr>
              <a:t> MODELOS DE FORMACIÓN  </a:t>
            </a:r>
            <a:endParaRPr lang="es-CL" sz="2400" b="1" dirty="0">
              <a:solidFill>
                <a:srgbClr val="FFFFFF"/>
              </a:solidFill>
            </a:endParaRPr>
          </a:p>
        </p:txBody>
      </p:sp>
    </p:spTree>
    <p:extLst>
      <p:ext uri="{BB962C8B-B14F-4D97-AF65-F5344CB8AC3E}">
        <p14:creationId xmlns:p14="http://schemas.microsoft.com/office/powerpoint/2010/main" val="98520359"/>
      </p:ext>
    </p:extLst>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a:t>
            </a:fld>
            <a:endParaRPr lang="es-CL" sz="1600" b="1" dirty="0"/>
          </a:p>
        </p:txBody>
      </p:sp>
      <p:graphicFrame>
        <p:nvGraphicFramePr>
          <p:cNvPr id="17" name="Tabla 16"/>
          <p:cNvGraphicFramePr>
            <a:graphicFrameLocks noGrp="1"/>
          </p:cNvGraphicFramePr>
          <p:nvPr>
            <p:extLst>
              <p:ext uri="{D42A27DB-BD31-4B8C-83A1-F6EECF244321}">
                <p14:modId xmlns:p14="http://schemas.microsoft.com/office/powerpoint/2010/main" val="3528386486"/>
              </p:ext>
            </p:extLst>
          </p:nvPr>
        </p:nvGraphicFramePr>
        <p:xfrm>
          <a:off x="1055440" y="919943"/>
          <a:ext cx="9368698" cy="4608516"/>
        </p:xfrm>
        <a:graphic>
          <a:graphicData uri="http://schemas.openxmlformats.org/drawingml/2006/table">
            <a:tbl>
              <a:tblPr firstRow="1" firstCol="1" bandRow="1">
                <a:tableStyleId>{5C22544A-7EE6-4342-B048-85BDC9FD1C3A}</a:tableStyleId>
              </a:tblPr>
              <a:tblGrid>
                <a:gridCol w="6167798">
                  <a:extLst>
                    <a:ext uri="{9D8B030D-6E8A-4147-A177-3AD203B41FA5}">
                      <a16:colId xmlns:a16="http://schemas.microsoft.com/office/drawing/2014/main" val="1483318771"/>
                    </a:ext>
                  </a:extLst>
                </a:gridCol>
                <a:gridCol w="3200900">
                  <a:extLst>
                    <a:ext uri="{9D8B030D-6E8A-4147-A177-3AD203B41FA5}">
                      <a16:colId xmlns:a16="http://schemas.microsoft.com/office/drawing/2014/main" val="1185651125"/>
                    </a:ext>
                  </a:extLst>
                </a:gridCol>
              </a:tblGrid>
              <a:tr h="577841">
                <a:tc>
                  <a:txBody>
                    <a:bodyPr/>
                    <a:lstStyle/>
                    <a:p>
                      <a:pPr>
                        <a:spcAft>
                          <a:spcPts val="0"/>
                        </a:spcAft>
                      </a:pPr>
                      <a:r>
                        <a:rPr lang="es-CL" sz="1000" dirty="0">
                          <a:effectLst/>
                        </a:rPr>
                        <a:t>Aporte ESNAVAL banco 4 por déficit ST21:</a:t>
                      </a:r>
                      <a:endParaRPr lang="es-CL" sz="1100" dirty="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000">
                          <a:effectLst/>
                        </a:rPr>
                        <a:t>$   120.000.000 </a:t>
                      </a:r>
                      <a:endParaRPr lang="es-CL" sz="110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1999457173"/>
                  </a:ext>
                </a:extLst>
              </a:tr>
              <a:tr h="577841">
                <a:tc>
                  <a:txBody>
                    <a:bodyPr/>
                    <a:lstStyle/>
                    <a:p>
                      <a:pPr>
                        <a:spcAft>
                          <a:spcPts val="0"/>
                        </a:spcAft>
                      </a:pPr>
                      <a:r>
                        <a:rPr lang="es-CL" sz="1000">
                          <a:effectLst/>
                        </a:rPr>
                        <a:t>Asignado por DIREDUCARM 261625 MAR:</a:t>
                      </a:r>
                      <a:endParaRPr lang="es-CL" sz="110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000">
                          <a:effectLst/>
                        </a:rPr>
                        <a:t>$1.502.791.681 </a:t>
                      </a:r>
                      <a:endParaRPr lang="es-CL" sz="110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3349484397"/>
                  </a:ext>
                </a:extLst>
              </a:tr>
              <a:tr h="306978">
                <a:tc>
                  <a:txBody>
                    <a:bodyPr/>
                    <a:lstStyle/>
                    <a:p>
                      <a:pPr>
                        <a:spcAft>
                          <a:spcPts val="0"/>
                        </a:spcAft>
                      </a:pPr>
                      <a:r>
                        <a:rPr lang="es-CL" sz="1000">
                          <a:effectLst/>
                        </a:rPr>
                        <a:t>Ingresado por DIREDUCARM en S.I.G.A.:</a:t>
                      </a:r>
                      <a:endParaRPr lang="es-CL" sz="110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000">
                          <a:effectLst/>
                        </a:rPr>
                        <a:t>$1.502.000.000 </a:t>
                      </a:r>
                      <a:endParaRPr lang="es-CL" sz="110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2843922213"/>
                  </a:ext>
                </a:extLst>
              </a:tr>
              <a:tr h="577841">
                <a:tc>
                  <a:txBody>
                    <a:bodyPr/>
                    <a:lstStyle/>
                    <a:p>
                      <a:pPr>
                        <a:spcAft>
                          <a:spcPts val="0"/>
                        </a:spcAft>
                      </a:pPr>
                      <a:r>
                        <a:rPr lang="es-CL" sz="1000">
                          <a:effectLst/>
                        </a:rPr>
                        <a:t>Aporte ESNAVAL banco 4 por déficit ST21:</a:t>
                      </a:r>
                      <a:endParaRPr lang="es-CL" sz="110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000">
                          <a:effectLst/>
                        </a:rPr>
                        <a:t>$     70.000.000 </a:t>
                      </a:r>
                      <a:endParaRPr lang="es-CL" sz="110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174667276"/>
                  </a:ext>
                </a:extLst>
              </a:tr>
              <a:tr h="306978">
                <a:tc>
                  <a:txBody>
                    <a:bodyPr/>
                    <a:lstStyle/>
                    <a:p>
                      <a:pPr>
                        <a:spcAft>
                          <a:spcPts val="0"/>
                        </a:spcAft>
                      </a:pPr>
                      <a:r>
                        <a:rPr lang="es-CL" sz="1000" dirty="0">
                          <a:effectLst/>
                        </a:rPr>
                        <a:t>Renuncias a horas complementarias:</a:t>
                      </a:r>
                      <a:endParaRPr lang="es-CL" sz="1100" dirty="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000">
                          <a:effectLst/>
                        </a:rPr>
                        <a:t>$     48.563.792 </a:t>
                      </a:r>
                      <a:endParaRPr lang="es-CL" sz="110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1034418577"/>
                  </a:ext>
                </a:extLst>
              </a:tr>
              <a:tr h="306978">
                <a:tc>
                  <a:txBody>
                    <a:bodyPr/>
                    <a:lstStyle/>
                    <a:p>
                      <a:pPr>
                        <a:spcAft>
                          <a:spcPts val="0"/>
                        </a:spcAft>
                      </a:pPr>
                      <a:r>
                        <a:rPr lang="es-CL" sz="1000">
                          <a:effectLst/>
                        </a:rPr>
                        <a:t>Renuncias sin costo reflejado en S.I.G.A.:</a:t>
                      </a:r>
                      <a:endParaRPr lang="es-CL" sz="110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000">
                          <a:effectLst/>
                        </a:rPr>
                        <a:t>$       2.467.216 </a:t>
                      </a:r>
                      <a:endParaRPr lang="es-CL" sz="110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1962660316"/>
                  </a:ext>
                </a:extLst>
              </a:tr>
              <a:tr h="306978">
                <a:tc>
                  <a:txBody>
                    <a:bodyPr/>
                    <a:lstStyle/>
                    <a:p>
                      <a:pPr>
                        <a:spcAft>
                          <a:spcPts val="0"/>
                        </a:spcAft>
                      </a:pPr>
                      <a:r>
                        <a:rPr lang="es-CL" sz="1000">
                          <a:effectLst/>
                        </a:rPr>
                        <a:t>Nombramientos ingresados 2° semestre: </a:t>
                      </a:r>
                      <a:endParaRPr lang="es-CL" sz="110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000">
                          <a:effectLst/>
                        </a:rPr>
                        <a:t> $     20.333.657 </a:t>
                      </a:r>
                      <a:endParaRPr lang="es-CL" sz="110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1253452441"/>
                  </a:ext>
                </a:extLst>
              </a:tr>
              <a:tr h="306978">
                <a:tc>
                  <a:txBody>
                    <a:bodyPr/>
                    <a:lstStyle/>
                    <a:p>
                      <a:pPr>
                        <a:spcAft>
                          <a:spcPts val="0"/>
                        </a:spcAft>
                      </a:pPr>
                      <a:r>
                        <a:rPr lang="es-CL" sz="1000">
                          <a:effectLst/>
                        </a:rPr>
                        <a:t>Saldo en S.I.G.A.:</a:t>
                      </a:r>
                      <a:endParaRPr lang="es-CL" sz="110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000">
                          <a:effectLst/>
                        </a:rPr>
                        <a:t>$       5.715.766 </a:t>
                      </a:r>
                      <a:endParaRPr lang="es-CL" sz="110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3127758115"/>
                  </a:ext>
                </a:extLst>
              </a:tr>
              <a:tr h="306978">
                <a:tc>
                  <a:txBody>
                    <a:bodyPr/>
                    <a:lstStyle/>
                    <a:p>
                      <a:pPr>
                        <a:spcAft>
                          <a:spcPts val="0"/>
                        </a:spcAft>
                      </a:pPr>
                      <a:r>
                        <a:rPr lang="es-CL" sz="1000">
                          <a:effectLst/>
                        </a:rPr>
                        <a:t>Total proyectado 2025: </a:t>
                      </a:r>
                      <a:endParaRPr lang="es-CL" sz="110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000">
                          <a:effectLst/>
                        </a:rPr>
                        <a:t> $1.584.942.356 </a:t>
                      </a:r>
                      <a:endParaRPr lang="es-CL" sz="110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3031059227"/>
                  </a:ext>
                </a:extLst>
              </a:tr>
              <a:tr h="306978">
                <a:tc>
                  <a:txBody>
                    <a:bodyPr/>
                    <a:lstStyle/>
                    <a:p>
                      <a:pPr>
                        <a:spcAft>
                          <a:spcPts val="0"/>
                        </a:spcAft>
                      </a:pPr>
                      <a:r>
                        <a:rPr lang="es-CL" sz="1000">
                          <a:effectLst/>
                        </a:rPr>
                        <a:t>Déficit asignación docente:</a:t>
                      </a:r>
                      <a:endParaRPr lang="es-CL" sz="110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000" dirty="0">
                          <a:effectLst/>
                        </a:rPr>
                        <a:t>$     12.150.675 </a:t>
                      </a:r>
                      <a:endParaRPr lang="es-CL" sz="1100" dirty="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369694776"/>
                  </a:ext>
                </a:extLst>
              </a:tr>
              <a:tr h="306978">
                <a:tc>
                  <a:txBody>
                    <a:bodyPr/>
                    <a:lstStyle/>
                    <a:p>
                      <a:pPr>
                        <a:spcAft>
                          <a:spcPts val="0"/>
                        </a:spcAft>
                      </a:pPr>
                      <a:r>
                        <a:rPr lang="es-CL" sz="1000" dirty="0" smtClean="0">
                          <a:effectLst/>
                        </a:rPr>
                        <a:t>Asignación docente </a:t>
                      </a:r>
                      <a:r>
                        <a:rPr lang="es-CL" sz="1000" dirty="0">
                          <a:effectLst/>
                        </a:rPr>
                        <a:t>2025:</a:t>
                      </a:r>
                      <a:endParaRPr lang="es-CL" sz="1100" dirty="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000" dirty="0">
                          <a:effectLst/>
                        </a:rPr>
                        <a:t>$1.572.791.681 </a:t>
                      </a:r>
                      <a:endParaRPr lang="es-CL" sz="1100" dirty="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127148619"/>
                  </a:ext>
                </a:extLst>
              </a:tr>
              <a:tr h="419169">
                <a:tc>
                  <a:txBody>
                    <a:bodyPr/>
                    <a:lstStyle/>
                    <a:p>
                      <a:pPr>
                        <a:spcAft>
                          <a:spcPts val="0"/>
                        </a:spcAft>
                      </a:pPr>
                      <a:r>
                        <a:rPr lang="es-CL" sz="1100" dirty="0" smtClean="0">
                          <a:effectLst/>
                          <a:latin typeface="Calibri" panose="020F0502020204030204" pitchFamily="34" charset="0"/>
                          <a:ea typeface="Calibri" panose="020F0502020204030204" pitchFamily="34" charset="0"/>
                        </a:rPr>
                        <a:t>Asignación DEA </a:t>
                      </a:r>
                      <a:endParaRPr lang="es-CL" sz="1100" dirty="0">
                        <a:effectLst/>
                        <a:latin typeface="Calibri" panose="020F0502020204030204" pitchFamily="34" charset="0"/>
                        <a:ea typeface="Calibri" panose="020F0502020204030204" pitchFamily="34" charset="0"/>
                      </a:endParaRPr>
                    </a:p>
                  </a:txBody>
                  <a:tcPr marL="44450" marR="44450" marT="0" marB="0" anchor="b"/>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CL" sz="1000" b="0" i="0" u="none" strike="noStrike" kern="0" cap="none" spc="0" normalizeH="0" baseline="0" noProof="0" dirty="0" smtClean="0">
                          <a:ln>
                            <a:noFill/>
                          </a:ln>
                          <a:solidFill>
                            <a:srgbClr val="000000"/>
                          </a:solidFill>
                          <a:effectLst/>
                          <a:uLnTx/>
                          <a:uFillTx/>
                          <a:latin typeface="+mn-lt"/>
                          <a:cs typeface="+mn-cs"/>
                          <a:sym typeface="Calibri"/>
                        </a:rPr>
                        <a:t>$1.334.791.681 </a:t>
                      </a:r>
                      <a:endParaRPr kumimoji="0" lang="es-CL" sz="1100" b="0" i="0" u="none" strike="noStrike" kern="0" cap="none" spc="0" normalizeH="0" baseline="0" noProof="0" dirty="0" smtClean="0">
                        <a:ln>
                          <a:noFill/>
                        </a:ln>
                        <a:solidFill>
                          <a:srgbClr val="000000"/>
                        </a:solidFill>
                        <a:effectLst/>
                        <a:uLnTx/>
                        <a:uFillTx/>
                        <a:latin typeface="Calibri" panose="020F0502020204030204" pitchFamily="34" charset="0"/>
                        <a:ea typeface="Calibri" panose="020F0502020204030204" pitchFamily="34" charset="0"/>
                        <a:cs typeface="+mn-cs"/>
                        <a:sym typeface="Calibri"/>
                      </a:endParaRPr>
                    </a:p>
                    <a:p>
                      <a:pPr>
                        <a:spcAft>
                          <a:spcPts val="0"/>
                        </a:spcAft>
                      </a:pPr>
                      <a:endParaRPr lang="es-CL" sz="1100" dirty="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3971764386"/>
                  </a:ext>
                </a:extLst>
              </a:tr>
            </a:tbl>
          </a:graphicData>
        </a:graphic>
      </p:graphicFrame>
    </p:spTree>
    <p:extLst>
      <p:ext uri="{BB962C8B-B14F-4D97-AF65-F5344CB8AC3E}">
        <p14:creationId xmlns:p14="http://schemas.microsoft.com/office/powerpoint/2010/main" val="3746919938"/>
      </p:ext>
    </p:extLst>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4123312"/>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517458" y="38716"/>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smtClean="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smtClean="0"/>
              <a:t>OBSERVACIONES AÑO ANTERIOR / CLASIFICACIÓN / CURSOS DE ACCIÓN ADOPTADOS / ESTADO ACTUAL (CORREGIDAS-PENDIENTES)</a:t>
            </a:r>
            <a:r>
              <a:rPr lang="es-ES" sz="2000" dirty="0" smtClean="0">
                <a:latin typeface="+mn-lt"/>
              </a:rPr>
              <a:t>.</a:t>
            </a:r>
            <a:endParaRPr kumimoji="0" lang="es-ES" sz="2000" b="0" i="0" u="none" strike="noStrike" cap="none" spc="0" normalizeH="0" dirty="0" smtClean="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extLst>
              <p:ext uri="{D42A27DB-BD31-4B8C-83A1-F6EECF244321}">
                <p14:modId xmlns:p14="http://schemas.microsoft.com/office/powerpoint/2010/main" val="2677954872"/>
              </p:ext>
            </p:extLst>
          </p:nvPr>
        </p:nvGraphicFramePr>
        <p:xfrm>
          <a:off x="1091502" y="1450524"/>
          <a:ext cx="10276582" cy="210312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5410">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 DE ACCIÓN ADOPTADO /</a:t>
                      </a: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El levantamiento de procesos de la Escuela Naval no se encuentra finalizado. </a:t>
                      </a:r>
                      <a:endParaRPr lang="es-MX"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p>
                  </a:txBody>
                  <a:tcPr/>
                </a:tc>
                <a:tc>
                  <a:txBody>
                    <a:bodyPr/>
                    <a:lstStyle/>
                    <a:p>
                      <a:pPr lvl="0" algn="just"/>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Completar el levantamiento procesos del Departamento de Educación. </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lvl="0" algn="just"/>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Remitir a la DEA los siguientes procesos:</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Evaluación docente.</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smtClean="0">
                          <a:ln>
                            <a:noFill/>
                          </a:ln>
                          <a:solidFill>
                            <a:srgbClr val="FF0000"/>
                          </a:solidFill>
                          <a:effectLst/>
                          <a:uFillTx/>
                          <a:latin typeface="Arial" panose="020B0604020202020204" pitchFamily="34" charset="0"/>
                          <a:ea typeface="+mn-ea"/>
                          <a:cs typeface="Arial" panose="020B0604020202020204" pitchFamily="34" charset="0"/>
                          <a:sym typeface="Calibri"/>
                        </a:rPr>
                        <a:t>Separación de curso.</a:t>
                      </a:r>
                      <a:endParaRPr lang="es-CL" sz="1000" b="0" i="0" u="none" strike="noStrike" cap="none" spc="0" baseline="0" dirty="0" smtClean="0">
                        <a:ln>
                          <a:noFill/>
                        </a:ln>
                        <a:solidFill>
                          <a:srgbClr val="FF0000"/>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smtClean="0">
                          <a:ln>
                            <a:noFill/>
                          </a:ln>
                          <a:solidFill>
                            <a:srgbClr val="FF0000"/>
                          </a:solidFill>
                          <a:effectLst/>
                          <a:uFillTx/>
                          <a:latin typeface="Arial" panose="020B0604020202020204" pitchFamily="34" charset="0"/>
                          <a:ea typeface="+mn-ea"/>
                          <a:cs typeface="Arial" panose="020B0604020202020204" pitchFamily="34" charset="0"/>
                          <a:sym typeface="Calibri"/>
                        </a:rPr>
                        <a:t>Reintegro de alumno.</a:t>
                      </a:r>
                      <a:endParaRPr lang="es-CL" sz="1000" b="0" i="0" u="none" strike="noStrike" cap="none" spc="0" baseline="0" dirty="0" smtClean="0">
                        <a:ln>
                          <a:noFill/>
                        </a:ln>
                        <a:solidFill>
                          <a:srgbClr val="FF0000"/>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Registros y modificación de notas.</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indent="-171450" algn="just">
                        <a:buFont typeface="Arial" panose="020B0604020202020204" pitchFamily="34" charset="0"/>
                        <a:buChar char="•"/>
                      </a:pPr>
                      <a:r>
                        <a:rPr lang="es-ES" sz="1000" b="0" i="0" u="none" strike="noStrike" cap="none" spc="0" baseline="0" dirty="0" err="1" smtClean="0">
                          <a:ln>
                            <a:noFill/>
                          </a:ln>
                          <a:solidFill>
                            <a:srgbClr val="FF0000"/>
                          </a:solidFill>
                          <a:effectLst/>
                          <a:uFillTx/>
                          <a:latin typeface="Arial" panose="020B0604020202020204" pitchFamily="34" charset="0"/>
                          <a:ea typeface="+mn-ea"/>
                          <a:cs typeface="Arial" panose="020B0604020202020204" pitchFamily="34" charset="0"/>
                          <a:sym typeface="Calibri"/>
                        </a:rPr>
                        <a:t>Reportabilidad</a:t>
                      </a:r>
                      <a:r>
                        <a:rPr lang="es-ES" sz="1000" b="0" i="0" u="none" strike="noStrike" cap="none" spc="0" baseline="0" dirty="0" smtClean="0">
                          <a:ln>
                            <a:noFill/>
                          </a:ln>
                          <a:solidFill>
                            <a:srgbClr val="FF0000"/>
                          </a:solidFill>
                          <a:effectLst/>
                          <a:uFillTx/>
                          <a:latin typeface="Arial" panose="020B0604020202020204" pitchFamily="34" charset="0"/>
                          <a:ea typeface="+mn-ea"/>
                          <a:cs typeface="Arial" panose="020B0604020202020204" pitchFamily="34" charset="0"/>
                          <a:sym typeface="Calibri"/>
                        </a:rPr>
                        <a:t> de novedades educacionales al Jefe de Actividades Académicas.</a:t>
                      </a:r>
                      <a:endParaRPr lang="es-ES" sz="1000" b="0" baseline="0" dirty="0" smtClean="0">
                        <a:solidFill>
                          <a:srgbClr val="FF0000"/>
                        </a:solidFill>
                        <a:latin typeface="Arial" panose="020B0604020202020204" pitchFamily="34" charset="0"/>
                        <a:cs typeface="Arial" panose="020B060402020202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1" baseline="0" dirty="0" smtClean="0">
                          <a:solidFill>
                            <a:schemeClr val="tx1"/>
                          </a:solidFill>
                          <a:latin typeface="Arial" panose="020B0604020202020204" pitchFamily="34" charset="0"/>
                          <a:cs typeface="Arial" panose="020B0604020202020204" pitchFamily="34" charset="0"/>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aseline="0" dirty="0" smtClean="0">
                          <a:solidFill>
                            <a:schemeClr val="tx1"/>
                          </a:solidFill>
                          <a:latin typeface="Arial" panose="020B0604020202020204" pitchFamily="34" charset="0"/>
                          <a:cs typeface="Arial" panose="020B0604020202020204" pitchFamily="34" charset="0"/>
                        </a:rPr>
                        <a:t>Procesos levantados en Control de Gestión: </a:t>
                      </a:r>
                    </a:p>
                    <a:p>
                      <a:pPr algn="just"/>
                      <a:r>
                        <a:rPr lang="es-ES" sz="1100" baseline="0" dirty="0" smtClean="0">
                          <a:solidFill>
                            <a:srgbClr val="FF0000"/>
                          </a:solidFill>
                          <a:latin typeface="Arial" panose="020B0604020202020204" pitchFamily="34" charset="0"/>
                          <a:cs typeface="Arial" panose="020B0604020202020204" pitchFamily="34" charset="0"/>
                          <a:hlinkClick r:id="rId6"/>
                        </a:rPr>
                        <a:t>http://procesos.esnaval.cl/#list</a:t>
                      </a:r>
                      <a:endParaRPr lang="es-ES" sz="1100" baseline="0" dirty="0" smtClean="0">
                        <a:solidFill>
                          <a:srgbClr val="FF0000"/>
                        </a:solidFill>
                        <a:latin typeface="Arial" panose="020B0604020202020204" pitchFamily="34" charset="0"/>
                        <a:cs typeface="Arial" panose="020B0604020202020204" pitchFamily="34" charset="0"/>
                      </a:endParaRPr>
                    </a:p>
                    <a:p>
                      <a:pPr algn="just"/>
                      <a:r>
                        <a:rPr lang="es-ES" sz="1100" b="0" i="0" u="none" strike="noStrike" cap="none" spc="0" baseline="0" dirty="0" smtClean="0">
                          <a:ln>
                            <a:noFill/>
                          </a:ln>
                          <a:solidFill>
                            <a:srgbClr val="FF0000"/>
                          </a:solidFill>
                          <a:uFillTx/>
                          <a:latin typeface="Arial" panose="020B0604020202020204" pitchFamily="34" charset="0"/>
                          <a:ea typeface="+mn-ea"/>
                          <a:cs typeface="Arial" panose="020B0604020202020204" pitchFamily="34" charset="0"/>
                          <a:sym typeface="Calibri"/>
                        </a:rPr>
                        <a:t>Pendiente</a:t>
                      </a:r>
                    </a:p>
                    <a:p>
                      <a:pPr algn="just"/>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2866297989"/>
              </p:ext>
            </p:extLst>
          </p:nvPr>
        </p:nvGraphicFramePr>
        <p:xfrm>
          <a:off x="1092696" y="3555856"/>
          <a:ext cx="10275388" cy="102108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370840">
                <a:tc>
                  <a:txBody>
                    <a:bodyPr/>
                    <a:lstStyle/>
                    <a:p>
                      <a:pPr algn="just">
                        <a:tabLst/>
                      </a:pPr>
                      <a:r>
                        <a:rPr lang="es-ES" sz="11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N° 1</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tiene claridad de las directivas DEA que deban ser modificadas para mejor gestión en   ESNAVAL, producto de cambios generados por MEDOC.</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tabLst/>
                      </a:pPr>
                      <a:endParaRPr lang="es-ES" sz="11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1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1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p>
                  </a:txBody>
                  <a:tcPr/>
                </a:tc>
                <a:tc>
                  <a:txBody>
                    <a:bodyPr/>
                    <a:lstStyle/>
                    <a:p>
                      <a:pPr marL="228600" marR="0" lvl="0" indent="-228600" algn="just" defTabSz="914400" rtl="0" eaLnBrk="1" fontAlgn="auto" latinLnBrk="0" hangingPunct="1">
                        <a:lnSpc>
                          <a:spcPct val="100000"/>
                        </a:lnSpc>
                        <a:spcBef>
                          <a:spcPts val="0"/>
                        </a:spcBef>
                        <a:spcAft>
                          <a:spcPts val="0"/>
                        </a:spcAft>
                        <a:buClrTx/>
                        <a:buSzTx/>
                        <a:buFont typeface="+mj-lt"/>
                        <a:buAutoNum type="arabicPeriod"/>
                        <a:tabLst/>
                        <a:defRPr/>
                      </a:pPr>
                      <a:r>
                        <a:rPr lang="es-MX"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Revisar directivas DEA que involucren temas referentes al proceso académico y se vean afectadas a los cambios que se han realizado internamente.</a:t>
                      </a:r>
                    </a:p>
                    <a:p>
                      <a:pPr marL="228600" marR="0" lvl="0" indent="-228600" algn="just" defTabSz="914400" rtl="0" eaLnBrk="1" fontAlgn="auto" latinLnBrk="0" hangingPunct="1">
                        <a:lnSpc>
                          <a:spcPct val="100000"/>
                        </a:lnSpc>
                        <a:spcBef>
                          <a:spcPts val="0"/>
                        </a:spcBef>
                        <a:spcAft>
                          <a:spcPts val="0"/>
                        </a:spcAft>
                        <a:buClrTx/>
                        <a:buSzTx/>
                        <a:buFont typeface="+mj-lt"/>
                        <a:buAutoNum type="arabicPeriod"/>
                        <a:tabLst/>
                        <a:defRPr/>
                      </a:pPr>
                      <a:r>
                        <a:rPr lang="es-MX"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Proponer modificaciones pertinentes.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0" i="0" u="none" strike="noStrike" cap="none" spc="0" baseline="0" dirty="0" err="1" smtClean="0">
                          <a:ln>
                            <a:noFill/>
                          </a:ln>
                          <a:solidFill>
                            <a:srgbClr val="FF0000"/>
                          </a:solidFill>
                          <a:uFillTx/>
                          <a:latin typeface="Arial" panose="020B0604020202020204" pitchFamily="34" charset="0"/>
                          <a:ea typeface="+mn-ea"/>
                          <a:cs typeface="Arial" panose="020B0604020202020204" pitchFamily="34" charset="0"/>
                          <a:sym typeface="Calibri"/>
                        </a:rPr>
                        <a:t>Cmdte</a:t>
                      </a:r>
                      <a:r>
                        <a:rPr lang="es-ES" sz="1100" b="0" i="0" u="none" strike="noStrike" cap="none" spc="0" baseline="0" dirty="0" smtClean="0">
                          <a:ln>
                            <a:noFill/>
                          </a:ln>
                          <a:solidFill>
                            <a:srgbClr val="FF0000"/>
                          </a:solidFill>
                          <a:uFillTx/>
                          <a:latin typeface="Arial" panose="020B0604020202020204" pitchFamily="34" charset="0"/>
                          <a:ea typeface="+mn-ea"/>
                          <a:cs typeface="Arial" panose="020B0604020202020204" pitchFamily="34" charset="0"/>
                          <a:sym typeface="Calibri"/>
                        </a:rPr>
                        <a:t> Pedreros</a:t>
                      </a: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2983979785"/>
              </p:ext>
            </p:extLst>
          </p:nvPr>
        </p:nvGraphicFramePr>
        <p:xfrm>
          <a:off x="1092696" y="4653136"/>
          <a:ext cx="10275388" cy="160020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1447440">
                <a:tc>
                  <a:txBody>
                    <a:bodyPr/>
                    <a:lstStyle/>
                    <a:p>
                      <a:pPr algn="just">
                        <a:tabLst/>
                      </a:pPr>
                      <a:r>
                        <a:rPr lang="es-ES" sz="11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S/N</a:t>
                      </a: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ha efectuado ni está contemplada instrucción MEDOC a profesores civiles y militares, durante año 2024.</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1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1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1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Planificar instrucción MEDOC para el cuerpo docente.</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Efectuar la instrucción planificada.</a:t>
                      </a:r>
                      <a:endParaRPr lang="en-U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PC M. Núñez</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 la espera de curso de capacitación CCP enfocado a docentes.</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Se han elaborado instructivos para la confección de programas y syllabus en formato MEDOC.</a:t>
                      </a:r>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23017343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639616" y="84096"/>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2780611176"/>
              </p:ext>
            </p:extLst>
          </p:nvPr>
        </p:nvGraphicFramePr>
        <p:xfrm>
          <a:off x="1077196" y="1556792"/>
          <a:ext cx="10491412" cy="201168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1912565">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 DE ACCIÓN ADOPTADO / </a:t>
                      </a:r>
                    </a:p>
                    <a:p>
                      <a:pPr algn="ctr"/>
                      <a:r>
                        <a:rPr lang="es-ES" sz="1200" b="1" dirty="0" smtClean="0">
                          <a:latin typeface="Arial" panose="020B0604020202020204" pitchFamily="34" charset="0"/>
                          <a:cs typeface="Arial" panose="020B0604020202020204" pitchFamily="34" charset="0"/>
                        </a:rPr>
                        <a:t>ESTADO ACTUAL</a:t>
                      </a: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latin typeface="Arial" panose="020B0604020202020204" pitchFamily="34" charset="0"/>
                          <a:cs typeface="Arial" panose="020B0604020202020204" pitchFamily="34" charset="0"/>
                        </a:rPr>
                        <a:t>PREGUNTA N° 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existe una articulación entre la Unidad de Acreditación de la Escuela y la Unidad de Aseguramiento de la Calidad.</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smtClean="0">
                        <a:latin typeface="Arial" panose="020B0604020202020204" pitchFamily="34" charset="0"/>
                        <a:cs typeface="Arial" panose="020B0604020202020204" pitchFamily="34" charset="0"/>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Traspasar información a la UAC, levantada por División de Acreditación respecto al logro de los perfiles de egreso, para que esta analice el insumo de salida de sus procesos educacionales. </a:t>
                      </a:r>
                      <a:endParaRPr lang="en-U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just"/>
                      <a:r>
                        <a:rPr lang="es-ES" sz="1100" baseline="0" dirty="0" smtClean="0">
                          <a:solidFill>
                            <a:srgbClr val="FF0000"/>
                          </a:solidFill>
                          <a:latin typeface="Arial" panose="020B0604020202020204" pitchFamily="34" charset="0"/>
                          <a:cs typeface="Arial" panose="020B0604020202020204" pitchFamily="34" charset="0"/>
                        </a:rPr>
                        <a:t>CC IM Von Der Weth</a:t>
                      </a:r>
                    </a:p>
                    <a:p>
                      <a:pPr algn="just"/>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1186183667"/>
              </p:ext>
            </p:extLst>
          </p:nvPr>
        </p:nvGraphicFramePr>
        <p:xfrm>
          <a:off x="1077196" y="3665808"/>
          <a:ext cx="10491412" cy="152400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1912565">
                  <a:extLst>
                    <a:ext uri="{9D8B030D-6E8A-4147-A177-3AD203B41FA5}">
                      <a16:colId xmlns:a16="http://schemas.microsoft.com/office/drawing/2014/main" val="2688472699"/>
                    </a:ext>
                  </a:extLst>
                </a:gridCol>
              </a:tblGrid>
              <a:tr h="1522055">
                <a:tc>
                  <a:txBody>
                    <a:bodyPr/>
                    <a:lstStyle/>
                    <a:p>
                      <a:pPr algn="just"/>
                      <a:r>
                        <a:rPr lang="es-ES" sz="1100" b="1" u="sng" dirty="0" smtClean="0">
                          <a:latin typeface="Arial" panose="020B0604020202020204" pitchFamily="34" charset="0"/>
                          <a:cs typeface="Arial" panose="020B0604020202020204" pitchFamily="34" charset="0"/>
                        </a:rPr>
                        <a:t>PREGUNTA N° 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 la fecha de la revista se ha efectuado un bajo porcentaje de supervisiones de clases (6 supervisiones lo que corresponde a un 30%), sin aplicar el principio general de la Directiva K-011 de tener, a lo menos, dos supervisiones de clases por profesor.</a:t>
                      </a:r>
                      <a:endParaRPr lang="es-ES" sz="1100" b="1" dirty="0" smtClean="0">
                        <a:latin typeface="Arial" panose="020B0604020202020204" pitchFamily="34" charset="0"/>
                        <a:cs typeface="Arial" panose="020B0604020202020204" pitchFamily="34" charset="0"/>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Programar y efectuar  supervisiones de clases de acuerdo a la Directiva K-001.</a:t>
                      </a:r>
                      <a:endParaRPr lang="en-U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just"/>
                      <a:r>
                        <a:rPr lang="es-ES" sz="1100" baseline="0" dirty="0" smtClean="0">
                          <a:latin typeface="Arial" panose="020B0604020202020204" pitchFamily="34" charset="0"/>
                          <a:cs typeface="Arial" panose="020B0604020202020204" pitchFamily="34" charset="0"/>
                        </a:rPr>
                        <a:t>PC M. Plaza</a:t>
                      </a:r>
                    </a:p>
                    <a:p>
                      <a:pPr algn="just"/>
                      <a:r>
                        <a:rPr lang="es-ES" sz="1100" baseline="0" dirty="0" smtClean="0">
                          <a:latin typeface="Arial" panose="020B0604020202020204" pitchFamily="34" charset="0"/>
                          <a:cs typeface="Arial" panose="020B0604020202020204" pitchFamily="34" charset="0"/>
                        </a:rPr>
                        <a:t>Cumplido en un 90 %</a:t>
                      </a:r>
                    </a:p>
                    <a:p>
                      <a:pPr algn="just"/>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4660295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792617" y="61282"/>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2487814739"/>
              </p:ext>
            </p:extLst>
          </p:nvPr>
        </p:nvGraphicFramePr>
        <p:xfrm>
          <a:off x="1077196" y="1556792"/>
          <a:ext cx="10563420" cy="342900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800200">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2088232">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 DE ACCIÓN ADOPTADO / </a:t>
                      </a:r>
                    </a:p>
                    <a:p>
                      <a:pPr algn="ctr"/>
                      <a:r>
                        <a:rPr lang="es-ES" sz="1200" b="1" dirty="0" smtClean="0">
                          <a:latin typeface="Arial" panose="020B0604020202020204" pitchFamily="34" charset="0"/>
                          <a:cs typeface="Arial" panose="020B0604020202020204" pitchFamily="34" charset="0"/>
                        </a:rPr>
                        <a:t>ESTADO ACTUAL</a:t>
                      </a: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latin typeface="Arial" panose="020B0604020202020204" pitchFamily="34" charset="0"/>
                          <a:cs typeface="Arial" panose="020B0604020202020204" pitchFamily="34" charset="0"/>
                        </a:rPr>
                        <a:t>PREGUNTA</a:t>
                      </a:r>
                      <a:r>
                        <a:rPr lang="es-ES" sz="1100" u="sng" baseline="0" dirty="0" smtClean="0">
                          <a:latin typeface="Arial" panose="020B0604020202020204" pitchFamily="34" charset="0"/>
                          <a:cs typeface="Arial" panose="020B0604020202020204" pitchFamily="34" charset="0"/>
                        </a:rPr>
                        <a:t> </a:t>
                      </a:r>
                      <a:r>
                        <a:rPr lang="es-ES" sz="1100" b="1" u="sng" baseline="0" dirty="0" smtClean="0">
                          <a:latin typeface="Arial" panose="020B0604020202020204" pitchFamily="34" charset="0"/>
                          <a:cs typeface="Arial" panose="020B0604020202020204" pitchFamily="34" charset="0"/>
                        </a:rPr>
                        <a:t>N° 2</a:t>
                      </a:r>
                      <a:endParaRPr lang="es-ES" sz="1100" b="1" u="sng" dirty="0" smtClean="0">
                        <a:latin typeface="Arial" panose="020B0604020202020204" pitchFamily="34" charset="0"/>
                        <a:cs typeface="Arial" panose="020B0604020202020204" pitchFamily="34" charset="0"/>
                      </a:endParaRPr>
                    </a:p>
                    <a:p>
                      <a:pPr algn="just"/>
                      <a:endParaRPr lang="es-ES" sz="1100" baseline="0" dirty="0" smtClean="0">
                        <a:latin typeface="Arial" panose="020B0604020202020204" pitchFamily="34" charset="0"/>
                        <a:cs typeface="Arial" panose="020B0604020202020204" pitchFamily="34" charset="0"/>
                      </a:endParaRP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Los informes finales de curso no explicitan el impacto en el  logro de aprendizajes en los temas registrados, lo cual   permitiría una visión más completa de los cursos realizados.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Carecen de información que permita identificar oportunidades de mejora en los distintos ámbitos. Por ejemplo, competencias que se han visto afectadas por asignación de recursos. Incluir en éste informe aquellos aspectos de los Informes de gestión que permitan identificar oportunidades de mejoras en los distintos ámbitos del proceso de formación.</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p>
                    <a:p>
                      <a:pPr algn="ctr"/>
                      <a:endParaRPr lang="es-ES" sz="1100" b="1" dirty="0" smtClean="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Explicitar en los informes finales de curso  (Anexo 3- Informe Final de Curso  Libro I 4-36/5-A-03-1), las  implicancias que poseen los análisis educacionales realizados por la asesoría pedagógica  para la mejora y toma de decisiones educacionales.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Incorporar en los informes finales de curso, todos los elementos que permitan un análisis y el impacto que ha tenido los cambios en las actividades planificadas. </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PC M. Altamirano</a:t>
                      </a:r>
                    </a:p>
                    <a:p>
                      <a:pPr algn="just"/>
                      <a:r>
                        <a:rPr lang="es-MX"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Asesora de Evaluación asumió el cargo en enero 2025 por lo que los informes se efectuaron con formato antiguo. </a:t>
                      </a:r>
                    </a:p>
                    <a:p>
                      <a:pPr algn="just"/>
                      <a:r>
                        <a:rPr lang="es-MX"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Los informes 2025 serán subidos al sistema con nuevos requerimientos.</a:t>
                      </a:r>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5529019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639616" y="84096"/>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4275453548"/>
              </p:ext>
            </p:extLst>
          </p:nvPr>
        </p:nvGraphicFramePr>
        <p:xfrm>
          <a:off x="892669" y="1027441"/>
          <a:ext cx="10707436" cy="256032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2128589">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 </a:t>
                      </a:r>
                    </a:p>
                    <a:p>
                      <a:pPr algn="ctr"/>
                      <a:r>
                        <a:rPr lang="es-ES" sz="1200" b="1" dirty="0" smtClean="0">
                          <a:latin typeface="Arial" panose="020B0604020202020204" pitchFamily="34" charset="0"/>
                          <a:cs typeface="Arial" panose="020B0604020202020204" pitchFamily="34" charset="0"/>
                        </a:rPr>
                        <a:t>ESTADO ACTUAL</a:t>
                      </a: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latin typeface="Arial" panose="020B0604020202020204" pitchFamily="34" charset="0"/>
                          <a:cs typeface="Arial" panose="020B0604020202020204" pitchFamily="34" charset="0"/>
                        </a:rPr>
                        <a:t>PREGUNTA N° 2</a:t>
                      </a: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Un alto porcentaje de profesores no han realizado curso de capacitación pedagógica orientado a competencias.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Actualmente solo 07 docentes del área de Educación Física se encuentran realizándolo.</a:t>
                      </a:r>
                      <a:endParaRPr lang="es-ES" sz="1100" b="1" dirty="0" smtClean="0">
                        <a:latin typeface="Arial" panose="020B0604020202020204" pitchFamily="34" charset="0"/>
                        <a:cs typeface="Arial" panose="020B0604020202020204" pitchFamily="34" charset="0"/>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Implementar un mecanismo para incentivar la participación de los profesores de todas las cátedras, para realizar el curso de capacitación Pedagógica Orientado a competencias.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Realizar un plan anual para capacitación hasta cubrir a la totalidad de los docentes.</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baseline="0" dirty="0" smtClean="0">
                          <a:solidFill>
                            <a:srgbClr val="FF0000"/>
                          </a:solidFill>
                          <a:latin typeface="Arial" panose="020B0604020202020204" pitchFamily="34" charset="0"/>
                          <a:cs typeface="Arial" panose="020B0604020202020204" pitchFamily="34" charset="0"/>
                        </a:rPr>
                        <a:t>PC M. Plaza</a:t>
                      </a:r>
                    </a:p>
                    <a:p>
                      <a:pPr algn="just"/>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3031091746"/>
              </p:ext>
            </p:extLst>
          </p:nvPr>
        </p:nvGraphicFramePr>
        <p:xfrm>
          <a:off x="892669" y="3712284"/>
          <a:ext cx="10707436" cy="243840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2128589">
                  <a:extLst>
                    <a:ext uri="{9D8B030D-6E8A-4147-A177-3AD203B41FA5}">
                      <a16:colId xmlns:a16="http://schemas.microsoft.com/office/drawing/2014/main" val="2688472699"/>
                    </a:ext>
                  </a:extLst>
                </a:gridCol>
              </a:tblGrid>
              <a:tr h="370840">
                <a:tc>
                  <a:txBody>
                    <a:bodyPr/>
                    <a:lstStyle/>
                    <a:p>
                      <a:pPr algn="just"/>
                      <a:r>
                        <a:rPr lang="es-ES" sz="1100" b="1" u="sng" dirty="0" smtClean="0">
                          <a:latin typeface="Arial" panose="020B0604020202020204" pitchFamily="34" charset="0"/>
                          <a:cs typeface="Arial" panose="020B0604020202020204" pitchFamily="34" charset="0"/>
                        </a:rPr>
                        <a:t>PREGUNTA N° 5</a:t>
                      </a: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Existen asignaturas, en un mismo curso, asignadas a más de un profesor, detectándose que el libro de clases es llenado solo por un docente, quien recopila del resto de los profesores asignados las actividades realizadas.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Dado que son varios los profesores asignados para dictar estas asignaturas, contando cada uno de estos con un nombramiento vigente, es  necesario que cada profesor complete, con su perfil SIGA, las horas efectuadas en libro de clases de acuerdo a su nombramiento. </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180975" lvl="0" indent="-180975"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1. Verificar, al realizar los horarios de curso, la asociación de los profesores con nombramiento en las asignaturas para las cuales fueron contratados.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80975" indent="-180975"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2. Disponer a cada profesor el llenado individual del libro de clases, de acuerdo a lo establecido en cada nombramiento. </a:t>
                      </a:r>
                    </a:p>
                  </a:txBody>
                  <a:tcPr/>
                </a:tc>
                <a:tc>
                  <a:txBody>
                    <a:bodyPr/>
                    <a:lstStyle/>
                    <a:p>
                      <a:pPr algn="just"/>
                      <a:r>
                        <a:rPr lang="es-ES" sz="1100" baseline="0" dirty="0" smtClean="0">
                          <a:solidFill>
                            <a:srgbClr val="FF0000"/>
                          </a:solidFill>
                          <a:latin typeface="Arial" panose="020B0604020202020204" pitchFamily="34" charset="0"/>
                          <a:cs typeface="Arial" panose="020B0604020202020204" pitchFamily="34" charset="0"/>
                        </a:rPr>
                        <a:t>PC M. Plaza</a:t>
                      </a:r>
                    </a:p>
                    <a:p>
                      <a:pPr algn="just"/>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6024549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485734" y="73734"/>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1682849343"/>
              </p:ext>
            </p:extLst>
          </p:nvPr>
        </p:nvGraphicFramePr>
        <p:xfrm>
          <a:off x="1007435" y="1010654"/>
          <a:ext cx="10707437" cy="25755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N° 5</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Se ha evidenciado un alto porcentaje de registro de horas lectivas (279%) asociadas a un profesor en la asignatura de Formación Naval para cadetes de distintos años. Se manifiesta que esto se debe a que dicha asignatura es realizada por distintos profesores en niveles diversos que no obedecen a la clásica agrupación por paralelo.</a:t>
                      </a:r>
                      <a:endParaRPr lang="es-ES" sz="1100" b="0" dirty="0" smtClean="0">
                        <a:latin typeface="Arial" panose="020B0604020202020204" pitchFamily="34" charset="0"/>
                        <a:cs typeface="Arial" panose="020B0604020202020204" pitchFamily="34" charset="0"/>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Instruir a los profesores de esa asignatura de modo que cada uno registre solo lo relativo a lo estipulado en su propio contrato según la cantidad de horas de la asignatura. </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En paralelo, se evaluará la factibilidad de realizar un desarrollo  informático en SIGA.</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MX" sz="1100" dirty="0" smtClean="0">
                          <a:latin typeface="Arial" panose="020B0604020202020204" pitchFamily="34" charset="0"/>
                          <a:cs typeface="Arial" panose="020B0604020202020204" pitchFamily="34" charset="0"/>
                        </a:rPr>
                        <a:t>PAC SO Donoso</a:t>
                      </a:r>
                    </a:p>
                    <a:p>
                      <a:pPr algn="just"/>
                      <a:r>
                        <a:rPr lang="es-MX" sz="1100" dirty="0" smtClean="0">
                          <a:latin typeface="Arial" panose="020B0604020202020204" pitchFamily="34" charset="0"/>
                          <a:cs typeface="Arial" panose="020B0604020202020204" pitchFamily="34" charset="0"/>
                        </a:rPr>
                        <a:t>En la práctica cada profesor no puede ingresar sus clases ya que hay cursos que se separan y tienen hasta 5 profesores distintos en un mismo horario de Formación Naval; por ende, en los contenidos semanales que ingresa PC Donoso aparece el detalle de los profesores y sus respectivas UT o UA que realizan.</a:t>
                      </a:r>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2523094929"/>
              </p:ext>
            </p:extLst>
          </p:nvPr>
        </p:nvGraphicFramePr>
        <p:xfrm>
          <a:off x="1007434" y="3734004"/>
          <a:ext cx="10707437" cy="17373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N° 5</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Se ha evidenciado porcentaje muy bajo de registro de actividades que desarrollan los profesores en las semanas de ACLD y Exámenes.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Instruir a los profesores para que registren en las respectivas opciones del SIGA, las actividades desarrolladas en las semanas dispuesta para ACLD y Exámenes.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Generar un proceso, que determine encargado y plazos para cumplir esta función.</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de-DE" sz="1100" dirty="0" smtClean="0">
                          <a:solidFill>
                            <a:srgbClr val="FF0000"/>
                          </a:solidFill>
                          <a:latin typeface="Arial" panose="020B0604020202020204" pitchFamily="34" charset="0"/>
                          <a:cs typeface="Arial" panose="020B0604020202020204" pitchFamily="34" charset="0"/>
                        </a:rPr>
                        <a:t>CC IM Von Der Weth</a:t>
                      </a:r>
                    </a:p>
                    <a:p>
                      <a:pPr algn="just"/>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434088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12</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485734" y="73734"/>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3237711553"/>
              </p:ext>
            </p:extLst>
          </p:nvPr>
        </p:nvGraphicFramePr>
        <p:xfrm>
          <a:off x="1007435" y="1010654"/>
          <a:ext cx="10707437" cy="182880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S/N</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cuenta con un registro o formato que permita determinar de qué manera han aportado las distintas actividades efectuadas en la Escuela, al modelo de formación Cultural.</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66700" lvl="0" indent="-266700"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1. Generar formato que permita controlar y mantener la trazabilidad de actividades en apoyo al modelo Cultural.</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66700" indent="-266700"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2. Enviar formato diseñado a </a:t>
                      </a:r>
                      <a:r>
                        <a:rPr lang="es-ES" sz="1200" b="0" i="0" u="none" strike="noStrike" cap="none" spc="0" baseline="0" dirty="0" err="1" smtClean="0">
                          <a:ln>
                            <a:noFill/>
                          </a:ln>
                          <a:solidFill>
                            <a:schemeClr val="tx1"/>
                          </a:solidFill>
                          <a:effectLst/>
                          <a:uFillTx/>
                          <a:latin typeface="Arial" panose="020B0604020202020204" pitchFamily="34" charset="0"/>
                          <a:ea typeface="+mn-ea"/>
                          <a:cs typeface="Arial" panose="020B0604020202020204" pitchFamily="34" charset="0"/>
                          <a:sym typeface="Calibri"/>
                        </a:rPr>
                        <a:t>Direducarm</a:t>
                      </a: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rgbClr val="FF0000"/>
                          </a:solidFill>
                          <a:latin typeface="Arial" panose="020B0604020202020204" pitchFamily="34" charset="0"/>
                          <a:cs typeface="Arial" panose="020B0604020202020204" pitchFamily="34" charset="0"/>
                        </a:rPr>
                        <a:t>PC</a:t>
                      </a:r>
                      <a:r>
                        <a:rPr lang="es-ES" sz="1100" baseline="0" dirty="0" smtClean="0">
                          <a:solidFill>
                            <a:srgbClr val="FF0000"/>
                          </a:solidFill>
                          <a:latin typeface="Arial" panose="020B0604020202020204" pitchFamily="34" charset="0"/>
                          <a:cs typeface="Arial" panose="020B0604020202020204" pitchFamily="34" charset="0"/>
                        </a:rPr>
                        <a:t> C. Dietert</a:t>
                      </a:r>
                      <a:endParaRPr lang="es-ES" sz="1100" dirty="0" smtClean="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347422099"/>
              </p:ext>
            </p:extLst>
          </p:nvPr>
        </p:nvGraphicFramePr>
        <p:xfrm>
          <a:off x="1034103" y="2983099"/>
          <a:ext cx="10707437" cy="19354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N° 9</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tiene el control de las horas realizadas en las Actividades Contribuyentes a los Modelos de Formación Naval declaradas en los Planes de estudio de los cursos de Cadetes (Primer Año). </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Registrar las actividades realizadas en las horas destinadas a las Actividades Contribuyentes a los Modelos de Formación Naval, objeto contar con una trazabilidad en el tiempo. Dicho registro puede ser efectuado en SIGA a través del módulo “actividades de formación profesional” o en una planilla de control interno.</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chemeClr val="tx1"/>
                          </a:solidFill>
                          <a:latin typeface="Arial" panose="020B0604020202020204" pitchFamily="34" charset="0"/>
                          <a:cs typeface="Arial" panose="020B0604020202020204" pitchFamily="34" charset="0"/>
                        </a:rPr>
                        <a:t>PC G. Maldonado</a:t>
                      </a:r>
                    </a:p>
                    <a:p>
                      <a:pPr algn="just"/>
                      <a:r>
                        <a:rPr lang="es-ES" sz="1100" dirty="0" smtClean="0">
                          <a:solidFill>
                            <a:schemeClr val="tx1"/>
                          </a:solidFill>
                          <a:latin typeface="Arial" panose="020B0604020202020204" pitchFamily="34" charset="0"/>
                          <a:cs typeface="Arial" panose="020B0604020202020204" pitchFamily="34" charset="0"/>
                        </a:rPr>
                        <a:t>En primer año naval no se imparte la asignatura de Formación Naval.</a:t>
                      </a:r>
                    </a:p>
                    <a:p>
                      <a:pPr algn="just"/>
                      <a:r>
                        <a:rPr lang="es-ES" sz="1100" dirty="0" smtClean="0">
                          <a:solidFill>
                            <a:schemeClr val="tx1"/>
                          </a:solidFill>
                          <a:latin typeface="Arial" panose="020B0604020202020204" pitchFamily="34" charset="0"/>
                          <a:cs typeface="Arial" panose="020B0604020202020204" pitchFamily="34" charset="0"/>
                        </a:rPr>
                        <a:t>El Modelo de formación profesional se desarrolla en casi su totalidad en el</a:t>
                      </a:r>
                      <a:r>
                        <a:rPr lang="es-ES" sz="1100" baseline="0" dirty="0" smtClean="0">
                          <a:solidFill>
                            <a:schemeClr val="tx1"/>
                          </a:solidFill>
                          <a:latin typeface="Arial" panose="020B0604020202020204" pitchFamily="34" charset="0"/>
                          <a:cs typeface="Arial" panose="020B0604020202020204" pitchFamily="34" charset="0"/>
                        </a:rPr>
                        <a:t> periodo de una semana en invierno y en verano en ambos periodos son planificados, registrados y evaluados.</a:t>
                      </a:r>
                      <a:endParaRPr lang="es-ES"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10886812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790731562"/>
              </p:ext>
            </p:extLst>
          </p:nvPr>
        </p:nvGraphicFramePr>
        <p:xfrm>
          <a:off x="964999" y="899372"/>
          <a:ext cx="10707437" cy="20116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10</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Levantamiento de proceso del ámbito curricular no se encuentra formalizado.</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Levantar el proceso de tramitación, modificación y aprobación de instrumentos curriculares a través de Ficha de levantamiento de procesos y el modelo del proceso levantado describiendo las etapas, tareas y responsables del proceso.</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rgbClr val="FF0000"/>
                          </a:solidFill>
                          <a:latin typeface="Arial" panose="020B0604020202020204" pitchFamily="34" charset="0"/>
                          <a:cs typeface="Arial" panose="020B0604020202020204" pitchFamily="34" charset="0"/>
                        </a:rPr>
                        <a:t>PC M. </a:t>
                      </a:r>
                      <a:r>
                        <a:rPr lang="es-ES" sz="1100" dirty="0" err="1" smtClean="0">
                          <a:solidFill>
                            <a:srgbClr val="FF0000"/>
                          </a:solidFill>
                          <a:latin typeface="Arial" panose="020B0604020202020204" pitchFamily="34" charset="0"/>
                          <a:cs typeface="Arial" panose="020B0604020202020204" pitchFamily="34" charset="0"/>
                        </a:rPr>
                        <a:t>Ñúñez</a:t>
                      </a:r>
                      <a:endParaRPr lang="es-ES" sz="1100" dirty="0" smtClean="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4081040530"/>
              </p:ext>
            </p:extLst>
          </p:nvPr>
        </p:nvGraphicFramePr>
        <p:xfrm>
          <a:off x="967609" y="3149161"/>
          <a:ext cx="10707437" cy="92964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29</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encuentran establecidos todos los indicadores que permitan interiorizarse del estado de avance de los cursos en ejecución. </a:t>
                      </a:r>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Establecer los indicadores internos e ir analizando la evaluación en el transcurso del proceso académico.</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chemeClr val="tx1"/>
                          </a:solidFill>
                          <a:latin typeface="Arial" panose="020B0604020202020204" pitchFamily="34" charset="0"/>
                          <a:cs typeface="Arial" panose="020B0604020202020204" pitchFamily="34" charset="0"/>
                        </a:rPr>
                        <a:t>PC A. Altamirano </a:t>
                      </a:r>
                    </a:p>
                    <a:p>
                      <a:pPr algn="just"/>
                      <a:r>
                        <a:rPr lang="es-ES" sz="1100" dirty="0" smtClean="0">
                          <a:solidFill>
                            <a:schemeClr val="tx1"/>
                          </a:solidFill>
                          <a:latin typeface="Arial" panose="020B0604020202020204" pitchFamily="34" charset="0"/>
                          <a:cs typeface="Arial" panose="020B0604020202020204" pitchFamily="34" charset="0"/>
                        </a:rPr>
                        <a:t>N° evaluaciones:</a:t>
                      </a:r>
                      <a:r>
                        <a:rPr lang="es-ES" sz="1100" baseline="0" dirty="0" smtClean="0">
                          <a:solidFill>
                            <a:schemeClr val="tx1"/>
                          </a:solidFill>
                          <a:latin typeface="Arial" panose="020B0604020202020204" pitchFamily="34" charset="0"/>
                          <a:cs typeface="Arial" panose="020B0604020202020204" pitchFamily="34" charset="0"/>
                        </a:rPr>
                        <a:t> avance y rendimiento académico.</a:t>
                      </a:r>
                      <a:endParaRPr lang="es-ES" sz="1100" dirty="0" smtClean="0">
                        <a:solidFill>
                          <a:schemeClr val="tx1"/>
                        </a:solidFill>
                        <a:latin typeface="Arial" panose="020B0604020202020204" pitchFamily="34" charset="0"/>
                        <a:cs typeface="Arial" panose="020B0604020202020204" pitchFamily="34" charset="0"/>
                      </a:endParaRPr>
                    </a:p>
                    <a:p>
                      <a:pPr algn="just"/>
                      <a:r>
                        <a:rPr lang="es-ES" sz="1100" dirty="0" smtClean="0">
                          <a:solidFill>
                            <a:schemeClr val="tx1"/>
                          </a:solidFill>
                          <a:latin typeface="Arial" panose="020B0604020202020204" pitchFamily="34" charset="0"/>
                          <a:cs typeface="Arial" panose="020B0604020202020204" pitchFamily="34" charset="0"/>
                        </a:rPr>
                        <a:t>% avance curricular (syllabus).</a:t>
                      </a:r>
                    </a:p>
                    <a:p>
                      <a:pPr algn="just"/>
                      <a:r>
                        <a:rPr lang="es-ES" sz="1100" dirty="0" smtClean="0">
                          <a:solidFill>
                            <a:schemeClr val="tx1"/>
                          </a:solidFill>
                          <a:latin typeface="Arial" panose="020B0604020202020204" pitchFamily="34" charset="0"/>
                          <a:cs typeface="Arial" panose="020B0604020202020204" pitchFamily="34" charset="0"/>
                        </a:rPr>
                        <a:t>% asistencia a Clases.</a:t>
                      </a:r>
                    </a:p>
                  </a:txBody>
                  <a:tcPr/>
                </a:tc>
                <a:extLst>
                  <a:ext uri="{0D108BD9-81ED-4DB2-BD59-A6C34878D82A}">
                    <a16:rowId xmlns:a16="http://schemas.microsoft.com/office/drawing/2014/main" val="545670179"/>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3592089896"/>
              </p:ext>
            </p:extLst>
          </p:nvPr>
        </p:nvGraphicFramePr>
        <p:xfrm>
          <a:off x="964998" y="4172102"/>
          <a:ext cx="10707437" cy="13563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29</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De acuerdo a registros de supervisiones de clases y a lo expuesto por asesores de ESNAVAL durante la revista, se pudo constatar que las metodologías utilizadas en el aula por los profesores son en la mayoría de las asignaturas de forma tradicional (clases expositivas). </a:t>
                      </a:r>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Realizar reuniones y/o instrucción sobre metodologías activas que propicien la formación por competencias, compartiendo entre las cátedras aquellas que resulten más efectivas.</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rgbClr val="FF0000"/>
                          </a:solidFill>
                          <a:latin typeface="Arial" panose="020B0604020202020204" pitchFamily="34" charset="0"/>
                          <a:cs typeface="Arial" panose="020B0604020202020204" pitchFamily="34" charset="0"/>
                        </a:rPr>
                        <a:t>PC M. Plaza</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1059461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14</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3434886551"/>
              </p:ext>
            </p:extLst>
          </p:nvPr>
        </p:nvGraphicFramePr>
        <p:xfrm>
          <a:off x="1007435" y="1043418"/>
          <a:ext cx="10707437" cy="42519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PEDAGÓGICA</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32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Asignaturas con bajo rendimiento en 4to año ejecutivo Física IV, Matemáticas IV y Navegación Astronómica, sin curso de acción para remediar situación académica.</a:t>
                      </a:r>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Implementar un plan remedial para las asignaturas que se encuentren con bajos rendimientos.</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MX" sz="1100" baseline="0" dirty="0" smtClean="0">
                          <a:solidFill>
                            <a:schemeClr val="tx1"/>
                          </a:solidFill>
                          <a:latin typeface="Arial" panose="020B0604020202020204" pitchFamily="34" charset="0"/>
                          <a:cs typeface="Arial" panose="020B0604020202020204" pitchFamily="34" charset="0"/>
                        </a:rPr>
                        <a:t>PC M. Altamirano</a:t>
                      </a:r>
                    </a:p>
                    <a:p>
                      <a:pPr algn="just"/>
                      <a:r>
                        <a:rPr lang="es-MX" sz="1100" baseline="0" dirty="0" smtClean="0">
                          <a:solidFill>
                            <a:schemeClr val="tx1"/>
                          </a:solidFill>
                          <a:latin typeface="Arial" panose="020B0604020202020204" pitchFamily="34" charset="0"/>
                          <a:cs typeface="Arial" panose="020B0604020202020204" pitchFamily="34" charset="0"/>
                        </a:rPr>
                        <a:t>Al momento de recibir este </a:t>
                      </a:r>
                      <a:r>
                        <a:rPr lang="es-MX" sz="1100" baseline="0" dirty="0" err="1" smtClean="0">
                          <a:solidFill>
                            <a:schemeClr val="tx1"/>
                          </a:solidFill>
                          <a:latin typeface="Arial" panose="020B0604020202020204" pitchFamily="34" charset="0"/>
                          <a:cs typeface="Arial" panose="020B0604020202020204" pitchFamily="34" charset="0"/>
                        </a:rPr>
                        <a:t>feedback</a:t>
                      </a:r>
                      <a:r>
                        <a:rPr lang="es-MX" sz="1100" baseline="0" dirty="0" smtClean="0">
                          <a:solidFill>
                            <a:schemeClr val="tx1"/>
                          </a:solidFill>
                          <a:latin typeface="Arial" panose="020B0604020202020204" pitchFamily="34" charset="0"/>
                          <a:cs typeface="Arial" panose="020B0604020202020204" pitchFamily="34" charset="0"/>
                        </a:rPr>
                        <a:t> los Brigadieres en cuestión ya habían cursado sus pruebas y exámenes finales, aprobando en un 100%. Estaremos atentos a situaciones similares que puedan ocurrir el año académico 2025 para entregar apoyo (consultorías, clases recuperativas, guías de repaso, etc.) cuando sea necesario. </a:t>
                      </a:r>
                    </a:p>
                    <a:p>
                      <a:pPr algn="just"/>
                      <a:r>
                        <a:rPr lang="es-MX" sz="1100" baseline="0" dirty="0" smtClean="0">
                          <a:solidFill>
                            <a:schemeClr val="tx1"/>
                          </a:solidFill>
                          <a:latin typeface="Arial" panose="020B0604020202020204" pitchFamily="34" charset="0"/>
                          <a:cs typeface="Arial" panose="020B0604020202020204" pitchFamily="34" charset="0"/>
                        </a:rPr>
                        <a:t>Además, cuando estas situaciones se presentan, los profesores a cargo y la asesora (que escribe) crean informes detallados de avance/evaluación para seguir de cerca el cado de cada alumno.</a:t>
                      </a:r>
                      <a:endParaRPr lang="es-ES" sz="1100" baseline="0" dirty="0" smtClean="0">
                        <a:solidFill>
                          <a:schemeClr val="tx1"/>
                        </a:solidFill>
                        <a:latin typeface="Arial" panose="020B0604020202020204" pitchFamily="34" charset="0"/>
                        <a:cs typeface="Arial" panose="020B0604020202020204" pitchFamily="34" charset="0"/>
                      </a:endParaRPr>
                    </a:p>
                    <a:p>
                      <a:pPr algn="just"/>
                      <a:endParaRPr lang="es-ES"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3291211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3411938409"/>
              </p:ext>
            </p:extLst>
          </p:nvPr>
        </p:nvGraphicFramePr>
        <p:xfrm>
          <a:off x="1007435" y="1043418"/>
          <a:ext cx="10707437" cy="6400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PEDAGÓGICA</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3553302752"/>
              </p:ext>
            </p:extLst>
          </p:nvPr>
        </p:nvGraphicFramePr>
        <p:xfrm>
          <a:off x="1007435" y="1698113"/>
          <a:ext cx="10707437" cy="39471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32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Se ha detectado un problema de bajo rendimiento en el 2do EJ, paralelo E.</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Efectuar alguna actividad para identificar aquellas variables que estén ocasionando la baja de rendimiento.</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chemeClr val="tx1"/>
                          </a:solidFill>
                          <a:latin typeface="Arial" panose="020B0604020202020204" pitchFamily="34" charset="0"/>
                          <a:cs typeface="Arial" panose="020B0604020202020204" pitchFamily="34" charset="0"/>
                        </a:rPr>
                        <a:t>PC M.</a:t>
                      </a:r>
                      <a:r>
                        <a:rPr lang="es-ES" sz="1100" baseline="0" dirty="0" smtClean="0">
                          <a:solidFill>
                            <a:schemeClr val="tx1"/>
                          </a:solidFill>
                          <a:latin typeface="Arial" panose="020B0604020202020204" pitchFamily="34" charset="0"/>
                          <a:cs typeface="Arial" panose="020B0604020202020204" pitchFamily="34" charset="0"/>
                        </a:rPr>
                        <a:t> Altamirano</a:t>
                      </a:r>
                    </a:p>
                    <a:p>
                      <a:pPr algn="just"/>
                      <a:r>
                        <a:rPr lang="es-MX" sz="1100" baseline="0" dirty="0" smtClean="0">
                          <a:solidFill>
                            <a:schemeClr val="tx1"/>
                          </a:solidFill>
                          <a:latin typeface="Arial" panose="020B0604020202020204" pitchFamily="34" charset="0"/>
                          <a:cs typeface="Arial" panose="020B0604020202020204" pitchFamily="34" charset="0"/>
                        </a:rPr>
                        <a:t>Al momento de recibir este </a:t>
                      </a:r>
                      <a:r>
                        <a:rPr lang="es-MX" sz="1100" baseline="0" dirty="0" err="1" smtClean="0">
                          <a:solidFill>
                            <a:schemeClr val="tx1"/>
                          </a:solidFill>
                          <a:latin typeface="Arial" panose="020B0604020202020204" pitchFamily="34" charset="0"/>
                          <a:cs typeface="Arial" panose="020B0604020202020204" pitchFamily="34" charset="0"/>
                        </a:rPr>
                        <a:t>feedback</a:t>
                      </a:r>
                      <a:r>
                        <a:rPr lang="es-MX" sz="1100" baseline="0" dirty="0" smtClean="0">
                          <a:solidFill>
                            <a:schemeClr val="tx1"/>
                          </a:solidFill>
                          <a:latin typeface="Arial" panose="020B0604020202020204" pitchFamily="34" charset="0"/>
                          <a:cs typeface="Arial" panose="020B0604020202020204" pitchFamily="34" charset="0"/>
                        </a:rPr>
                        <a:t> los cadetes en cuestión ya habían cursado sus pruebas y exámenes finales. Con respecto a las variables, se trabajó en identificar las evaluaciones más complejas para ellos (química, física, matemáticas, </a:t>
                      </a:r>
                      <a:r>
                        <a:rPr lang="es-MX" sz="1100" baseline="0" dirty="0" err="1" smtClean="0">
                          <a:solidFill>
                            <a:schemeClr val="tx1"/>
                          </a:solidFill>
                          <a:latin typeface="Arial" panose="020B0604020202020204" pitchFamily="34" charset="0"/>
                          <a:cs typeface="Arial" panose="020B0604020202020204" pitchFamily="34" charset="0"/>
                        </a:rPr>
                        <a:t>etc</a:t>
                      </a:r>
                      <a:r>
                        <a:rPr lang="es-MX" sz="1100" baseline="0" dirty="0" smtClean="0">
                          <a:solidFill>
                            <a:schemeClr val="tx1"/>
                          </a:solidFill>
                          <a:latin typeface="Arial" panose="020B0604020202020204" pitchFamily="34" charset="0"/>
                          <a:cs typeface="Arial" panose="020B0604020202020204" pitchFamily="34" charset="0"/>
                        </a:rPr>
                        <a:t>) y se reorganizó el calendario de pruebas (dentro de lo posible) para que dichas evaluaciones no coincidieran en la misma semana y así los cadetes pudiesen tener el tiempo apropiado para estudiar y/o asistir a consultorías. Además, los profesores que dictan las asignaturas más descendidas siguen realizando las consultorías, hacen ejercicios extras en clases y entregan (Moodle) material de estudio extra.</a:t>
                      </a:r>
                      <a:endParaRPr lang="es-ES"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0821560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1344216420"/>
              </p:ext>
            </p:extLst>
          </p:nvPr>
        </p:nvGraphicFramePr>
        <p:xfrm>
          <a:off x="1007435" y="1043418"/>
          <a:ext cx="10707437" cy="6400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PEDAGÓGICA</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2508028611"/>
              </p:ext>
            </p:extLst>
          </p:nvPr>
        </p:nvGraphicFramePr>
        <p:xfrm>
          <a:off x="1007434" y="1704421"/>
          <a:ext cx="10707437" cy="9753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35</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Existen talleres  y asignaturas que no cuentan con material para ejecutar las actividades en las clases, por ejemplo electivo de informática. </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Establecer un proceso para gestionar solicitud de material y recursos para el desarrollo de los talleres y actividades académicas.</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rgbClr val="FF0000"/>
                          </a:solidFill>
                          <a:latin typeface="Arial" panose="020B0604020202020204" pitchFamily="34" charset="0"/>
                          <a:cs typeface="Arial" panose="020B0604020202020204" pitchFamily="34" charset="0"/>
                        </a:rPr>
                        <a:t>CC IM Von Der Weth</a:t>
                      </a:r>
                    </a:p>
                    <a:p>
                      <a:pPr algn="just"/>
                      <a:r>
                        <a:rPr lang="es-ES" sz="1100" dirty="0" smtClean="0">
                          <a:solidFill>
                            <a:srgbClr val="FF0000"/>
                          </a:solidFill>
                          <a:latin typeface="Arial" panose="020B0604020202020204" pitchFamily="34" charset="0"/>
                          <a:cs typeface="Arial" panose="020B0604020202020204" pitchFamily="34" charset="0"/>
                        </a:rPr>
                        <a:t>PC M. Plaza</a:t>
                      </a: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2322135796"/>
              </p:ext>
            </p:extLst>
          </p:nvPr>
        </p:nvGraphicFramePr>
        <p:xfrm>
          <a:off x="1007433" y="2748916"/>
          <a:ext cx="10707437" cy="160020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34</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Ficha de capacidad física considera pruebas de natación y la piscina de la Escuela se encuentra en mantención.</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Evaluar la situación buscando alternativas de evaluación.</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Registrar en informe final de curso si existe alguna competencia del perfil de egreso que se hay visto afectada por no realizar esta actividad físico-deportiva.</a:t>
                      </a:r>
                      <a:endParaRPr lang="es-ES" sz="1100" b="0" baseline="0" dirty="0" smtClean="0">
                        <a:latin typeface="Arial" panose="020B0604020202020204" pitchFamily="34" charset="0"/>
                        <a:cs typeface="Arial" panose="020B0604020202020204" pitchFamily="34" charset="0"/>
                      </a:endParaRPr>
                    </a:p>
                  </a:txBody>
                  <a:tcPr/>
                </a:tc>
                <a:tc>
                  <a:txBody>
                    <a:bodyPr/>
                    <a:lstStyle/>
                    <a:p>
                      <a:pPr marL="180975" indent="-180975" algn="just"/>
                      <a:r>
                        <a:rPr lang="es-MX" sz="1100" dirty="0" smtClean="0">
                          <a:solidFill>
                            <a:schemeClr val="tx1"/>
                          </a:solidFill>
                          <a:latin typeface="Arial" panose="020B0604020202020204" pitchFamily="34" charset="0"/>
                          <a:cs typeface="Arial" panose="020B0604020202020204" pitchFamily="34" charset="0"/>
                        </a:rPr>
                        <a:t>1. Las clases y evaluación de la FCF se realizan en la Piscina de </a:t>
                      </a:r>
                      <a:r>
                        <a:rPr lang="es-MX" sz="1100" dirty="0" err="1" smtClean="0">
                          <a:solidFill>
                            <a:schemeClr val="tx1"/>
                          </a:solidFill>
                          <a:latin typeface="Arial" panose="020B0604020202020204" pitchFamily="34" charset="0"/>
                          <a:cs typeface="Arial" panose="020B0604020202020204" pitchFamily="34" charset="0"/>
                        </a:rPr>
                        <a:t>Habivalp</a:t>
                      </a:r>
                      <a:r>
                        <a:rPr lang="es-MX" sz="1100" dirty="0" smtClean="0">
                          <a:solidFill>
                            <a:schemeClr val="tx1"/>
                          </a:solidFill>
                          <a:latin typeface="Arial" panose="020B0604020202020204" pitchFamily="34" charset="0"/>
                          <a:cs typeface="Arial" panose="020B0604020202020204" pitchFamily="34" charset="0"/>
                        </a:rPr>
                        <a:t>.</a:t>
                      </a:r>
                    </a:p>
                    <a:p>
                      <a:pPr marL="180975" indent="-180975" algn="just"/>
                      <a:r>
                        <a:rPr lang="es-MX" sz="1100" dirty="0" smtClean="0">
                          <a:solidFill>
                            <a:schemeClr val="tx1"/>
                          </a:solidFill>
                          <a:latin typeface="Arial" panose="020B0604020202020204" pitchFamily="34" charset="0"/>
                          <a:cs typeface="Arial" panose="020B0604020202020204" pitchFamily="34" charset="0"/>
                        </a:rPr>
                        <a:t>2. Para algunos cursos que se vieron afectados por pérdida de clases; éstas se reprogramaron objeto mantener lo indicado en el perfil de egreso.</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2208385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3665311528"/>
              </p:ext>
            </p:extLst>
          </p:nvPr>
        </p:nvGraphicFramePr>
        <p:xfrm>
          <a:off x="1007435" y="1043418"/>
          <a:ext cx="10707437" cy="20116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S/N</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err="1" smtClean="0">
                          <a:ln>
                            <a:noFill/>
                          </a:ln>
                          <a:solidFill>
                            <a:schemeClr val="tx1"/>
                          </a:solidFill>
                          <a:effectLst/>
                          <a:uFillTx/>
                          <a:latin typeface="Arial" panose="020B0604020202020204" pitchFamily="34" charset="0"/>
                          <a:ea typeface="+mn-ea"/>
                          <a:cs typeface="Arial" panose="020B0604020202020204" pitchFamily="34" charset="0"/>
                          <a:sym typeface="Calibri"/>
                        </a:rPr>
                        <a:t>Curriculista</a:t>
                      </a: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efectúa trabajos en forma paralela a sus funciones del ámbito curricular. Concentrando funciones claves y de naturaleza diferente en una sola persona. </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Asesor curricular debe efectuar tareas solo de su ámbito dada la alta carga laboral en estos aspectos.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Redistribuir trabajos que liberara asesor curricular que no son de su competencia.</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chemeClr val="tx1"/>
                          </a:solidFill>
                          <a:latin typeface="Arial" panose="020B0604020202020204" pitchFamily="34" charset="0"/>
                          <a:cs typeface="Arial" panose="020B0604020202020204" pitchFamily="34" charset="0"/>
                        </a:rPr>
                        <a:t>Ejecutado.</a:t>
                      </a: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65766879"/>
              </p:ext>
            </p:extLst>
          </p:nvPr>
        </p:nvGraphicFramePr>
        <p:xfrm>
          <a:off x="1007433" y="3293435"/>
          <a:ext cx="10707437" cy="19354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S/N</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emplea la opción “Anotaciones Relevantes” del SIGA para llevar el registro de aquellos antecedentes de los alumnos que sea necesario mantener en el tiempo.</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Interiorizarse sobre la opción “Anotaciones relevantes” (su uso y perfiles que la tienen disponible).</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Registrar cuando corresponda todos aquellos aspectos y antecedentes de los alumnos que sea necesario mantener en el registro histórico.</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MX" sz="1100" dirty="0" smtClean="0">
                          <a:solidFill>
                            <a:schemeClr val="tx1"/>
                          </a:solidFill>
                          <a:latin typeface="Arial" panose="020B0604020202020204" pitchFamily="34" charset="0"/>
                          <a:cs typeface="Arial" panose="020B0604020202020204" pitchFamily="34" charset="0"/>
                        </a:rPr>
                        <a:t>PC A. Altamirano</a:t>
                      </a:r>
                    </a:p>
                    <a:p>
                      <a:pPr algn="just"/>
                      <a:r>
                        <a:rPr lang="es-MX" sz="1100" dirty="0" smtClean="0">
                          <a:solidFill>
                            <a:schemeClr val="tx1"/>
                          </a:solidFill>
                          <a:latin typeface="Arial" panose="020B0604020202020204" pitchFamily="34" charset="0"/>
                          <a:cs typeface="Arial" panose="020B0604020202020204" pitchFamily="34" charset="0"/>
                        </a:rPr>
                        <a:t>Hasta la fecha se hace uso de esta herramienta para ingresar información clave sobre consejos de educación extraordinarios, cambios de escalafones, participación en competencias internacionales, etc. Hasta la fecha, los ingresos los realizan los Oficiales de División y el departamento de Estadística.</a:t>
                      </a:r>
                      <a:endParaRPr lang="es-ES"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5397875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2393272524"/>
              </p:ext>
            </p:extLst>
          </p:nvPr>
        </p:nvGraphicFramePr>
        <p:xfrm>
          <a:off x="1007435" y="1043418"/>
          <a:ext cx="10707437" cy="50901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N°24</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Se redujeron las horas de deportes colectivos como una forma de generar disponibilidad de horas para actividades de preparación física (tiempo atrás), sin embargo, resultados no han variado.</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MX" sz="1100" b="0" baseline="0" dirty="0" smtClean="0">
                          <a:latin typeface="Arial" panose="020B0604020202020204" pitchFamily="34" charset="0"/>
                          <a:cs typeface="Arial" panose="020B0604020202020204" pitchFamily="34" charset="0"/>
                        </a:rPr>
                        <a:t>Determinar la conveniencia de mantener esta redistribución de horas.</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chemeClr val="tx1"/>
                          </a:solidFill>
                          <a:latin typeface="Arial" panose="020B0604020202020204" pitchFamily="34" charset="0"/>
                          <a:cs typeface="Arial" panose="020B0604020202020204" pitchFamily="34" charset="0"/>
                        </a:rPr>
                        <a:t>Pensando en la estructura actual de los programas que refieren a las asignaturas como Unidades Temáticas (U.T.) es, dejar la U.T. de acondicionamiento físico correspondientes al segundo semestre (ACOF I- ACOFI III-ACOFI VI Y MONITORES II) según el curso que corresponda, una cantidad de clases destinadas (seis) a un deporte colectivo determinado según el curso del Cadete, es decir este deporte pasaría a ser un contenido de la U.T. y por consiguiente del programa. Además, estas clases deberían estar ubicadas en el syllabus al final de la priorización curricular, es decir, en el último tercio del semestre, esto con el propósito de, seguir dando énfasis y   enfoque al desarrollo y entrenamiento de las capacidades condicionales o básicas.</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2398473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3353312800"/>
              </p:ext>
            </p:extLst>
          </p:nvPr>
        </p:nvGraphicFramePr>
        <p:xfrm>
          <a:off x="1007435" y="1043418"/>
          <a:ext cx="10707437" cy="408432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p>
                  </a:txBody>
                  <a:tcPr>
                    <a:solidFill>
                      <a:schemeClr val="bg1">
                        <a:lumMod val="85000"/>
                      </a:schemeClr>
                    </a:solidFill>
                  </a:tcPr>
                </a:tc>
                <a:tc>
                  <a:txBody>
                    <a:bodyPr/>
                    <a:lstStyle/>
                    <a:p>
                      <a:pPr algn="ctr"/>
                      <a:r>
                        <a:rPr lang="es-ES" sz="1200" b="1" dirty="0" smtClean="0"/>
                        <a:t>CLASIFICACIÓN</a:t>
                      </a:r>
                      <a:endParaRPr lang="es-CL" sz="1200" b="1" dirty="0"/>
                    </a:p>
                  </a:txBody>
                  <a:tcPr>
                    <a:solidFill>
                      <a:schemeClr val="bg1">
                        <a:lumMod val="85000"/>
                      </a:schemeClr>
                    </a:solidFill>
                  </a:tcPr>
                </a:tc>
                <a:tc>
                  <a:txBody>
                    <a:bodyPr/>
                    <a:lstStyle/>
                    <a:p>
                      <a:pPr algn="ctr"/>
                      <a:r>
                        <a:rPr lang="es-ES" sz="1200" b="1" dirty="0" smtClean="0"/>
                        <a:t>CURSOS DE ACCIÓN</a:t>
                      </a:r>
                      <a:endParaRPr lang="es-CL" sz="1200" b="1" dirty="0"/>
                    </a:p>
                  </a:txBody>
                  <a:tcPr>
                    <a:solidFill>
                      <a:schemeClr val="bg1">
                        <a:lumMod val="85000"/>
                      </a:schemeClr>
                    </a:solidFill>
                  </a:tcPr>
                </a:tc>
                <a:tc>
                  <a:txBody>
                    <a:bodyPr/>
                    <a:lstStyle/>
                    <a:p>
                      <a:pPr algn="ctr"/>
                      <a:r>
                        <a:rPr lang="es-ES" sz="1200" b="1" dirty="0" smtClean="0"/>
                        <a:t>CURSO</a:t>
                      </a:r>
                      <a:r>
                        <a:rPr lang="es-ES" sz="1200" b="1" baseline="0" dirty="0" smtClean="0"/>
                        <a:t> DE ACCIÓN ADOPTADO /</a:t>
                      </a:r>
                      <a:endParaRPr lang="es-ES" sz="1200" b="1" dirty="0" smtClean="0"/>
                    </a:p>
                    <a:p>
                      <a:pPr algn="ctr"/>
                      <a:r>
                        <a:rPr lang="es-ES" sz="1200" b="1" dirty="0" smtClean="0"/>
                        <a:t>ESTADO ACTUAL</a:t>
                      </a:r>
                      <a:endParaRPr lang="es-CL" sz="1200" b="1" dirty="0"/>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rPr>
                        <a:t>PREGUNTA S/N</a:t>
                      </a:r>
                    </a:p>
                    <a:p>
                      <a:pPr algn="just"/>
                      <a:r>
                        <a:rPr lang="es-MX" sz="1200" b="0" i="0" u="none" strike="noStrike" cap="none" spc="0" baseline="0" dirty="0" smtClean="0">
                          <a:ln>
                            <a:noFill/>
                          </a:ln>
                          <a:solidFill>
                            <a:schemeClr val="tx1"/>
                          </a:solidFill>
                          <a:effectLst/>
                          <a:uFillTx/>
                          <a:latin typeface="+mn-lt"/>
                          <a:ea typeface="+mn-ea"/>
                          <a:cs typeface="+mn-cs"/>
                          <a:sym typeface="Calibri"/>
                        </a:rPr>
                        <a:t>No se cuenta con un listado de actividades “standard” realizadas por profesores con nombramientos de horas complementarias por “cargo”, siendo conveniente contar con esta información de manera de agregar estas actividades en SIGA objeto el docente sólo las </a:t>
                      </a:r>
                      <a:r>
                        <a:rPr lang="es-MX" sz="1200" b="0" i="0" u="none" strike="noStrike" cap="none" spc="0" baseline="0" dirty="0" err="1" smtClean="0">
                          <a:ln>
                            <a:noFill/>
                          </a:ln>
                          <a:solidFill>
                            <a:schemeClr val="tx1"/>
                          </a:solidFill>
                          <a:effectLst/>
                          <a:uFillTx/>
                          <a:latin typeface="+mn-lt"/>
                          <a:ea typeface="+mn-ea"/>
                          <a:cs typeface="+mn-cs"/>
                          <a:sym typeface="Calibri"/>
                        </a:rPr>
                        <a:t>selecte</a:t>
                      </a:r>
                      <a:r>
                        <a:rPr lang="es-MX" sz="1200" b="0" i="0" u="none" strike="noStrike" cap="none" spc="0" baseline="0" dirty="0" smtClean="0">
                          <a:ln>
                            <a:noFill/>
                          </a:ln>
                          <a:solidFill>
                            <a:schemeClr val="tx1"/>
                          </a:solidFill>
                          <a:effectLst/>
                          <a:uFillTx/>
                          <a:latin typeface="+mn-lt"/>
                          <a:ea typeface="+mn-ea"/>
                          <a:cs typeface="+mn-cs"/>
                          <a:sym typeface="Calibri"/>
                        </a:rPr>
                        <a:t> en un listado predefinido y no tenga que escribirlas.</a:t>
                      </a:r>
                      <a:endParaRPr lang="es-ES" sz="1200" b="0" i="0" u="none" strike="noStrike" cap="none" spc="0" baseline="0" dirty="0" smtClean="0">
                        <a:ln>
                          <a:noFill/>
                        </a:ln>
                        <a:solidFill>
                          <a:schemeClr val="tx1"/>
                        </a:solidFill>
                        <a:effectLst/>
                        <a:uFillTx/>
                        <a:latin typeface="+mn-lt"/>
                        <a:ea typeface="+mn-ea"/>
                        <a:cs typeface="+mn-cs"/>
                        <a:sym typeface="Calibri"/>
                      </a:endParaRPr>
                    </a:p>
                    <a:p>
                      <a:pPr algn="just"/>
                      <a:endParaRPr lang="es-ES" sz="1100" b="1" u="sng" dirty="0" smtClean="0">
                        <a:effectLst/>
                      </a:endParaRPr>
                    </a:p>
                    <a:p>
                      <a:pPr algn="just"/>
                      <a:endParaRPr lang="es-ES" sz="1100" b="1" u="sng" dirty="0" smtClean="0">
                        <a:effectLst/>
                      </a:endParaRPr>
                    </a:p>
                    <a:p>
                      <a:pPr algn="just"/>
                      <a:endParaRPr lang="es-ES" sz="1100" b="1" u="sng" dirty="0" smtClean="0">
                        <a:effectLst/>
                      </a:endParaRPr>
                    </a:p>
                  </a:txBody>
                  <a:tcPr/>
                </a:tc>
                <a:tc>
                  <a:txBody>
                    <a:bodyPr/>
                    <a:lstStyle/>
                    <a:p>
                      <a:pPr algn="ctr"/>
                      <a:endParaRPr lang="es-ES" sz="1100" dirty="0" smtClean="0"/>
                    </a:p>
                    <a:p>
                      <a:pPr algn="ctr"/>
                      <a:r>
                        <a:rPr lang="es-ES" sz="1100" b="1" dirty="0" smtClean="0"/>
                        <a:t>OBSERVACIÓN </a:t>
                      </a:r>
                    </a:p>
                    <a:p>
                      <a:pPr algn="ctr"/>
                      <a:r>
                        <a:rPr lang="es-ES" sz="1100" b="1" dirty="0" smtClean="0"/>
                        <a:t>MENOR</a:t>
                      </a:r>
                      <a:endParaRPr lang="es-CL" sz="1100" b="1" dirty="0"/>
                    </a:p>
                  </a:txBody>
                  <a:tcPr/>
                </a:tc>
                <a:tc>
                  <a:txBody>
                    <a:bodyPr/>
                    <a:lstStyle/>
                    <a:p>
                      <a:pPr marL="0" lvl="0" indent="0" algn="just">
                        <a:buFont typeface="+mj-lt"/>
                        <a:buNone/>
                      </a:pPr>
                      <a:r>
                        <a:rPr lang="es-MX" sz="1100" b="0" baseline="0" dirty="0" smtClean="0"/>
                        <a:t>Enviar propuesta con actividades que realizan los profesores con “cargos”, por ejemplo Jefes de cátedra, decano, asesor pedagógico, objeto sean incorporadas en el SIGA. y de esta forma se facilite el llenado del SIGA. </a:t>
                      </a:r>
                      <a:endParaRPr lang="es-ES" sz="1100" b="0" baseline="0" dirty="0" smtClean="0"/>
                    </a:p>
                  </a:txBody>
                  <a:tcPr/>
                </a:tc>
                <a:tc>
                  <a:txBody>
                    <a:bodyPr/>
                    <a:lstStyle/>
                    <a:p>
                      <a:pPr algn="just"/>
                      <a:r>
                        <a:rPr lang="es-MX" sz="1100" dirty="0" smtClean="0">
                          <a:solidFill>
                            <a:schemeClr val="tx1"/>
                          </a:solidFill>
                        </a:rPr>
                        <a:t>El ser Decano no es un cargo y no está asociado a horas de contrato que se deban justificar.</a:t>
                      </a:r>
                    </a:p>
                    <a:p>
                      <a:pPr algn="just"/>
                      <a:endParaRPr lang="es-MX" sz="1100" dirty="0" smtClean="0">
                        <a:solidFill>
                          <a:schemeClr val="tx1"/>
                        </a:solidFill>
                      </a:endParaRPr>
                    </a:p>
                    <a:p>
                      <a:pPr algn="just"/>
                      <a:r>
                        <a:rPr lang="es-MX" sz="1100" u="sng" dirty="0" smtClean="0">
                          <a:solidFill>
                            <a:schemeClr val="tx1"/>
                          </a:solidFill>
                        </a:rPr>
                        <a:t>Actividades Jefes de Facultad</a:t>
                      </a:r>
                    </a:p>
                    <a:p>
                      <a:pPr marL="228600" indent="-228600" algn="just">
                        <a:buFont typeface="+mj-lt"/>
                        <a:buAutoNum type="arabicPeriod"/>
                      </a:pPr>
                      <a:r>
                        <a:rPr lang="es-MX" sz="1100" dirty="0" smtClean="0">
                          <a:solidFill>
                            <a:schemeClr val="tx1"/>
                          </a:solidFill>
                        </a:rPr>
                        <a:t>Supervisión de aspectos curriculares (Programas, Syllabus)</a:t>
                      </a:r>
                    </a:p>
                    <a:p>
                      <a:pPr marL="228600" indent="-228600" algn="just">
                        <a:buFont typeface="+mj-lt"/>
                        <a:buAutoNum type="arabicPeriod"/>
                      </a:pPr>
                      <a:r>
                        <a:rPr lang="es-MX" sz="1100" dirty="0" smtClean="0">
                          <a:solidFill>
                            <a:schemeClr val="tx1"/>
                          </a:solidFill>
                        </a:rPr>
                        <a:t>Avance de  Curricular.</a:t>
                      </a:r>
                    </a:p>
                    <a:p>
                      <a:pPr marL="228600" indent="-228600" algn="just">
                        <a:buFont typeface="+mj-lt"/>
                        <a:buAutoNum type="arabicPeriod"/>
                      </a:pPr>
                      <a:r>
                        <a:rPr lang="es-MX" sz="1100" dirty="0" smtClean="0">
                          <a:solidFill>
                            <a:schemeClr val="tx1"/>
                          </a:solidFill>
                        </a:rPr>
                        <a:t>Reunión de Facultad y Cátedra</a:t>
                      </a:r>
                    </a:p>
                    <a:p>
                      <a:pPr marL="228600" indent="-228600" algn="just">
                        <a:buFont typeface="+mj-lt"/>
                        <a:buAutoNum type="arabicPeriod"/>
                      </a:pPr>
                      <a:r>
                        <a:rPr lang="es-MX" sz="1100" dirty="0" smtClean="0">
                          <a:solidFill>
                            <a:schemeClr val="tx1"/>
                          </a:solidFill>
                        </a:rPr>
                        <a:t>Reunión Departamento</a:t>
                      </a:r>
                    </a:p>
                    <a:p>
                      <a:pPr marL="228600" indent="-228600" algn="just">
                        <a:buFont typeface="+mj-lt"/>
                        <a:buAutoNum type="arabicPeriod"/>
                      </a:pPr>
                      <a:r>
                        <a:rPr lang="es-MX" sz="1100" dirty="0" smtClean="0">
                          <a:solidFill>
                            <a:schemeClr val="tx1"/>
                          </a:solidFill>
                        </a:rPr>
                        <a:t>Confección informes Facultad</a:t>
                      </a:r>
                    </a:p>
                    <a:p>
                      <a:pPr marL="228600" indent="-228600" algn="just">
                        <a:buFont typeface="+mj-lt"/>
                        <a:buAutoNum type="arabicPeriod"/>
                      </a:pPr>
                      <a:r>
                        <a:rPr lang="es-MX" sz="1100" dirty="0" smtClean="0">
                          <a:solidFill>
                            <a:schemeClr val="tx1"/>
                          </a:solidFill>
                        </a:rPr>
                        <a:t>Apoyo Nombramiento profesores</a:t>
                      </a:r>
                    </a:p>
                    <a:p>
                      <a:pPr marL="228600" indent="-228600" algn="just">
                        <a:buFont typeface="+mj-lt"/>
                        <a:buAutoNum type="arabicPeriod"/>
                      </a:pPr>
                      <a:r>
                        <a:rPr lang="es-MX" sz="1100" dirty="0" smtClean="0">
                          <a:solidFill>
                            <a:schemeClr val="tx1"/>
                          </a:solidFill>
                        </a:rPr>
                        <a:t>Supervisión de la Facultad</a:t>
                      </a:r>
                    </a:p>
                    <a:p>
                      <a:pPr marL="228600" indent="-228600" algn="just">
                        <a:buFont typeface="+mj-lt"/>
                        <a:buAutoNum type="arabicPeriod"/>
                      </a:pPr>
                      <a:r>
                        <a:rPr lang="es-MX" sz="1100" dirty="0" smtClean="0">
                          <a:solidFill>
                            <a:schemeClr val="tx1"/>
                          </a:solidFill>
                        </a:rPr>
                        <a:t>Asesoramiento Continuo Curricular</a:t>
                      </a:r>
                    </a:p>
                    <a:p>
                      <a:pPr algn="just"/>
                      <a:endParaRPr lang="es-MX" sz="1100" dirty="0" smtClean="0">
                        <a:solidFill>
                          <a:schemeClr val="tx1"/>
                        </a:solidFill>
                      </a:endParaRPr>
                    </a:p>
                    <a:p>
                      <a:pPr algn="just"/>
                      <a:endParaRPr lang="es-ES" sz="1100" dirty="0" smtClean="0">
                        <a:solidFill>
                          <a:schemeClr val="tx1"/>
                        </a:solidFill>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28586212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1988319799"/>
              </p:ext>
            </p:extLst>
          </p:nvPr>
        </p:nvGraphicFramePr>
        <p:xfrm>
          <a:off x="1007435" y="1043418"/>
          <a:ext cx="10707437" cy="492252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S/N</a:t>
                      </a:r>
                    </a:p>
                    <a:p>
                      <a:pPr algn="just"/>
                      <a:r>
                        <a:rPr lang="es-MX"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cuenta con un listado de actividades “standard” realizadas por profesores con nombramientos de horas complementarias por “cargo”, siendo conveniente contar con esta información de manera de agregar estas actividades en SIGA objeto el docente sólo las </a:t>
                      </a:r>
                      <a:r>
                        <a:rPr lang="es-MX" sz="1200" b="0" i="0" u="none" strike="noStrike" cap="none" spc="0" baseline="0" dirty="0" err="1" smtClean="0">
                          <a:ln>
                            <a:noFill/>
                          </a:ln>
                          <a:solidFill>
                            <a:schemeClr val="tx1"/>
                          </a:solidFill>
                          <a:effectLst/>
                          <a:uFillTx/>
                          <a:latin typeface="Arial" panose="020B0604020202020204" pitchFamily="34" charset="0"/>
                          <a:ea typeface="+mn-ea"/>
                          <a:cs typeface="Arial" panose="020B0604020202020204" pitchFamily="34" charset="0"/>
                          <a:sym typeface="Calibri"/>
                        </a:rPr>
                        <a:t>selecte</a:t>
                      </a:r>
                      <a:r>
                        <a:rPr lang="es-MX"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en un listado predefinido y no tenga que escribirlas.</a:t>
                      </a:r>
                      <a:endPar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MX" sz="1100" b="0" baseline="0" dirty="0" smtClean="0">
                          <a:latin typeface="Arial" panose="020B0604020202020204" pitchFamily="34" charset="0"/>
                          <a:cs typeface="Arial" panose="020B0604020202020204" pitchFamily="34" charset="0"/>
                        </a:rPr>
                        <a:t>Enviar propuesta con actividades que realizan los profesores con “cargos”, por ejemplo Jefes de cátedra, decano, asesor pedagógico, objeto sean incorporadas en el SIGA. y de esta forma se facilite el llenado del SIGA. </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b="0"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Actividades Jefes de Cátedra</a:t>
                      </a:r>
                      <a:endParaRPr lang="es-CL" sz="1100" b="0"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Reunión de Facultad</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Reunión de Cátedra</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Integración curricular</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Supervisión de pruebas y exámenes.</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Confección de informes curriculares, metodológicos  o de evaluación </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Actualización de Programas de Asignatura </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Actualización de Syllabus</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Avance curricular</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dirty="0" smtClean="0">
                        <a:solidFill>
                          <a:schemeClr val="tx1"/>
                        </a:solidFill>
                        <a:latin typeface="Arial" panose="020B0604020202020204" pitchFamily="34" charset="0"/>
                        <a:cs typeface="Arial" panose="020B0604020202020204" pitchFamily="34" charset="0"/>
                      </a:endParaRPr>
                    </a:p>
                    <a:p>
                      <a:pPr algn="just"/>
                      <a:r>
                        <a:rPr lang="es-MX" sz="1100" b="0"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Actividades Asesor de Curso</a:t>
                      </a:r>
                    </a:p>
                    <a:p>
                      <a:pPr marL="228600" indent="-228600" algn="just">
                        <a:buFont typeface="+mj-lt"/>
                        <a:buAutoNum type="arabicPeriod"/>
                      </a:pPr>
                      <a:r>
                        <a:rPr lang="es-MX"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Control de rendimiento académico</a:t>
                      </a:r>
                    </a:p>
                    <a:p>
                      <a:pPr marL="228600" indent="-228600" algn="just">
                        <a:buFont typeface="+mj-lt"/>
                        <a:buAutoNum type="arabicPeriod"/>
                      </a:pPr>
                      <a:r>
                        <a:rPr lang="es-MX"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Coordinación con Oficial de División</a:t>
                      </a:r>
                    </a:p>
                    <a:p>
                      <a:pPr marL="228600" indent="-228600" algn="just">
                        <a:buFont typeface="+mj-lt"/>
                        <a:buAutoNum type="arabicPeriod"/>
                      </a:pPr>
                      <a:r>
                        <a:rPr lang="es-MX"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Recepción de inquietudes motivaciones</a:t>
                      </a:r>
                    </a:p>
                    <a:p>
                      <a:pPr marL="228600" indent="-228600" algn="just">
                        <a:buFont typeface="+mj-lt"/>
                        <a:buAutoNum type="arabicPeriod"/>
                      </a:pPr>
                      <a:r>
                        <a:rPr lang="es-MX"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Confección calendario de pruebas.</a:t>
                      </a:r>
                    </a:p>
                    <a:p>
                      <a:pPr marL="228600" indent="-228600" algn="just">
                        <a:buFont typeface="+mj-lt"/>
                        <a:buAutoNum type="arabicPeriod"/>
                      </a:pPr>
                      <a:r>
                        <a:rPr lang="es-MX"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Confección de informes </a:t>
                      </a:r>
                      <a:endParaRPr lang="es-ES" sz="1100" dirty="0" smtClean="0">
                        <a:solidFill>
                          <a:schemeClr val="tx1"/>
                        </a:solidFill>
                        <a:latin typeface="Arial" panose="020B0604020202020204" pitchFamily="34" charset="0"/>
                        <a:cs typeface="Arial" panose="020B0604020202020204" pitchFamily="34" charset="0"/>
                      </a:endParaRPr>
                    </a:p>
                    <a:p>
                      <a:pPr algn="just"/>
                      <a:endParaRPr lang="es-ES"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5167115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033690" y="8765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3</a:t>
            </a:r>
            <a:r>
              <a:rPr lang="es-CL" sz="2400" dirty="0" smtClean="0"/>
              <a:t>.       CONTEXTO ACTUAL</a:t>
            </a:r>
            <a:endParaRPr lang="es-CL" sz="2400" dirty="0"/>
          </a:p>
        </p:txBody>
      </p:sp>
      <p:graphicFrame>
        <p:nvGraphicFramePr>
          <p:cNvPr id="3" name="Tabla 2"/>
          <p:cNvGraphicFramePr>
            <a:graphicFrameLocks noGrp="1"/>
          </p:cNvGraphicFramePr>
          <p:nvPr>
            <p:extLst>
              <p:ext uri="{D42A27DB-BD31-4B8C-83A1-F6EECF244321}">
                <p14:modId xmlns:p14="http://schemas.microsoft.com/office/powerpoint/2010/main" val="2737277"/>
              </p:ext>
            </p:extLst>
          </p:nvPr>
        </p:nvGraphicFramePr>
        <p:xfrm>
          <a:off x="2033690" y="1021211"/>
          <a:ext cx="7440492" cy="1706880"/>
        </p:xfrm>
        <a:graphic>
          <a:graphicData uri="http://schemas.openxmlformats.org/drawingml/2006/table">
            <a:tbl>
              <a:tblPr firstRow="1" bandRow="1">
                <a:tableStyleId>{5940675A-B579-460E-94D1-54222C63F5DA}</a:tableStyleId>
              </a:tblPr>
              <a:tblGrid>
                <a:gridCol w="444778">
                  <a:extLst>
                    <a:ext uri="{9D8B030D-6E8A-4147-A177-3AD203B41FA5}">
                      <a16:colId xmlns:a16="http://schemas.microsoft.com/office/drawing/2014/main" val="83843015"/>
                    </a:ext>
                  </a:extLst>
                </a:gridCol>
                <a:gridCol w="5195514">
                  <a:extLst>
                    <a:ext uri="{9D8B030D-6E8A-4147-A177-3AD203B41FA5}">
                      <a16:colId xmlns:a16="http://schemas.microsoft.com/office/drawing/2014/main" val="2973878414"/>
                    </a:ext>
                  </a:extLst>
                </a:gridCol>
                <a:gridCol w="1800200">
                  <a:extLst>
                    <a:ext uri="{9D8B030D-6E8A-4147-A177-3AD203B41FA5}">
                      <a16:colId xmlns:a16="http://schemas.microsoft.com/office/drawing/2014/main" val="2098730908"/>
                    </a:ext>
                  </a:extLst>
                </a:gridCol>
              </a:tblGrid>
              <a:tr h="370840">
                <a:tc>
                  <a:txBody>
                    <a:bodyPr/>
                    <a:lstStyle/>
                    <a:p>
                      <a:pPr marL="269875" marR="0" lvl="0" indent="-269875"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A.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FUERZA EFECTIVA ALUMNOS AL INICIO AÑO ACADÉMICO:</a:t>
                      </a:r>
                      <a:endParaRPr lang="en-US" sz="1100" b="1" dirty="0" smtClean="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455</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37102588"/>
                  </a:ext>
                </a:extLst>
              </a:tr>
              <a:tr h="370840">
                <a:tc>
                  <a:txBody>
                    <a:bodyPr/>
                    <a:lstStyle/>
                    <a:p>
                      <a:pPr marL="269875" marR="0" lvl="0" indent="-269875"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B.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FUERZA EFECTIVA ACTUAL:</a:t>
                      </a:r>
                      <a:endParaRPr lang="en-US" sz="1100" b="1" dirty="0" smtClean="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440</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50344001"/>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b="1" dirty="0" smtClean="0">
                          <a:solidFill>
                            <a:schemeClr val="tx1"/>
                          </a:solidFill>
                          <a:latin typeface="Arial" panose="020B0604020202020204" pitchFamily="34" charset="0"/>
                          <a:cs typeface="Arial" panose="020B0604020202020204" pitchFamily="34" charset="0"/>
                        </a:rPr>
                        <a:t>C. </a:t>
                      </a:r>
                      <a:endParaRPr lang="en-US" sz="1100" b="1" dirty="0">
                        <a:latin typeface="Arial" panose="020B0604020202020204" pitchFamily="34" charset="0"/>
                        <a:cs typeface="Arial" panose="020B0604020202020204" pitchFamily="34" charset="0"/>
                      </a:endParaRPr>
                    </a:p>
                  </a:txBody>
                  <a:tcPr/>
                </a:tc>
                <a:tc>
                  <a:txBody>
                    <a:bodyPr/>
                    <a:lstStyle/>
                    <a:p>
                      <a:pPr algn="l"/>
                      <a:r>
                        <a:rPr lang="es-CL" sz="1100" b="1" dirty="0" smtClean="0">
                          <a:solidFill>
                            <a:schemeClr val="tx1"/>
                          </a:solidFill>
                          <a:latin typeface="Arial" panose="020B0604020202020204" pitchFamily="34" charset="0"/>
                          <a:cs typeface="Arial" panose="020B0604020202020204" pitchFamily="34" charset="0"/>
                        </a:rPr>
                        <a:t>CANTIDAD DE CURSOS PROGRAMADOS:</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28</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76725292"/>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D.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CANTIDAD CURSOS EN EJECUCIÓN:</a:t>
                      </a:r>
                      <a:endParaRPr lang="en-US" sz="1100" b="1" dirty="0" smtClean="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28</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91325686"/>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1880329833"/>
              </p:ext>
            </p:extLst>
          </p:nvPr>
        </p:nvGraphicFramePr>
        <p:xfrm>
          <a:off x="2033689" y="2950522"/>
          <a:ext cx="7440493" cy="3139440"/>
        </p:xfrm>
        <a:graphic>
          <a:graphicData uri="http://schemas.openxmlformats.org/drawingml/2006/table">
            <a:tbl>
              <a:tblPr firstRow="1" bandRow="1">
                <a:tableStyleId>{5940675A-B579-460E-94D1-54222C63F5DA}</a:tableStyleId>
              </a:tblPr>
              <a:tblGrid>
                <a:gridCol w="455717">
                  <a:extLst>
                    <a:ext uri="{9D8B030D-6E8A-4147-A177-3AD203B41FA5}">
                      <a16:colId xmlns:a16="http://schemas.microsoft.com/office/drawing/2014/main" val="83843015"/>
                    </a:ext>
                  </a:extLst>
                </a:gridCol>
                <a:gridCol w="5184576">
                  <a:extLst>
                    <a:ext uri="{9D8B030D-6E8A-4147-A177-3AD203B41FA5}">
                      <a16:colId xmlns:a16="http://schemas.microsoft.com/office/drawing/2014/main" val="2973878414"/>
                    </a:ext>
                  </a:extLst>
                </a:gridCol>
                <a:gridCol w="1800200">
                  <a:extLst>
                    <a:ext uri="{9D8B030D-6E8A-4147-A177-3AD203B41FA5}">
                      <a16:colId xmlns:a16="http://schemas.microsoft.com/office/drawing/2014/main" val="2098730908"/>
                    </a:ext>
                  </a:extLst>
                </a:gridCol>
              </a:tblGrid>
              <a:tr h="370840">
                <a:tc>
                  <a:txBody>
                    <a:bodyPr/>
                    <a:lstStyle/>
                    <a:p>
                      <a:pPr marL="269875" marR="0" lvl="0" indent="-269875"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A.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FUERZA EFECTIVA ACADÉMICA:</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PC: 78      PM: 39 </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37102588"/>
                  </a:ext>
                </a:extLst>
              </a:tr>
              <a:tr h="370840">
                <a:tc>
                  <a:txBody>
                    <a:bodyPr/>
                    <a:lstStyle/>
                    <a:p>
                      <a:pPr marL="269875" marR="0" lvl="0" indent="-269875"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B.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DOTACIÓN ACADÉMICA CON C.C.P.O.A.C. (CURSO CAPACITACIÓN PEDAGÓGICA ORIENTADO A COMPETENCIAS) APROBADO:</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 PC: 13       PM: 02</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50344001"/>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b="1" dirty="0" smtClean="0">
                          <a:solidFill>
                            <a:schemeClr val="tx1"/>
                          </a:solidFill>
                          <a:latin typeface="Arial" panose="020B0604020202020204" pitchFamily="34" charset="0"/>
                          <a:cs typeface="Arial" panose="020B0604020202020204" pitchFamily="34" charset="0"/>
                        </a:rPr>
                        <a:t>C.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CUALIFICACIÓN PROFESIONAL PROFESORES CIVILES:</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DOCTOR:                02 MAGÍSTER:            45 </a:t>
                      </a:r>
                      <a:r>
                        <a:rPr lang="es-CL" sz="1100" baseline="0" dirty="0" smtClean="0">
                          <a:solidFill>
                            <a:schemeClr val="tx1"/>
                          </a:solidFill>
                          <a:latin typeface="Arial" panose="020B0604020202020204" pitchFamily="34" charset="0"/>
                          <a:cs typeface="Arial" panose="020B0604020202020204" pitchFamily="34" charset="0"/>
                        </a:rPr>
                        <a:t> </a:t>
                      </a:r>
                      <a:r>
                        <a:rPr lang="es-CL" sz="1100" dirty="0" smtClean="0">
                          <a:solidFill>
                            <a:schemeClr val="tx1"/>
                          </a:solidFill>
                          <a:latin typeface="Arial" panose="020B0604020202020204" pitchFamily="34" charset="0"/>
                          <a:cs typeface="Arial" panose="020B0604020202020204" pitchFamily="34" charset="0"/>
                        </a:rPr>
                        <a:t>POSTÍTULO:           07 </a:t>
                      </a: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76725292"/>
                  </a:ext>
                </a:extLst>
              </a:tr>
              <a:tr h="21336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D.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PROFESORES CIVILES SOLO TÍTULO PROFESIONAL:</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24</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91325686"/>
                  </a:ext>
                </a:extLst>
              </a:tr>
              <a:tr h="21336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1" dirty="0" smtClean="0">
                          <a:latin typeface="Arial" panose="020B0604020202020204" pitchFamily="34" charset="0"/>
                          <a:cs typeface="Arial" panose="020B0604020202020204" pitchFamily="34" charset="0"/>
                        </a:rPr>
                        <a:t>E.</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EVALUACIÓN DOCENTE (2024):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dirty="0">
                        <a:latin typeface="Arial" panose="020B0604020202020204" pitchFamily="34" charset="0"/>
                        <a:cs typeface="Arial" panose="020B060402020202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dirty="0" smtClean="0">
                          <a:solidFill>
                            <a:srgbClr val="FF0000"/>
                          </a:solidFill>
                          <a:latin typeface="Arial" panose="020B0604020202020204" pitchFamily="34" charset="0"/>
                          <a:cs typeface="Arial" panose="020B0604020202020204" pitchFamily="34" charset="0"/>
                        </a:rPr>
                        <a:t> </a:t>
                      </a:r>
                      <a:r>
                        <a:rPr lang="es-CL" sz="1100" b="1" u="sng" dirty="0" smtClean="0">
                          <a:solidFill>
                            <a:schemeClr val="tx1"/>
                          </a:solidFill>
                          <a:latin typeface="Arial" panose="020B0604020202020204" pitchFamily="34" charset="0"/>
                          <a:cs typeface="Arial" panose="020B0604020202020204" pitchFamily="34" charset="0"/>
                        </a:rPr>
                        <a:t>1°</a:t>
                      </a:r>
                      <a:r>
                        <a:rPr lang="es-CL" sz="1100" b="1" u="sng" baseline="0" dirty="0" smtClean="0">
                          <a:solidFill>
                            <a:schemeClr val="tx1"/>
                          </a:solidFill>
                          <a:latin typeface="Arial" panose="020B0604020202020204" pitchFamily="34" charset="0"/>
                          <a:cs typeface="Arial" panose="020B0604020202020204" pitchFamily="34" charset="0"/>
                        </a:rPr>
                        <a:t> SEMESTRE </a:t>
                      </a:r>
                      <a:r>
                        <a:rPr lang="es-CL" sz="1100" baseline="0" dirty="0" smtClean="0">
                          <a:solidFill>
                            <a:schemeClr val="tx1"/>
                          </a:solidFill>
                          <a:latin typeface="Arial" panose="020B0604020202020204" pitchFamily="34" charset="0"/>
                          <a:cs typeface="Arial" panose="020B0604020202020204" pitchFamily="34" charset="0"/>
                        </a:rPr>
                        <a:t>= 4,68</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100" baseline="0" dirty="0" smtClean="0">
                          <a:solidFill>
                            <a:schemeClr val="tx1"/>
                          </a:solidFill>
                          <a:latin typeface="Arial" panose="020B0604020202020204" pitchFamily="34" charset="0"/>
                          <a:cs typeface="Arial" panose="020B0604020202020204" pitchFamily="34" charset="0"/>
                        </a:rPr>
                        <a:t>Sobre la media  = 36</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100" baseline="0" dirty="0" smtClean="0">
                          <a:solidFill>
                            <a:schemeClr val="tx1"/>
                          </a:solidFill>
                          <a:latin typeface="Arial" panose="020B0604020202020204" pitchFamily="34" charset="0"/>
                          <a:cs typeface="Arial" panose="020B0604020202020204" pitchFamily="34" charset="0"/>
                        </a:rPr>
                        <a:t>Bajo la media    = 17</a:t>
                      </a:r>
                      <a:endParaRPr lang="en-US" sz="1100" baseline="0" dirty="0" smtClean="0">
                        <a:solidFill>
                          <a:schemeClr val="tx1"/>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100" baseline="0" dirty="0" smtClean="0">
                        <a:solidFill>
                          <a:schemeClr val="tx1"/>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100" baseline="0" dirty="0" smtClean="0">
                          <a:solidFill>
                            <a:schemeClr val="tx1"/>
                          </a:solidFill>
                          <a:latin typeface="Arial" panose="020B0604020202020204" pitchFamily="34" charset="0"/>
                          <a:cs typeface="Arial" panose="020B0604020202020204" pitchFamily="34" charset="0"/>
                        </a:rPr>
                        <a:t> </a:t>
                      </a:r>
                      <a:r>
                        <a:rPr lang="en-US" sz="1100" b="1" u="sng" baseline="0" dirty="0" smtClean="0">
                          <a:solidFill>
                            <a:schemeClr val="tx1"/>
                          </a:solidFill>
                          <a:latin typeface="Arial" panose="020B0604020202020204" pitchFamily="34" charset="0"/>
                          <a:cs typeface="Arial" panose="020B0604020202020204" pitchFamily="34" charset="0"/>
                        </a:rPr>
                        <a:t>2° SEMESTRE </a:t>
                      </a:r>
                      <a:r>
                        <a:rPr lang="en-US" sz="1100" baseline="0" dirty="0" smtClean="0">
                          <a:solidFill>
                            <a:schemeClr val="tx1"/>
                          </a:solidFill>
                          <a:latin typeface="Arial" panose="020B0604020202020204" pitchFamily="34" charset="0"/>
                          <a:cs typeface="Arial" panose="020B0604020202020204" pitchFamily="34" charset="0"/>
                        </a:rPr>
                        <a:t>= 4,70</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aseline="0" dirty="0" err="1" smtClean="0">
                          <a:solidFill>
                            <a:schemeClr val="tx1"/>
                          </a:solidFill>
                          <a:latin typeface="Arial" panose="020B0604020202020204" pitchFamily="34" charset="0"/>
                          <a:cs typeface="Arial" panose="020B0604020202020204" pitchFamily="34" charset="0"/>
                        </a:rPr>
                        <a:t>Sobre</a:t>
                      </a:r>
                      <a:r>
                        <a:rPr lang="en-US" sz="1100" baseline="0" dirty="0" smtClean="0">
                          <a:solidFill>
                            <a:schemeClr val="tx1"/>
                          </a:solidFill>
                          <a:latin typeface="Arial" panose="020B0604020202020204" pitchFamily="34" charset="0"/>
                          <a:cs typeface="Arial" panose="020B0604020202020204" pitchFamily="34" charset="0"/>
                        </a:rPr>
                        <a:t> la media  = 43</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aseline="0" dirty="0" err="1" smtClean="0">
                          <a:solidFill>
                            <a:schemeClr val="tx1"/>
                          </a:solidFill>
                          <a:latin typeface="Arial" panose="020B0604020202020204" pitchFamily="34" charset="0"/>
                          <a:cs typeface="Arial" panose="020B0604020202020204" pitchFamily="34" charset="0"/>
                        </a:rPr>
                        <a:t>Bajo</a:t>
                      </a:r>
                      <a:r>
                        <a:rPr lang="en-US" sz="1100" baseline="0" dirty="0" smtClean="0">
                          <a:solidFill>
                            <a:schemeClr val="tx1"/>
                          </a:solidFill>
                          <a:latin typeface="Arial" panose="020B0604020202020204" pitchFamily="34" charset="0"/>
                          <a:cs typeface="Arial" panose="020B0604020202020204" pitchFamily="34" charset="0"/>
                        </a:rPr>
                        <a:t> la media    = 20</a:t>
                      </a:r>
                      <a:endParaRPr lang="es-CL"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30219897"/>
                  </a:ext>
                </a:extLst>
              </a:tr>
            </a:tbl>
          </a:graphicData>
        </a:graphic>
      </p:graphicFrame>
    </p:spTree>
    <p:extLst>
      <p:ext uri="{BB962C8B-B14F-4D97-AF65-F5344CB8AC3E}">
        <p14:creationId xmlns:p14="http://schemas.microsoft.com/office/powerpoint/2010/main" val="19012630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22</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1137240" y="1017293"/>
            <a:ext cx="9867056" cy="614014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smtClean="0"/>
              <a:t>III.- ASESORÍA PEDAGÓGICA: </a:t>
            </a:r>
          </a:p>
          <a:p>
            <a:pPr algn="just"/>
            <a:endParaRPr lang="es-ES" sz="1200" b="1" dirty="0" smtClean="0">
              <a:solidFill>
                <a:srgbClr val="FF0000"/>
              </a:solidFill>
            </a:endParaRPr>
          </a:p>
          <a:p>
            <a:pPr marL="265113" indent="-265113" algn="just">
              <a:lnSpc>
                <a:spcPct val="150000"/>
              </a:lnSpc>
              <a:buFont typeface="+mj-lt"/>
              <a:buAutoNum type="alphaUcPeriod"/>
            </a:pPr>
            <a:r>
              <a:rPr lang="es-ES" sz="1200" dirty="0"/>
              <a:t>NOMBRE / TÍTULO PROFESIONAL </a:t>
            </a:r>
            <a:r>
              <a:rPr lang="es-ES" sz="1200" dirty="0" smtClean="0"/>
              <a:t>/ GRADO ACADÉMICO / EXPERIENCIA:</a:t>
            </a:r>
          </a:p>
          <a:p>
            <a:pPr algn="just">
              <a:lnSpc>
                <a:spcPct val="150000"/>
              </a:lnSpc>
            </a:pPr>
            <a:endParaRPr lang="es-ES" sz="1200" dirty="0" smtClean="0"/>
          </a:p>
          <a:p>
            <a:pPr marL="171450" lvl="2" indent="-171450" algn="just">
              <a:lnSpc>
                <a:spcPct val="150000"/>
              </a:lnSpc>
              <a:buFont typeface="Arial" panose="020B0604020202020204" pitchFamily="34" charset="0"/>
              <a:buChar char="•"/>
            </a:pPr>
            <a:r>
              <a:rPr lang="es-ES" sz="1200" b="1" dirty="0" smtClean="0"/>
              <a:t>BLANCA RAMÍREZ TORREJÓN: </a:t>
            </a:r>
          </a:p>
          <a:p>
            <a:pPr marL="357188" lvl="4" indent="0" algn="just">
              <a:lnSpc>
                <a:spcPct val="150000"/>
              </a:lnSpc>
            </a:pPr>
            <a:r>
              <a:rPr lang="es-ES" sz="1200" u="sng" dirty="0" smtClean="0"/>
              <a:t>TÍTULO PROFESIONAL</a:t>
            </a:r>
            <a:r>
              <a:rPr lang="es-ES" sz="1200" dirty="0" smtClean="0"/>
              <a:t>: 	PROFESORA DE ESTADO EN HISTORIA Y GEOGRAFÍA (UPLA).</a:t>
            </a:r>
          </a:p>
          <a:p>
            <a:pPr marL="357188" lvl="4" indent="0" algn="just">
              <a:lnSpc>
                <a:spcPct val="150000"/>
              </a:lnSpc>
            </a:pPr>
            <a:r>
              <a:rPr lang="es-ES" sz="1200" u="sng" dirty="0" smtClean="0"/>
              <a:t>MAGÍSTER</a:t>
            </a:r>
            <a:r>
              <a:rPr lang="es-ES" sz="1200" dirty="0" smtClean="0"/>
              <a:t>:	GESTIÓN EDUCACIONAL (U.MARÍTIMA).  </a:t>
            </a:r>
            <a:r>
              <a:rPr lang="es-ES" sz="1200" u="sng" dirty="0" smtClean="0"/>
              <a:t>MAGÍSTER</a:t>
            </a:r>
            <a:r>
              <a:rPr lang="es-ES" sz="1200" dirty="0" smtClean="0"/>
              <a:t>: CIENCIAS POLÍTICAS NTEGRADA (ACADEMIA DE GUERRA).</a:t>
            </a:r>
          </a:p>
          <a:p>
            <a:pPr marL="357188" lvl="4" indent="0" algn="just">
              <a:lnSpc>
                <a:spcPct val="150000"/>
              </a:lnSpc>
            </a:pPr>
            <a:r>
              <a:rPr lang="es-ES" sz="1200" u="sng" dirty="0" smtClean="0"/>
              <a:t>EXPERIENCIA ENAP</a:t>
            </a:r>
            <a:r>
              <a:rPr lang="es-ES" sz="1200" dirty="0" smtClean="0"/>
              <a:t>:	</a:t>
            </a:r>
            <a:r>
              <a:rPr lang="es-ES" sz="1200" u="sng" dirty="0" smtClean="0"/>
              <a:t>DOCENTE</a:t>
            </a:r>
            <a:r>
              <a:rPr lang="es-ES" sz="1200" dirty="0" smtClean="0"/>
              <a:t> DESDE 1992 A LA FECHA.  </a:t>
            </a:r>
            <a:r>
              <a:rPr lang="es-ES" sz="1200" u="sng" dirty="0" smtClean="0"/>
              <a:t>ASESORÍA PEDAGÓGICA</a:t>
            </a:r>
            <a:r>
              <a:rPr lang="es-ES" sz="1200" dirty="0" smtClean="0"/>
              <a:t> DESDE 2014 AL 2017. </a:t>
            </a:r>
            <a:r>
              <a:rPr lang="es-ES" sz="1200" u="sng" dirty="0" smtClean="0"/>
              <a:t>ASESORA ESTRATÉGICA </a:t>
            </a:r>
            <a:r>
              <a:rPr lang="es-ES" sz="1200" dirty="0" smtClean="0"/>
              <a:t>DE 2018 A LA FECHA.</a:t>
            </a:r>
          </a:p>
          <a:p>
            <a:pPr marL="171450" lvl="2" indent="-171450" algn="just">
              <a:lnSpc>
                <a:spcPct val="150000"/>
              </a:lnSpc>
              <a:buFont typeface="Arial" panose="020B0604020202020204" pitchFamily="34" charset="0"/>
              <a:buChar char="•"/>
            </a:pPr>
            <a:endParaRPr lang="es-ES" sz="1200" b="1" dirty="0" smtClean="0"/>
          </a:p>
          <a:p>
            <a:pPr marL="171450" lvl="2" indent="-171450" algn="just">
              <a:lnSpc>
                <a:spcPct val="150000"/>
              </a:lnSpc>
              <a:buFont typeface="Arial" panose="020B0604020202020204" pitchFamily="34" charset="0"/>
              <a:buChar char="•"/>
            </a:pPr>
            <a:r>
              <a:rPr lang="es-ES" sz="1200" b="1" dirty="0" smtClean="0"/>
              <a:t>MANUEL PLAZA BOMBAL:</a:t>
            </a:r>
          </a:p>
          <a:p>
            <a:pPr marL="357188" lvl="2" indent="0" algn="just">
              <a:lnSpc>
                <a:spcPct val="150000"/>
              </a:lnSpc>
            </a:pPr>
            <a:r>
              <a:rPr lang="es-ES" sz="1200" u="sng" dirty="0" smtClean="0"/>
              <a:t>TÍTULO PROFESIONAL</a:t>
            </a:r>
            <a:r>
              <a:rPr lang="es-ES" sz="1200" dirty="0" smtClean="0"/>
              <a:t>: PROFESOR DE ESTADO EN FÍSICA Y CIENCIAS (UPLA).  INGENIERO ELECTRÓNICO MENCIÓN COMUNICACIONES Y SISTEMAS 		DIGITALES (USM)</a:t>
            </a:r>
          </a:p>
          <a:p>
            <a:pPr marL="357188" lvl="2" indent="0" algn="just">
              <a:lnSpc>
                <a:spcPct val="150000"/>
              </a:lnSpc>
            </a:pPr>
            <a:r>
              <a:rPr lang="es-ES" sz="1200" u="sng" dirty="0" smtClean="0"/>
              <a:t>MAGÍSTER</a:t>
            </a:r>
            <a:r>
              <a:rPr lang="es-ES" sz="1200" dirty="0" smtClean="0"/>
              <a:t>:	COMUNICACIÓN Y DISEÑO MULTIMEDIA (TRACOR THE ART INSTITUTE). DOCTOR: CIENCIAS (MENCIÓN FÍSICA) U DE BURGOS-		ESPAÑA). POST TÍTULO NEUROAPRENDIZAJE Y DESARROLLO (UVALPO).</a:t>
            </a:r>
          </a:p>
          <a:p>
            <a:pPr marL="357188" lvl="2" indent="0" algn="just">
              <a:lnSpc>
                <a:spcPct val="150000"/>
              </a:lnSpc>
            </a:pPr>
            <a:r>
              <a:rPr lang="es-ES" sz="1200" u="sng" dirty="0" smtClean="0"/>
              <a:t>EXPERIENCIA ENAP</a:t>
            </a:r>
            <a:r>
              <a:rPr lang="es-ES" sz="1200" dirty="0" smtClean="0"/>
              <a:t>:  	</a:t>
            </a:r>
            <a:r>
              <a:rPr lang="es-ES" sz="1200" u="sng" dirty="0" smtClean="0"/>
              <a:t>DOCENTE</a:t>
            </a:r>
            <a:r>
              <a:rPr lang="es-ES" sz="1200" dirty="0" smtClean="0"/>
              <a:t> DESDE 1996 A LA FECHA. </a:t>
            </a:r>
            <a:r>
              <a:rPr lang="es-ES" sz="1200" u="sng" dirty="0" smtClean="0"/>
              <a:t>ASESORÍA PEDAGÓGICA</a:t>
            </a:r>
            <a:r>
              <a:rPr lang="es-ES" sz="1200" dirty="0" smtClean="0"/>
              <a:t> (METODOLÓGICO) DESDE 2011 A LA FECHA.</a:t>
            </a:r>
          </a:p>
          <a:p>
            <a:pPr lvl="2" indent="0" algn="just">
              <a:lnSpc>
                <a:spcPct val="150000"/>
              </a:lnSpc>
            </a:pPr>
            <a:endParaRPr lang="es-ES" sz="1000" dirty="0" smtClean="0"/>
          </a:p>
          <a:p>
            <a:pPr lvl="2" indent="0" algn="just">
              <a:lnSpc>
                <a:spcPct val="150000"/>
              </a:lnSpc>
            </a:pPr>
            <a:endParaRPr lang="es-CL" sz="800" dirty="0" smtClean="0"/>
          </a:p>
          <a:p>
            <a:pPr lvl="2" indent="0" algn="just">
              <a:lnSpc>
                <a:spcPct val="150000"/>
              </a:lnSpc>
            </a:pPr>
            <a:endParaRPr lang="es-CL" sz="800" dirty="0"/>
          </a:p>
          <a:p>
            <a:pPr lvl="2" indent="0" algn="just">
              <a:lnSpc>
                <a:spcPct val="150000"/>
              </a:lnSpc>
            </a:pPr>
            <a:endParaRPr lang="es-CL" sz="1200" dirty="0" smtClean="0"/>
          </a:p>
          <a:p>
            <a:pPr lvl="2" indent="0" algn="just">
              <a:lnSpc>
                <a:spcPct val="150000"/>
              </a:lnSpc>
            </a:pPr>
            <a:endParaRPr lang="es-CL" sz="1200" dirty="0"/>
          </a:p>
          <a:p>
            <a:pPr algn="just"/>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36326259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910743" y="805980"/>
            <a:ext cx="10488179" cy="509370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smtClean="0"/>
              <a:t>III.- ASESORÍA PEDAGÓGICA: </a:t>
            </a:r>
          </a:p>
          <a:p>
            <a:pPr algn="just"/>
            <a:endParaRPr lang="es-ES" sz="1200" b="1" dirty="0" smtClean="0">
              <a:solidFill>
                <a:srgbClr val="FF0000"/>
              </a:solidFill>
            </a:endParaRPr>
          </a:p>
          <a:p>
            <a:pPr marL="265113" indent="-265113" algn="just">
              <a:lnSpc>
                <a:spcPct val="150000"/>
              </a:lnSpc>
              <a:buFont typeface="+mj-lt"/>
              <a:buAutoNum type="alphaUcPeriod"/>
            </a:pPr>
            <a:r>
              <a:rPr lang="es-ES" sz="1200" dirty="0"/>
              <a:t>NOMBRE / TÍTULO PROFESIONAL </a:t>
            </a:r>
            <a:r>
              <a:rPr lang="es-ES" sz="1200" dirty="0" smtClean="0"/>
              <a:t>/ GRADO ACADÉMICO / EXPERIENCIA:</a:t>
            </a:r>
          </a:p>
          <a:p>
            <a:pPr algn="just">
              <a:lnSpc>
                <a:spcPct val="150000"/>
              </a:lnSpc>
            </a:pPr>
            <a:endParaRPr lang="es-ES" sz="1200" dirty="0" smtClean="0"/>
          </a:p>
          <a:p>
            <a:pPr marL="171450" lvl="2" indent="-171450" algn="just">
              <a:lnSpc>
                <a:spcPct val="150000"/>
              </a:lnSpc>
              <a:buFont typeface="Arial" panose="020B0604020202020204" pitchFamily="34" charset="0"/>
              <a:buChar char="•"/>
            </a:pPr>
            <a:r>
              <a:rPr lang="es-ES" sz="1200" b="1" dirty="0" smtClean="0"/>
              <a:t>MARTA ALTAMIRANO VILLARROEL: </a:t>
            </a:r>
          </a:p>
          <a:p>
            <a:pPr marL="361950"/>
            <a:r>
              <a:rPr lang="es-ES" sz="1200" u="sng" dirty="0" smtClean="0"/>
              <a:t>TÍTULO PROFESIONAL</a:t>
            </a:r>
            <a:r>
              <a:rPr lang="es-ES" sz="1200" dirty="0" smtClean="0"/>
              <a:t>: </a:t>
            </a:r>
            <a:r>
              <a:rPr lang="es-CL" sz="3200" dirty="0" smtClean="0"/>
              <a:t> </a:t>
            </a:r>
            <a:r>
              <a:rPr lang="es-CL" sz="1200" dirty="0" smtClean="0">
                <a:solidFill>
                  <a:schemeClr val="tx1"/>
                </a:solidFill>
              </a:rPr>
              <a:t>TRADUCTOR – INTÉRPRETE INGLÉS/ESPAÑOL.  BACHILLER EN LENGUA INGLESA. LICENCIATURA EN LENGUA INGLESA (PUCV)</a:t>
            </a:r>
            <a:endParaRPr lang="es-CL" sz="1200" dirty="0">
              <a:solidFill>
                <a:schemeClr val="tx1"/>
              </a:solidFill>
            </a:endParaRPr>
          </a:p>
          <a:p>
            <a:pPr marL="361950"/>
            <a:r>
              <a:rPr lang="es-ES" sz="1200" u="sng" dirty="0" smtClean="0">
                <a:solidFill>
                  <a:schemeClr val="tx1"/>
                </a:solidFill>
              </a:rPr>
              <a:t>MAGÍSTER</a:t>
            </a:r>
            <a:r>
              <a:rPr lang="es-ES" sz="1200" dirty="0" smtClean="0">
                <a:solidFill>
                  <a:schemeClr val="tx1"/>
                </a:solidFill>
              </a:rPr>
              <a:t>: 	 </a:t>
            </a:r>
            <a:r>
              <a:rPr lang="es-MX" sz="1200" dirty="0" smtClean="0">
                <a:solidFill>
                  <a:schemeClr val="tx1"/>
                </a:solidFill>
              </a:rPr>
              <a:t>MAGÍSTER ENSEÑANZA DEL INGLÉS COMO LENGUA EXTRANJERA (UNAB). </a:t>
            </a:r>
            <a:r>
              <a:rPr lang="es-MX" sz="1200" dirty="0">
                <a:solidFill>
                  <a:schemeClr val="tx1"/>
                </a:solidFill>
              </a:rPr>
              <a:t>	</a:t>
            </a:r>
          </a:p>
          <a:p>
            <a:pPr marL="357188" lvl="4" indent="0" algn="just">
              <a:lnSpc>
                <a:spcPct val="150000"/>
              </a:lnSpc>
            </a:pPr>
            <a:r>
              <a:rPr lang="es-ES" sz="1200" u="sng" dirty="0" smtClean="0">
                <a:solidFill>
                  <a:schemeClr val="tx1"/>
                </a:solidFill>
              </a:rPr>
              <a:t>EXPERIENCIA ENAP</a:t>
            </a:r>
            <a:r>
              <a:rPr lang="es-ES" sz="1200" dirty="0" smtClean="0">
                <a:solidFill>
                  <a:schemeClr val="tx1"/>
                </a:solidFill>
              </a:rPr>
              <a:t>:	 </a:t>
            </a:r>
            <a:r>
              <a:rPr lang="es-ES" sz="1200" u="sng" dirty="0" smtClean="0">
                <a:solidFill>
                  <a:schemeClr val="tx1"/>
                </a:solidFill>
              </a:rPr>
              <a:t>COORDINADORA</a:t>
            </a:r>
            <a:r>
              <a:rPr lang="es-ES" sz="1200" dirty="0" smtClean="0">
                <a:solidFill>
                  <a:schemeClr val="tx1"/>
                </a:solidFill>
              </a:rPr>
              <a:t> Y </a:t>
            </a:r>
            <a:r>
              <a:rPr lang="es-ES" sz="1200" u="sng" dirty="0" smtClean="0">
                <a:solidFill>
                  <a:schemeClr val="tx1"/>
                </a:solidFill>
              </a:rPr>
              <a:t>DOCENTE</a:t>
            </a:r>
            <a:r>
              <a:rPr lang="es-ES" sz="1200" dirty="0" smtClean="0">
                <a:solidFill>
                  <a:schemeClr val="tx1"/>
                </a:solidFill>
              </a:rPr>
              <a:t> DESDE 2014 AL 2024 (INT CENTER).  </a:t>
            </a:r>
            <a:r>
              <a:rPr lang="es-ES" sz="1200" u="sng" dirty="0" smtClean="0">
                <a:solidFill>
                  <a:schemeClr val="tx1"/>
                </a:solidFill>
              </a:rPr>
              <a:t>ASESORÍA PEDAGÓGICA</a:t>
            </a:r>
            <a:r>
              <a:rPr lang="es-ES" sz="1200" dirty="0" smtClean="0">
                <a:solidFill>
                  <a:schemeClr val="tx1"/>
                </a:solidFill>
              </a:rPr>
              <a:t> (EVALUACIÓN) DESDE 2025 A LA FECHA.</a:t>
            </a:r>
          </a:p>
          <a:p>
            <a:pPr marL="171450" lvl="2" indent="-171450" algn="just">
              <a:lnSpc>
                <a:spcPct val="150000"/>
              </a:lnSpc>
              <a:buFont typeface="Arial" panose="020B0604020202020204" pitchFamily="34" charset="0"/>
              <a:buChar char="•"/>
            </a:pPr>
            <a:endParaRPr lang="es-ES" sz="1200" b="1" dirty="0" smtClean="0"/>
          </a:p>
          <a:p>
            <a:pPr marL="171450" lvl="2" indent="-171450" algn="just">
              <a:lnSpc>
                <a:spcPct val="150000"/>
              </a:lnSpc>
              <a:buFont typeface="Arial" panose="020B0604020202020204" pitchFamily="34" charset="0"/>
              <a:buChar char="•"/>
            </a:pPr>
            <a:r>
              <a:rPr lang="es-ES" sz="1200" b="1" dirty="0" smtClean="0"/>
              <a:t>MIGUEL NÚÑEZ VALENCIA:</a:t>
            </a:r>
          </a:p>
          <a:p>
            <a:pPr marL="357188" lvl="2" indent="0" algn="just">
              <a:lnSpc>
                <a:spcPct val="150000"/>
              </a:lnSpc>
            </a:pPr>
            <a:r>
              <a:rPr lang="es-ES" sz="1200" u="sng" dirty="0" smtClean="0">
                <a:solidFill>
                  <a:schemeClr val="tx1"/>
                </a:solidFill>
              </a:rPr>
              <a:t>TÍTULO PROFESIONAL</a:t>
            </a:r>
            <a:r>
              <a:rPr lang="es-ES" sz="1200" dirty="0" smtClean="0">
                <a:solidFill>
                  <a:schemeClr val="tx1"/>
                </a:solidFill>
              </a:rPr>
              <a:t>: PROFESOR DE CASTELLANO (UPLA)</a:t>
            </a:r>
          </a:p>
          <a:p>
            <a:pPr marL="1793875" lvl="2" indent="-1436688" algn="just">
              <a:lnSpc>
                <a:spcPct val="150000"/>
              </a:lnSpc>
            </a:pPr>
            <a:r>
              <a:rPr lang="es-ES" sz="1200" u="sng" dirty="0" smtClean="0">
                <a:solidFill>
                  <a:schemeClr val="tx1"/>
                </a:solidFill>
              </a:rPr>
              <a:t>MAGÍSTER</a:t>
            </a:r>
            <a:r>
              <a:rPr lang="es-ES" sz="1200" dirty="0" smtClean="0">
                <a:solidFill>
                  <a:schemeClr val="tx1"/>
                </a:solidFill>
              </a:rPr>
              <a:t>:	</a:t>
            </a:r>
            <a:r>
              <a:rPr lang="es-MX" sz="1200" dirty="0" smtClean="0">
                <a:solidFill>
                  <a:schemeClr val="tx1"/>
                </a:solidFill>
              </a:rPr>
              <a:t>MÁSTER EN INVESTIGACIÓN EN EDUCACIÓN MENCIÓN CURRÍCULUM E INNOVACIÓN EDUCATIVA (UNIVERSIDAD AUTÓNOMA DE BARCELONA, ESPAÑA)</a:t>
            </a:r>
            <a:endParaRPr lang="es-ES" sz="1200" dirty="0" smtClean="0">
              <a:solidFill>
                <a:schemeClr val="tx1"/>
              </a:solidFill>
            </a:endParaRPr>
          </a:p>
          <a:p>
            <a:pPr marL="357188" lvl="2" indent="0" algn="just">
              <a:lnSpc>
                <a:spcPct val="150000"/>
              </a:lnSpc>
            </a:pPr>
            <a:r>
              <a:rPr lang="es-ES" sz="1200" u="sng" dirty="0" smtClean="0">
                <a:solidFill>
                  <a:schemeClr val="tx1"/>
                </a:solidFill>
              </a:rPr>
              <a:t>EXPERIENCIA ENAP</a:t>
            </a:r>
            <a:r>
              <a:rPr lang="es-ES" sz="1200" dirty="0" smtClean="0">
                <a:solidFill>
                  <a:schemeClr val="tx1"/>
                </a:solidFill>
              </a:rPr>
              <a:t>:  	</a:t>
            </a:r>
            <a:r>
              <a:rPr lang="es-ES" sz="1200" u="sng" dirty="0" smtClean="0">
                <a:solidFill>
                  <a:schemeClr val="tx1"/>
                </a:solidFill>
              </a:rPr>
              <a:t>DOCENTE</a:t>
            </a:r>
            <a:r>
              <a:rPr lang="es-ES" sz="1200" dirty="0" smtClean="0">
                <a:solidFill>
                  <a:schemeClr val="tx1"/>
                </a:solidFill>
              </a:rPr>
              <a:t> DESDE 2023 A LA FECHA. </a:t>
            </a:r>
            <a:r>
              <a:rPr lang="es-ES" sz="1200" u="sng" dirty="0" smtClean="0">
                <a:solidFill>
                  <a:schemeClr val="tx1"/>
                </a:solidFill>
              </a:rPr>
              <a:t>ASESORÍA PEDAGÓGICA</a:t>
            </a:r>
            <a:r>
              <a:rPr lang="es-ES" sz="1200" dirty="0" smtClean="0">
                <a:solidFill>
                  <a:schemeClr val="tx1"/>
                </a:solidFill>
              </a:rPr>
              <a:t> (CURRICULAR) DESDE 2025 A LA FECHA.</a:t>
            </a:r>
          </a:p>
          <a:p>
            <a:pPr lvl="2" indent="0" algn="just">
              <a:lnSpc>
                <a:spcPct val="150000"/>
              </a:lnSpc>
            </a:pPr>
            <a:endParaRPr lang="es-ES" sz="1000" dirty="0" smtClean="0"/>
          </a:p>
          <a:p>
            <a:pPr marL="171450" lvl="2" indent="-171450" algn="just">
              <a:lnSpc>
                <a:spcPct val="150000"/>
              </a:lnSpc>
              <a:buFont typeface="Arial" panose="020B0604020202020204" pitchFamily="34" charset="0"/>
              <a:buChar char="•"/>
            </a:pPr>
            <a:r>
              <a:rPr lang="es-MX" sz="1200" b="1" dirty="0" smtClean="0"/>
              <a:t>DORIS GONZÁLEZ BOTELLO:</a:t>
            </a:r>
          </a:p>
          <a:p>
            <a:pPr lvl="2" indent="0" algn="just">
              <a:lnSpc>
                <a:spcPct val="150000"/>
              </a:lnSpc>
            </a:pPr>
            <a:r>
              <a:rPr lang="es-MX" sz="1200" dirty="0">
                <a:solidFill>
                  <a:schemeClr val="tx1"/>
                </a:solidFill>
              </a:rPr>
              <a:t> </a:t>
            </a:r>
            <a:r>
              <a:rPr lang="es-MX" sz="1200" dirty="0" smtClean="0">
                <a:solidFill>
                  <a:schemeClr val="tx1"/>
                </a:solidFill>
              </a:rPr>
              <a:t>        </a:t>
            </a:r>
            <a:r>
              <a:rPr lang="es-MX" sz="1200" u="sng" dirty="0" smtClean="0">
                <a:solidFill>
                  <a:schemeClr val="tx1"/>
                </a:solidFill>
              </a:rPr>
              <a:t>TÍTULO PROFESIONAL</a:t>
            </a:r>
            <a:r>
              <a:rPr lang="es-MX" sz="1200" dirty="0" smtClean="0">
                <a:solidFill>
                  <a:schemeClr val="tx1"/>
                </a:solidFill>
              </a:rPr>
              <a:t>:   </a:t>
            </a:r>
            <a:r>
              <a:rPr lang="es-MX" sz="1200" u="sng" dirty="0" smtClean="0">
                <a:solidFill>
                  <a:schemeClr val="tx1"/>
                </a:solidFill>
              </a:rPr>
              <a:t>PROFESORA DE ESTADO EN INGLÉS (U. DE CHILE)</a:t>
            </a:r>
          </a:p>
          <a:p>
            <a:pPr lvl="2" indent="0" algn="just">
              <a:lnSpc>
                <a:spcPct val="150000"/>
              </a:lnSpc>
            </a:pPr>
            <a:r>
              <a:rPr lang="es-MX" sz="1200" dirty="0" smtClean="0">
                <a:solidFill>
                  <a:schemeClr val="tx1"/>
                </a:solidFill>
              </a:rPr>
              <a:t>         </a:t>
            </a:r>
            <a:r>
              <a:rPr lang="es-MX" sz="1200" u="sng" dirty="0" smtClean="0">
                <a:solidFill>
                  <a:schemeClr val="tx1"/>
                </a:solidFill>
              </a:rPr>
              <a:t>EXPERIENCIA </a:t>
            </a:r>
            <a:r>
              <a:rPr lang="es-MX" sz="1200" u="sng" dirty="0">
                <a:solidFill>
                  <a:schemeClr val="tx1"/>
                </a:solidFill>
              </a:rPr>
              <a:t>ENAP</a:t>
            </a:r>
            <a:r>
              <a:rPr lang="es-MX" sz="1200" dirty="0">
                <a:solidFill>
                  <a:schemeClr val="tx1"/>
                </a:solidFill>
              </a:rPr>
              <a:t>:  </a:t>
            </a:r>
            <a:r>
              <a:rPr lang="es-MX" sz="1200" dirty="0" smtClean="0">
                <a:solidFill>
                  <a:schemeClr val="tx1"/>
                </a:solidFill>
              </a:rPr>
              <a:t>     </a:t>
            </a:r>
            <a:r>
              <a:rPr lang="es-MX" sz="1200" u="sng" dirty="0" smtClean="0">
                <a:solidFill>
                  <a:schemeClr val="tx1"/>
                </a:solidFill>
              </a:rPr>
              <a:t>DOCENTE </a:t>
            </a:r>
            <a:r>
              <a:rPr lang="es-MX" sz="1200" u="sng" dirty="0">
                <a:solidFill>
                  <a:schemeClr val="tx1"/>
                </a:solidFill>
              </a:rPr>
              <a:t>DESDE </a:t>
            </a:r>
            <a:r>
              <a:rPr lang="es-MX" sz="1200" u="sng" dirty="0" smtClean="0">
                <a:solidFill>
                  <a:schemeClr val="tx1"/>
                </a:solidFill>
              </a:rPr>
              <a:t>1988 AL 1998.  ASESORÍA </a:t>
            </a:r>
            <a:r>
              <a:rPr lang="es-MX" sz="1200" u="sng" dirty="0">
                <a:solidFill>
                  <a:schemeClr val="tx1"/>
                </a:solidFill>
              </a:rPr>
              <a:t>PEDAGÓGICA </a:t>
            </a:r>
            <a:r>
              <a:rPr lang="es-MX" sz="1200" u="sng" dirty="0" smtClean="0">
                <a:solidFill>
                  <a:schemeClr val="tx1"/>
                </a:solidFill>
              </a:rPr>
              <a:t>(INGLÉS) </a:t>
            </a:r>
            <a:r>
              <a:rPr lang="es-MX" sz="1200" u="sng" dirty="0">
                <a:solidFill>
                  <a:schemeClr val="tx1"/>
                </a:solidFill>
              </a:rPr>
              <a:t>DESDE </a:t>
            </a:r>
            <a:r>
              <a:rPr lang="es-MX" sz="1200" u="sng" dirty="0" smtClean="0">
                <a:solidFill>
                  <a:schemeClr val="tx1"/>
                </a:solidFill>
              </a:rPr>
              <a:t>2014 </a:t>
            </a:r>
            <a:r>
              <a:rPr lang="es-MX" sz="1200" u="sng" dirty="0">
                <a:solidFill>
                  <a:schemeClr val="tx1"/>
                </a:solidFill>
              </a:rPr>
              <a:t>A LA FECHA</a:t>
            </a:r>
            <a:r>
              <a:rPr lang="es-MX" sz="1200" u="sng" dirty="0" smtClean="0">
                <a:solidFill>
                  <a:schemeClr val="tx1"/>
                </a:solidFill>
              </a:rPr>
              <a:t>.</a:t>
            </a: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5610650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24</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910743" y="805980"/>
            <a:ext cx="10488179" cy="498597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smtClean="0"/>
              <a:t>III.- ASESORÍA PEDAGÓGICA: </a:t>
            </a:r>
          </a:p>
          <a:p>
            <a:pPr algn="just"/>
            <a:endParaRPr lang="es-ES" sz="1200" b="1" dirty="0" smtClean="0">
              <a:solidFill>
                <a:srgbClr val="FF0000"/>
              </a:solidFill>
            </a:endParaRPr>
          </a:p>
          <a:p>
            <a:pPr marL="265113" indent="-265113" algn="just">
              <a:lnSpc>
                <a:spcPct val="150000"/>
              </a:lnSpc>
              <a:buFont typeface="+mj-lt"/>
              <a:buAutoNum type="alphaUcPeriod"/>
            </a:pPr>
            <a:r>
              <a:rPr lang="es-ES" sz="1200" dirty="0"/>
              <a:t>NOMBRE / TÍTULO PROFESIONAL </a:t>
            </a:r>
            <a:r>
              <a:rPr lang="es-ES" sz="1200" dirty="0" smtClean="0"/>
              <a:t>/ GRADO ACADÉMICO / EXPERIENCIA:</a:t>
            </a:r>
          </a:p>
          <a:p>
            <a:pPr algn="just">
              <a:lnSpc>
                <a:spcPct val="150000"/>
              </a:lnSpc>
            </a:pPr>
            <a:endParaRPr lang="es-ES" sz="1200" dirty="0" smtClean="0"/>
          </a:p>
          <a:p>
            <a:pPr marL="171450" lvl="2" indent="-171450" algn="just">
              <a:lnSpc>
                <a:spcPct val="150000"/>
              </a:lnSpc>
              <a:buFont typeface="Arial" panose="020B0604020202020204" pitchFamily="34" charset="0"/>
              <a:buChar char="•"/>
            </a:pPr>
            <a:r>
              <a:rPr lang="es-ES" sz="1200" b="1" dirty="0" smtClean="0"/>
              <a:t>DRAGO CHAGAY HERNÁNDEZ: </a:t>
            </a:r>
          </a:p>
          <a:p>
            <a:pPr lvl="2" indent="0" algn="just">
              <a:lnSpc>
                <a:spcPct val="150000"/>
              </a:lnSpc>
            </a:pPr>
            <a:endParaRPr lang="es-ES" sz="1200" b="1" dirty="0" smtClean="0"/>
          </a:p>
          <a:p>
            <a:pPr marL="361950"/>
            <a:r>
              <a:rPr lang="es-ES" sz="1200" u="sng" dirty="0" smtClean="0"/>
              <a:t>TÍTULO PROFESIONAL</a:t>
            </a:r>
            <a:r>
              <a:rPr lang="es-ES" sz="1200" dirty="0" smtClean="0"/>
              <a:t>:  PROFESOR DE ESTADO EN EDUCACIÓN FÍSICA (UPLA</a:t>
            </a:r>
            <a:r>
              <a:rPr lang="es-CL" sz="1200" dirty="0" smtClean="0">
                <a:solidFill>
                  <a:schemeClr val="tx1"/>
                </a:solidFill>
              </a:rPr>
              <a:t>).</a:t>
            </a:r>
            <a:endParaRPr lang="es-CL" sz="1200" dirty="0">
              <a:solidFill>
                <a:schemeClr val="tx1"/>
              </a:solidFill>
            </a:endParaRPr>
          </a:p>
          <a:p>
            <a:pPr marL="1793875" indent="-1431925"/>
            <a:r>
              <a:rPr lang="es-ES" sz="1200" u="sng" dirty="0" smtClean="0">
                <a:solidFill>
                  <a:schemeClr val="tx1"/>
                </a:solidFill>
              </a:rPr>
              <a:t>MAGÍSTER</a:t>
            </a:r>
            <a:r>
              <a:rPr lang="es-ES" sz="1200" dirty="0" smtClean="0">
                <a:solidFill>
                  <a:schemeClr val="tx1"/>
                </a:solidFill>
              </a:rPr>
              <a:t>: 	 </a:t>
            </a:r>
            <a:r>
              <a:rPr lang="es-MX" sz="1200" dirty="0" smtClean="0">
                <a:solidFill>
                  <a:schemeClr val="tx1"/>
                </a:solidFill>
              </a:rPr>
              <a:t>MAGÍSTER </a:t>
            </a:r>
            <a:r>
              <a:rPr lang="es-MX" sz="1200" dirty="0">
                <a:solidFill>
                  <a:schemeClr val="tx1"/>
                </a:solidFill>
              </a:rPr>
              <a:t>EN DISEÑO Y COMUNICACIÓN MULTIMEDIA (</a:t>
            </a:r>
            <a:r>
              <a:rPr lang="es-MX" sz="1200" dirty="0" smtClean="0">
                <a:solidFill>
                  <a:schemeClr val="tx1"/>
                </a:solidFill>
              </a:rPr>
              <a:t>UMARÍTIMA</a:t>
            </a:r>
            <a:r>
              <a:rPr lang="es-MX" sz="1200" dirty="0">
                <a:solidFill>
                  <a:schemeClr val="tx1"/>
                </a:solidFill>
              </a:rPr>
              <a:t>). </a:t>
            </a:r>
            <a:r>
              <a:rPr lang="es-MX" sz="1200" dirty="0" smtClean="0">
                <a:solidFill>
                  <a:schemeClr val="tx1"/>
                </a:solidFill>
              </a:rPr>
              <a:t>MAGÍSTER EN LIDERAZGO Y GESTIÓN DE ORGANIZACIONES (PUCV).  </a:t>
            </a:r>
          </a:p>
          <a:p>
            <a:pPr marL="357188" lvl="4" indent="0" algn="just">
              <a:lnSpc>
                <a:spcPct val="150000"/>
              </a:lnSpc>
            </a:pPr>
            <a:r>
              <a:rPr lang="es-ES" sz="1200" u="sng" dirty="0" smtClean="0">
                <a:solidFill>
                  <a:schemeClr val="tx1"/>
                </a:solidFill>
              </a:rPr>
              <a:t>EXPERIENCIA ENAP</a:t>
            </a:r>
            <a:r>
              <a:rPr lang="es-ES" sz="1200" dirty="0" smtClean="0">
                <a:solidFill>
                  <a:schemeClr val="tx1"/>
                </a:solidFill>
              </a:rPr>
              <a:t>:	</a:t>
            </a:r>
            <a:r>
              <a:rPr lang="es-ES" sz="1200" u="sng" dirty="0" smtClean="0">
                <a:solidFill>
                  <a:schemeClr val="tx1"/>
                </a:solidFill>
              </a:rPr>
              <a:t>DOCENTE</a:t>
            </a:r>
            <a:r>
              <a:rPr lang="es-ES" sz="1200" dirty="0" smtClean="0">
                <a:solidFill>
                  <a:schemeClr val="tx1"/>
                </a:solidFill>
              </a:rPr>
              <a:t> DESDE 1995 A LA FECHA.  </a:t>
            </a:r>
            <a:r>
              <a:rPr lang="es-ES" sz="1200" u="sng" dirty="0" smtClean="0">
                <a:solidFill>
                  <a:schemeClr val="tx1"/>
                </a:solidFill>
              </a:rPr>
              <a:t>ASESORÍA PEDAGÓGICA</a:t>
            </a:r>
            <a:r>
              <a:rPr lang="es-ES" sz="1200" dirty="0" smtClean="0">
                <a:solidFill>
                  <a:schemeClr val="tx1"/>
                </a:solidFill>
              </a:rPr>
              <a:t> (ED. FÍSICA) DESDE 2001 A LA FECHA.</a:t>
            </a:r>
          </a:p>
          <a:p>
            <a:pPr marL="171450" lvl="2" indent="-171450" algn="just">
              <a:lnSpc>
                <a:spcPct val="150000"/>
              </a:lnSpc>
              <a:buFont typeface="Arial" panose="020B0604020202020204" pitchFamily="34" charset="0"/>
              <a:buChar char="•"/>
            </a:pPr>
            <a:endParaRPr lang="es-ES" sz="1200" b="1" dirty="0" smtClean="0"/>
          </a:p>
          <a:p>
            <a:pPr marL="171450" lvl="2" indent="-171450" algn="just">
              <a:lnSpc>
                <a:spcPct val="150000"/>
              </a:lnSpc>
              <a:buFont typeface="Arial" panose="020B0604020202020204" pitchFamily="34" charset="0"/>
              <a:buChar char="•"/>
            </a:pPr>
            <a:r>
              <a:rPr lang="es-ES" sz="1200" b="1" dirty="0" smtClean="0"/>
              <a:t>MARCELA GUZMÁN SOLIS:</a:t>
            </a:r>
          </a:p>
          <a:p>
            <a:pPr marL="357188" lvl="2" indent="0" algn="just">
              <a:lnSpc>
                <a:spcPct val="150000"/>
              </a:lnSpc>
            </a:pPr>
            <a:r>
              <a:rPr lang="es-ES" sz="1200" u="sng" dirty="0" smtClean="0">
                <a:solidFill>
                  <a:schemeClr val="tx1"/>
                </a:solidFill>
              </a:rPr>
              <a:t>TÍTULO PROFESIONAL</a:t>
            </a:r>
            <a:r>
              <a:rPr lang="es-ES" sz="1200" dirty="0" smtClean="0">
                <a:solidFill>
                  <a:schemeClr val="tx1"/>
                </a:solidFill>
              </a:rPr>
              <a:t>:  PROFESORA DE EDUCACIÓN FÍSICA (UPLA).</a:t>
            </a:r>
          </a:p>
          <a:p>
            <a:pPr marL="1793875" lvl="2" indent="-1436688" algn="just">
              <a:lnSpc>
                <a:spcPct val="150000"/>
              </a:lnSpc>
            </a:pPr>
            <a:r>
              <a:rPr lang="es-ES" sz="1200" u="sng" dirty="0" smtClean="0">
                <a:solidFill>
                  <a:schemeClr val="tx1"/>
                </a:solidFill>
              </a:rPr>
              <a:t>MAGÍSTER</a:t>
            </a:r>
            <a:r>
              <a:rPr lang="es-ES" sz="1200" dirty="0" smtClean="0">
                <a:solidFill>
                  <a:schemeClr val="tx1"/>
                </a:solidFill>
              </a:rPr>
              <a:t>:	</a:t>
            </a:r>
            <a:r>
              <a:rPr lang="es-MX" sz="1200" dirty="0" smtClean="0">
                <a:solidFill>
                  <a:schemeClr val="tx1"/>
                </a:solidFill>
              </a:rPr>
              <a:t>MAGÍSTER EN ACTIVIDAD FÍSICA PARA LA SALUD (PUCV).</a:t>
            </a:r>
            <a:endParaRPr lang="es-ES" sz="1200" dirty="0" smtClean="0">
              <a:solidFill>
                <a:schemeClr val="tx1"/>
              </a:solidFill>
            </a:endParaRPr>
          </a:p>
          <a:p>
            <a:pPr marL="357188" lvl="2" indent="0" algn="just">
              <a:lnSpc>
                <a:spcPct val="150000"/>
              </a:lnSpc>
            </a:pPr>
            <a:r>
              <a:rPr lang="es-ES" sz="1200" u="sng" dirty="0" smtClean="0">
                <a:solidFill>
                  <a:schemeClr val="tx1"/>
                </a:solidFill>
              </a:rPr>
              <a:t>EXPERIENCIA ENAP</a:t>
            </a:r>
            <a:r>
              <a:rPr lang="es-ES" sz="1200" dirty="0" smtClean="0">
                <a:solidFill>
                  <a:schemeClr val="tx1"/>
                </a:solidFill>
              </a:rPr>
              <a:t>:  	</a:t>
            </a:r>
            <a:r>
              <a:rPr lang="es-ES" sz="1200" u="sng" dirty="0" smtClean="0">
                <a:solidFill>
                  <a:schemeClr val="tx1"/>
                </a:solidFill>
              </a:rPr>
              <a:t>DOCENTE</a:t>
            </a:r>
            <a:r>
              <a:rPr lang="es-ES" sz="1200" dirty="0" smtClean="0">
                <a:solidFill>
                  <a:schemeClr val="tx1"/>
                </a:solidFill>
              </a:rPr>
              <a:t> DESDE 2020 A LA FECHA. </a:t>
            </a:r>
            <a:r>
              <a:rPr lang="es-ES" sz="1200" u="sng" dirty="0" smtClean="0">
                <a:solidFill>
                  <a:schemeClr val="tx1"/>
                </a:solidFill>
              </a:rPr>
              <a:t>ASESORÍA PEDAGÓGICA</a:t>
            </a:r>
            <a:r>
              <a:rPr lang="es-ES" sz="1200" dirty="0" smtClean="0">
                <a:solidFill>
                  <a:schemeClr val="tx1"/>
                </a:solidFill>
              </a:rPr>
              <a:t> (ED. FÍSICA) DESDE 2022 A LA FECHA.</a:t>
            </a:r>
            <a:endParaRPr lang="es-CL" sz="1200" dirty="0" smtClean="0"/>
          </a:p>
          <a:p>
            <a:pPr lvl="2" indent="0" algn="just">
              <a:lnSpc>
                <a:spcPct val="150000"/>
              </a:lnSpc>
            </a:pPr>
            <a:endParaRPr lang="es-CL" sz="1200" dirty="0"/>
          </a:p>
          <a:p>
            <a:pPr algn="just"/>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3153401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1082563" y="747143"/>
            <a:ext cx="9867056" cy="358559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s-ES" sz="2000" b="1" dirty="0" smtClean="0"/>
              <a:t>III.- ASESORÍA PEDAGÓGICA: </a:t>
            </a:r>
          </a:p>
          <a:p>
            <a:endParaRPr lang="es-ES" sz="1400" b="1" dirty="0" smtClean="0">
              <a:solidFill>
                <a:srgbClr val="FF0000"/>
              </a:solidFill>
            </a:endParaRPr>
          </a:p>
          <a:p>
            <a:pPr marL="228600" indent="-228600" defTabSz="179388">
              <a:lnSpc>
                <a:spcPct val="150000"/>
              </a:lnSpc>
              <a:buAutoNum type="alphaUcPeriod" startAt="2"/>
            </a:pPr>
            <a:r>
              <a:rPr lang="es-CL" sz="1200" dirty="0" smtClean="0"/>
              <a:t>COBERTURA </a:t>
            </a:r>
            <a:r>
              <a:rPr lang="es-CL" sz="1200" dirty="0"/>
              <a:t>DE SUPERVISIONES DE CLASES POR ASESORÍA </a:t>
            </a:r>
            <a:r>
              <a:rPr lang="es-CL" sz="1200" dirty="0" smtClean="0"/>
              <a:t>PEDAGÓGICA: (al mes de mayo)</a:t>
            </a:r>
          </a:p>
          <a:p>
            <a:pPr defTabSz="179388">
              <a:lnSpc>
                <a:spcPct val="150000"/>
              </a:lnSpc>
            </a:pPr>
            <a:r>
              <a:rPr lang="es-CL" sz="1400" dirty="0"/>
              <a:t>	</a:t>
            </a:r>
            <a:r>
              <a:rPr lang="es-CL" sz="1400" dirty="0" smtClean="0"/>
              <a:t>- </a:t>
            </a:r>
            <a:r>
              <a:rPr lang="es-CL" sz="1400" b="1" dirty="0" smtClean="0">
                <a:solidFill>
                  <a:schemeClr val="tx1"/>
                </a:solidFill>
              </a:rPr>
              <a:t>Área Académica</a:t>
            </a:r>
            <a:r>
              <a:rPr lang="es-CL" sz="1400" dirty="0" smtClean="0">
                <a:solidFill>
                  <a:schemeClr val="tx1"/>
                </a:solidFill>
              </a:rPr>
              <a:t>: 18 de 20, equivalente al 90%. </a:t>
            </a:r>
          </a:p>
          <a:p>
            <a:pPr defTabSz="179388">
              <a:lnSpc>
                <a:spcPct val="150000"/>
              </a:lnSpc>
            </a:pPr>
            <a:r>
              <a:rPr lang="es-MX" sz="1400" dirty="0">
                <a:solidFill>
                  <a:schemeClr val="tx1"/>
                </a:solidFill>
              </a:rPr>
              <a:t>	 </a:t>
            </a:r>
            <a:r>
              <a:rPr lang="es-MX" sz="1400" dirty="0" smtClean="0">
                <a:solidFill>
                  <a:schemeClr val="tx1"/>
                </a:solidFill>
              </a:rPr>
              <a:t> - Cátedra de Inglés: 20, equivalente al 90%.</a:t>
            </a:r>
            <a:r>
              <a:rPr lang="es-MX" sz="1400" dirty="0">
                <a:solidFill>
                  <a:schemeClr val="tx1"/>
                </a:solidFill>
              </a:rPr>
              <a:t>	</a:t>
            </a:r>
            <a:r>
              <a:rPr lang="es-MX" sz="1400" dirty="0" smtClean="0">
                <a:solidFill>
                  <a:schemeClr val="tx1"/>
                </a:solidFill>
              </a:rPr>
              <a:t>	</a:t>
            </a:r>
            <a:endParaRPr lang="es-CL" sz="1400" dirty="0" smtClean="0">
              <a:solidFill>
                <a:schemeClr val="tx1"/>
              </a:solidFill>
            </a:endParaRPr>
          </a:p>
          <a:p>
            <a:pPr defTabSz="179388">
              <a:lnSpc>
                <a:spcPct val="150000"/>
              </a:lnSpc>
            </a:pPr>
            <a:r>
              <a:rPr lang="es-MX" sz="1400" dirty="0">
                <a:solidFill>
                  <a:schemeClr val="tx1"/>
                </a:solidFill>
              </a:rPr>
              <a:t>	</a:t>
            </a:r>
            <a:r>
              <a:rPr lang="es-MX" sz="1400" dirty="0" smtClean="0">
                <a:solidFill>
                  <a:schemeClr val="tx1"/>
                </a:solidFill>
              </a:rPr>
              <a:t>- </a:t>
            </a:r>
            <a:r>
              <a:rPr lang="es-MX" sz="1400" b="1" dirty="0" smtClean="0">
                <a:solidFill>
                  <a:schemeClr val="tx1"/>
                </a:solidFill>
              </a:rPr>
              <a:t>Área Deportiva</a:t>
            </a:r>
            <a:r>
              <a:rPr lang="es-MX" sz="1400" dirty="0" smtClean="0">
                <a:solidFill>
                  <a:schemeClr val="tx1"/>
                </a:solidFill>
              </a:rPr>
              <a:t>: 9 de 16, Equivalente al 56%.</a:t>
            </a:r>
            <a:endParaRPr lang="es-CL" sz="1400" dirty="0" smtClean="0">
              <a:solidFill>
                <a:schemeClr val="tx1"/>
              </a:solidFill>
            </a:endParaRPr>
          </a:p>
          <a:p>
            <a:pPr lvl="2" indent="0">
              <a:lnSpc>
                <a:spcPct val="150000"/>
              </a:lnSpc>
            </a:pPr>
            <a:endParaRPr lang="es-CL" sz="800" dirty="0" smtClean="0"/>
          </a:p>
          <a:p>
            <a:pPr lvl="2" indent="0">
              <a:lnSpc>
                <a:spcPct val="150000"/>
              </a:lnSpc>
            </a:pPr>
            <a:endParaRPr lang="es-CL" sz="800" dirty="0"/>
          </a:p>
          <a:p>
            <a:pPr lvl="2" indent="0">
              <a:lnSpc>
                <a:spcPct val="150000"/>
              </a:lnSpc>
            </a:pPr>
            <a:endParaRPr lang="es-CL" sz="1200" dirty="0" smtClean="0"/>
          </a:p>
          <a:p>
            <a:pPr lvl="2" indent="0">
              <a:lnSpc>
                <a:spcPct val="150000"/>
              </a:lnSpc>
            </a:pPr>
            <a:endParaRPr lang="es-CL" sz="1200" dirty="0"/>
          </a:p>
          <a:p>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23490210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427242" y="1029038"/>
            <a:ext cx="11429398" cy="532453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b="1" dirty="0" smtClean="0"/>
              <a:t>IV</a:t>
            </a:r>
            <a:r>
              <a:rPr lang="es-ES" b="1" dirty="0"/>
              <a:t>.- </a:t>
            </a:r>
            <a:r>
              <a:rPr lang="es-ES" b="1" dirty="0" smtClean="0"/>
              <a:t>INFRAESTRUCTURA: </a:t>
            </a:r>
          </a:p>
          <a:p>
            <a:pPr algn="just"/>
            <a:r>
              <a:rPr lang="es-ES" sz="1600" b="1" dirty="0" smtClean="0"/>
              <a:t>A. PROPIA </a:t>
            </a:r>
            <a:r>
              <a:rPr lang="es-ES" sz="1600" b="1" dirty="0"/>
              <a:t>DE LA UNIDAD </a:t>
            </a:r>
            <a:r>
              <a:rPr lang="es-ES" sz="1600" b="1" dirty="0" smtClean="0"/>
              <a:t>EJECUTORA (NOVEDADES).</a:t>
            </a:r>
          </a:p>
          <a:p>
            <a:pPr algn="just">
              <a:lnSpc>
                <a:spcPct val="150000"/>
              </a:lnSpc>
            </a:pPr>
            <a:r>
              <a:rPr lang="es-ES" sz="1600" b="1" u="sng" dirty="0" smtClean="0">
                <a:solidFill>
                  <a:schemeClr val="tx1"/>
                </a:solidFill>
              </a:rPr>
              <a:t>Área Académica</a:t>
            </a:r>
            <a:r>
              <a:rPr lang="es-ES" sz="1600" dirty="0" smtClean="0">
                <a:solidFill>
                  <a:schemeClr val="tx1"/>
                </a:solidFill>
              </a:rPr>
              <a:t>: </a:t>
            </a:r>
          </a:p>
          <a:p>
            <a:pPr marL="285750" indent="-198438" algn="just">
              <a:lnSpc>
                <a:spcPct val="150000"/>
              </a:lnSpc>
              <a:buFont typeface="Arial" panose="020B0604020202020204" pitchFamily="34" charset="0"/>
              <a:buChar char="•"/>
            </a:pPr>
            <a:r>
              <a:rPr lang="es-ES" sz="1600" dirty="0">
                <a:solidFill>
                  <a:srgbClr val="FF0000"/>
                </a:solidFill>
              </a:rPr>
              <a:t>Impermeabilización de la biblioteca, estudios y pabellones de salas de clases</a:t>
            </a:r>
            <a:r>
              <a:rPr lang="es-ES" sz="1600" dirty="0" smtClean="0">
                <a:solidFill>
                  <a:srgbClr val="FF0000"/>
                </a:solidFill>
              </a:rPr>
              <a:t>. (Tarea I1 T2.1 </a:t>
            </a:r>
            <a:r>
              <a:rPr lang="es-ES" sz="1600" dirty="0">
                <a:solidFill>
                  <a:srgbClr val="FF0000"/>
                </a:solidFill>
              </a:rPr>
              <a:t>P</a:t>
            </a:r>
            <a:r>
              <a:rPr lang="es-ES" sz="1600" dirty="0" smtClean="0">
                <a:solidFill>
                  <a:srgbClr val="FF0000"/>
                </a:solidFill>
              </a:rPr>
              <a:t>lan Estratégico 2019-2030) </a:t>
            </a:r>
          </a:p>
          <a:p>
            <a:pPr marL="285750" indent="-198438" algn="just">
              <a:lnSpc>
                <a:spcPct val="150000"/>
              </a:lnSpc>
              <a:buFont typeface="Arial" panose="020B0604020202020204" pitchFamily="34" charset="0"/>
              <a:buChar char="•"/>
            </a:pPr>
            <a:r>
              <a:rPr lang="es-ES" sz="1600" dirty="0" smtClean="0">
                <a:solidFill>
                  <a:srgbClr val="FF0000"/>
                </a:solidFill>
              </a:rPr>
              <a:t>Cambio </a:t>
            </a:r>
            <a:r>
              <a:rPr lang="es-ES" sz="1600" dirty="0">
                <a:solidFill>
                  <a:srgbClr val="FF0000"/>
                </a:solidFill>
              </a:rPr>
              <a:t>aire acondicionado cineteca. </a:t>
            </a:r>
          </a:p>
          <a:p>
            <a:pPr algn="just">
              <a:lnSpc>
                <a:spcPct val="150000"/>
              </a:lnSpc>
            </a:pPr>
            <a:r>
              <a:rPr lang="es-ES" sz="1600" b="1" u="sng" dirty="0" smtClean="0"/>
              <a:t>Área Educación Física</a:t>
            </a:r>
            <a:r>
              <a:rPr lang="es-ES" sz="1600" dirty="0" smtClean="0"/>
              <a:t>:</a:t>
            </a:r>
          </a:p>
          <a:p>
            <a:pPr marL="285750" indent="-198438" algn="just">
              <a:lnSpc>
                <a:spcPct val="150000"/>
              </a:lnSpc>
              <a:buFont typeface="Arial" panose="020B0604020202020204" pitchFamily="34" charset="0"/>
              <a:buChar char="•"/>
            </a:pPr>
            <a:r>
              <a:rPr lang="es-ES" sz="1400" dirty="0">
                <a:solidFill>
                  <a:schemeClr val="tx1"/>
                </a:solidFill>
              </a:rPr>
              <a:t>Piscina Olímpica ESNAVAL se encuentra en reparación de techo. (Tarea I1 T2.1 Plan Estratégico 2019-2030)</a:t>
            </a:r>
          </a:p>
          <a:p>
            <a:pPr marL="285750" indent="-198438" algn="just">
              <a:lnSpc>
                <a:spcPct val="150000"/>
              </a:lnSpc>
              <a:buFont typeface="Arial" panose="020B0604020202020204" pitchFamily="34" charset="0"/>
              <a:buChar char="•"/>
            </a:pPr>
            <a:r>
              <a:rPr lang="es-ES" sz="1400" dirty="0">
                <a:solidFill>
                  <a:schemeClr val="tx1"/>
                </a:solidFill>
              </a:rPr>
              <a:t>Reparar techumbre de gimnasio con filtración de agua, por condensación incluso en días de sol, provocándose goteras en canchas de básquetbol, vóleibol, tatami de judo, recta para salto con garrocha, sala de </a:t>
            </a:r>
            <a:r>
              <a:rPr lang="es-ES" sz="1400" dirty="0" err="1">
                <a:solidFill>
                  <a:schemeClr val="tx1"/>
                </a:solidFill>
              </a:rPr>
              <a:t>crossfit</a:t>
            </a:r>
            <a:r>
              <a:rPr lang="es-ES" sz="1400" dirty="0">
                <a:solidFill>
                  <a:schemeClr val="tx1"/>
                </a:solidFill>
              </a:rPr>
              <a:t>. </a:t>
            </a:r>
          </a:p>
          <a:p>
            <a:pPr marL="285750" indent="-198438" algn="just">
              <a:lnSpc>
                <a:spcPct val="150000"/>
              </a:lnSpc>
              <a:buFont typeface="Arial" panose="020B0604020202020204" pitchFamily="34" charset="0"/>
              <a:buChar char="•"/>
            </a:pPr>
            <a:r>
              <a:rPr lang="es-ES" sz="1400" dirty="0">
                <a:solidFill>
                  <a:schemeClr val="tx1"/>
                </a:solidFill>
              </a:rPr>
              <a:t>Se necesita realizar el reemplazo de la pista atlética por exceder su vida útil en 5 años. (Tarea I1 T2.1 Plan Estratégico 2019-2030)</a:t>
            </a:r>
          </a:p>
          <a:p>
            <a:pPr marL="285750" indent="-198438" algn="just">
              <a:lnSpc>
                <a:spcPct val="150000"/>
              </a:lnSpc>
              <a:buFont typeface="Arial" panose="020B0604020202020204" pitchFamily="34" charset="0"/>
              <a:buChar char="•"/>
            </a:pPr>
            <a:r>
              <a:rPr lang="es-ES" sz="1400" dirty="0">
                <a:solidFill>
                  <a:schemeClr val="tx1"/>
                </a:solidFill>
              </a:rPr>
              <a:t>Modernizar las canchas de tiro, con sistemas y blancos electrónicos, en distancias de 25 y 50 </a:t>
            </a:r>
            <a:r>
              <a:rPr lang="es-ES" sz="1400" dirty="0" err="1">
                <a:solidFill>
                  <a:schemeClr val="tx1"/>
                </a:solidFill>
              </a:rPr>
              <a:t>mts</a:t>
            </a:r>
            <a:r>
              <a:rPr lang="es-ES" sz="1400" dirty="0">
                <a:solidFill>
                  <a:schemeClr val="tx1"/>
                </a:solidFill>
              </a:rPr>
              <a:t>.; para práctica de cadetes y uso institucional. (Tarea I1 T2.1 Plan Estratégico 2019-2030)</a:t>
            </a:r>
          </a:p>
          <a:p>
            <a:pPr marL="285750" indent="-198438" algn="just">
              <a:lnSpc>
                <a:spcPct val="150000"/>
              </a:lnSpc>
              <a:buFont typeface="Arial" panose="020B0604020202020204" pitchFamily="34" charset="0"/>
              <a:buChar char="•"/>
            </a:pPr>
            <a:r>
              <a:rPr lang="es-CL" sz="1400" dirty="0">
                <a:solidFill>
                  <a:schemeClr val="tx1"/>
                </a:solidFill>
              </a:rPr>
              <a:t>La malla curricular de Educación Física ha sufrido algunas modificaciones importantes en los contenidos a desarrollar, los deportes colectivos como basquetbol, fútbol y voleibol salieron de la malla curricular y fueron reemplazados por asignaturas relacionadas a la línea del acondicionamiento físico, por </a:t>
            </a:r>
            <a:r>
              <a:rPr lang="es-CL" sz="1400" dirty="0" err="1">
                <a:solidFill>
                  <a:schemeClr val="tx1"/>
                </a:solidFill>
              </a:rPr>
              <a:t>tál</a:t>
            </a:r>
            <a:r>
              <a:rPr lang="es-CL" sz="1400" dirty="0">
                <a:solidFill>
                  <a:schemeClr val="tx1"/>
                </a:solidFill>
              </a:rPr>
              <a:t> motivo surgió la necesidad de</a:t>
            </a:r>
            <a:r>
              <a:rPr lang="es-ES" sz="1400" dirty="0">
                <a:solidFill>
                  <a:schemeClr val="tx1"/>
                </a:solidFill>
              </a:rPr>
              <a:t> crear dos salas de pesas con máquinas y pesos libres</a:t>
            </a:r>
            <a:r>
              <a:rPr lang="es-CL" sz="1400" dirty="0">
                <a:solidFill>
                  <a:schemeClr val="tx1"/>
                </a:solidFill>
              </a:rPr>
              <a:t>, se crearon nuevos programas que apuntan al mejoramiento de las capacidades físicas del cadete. </a:t>
            </a:r>
            <a:r>
              <a:rPr lang="es-ES" sz="1400" dirty="0">
                <a:solidFill>
                  <a:schemeClr val="tx1"/>
                </a:solidFill>
              </a:rPr>
              <a:t>  </a:t>
            </a:r>
          </a:p>
        </p:txBody>
      </p:sp>
    </p:spTree>
    <p:extLst>
      <p:ext uri="{BB962C8B-B14F-4D97-AF65-F5344CB8AC3E}">
        <p14:creationId xmlns:p14="http://schemas.microsoft.com/office/powerpoint/2010/main" val="359633677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1137240" y="1017293"/>
            <a:ext cx="10143336" cy="383181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s-ES" sz="2000" b="1" dirty="0" smtClean="0"/>
              <a:t>IV</a:t>
            </a:r>
            <a:r>
              <a:rPr lang="es-ES" sz="2000" b="1" dirty="0"/>
              <a:t>.- </a:t>
            </a:r>
            <a:r>
              <a:rPr lang="es-ES" sz="2000" b="1" dirty="0" smtClean="0"/>
              <a:t>INFRAESTRUCTURA:</a:t>
            </a:r>
          </a:p>
          <a:p>
            <a:endParaRPr lang="es-ES" dirty="0"/>
          </a:p>
          <a:p>
            <a:pPr marL="342900" indent="-342900">
              <a:spcAft>
                <a:spcPts val="600"/>
              </a:spcAft>
              <a:buAutoNum type="alphaUcPeriod" startAt="2"/>
              <a:tabLst>
                <a:tab pos="357188" algn="l"/>
              </a:tabLst>
            </a:pPr>
            <a:r>
              <a:rPr lang="es-ES" b="1" dirty="0" smtClean="0"/>
              <a:t>INDICADA </a:t>
            </a:r>
            <a:r>
              <a:rPr lang="es-ES" b="1" dirty="0"/>
              <a:t>EN LOS PROGRAMAS DE ASIGNATURA.</a:t>
            </a:r>
            <a:r>
              <a:rPr lang="es-ES" b="1" dirty="0">
                <a:solidFill>
                  <a:srgbClr val="FF0000"/>
                </a:solidFill>
              </a:rPr>
              <a:t> </a:t>
            </a:r>
            <a:r>
              <a:rPr lang="es-ES" b="1" dirty="0">
                <a:solidFill>
                  <a:schemeClr val="tx1"/>
                </a:solidFill>
              </a:rPr>
              <a:t>(Por cátedras</a:t>
            </a:r>
            <a:r>
              <a:rPr lang="es-ES" b="1" dirty="0" smtClean="0">
                <a:solidFill>
                  <a:schemeClr val="tx1"/>
                </a:solidFill>
              </a:rPr>
              <a:t>)</a:t>
            </a:r>
          </a:p>
          <a:p>
            <a:pPr>
              <a:spcAft>
                <a:spcPts val="600"/>
              </a:spcAft>
              <a:tabLst>
                <a:tab pos="357188" algn="l"/>
              </a:tabLst>
            </a:pPr>
            <a:endParaRPr lang="es-ES" b="1" dirty="0">
              <a:solidFill>
                <a:schemeClr val="tx1"/>
              </a:solidFill>
            </a:endParaRPr>
          </a:p>
          <a:p>
            <a:pPr marL="539750" indent="-182563" algn="just">
              <a:spcAft>
                <a:spcPts val="600"/>
              </a:spcAft>
              <a:buFont typeface="Arial" pitchFamily="34" charset="0"/>
              <a:buChar char="•"/>
            </a:pPr>
            <a:r>
              <a:rPr lang="es-ES" u="sng" dirty="0" smtClean="0">
                <a:solidFill>
                  <a:srgbClr val="FF0000"/>
                </a:solidFill>
              </a:rPr>
              <a:t>Matemáticas </a:t>
            </a:r>
            <a:r>
              <a:rPr lang="es-ES" u="sng" dirty="0">
                <a:solidFill>
                  <a:srgbClr val="FF0000"/>
                </a:solidFill>
              </a:rPr>
              <a:t>y </a:t>
            </a:r>
            <a:r>
              <a:rPr lang="es-ES" u="sng" dirty="0" err="1">
                <a:solidFill>
                  <a:srgbClr val="FF0000"/>
                </a:solidFill>
              </a:rPr>
              <a:t>Herr</a:t>
            </a:r>
            <a:r>
              <a:rPr lang="es-ES" u="sng" dirty="0">
                <a:solidFill>
                  <a:srgbClr val="FF0000"/>
                </a:solidFill>
              </a:rPr>
              <a:t>. Tecnológicas</a:t>
            </a:r>
            <a:r>
              <a:rPr lang="es-ES" dirty="0">
                <a:solidFill>
                  <a:srgbClr val="FF0000"/>
                </a:solidFill>
              </a:rPr>
              <a:t>: implementación de Sala de computación 1 y 2, con Office actualizado. Se hace necesario una renovación de los equipos</a:t>
            </a:r>
            <a:r>
              <a:rPr lang="es-ES" dirty="0" smtClean="0">
                <a:solidFill>
                  <a:srgbClr val="FF0000"/>
                </a:solidFill>
              </a:rPr>
              <a:t>. </a:t>
            </a:r>
            <a:r>
              <a:rPr lang="es-ES" dirty="0">
                <a:solidFill>
                  <a:srgbClr val="FF0000"/>
                </a:solidFill>
              </a:rPr>
              <a:t>(Tarea I1 </a:t>
            </a:r>
            <a:r>
              <a:rPr lang="es-ES" dirty="0" smtClean="0">
                <a:solidFill>
                  <a:srgbClr val="FF0000"/>
                </a:solidFill>
              </a:rPr>
              <a:t>T4.1 </a:t>
            </a:r>
            <a:r>
              <a:rPr lang="es-ES" dirty="0">
                <a:solidFill>
                  <a:srgbClr val="FF0000"/>
                </a:solidFill>
              </a:rPr>
              <a:t>Plan Estratégico 2019-2030)</a:t>
            </a:r>
          </a:p>
          <a:p>
            <a:pPr marL="539750" indent="-182563" algn="just">
              <a:spcAft>
                <a:spcPts val="600"/>
              </a:spcAft>
              <a:buFont typeface="Arial" pitchFamily="34" charset="0"/>
              <a:buChar char="•"/>
            </a:pPr>
            <a:r>
              <a:rPr lang="es-ES" u="sng" dirty="0" smtClean="0">
                <a:solidFill>
                  <a:srgbClr val="FF0000"/>
                </a:solidFill>
              </a:rPr>
              <a:t>Modelamiento </a:t>
            </a:r>
            <a:r>
              <a:rPr lang="es-ES" u="sng" dirty="0">
                <a:solidFill>
                  <a:srgbClr val="FF0000"/>
                </a:solidFill>
              </a:rPr>
              <a:t>de Sistemas</a:t>
            </a:r>
            <a:r>
              <a:rPr lang="es-ES" dirty="0">
                <a:solidFill>
                  <a:srgbClr val="FF0000"/>
                </a:solidFill>
              </a:rPr>
              <a:t>: presupuesto para materiales, 12 Kits </a:t>
            </a:r>
            <a:r>
              <a:rPr lang="es-ES" dirty="0" err="1">
                <a:solidFill>
                  <a:srgbClr val="FF0000"/>
                </a:solidFill>
              </a:rPr>
              <a:t>Arduino</a:t>
            </a:r>
            <a:r>
              <a:rPr lang="es-ES" dirty="0">
                <a:solidFill>
                  <a:srgbClr val="FF0000"/>
                </a:solidFill>
              </a:rPr>
              <a:t> completos por curso. Modelo KS 0398 (Ks0398 </a:t>
            </a:r>
            <a:r>
              <a:rPr lang="es-ES" dirty="0" err="1">
                <a:solidFill>
                  <a:srgbClr val="FF0000"/>
                </a:solidFill>
              </a:rPr>
              <a:t>keyestudio</a:t>
            </a:r>
            <a:r>
              <a:rPr lang="es-ES" dirty="0">
                <a:solidFill>
                  <a:srgbClr val="FF0000"/>
                </a:solidFill>
              </a:rPr>
              <a:t> EASY </a:t>
            </a:r>
            <a:r>
              <a:rPr lang="es-ES" dirty="0" err="1">
                <a:solidFill>
                  <a:srgbClr val="FF0000"/>
                </a:solidFill>
              </a:rPr>
              <a:t>plug</a:t>
            </a:r>
            <a:r>
              <a:rPr lang="es-ES" dirty="0">
                <a:solidFill>
                  <a:srgbClr val="FF0000"/>
                </a:solidFill>
              </a:rPr>
              <a:t> </a:t>
            </a:r>
            <a:r>
              <a:rPr lang="es-ES" dirty="0" err="1">
                <a:solidFill>
                  <a:srgbClr val="FF0000"/>
                </a:solidFill>
              </a:rPr>
              <a:t>Ultimate</a:t>
            </a:r>
            <a:r>
              <a:rPr lang="es-ES" dirty="0">
                <a:solidFill>
                  <a:srgbClr val="FF0000"/>
                </a:solidFill>
              </a:rPr>
              <a:t> Starter Kit </a:t>
            </a:r>
            <a:r>
              <a:rPr lang="es-ES" dirty="0" err="1">
                <a:solidFill>
                  <a:srgbClr val="FF0000"/>
                </a:solidFill>
              </a:rPr>
              <a:t>for</a:t>
            </a:r>
            <a:r>
              <a:rPr lang="es-ES" dirty="0">
                <a:solidFill>
                  <a:srgbClr val="FF0000"/>
                </a:solidFill>
              </a:rPr>
              <a:t> </a:t>
            </a:r>
            <a:r>
              <a:rPr lang="es-ES" dirty="0" err="1">
                <a:solidFill>
                  <a:srgbClr val="FF0000"/>
                </a:solidFill>
              </a:rPr>
              <a:t>Arduino</a:t>
            </a:r>
            <a:r>
              <a:rPr lang="es-ES" dirty="0">
                <a:solidFill>
                  <a:srgbClr val="FF0000"/>
                </a:solidFill>
              </a:rPr>
              <a:t> STEM EDU). </a:t>
            </a:r>
            <a:endParaRPr lang="es-ES" dirty="0" smtClean="0">
              <a:solidFill>
                <a:srgbClr val="FF0000"/>
              </a:solidFill>
            </a:endParaRPr>
          </a:p>
          <a:p>
            <a:pPr marL="539750" indent="-182563" algn="just">
              <a:spcAft>
                <a:spcPts val="600"/>
              </a:spcAft>
              <a:buFont typeface="Arial" pitchFamily="34" charset="0"/>
              <a:buChar char="•"/>
            </a:pPr>
            <a:r>
              <a:rPr lang="es-ES" u="sng" dirty="0">
                <a:solidFill>
                  <a:srgbClr val="FF0000"/>
                </a:solidFill>
              </a:rPr>
              <a:t>Formación Naval, Náutica y </a:t>
            </a:r>
            <a:r>
              <a:rPr lang="es-ES" u="sng" dirty="0" smtClean="0">
                <a:solidFill>
                  <a:srgbClr val="FF0000"/>
                </a:solidFill>
              </a:rPr>
              <a:t>Seguridad</a:t>
            </a:r>
            <a:r>
              <a:rPr lang="es-ES" dirty="0" smtClean="0">
                <a:solidFill>
                  <a:srgbClr val="FF0000"/>
                </a:solidFill>
              </a:rPr>
              <a:t>: equipamiento </a:t>
            </a:r>
            <a:r>
              <a:rPr lang="es-ES" dirty="0">
                <a:solidFill>
                  <a:srgbClr val="FF0000"/>
                </a:solidFill>
              </a:rPr>
              <a:t>de buceo incluidas tallas pequeñas, certificación de reguladores y botellas en la mar, botes de goma de seguridad, renovar salvavidas en 2do año, necesidad de bote e gomas de seguridad</a:t>
            </a:r>
            <a:r>
              <a:rPr lang="es-ES" dirty="0" smtClean="0">
                <a:solidFill>
                  <a:srgbClr val="FF0000"/>
                </a:solidFill>
              </a:rPr>
              <a:t>.</a:t>
            </a:r>
            <a:endParaRPr kumimoji="0" lang="es-CL" sz="1800" b="0" i="0" u="none" strike="noStrike" cap="none" spc="0" normalizeH="0" baseline="0" dirty="0">
              <a:ln>
                <a:noFill/>
              </a:ln>
              <a:solidFill>
                <a:srgbClr val="FF0000"/>
              </a:solidFill>
              <a:effectLst/>
              <a:uFillTx/>
              <a:sym typeface="Calibri"/>
            </a:endParaRPr>
          </a:p>
        </p:txBody>
      </p:sp>
    </p:spTree>
    <p:extLst>
      <p:ext uri="{BB962C8B-B14F-4D97-AF65-F5344CB8AC3E}">
        <p14:creationId xmlns:p14="http://schemas.microsoft.com/office/powerpoint/2010/main" val="314812810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48" name="47 Rectángulo"/>
          <p:cNvSpPr/>
          <p:nvPr/>
        </p:nvSpPr>
        <p:spPr>
          <a:xfrm>
            <a:off x="2146610" y="75935"/>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sp>
        <p:nvSpPr>
          <p:cNvPr id="6" name="5 Rectángulo"/>
          <p:cNvSpPr/>
          <p:nvPr/>
        </p:nvSpPr>
        <p:spPr>
          <a:xfrm>
            <a:off x="845957" y="1124745"/>
            <a:ext cx="9889098" cy="5078313"/>
          </a:xfrm>
          <a:prstGeom prst="rect">
            <a:avLst/>
          </a:prstGeom>
        </p:spPr>
        <p:txBody>
          <a:bodyPr wrap="square">
            <a:spAutoFit/>
          </a:bodyPr>
          <a:lstStyle/>
          <a:p>
            <a:r>
              <a:rPr lang="es-CL" b="1" dirty="0"/>
              <a:t>RESULTADOS </a:t>
            </a:r>
            <a:r>
              <a:rPr lang="es-CL" b="1" dirty="0" smtClean="0"/>
              <a:t>INDICADORES: </a:t>
            </a:r>
            <a:endParaRPr lang="es-CL" b="1" dirty="0" smtClean="0">
              <a:solidFill>
                <a:srgbClr val="FF0000"/>
              </a:solidFill>
            </a:endParaRPr>
          </a:p>
          <a:p>
            <a:r>
              <a:rPr lang="es-CL" dirty="0" smtClean="0"/>
              <a:t>COMPARAR CONSIDERANDO DATOS AÑO ANTERIOR HASTA LA MISMA FECHA DE REVISTA DEL AÑO EN CURSO:</a:t>
            </a:r>
          </a:p>
          <a:p>
            <a:pPr marL="342900" indent="-342900">
              <a:lnSpc>
                <a:spcPct val="150000"/>
              </a:lnSpc>
              <a:buFont typeface="+mj-lt"/>
              <a:buAutoNum type="alphaUcPeriod"/>
            </a:pPr>
            <a:r>
              <a:rPr lang="es-CL" b="1" dirty="0" smtClean="0"/>
              <a:t>HORAS REALIZADAS / HORAS PLANIFICADAS.</a:t>
            </a:r>
          </a:p>
          <a:p>
            <a:pPr marL="342900" indent="-342900">
              <a:lnSpc>
                <a:spcPct val="150000"/>
              </a:lnSpc>
              <a:buFont typeface="+mj-lt"/>
              <a:buAutoNum type="alphaUcPeriod"/>
            </a:pPr>
            <a:endParaRPr lang="es-CL" dirty="0" smtClean="0"/>
          </a:p>
          <a:p>
            <a:pPr marL="342900" indent="-342900">
              <a:lnSpc>
                <a:spcPct val="150000"/>
              </a:lnSpc>
              <a:buFont typeface="+mj-lt"/>
              <a:buAutoNum type="alphaUcPeriod"/>
            </a:pPr>
            <a:endParaRPr lang="es-CL" dirty="0" smtClean="0"/>
          </a:p>
          <a:p>
            <a:pPr marL="342900" indent="-342900">
              <a:lnSpc>
                <a:spcPct val="150000"/>
              </a:lnSpc>
              <a:buFont typeface="+mj-lt"/>
              <a:buAutoNum type="alphaUcPeriod"/>
            </a:pPr>
            <a:endParaRPr lang="es-CL" dirty="0" smtClean="0"/>
          </a:p>
          <a:p>
            <a:pPr>
              <a:lnSpc>
                <a:spcPct val="150000"/>
              </a:lnSpc>
            </a:pPr>
            <a:r>
              <a:rPr lang="es-CL" sz="900" dirty="0" smtClean="0"/>
              <a:t>              PERÍODO DE MEDICIÓN: ACUMULADO AL MES DE MAYO</a:t>
            </a:r>
          </a:p>
          <a:p>
            <a:pPr marL="342900" indent="-342900">
              <a:lnSpc>
                <a:spcPct val="150000"/>
              </a:lnSpc>
              <a:buFont typeface="+mj-lt"/>
              <a:buAutoNum type="alphaUcPeriod" startAt="2"/>
            </a:pPr>
            <a:r>
              <a:rPr lang="es-CL" b="1" dirty="0" smtClean="0"/>
              <a:t>CANTIDAD DE HORAS NO REALIZADAS POR ESCUELA.</a:t>
            </a:r>
          </a:p>
          <a:p>
            <a:pPr marL="342900" indent="-342900">
              <a:lnSpc>
                <a:spcPct val="150000"/>
              </a:lnSpc>
              <a:buFont typeface="+mj-lt"/>
              <a:buAutoNum type="alphaUcPeriod" startAt="2"/>
            </a:pPr>
            <a:endParaRPr lang="es-CL" dirty="0"/>
          </a:p>
          <a:p>
            <a:pPr marL="342900" indent="-342900">
              <a:lnSpc>
                <a:spcPct val="150000"/>
              </a:lnSpc>
              <a:buFont typeface="+mj-lt"/>
              <a:buAutoNum type="alphaUcPeriod" startAt="2"/>
            </a:pPr>
            <a:endParaRPr lang="es-CL" dirty="0" smtClean="0"/>
          </a:p>
          <a:p>
            <a:pPr marL="342900" indent="-342900">
              <a:lnSpc>
                <a:spcPct val="150000"/>
              </a:lnSpc>
              <a:buFont typeface="+mj-lt"/>
              <a:buAutoNum type="alphaUcPeriod" startAt="2"/>
            </a:pPr>
            <a:endParaRPr lang="es-CL" dirty="0"/>
          </a:p>
          <a:p>
            <a:pPr>
              <a:lnSpc>
                <a:spcPct val="150000"/>
              </a:lnSpc>
            </a:pPr>
            <a:r>
              <a:rPr lang="es-CL" sz="900" dirty="0" smtClean="0"/>
              <a:t>              PERÍODO </a:t>
            </a:r>
            <a:r>
              <a:rPr lang="es-CL" sz="900" dirty="0"/>
              <a:t>DE MEDICIÓN: ACUMULADO AL MES DE MAYO</a:t>
            </a:r>
            <a:endParaRPr lang="es-CL" sz="900" dirty="0" smtClean="0"/>
          </a:p>
          <a:p>
            <a:pPr>
              <a:lnSpc>
                <a:spcPct val="150000"/>
              </a:lnSpc>
            </a:pPr>
            <a:endParaRPr lang="es-CL" dirty="0" smtClean="0"/>
          </a:p>
        </p:txBody>
      </p:sp>
      <p:graphicFrame>
        <p:nvGraphicFramePr>
          <p:cNvPr id="4" name="Tabla 3"/>
          <p:cNvGraphicFramePr>
            <a:graphicFrameLocks noGrp="1"/>
          </p:cNvGraphicFramePr>
          <p:nvPr>
            <p:extLst>
              <p:ext uri="{D42A27DB-BD31-4B8C-83A1-F6EECF244321}">
                <p14:modId xmlns:p14="http://schemas.microsoft.com/office/powerpoint/2010/main" val="2366398162"/>
              </p:ext>
            </p:extLst>
          </p:nvPr>
        </p:nvGraphicFramePr>
        <p:xfrm>
          <a:off x="1288356" y="2595368"/>
          <a:ext cx="5455717" cy="1076325"/>
        </p:xfrm>
        <a:graphic>
          <a:graphicData uri="http://schemas.openxmlformats.org/drawingml/2006/table">
            <a:tbl>
              <a:tblPr>
                <a:tableStyleId>{5940675A-B579-460E-94D1-54222C63F5DA}</a:tableStyleId>
              </a:tblPr>
              <a:tblGrid>
                <a:gridCol w="980803">
                  <a:extLst>
                    <a:ext uri="{9D8B030D-6E8A-4147-A177-3AD203B41FA5}">
                      <a16:colId xmlns:a16="http://schemas.microsoft.com/office/drawing/2014/main" val="3689959364"/>
                    </a:ext>
                  </a:extLst>
                </a:gridCol>
                <a:gridCol w="1458944">
                  <a:extLst>
                    <a:ext uri="{9D8B030D-6E8A-4147-A177-3AD203B41FA5}">
                      <a16:colId xmlns:a16="http://schemas.microsoft.com/office/drawing/2014/main" val="4159932353"/>
                    </a:ext>
                  </a:extLst>
                </a:gridCol>
                <a:gridCol w="1507985">
                  <a:extLst>
                    <a:ext uri="{9D8B030D-6E8A-4147-A177-3AD203B41FA5}">
                      <a16:colId xmlns:a16="http://schemas.microsoft.com/office/drawing/2014/main" val="2432421285"/>
                    </a:ext>
                  </a:extLst>
                </a:gridCol>
                <a:gridCol w="1507985">
                  <a:extLst>
                    <a:ext uri="{9D8B030D-6E8A-4147-A177-3AD203B41FA5}">
                      <a16:colId xmlns:a16="http://schemas.microsoft.com/office/drawing/2014/main" val="1561115182"/>
                    </a:ext>
                  </a:extLst>
                </a:gridCol>
              </a:tblGrid>
              <a:tr h="428625">
                <a:tc>
                  <a:txBody>
                    <a:bodyPr/>
                    <a:lstStyle/>
                    <a:p>
                      <a:pPr algn="ctr" fontAlgn="ctr"/>
                      <a:r>
                        <a:rPr lang="es-CL" sz="1000" u="none" strike="noStrike" dirty="0">
                          <a:effectLst/>
                        </a:rPr>
                        <a:t>AÑO</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HORAS REALIZADAS</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HORAS PROGRAMADAS</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marL="0" marR="0" indent="0" algn="ctr" defTabSz="914400" rtl="0" fontAlgn="ctr" latinLnBrk="0">
                        <a:lnSpc>
                          <a:spcPct val="100000"/>
                        </a:lnSpc>
                        <a:spcBef>
                          <a:spcPts val="0"/>
                        </a:spcBef>
                        <a:spcAft>
                          <a:spcPts val="0"/>
                        </a:spcAft>
                        <a:buClrTx/>
                        <a:buSzTx/>
                        <a:buFontTx/>
                        <a:buNone/>
                        <a:tabLst/>
                      </a:pPr>
                      <a:r>
                        <a:rPr lang="es-MX" sz="1000" b="0" i="0" u="none" strike="noStrike" cap="none" spc="0" baseline="0" dirty="0" smtClean="0">
                          <a:ln>
                            <a:noFill/>
                          </a:ln>
                          <a:solidFill>
                            <a:schemeClr val="tx1"/>
                          </a:solidFill>
                          <a:effectLst/>
                          <a:uFillTx/>
                          <a:latin typeface="+mn-lt"/>
                          <a:ea typeface="+mn-ea"/>
                          <a:cs typeface="+mn-cs"/>
                          <a:sym typeface="Calibri"/>
                        </a:rPr>
                        <a:t>SATISFACCIÓN</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extLst>
                  <a:ext uri="{0D108BD9-81ED-4DB2-BD59-A6C34878D82A}">
                    <a16:rowId xmlns:a16="http://schemas.microsoft.com/office/drawing/2014/main" val="3248936576"/>
                  </a:ext>
                </a:extLst>
              </a:tr>
              <a:tr h="323850">
                <a:tc>
                  <a:txBody>
                    <a:bodyPr/>
                    <a:lstStyle/>
                    <a:p>
                      <a:pPr algn="ctr" fontAlgn="ctr"/>
                      <a:r>
                        <a:rPr lang="es-CL" sz="1000" u="none" strike="noStrike" dirty="0">
                          <a:effectLst/>
                        </a:rPr>
                        <a:t>2024</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smtClean="0">
                          <a:effectLst/>
                        </a:rPr>
                        <a:t>13230</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smtClean="0">
                          <a:effectLst/>
                        </a:rPr>
                        <a:t>13800</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MX" sz="1000" b="0" i="0" u="none" strike="noStrike" dirty="0" smtClean="0">
                          <a:solidFill>
                            <a:srgbClr val="000000"/>
                          </a:solidFill>
                          <a:effectLst/>
                          <a:latin typeface="Arial" panose="020B0604020202020204" pitchFamily="34" charset="0"/>
                        </a:rPr>
                        <a:t>95,8%</a:t>
                      </a:r>
                      <a:endParaRPr lang="es-CL" sz="1000" b="0" i="0" u="none" strike="noStrike" dirty="0">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2411742729"/>
                  </a:ext>
                </a:extLst>
              </a:tr>
              <a:tr h="323850">
                <a:tc>
                  <a:txBody>
                    <a:bodyPr/>
                    <a:lstStyle/>
                    <a:p>
                      <a:pPr algn="ctr"/>
                      <a:r>
                        <a:rPr lang="es-MX" sz="1000" b="0" i="0" u="none" strike="noStrike" cap="none" spc="0" baseline="0" dirty="0" smtClean="0">
                          <a:ln>
                            <a:noFill/>
                          </a:ln>
                          <a:solidFill>
                            <a:schemeClr val="tx1"/>
                          </a:solidFill>
                          <a:effectLst/>
                          <a:uFillTx/>
                          <a:latin typeface="+mn-lt"/>
                          <a:ea typeface="+mn-ea"/>
                          <a:cs typeface="+mn-cs"/>
                          <a:sym typeface="Calibri"/>
                        </a:rPr>
                        <a:t>2025</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extLst>
                  <a:ext uri="{0D108BD9-81ED-4DB2-BD59-A6C34878D82A}">
                    <a16:rowId xmlns:a16="http://schemas.microsoft.com/office/drawing/2014/main" val="517063225"/>
                  </a:ext>
                </a:extLst>
              </a:tr>
            </a:tbl>
          </a:graphicData>
        </a:graphic>
      </p:graphicFrame>
      <p:graphicFrame>
        <p:nvGraphicFramePr>
          <p:cNvPr id="8" name="Tabla 7"/>
          <p:cNvGraphicFramePr>
            <a:graphicFrameLocks noGrp="1"/>
          </p:cNvGraphicFramePr>
          <p:nvPr>
            <p:extLst>
              <p:ext uri="{D42A27DB-BD31-4B8C-83A1-F6EECF244321}">
                <p14:modId xmlns:p14="http://schemas.microsoft.com/office/powerpoint/2010/main" val="1328552329"/>
              </p:ext>
            </p:extLst>
          </p:nvPr>
        </p:nvGraphicFramePr>
        <p:xfrm>
          <a:off x="1308782" y="4404896"/>
          <a:ext cx="1892300" cy="1066774"/>
        </p:xfrm>
        <a:graphic>
          <a:graphicData uri="http://schemas.openxmlformats.org/drawingml/2006/table">
            <a:tbl>
              <a:tblPr>
                <a:tableStyleId>{5940675A-B579-460E-94D1-54222C63F5DA}</a:tableStyleId>
              </a:tblPr>
              <a:tblGrid>
                <a:gridCol w="762000">
                  <a:extLst>
                    <a:ext uri="{9D8B030D-6E8A-4147-A177-3AD203B41FA5}">
                      <a16:colId xmlns:a16="http://schemas.microsoft.com/office/drawing/2014/main" val="1864453889"/>
                    </a:ext>
                  </a:extLst>
                </a:gridCol>
                <a:gridCol w="1130300">
                  <a:extLst>
                    <a:ext uri="{9D8B030D-6E8A-4147-A177-3AD203B41FA5}">
                      <a16:colId xmlns:a16="http://schemas.microsoft.com/office/drawing/2014/main" val="360365759"/>
                    </a:ext>
                  </a:extLst>
                </a:gridCol>
              </a:tblGrid>
              <a:tr h="419074">
                <a:tc>
                  <a:txBody>
                    <a:bodyPr/>
                    <a:lstStyle/>
                    <a:p>
                      <a:pPr algn="ctr" fontAlgn="ctr"/>
                      <a:r>
                        <a:rPr lang="es-CL" sz="1000" u="none" strike="noStrike">
                          <a:effectLst/>
                        </a:rPr>
                        <a:t>AÑO</a:t>
                      </a:r>
                      <a:endParaRPr lang="es-CL" sz="1000" b="1"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a:effectLst/>
                        </a:rPr>
                        <a:t>HORAS NO REALIZADAS</a:t>
                      </a:r>
                      <a:endParaRPr lang="es-CL" sz="1000" b="1" i="0" u="none" strike="noStrike">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1045504779"/>
                  </a:ext>
                </a:extLst>
              </a:tr>
              <a:tr h="323850">
                <a:tc>
                  <a:txBody>
                    <a:bodyPr/>
                    <a:lstStyle/>
                    <a:p>
                      <a:pPr algn="ctr" fontAlgn="ctr"/>
                      <a:r>
                        <a:rPr lang="es-CL" sz="1000" u="none" strike="noStrike" dirty="0">
                          <a:effectLst/>
                        </a:rPr>
                        <a:t>2024</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smtClean="0">
                          <a:effectLst/>
                        </a:rPr>
                        <a:t>537</a:t>
                      </a:r>
                      <a:endParaRPr lang="es-CL" sz="1000" b="0" i="0" u="none" strike="noStrike" dirty="0">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489484656"/>
                  </a:ext>
                </a:extLst>
              </a:tr>
              <a:tr h="323850">
                <a:tc>
                  <a:txBody>
                    <a:bodyPr/>
                    <a:lstStyle/>
                    <a:p>
                      <a:pPr algn="ctr"/>
                      <a:r>
                        <a:rPr lang="es-MX" sz="1000" b="0" i="0" u="none" strike="noStrike" cap="none" spc="0" baseline="0" dirty="0" smtClean="0">
                          <a:ln>
                            <a:noFill/>
                          </a:ln>
                          <a:solidFill>
                            <a:schemeClr val="tx1"/>
                          </a:solidFill>
                          <a:effectLst/>
                          <a:uFillTx/>
                          <a:latin typeface="+mn-lt"/>
                          <a:ea typeface="+mn-ea"/>
                          <a:cs typeface="+mn-cs"/>
                          <a:sym typeface="Calibri"/>
                        </a:rPr>
                        <a:t>2025</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endParaRPr lang="es-CL" dirty="0"/>
                    </a:p>
                  </a:txBody>
                  <a:tcPr marL="9525" marR="9525" marT="9525" marB="0" anchor="ctr"/>
                </a:tc>
                <a:extLst>
                  <a:ext uri="{0D108BD9-81ED-4DB2-BD59-A6C34878D82A}">
                    <a16:rowId xmlns:a16="http://schemas.microsoft.com/office/drawing/2014/main" val="1478969745"/>
                  </a:ext>
                </a:extLst>
              </a:tr>
            </a:tbl>
          </a:graphicData>
        </a:graphic>
      </p:graphicFrame>
    </p:spTree>
    <p:extLst>
      <p:ext uri="{BB962C8B-B14F-4D97-AF65-F5344CB8AC3E}">
        <p14:creationId xmlns:p14="http://schemas.microsoft.com/office/powerpoint/2010/main" val="173588898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2" name="Rectángulo 1"/>
          <p:cNvSpPr/>
          <p:nvPr/>
        </p:nvSpPr>
        <p:spPr>
          <a:xfrm>
            <a:off x="1050029" y="1097593"/>
            <a:ext cx="10302555" cy="5078313"/>
          </a:xfrm>
          <a:prstGeom prst="rect">
            <a:avLst/>
          </a:prstGeom>
        </p:spPr>
        <p:txBody>
          <a:bodyPr wrap="square">
            <a:spAutoFit/>
          </a:bodyPr>
          <a:lstStyle/>
          <a:p>
            <a:pPr marL="342900" indent="-342900" algn="just">
              <a:lnSpc>
                <a:spcPct val="150000"/>
              </a:lnSpc>
              <a:buFont typeface="+mj-lt"/>
              <a:buAutoNum type="alphaUcPeriod" startAt="3"/>
            </a:pPr>
            <a:r>
              <a:rPr lang="es-CL" dirty="0"/>
              <a:t>CANTIDAD DE HORAS NO </a:t>
            </a:r>
            <a:r>
              <a:rPr lang="es-CL" dirty="0">
                <a:solidFill>
                  <a:schemeClr val="tx1"/>
                </a:solidFill>
              </a:rPr>
              <a:t>REALIZADAS </a:t>
            </a:r>
            <a:r>
              <a:rPr lang="es-CL" dirty="0"/>
              <a:t>POR FALTA DISPONIBILIDAD DE INFRAESTRUCTURA DE APOYO AL APRENDIZAJE (CLASES </a:t>
            </a:r>
            <a:r>
              <a:rPr lang="es-CL" dirty="0" smtClean="0"/>
              <a:t>PRÁCTICAS </a:t>
            </a:r>
            <a:r>
              <a:rPr lang="es-CL" dirty="0"/>
              <a:t>NO REALIZADAS POR FALTA DE LABORATORIO-SIMULADOR-TALLER).         </a:t>
            </a:r>
            <a:r>
              <a:rPr lang="es-CL" b="1" dirty="0" smtClean="0"/>
              <a:t>NO  EXISTEN HORAS NO REALIZADAS </a:t>
            </a:r>
            <a:r>
              <a:rPr lang="es-CL" b="1" dirty="0"/>
              <a:t>POR ESTAS CAUSAS</a:t>
            </a:r>
            <a:r>
              <a:rPr lang="es-CL" b="1" dirty="0" smtClean="0"/>
              <a:t>.</a:t>
            </a:r>
          </a:p>
          <a:p>
            <a:pPr algn="just">
              <a:lnSpc>
                <a:spcPct val="150000"/>
              </a:lnSpc>
            </a:pPr>
            <a:endParaRPr lang="es-CL" b="1" dirty="0" smtClean="0"/>
          </a:p>
          <a:p>
            <a:pPr algn="just">
              <a:lnSpc>
                <a:spcPct val="150000"/>
              </a:lnSpc>
            </a:pPr>
            <a:r>
              <a:rPr lang="es-CL" dirty="0" smtClean="0"/>
              <a:t>D.  CANTIDAD </a:t>
            </a:r>
            <a:r>
              <a:rPr lang="es-CL" dirty="0"/>
              <a:t>DE SEPARADOS DE CURSO </a:t>
            </a:r>
            <a:r>
              <a:rPr lang="es-CL" dirty="0">
                <a:solidFill>
                  <a:schemeClr val="tx1"/>
                </a:solidFill>
              </a:rPr>
              <a:t>(INCLUIR TODAS LAS CAUSALES).</a:t>
            </a:r>
          </a:p>
          <a:p>
            <a:pPr marL="342900" indent="-342900" algn="just">
              <a:lnSpc>
                <a:spcPct val="150000"/>
              </a:lnSpc>
              <a:buFont typeface="+mj-lt"/>
              <a:buAutoNum type="alphaUcPeriod" startAt="3"/>
            </a:pPr>
            <a:endParaRPr lang="es-CL" dirty="0">
              <a:solidFill>
                <a:schemeClr val="tx1"/>
              </a:solidFill>
            </a:endParaRPr>
          </a:p>
          <a:p>
            <a:pPr marL="342900" indent="-342900" algn="just">
              <a:lnSpc>
                <a:spcPct val="150000"/>
              </a:lnSpc>
              <a:buFont typeface="+mj-lt"/>
              <a:buAutoNum type="alphaUcPeriod" startAt="3"/>
            </a:pPr>
            <a:endParaRPr lang="es-CL" dirty="0" smtClean="0">
              <a:solidFill>
                <a:schemeClr val="tx1"/>
              </a:solidFill>
            </a:endParaRPr>
          </a:p>
          <a:p>
            <a:pPr algn="just">
              <a:lnSpc>
                <a:spcPct val="150000"/>
              </a:lnSpc>
            </a:pPr>
            <a:r>
              <a:rPr lang="es-CL" dirty="0" smtClean="0"/>
              <a:t>E.   CANTIDAD </a:t>
            </a:r>
            <a:r>
              <a:rPr lang="es-CL" dirty="0"/>
              <a:t>ALUMNOS </a:t>
            </a:r>
            <a:r>
              <a:rPr lang="es-CL" dirty="0" smtClean="0"/>
              <a:t>REPITENTES: </a:t>
            </a:r>
            <a:r>
              <a:rPr lang="es-CL" dirty="0" smtClean="0">
                <a:solidFill>
                  <a:schemeClr val="tx1"/>
                </a:solidFill>
              </a:rPr>
              <a:t>20</a:t>
            </a:r>
            <a:r>
              <a:rPr lang="es-CL" b="1" dirty="0" smtClean="0">
                <a:solidFill>
                  <a:schemeClr val="tx1"/>
                </a:solidFill>
              </a:rPr>
              <a:t> </a:t>
            </a:r>
            <a:r>
              <a:rPr lang="es-CL" b="1" dirty="0">
                <a:solidFill>
                  <a:schemeClr val="tx1"/>
                </a:solidFill>
              </a:rPr>
              <a:t>ALUMNOS </a:t>
            </a:r>
            <a:r>
              <a:rPr lang="es-CL" b="1" dirty="0" smtClean="0">
                <a:solidFill>
                  <a:schemeClr val="tx1"/>
                </a:solidFill>
              </a:rPr>
              <a:t>REPITENTES</a:t>
            </a:r>
            <a:r>
              <a:rPr lang="es-CL" b="1" dirty="0">
                <a:solidFill>
                  <a:schemeClr val="tx1"/>
                </a:solidFill>
              </a:rPr>
              <a:t> </a:t>
            </a:r>
            <a:r>
              <a:rPr lang="es-CL" b="1" dirty="0" smtClean="0">
                <a:solidFill>
                  <a:schemeClr val="tx1"/>
                </a:solidFill>
              </a:rPr>
              <a:t>(AÑO 2024)</a:t>
            </a:r>
          </a:p>
          <a:p>
            <a:pPr algn="just">
              <a:lnSpc>
                <a:spcPct val="150000"/>
              </a:lnSpc>
            </a:pPr>
            <a:r>
              <a:rPr lang="es-CL" dirty="0" smtClean="0"/>
              <a:t>F.   CANTIDAD </a:t>
            </a:r>
            <a:r>
              <a:rPr lang="es-CL" dirty="0"/>
              <a:t>DE ALUMNOS </a:t>
            </a:r>
            <a:r>
              <a:rPr lang="es-CL" dirty="0">
                <a:solidFill>
                  <a:schemeClr val="tx1"/>
                </a:solidFill>
              </a:rPr>
              <a:t>SEPARADOS DE CURSO POR MALA CONDUCTA (EXPULSADOS</a:t>
            </a:r>
            <a:r>
              <a:rPr lang="es-CL" dirty="0" smtClean="0">
                <a:solidFill>
                  <a:schemeClr val="tx1"/>
                </a:solidFill>
              </a:rPr>
              <a:t>).</a:t>
            </a:r>
          </a:p>
          <a:p>
            <a:pPr marL="342900" indent="-342900" algn="just">
              <a:lnSpc>
                <a:spcPct val="150000"/>
              </a:lnSpc>
              <a:buFont typeface="+mj-lt"/>
              <a:buAutoNum type="alphaUcPeriod" startAt="3"/>
            </a:pPr>
            <a:endParaRPr lang="es-CL" dirty="0">
              <a:solidFill>
                <a:schemeClr val="tx1"/>
              </a:solidFill>
            </a:endParaRPr>
          </a:p>
          <a:p>
            <a:pPr marL="342900" indent="-342900" algn="just">
              <a:lnSpc>
                <a:spcPct val="150000"/>
              </a:lnSpc>
              <a:buFont typeface="+mj-lt"/>
              <a:buAutoNum type="alphaUcPeriod" startAt="3"/>
            </a:pPr>
            <a:endParaRPr lang="es-CL" b="1" dirty="0"/>
          </a:p>
          <a:p>
            <a:pPr marL="342900" indent="-342900" algn="just">
              <a:lnSpc>
                <a:spcPct val="150000"/>
              </a:lnSpc>
              <a:buFont typeface="+mj-lt"/>
              <a:buAutoNum type="alphaUcPeriod" startAt="3"/>
            </a:pPr>
            <a:endParaRPr lang="es-CL" b="1" dirty="0"/>
          </a:p>
        </p:txBody>
      </p:sp>
      <p:sp>
        <p:nvSpPr>
          <p:cNvPr id="14" name="47 Rectángulo"/>
          <p:cNvSpPr/>
          <p:nvPr/>
        </p:nvSpPr>
        <p:spPr>
          <a:xfrm>
            <a:off x="1833065" y="53754"/>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44292962"/>
              </p:ext>
            </p:extLst>
          </p:nvPr>
        </p:nvGraphicFramePr>
        <p:xfrm>
          <a:off x="1508761" y="3229347"/>
          <a:ext cx="4572000" cy="581025"/>
        </p:xfrm>
        <a:graphic>
          <a:graphicData uri="http://schemas.openxmlformats.org/drawingml/2006/table">
            <a:tbl>
              <a:tblPr>
                <a:tableStyleId>{5940675A-B579-460E-94D1-54222C63F5DA}</a:tableStyleId>
              </a:tblPr>
              <a:tblGrid>
                <a:gridCol w="762000">
                  <a:extLst>
                    <a:ext uri="{9D8B030D-6E8A-4147-A177-3AD203B41FA5}">
                      <a16:colId xmlns:a16="http://schemas.microsoft.com/office/drawing/2014/main" val="3662508882"/>
                    </a:ext>
                  </a:extLst>
                </a:gridCol>
                <a:gridCol w="762000">
                  <a:extLst>
                    <a:ext uri="{9D8B030D-6E8A-4147-A177-3AD203B41FA5}">
                      <a16:colId xmlns:a16="http://schemas.microsoft.com/office/drawing/2014/main" val="1292617046"/>
                    </a:ext>
                  </a:extLst>
                </a:gridCol>
                <a:gridCol w="762000">
                  <a:extLst>
                    <a:ext uri="{9D8B030D-6E8A-4147-A177-3AD203B41FA5}">
                      <a16:colId xmlns:a16="http://schemas.microsoft.com/office/drawing/2014/main" val="989023278"/>
                    </a:ext>
                  </a:extLst>
                </a:gridCol>
                <a:gridCol w="762000">
                  <a:extLst>
                    <a:ext uri="{9D8B030D-6E8A-4147-A177-3AD203B41FA5}">
                      <a16:colId xmlns:a16="http://schemas.microsoft.com/office/drawing/2014/main" val="4198503922"/>
                    </a:ext>
                  </a:extLst>
                </a:gridCol>
                <a:gridCol w="762000">
                  <a:extLst>
                    <a:ext uri="{9D8B030D-6E8A-4147-A177-3AD203B41FA5}">
                      <a16:colId xmlns:a16="http://schemas.microsoft.com/office/drawing/2014/main" val="3994623841"/>
                    </a:ext>
                  </a:extLst>
                </a:gridCol>
                <a:gridCol w="762000">
                  <a:extLst>
                    <a:ext uri="{9D8B030D-6E8A-4147-A177-3AD203B41FA5}">
                      <a16:colId xmlns:a16="http://schemas.microsoft.com/office/drawing/2014/main" val="1196667849"/>
                    </a:ext>
                  </a:extLst>
                </a:gridCol>
              </a:tblGrid>
              <a:tr h="190500">
                <a:tc gridSpan="3">
                  <a:txBody>
                    <a:bodyPr/>
                    <a:lstStyle/>
                    <a:p>
                      <a:pPr algn="ctr" fontAlgn="b"/>
                      <a:r>
                        <a:rPr lang="en-US" sz="1000" b="1" u="none" strike="noStrike" dirty="0">
                          <a:effectLst/>
                        </a:rPr>
                        <a:t>AÑO </a:t>
                      </a:r>
                      <a:r>
                        <a:rPr lang="en-US" sz="1000" b="1" u="none" strike="noStrike" dirty="0" smtClean="0">
                          <a:effectLst/>
                        </a:rPr>
                        <a:t>2024</a:t>
                      </a:r>
                      <a:endParaRPr lang="en-US" sz="1000" b="1" i="0" u="none" strike="noStrike" dirty="0">
                        <a:solidFill>
                          <a:srgbClr val="000000"/>
                        </a:solidFill>
                        <a:effectLst/>
                        <a:latin typeface="Arial" panose="020B0604020202020204" pitchFamily="34" charset="0"/>
                      </a:endParaRPr>
                    </a:p>
                  </a:txBody>
                  <a:tcPr marL="9525" marR="9525" marT="9525" marB="0" anchor="b">
                    <a:solidFill>
                      <a:schemeClr val="bg1">
                        <a:lumMod val="75000"/>
                      </a:schemeClr>
                    </a:solidFill>
                  </a:tcPr>
                </a:tc>
                <a:tc hMerge="1">
                  <a:txBody>
                    <a:bodyPr/>
                    <a:lstStyle/>
                    <a:p>
                      <a:endParaRPr lang="en-US"/>
                    </a:p>
                  </a:txBody>
                  <a:tcPr/>
                </a:tc>
                <a:tc hMerge="1">
                  <a:txBody>
                    <a:bodyPr/>
                    <a:lstStyle/>
                    <a:p>
                      <a:endParaRPr lang="en-US"/>
                    </a:p>
                  </a:txBody>
                  <a:tcPr/>
                </a:tc>
                <a:tc gridSpan="3">
                  <a:txBody>
                    <a:bodyPr/>
                    <a:lstStyle/>
                    <a:p>
                      <a:pPr algn="ctr" fontAlgn="b"/>
                      <a:r>
                        <a:rPr lang="en-US" sz="1000" b="1" u="none" strike="noStrike" dirty="0">
                          <a:effectLst/>
                        </a:rPr>
                        <a:t>AÑO </a:t>
                      </a:r>
                      <a:r>
                        <a:rPr lang="en-US" sz="1000" b="1" u="none" strike="noStrike" dirty="0" smtClean="0">
                          <a:effectLst/>
                        </a:rPr>
                        <a:t>2025</a:t>
                      </a:r>
                      <a:endParaRPr lang="en-US" sz="1000" b="1" i="0" u="none" strike="noStrike" dirty="0">
                        <a:solidFill>
                          <a:srgbClr val="000000"/>
                        </a:solidFill>
                        <a:effectLst/>
                        <a:latin typeface="Arial" panose="020B0604020202020204" pitchFamily="34" charset="0"/>
                      </a:endParaRPr>
                    </a:p>
                  </a:txBody>
                  <a:tcPr marL="9525" marR="9525" marT="9525" marB="0" anchor="b">
                    <a:solidFill>
                      <a:schemeClr val="bg1">
                        <a:lumMod val="75000"/>
                      </a:scheme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04712450"/>
                  </a:ext>
                </a:extLst>
              </a:tr>
              <a:tr h="190500">
                <a:tc>
                  <a:txBody>
                    <a:bodyPr/>
                    <a:lstStyle/>
                    <a:p>
                      <a:pPr algn="ctr" fontAlgn="b"/>
                      <a:r>
                        <a:rPr lang="en-US" sz="1000" b="1" u="none" strike="noStrike" dirty="0">
                          <a:solidFill>
                            <a:schemeClr val="tx1"/>
                          </a:solidFill>
                          <a:effectLst/>
                        </a:rPr>
                        <a:t>RECLUTAS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a:solidFill>
                            <a:schemeClr val="tx1"/>
                          </a:solidFill>
                          <a:effectLst/>
                        </a:rPr>
                        <a:t>CADETES</a:t>
                      </a:r>
                      <a:endParaRPr lang="en-US" sz="1000" b="1" i="0" u="none" strike="noStrike">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TOTAL</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RECLUTAS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CADETES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TOTAL</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extLst>
                  <a:ext uri="{0D108BD9-81ED-4DB2-BD59-A6C34878D82A}">
                    <a16:rowId xmlns:a16="http://schemas.microsoft.com/office/drawing/2014/main" val="839235898"/>
                  </a:ext>
                </a:extLst>
              </a:tr>
              <a:tr h="200025">
                <a:tc>
                  <a:txBody>
                    <a:bodyPr/>
                    <a:lstStyle/>
                    <a:p>
                      <a:pPr algn="ctr" fontAlgn="b"/>
                      <a:r>
                        <a:rPr lang="en-US" sz="1000" b="0" i="0" u="none" strike="noStrike" dirty="0" smtClean="0">
                          <a:solidFill>
                            <a:schemeClr val="tx1"/>
                          </a:solidFill>
                          <a:effectLst/>
                          <a:latin typeface="+mn-lt"/>
                        </a:rPr>
                        <a:t>43</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u="none" strike="noStrike" dirty="0" smtClean="0">
                          <a:solidFill>
                            <a:schemeClr val="tx1"/>
                          </a:solidFill>
                          <a:effectLst/>
                        </a:rPr>
                        <a:t>35</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u="none" strike="noStrike" dirty="0" smtClean="0">
                          <a:solidFill>
                            <a:schemeClr val="tx1"/>
                          </a:solidFill>
                          <a:effectLst/>
                        </a:rPr>
                        <a:t>78</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100" b="0" i="0" u="none" strike="noStrike" dirty="0" smtClean="0">
                          <a:solidFill>
                            <a:schemeClr val="tx1"/>
                          </a:solidFill>
                          <a:effectLst/>
                          <a:latin typeface="Arial" panose="020B0604020202020204" pitchFamily="34" charset="0"/>
                        </a:rPr>
                        <a:t>-</a:t>
                      </a:r>
                      <a:endParaRPr lang="en-US" sz="11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100" b="0" i="0" u="none" strike="noStrike" dirty="0" smtClean="0">
                          <a:solidFill>
                            <a:schemeClr val="tx1"/>
                          </a:solidFill>
                          <a:effectLst/>
                          <a:latin typeface="Arial" panose="020B0604020202020204" pitchFamily="34" charset="0"/>
                        </a:rPr>
                        <a:t>-</a:t>
                      </a:r>
                      <a:endParaRPr lang="en-US" sz="11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100" b="1" i="0" u="none" strike="noStrike" dirty="0" smtClean="0">
                          <a:solidFill>
                            <a:schemeClr val="tx1"/>
                          </a:solidFill>
                          <a:effectLst/>
                          <a:latin typeface="Arial" panose="020B0604020202020204" pitchFamily="34" charset="0"/>
                        </a:rPr>
                        <a:t>-</a:t>
                      </a:r>
                      <a:endParaRPr lang="en-US" sz="1100" b="1" i="0" u="none" strike="noStrike" dirty="0">
                        <a:solidFill>
                          <a:schemeClr val="tx1"/>
                        </a:solidFill>
                        <a:effectLst/>
                        <a:latin typeface="Arial" panose="020B0604020202020204" pitchFamily="34" charset="0"/>
                      </a:endParaRPr>
                    </a:p>
                  </a:txBody>
                  <a:tcPr marL="9525" marR="9525" marT="9525" marB="0" anchor="b"/>
                </a:tc>
                <a:extLst>
                  <a:ext uri="{0D108BD9-81ED-4DB2-BD59-A6C34878D82A}">
                    <a16:rowId xmlns:a16="http://schemas.microsoft.com/office/drawing/2014/main" val="1743581958"/>
                  </a:ext>
                </a:extLst>
              </a:tr>
            </a:tbl>
          </a:graphicData>
        </a:graphic>
      </p:graphicFrame>
      <p:graphicFrame>
        <p:nvGraphicFramePr>
          <p:cNvPr id="7" name="Tabla 6"/>
          <p:cNvGraphicFramePr>
            <a:graphicFrameLocks noGrp="1"/>
          </p:cNvGraphicFramePr>
          <p:nvPr>
            <p:extLst>
              <p:ext uri="{D42A27DB-BD31-4B8C-83A1-F6EECF244321}">
                <p14:modId xmlns:p14="http://schemas.microsoft.com/office/powerpoint/2010/main" val="76088259"/>
              </p:ext>
            </p:extLst>
          </p:nvPr>
        </p:nvGraphicFramePr>
        <p:xfrm>
          <a:off x="1559495" y="4889938"/>
          <a:ext cx="4042147" cy="952500"/>
        </p:xfrm>
        <a:graphic>
          <a:graphicData uri="http://schemas.openxmlformats.org/drawingml/2006/table">
            <a:tbl>
              <a:tblPr>
                <a:tableStyleId>{5940675A-B579-460E-94D1-54222C63F5DA}</a:tableStyleId>
              </a:tblPr>
              <a:tblGrid>
                <a:gridCol w="2489277">
                  <a:extLst>
                    <a:ext uri="{9D8B030D-6E8A-4147-A177-3AD203B41FA5}">
                      <a16:colId xmlns:a16="http://schemas.microsoft.com/office/drawing/2014/main" val="1911177657"/>
                    </a:ext>
                  </a:extLst>
                </a:gridCol>
                <a:gridCol w="776435">
                  <a:extLst>
                    <a:ext uri="{9D8B030D-6E8A-4147-A177-3AD203B41FA5}">
                      <a16:colId xmlns:a16="http://schemas.microsoft.com/office/drawing/2014/main" val="1647540898"/>
                    </a:ext>
                  </a:extLst>
                </a:gridCol>
                <a:gridCol w="776435">
                  <a:extLst>
                    <a:ext uri="{9D8B030D-6E8A-4147-A177-3AD203B41FA5}">
                      <a16:colId xmlns:a16="http://schemas.microsoft.com/office/drawing/2014/main" val="358807518"/>
                    </a:ext>
                  </a:extLst>
                </a:gridCol>
              </a:tblGrid>
              <a:tr h="247650">
                <a:tc rowSpan="2">
                  <a:txBody>
                    <a:bodyPr/>
                    <a:lstStyle/>
                    <a:p>
                      <a:pPr algn="l" fontAlgn="ctr"/>
                      <a:r>
                        <a:rPr lang="en-US" sz="1000" b="1" u="none" strike="noStrike" dirty="0">
                          <a:effectLst/>
                        </a:rPr>
                        <a:t>CADETES SEPARADOS DECURSO</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gridSpan="2">
                  <a:txBody>
                    <a:bodyPr/>
                    <a:lstStyle/>
                    <a:p>
                      <a:pPr algn="ctr" fontAlgn="ctr"/>
                      <a:r>
                        <a:rPr lang="en-US" sz="1000" b="1" u="none" strike="noStrike" dirty="0">
                          <a:effectLst/>
                        </a:rPr>
                        <a:t>AL MES DE MAYO</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hMerge="1">
                  <a:txBody>
                    <a:bodyPr/>
                    <a:lstStyle/>
                    <a:p>
                      <a:endParaRPr lang="en-US"/>
                    </a:p>
                  </a:txBody>
                  <a:tcPr/>
                </a:tc>
                <a:extLst>
                  <a:ext uri="{0D108BD9-81ED-4DB2-BD59-A6C34878D82A}">
                    <a16:rowId xmlns:a16="http://schemas.microsoft.com/office/drawing/2014/main" val="1033969240"/>
                  </a:ext>
                </a:extLst>
              </a:tr>
              <a:tr h="247650">
                <a:tc vMerge="1">
                  <a:txBody>
                    <a:bodyPr/>
                    <a:lstStyle/>
                    <a:p>
                      <a:endParaRPr lang="en-US"/>
                    </a:p>
                  </a:txBody>
                  <a:tcPr/>
                </a:tc>
                <a:tc>
                  <a:txBody>
                    <a:bodyPr/>
                    <a:lstStyle/>
                    <a:p>
                      <a:pPr algn="ctr" fontAlgn="ctr"/>
                      <a:r>
                        <a:rPr lang="en-US" sz="1000" b="1" u="none" strike="noStrike" dirty="0">
                          <a:effectLst/>
                        </a:rPr>
                        <a:t>AÑO </a:t>
                      </a:r>
                      <a:r>
                        <a:rPr lang="en-US" sz="1000" b="1" u="none" strike="noStrike" dirty="0" smtClean="0">
                          <a:effectLst/>
                        </a:rPr>
                        <a:t>2024</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a:txBody>
                    <a:bodyPr/>
                    <a:lstStyle/>
                    <a:p>
                      <a:pPr algn="ctr" fontAlgn="ctr"/>
                      <a:r>
                        <a:rPr lang="en-US" sz="1000" b="1" u="none" strike="noStrike" dirty="0">
                          <a:effectLst/>
                        </a:rPr>
                        <a:t>AÑO </a:t>
                      </a:r>
                      <a:r>
                        <a:rPr lang="en-US" sz="1000" b="1" u="none" strike="noStrike" dirty="0" smtClean="0">
                          <a:effectLst/>
                        </a:rPr>
                        <a:t>2025</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extLst>
                  <a:ext uri="{0D108BD9-81ED-4DB2-BD59-A6C34878D82A}">
                    <a16:rowId xmlns:a16="http://schemas.microsoft.com/office/drawing/2014/main" val="3892904133"/>
                  </a:ext>
                </a:extLst>
              </a:tr>
              <a:tr h="228600">
                <a:tc>
                  <a:txBody>
                    <a:bodyPr/>
                    <a:lstStyle/>
                    <a:p>
                      <a:pPr algn="l" fontAlgn="b"/>
                      <a:r>
                        <a:rPr lang="en-US" sz="1000" u="none" strike="noStrike">
                          <a:effectLst/>
                        </a:rPr>
                        <a:t>POR MALA CONDUCTA</a:t>
                      </a:r>
                      <a:endParaRPr lang="en-US" sz="10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r>
                        <a:rPr lang="en-US" sz="1000" u="none" strike="noStrike" dirty="0" smtClean="0">
                          <a:solidFill>
                            <a:schemeClr val="tx1"/>
                          </a:solidFill>
                          <a:effectLst/>
                        </a:rPr>
                        <a:t>11</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i="0" u="none" strike="noStrike" dirty="0" smtClean="0">
                          <a:solidFill>
                            <a:schemeClr val="tx1"/>
                          </a:solidFill>
                          <a:effectLst/>
                          <a:latin typeface="Arial" panose="020B0604020202020204" pitchFamily="34" charset="0"/>
                        </a:rPr>
                        <a:t>1</a:t>
                      </a:r>
                      <a:endParaRPr lang="en-US" sz="1000" b="0" i="0" u="none" strike="noStrike" dirty="0">
                        <a:solidFill>
                          <a:schemeClr val="tx1"/>
                        </a:solidFill>
                        <a:effectLst/>
                        <a:latin typeface="Arial" panose="020B0604020202020204" pitchFamily="34" charset="0"/>
                      </a:endParaRPr>
                    </a:p>
                  </a:txBody>
                  <a:tcPr marL="9525" marR="9525" marT="9525" marB="0" anchor="b"/>
                </a:tc>
                <a:extLst>
                  <a:ext uri="{0D108BD9-81ED-4DB2-BD59-A6C34878D82A}">
                    <a16:rowId xmlns:a16="http://schemas.microsoft.com/office/drawing/2014/main" val="3262795300"/>
                  </a:ext>
                </a:extLst>
              </a:tr>
              <a:tr h="228600">
                <a:tc>
                  <a:txBody>
                    <a:bodyPr/>
                    <a:lstStyle/>
                    <a:p>
                      <a:pPr algn="l" fontAlgn="b"/>
                      <a:r>
                        <a:rPr lang="en-US" sz="1000" u="none" strike="noStrike">
                          <a:effectLst/>
                        </a:rPr>
                        <a:t>EXPULSADOS</a:t>
                      </a:r>
                      <a:endParaRPr lang="en-US" sz="10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r>
                        <a:rPr lang="en-US" sz="1000" u="none" strike="noStrike" dirty="0">
                          <a:solidFill>
                            <a:schemeClr val="tx1"/>
                          </a:solidFill>
                          <a:effectLst/>
                        </a:rPr>
                        <a:t>-</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i="0" u="none" strike="noStrike" dirty="0" smtClean="0">
                          <a:solidFill>
                            <a:schemeClr val="tx1"/>
                          </a:solidFill>
                          <a:effectLst/>
                          <a:latin typeface="Arial" panose="020B0604020202020204" pitchFamily="34" charset="0"/>
                        </a:rPr>
                        <a:t>1</a:t>
                      </a:r>
                      <a:endParaRPr lang="en-US" sz="1000" b="0" i="0" u="none" strike="noStrike" dirty="0">
                        <a:solidFill>
                          <a:schemeClr val="tx1"/>
                        </a:solidFill>
                        <a:effectLst/>
                        <a:latin typeface="Arial" panose="020B0604020202020204" pitchFamily="34" charset="0"/>
                      </a:endParaRPr>
                    </a:p>
                  </a:txBody>
                  <a:tcPr marL="9525" marR="9525" marT="9525" marB="0" anchor="b"/>
                </a:tc>
                <a:extLst>
                  <a:ext uri="{0D108BD9-81ED-4DB2-BD59-A6C34878D82A}">
                    <a16:rowId xmlns:a16="http://schemas.microsoft.com/office/drawing/2014/main" val="2612751705"/>
                  </a:ext>
                </a:extLst>
              </a:tr>
            </a:tbl>
          </a:graphicData>
        </a:graphic>
      </p:graphicFrame>
    </p:spTree>
    <p:extLst>
      <p:ext uri="{BB962C8B-B14F-4D97-AF65-F5344CB8AC3E}">
        <p14:creationId xmlns:p14="http://schemas.microsoft.com/office/powerpoint/2010/main" val="366916949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6626" y="-23812"/>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30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2" name="Rectángulo 1"/>
          <p:cNvSpPr/>
          <p:nvPr/>
        </p:nvSpPr>
        <p:spPr>
          <a:xfrm>
            <a:off x="1693630" y="1010654"/>
            <a:ext cx="9010881" cy="4247317"/>
          </a:xfrm>
          <a:prstGeom prst="rect">
            <a:avLst/>
          </a:prstGeom>
        </p:spPr>
        <p:txBody>
          <a:bodyPr wrap="square">
            <a:spAutoFit/>
          </a:bodyPr>
          <a:lstStyle/>
          <a:p>
            <a:pPr marL="342900" indent="-342900">
              <a:lnSpc>
                <a:spcPct val="150000"/>
              </a:lnSpc>
              <a:buFont typeface="+mj-lt"/>
              <a:buAutoNum type="alphaUcPeriod" startAt="7"/>
            </a:pPr>
            <a:r>
              <a:rPr lang="es-CL" dirty="0" smtClean="0">
                <a:solidFill>
                  <a:schemeClr val="tx1"/>
                </a:solidFill>
              </a:rPr>
              <a:t>ALUMNOS </a:t>
            </a:r>
            <a:r>
              <a:rPr lang="es-CL" dirty="0">
                <a:solidFill>
                  <a:schemeClr val="tx1"/>
                </a:solidFill>
              </a:rPr>
              <a:t>CRÍTICOS: </a:t>
            </a:r>
            <a:r>
              <a:rPr lang="es-CL" dirty="0" smtClean="0">
                <a:solidFill>
                  <a:schemeClr val="tx1"/>
                </a:solidFill>
              </a:rPr>
              <a:t>2 O MÁS </a:t>
            </a:r>
            <a:r>
              <a:rPr lang="es-CL" dirty="0">
                <a:solidFill>
                  <a:schemeClr val="tx1"/>
                </a:solidFill>
              </a:rPr>
              <a:t>PROMEDIOS </a:t>
            </a:r>
            <a:r>
              <a:rPr lang="es-CL" dirty="0" smtClean="0">
                <a:solidFill>
                  <a:schemeClr val="tx1"/>
                </a:solidFill>
              </a:rPr>
              <a:t>ROJO: 107</a:t>
            </a:r>
            <a:r>
              <a:rPr lang="es-CL" b="1" dirty="0" smtClean="0">
                <a:solidFill>
                  <a:schemeClr val="tx1"/>
                </a:solidFill>
              </a:rPr>
              <a:t> </a:t>
            </a:r>
            <a:r>
              <a:rPr lang="es-CL" dirty="0">
                <a:solidFill>
                  <a:schemeClr val="tx1"/>
                </a:solidFill>
              </a:rPr>
              <a:t>alumnos.</a:t>
            </a:r>
          </a:p>
          <a:p>
            <a:pPr marL="342900" indent="-342900">
              <a:lnSpc>
                <a:spcPct val="150000"/>
              </a:lnSpc>
              <a:buFont typeface="+mj-lt"/>
              <a:buAutoNum type="alphaUcPeriod" startAt="7"/>
            </a:pPr>
            <a:r>
              <a:rPr lang="es-CL" dirty="0" smtClean="0">
                <a:solidFill>
                  <a:schemeClr val="tx1"/>
                </a:solidFill>
              </a:rPr>
              <a:t>ASIGNATURAS </a:t>
            </a:r>
            <a:r>
              <a:rPr lang="es-CL" dirty="0">
                <a:solidFill>
                  <a:schemeClr val="tx1"/>
                </a:solidFill>
              </a:rPr>
              <a:t>CRÍTICAS: 40% O MÁS ALUMNOS CON PROMEDIO ROJO. </a:t>
            </a:r>
            <a:endParaRPr lang="es-CL" dirty="0" smtClean="0">
              <a:solidFill>
                <a:schemeClr val="tx1"/>
              </a:solidFill>
            </a:endParaRPr>
          </a:p>
          <a:p>
            <a:pPr marL="342900" indent="-342900">
              <a:lnSpc>
                <a:spcPct val="150000"/>
              </a:lnSpc>
              <a:buFont typeface="+mj-lt"/>
              <a:buAutoNum type="alphaUcPeriod" startAt="7"/>
            </a:pPr>
            <a:endParaRPr lang="es-CL" dirty="0" smtClean="0">
              <a:solidFill>
                <a:schemeClr val="tx1"/>
              </a:solidFill>
            </a:endParaRPr>
          </a:p>
          <a:p>
            <a:pPr marL="342900" indent="-342900">
              <a:lnSpc>
                <a:spcPct val="150000"/>
              </a:lnSpc>
              <a:buFont typeface="+mj-lt"/>
              <a:buAutoNum type="alphaUcPeriod" startAt="7"/>
            </a:pPr>
            <a:endParaRPr lang="es-CL" dirty="0" smtClean="0">
              <a:solidFill>
                <a:schemeClr val="tx1"/>
              </a:solidFill>
            </a:endParaRPr>
          </a:p>
          <a:p>
            <a:pPr marL="342900" indent="-342900">
              <a:lnSpc>
                <a:spcPct val="150000"/>
              </a:lnSpc>
              <a:buFont typeface="+mj-lt"/>
              <a:buAutoNum type="alphaUcPeriod" startAt="7"/>
            </a:pPr>
            <a:endParaRPr lang="es-CL" dirty="0" smtClean="0">
              <a:solidFill>
                <a:schemeClr val="tx1"/>
              </a:solidFill>
            </a:endParaRPr>
          </a:p>
          <a:p>
            <a:pPr marL="342900" indent="-342900">
              <a:lnSpc>
                <a:spcPct val="150000"/>
              </a:lnSpc>
              <a:buFont typeface="+mj-lt"/>
              <a:buAutoNum type="alphaUcPeriod" startAt="7"/>
            </a:pPr>
            <a:r>
              <a:rPr lang="es-CL" dirty="0" smtClean="0">
                <a:solidFill>
                  <a:schemeClr val="tx1"/>
                </a:solidFill>
              </a:rPr>
              <a:t>CURSOS CRÍTICOS: 40% O MÁS DE ALUMNOS CRÍTICOS. </a:t>
            </a: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smtClean="0">
              <a:solidFill>
                <a:schemeClr val="tx1"/>
              </a:solidFill>
            </a:endParaRP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a:solidFill>
                <a:schemeClr val="tx1"/>
              </a:solidFill>
            </a:endParaRPr>
          </a:p>
        </p:txBody>
      </p:sp>
      <p:sp>
        <p:nvSpPr>
          <p:cNvPr id="13" name="47 Rectángulo"/>
          <p:cNvSpPr/>
          <p:nvPr/>
        </p:nvSpPr>
        <p:spPr>
          <a:xfrm>
            <a:off x="2388247" y="7063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graphicFrame>
        <p:nvGraphicFramePr>
          <p:cNvPr id="3" name="Tabla 2"/>
          <p:cNvGraphicFramePr>
            <a:graphicFrameLocks noGrp="1"/>
          </p:cNvGraphicFramePr>
          <p:nvPr>
            <p:extLst>
              <p:ext uri="{D42A27DB-BD31-4B8C-83A1-F6EECF244321}">
                <p14:modId xmlns:p14="http://schemas.microsoft.com/office/powerpoint/2010/main" val="3197031884"/>
              </p:ext>
            </p:extLst>
          </p:nvPr>
        </p:nvGraphicFramePr>
        <p:xfrm>
          <a:off x="2207568" y="2022563"/>
          <a:ext cx="2736304" cy="614349"/>
        </p:xfrm>
        <a:graphic>
          <a:graphicData uri="http://schemas.openxmlformats.org/drawingml/2006/table">
            <a:tbl>
              <a:tblPr firstRow="1" bandRow="1">
                <a:tableStyleId>{5940675A-B579-460E-94D1-54222C63F5DA}</a:tableStyleId>
              </a:tblPr>
              <a:tblGrid>
                <a:gridCol w="2736304">
                  <a:extLst>
                    <a:ext uri="{9D8B030D-6E8A-4147-A177-3AD203B41FA5}">
                      <a16:colId xmlns:a16="http://schemas.microsoft.com/office/drawing/2014/main" val="282518157"/>
                    </a:ext>
                  </a:extLst>
                </a:gridCol>
              </a:tblGrid>
              <a:tr h="326317">
                <a:tc>
                  <a:txBody>
                    <a:bodyPr/>
                    <a:lstStyle/>
                    <a:p>
                      <a:pPr algn="just"/>
                      <a:r>
                        <a:rPr lang="en-US" dirty="0" err="1" smtClean="0">
                          <a:solidFill>
                            <a:schemeClr val="tx1"/>
                          </a:solidFill>
                        </a:rPr>
                        <a:t>Matemáticas</a:t>
                      </a:r>
                      <a:r>
                        <a:rPr lang="en-US" dirty="0" smtClean="0">
                          <a:solidFill>
                            <a:schemeClr val="tx1"/>
                          </a:solidFill>
                        </a:rPr>
                        <a:t>: 1er </a:t>
                      </a:r>
                      <a:r>
                        <a:rPr lang="en-US" dirty="0" err="1" smtClean="0">
                          <a:solidFill>
                            <a:schemeClr val="tx1"/>
                          </a:solidFill>
                        </a:rPr>
                        <a:t>Año</a:t>
                      </a:r>
                      <a:r>
                        <a:rPr lang="en-US" dirty="0" smtClean="0">
                          <a:solidFill>
                            <a:schemeClr val="tx1"/>
                          </a:solidFill>
                        </a:rPr>
                        <a:t> – 2do </a:t>
                      </a:r>
                      <a:r>
                        <a:rPr lang="en-US" dirty="0" err="1" smtClean="0">
                          <a:solidFill>
                            <a:schemeClr val="tx1"/>
                          </a:solidFill>
                        </a:rPr>
                        <a:t>Año</a:t>
                      </a:r>
                      <a:endParaRPr lang="en-US" dirty="0">
                        <a:solidFill>
                          <a:schemeClr val="tx1"/>
                        </a:solidFill>
                      </a:endParaRPr>
                    </a:p>
                  </a:txBody>
                  <a:tcPr/>
                </a:tc>
                <a:extLst>
                  <a:ext uri="{0D108BD9-81ED-4DB2-BD59-A6C34878D82A}">
                    <a16:rowId xmlns:a16="http://schemas.microsoft.com/office/drawing/2014/main" val="3679264889"/>
                  </a:ext>
                </a:extLst>
              </a:tr>
              <a:tr h="288032">
                <a:tc>
                  <a:txBody>
                    <a:bodyPr/>
                    <a:lstStyle/>
                    <a:p>
                      <a:pPr algn="just"/>
                      <a:r>
                        <a:rPr lang="en-US" dirty="0" err="1" smtClean="0">
                          <a:solidFill>
                            <a:schemeClr val="tx1"/>
                          </a:solidFill>
                        </a:rPr>
                        <a:t>Electrotecnia</a:t>
                      </a:r>
                      <a:r>
                        <a:rPr lang="en-US" dirty="0" smtClean="0">
                          <a:solidFill>
                            <a:schemeClr val="tx1"/>
                          </a:solidFill>
                        </a:rPr>
                        <a:t>: 4to Ejecutivo</a:t>
                      </a:r>
                      <a:endParaRPr lang="en-US" dirty="0">
                        <a:solidFill>
                          <a:schemeClr val="tx1"/>
                        </a:solidFill>
                      </a:endParaRPr>
                    </a:p>
                  </a:txBody>
                  <a:tcPr/>
                </a:tc>
                <a:extLst>
                  <a:ext uri="{0D108BD9-81ED-4DB2-BD59-A6C34878D82A}">
                    <a16:rowId xmlns:a16="http://schemas.microsoft.com/office/drawing/2014/main" val="1262689921"/>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17015547"/>
              </p:ext>
            </p:extLst>
          </p:nvPr>
        </p:nvGraphicFramePr>
        <p:xfrm>
          <a:off x="2207568" y="3714551"/>
          <a:ext cx="3240360" cy="1343771"/>
        </p:xfrm>
        <a:graphic>
          <a:graphicData uri="http://schemas.openxmlformats.org/drawingml/2006/table">
            <a:tbl>
              <a:tblPr firstRow="1" bandRow="1">
                <a:tableStyleId>{5940675A-B579-460E-94D1-54222C63F5DA}</a:tableStyleId>
              </a:tblPr>
              <a:tblGrid>
                <a:gridCol w="1777293">
                  <a:extLst>
                    <a:ext uri="{9D8B030D-6E8A-4147-A177-3AD203B41FA5}">
                      <a16:colId xmlns:a16="http://schemas.microsoft.com/office/drawing/2014/main" val="282518157"/>
                    </a:ext>
                  </a:extLst>
                </a:gridCol>
                <a:gridCol w="1463067">
                  <a:extLst>
                    <a:ext uri="{9D8B030D-6E8A-4147-A177-3AD203B41FA5}">
                      <a16:colId xmlns:a16="http://schemas.microsoft.com/office/drawing/2014/main" val="2098970814"/>
                    </a:ext>
                  </a:extLst>
                </a:gridCol>
              </a:tblGrid>
              <a:tr h="378910">
                <a:tc>
                  <a:txBody>
                    <a:bodyPr/>
                    <a:lstStyle/>
                    <a:p>
                      <a:pPr algn="just"/>
                      <a:r>
                        <a:rPr lang="es-CL" dirty="0" smtClean="0">
                          <a:solidFill>
                            <a:schemeClr val="tx1"/>
                          </a:solidFill>
                        </a:rPr>
                        <a:t>Matemáticas</a:t>
                      </a:r>
                      <a:r>
                        <a:rPr lang="es-CL" baseline="0" dirty="0" smtClean="0">
                          <a:solidFill>
                            <a:schemeClr val="tx1"/>
                          </a:solidFill>
                        </a:rPr>
                        <a:t> I</a:t>
                      </a:r>
                    </a:p>
                    <a:p>
                      <a:pPr algn="just"/>
                      <a:endParaRPr lang="es-CL" baseline="0" dirty="0" smtClean="0">
                        <a:solidFill>
                          <a:schemeClr val="tx1"/>
                        </a:solidFill>
                      </a:endParaRPr>
                    </a:p>
                    <a:p>
                      <a:pPr algn="just"/>
                      <a:r>
                        <a:rPr lang="es-CL" baseline="0" dirty="0" smtClean="0">
                          <a:solidFill>
                            <a:schemeClr val="tx1"/>
                          </a:solidFill>
                        </a:rPr>
                        <a:t>Matemáticas II</a:t>
                      </a:r>
                      <a:endParaRPr lang="en-US" dirty="0">
                        <a:solidFill>
                          <a:schemeClr val="tx1"/>
                        </a:solidFill>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dirty="0" smtClean="0">
                          <a:solidFill>
                            <a:schemeClr val="tx1"/>
                          </a:solidFill>
                        </a:rPr>
                        <a:t>1° B  - 1° E - 1° H  </a:t>
                      </a:r>
                    </a:p>
                    <a:p>
                      <a:pPr marL="0" marR="0" lvl="0" indent="0" algn="just" defTabSz="914400" rtl="0" eaLnBrk="1" fontAlgn="auto" latinLnBrk="0" hangingPunct="1">
                        <a:lnSpc>
                          <a:spcPct val="100000"/>
                        </a:lnSpc>
                        <a:spcBef>
                          <a:spcPts val="0"/>
                        </a:spcBef>
                        <a:spcAft>
                          <a:spcPts val="0"/>
                        </a:spcAft>
                        <a:buClrTx/>
                        <a:buSzTx/>
                        <a:buFontTx/>
                        <a:buNone/>
                        <a:tabLst/>
                        <a:defRPr/>
                      </a:pPr>
                      <a:r>
                        <a:rPr lang="es-CL" dirty="0" smtClean="0">
                          <a:solidFill>
                            <a:schemeClr val="tx1"/>
                          </a:solidFill>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dirty="0" smtClean="0">
                          <a:solidFill>
                            <a:schemeClr val="tx1"/>
                          </a:solidFill>
                        </a:rPr>
                        <a:t>2° C - 2° D - 2° L</a:t>
                      </a:r>
                      <a:endParaRPr lang="en-US" dirty="0">
                        <a:solidFill>
                          <a:schemeClr val="tx1"/>
                        </a:solidFill>
                      </a:endParaRPr>
                    </a:p>
                  </a:txBody>
                  <a:tcPr/>
                </a:tc>
                <a:extLst>
                  <a:ext uri="{0D108BD9-81ED-4DB2-BD59-A6C34878D82A}">
                    <a16:rowId xmlns:a16="http://schemas.microsoft.com/office/drawing/2014/main" val="3679264889"/>
                  </a:ext>
                </a:extLst>
              </a:tr>
              <a:tr h="703691">
                <a:tc>
                  <a:txBody>
                    <a:bodyPr/>
                    <a:lstStyle/>
                    <a:p>
                      <a:pPr algn="just"/>
                      <a:r>
                        <a:rPr lang="es-CL" dirty="0" smtClean="0">
                          <a:solidFill>
                            <a:schemeClr val="tx1"/>
                          </a:solidFill>
                        </a:rPr>
                        <a:t>Electrotecnia</a:t>
                      </a:r>
                      <a:endParaRPr lang="en-US" dirty="0">
                        <a:solidFill>
                          <a:schemeClr val="tx1"/>
                        </a:solidFill>
                      </a:endParaRPr>
                    </a:p>
                  </a:txBody>
                  <a:tcPr/>
                </a:tc>
                <a:tc>
                  <a:txBody>
                    <a:bodyPr/>
                    <a:lstStyle/>
                    <a:p>
                      <a:pPr algn="just"/>
                      <a:r>
                        <a:rPr lang="es-CL" dirty="0" smtClean="0">
                          <a:solidFill>
                            <a:schemeClr val="tx1"/>
                          </a:solidFill>
                        </a:rPr>
                        <a:t>4° C</a:t>
                      </a:r>
                    </a:p>
                  </a:txBody>
                  <a:tcPr/>
                </a:tc>
                <a:extLst>
                  <a:ext uri="{0D108BD9-81ED-4DB2-BD59-A6C34878D82A}">
                    <a16:rowId xmlns:a16="http://schemas.microsoft.com/office/drawing/2014/main" val="1262689921"/>
                  </a:ext>
                </a:extLst>
              </a:tr>
            </a:tbl>
          </a:graphicData>
        </a:graphic>
      </p:graphicFrame>
    </p:spTree>
    <p:extLst>
      <p:ext uri="{BB962C8B-B14F-4D97-AF65-F5344CB8AC3E}">
        <p14:creationId xmlns:p14="http://schemas.microsoft.com/office/powerpoint/2010/main" val="30802397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6626" y="-23812"/>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31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13" name="47 Rectángulo"/>
          <p:cNvSpPr/>
          <p:nvPr/>
        </p:nvSpPr>
        <p:spPr>
          <a:xfrm>
            <a:off x="2388247" y="7063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sp>
        <p:nvSpPr>
          <p:cNvPr id="15" name="Rectángulo 14"/>
          <p:cNvSpPr/>
          <p:nvPr/>
        </p:nvSpPr>
        <p:spPr>
          <a:xfrm>
            <a:off x="1693630" y="1010654"/>
            <a:ext cx="9010881" cy="464871"/>
          </a:xfrm>
          <a:prstGeom prst="rect">
            <a:avLst/>
          </a:prstGeom>
        </p:spPr>
        <p:txBody>
          <a:bodyPr wrap="square">
            <a:spAutoFit/>
          </a:bodyPr>
          <a:lstStyle/>
          <a:p>
            <a:pPr>
              <a:lnSpc>
                <a:spcPct val="150000"/>
              </a:lnSpc>
            </a:pPr>
            <a:r>
              <a:rPr lang="es-ES" dirty="0" smtClean="0">
                <a:solidFill>
                  <a:schemeClr val="tx1"/>
                </a:solidFill>
              </a:rPr>
              <a:t>EDUCACIÓN FÍSICA:</a:t>
            </a:r>
            <a:endParaRPr lang="es-CL" dirty="0">
              <a:solidFill>
                <a:schemeClr val="tx1"/>
              </a:solidFill>
            </a:endParaRPr>
          </a:p>
        </p:txBody>
      </p:sp>
      <p:sp>
        <p:nvSpPr>
          <p:cNvPr id="16" name="Rectángulo 15"/>
          <p:cNvSpPr/>
          <p:nvPr/>
        </p:nvSpPr>
        <p:spPr>
          <a:xfrm>
            <a:off x="1700596" y="1747763"/>
            <a:ext cx="9010881" cy="464871"/>
          </a:xfrm>
          <a:prstGeom prst="rect">
            <a:avLst/>
          </a:prstGeom>
        </p:spPr>
        <p:txBody>
          <a:bodyPr wrap="square">
            <a:spAutoFit/>
          </a:bodyPr>
          <a:lstStyle/>
          <a:p>
            <a:pPr>
              <a:lnSpc>
                <a:spcPct val="150000"/>
              </a:lnSpc>
            </a:pPr>
            <a:r>
              <a:rPr lang="es-ES" dirty="0" smtClean="0">
                <a:solidFill>
                  <a:schemeClr val="tx1"/>
                </a:solidFill>
              </a:rPr>
              <a:t>CLASES SISTEMÁTICAS EDUCACIÓN FÍSICA:</a:t>
            </a:r>
          </a:p>
        </p:txBody>
      </p:sp>
      <p:graphicFrame>
        <p:nvGraphicFramePr>
          <p:cNvPr id="18" name="Gráfico 17"/>
          <p:cNvGraphicFramePr>
            <a:graphicFrameLocks/>
          </p:cNvGraphicFramePr>
          <p:nvPr>
            <p:extLst/>
          </p:nvPr>
        </p:nvGraphicFramePr>
        <p:xfrm>
          <a:off x="1334693" y="2484872"/>
          <a:ext cx="6633515" cy="3462093"/>
        </p:xfrm>
        <a:graphic>
          <a:graphicData uri="http://schemas.openxmlformats.org/drawingml/2006/chart">
            <c:chart xmlns:c="http://schemas.openxmlformats.org/drawingml/2006/chart" xmlns:r="http://schemas.openxmlformats.org/officeDocument/2006/relationships" r:id="rId5"/>
          </a:graphicData>
        </a:graphic>
      </p:graphicFrame>
      <p:sp>
        <p:nvSpPr>
          <p:cNvPr id="19" name="Rectángulo 18"/>
          <p:cNvSpPr/>
          <p:nvPr/>
        </p:nvSpPr>
        <p:spPr>
          <a:xfrm>
            <a:off x="8112224" y="2340549"/>
            <a:ext cx="3745872" cy="3323987"/>
          </a:xfrm>
          <a:prstGeom prst="rect">
            <a:avLst/>
          </a:prstGeom>
        </p:spPr>
        <p:txBody>
          <a:bodyPr wrap="square">
            <a:spAutoFit/>
          </a:bodyPr>
          <a:lstStyle/>
          <a:p>
            <a:pPr>
              <a:lnSpc>
                <a:spcPct val="150000"/>
              </a:lnSpc>
            </a:pPr>
            <a:r>
              <a:rPr lang="es-ES" sz="1400" dirty="0" smtClean="0">
                <a:solidFill>
                  <a:schemeClr val="tx1"/>
                </a:solidFill>
              </a:rPr>
              <a:t>Causales de interferencia:</a:t>
            </a:r>
          </a:p>
          <a:p>
            <a:pPr>
              <a:lnSpc>
                <a:spcPct val="150000"/>
              </a:lnSpc>
            </a:pPr>
            <a:r>
              <a:rPr lang="es-ES" sz="1400" dirty="0" smtClean="0">
                <a:solidFill>
                  <a:schemeClr val="tx1"/>
                </a:solidFill>
              </a:rPr>
              <a:t>1. Infantería.</a:t>
            </a:r>
          </a:p>
          <a:p>
            <a:pPr>
              <a:lnSpc>
                <a:spcPct val="150000"/>
              </a:lnSpc>
            </a:pPr>
            <a:r>
              <a:rPr lang="es-ES" sz="1400" dirty="0" smtClean="0">
                <a:solidFill>
                  <a:schemeClr val="tx1"/>
                </a:solidFill>
              </a:rPr>
              <a:t>2. Ceremonias.</a:t>
            </a:r>
          </a:p>
          <a:p>
            <a:pPr>
              <a:lnSpc>
                <a:spcPct val="150000"/>
              </a:lnSpc>
            </a:pPr>
            <a:r>
              <a:rPr lang="es-ES" sz="1400" dirty="0" smtClean="0">
                <a:solidFill>
                  <a:schemeClr val="tx1"/>
                </a:solidFill>
              </a:rPr>
              <a:t>3. Patrón de Bahía.</a:t>
            </a:r>
          </a:p>
          <a:p>
            <a:pPr>
              <a:lnSpc>
                <a:spcPct val="150000"/>
              </a:lnSpc>
            </a:pPr>
            <a:r>
              <a:rPr lang="es-ES" sz="1400" dirty="0" smtClean="0">
                <a:solidFill>
                  <a:schemeClr val="tx1"/>
                </a:solidFill>
              </a:rPr>
              <a:t>4. Franco General.</a:t>
            </a:r>
          </a:p>
          <a:p>
            <a:pPr>
              <a:lnSpc>
                <a:spcPct val="150000"/>
              </a:lnSpc>
            </a:pPr>
            <a:r>
              <a:rPr lang="es-ES" sz="1400" dirty="0" smtClean="0">
                <a:solidFill>
                  <a:schemeClr val="tx1"/>
                </a:solidFill>
              </a:rPr>
              <a:t>5. Conferencias.</a:t>
            </a:r>
          </a:p>
          <a:p>
            <a:pPr>
              <a:lnSpc>
                <a:spcPct val="150000"/>
              </a:lnSpc>
            </a:pPr>
            <a:r>
              <a:rPr lang="es-ES" sz="1400" dirty="0" smtClean="0">
                <a:solidFill>
                  <a:schemeClr val="tx1"/>
                </a:solidFill>
              </a:rPr>
              <a:t>6. Buceo.</a:t>
            </a:r>
          </a:p>
          <a:p>
            <a:pPr>
              <a:lnSpc>
                <a:spcPct val="150000"/>
              </a:lnSpc>
            </a:pPr>
            <a:r>
              <a:rPr lang="es-ES" sz="1400" dirty="0" smtClean="0">
                <a:solidFill>
                  <a:schemeClr val="tx1"/>
                </a:solidFill>
              </a:rPr>
              <a:t>7. Campaña especialidad IM.</a:t>
            </a:r>
          </a:p>
          <a:p>
            <a:pPr>
              <a:lnSpc>
                <a:spcPct val="150000"/>
              </a:lnSpc>
            </a:pPr>
            <a:r>
              <a:rPr lang="es-ES" sz="1400" dirty="0" smtClean="0">
                <a:solidFill>
                  <a:schemeClr val="tx1"/>
                </a:solidFill>
              </a:rPr>
              <a:t>8. </a:t>
            </a:r>
            <a:r>
              <a:rPr lang="es-ES" sz="1400" dirty="0" err="1" smtClean="0">
                <a:solidFill>
                  <a:schemeClr val="tx1"/>
                </a:solidFill>
              </a:rPr>
              <a:t>Lautaros</a:t>
            </a:r>
            <a:r>
              <a:rPr lang="es-ES" sz="1400" dirty="0">
                <a:solidFill>
                  <a:schemeClr val="tx1"/>
                </a:solidFill>
              </a:rPr>
              <a:t>.</a:t>
            </a:r>
          </a:p>
          <a:p>
            <a:pPr>
              <a:lnSpc>
                <a:spcPct val="150000"/>
              </a:lnSpc>
            </a:pPr>
            <a:r>
              <a:rPr lang="es-ES" sz="1400" dirty="0" smtClean="0">
                <a:solidFill>
                  <a:schemeClr val="tx1"/>
                </a:solidFill>
              </a:rPr>
              <a:t>9. </a:t>
            </a:r>
            <a:r>
              <a:rPr lang="es-ES" sz="1400" dirty="0" err="1" smtClean="0">
                <a:solidFill>
                  <a:schemeClr val="tx1"/>
                </a:solidFill>
              </a:rPr>
              <a:t>Caupolicanes</a:t>
            </a:r>
            <a:r>
              <a:rPr lang="es-ES" sz="1400" dirty="0" smtClean="0">
                <a:solidFill>
                  <a:schemeClr val="tx1"/>
                </a:solidFill>
              </a:rPr>
              <a:t>.</a:t>
            </a:r>
          </a:p>
        </p:txBody>
      </p:sp>
    </p:spTree>
    <p:extLst>
      <p:ext uri="{BB962C8B-B14F-4D97-AF65-F5344CB8AC3E}">
        <p14:creationId xmlns:p14="http://schemas.microsoft.com/office/powerpoint/2010/main" val="343489826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6626" y="-23812"/>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32</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13" name="47 Rectángulo"/>
          <p:cNvSpPr/>
          <p:nvPr/>
        </p:nvSpPr>
        <p:spPr>
          <a:xfrm>
            <a:off x="2388247" y="7063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sp>
        <p:nvSpPr>
          <p:cNvPr id="15" name="Rectángulo 14"/>
          <p:cNvSpPr/>
          <p:nvPr/>
        </p:nvSpPr>
        <p:spPr>
          <a:xfrm>
            <a:off x="1693630" y="1010654"/>
            <a:ext cx="9010881" cy="464871"/>
          </a:xfrm>
          <a:prstGeom prst="rect">
            <a:avLst/>
          </a:prstGeom>
        </p:spPr>
        <p:txBody>
          <a:bodyPr wrap="square">
            <a:spAutoFit/>
          </a:bodyPr>
          <a:lstStyle/>
          <a:p>
            <a:pPr>
              <a:lnSpc>
                <a:spcPct val="150000"/>
              </a:lnSpc>
            </a:pPr>
            <a:r>
              <a:rPr lang="es-ES" dirty="0" smtClean="0">
                <a:solidFill>
                  <a:schemeClr val="tx1"/>
                </a:solidFill>
              </a:rPr>
              <a:t>EDUCACIÓN FÍSICA:</a:t>
            </a:r>
            <a:endParaRPr lang="es-CL" dirty="0">
              <a:solidFill>
                <a:schemeClr val="tx1"/>
              </a:solidFill>
            </a:endParaRPr>
          </a:p>
        </p:txBody>
      </p:sp>
      <p:sp>
        <p:nvSpPr>
          <p:cNvPr id="16" name="Rectángulo 15"/>
          <p:cNvSpPr/>
          <p:nvPr/>
        </p:nvSpPr>
        <p:spPr>
          <a:xfrm>
            <a:off x="1700596" y="1747763"/>
            <a:ext cx="9010881" cy="464871"/>
          </a:xfrm>
          <a:prstGeom prst="rect">
            <a:avLst/>
          </a:prstGeom>
        </p:spPr>
        <p:txBody>
          <a:bodyPr wrap="square">
            <a:spAutoFit/>
          </a:bodyPr>
          <a:lstStyle/>
          <a:p>
            <a:pPr>
              <a:lnSpc>
                <a:spcPct val="150000"/>
              </a:lnSpc>
            </a:pPr>
            <a:r>
              <a:rPr lang="es-ES" dirty="0" smtClean="0">
                <a:solidFill>
                  <a:schemeClr val="tx1"/>
                </a:solidFill>
              </a:rPr>
              <a:t>NIVELACIÓN FÍSICA:</a:t>
            </a:r>
          </a:p>
        </p:txBody>
      </p:sp>
      <p:graphicFrame>
        <p:nvGraphicFramePr>
          <p:cNvPr id="2" name="Tabla 1"/>
          <p:cNvGraphicFramePr>
            <a:graphicFrameLocks noGrp="1"/>
          </p:cNvGraphicFramePr>
          <p:nvPr>
            <p:extLst/>
          </p:nvPr>
        </p:nvGraphicFramePr>
        <p:xfrm>
          <a:off x="1775520" y="2249394"/>
          <a:ext cx="4076700" cy="895350"/>
        </p:xfrm>
        <a:graphic>
          <a:graphicData uri="http://schemas.openxmlformats.org/drawingml/2006/table">
            <a:tbl>
              <a:tblPr>
                <a:tableStyleId>{5940675A-B579-460E-94D1-54222C63F5DA}</a:tableStyleId>
              </a:tblPr>
              <a:tblGrid>
                <a:gridCol w="736027">
                  <a:extLst>
                    <a:ext uri="{9D8B030D-6E8A-4147-A177-3AD203B41FA5}">
                      <a16:colId xmlns:a16="http://schemas.microsoft.com/office/drawing/2014/main" val="3264403103"/>
                    </a:ext>
                  </a:extLst>
                </a:gridCol>
                <a:gridCol w="751889">
                  <a:extLst>
                    <a:ext uri="{9D8B030D-6E8A-4147-A177-3AD203B41FA5}">
                      <a16:colId xmlns:a16="http://schemas.microsoft.com/office/drawing/2014/main" val="2844023327"/>
                    </a:ext>
                  </a:extLst>
                </a:gridCol>
                <a:gridCol w="647196">
                  <a:extLst>
                    <a:ext uri="{9D8B030D-6E8A-4147-A177-3AD203B41FA5}">
                      <a16:colId xmlns:a16="http://schemas.microsoft.com/office/drawing/2014/main" val="544569342"/>
                    </a:ext>
                  </a:extLst>
                </a:gridCol>
                <a:gridCol w="647196">
                  <a:extLst>
                    <a:ext uri="{9D8B030D-6E8A-4147-A177-3AD203B41FA5}">
                      <a16:colId xmlns:a16="http://schemas.microsoft.com/office/drawing/2014/main" val="459864577"/>
                    </a:ext>
                  </a:extLst>
                </a:gridCol>
                <a:gridCol w="647196">
                  <a:extLst>
                    <a:ext uri="{9D8B030D-6E8A-4147-A177-3AD203B41FA5}">
                      <a16:colId xmlns:a16="http://schemas.microsoft.com/office/drawing/2014/main" val="2797608855"/>
                    </a:ext>
                  </a:extLst>
                </a:gridCol>
                <a:gridCol w="647196">
                  <a:extLst>
                    <a:ext uri="{9D8B030D-6E8A-4147-A177-3AD203B41FA5}">
                      <a16:colId xmlns:a16="http://schemas.microsoft.com/office/drawing/2014/main" val="2295825374"/>
                    </a:ext>
                  </a:extLst>
                </a:gridCol>
              </a:tblGrid>
              <a:tr h="228600">
                <a:tc gridSpan="6">
                  <a:txBody>
                    <a:bodyPr/>
                    <a:lstStyle/>
                    <a:p>
                      <a:pPr algn="ctr" fontAlgn="ctr"/>
                      <a:r>
                        <a:rPr lang="es-CL" sz="800" u="none" strike="noStrike" dirty="0">
                          <a:effectLst/>
                        </a:rPr>
                        <a:t>1 ª   E  T  A  P  A  (fecha de controles  7 - 8  - 10 - 11  de  marzo) </a:t>
                      </a:r>
                      <a:endParaRPr lang="es-CL" sz="800" b="1" i="0" u="none" strike="noStrike" dirty="0">
                        <a:effectLst/>
                        <a:latin typeface="Arial" panose="020B0604020202020204" pitchFamily="34" charset="0"/>
                      </a:endParaRPr>
                    </a:p>
                  </a:txBody>
                  <a:tcPr marL="9525" marR="9525" marT="9525" marB="0" anchor="ct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812125015"/>
                  </a:ext>
                </a:extLst>
              </a:tr>
              <a:tr h="171450">
                <a:tc gridSpan="2">
                  <a:txBody>
                    <a:bodyPr/>
                    <a:lstStyle/>
                    <a:p>
                      <a:pPr algn="ctr" fontAlgn="ctr"/>
                      <a:r>
                        <a:rPr lang="es-CL" sz="800" u="none" strike="noStrike">
                          <a:effectLst/>
                        </a:rPr>
                        <a:t>INGRESAN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SALEN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SIGUEN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extLst>
                  <a:ext uri="{0D108BD9-81ED-4DB2-BD59-A6C34878D82A}">
                    <a16:rowId xmlns:a16="http://schemas.microsoft.com/office/drawing/2014/main" val="2165289146"/>
                  </a:ext>
                </a:extLst>
              </a:tr>
              <a:tr h="266700">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655779968"/>
                  </a:ext>
                </a:extLst>
              </a:tr>
              <a:tr h="228600">
                <a:tc>
                  <a:txBody>
                    <a:bodyPr/>
                    <a:lstStyle/>
                    <a:p>
                      <a:pPr algn="ctr" fontAlgn="ctr"/>
                      <a:r>
                        <a:rPr lang="es-CL" sz="800" u="none" strike="noStrike">
                          <a:effectLst/>
                        </a:rPr>
                        <a:t>113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25%</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56</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12%</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57</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12%</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3068083542"/>
                  </a:ext>
                </a:extLst>
              </a:tr>
            </a:tbl>
          </a:graphicData>
        </a:graphic>
      </p:graphicFrame>
      <p:graphicFrame>
        <p:nvGraphicFramePr>
          <p:cNvPr id="3" name="Tabla 2"/>
          <p:cNvGraphicFramePr>
            <a:graphicFrameLocks noGrp="1"/>
          </p:cNvGraphicFramePr>
          <p:nvPr>
            <p:extLst/>
          </p:nvPr>
        </p:nvGraphicFramePr>
        <p:xfrm>
          <a:off x="1787352" y="3423862"/>
          <a:ext cx="4076700" cy="914400"/>
        </p:xfrm>
        <a:graphic>
          <a:graphicData uri="http://schemas.openxmlformats.org/drawingml/2006/table">
            <a:tbl>
              <a:tblPr>
                <a:tableStyleId>{5940675A-B579-460E-94D1-54222C63F5DA}</a:tableStyleId>
              </a:tblPr>
              <a:tblGrid>
                <a:gridCol w="736027">
                  <a:extLst>
                    <a:ext uri="{9D8B030D-6E8A-4147-A177-3AD203B41FA5}">
                      <a16:colId xmlns:a16="http://schemas.microsoft.com/office/drawing/2014/main" val="1825251948"/>
                    </a:ext>
                  </a:extLst>
                </a:gridCol>
                <a:gridCol w="751889">
                  <a:extLst>
                    <a:ext uri="{9D8B030D-6E8A-4147-A177-3AD203B41FA5}">
                      <a16:colId xmlns:a16="http://schemas.microsoft.com/office/drawing/2014/main" val="3423715478"/>
                    </a:ext>
                  </a:extLst>
                </a:gridCol>
                <a:gridCol w="647196">
                  <a:extLst>
                    <a:ext uri="{9D8B030D-6E8A-4147-A177-3AD203B41FA5}">
                      <a16:colId xmlns:a16="http://schemas.microsoft.com/office/drawing/2014/main" val="99260658"/>
                    </a:ext>
                  </a:extLst>
                </a:gridCol>
                <a:gridCol w="647196">
                  <a:extLst>
                    <a:ext uri="{9D8B030D-6E8A-4147-A177-3AD203B41FA5}">
                      <a16:colId xmlns:a16="http://schemas.microsoft.com/office/drawing/2014/main" val="497398011"/>
                    </a:ext>
                  </a:extLst>
                </a:gridCol>
                <a:gridCol w="647196">
                  <a:extLst>
                    <a:ext uri="{9D8B030D-6E8A-4147-A177-3AD203B41FA5}">
                      <a16:colId xmlns:a16="http://schemas.microsoft.com/office/drawing/2014/main" val="449305432"/>
                    </a:ext>
                  </a:extLst>
                </a:gridCol>
                <a:gridCol w="647196">
                  <a:extLst>
                    <a:ext uri="{9D8B030D-6E8A-4147-A177-3AD203B41FA5}">
                      <a16:colId xmlns:a16="http://schemas.microsoft.com/office/drawing/2014/main" val="3406179097"/>
                    </a:ext>
                  </a:extLst>
                </a:gridCol>
              </a:tblGrid>
              <a:tr h="228600">
                <a:tc gridSpan="6">
                  <a:txBody>
                    <a:bodyPr/>
                    <a:lstStyle/>
                    <a:p>
                      <a:pPr algn="ctr" fontAlgn="ctr"/>
                      <a:r>
                        <a:rPr lang="es-CL" sz="800" u="none" strike="noStrike">
                          <a:effectLst/>
                        </a:rPr>
                        <a:t>2 ª   E  T  A  P  A  (fecha de controles  26 - 27 - 31 de marzo  1 de abril)</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3050159304"/>
                  </a:ext>
                </a:extLst>
              </a:tr>
              <a:tr h="228600">
                <a:tc gridSpan="2">
                  <a:txBody>
                    <a:bodyPr/>
                    <a:lstStyle/>
                    <a:p>
                      <a:pPr algn="ctr" fontAlgn="ctr"/>
                      <a:r>
                        <a:rPr lang="es-CL" sz="800" u="none" strike="noStrike">
                          <a:effectLst/>
                        </a:rPr>
                        <a:t>INGRESAN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SALEN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SIGUEN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extLst>
                  <a:ext uri="{0D108BD9-81ED-4DB2-BD59-A6C34878D82A}">
                    <a16:rowId xmlns:a16="http://schemas.microsoft.com/office/drawing/2014/main" val="495379046"/>
                  </a:ext>
                </a:extLst>
              </a:tr>
              <a:tr h="228600">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2165896976"/>
                  </a:ext>
                </a:extLst>
              </a:tr>
              <a:tr h="228600">
                <a:tc>
                  <a:txBody>
                    <a:bodyPr/>
                    <a:lstStyle/>
                    <a:p>
                      <a:pPr algn="ctr" fontAlgn="ctr"/>
                      <a:r>
                        <a:rPr lang="es-CL" sz="800" u="none" strike="noStrike">
                          <a:effectLst/>
                        </a:rPr>
                        <a:t>57</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18</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4%</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39</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9%</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2455288758"/>
                  </a:ext>
                </a:extLst>
              </a:tr>
            </a:tbl>
          </a:graphicData>
        </a:graphic>
      </p:graphicFrame>
      <p:graphicFrame>
        <p:nvGraphicFramePr>
          <p:cNvPr id="4" name="Tabla 3"/>
          <p:cNvGraphicFramePr>
            <a:graphicFrameLocks noGrp="1"/>
          </p:cNvGraphicFramePr>
          <p:nvPr>
            <p:extLst/>
          </p:nvPr>
        </p:nvGraphicFramePr>
        <p:xfrm>
          <a:off x="1775520" y="4590488"/>
          <a:ext cx="4076700" cy="914400"/>
        </p:xfrm>
        <a:graphic>
          <a:graphicData uri="http://schemas.openxmlformats.org/drawingml/2006/table">
            <a:tbl>
              <a:tblPr>
                <a:tableStyleId>{5940675A-B579-460E-94D1-54222C63F5DA}</a:tableStyleId>
              </a:tblPr>
              <a:tblGrid>
                <a:gridCol w="736027">
                  <a:extLst>
                    <a:ext uri="{9D8B030D-6E8A-4147-A177-3AD203B41FA5}">
                      <a16:colId xmlns:a16="http://schemas.microsoft.com/office/drawing/2014/main" val="1057036033"/>
                    </a:ext>
                  </a:extLst>
                </a:gridCol>
                <a:gridCol w="751889">
                  <a:extLst>
                    <a:ext uri="{9D8B030D-6E8A-4147-A177-3AD203B41FA5}">
                      <a16:colId xmlns:a16="http://schemas.microsoft.com/office/drawing/2014/main" val="4064627687"/>
                    </a:ext>
                  </a:extLst>
                </a:gridCol>
                <a:gridCol w="647196">
                  <a:extLst>
                    <a:ext uri="{9D8B030D-6E8A-4147-A177-3AD203B41FA5}">
                      <a16:colId xmlns:a16="http://schemas.microsoft.com/office/drawing/2014/main" val="2541001436"/>
                    </a:ext>
                  </a:extLst>
                </a:gridCol>
                <a:gridCol w="647196">
                  <a:extLst>
                    <a:ext uri="{9D8B030D-6E8A-4147-A177-3AD203B41FA5}">
                      <a16:colId xmlns:a16="http://schemas.microsoft.com/office/drawing/2014/main" val="1951582879"/>
                    </a:ext>
                  </a:extLst>
                </a:gridCol>
                <a:gridCol w="647196">
                  <a:extLst>
                    <a:ext uri="{9D8B030D-6E8A-4147-A177-3AD203B41FA5}">
                      <a16:colId xmlns:a16="http://schemas.microsoft.com/office/drawing/2014/main" val="2134705802"/>
                    </a:ext>
                  </a:extLst>
                </a:gridCol>
                <a:gridCol w="647196">
                  <a:extLst>
                    <a:ext uri="{9D8B030D-6E8A-4147-A177-3AD203B41FA5}">
                      <a16:colId xmlns:a16="http://schemas.microsoft.com/office/drawing/2014/main" val="3724143528"/>
                    </a:ext>
                  </a:extLst>
                </a:gridCol>
              </a:tblGrid>
              <a:tr h="228600">
                <a:tc gridSpan="6">
                  <a:txBody>
                    <a:bodyPr/>
                    <a:lstStyle/>
                    <a:p>
                      <a:pPr algn="ctr" fontAlgn="ctr"/>
                      <a:r>
                        <a:rPr lang="es-ES" sz="800" u="none" strike="noStrike">
                          <a:effectLst/>
                        </a:rPr>
                        <a:t>3 ª   E  T  A  P  A  (fecha de controles 05 - 06 - 08 - 09 MAYO)</a:t>
                      </a:r>
                      <a:endParaRPr lang="es-ES" sz="800" b="1" i="0" u="none" strike="noStrike">
                        <a:effectLst/>
                        <a:latin typeface="Arial" panose="020B0604020202020204" pitchFamily="34" charset="0"/>
                      </a:endParaRPr>
                    </a:p>
                  </a:txBody>
                  <a:tcPr marL="9525" marR="9525" marT="9525" marB="0" anchor="ct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2826264487"/>
                  </a:ext>
                </a:extLst>
              </a:tr>
              <a:tr h="228600">
                <a:tc gridSpan="2">
                  <a:txBody>
                    <a:bodyPr/>
                    <a:lstStyle/>
                    <a:p>
                      <a:pPr algn="ctr" fontAlgn="ctr"/>
                      <a:r>
                        <a:rPr lang="es-CL" sz="800" u="none" strike="noStrike">
                          <a:effectLst/>
                        </a:rPr>
                        <a:t>INGRESAN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SALEN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dirty="0">
                          <a:effectLst/>
                        </a:rPr>
                        <a:t>SIGUEN</a:t>
                      </a:r>
                      <a:endParaRPr lang="es-CL" sz="800" b="1" i="0" u="none" strike="noStrike" dirty="0">
                        <a:effectLst/>
                        <a:latin typeface="Arial" panose="020B0604020202020204" pitchFamily="34" charset="0"/>
                      </a:endParaRPr>
                    </a:p>
                  </a:txBody>
                  <a:tcPr marL="9525" marR="9525" marT="9525" marB="0" anchor="ctr"/>
                </a:tc>
                <a:tc hMerge="1">
                  <a:txBody>
                    <a:bodyPr/>
                    <a:lstStyle/>
                    <a:p>
                      <a:endParaRPr lang="es-CL"/>
                    </a:p>
                  </a:txBody>
                  <a:tcPr/>
                </a:tc>
                <a:extLst>
                  <a:ext uri="{0D108BD9-81ED-4DB2-BD59-A6C34878D82A}">
                    <a16:rowId xmlns:a16="http://schemas.microsoft.com/office/drawing/2014/main" val="1288371910"/>
                  </a:ext>
                </a:extLst>
              </a:tr>
              <a:tr h="228600">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682142611"/>
                  </a:ext>
                </a:extLst>
              </a:tr>
              <a:tr h="228600">
                <a:tc>
                  <a:txBody>
                    <a:bodyPr/>
                    <a:lstStyle/>
                    <a:p>
                      <a:pPr algn="ctr" fontAlgn="ctr"/>
                      <a:r>
                        <a:rPr lang="es-CL" sz="800" u="none" strike="noStrike">
                          <a:effectLst/>
                        </a:rPr>
                        <a:t>39</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9%</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smtClean="0">
                          <a:effectLst/>
                        </a:rPr>
                        <a:t>12</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smtClean="0">
                          <a:effectLst/>
                        </a:rPr>
                        <a:t>3%</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smtClean="0">
                          <a:effectLst/>
                        </a:rPr>
                        <a:t>27</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6%</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3271330048"/>
                  </a:ext>
                </a:extLst>
              </a:tr>
            </a:tbl>
          </a:graphicData>
        </a:graphic>
      </p:graphicFrame>
      <p:sp>
        <p:nvSpPr>
          <p:cNvPr id="5" name="Elipse 4"/>
          <p:cNvSpPr/>
          <p:nvPr/>
        </p:nvSpPr>
        <p:spPr>
          <a:xfrm>
            <a:off x="4583832" y="5298923"/>
            <a:ext cx="576064" cy="362325"/>
          </a:xfrm>
          <a:prstGeom prst="ellipse">
            <a:avLst/>
          </a:prstGeom>
          <a:noFill/>
          <a:ln w="38100" cap="flat">
            <a:solidFill>
              <a:srgbClr val="FF0000"/>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a:ln>
                <a:noFill/>
              </a:ln>
              <a:solidFill>
                <a:srgbClr val="000000"/>
              </a:solidFill>
              <a:effectLst/>
              <a:uFillTx/>
              <a:latin typeface="+mj-lt"/>
              <a:ea typeface="+mj-ea"/>
              <a:cs typeface="+mj-cs"/>
              <a:sym typeface="Calibri"/>
            </a:endParaRPr>
          </a:p>
        </p:txBody>
      </p:sp>
      <p:sp>
        <p:nvSpPr>
          <p:cNvPr id="19" name="Rectángulo 18"/>
          <p:cNvSpPr/>
          <p:nvPr/>
        </p:nvSpPr>
        <p:spPr>
          <a:xfrm>
            <a:off x="6094545" y="2306247"/>
            <a:ext cx="3745872" cy="1384995"/>
          </a:xfrm>
          <a:prstGeom prst="rect">
            <a:avLst/>
          </a:prstGeom>
        </p:spPr>
        <p:txBody>
          <a:bodyPr wrap="square">
            <a:spAutoFit/>
          </a:bodyPr>
          <a:lstStyle/>
          <a:p>
            <a:pPr>
              <a:lnSpc>
                <a:spcPct val="150000"/>
              </a:lnSpc>
            </a:pPr>
            <a:r>
              <a:rPr lang="es-ES" sz="1400" dirty="0" smtClean="0">
                <a:solidFill>
                  <a:schemeClr val="tx1"/>
                </a:solidFill>
              </a:rPr>
              <a:t>De los 27 cadetes que se mantienen en nivelación física, 03 cadetes no rinden ficha y </a:t>
            </a:r>
          </a:p>
          <a:p>
            <a:pPr>
              <a:lnSpc>
                <a:spcPct val="150000"/>
              </a:lnSpc>
            </a:pPr>
            <a:r>
              <a:rPr lang="es-ES" sz="1400" dirty="0" smtClean="0">
                <a:solidFill>
                  <a:schemeClr val="tx1"/>
                </a:solidFill>
              </a:rPr>
              <a:t>09 cadetes  se mantienen con ficha incompleta, causales, de baja y sin ejercicio.</a:t>
            </a:r>
          </a:p>
        </p:txBody>
      </p:sp>
      <p:graphicFrame>
        <p:nvGraphicFramePr>
          <p:cNvPr id="7" name="Tabla 6"/>
          <p:cNvGraphicFramePr>
            <a:graphicFrameLocks noGrp="1"/>
          </p:cNvGraphicFramePr>
          <p:nvPr>
            <p:extLst/>
          </p:nvPr>
        </p:nvGraphicFramePr>
        <p:xfrm>
          <a:off x="6456040" y="4639418"/>
          <a:ext cx="2781299" cy="828675"/>
        </p:xfrm>
        <a:graphic>
          <a:graphicData uri="http://schemas.openxmlformats.org/drawingml/2006/table">
            <a:tbl>
              <a:tblPr>
                <a:tableStyleId>{5940675A-B579-460E-94D1-54222C63F5DA}</a:tableStyleId>
              </a:tblPr>
              <a:tblGrid>
                <a:gridCol w="735760">
                  <a:extLst>
                    <a:ext uri="{9D8B030D-6E8A-4147-A177-3AD203B41FA5}">
                      <a16:colId xmlns:a16="http://schemas.microsoft.com/office/drawing/2014/main" val="218650248"/>
                    </a:ext>
                  </a:extLst>
                </a:gridCol>
                <a:gridCol w="751617">
                  <a:extLst>
                    <a:ext uri="{9D8B030D-6E8A-4147-A177-3AD203B41FA5}">
                      <a16:colId xmlns:a16="http://schemas.microsoft.com/office/drawing/2014/main" val="2551106539"/>
                    </a:ext>
                  </a:extLst>
                </a:gridCol>
                <a:gridCol w="646961">
                  <a:extLst>
                    <a:ext uri="{9D8B030D-6E8A-4147-A177-3AD203B41FA5}">
                      <a16:colId xmlns:a16="http://schemas.microsoft.com/office/drawing/2014/main" val="3391755393"/>
                    </a:ext>
                  </a:extLst>
                </a:gridCol>
                <a:gridCol w="646961">
                  <a:extLst>
                    <a:ext uri="{9D8B030D-6E8A-4147-A177-3AD203B41FA5}">
                      <a16:colId xmlns:a16="http://schemas.microsoft.com/office/drawing/2014/main" val="2759675041"/>
                    </a:ext>
                  </a:extLst>
                </a:gridCol>
              </a:tblGrid>
              <a:tr h="171450">
                <a:tc>
                  <a:txBody>
                    <a:bodyPr/>
                    <a:lstStyle/>
                    <a:p>
                      <a:pPr algn="ctr" fontAlgn="ctr"/>
                      <a:r>
                        <a:rPr lang="es-CL" sz="800" u="none" strike="noStrike">
                          <a:effectLst/>
                        </a:rPr>
                        <a:t>DISCIPLINA</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dirty="0" smtClean="0">
                          <a:effectLst/>
                        </a:rPr>
                        <a:t>NO</a:t>
                      </a:r>
                      <a:r>
                        <a:rPr lang="es-CL" sz="600" u="none" strike="noStrike" baseline="0" dirty="0" smtClean="0">
                          <a:effectLst/>
                        </a:rPr>
                        <a:t>  </a:t>
                      </a:r>
                      <a:r>
                        <a:rPr lang="es-CL" sz="600" u="none" strike="noStrike" dirty="0" smtClean="0">
                          <a:effectLst/>
                        </a:rPr>
                        <a:t>RINDEN</a:t>
                      </a:r>
                      <a:endParaRPr lang="es-CL" sz="600" b="1" i="0" u="none" strike="noStrike" dirty="0">
                        <a:effectLst/>
                        <a:latin typeface="Arial" panose="020B0604020202020204" pitchFamily="34" charset="0"/>
                      </a:endParaRPr>
                    </a:p>
                  </a:txBody>
                  <a:tcPr marL="9525" marR="9525" marT="9525" marB="0" anchor="ctr"/>
                </a:tc>
                <a:tc>
                  <a:txBody>
                    <a:bodyPr/>
                    <a:lstStyle/>
                    <a:p>
                      <a:pPr algn="ctr" fontAlgn="ctr"/>
                      <a:r>
                        <a:rPr lang="es-CL" sz="600" u="none" strike="noStrike" dirty="0">
                          <a:effectLst/>
                        </a:rPr>
                        <a:t>RINDEN</a:t>
                      </a:r>
                      <a:endParaRPr lang="es-CL" sz="600" b="1" i="0" u="none" strike="noStrike" dirty="0">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3899681967"/>
                  </a:ext>
                </a:extLst>
              </a:tr>
              <a:tr h="161925">
                <a:tc>
                  <a:txBody>
                    <a:bodyPr/>
                    <a:lstStyle/>
                    <a:p>
                      <a:pPr algn="l" fontAlgn="ctr"/>
                      <a:r>
                        <a:rPr lang="es-CL" sz="800" u="none" strike="noStrike">
                          <a:effectLst/>
                        </a:rPr>
                        <a:t>ATLETISMO</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12</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6</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18</a:t>
                      </a:r>
                      <a:endParaRPr lang="es-CL" sz="8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2244779877"/>
                  </a:ext>
                </a:extLst>
              </a:tr>
              <a:tr h="161925">
                <a:tc>
                  <a:txBody>
                    <a:bodyPr/>
                    <a:lstStyle/>
                    <a:p>
                      <a:pPr algn="l" fontAlgn="ctr"/>
                      <a:r>
                        <a:rPr lang="es-CL" sz="800" u="none" strike="noStrike">
                          <a:effectLst/>
                        </a:rPr>
                        <a:t>GIMNASIA</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4</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7</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1927577153"/>
                  </a:ext>
                </a:extLst>
              </a:tr>
              <a:tr h="161925">
                <a:tc>
                  <a:txBody>
                    <a:bodyPr/>
                    <a:lstStyle/>
                    <a:p>
                      <a:pPr algn="l" fontAlgn="ctr"/>
                      <a:r>
                        <a:rPr lang="es-CL" sz="800" u="none" strike="noStrike">
                          <a:effectLst/>
                        </a:rPr>
                        <a:t>NATACION</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3</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1</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4</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3181074202"/>
                  </a:ext>
                </a:extLst>
              </a:tr>
              <a:tr h="171450">
                <a:tc>
                  <a:txBody>
                    <a:bodyPr/>
                    <a:lstStyle/>
                    <a:p>
                      <a:pPr algn="l" fontAlgn="ctr"/>
                      <a:r>
                        <a:rPr lang="es-CL" sz="800" u="none" strike="noStrike">
                          <a:effectLst/>
                        </a:rPr>
                        <a:t>COOPER</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4</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17</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1456027386"/>
                  </a:ext>
                </a:extLst>
              </a:tr>
            </a:tbl>
          </a:graphicData>
        </a:graphic>
      </p:graphicFrame>
    </p:spTree>
    <p:extLst>
      <p:ext uri="{BB962C8B-B14F-4D97-AF65-F5344CB8AC3E}">
        <p14:creationId xmlns:p14="http://schemas.microsoft.com/office/powerpoint/2010/main" val="41303745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6626" y="-23812"/>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33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13" name="47 Rectángulo"/>
          <p:cNvSpPr/>
          <p:nvPr/>
        </p:nvSpPr>
        <p:spPr>
          <a:xfrm>
            <a:off x="2388247" y="7063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sp>
        <p:nvSpPr>
          <p:cNvPr id="15" name="Rectángulo 14"/>
          <p:cNvSpPr/>
          <p:nvPr/>
        </p:nvSpPr>
        <p:spPr>
          <a:xfrm>
            <a:off x="1693630" y="1010654"/>
            <a:ext cx="9010881" cy="464871"/>
          </a:xfrm>
          <a:prstGeom prst="rect">
            <a:avLst/>
          </a:prstGeom>
        </p:spPr>
        <p:txBody>
          <a:bodyPr wrap="square">
            <a:spAutoFit/>
          </a:bodyPr>
          <a:lstStyle/>
          <a:p>
            <a:pPr>
              <a:lnSpc>
                <a:spcPct val="150000"/>
              </a:lnSpc>
            </a:pPr>
            <a:r>
              <a:rPr lang="es-ES" dirty="0" smtClean="0">
                <a:solidFill>
                  <a:schemeClr val="tx1"/>
                </a:solidFill>
              </a:rPr>
              <a:t>EDUCACIÓN FÍSICA:</a:t>
            </a:r>
            <a:endParaRPr lang="es-CL" dirty="0">
              <a:solidFill>
                <a:schemeClr val="tx1"/>
              </a:solidFill>
            </a:endParaRPr>
          </a:p>
        </p:txBody>
      </p:sp>
      <p:sp>
        <p:nvSpPr>
          <p:cNvPr id="16" name="Rectángulo 15"/>
          <p:cNvSpPr/>
          <p:nvPr/>
        </p:nvSpPr>
        <p:spPr>
          <a:xfrm>
            <a:off x="1700597" y="1747763"/>
            <a:ext cx="2379180" cy="507831"/>
          </a:xfrm>
          <a:prstGeom prst="rect">
            <a:avLst/>
          </a:prstGeom>
        </p:spPr>
        <p:txBody>
          <a:bodyPr wrap="square">
            <a:spAutoFit/>
          </a:bodyPr>
          <a:lstStyle/>
          <a:p>
            <a:pPr>
              <a:lnSpc>
                <a:spcPct val="150000"/>
              </a:lnSpc>
            </a:pPr>
            <a:r>
              <a:rPr lang="es-ES" dirty="0" smtClean="0">
                <a:solidFill>
                  <a:schemeClr val="tx1"/>
                </a:solidFill>
              </a:rPr>
              <a:t>NIVELACIÓN FÍSICA:</a:t>
            </a:r>
          </a:p>
        </p:txBody>
      </p:sp>
      <p:graphicFrame>
        <p:nvGraphicFramePr>
          <p:cNvPr id="6" name="Tabla 5"/>
          <p:cNvGraphicFramePr>
            <a:graphicFrameLocks noGrp="1"/>
          </p:cNvGraphicFramePr>
          <p:nvPr>
            <p:extLst/>
          </p:nvPr>
        </p:nvGraphicFramePr>
        <p:xfrm>
          <a:off x="4778948" y="1083446"/>
          <a:ext cx="4989458" cy="4979913"/>
        </p:xfrm>
        <a:graphic>
          <a:graphicData uri="http://schemas.openxmlformats.org/drawingml/2006/table">
            <a:tbl>
              <a:tblPr/>
              <a:tblGrid>
                <a:gridCol w="188281">
                  <a:extLst>
                    <a:ext uri="{9D8B030D-6E8A-4147-A177-3AD203B41FA5}">
                      <a16:colId xmlns:a16="http://schemas.microsoft.com/office/drawing/2014/main" val="2574872448"/>
                    </a:ext>
                  </a:extLst>
                </a:gridCol>
                <a:gridCol w="316313">
                  <a:extLst>
                    <a:ext uri="{9D8B030D-6E8A-4147-A177-3AD203B41FA5}">
                      <a16:colId xmlns:a16="http://schemas.microsoft.com/office/drawing/2014/main" val="1542861239"/>
                    </a:ext>
                  </a:extLst>
                </a:gridCol>
                <a:gridCol w="225939">
                  <a:extLst>
                    <a:ext uri="{9D8B030D-6E8A-4147-A177-3AD203B41FA5}">
                      <a16:colId xmlns:a16="http://schemas.microsoft.com/office/drawing/2014/main" val="1665966039"/>
                    </a:ext>
                  </a:extLst>
                </a:gridCol>
                <a:gridCol w="316313">
                  <a:extLst>
                    <a:ext uri="{9D8B030D-6E8A-4147-A177-3AD203B41FA5}">
                      <a16:colId xmlns:a16="http://schemas.microsoft.com/office/drawing/2014/main" val="2378541288"/>
                    </a:ext>
                  </a:extLst>
                </a:gridCol>
                <a:gridCol w="1702065">
                  <a:extLst>
                    <a:ext uri="{9D8B030D-6E8A-4147-A177-3AD203B41FA5}">
                      <a16:colId xmlns:a16="http://schemas.microsoft.com/office/drawing/2014/main" val="827271249"/>
                    </a:ext>
                  </a:extLst>
                </a:gridCol>
                <a:gridCol w="188281">
                  <a:extLst>
                    <a:ext uri="{9D8B030D-6E8A-4147-A177-3AD203B41FA5}">
                      <a16:colId xmlns:a16="http://schemas.microsoft.com/office/drawing/2014/main" val="2376143365"/>
                    </a:ext>
                  </a:extLst>
                </a:gridCol>
                <a:gridCol w="188281">
                  <a:extLst>
                    <a:ext uri="{9D8B030D-6E8A-4147-A177-3AD203B41FA5}">
                      <a16:colId xmlns:a16="http://schemas.microsoft.com/office/drawing/2014/main" val="2650050879"/>
                    </a:ext>
                  </a:extLst>
                </a:gridCol>
                <a:gridCol w="188281">
                  <a:extLst>
                    <a:ext uri="{9D8B030D-6E8A-4147-A177-3AD203B41FA5}">
                      <a16:colId xmlns:a16="http://schemas.microsoft.com/office/drawing/2014/main" val="1564632508"/>
                    </a:ext>
                  </a:extLst>
                </a:gridCol>
                <a:gridCol w="188281">
                  <a:extLst>
                    <a:ext uri="{9D8B030D-6E8A-4147-A177-3AD203B41FA5}">
                      <a16:colId xmlns:a16="http://schemas.microsoft.com/office/drawing/2014/main" val="2052744337"/>
                    </a:ext>
                  </a:extLst>
                </a:gridCol>
                <a:gridCol w="188281">
                  <a:extLst>
                    <a:ext uri="{9D8B030D-6E8A-4147-A177-3AD203B41FA5}">
                      <a16:colId xmlns:a16="http://schemas.microsoft.com/office/drawing/2014/main" val="2850485221"/>
                    </a:ext>
                  </a:extLst>
                </a:gridCol>
                <a:gridCol w="259829">
                  <a:extLst>
                    <a:ext uri="{9D8B030D-6E8A-4147-A177-3AD203B41FA5}">
                      <a16:colId xmlns:a16="http://schemas.microsoft.com/office/drawing/2014/main" val="1046276241"/>
                    </a:ext>
                  </a:extLst>
                </a:gridCol>
                <a:gridCol w="728649">
                  <a:extLst>
                    <a:ext uri="{9D8B030D-6E8A-4147-A177-3AD203B41FA5}">
                      <a16:colId xmlns:a16="http://schemas.microsoft.com/office/drawing/2014/main" val="3093165083"/>
                    </a:ext>
                  </a:extLst>
                </a:gridCol>
                <a:gridCol w="310664">
                  <a:extLst>
                    <a:ext uri="{9D8B030D-6E8A-4147-A177-3AD203B41FA5}">
                      <a16:colId xmlns:a16="http://schemas.microsoft.com/office/drawing/2014/main" val="2859330059"/>
                    </a:ext>
                  </a:extLst>
                </a:gridCol>
              </a:tblGrid>
              <a:tr h="103943">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r>
                        <a:rPr lang="es-ES" sz="500" b="1" i="0" u="none" strike="noStrike">
                          <a:solidFill>
                            <a:srgbClr val="000000"/>
                          </a:solidFill>
                          <a:effectLst/>
                          <a:latin typeface="Calibri" panose="020F0502020204030204" pitchFamily="34" charset="0"/>
                        </a:rPr>
                        <a:t>Etapa 4   del 10 de abril al 24 de mayo</a:t>
                      </a:r>
                    </a:p>
                  </a:txBody>
                  <a:tcPr marL="4541" marR="4541" marT="4541"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s-CL" sz="500" b="0" i="0" u="none" strike="noStrike">
                        <a:solidFill>
                          <a:srgbClr val="000000"/>
                        </a:solidFill>
                        <a:effectLst/>
                        <a:latin typeface="Calibri" panose="020F0502020204030204" pitchFamily="34" charset="0"/>
                      </a:endParaRPr>
                    </a:p>
                  </a:txBody>
                  <a:tcPr marL="4541" marR="4541" marT="4541"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s-CL" sz="500" b="0" i="0" u="none" strike="noStrike">
                        <a:solidFill>
                          <a:srgbClr val="000000"/>
                        </a:solidFill>
                        <a:effectLst/>
                        <a:latin typeface="Calibri" panose="020F0502020204030204" pitchFamily="34" charset="0"/>
                      </a:endParaRPr>
                    </a:p>
                  </a:txBody>
                  <a:tcPr marL="4541" marR="4541" marT="4541"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s-CL" sz="500" b="0" i="0" u="none" strike="noStrike">
                        <a:solidFill>
                          <a:srgbClr val="000000"/>
                        </a:solidFill>
                        <a:effectLst/>
                        <a:latin typeface="Calibri" panose="020F0502020204030204" pitchFamily="34" charset="0"/>
                      </a:endParaRPr>
                    </a:p>
                  </a:txBody>
                  <a:tcPr marL="4541" marR="4541" marT="4541"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s-CL" sz="500" b="0" i="0" u="none" strike="noStrike">
                        <a:solidFill>
                          <a:srgbClr val="000000"/>
                        </a:solidFill>
                        <a:effectLst/>
                        <a:latin typeface="Calibri" panose="020F0502020204030204" pitchFamily="34" charset="0"/>
                      </a:endParaRPr>
                    </a:p>
                  </a:txBody>
                  <a:tcPr marL="4541" marR="4541" marT="4541"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s-CL" sz="500" b="0" i="0" u="none" strike="noStrike">
                        <a:solidFill>
                          <a:srgbClr val="000000"/>
                        </a:solidFill>
                        <a:effectLst/>
                        <a:latin typeface="Calibri" panose="020F0502020204030204" pitchFamily="34" charset="0"/>
                      </a:endParaRPr>
                    </a:p>
                  </a:txBody>
                  <a:tcPr marL="4541" marR="4541" marT="4541" marB="0" anchor="ctr">
                    <a:lnL>
                      <a:noFill/>
                    </a:lnL>
                    <a:lnR>
                      <a:noFill/>
                    </a:lnR>
                    <a:lnT>
                      <a:noFill/>
                    </a:lnT>
                    <a:lnB w="6350" cap="flat" cmpd="sng" algn="ctr">
                      <a:solidFill>
                        <a:srgbClr val="000000"/>
                      </a:solidFill>
                      <a:prstDash val="solid"/>
                      <a:round/>
                      <a:headEnd type="none" w="med" len="med"/>
                      <a:tailEnd type="none" w="med" len="med"/>
                    </a:lnB>
                  </a:tcPr>
                </a:tc>
                <a:tc gridSpan="2">
                  <a:txBody>
                    <a:bodyPr/>
                    <a:lstStyle/>
                    <a:p>
                      <a:pPr algn="ctr" fontAlgn="ctr"/>
                      <a:r>
                        <a:rPr lang="es-CL" sz="500" b="1" i="1" u="none" strike="noStrike">
                          <a:solidFill>
                            <a:srgbClr val="000000"/>
                          </a:solidFill>
                          <a:effectLst/>
                          <a:latin typeface="Arial" panose="020B0604020202020204" pitchFamily="34" charset="0"/>
                        </a:rPr>
                        <a:t>14-05-2025</a:t>
                      </a:r>
                    </a:p>
                  </a:txBody>
                  <a:tcPr marL="4541" marR="4541" marT="4541" marB="0" anchor="ctr">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s-CL"/>
                    </a:p>
                  </a:txBody>
                  <a:tcPr/>
                </a:tc>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63245218"/>
                  </a:ext>
                </a:extLst>
              </a:tr>
              <a:tr h="103943">
                <a:tc>
                  <a:txBody>
                    <a:bodyPr/>
                    <a:lstStyle/>
                    <a:p>
                      <a:pPr algn="ctr" fontAlgn="ctr"/>
                      <a:r>
                        <a:rPr lang="es-CL" sz="500" b="1" i="0" u="none" strike="noStrike">
                          <a:solidFill>
                            <a:srgbClr val="000000"/>
                          </a:solidFill>
                          <a:effectLst/>
                          <a:latin typeface="Arial" panose="020B0604020202020204" pitchFamily="34" charset="0"/>
                        </a:rPr>
                        <a:t>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1" i="0" u="none" strike="noStrike">
                          <a:solidFill>
                            <a:srgbClr val="000000"/>
                          </a:solidFill>
                          <a:effectLst/>
                          <a:latin typeface="Arial" panose="020B0604020202020204" pitchFamily="34" charset="0"/>
                        </a:rPr>
                        <a:t>NIE</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1" i="0" u="none" strike="noStrike">
                          <a:solidFill>
                            <a:srgbClr val="000000"/>
                          </a:solidFill>
                          <a:effectLst/>
                          <a:latin typeface="Arial" panose="020B0604020202020204" pitchFamily="34" charset="0"/>
                        </a:rPr>
                        <a:t>Sexo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1" i="0" u="none" strike="noStrike">
                          <a:solidFill>
                            <a:srgbClr val="000000"/>
                          </a:solidFill>
                          <a:effectLst/>
                          <a:latin typeface="Arial" panose="020B0604020202020204" pitchFamily="34" charset="0"/>
                        </a:rPr>
                        <a:t>Curso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1" i="0" u="none" strike="noStrike">
                          <a:solidFill>
                            <a:srgbClr val="000000"/>
                          </a:solidFill>
                          <a:effectLst/>
                          <a:latin typeface="Arial" panose="020B0604020202020204" pitchFamily="34" charset="0"/>
                        </a:rPr>
                        <a:t>Apellido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1" i="0" u="none" strike="noStrike">
                          <a:solidFill>
                            <a:srgbClr val="000000"/>
                          </a:solidFill>
                          <a:effectLst/>
                          <a:latin typeface="Arial" panose="020B060402020202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1" i="0" u="none" strike="noStrike">
                          <a:solidFill>
                            <a:srgbClr val="000000"/>
                          </a:solidFill>
                          <a:effectLst/>
                          <a:latin typeface="Arial" panose="020B0604020202020204" pitchFamily="34" charset="0"/>
                        </a:rPr>
                        <a:t>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500" b="1" i="0" u="none" strike="noStrike">
                          <a:solidFill>
                            <a:srgbClr val="000000"/>
                          </a:solidFill>
                          <a:effectLst/>
                          <a:latin typeface="Arial" panose="020B0604020202020204" pitchFamily="34" charset="0"/>
                        </a:rPr>
                        <a:t>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s-CL" sz="500" b="1" i="0" u="none" strike="noStrike">
                          <a:solidFill>
                            <a:srgbClr val="000000"/>
                          </a:solidFill>
                          <a:effectLst/>
                          <a:latin typeface="Arial" panose="020B0604020202020204" pitchFamily="34" charset="0"/>
                        </a:rPr>
                        <a:t>D</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s-CL" sz="500" b="1" i="0" u="none" strike="noStrike">
                          <a:solidFill>
                            <a:srgbClr val="000000"/>
                          </a:solidFill>
                          <a:effectLst/>
                          <a:latin typeface="Arial" panose="020B060402020202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500" b="1" i="0" u="none" strike="noStrike">
                          <a:solidFill>
                            <a:srgbClr val="000000"/>
                          </a:solidFill>
                          <a:effectLst/>
                          <a:latin typeface="Arial" panose="020B0604020202020204" pitchFamily="34" charset="0"/>
                        </a:rPr>
                        <a:t>PROM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1" i="0" u="none" strike="noStrike">
                          <a:solidFill>
                            <a:srgbClr val="000000"/>
                          </a:solidFill>
                          <a:effectLst/>
                          <a:latin typeface="Arial" panose="020B0604020202020204" pitchFamily="34" charset="0"/>
                        </a:rPr>
                        <a:t>NR-FI-NRC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Arial" panose="020B0604020202020204" pitchFamily="34" charset="0"/>
                        </a:rPr>
                        <a:t>DEP</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92417291"/>
                  </a:ext>
                </a:extLst>
              </a:tr>
              <a:tr h="172892">
                <a:tc>
                  <a:txBody>
                    <a:bodyPr/>
                    <a:lstStyle/>
                    <a:p>
                      <a:pPr algn="ctr" fontAlgn="ctr"/>
                      <a:r>
                        <a:rPr lang="es-CL" sz="500" b="0" i="0" u="none" strike="noStrike">
                          <a:solidFill>
                            <a:srgbClr val="000000"/>
                          </a:solidFill>
                          <a:effectLst/>
                          <a:latin typeface="Calibri" panose="020F0502020204030204" pitchFamily="34" charset="0"/>
                        </a:rPr>
                        <a:t>1</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357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1C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VEGA  SALGADO FRANCO IGNACIO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Arial" panose="020B060402020202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TEN-AF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83736691"/>
                  </a:ext>
                </a:extLst>
              </a:tr>
              <a:tr h="172892">
                <a:tc>
                  <a:txBody>
                    <a:bodyPr/>
                    <a:lstStyle/>
                    <a:p>
                      <a:pPr algn="ctr" fontAlgn="ctr"/>
                      <a:r>
                        <a:rPr lang="es-CL" sz="500" b="0" i="0" u="none" strike="noStrike">
                          <a:solidFill>
                            <a:srgbClr val="000000"/>
                          </a:solidFill>
                          <a:effectLst/>
                          <a:latin typeface="Calibri" panose="020F0502020204030204" pitchFamily="34" charset="0"/>
                        </a:rPr>
                        <a:t>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227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ARRIAGADA VENTURELLI ABIGAIL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Arial" panose="020B060402020202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52581502"/>
                  </a:ext>
                </a:extLst>
              </a:tr>
              <a:tr h="172892">
                <a:tc>
                  <a:txBody>
                    <a:bodyPr/>
                    <a:lstStyle/>
                    <a:p>
                      <a:pPr algn="ctr" fontAlgn="ctr"/>
                      <a:r>
                        <a:rPr lang="es-CL" sz="500" b="0" i="0" u="none" strike="noStrike">
                          <a:solidFill>
                            <a:srgbClr val="000000"/>
                          </a:solidFill>
                          <a:effectLst/>
                          <a:latin typeface="Calibri" panose="020F0502020204030204" pitchFamily="34" charset="0"/>
                        </a:rPr>
                        <a:t>3</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214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ASTUDILLO BERRÍOS GONZALO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Arial" panose="020B060402020202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FUT-AF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85965699"/>
                  </a:ext>
                </a:extLst>
              </a:tr>
              <a:tr h="172892">
                <a:tc>
                  <a:txBody>
                    <a:bodyPr/>
                    <a:lstStyle/>
                    <a:p>
                      <a:pPr algn="ctr" fontAlgn="ctr"/>
                      <a:r>
                        <a:rPr lang="es-CL" sz="500" b="0" i="0" u="none" strike="noStrike">
                          <a:solidFill>
                            <a:srgbClr val="000000"/>
                          </a:solidFill>
                          <a:effectLst/>
                          <a:latin typeface="Calibri" panose="020F0502020204030204" pitchFamily="34" charset="0"/>
                        </a:rPr>
                        <a:t>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234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MARAMBIO LAVÍN MARÍA AUGUSTA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TIR-OL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82768478"/>
                  </a:ext>
                </a:extLst>
              </a:tr>
              <a:tr h="172892">
                <a:tc>
                  <a:txBody>
                    <a:bodyPr/>
                    <a:lstStyle/>
                    <a:p>
                      <a:pPr algn="ctr" fontAlgn="ctr"/>
                      <a:r>
                        <a:rPr lang="es-CL" sz="500" b="0" i="0" u="none" strike="noStrike">
                          <a:solidFill>
                            <a:srgbClr val="000000"/>
                          </a:solidFill>
                          <a:effectLst/>
                          <a:latin typeface="Calibri" panose="020F0502020204030204" pitchFamily="34" charset="0"/>
                        </a:rPr>
                        <a:t>5</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260</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VINES URZÚA DAMARY</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VEL-AF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10413022"/>
                  </a:ext>
                </a:extLst>
              </a:tr>
              <a:tr h="172892">
                <a:tc>
                  <a:txBody>
                    <a:bodyPr/>
                    <a:lstStyle/>
                    <a:p>
                      <a:pPr algn="ctr" fontAlgn="ctr"/>
                      <a:r>
                        <a:rPr lang="es-CL" sz="500" b="0" i="0" u="none" strike="noStrike">
                          <a:solidFill>
                            <a:srgbClr val="000000"/>
                          </a:solidFill>
                          <a:effectLst/>
                          <a:latin typeface="Calibri" panose="020F0502020204030204" pitchFamily="34" charset="0"/>
                        </a:rPr>
                        <a:t>6</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215</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2B</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DÍAZ GUZMÁN GONZALO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Arial" panose="020B060402020202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PEN-OL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74315068"/>
                  </a:ext>
                </a:extLst>
              </a:tr>
              <a:tr h="172892">
                <a:tc>
                  <a:txBody>
                    <a:bodyPr/>
                    <a:lstStyle/>
                    <a:p>
                      <a:pPr algn="ctr" fontAlgn="ctr"/>
                      <a:r>
                        <a:rPr lang="es-CL" sz="500" b="0" i="0" u="none" strike="noStrike">
                          <a:solidFill>
                            <a:srgbClr val="000000"/>
                          </a:solidFill>
                          <a:effectLst/>
                          <a:latin typeface="Calibri" panose="020F0502020204030204" pitchFamily="34" charset="0"/>
                        </a:rPr>
                        <a:t>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293</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CELEDÓN ALARCÓN MARÍA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VEL-AF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3804550"/>
                  </a:ext>
                </a:extLst>
              </a:tr>
              <a:tr h="172892">
                <a:tc>
                  <a:txBody>
                    <a:bodyPr/>
                    <a:lstStyle/>
                    <a:p>
                      <a:pPr algn="ctr" fontAlgn="ctr"/>
                      <a:r>
                        <a:rPr lang="es-CL" sz="500" b="0" i="0" u="none" strike="noStrike">
                          <a:solidFill>
                            <a:srgbClr val="000000"/>
                          </a:solidFill>
                          <a:effectLst/>
                          <a:latin typeface="Calibri" panose="020F0502020204030204" pitchFamily="34" charset="0"/>
                        </a:rPr>
                        <a:t>8</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212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LEÓN GARRIDO MARTINA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REM-AF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80135657"/>
                  </a:ext>
                </a:extLst>
              </a:tr>
              <a:tr h="172892">
                <a:tc>
                  <a:txBody>
                    <a:bodyPr/>
                    <a:lstStyle/>
                    <a:p>
                      <a:pPr algn="ctr" fontAlgn="ctr"/>
                      <a:r>
                        <a:rPr lang="es-CL" sz="500" b="0" i="0" u="none" strike="noStrike">
                          <a:solidFill>
                            <a:srgbClr val="000000"/>
                          </a:solidFill>
                          <a:effectLst/>
                          <a:latin typeface="Calibri" panose="020F0502020204030204" pitchFamily="34" charset="0"/>
                        </a:rPr>
                        <a:t>9</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315</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TAPIA FLORES CATALINA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JUD-AF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27981783"/>
                  </a:ext>
                </a:extLst>
              </a:tr>
              <a:tr h="172892">
                <a:tc>
                  <a:txBody>
                    <a:bodyPr/>
                    <a:lstStyle/>
                    <a:p>
                      <a:pPr algn="ctr" fontAlgn="ctr"/>
                      <a:r>
                        <a:rPr lang="es-CL" sz="500" b="0" i="0" u="none" strike="noStrike">
                          <a:solidFill>
                            <a:srgbClr val="000000"/>
                          </a:solidFill>
                          <a:effectLst/>
                          <a:latin typeface="Calibri" panose="020F0502020204030204" pitchFamily="34" charset="0"/>
                        </a:rPr>
                        <a:t>10</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200</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2D</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PÉREZ SALINAS JAVIERA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TIR-AF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97048169"/>
                  </a:ext>
                </a:extLst>
              </a:tr>
              <a:tr h="172892">
                <a:tc>
                  <a:txBody>
                    <a:bodyPr/>
                    <a:lstStyle/>
                    <a:p>
                      <a:pPr algn="ctr" fontAlgn="ctr"/>
                      <a:r>
                        <a:rPr lang="es-CL" sz="500" b="0" i="0" u="none" strike="noStrike">
                          <a:solidFill>
                            <a:srgbClr val="000000"/>
                          </a:solidFill>
                          <a:effectLst/>
                          <a:latin typeface="Calibri" panose="020F0502020204030204" pitchFamily="34" charset="0"/>
                        </a:rPr>
                        <a:t>11</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157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2J</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OVIEDO MALDONADO ANTONIA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REM-AF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17390592"/>
                  </a:ext>
                </a:extLst>
              </a:tr>
              <a:tr h="172892">
                <a:tc>
                  <a:txBody>
                    <a:bodyPr/>
                    <a:lstStyle/>
                    <a:p>
                      <a:pPr algn="ctr" fontAlgn="ctr"/>
                      <a:r>
                        <a:rPr lang="es-CL" sz="500" b="0" i="0" u="none" strike="noStrike">
                          <a:solidFill>
                            <a:srgbClr val="000000"/>
                          </a:solidFill>
                          <a:effectLst/>
                          <a:latin typeface="Calibri" panose="020F0502020204030204" pitchFamily="34" charset="0"/>
                        </a:rPr>
                        <a:t>12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117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CARREÑO AMAYA ALEXANDRA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NR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TIR-AF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55935968"/>
                  </a:ext>
                </a:extLst>
              </a:tr>
              <a:tr h="172892">
                <a:tc>
                  <a:txBody>
                    <a:bodyPr/>
                    <a:lstStyle/>
                    <a:p>
                      <a:pPr algn="ctr" fontAlgn="ctr"/>
                      <a:r>
                        <a:rPr lang="es-CL" sz="500" b="0" i="0" u="none" strike="noStrike">
                          <a:solidFill>
                            <a:srgbClr val="000000"/>
                          </a:solidFill>
                          <a:effectLst/>
                          <a:latin typeface="Calibri" panose="020F0502020204030204" pitchFamily="34" charset="0"/>
                        </a:rPr>
                        <a:t>13</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339</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3B</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VEGA MARTÍNEZ TOMÁS PABLO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JUD-OL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5990021"/>
                  </a:ext>
                </a:extLst>
              </a:tr>
              <a:tr h="172892">
                <a:tc>
                  <a:txBody>
                    <a:bodyPr/>
                    <a:lstStyle/>
                    <a:p>
                      <a:pPr algn="ctr" fontAlgn="ctr"/>
                      <a:r>
                        <a:rPr lang="es-CL" sz="500" b="0" i="0" u="none" strike="noStrike">
                          <a:solidFill>
                            <a:srgbClr val="000000"/>
                          </a:solidFill>
                          <a:effectLst/>
                          <a:latin typeface="Calibri" panose="020F0502020204030204" pitchFamily="34" charset="0"/>
                        </a:rPr>
                        <a:t>14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140</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3B</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VILLEGAS ACEVEDO VICENTE ALONSO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Arial" panose="020B060402020202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CAR-OL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42798628"/>
                  </a:ext>
                </a:extLst>
              </a:tr>
              <a:tr h="172892">
                <a:tc>
                  <a:txBody>
                    <a:bodyPr/>
                    <a:lstStyle/>
                    <a:p>
                      <a:pPr algn="ctr" fontAlgn="ctr"/>
                      <a:r>
                        <a:rPr lang="es-CL" sz="500" b="0" i="0" u="none" strike="noStrike">
                          <a:solidFill>
                            <a:srgbClr val="000000"/>
                          </a:solidFill>
                          <a:effectLst/>
                          <a:latin typeface="Calibri" panose="020F0502020204030204" pitchFamily="34" charset="0"/>
                        </a:rPr>
                        <a:t>15</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323</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MUÑOZ MONTERO CATALINA IGNACIA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Arial" panose="020B060402020202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ATL-OL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82185114"/>
                  </a:ext>
                </a:extLst>
              </a:tr>
              <a:tr h="172892">
                <a:tc>
                  <a:txBody>
                    <a:bodyPr/>
                    <a:lstStyle/>
                    <a:p>
                      <a:pPr algn="ctr" fontAlgn="ctr"/>
                      <a:r>
                        <a:rPr lang="es-CL" sz="500" b="0" i="0" u="none" strike="noStrike">
                          <a:solidFill>
                            <a:srgbClr val="000000"/>
                          </a:solidFill>
                          <a:effectLst/>
                          <a:latin typeface="Calibri" panose="020F0502020204030204" pitchFamily="34" charset="0"/>
                        </a:rPr>
                        <a:t>16</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242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NOVOA ACEVEDO CATALINA BELÉN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ATL-AF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1788952"/>
                  </a:ext>
                </a:extLst>
              </a:tr>
              <a:tr h="172892">
                <a:tc>
                  <a:txBody>
                    <a:bodyPr/>
                    <a:lstStyle/>
                    <a:p>
                      <a:pPr algn="ctr" fontAlgn="ctr"/>
                      <a:r>
                        <a:rPr lang="es-CL" sz="500" b="0" i="0" u="none" strike="noStrike">
                          <a:solidFill>
                            <a:srgbClr val="000000"/>
                          </a:solidFill>
                          <a:effectLst/>
                          <a:latin typeface="Calibri" panose="020F0502020204030204" pitchFamily="34" charset="0"/>
                        </a:rPr>
                        <a:t>17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102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3D</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GUTIÉRREZ OCAMPOS JOAQUÍN ENRIQUE</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ESG-AF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48711647"/>
                  </a:ext>
                </a:extLst>
              </a:tr>
              <a:tr h="172892">
                <a:tc>
                  <a:txBody>
                    <a:bodyPr/>
                    <a:lstStyle/>
                    <a:p>
                      <a:pPr algn="ctr" fontAlgn="ctr"/>
                      <a:r>
                        <a:rPr lang="es-CL" sz="500" b="0" i="0" u="none" strike="noStrike">
                          <a:solidFill>
                            <a:srgbClr val="000000"/>
                          </a:solidFill>
                          <a:effectLst/>
                          <a:latin typeface="Calibri" panose="020F0502020204030204" pitchFamily="34" charset="0"/>
                        </a:rPr>
                        <a:t>18</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264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3D</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JIMÉNEZ VARGAS JAMYLA ANDREA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ESG-AF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26714838"/>
                  </a:ext>
                </a:extLst>
              </a:tr>
              <a:tr h="172892">
                <a:tc>
                  <a:txBody>
                    <a:bodyPr/>
                    <a:lstStyle/>
                    <a:p>
                      <a:pPr algn="ctr" fontAlgn="ctr"/>
                      <a:r>
                        <a:rPr lang="es-CL" sz="500" b="0" i="0" u="none" strike="noStrike">
                          <a:solidFill>
                            <a:srgbClr val="000000"/>
                          </a:solidFill>
                          <a:effectLst/>
                          <a:latin typeface="Calibri" panose="020F0502020204030204" pitchFamily="34" charset="0"/>
                        </a:rPr>
                        <a:t>19</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292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3J</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COFRÉ MARÍN BÁRBARA YASMIN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10019751"/>
                  </a:ext>
                </a:extLst>
              </a:tr>
              <a:tr h="172892">
                <a:tc>
                  <a:txBody>
                    <a:bodyPr/>
                    <a:lstStyle/>
                    <a:p>
                      <a:pPr algn="ctr" fontAlgn="ctr"/>
                      <a:r>
                        <a:rPr lang="es-CL" sz="500" b="0" i="0" u="none" strike="noStrike">
                          <a:solidFill>
                            <a:srgbClr val="000000"/>
                          </a:solidFill>
                          <a:effectLst/>
                          <a:latin typeface="Calibri" panose="020F0502020204030204" pitchFamily="34" charset="0"/>
                        </a:rPr>
                        <a:t>20</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228</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3J</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RIVERA PEREIRA JAVIERA FERNANDA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Arial" panose="020B060402020202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3430053"/>
                  </a:ext>
                </a:extLst>
              </a:tr>
              <a:tr h="172892">
                <a:tc>
                  <a:txBody>
                    <a:bodyPr/>
                    <a:lstStyle/>
                    <a:p>
                      <a:pPr algn="ctr" fontAlgn="ctr"/>
                      <a:r>
                        <a:rPr lang="es-CL" sz="500" b="0" i="0" u="none" strike="noStrike">
                          <a:solidFill>
                            <a:srgbClr val="000000"/>
                          </a:solidFill>
                          <a:effectLst/>
                          <a:latin typeface="Calibri" panose="020F0502020204030204" pitchFamily="34" charset="0"/>
                        </a:rPr>
                        <a:t>21</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278</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GARRIDO FUENTES JOSEFA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ESG-OL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91303110"/>
                  </a:ext>
                </a:extLst>
              </a:tr>
              <a:tr h="172892">
                <a:tc>
                  <a:txBody>
                    <a:bodyPr/>
                    <a:lstStyle/>
                    <a:p>
                      <a:pPr algn="ctr" fontAlgn="ctr"/>
                      <a:r>
                        <a:rPr lang="es-CL" sz="500" b="0" i="0" u="none" strike="noStrike">
                          <a:solidFill>
                            <a:srgbClr val="000000"/>
                          </a:solidFill>
                          <a:effectLst/>
                          <a:latin typeface="Calibri" panose="020F0502020204030204" pitchFamily="34" charset="0"/>
                        </a:rPr>
                        <a:t>22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452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HERNÁNDEZ TORRES IGNACIO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NR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BAS-OL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35333915"/>
                  </a:ext>
                </a:extLst>
              </a:tr>
              <a:tr h="172892">
                <a:tc>
                  <a:txBody>
                    <a:bodyPr/>
                    <a:lstStyle/>
                    <a:p>
                      <a:pPr algn="ctr" fontAlgn="ctr"/>
                      <a:r>
                        <a:rPr lang="es-CL" sz="500" b="0" i="0" u="none" strike="noStrike">
                          <a:solidFill>
                            <a:srgbClr val="000000"/>
                          </a:solidFill>
                          <a:effectLst/>
                          <a:latin typeface="Calibri" panose="020F0502020204030204" pitchFamily="34" charset="0"/>
                        </a:rPr>
                        <a:t>23</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124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4B</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LORCA DURÁN CAMILA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12272368"/>
                  </a:ext>
                </a:extLst>
              </a:tr>
              <a:tr h="172892">
                <a:tc>
                  <a:txBody>
                    <a:bodyPr/>
                    <a:lstStyle/>
                    <a:p>
                      <a:pPr algn="ctr" fontAlgn="ctr"/>
                      <a:r>
                        <a:rPr lang="es-CL" sz="500" b="0" i="0" u="none" strike="noStrike">
                          <a:solidFill>
                            <a:srgbClr val="000000"/>
                          </a:solidFill>
                          <a:effectLst/>
                          <a:latin typeface="Calibri" panose="020F0502020204030204" pitchFamily="34" charset="0"/>
                        </a:rPr>
                        <a:t>24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223</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4B</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MUÑOZ ROZAS LUIS</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8276577"/>
                  </a:ext>
                </a:extLst>
              </a:tr>
              <a:tr h="172892">
                <a:tc>
                  <a:txBody>
                    <a:bodyPr/>
                    <a:lstStyle/>
                    <a:p>
                      <a:pPr algn="ctr" fontAlgn="ctr"/>
                      <a:r>
                        <a:rPr lang="es-CL" sz="500" b="0" i="0" u="none" strike="noStrike">
                          <a:solidFill>
                            <a:srgbClr val="000000"/>
                          </a:solidFill>
                          <a:effectLst/>
                          <a:latin typeface="Calibri" panose="020F0502020204030204" pitchFamily="34" charset="0"/>
                        </a:rPr>
                        <a:t>25</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332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4B</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RIVERA SÁNCHEZ MARTÍN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NR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FUT-OL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2199512"/>
                  </a:ext>
                </a:extLst>
              </a:tr>
              <a:tr h="172892">
                <a:tc>
                  <a:txBody>
                    <a:bodyPr/>
                    <a:lstStyle/>
                    <a:p>
                      <a:pPr algn="ctr" fontAlgn="ctr"/>
                      <a:r>
                        <a:rPr lang="es-CL" sz="500" b="0" i="0" u="none" strike="noStrike">
                          <a:solidFill>
                            <a:srgbClr val="000000"/>
                          </a:solidFill>
                          <a:effectLst/>
                          <a:latin typeface="Calibri" panose="020F0502020204030204" pitchFamily="34" charset="0"/>
                        </a:rPr>
                        <a:t>26</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18</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4B</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VALENZUELA YUBANO JORGE</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ATL-AF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83651536"/>
                  </a:ext>
                </a:extLst>
              </a:tr>
              <a:tr h="172892">
                <a:tc>
                  <a:txBody>
                    <a:bodyPr/>
                    <a:lstStyle/>
                    <a:p>
                      <a:pPr algn="ctr" fontAlgn="ctr"/>
                      <a:r>
                        <a:rPr lang="es-CL" sz="500" b="0" i="0" u="none" strike="noStrike">
                          <a:solidFill>
                            <a:srgbClr val="000000"/>
                          </a:solidFill>
                          <a:effectLst/>
                          <a:latin typeface="Calibri" panose="020F0502020204030204" pitchFamily="34" charset="0"/>
                        </a:rPr>
                        <a:t>27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204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CEPEDA RIVERA VANIA FABIOLA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JUD-OL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1636949"/>
                  </a:ext>
                </a:extLst>
              </a:tr>
              <a:tr h="103943">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es-ES" sz="400" b="0" i="0" u="none" strike="noStrike">
                          <a:solidFill>
                            <a:srgbClr val="000000"/>
                          </a:solidFill>
                          <a:effectLst/>
                          <a:latin typeface="Calibri" panose="020F0502020204030204" pitchFamily="34" charset="0"/>
                        </a:rPr>
                        <a:t>TOTAL GENERAL DE CADETES EN CADA NIVELACIÓN</a:t>
                      </a:r>
                    </a:p>
                  </a:txBody>
                  <a:tcPr marL="4541" marR="4541" marT="4541"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es-CL" sz="500" b="0" i="0" u="none" strike="noStrike">
                          <a:solidFill>
                            <a:srgbClr val="000000"/>
                          </a:solidFill>
                          <a:effectLst/>
                          <a:latin typeface="Calibri" panose="020F0502020204030204" pitchFamily="34" charset="0"/>
                        </a:rPr>
                        <a:t>18</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0</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17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L" sz="500" b="0" i="0" u="none" strike="noStrike">
                        <a:solidFill>
                          <a:srgbClr val="000000"/>
                        </a:solidFill>
                        <a:effectLst/>
                        <a:latin typeface="Calibri" panose="020F0502020204030204" pitchFamily="34" charset="0"/>
                      </a:endParaRPr>
                    </a:p>
                  </a:txBody>
                  <a:tcPr marL="4541" marR="4541" marT="4541"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ctr" fontAlgn="ctr"/>
                      <a:endParaRPr lang="es-CL" sz="500" b="0" i="0" u="none" strike="noStrike">
                        <a:solidFill>
                          <a:srgbClr val="000000"/>
                        </a:solidFill>
                        <a:effectLst/>
                        <a:latin typeface="Calibri" panose="020F0502020204030204" pitchFamily="34" charset="0"/>
                      </a:endParaRPr>
                    </a:p>
                  </a:txBody>
                  <a:tcPr marL="4541" marR="4541" marT="4541"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500" b="0" i="0" u="none" strike="noStrike" dirty="0">
                        <a:solidFill>
                          <a:srgbClr val="000000"/>
                        </a:solidFill>
                        <a:effectLst/>
                        <a:latin typeface="Calibri" panose="020F0502020204030204" pitchFamily="34" charset="0"/>
                      </a:endParaRPr>
                    </a:p>
                  </a:txBody>
                  <a:tcPr marL="4541" marR="4541" marT="4541"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482671003"/>
                  </a:ext>
                </a:extLst>
              </a:tr>
            </a:tbl>
          </a:graphicData>
        </a:graphic>
      </p:graphicFrame>
    </p:spTree>
    <p:extLst>
      <p:ext uri="{BB962C8B-B14F-4D97-AF65-F5344CB8AC3E}">
        <p14:creationId xmlns:p14="http://schemas.microsoft.com/office/powerpoint/2010/main" val="243977798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34</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48" name="47 Rectángulo"/>
          <p:cNvSpPr/>
          <p:nvPr/>
        </p:nvSpPr>
        <p:spPr>
          <a:xfrm>
            <a:off x="2567608" y="9704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5</a:t>
            </a:r>
            <a:r>
              <a:rPr lang="es-CL" sz="2400" dirty="0" smtClean="0"/>
              <a:t>.          OTROS</a:t>
            </a:r>
            <a:endParaRPr lang="es-CL" sz="2400" dirty="0"/>
          </a:p>
        </p:txBody>
      </p:sp>
    </p:spTree>
    <p:extLst>
      <p:ext uri="{BB962C8B-B14F-4D97-AF65-F5344CB8AC3E}">
        <p14:creationId xmlns:p14="http://schemas.microsoft.com/office/powerpoint/2010/main" val="3699154015"/>
      </p:ext>
    </p:extLst>
  </p:cSld>
  <p:clrMapOvr>
    <a:masterClrMapping/>
  </p:clrMapOvr>
  <p:timing>
    <p:tnLst>
      <p:par>
        <p:cTn id="1" dur="indefinite" restart="never" nodeType="tmRoot"/>
      </p:par>
    </p:tnLst>
  </p:timing>
</p:sld>
</file>

<file path=ppt/theme/theme1.xml><?xml version="1.0" encoding="utf-8"?>
<a:theme xmlns:a="http://schemas.openxmlformats.org/drawingml/2006/main" name="4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1_Tema de Offic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ema de Offic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9_Tema de Office">
  <a:themeElements>
    <a:clrScheme name="18_Tema de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18_Tema de Office">
      <a:majorFont>
        <a:latin typeface="Calibri"/>
        <a:ea typeface="Calibri"/>
        <a:cs typeface="Calibri"/>
      </a:majorFont>
      <a:minorFont>
        <a:latin typeface="Helvetica"/>
        <a:ea typeface="Helvetica"/>
        <a:cs typeface="Helvetica"/>
      </a:minorFont>
    </a:fontScheme>
    <a:fmtScheme name="18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18_Tema de Office">
  <a:themeElements>
    <a:clrScheme name="18_Tema de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18_Tema de Office">
      <a:majorFont>
        <a:latin typeface="Calibri"/>
        <a:ea typeface="Calibri"/>
        <a:cs typeface="Calibri"/>
      </a:majorFont>
      <a:minorFont>
        <a:latin typeface="Helvetica"/>
        <a:ea typeface="Helvetica"/>
        <a:cs typeface="Helvetica"/>
      </a:minorFont>
    </a:fontScheme>
    <a:fmtScheme name="18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91830</TotalTime>
  <Words>6168</Words>
  <Application>Microsoft Office PowerPoint</Application>
  <PresentationFormat>Panorámica</PresentationFormat>
  <Paragraphs>1191</Paragraphs>
  <Slides>34</Slides>
  <Notes>5</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34</vt:i4>
      </vt:variant>
    </vt:vector>
  </HeadingPairs>
  <TitlesOfParts>
    <vt:vector size="44" baseType="lpstr">
      <vt:lpstr>ＭＳ Ｐゴシック</vt:lpstr>
      <vt:lpstr>Arial</vt:lpstr>
      <vt:lpstr>Calibri</vt:lpstr>
      <vt:lpstr>Calibri Light</vt:lpstr>
      <vt:lpstr>Century</vt:lpstr>
      <vt:lpstr>Helvetica</vt:lpstr>
      <vt:lpstr>Simplified Arabic</vt:lpstr>
      <vt:lpstr>Times New Roman</vt:lpstr>
      <vt:lpstr>4_Tema de Office</vt:lpstr>
      <vt:lpstr>19_Tema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Jaime Rodrigo Ramirez</dc:creator>
  <cp:lastModifiedBy>I01 Jefe Act. Académicas CC Friedrich Von Der Weth P.</cp:lastModifiedBy>
  <cp:revision>2042</cp:revision>
  <cp:lastPrinted>2024-04-23T12:30:44Z</cp:lastPrinted>
  <dcterms:modified xsi:type="dcterms:W3CDTF">2025-05-22T21:36:19Z</dcterms:modified>
</cp:coreProperties>
</file>