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img/mapMiddleEast.png">    </p:cNvPr>
          <p:cNvPicPr>
            <a:picLocks noChangeAspect="1"/>
          </p:cNvPicPr>
          <p:nvPr/>
        </p:nvPicPr>
        <p:blipFill>
          <a:blip r:embed="rId1">
            <a:alphaModFix amt="25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5943600" cy="5143500"/>
          </a:xfrm>
          <a:prstGeom prst="rect">
            <a:avLst/>
          </a:prstGeom>
          <a:solidFill>
            <a:srgbClr val="0A1628">
              <a:alpha val="80000"/>
            </a:srgbClr>
          </a:solidFill>
          <a:ln w="12700">
            <a:solidFill>
              <a:srgbClr val="0A1628">
                <a:alpha val="80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365760" y="457200"/>
            <a:ext cx="5486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spc="8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CONFLICTO</a:t>
            </a:r>
            <a:endParaRPr lang="en-US" sz="4200" dirty="0"/>
          </a:p>
        </p:txBody>
      </p:sp>
      <p:sp>
        <p:nvSpPr>
          <p:cNvPr id="6" name="Text 3"/>
          <p:cNvSpPr/>
          <p:nvPr/>
        </p:nvSpPr>
        <p:spPr>
          <a:xfrm>
            <a:off x="365760" y="1143000"/>
            <a:ext cx="5486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· EE.UU. · ISRAEL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365760" y="1920240"/>
            <a:ext cx="5303520" cy="36576"/>
          </a:xfrm>
          <a:prstGeom prst="rect">
            <a:avLst/>
          </a:prstGeom>
          <a:solidFill>
            <a:srgbClr val="4A90D9"/>
          </a:solidFill>
          <a:ln w="12700">
            <a:solidFill>
              <a:srgbClr val="4A90D9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65760" y="201168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Orígenes, Actores, Escalada y Repercusiones Estratégicas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 – 2026</a:t>
            </a:r>
            <a:endParaRPr lang="en-US" sz="1400" dirty="0"/>
          </a:p>
        </p:txBody>
      </p:sp>
      <p:pic>
        <p:nvPicPr>
          <p:cNvPr id="9" name="Image 1" descr="/home/claude/img/iranFla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108960"/>
            <a:ext cx="1280160" cy="822960"/>
          </a:xfrm>
          <a:prstGeom prst="rect">
            <a:avLst/>
          </a:prstGeom>
        </p:spPr>
      </p:pic>
      <p:pic>
        <p:nvPicPr>
          <p:cNvPr id="10" name="Image 2" descr="/home/claude/img/usaFla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960" y="3108960"/>
            <a:ext cx="1280160" cy="822960"/>
          </a:xfrm>
          <a:prstGeom prst="rect">
            <a:avLst/>
          </a:prstGeom>
        </p:spPr>
      </p:pic>
      <p:pic>
        <p:nvPicPr>
          <p:cNvPr id="11" name="Image 3" descr="/home/claude/img/israelFla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4720" y="3108960"/>
            <a:ext cx="1280160" cy="82296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457200" y="3950208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</a:t>
            </a:r>
            <a:endParaRPr lang="en-US" sz="1000" dirty="0"/>
          </a:p>
        </p:txBody>
      </p:sp>
      <p:sp>
        <p:nvSpPr>
          <p:cNvPr id="13" name="Text 7"/>
          <p:cNvSpPr/>
          <p:nvPr/>
        </p:nvSpPr>
        <p:spPr>
          <a:xfrm>
            <a:off x="1965960" y="3950208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</a:t>
            </a:r>
            <a:endParaRPr lang="en-US" sz="1000" dirty="0"/>
          </a:p>
        </p:txBody>
      </p:sp>
      <p:sp>
        <p:nvSpPr>
          <p:cNvPr id="14" name="Text 8"/>
          <p:cNvSpPr/>
          <p:nvPr/>
        </p:nvSpPr>
        <p:spPr>
          <a:xfrm>
            <a:off x="3474720" y="3950208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</a:t>
            </a:r>
            <a:endParaRPr lang="en-US" sz="1000" dirty="0"/>
          </a:p>
        </p:txBody>
      </p:sp>
      <p:sp>
        <p:nvSpPr>
          <p:cNvPr id="15" name="Text 9"/>
          <p:cNvSpPr/>
          <p:nvPr/>
        </p:nvSpPr>
        <p:spPr>
          <a:xfrm>
            <a:off x="365760" y="46177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ARMADA DE CHILE  |  2026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CONTENIDO DE LA PRESENTACIÓN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Índice Temático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Índice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320040" y="1005840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320040" y="1005840"/>
            <a:ext cx="457200" cy="59436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38328" y="1005840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850392" y="1069848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Contexto Histórico y Origen del Conflicto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320040" y="1719072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20040" y="1719072"/>
            <a:ext cx="457200" cy="59436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38328" y="1719072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850392" y="178308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Actores Principales y sus Capacidades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320040" y="2432304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320040" y="2432304"/>
            <a:ext cx="457200" cy="594360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38328" y="2432304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850392" y="2496312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Cronología de Escalada (2023–2026)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320040" y="3145536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320040" y="3145536"/>
            <a:ext cx="457200" cy="59436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38328" y="3145536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50392" y="3209544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Principales Operaciones y Ataques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320040" y="3858768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320040" y="3858768"/>
            <a:ext cx="457200" cy="59436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38328" y="3858768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850392" y="3922776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Programa Nuclear Iraní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4754880" y="1005840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754880" y="1005840"/>
            <a:ext cx="457200" cy="59436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773168" y="1005840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5285232" y="1069848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Eje de la Resistencia – Actores Proxy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4754880" y="1719072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4754880" y="1719072"/>
            <a:ext cx="457200" cy="59436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4773168" y="1719072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400" dirty="0"/>
          </a:p>
        </p:txBody>
      </p:sp>
      <p:sp>
        <p:nvSpPr>
          <p:cNvPr id="35" name="Text 33"/>
          <p:cNvSpPr/>
          <p:nvPr/>
        </p:nvSpPr>
        <p:spPr>
          <a:xfrm>
            <a:off x="5285232" y="1783080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Guerra de los 12 Días (Junio 2025)</a:t>
            </a:r>
            <a:endParaRPr lang="en-US" sz="1150" dirty="0"/>
          </a:p>
        </p:txBody>
      </p:sp>
      <p:sp>
        <p:nvSpPr>
          <p:cNvPr id="36" name="Shape 34"/>
          <p:cNvSpPr/>
          <p:nvPr/>
        </p:nvSpPr>
        <p:spPr>
          <a:xfrm>
            <a:off x="4754880" y="2432304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4754880" y="2432304"/>
            <a:ext cx="457200" cy="59436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4773168" y="2432304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400" dirty="0"/>
          </a:p>
        </p:txBody>
      </p:sp>
      <p:sp>
        <p:nvSpPr>
          <p:cNvPr id="39" name="Text 37"/>
          <p:cNvSpPr/>
          <p:nvPr/>
        </p:nvSpPr>
        <p:spPr>
          <a:xfrm>
            <a:off x="5285232" y="2496312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Operación Epic Fury – Febrero 2026</a:t>
            </a:r>
            <a:endParaRPr lang="en-US" sz="1150" dirty="0"/>
          </a:p>
        </p:txBody>
      </p:sp>
      <p:sp>
        <p:nvSpPr>
          <p:cNvPr id="40" name="Shape 38"/>
          <p:cNvSpPr/>
          <p:nvPr/>
        </p:nvSpPr>
        <p:spPr>
          <a:xfrm>
            <a:off x="4754880" y="3145536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41" name="Shape 39"/>
          <p:cNvSpPr/>
          <p:nvPr/>
        </p:nvSpPr>
        <p:spPr>
          <a:xfrm>
            <a:off x="4754880" y="3145536"/>
            <a:ext cx="457200" cy="594360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4773168" y="3145536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400" dirty="0"/>
          </a:p>
        </p:txBody>
      </p:sp>
      <p:sp>
        <p:nvSpPr>
          <p:cNvPr id="43" name="Text 41"/>
          <p:cNvSpPr/>
          <p:nvPr/>
        </p:nvSpPr>
        <p:spPr>
          <a:xfrm>
            <a:off x="5285232" y="3209544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Repercusiones Regionales y Globales</a:t>
            </a:r>
            <a:endParaRPr lang="en-US" sz="1150" dirty="0"/>
          </a:p>
        </p:txBody>
      </p:sp>
      <p:sp>
        <p:nvSpPr>
          <p:cNvPr id="44" name="Shape 42"/>
          <p:cNvSpPr/>
          <p:nvPr/>
        </p:nvSpPr>
        <p:spPr>
          <a:xfrm>
            <a:off x="4754880" y="3858768"/>
            <a:ext cx="4206240" cy="594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45" name="Shape 43"/>
          <p:cNvSpPr/>
          <p:nvPr/>
        </p:nvSpPr>
        <p:spPr>
          <a:xfrm>
            <a:off x="4754880" y="3858768"/>
            <a:ext cx="457200" cy="59436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4773168" y="3858768"/>
            <a:ext cx="42062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400" dirty="0"/>
          </a:p>
        </p:txBody>
      </p:sp>
      <p:sp>
        <p:nvSpPr>
          <p:cNvPr id="47" name="Text 45"/>
          <p:cNvSpPr/>
          <p:nvPr/>
        </p:nvSpPr>
        <p:spPr>
          <a:xfrm>
            <a:off x="5285232" y="3922776"/>
            <a:ext cx="3611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Situación Actual y Perspectivas</a:t>
            </a:r>
            <a:endParaRPr lang="en-US" sz="11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CONTEXTO HISTÓRICO Y ORIGEN DEL CONFLICTO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Antecedentes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Contexto Histórico</a:t>
            </a:r>
            <a:endParaRPr lang="en-US" sz="800" dirty="0"/>
          </a:p>
        </p:txBody>
      </p:sp>
      <p:pic>
        <p:nvPicPr>
          <p:cNvPr id="8" name="Image 0" descr="/home/claude/img/revolution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20640" y="914400"/>
            <a:ext cx="3749040" cy="256032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5120640" y="914400"/>
            <a:ext cx="3749040" cy="2560320"/>
          </a:xfrm>
          <a:prstGeom prst="rect">
            <a:avLst/>
          </a:prstGeom>
          <a:solidFill>
            <a:srgbClr val="0A1628">
              <a:alpha val="50000"/>
            </a:srgbClr>
          </a:solidFill>
          <a:ln w="12700">
            <a:solidFill>
              <a:srgbClr val="0A1628">
                <a:alpha val="50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166360" y="3337560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Revolución Islámica, Irán 1979</a:t>
            </a:r>
            <a:endParaRPr lang="en-US" sz="850" dirty="0"/>
          </a:p>
        </p:txBody>
      </p:sp>
      <p:sp>
        <p:nvSpPr>
          <p:cNvPr id="11" name="Shape 8"/>
          <p:cNvSpPr/>
          <p:nvPr/>
        </p:nvSpPr>
        <p:spPr>
          <a:xfrm>
            <a:off x="274320" y="1069848"/>
            <a:ext cx="320040" cy="32004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420624" y="1389888"/>
            <a:ext cx="27432" cy="246888"/>
          </a:xfrm>
          <a:prstGeom prst="rect">
            <a:avLst/>
          </a:prstGeom>
          <a:solidFill>
            <a:srgbClr val="D4DCE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58368" y="1024128"/>
            <a:ext cx="640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1979</a:t>
            </a:r>
            <a:endParaRPr lang="en-US" sz="1200" dirty="0"/>
          </a:p>
        </p:txBody>
      </p:sp>
      <p:sp>
        <p:nvSpPr>
          <p:cNvPr id="14" name="Text 11"/>
          <p:cNvSpPr/>
          <p:nvPr/>
        </p:nvSpPr>
        <p:spPr>
          <a:xfrm>
            <a:off x="1325880" y="960120"/>
            <a:ext cx="3566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Revolución Islámica: Irán rompe relaciones con Israel. El Ayatolá Khomeini declara a Israel enemigo del Islam.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274320" y="1746504"/>
            <a:ext cx="320040" cy="32004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420624" y="2066544"/>
            <a:ext cx="27432" cy="246888"/>
          </a:xfrm>
          <a:prstGeom prst="rect">
            <a:avLst/>
          </a:prstGeom>
          <a:solidFill>
            <a:srgbClr val="D4DCE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8368" y="1700784"/>
            <a:ext cx="640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1982</a:t>
            </a:r>
            <a:endParaRPr lang="en-US" sz="1200" dirty="0"/>
          </a:p>
        </p:txBody>
      </p:sp>
      <p:sp>
        <p:nvSpPr>
          <p:cNvPr id="18" name="Text 15"/>
          <p:cNvSpPr/>
          <p:nvPr/>
        </p:nvSpPr>
        <p:spPr>
          <a:xfrm>
            <a:off x="1325880" y="1636776"/>
            <a:ext cx="3566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apoya la creación de Hezbollah en Líbano como brazo armado regional contra Israel.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274320" y="2423160"/>
            <a:ext cx="320040" cy="32004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420624" y="2743200"/>
            <a:ext cx="27432" cy="246888"/>
          </a:xfrm>
          <a:prstGeom prst="rect">
            <a:avLst/>
          </a:prstGeom>
          <a:solidFill>
            <a:srgbClr val="D4DCE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658368" y="2377440"/>
            <a:ext cx="640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2002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1325880" y="2313432"/>
            <a:ext cx="3566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revela programa nuclear iraní clandestino. Bush incluye a Irán en el 'Eje del Mal'.</a:t>
            </a:r>
            <a:endParaRPr lang="en-US" sz="1000" dirty="0"/>
          </a:p>
        </p:txBody>
      </p:sp>
      <p:sp>
        <p:nvSpPr>
          <p:cNvPr id="23" name="Shape 20"/>
          <p:cNvSpPr/>
          <p:nvPr/>
        </p:nvSpPr>
        <p:spPr>
          <a:xfrm>
            <a:off x="274320" y="3099816"/>
            <a:ext cx="320040" cy="32004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420624" y="3419856"/>
            <a:ext cx="27432" cy="246888"/>
          </a:xfrm>
          <a:prstGeom prst="rect">
            <a:avLst/>
          </a:prstGeom>
          <a:solidFill>
            <a:srgbClr val="D4DCE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658368" y="3054096"/>
            <a:ext cx="640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2015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1325880" y="2990088"/>
            <a:ext cx="3566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Acuerdo nuclear JCPOA: Irán congela enriquecimiento a cambio del levantamiento de sanciones.</a:t>
            </a:r>
            <a:endParaRPr lang="en-US" sz="1000" dirty="0"/>
          </a:p>
        </p:txBody>
      </p:sp>
      <p:sp>
        <p:nvSpPr>
          <p:cNvPr id="27" name="Shape 24"/>
          <p:cNvSpPr/>
          <p:nvPr/>
        </p:nvSpPr>
        <p:spPr>
          <a:xfrm>
            <a:off x="274320" y="3776472"/>
            <a:ext cx="320040" cy="32004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8" name="Shape 25"/>
          <p:cNvSpPr/>
          <p:nvPr/>
        </p:nvSpPr>
        <p:spPr>
          <a:xfrm>
            <a:off x="420624" y="4096512"/>
            <a:ext cx="27432" cy="246888"/>
          </a:xfrm>
          <a:prstGeom prst="rect">
            <a:avLst/>
          </a:prstGeom>
          <a:solidFill>
            <a:srgbClr val="D4DCE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658368" y="3730752"/>
            <a:ext cx="640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2018</a:t>
            </a:r>
            <a:endParaRPr lang="en-US" sz="1200" dirty="0"/>
          </a:p>
        </p:txBody>
      </p:sp>
      <p:sp>
        <p:nvSpPr>
          <p:cNvPr id="30" name="Text 27"/>
          <p:cNvSpPr/>
          <p:nvPr/>
        </p:nvSpPr>
        <p:spPr>
          <a:xfrm>
            <a:off x="1325880" y="3666744"/>
            <a:ext cx="3566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Trump retira a EE.UU. del JCPOA. Irán comienza a violar términos del acuerdo progresivamente.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ACTORES PRINCIPALES Y SUS CAPACIDADES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Fuerzas en Conflicto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Actores Principales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182880" y="896112"/>
            <a:ext cx="283464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82880" y="896112"/>
            <a:ext cx="2834640" cy="50292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pic>
        <p:nvPicPr>
          <p:cNvPr id="10" name="Image 0" descr="/home/claude/img/iranFla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6032" y="923544"/>
            <a:ext cx="658368" cy="420624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960120" y="932688"/>
            <a:ext cx="20116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292608" y="1481328"/>
            <a:ext cx="260604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600,000 efectivos activos + 350,000 reservistas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CGRI (Guardias Revolucionarios)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Fuerza Quds – operaciones externas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Arsenal: +3,000 misiles balísticos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Drones Shahed-136 y Shahed-238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Programa nuclear (enriquecimiento al 60%)</a:t>
            </a:r>
            <a:endParaRPr lang="en-US" sz="950" dirty="0"/>
          </a:p>
        </p:txBody>
      </p:sp>
      <p:sp>
        <p:nvSpPr>
          <p:cNvPr id="13" name="Shape 10"/>
          <p:cNvSpPr/>
          <p:nvPr/>
        </p:nvSpPr>
        <p:spPr>
          <a:xfrm>
            <a:off x="274320" y="3913632"/>
            <a:ext cx="2651760" cy="594360"/>
          </a:xfrm>
          <a:prstGeom prst="rect">
            <a:avLst/>
          </a:prstGeom>
          <a:solidFill>
            <a:srgbClr val="F0F4F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320040" y="3931920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Líder Supremo: Ali Khamenei (†2026)</a:t>
            </a:r>
            <a:endParaRPr lang="en-US" sz="850" dirty="0"/>
          </a:p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Presidente: Masoud Pezeshkian</a:t>
            </a:r>
            <a:endParaRPr lang="en-US" sz="850" dirty="0"/>
          </a:p>
        </p:txBody>
      </p:sp>
      <p:sp>
        <p:nvSpPr>
          <p:cNvPr id="15" name="Shape 12"/>
          <p:cNvSpPr/>
          <p:nvPr/>
        </p:nvSpPr>
        <p:spPr>
          <a:xfrm>
            <a:off x="3172968" y="896112"/>
            <a:ext cx="283464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3172968" y="896112"/>
            <a:ext cx="2834640" cy="50292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pic>
        <p:nvPicPr>
          <p:cNvPr id="17" name="Image 1" descr="/home/claude/img/usaFla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120" y="923544"/>
            <a:ext cx="658368" cy="420624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3950208" y="932688"/>
            <a:ext cx="20116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ESTADOS UNIDOS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3282696" y="1481328"/>
            <a:ext cx="260604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Mayor capacidad militar del mundo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5ta Flota en Bahréin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Bases en Qatar, Kuwait, Irak, Jordania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Portaaviones en el Mediterráneo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Sistema ABM THAAD y Patriot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Participó en la 'Guerra de los 12 Días'</a:t>
            </a:r>
            <a:endParaRPr lang="en-US" sz="950" dirty="0"/>
          </a:p>
        </p:txBody>
      </p:sp>
      <p:sp>
        <p:nvSpPr>
          <p:cNvPr id="20" name="Shape 16"/>
          <p:cNvSpPr/>
          <p:nvPr/>
        </p:nvSpPr>
        <p:spPr>
          <a:xfrm>
            <a:off x="3264408" y="3913632"/>
            <a:ext cx="2651760" cy="594360"/>
          </a:xfrm>
          <a:prstGeom prst="rect">
            <a:avLst/>
          </a:prstGeom>
          <a:solidFill>
            <a:srgbClr val="F0F4F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3310128" y="3931920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Presidente: Donald J. Trump</a:t>
            </a:r>
            <a:endParaRPr lang="en-US" sz="850" dirty="0"/>
          </a:p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Sec. Defensa: Pete Hegseth</a:t>
            </a:r>
            <a:endParaRPr lang="en-US" sz="850" dirty="0"/>
          </a:p>
        </p:txBody>
      </p:sp>
      <p:sp>
        <p:nvSpPr>
          <p:cNvPr id="22" name="Shape 18"/>
          <p:cNvSpPr/>
          <p:nvPr/>
        </p:nvSpPr>
        <p:spPr>
          <a:xfrm>
            <a:off x="6163056" y="896112"/>
            <a:ext cx="283464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3" name="Shape 19"/>
          <p:cNvSpPr/>
          <p:nvPr/>
        </p:nvSpPr>
        <p:spPr>
          <a:xfrm>
            <a:off x="6163056" y="896112"/>
            <a:ext cx="2834640" cy="502920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pic>
        <p:nvPicPr>
          <p:cNvPr id="24" name="Image 2" descr="/home/claude/img/israelFla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6208" y="923544"/>
            <a:ext cx="658368" cy="420624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6940296" y="932688"/>
            <a:ext cx="20116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</a:t>
            </a:r>
            <a:endParaRPr lang="en-US" sz="1300" dirty="0"/>
          </a:p>
        </p:txBody>
      </p:sp>
      <p:sp>
        <p:nvSpPr>
          <p:cNvPr id="26" name="Text 21"/>
          <p:cNvSpPr/>
          <p:nvPr/>
        </p:nvSpPr>
        <p:spPr>
          <a:xfrm>
            <a:off x="6272784" y="1481328"/>
            <a:ext cx="260604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170,000 efectivos / 465,000 reservistas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FDI – Fuerzas de Defensa de Israel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Fuerza Aérea de alta tecnología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Iron Dome, David's Sling, Arrow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Capacidad nuclear no declarada</a:t>
            </a:r>
            <a:endParaRPr lang="en-US" sz="950" dirty="0"/>
          </a:p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Servicios de inteligencia Mossad</a:t>
            </a:r>
            <a:endParaRPr lang="en-US" sz="950" dirty="0"/>
          </a:p>
        </p:txBody>
      </p:sp>
      <p:sp>
        <p:nvSpPr>
          <p:cNvPr id="27" name="Shape 22"/>
          <p:cNvSpPr/>
          <p:nvPr/>
        </p:nvSpPr>
        <p:spPr>
          <a:xfrm>
            <a:off x="6254496" y="3913632"/>
            <a:ext cx="2651760" cy="594360"/>
          </a:xfrm>
          <a:prstGeom prst="rect">
            <a:avLst/>
          </a:prstGeom>
          <a:solidFill>
            <a:srgbClr val="F0F4F8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8" name="Text 23"/>
          <p:cNvSpPr/>
          <p:nvPr/>
        </p:nvSpPr>
        <p:spPr>
          <a:xfrm>
            <a:off x="6300216" y="3931920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 Ministro: Benjamin Netanyahu</a:t>
            </a:r>
            <a:endParaRPr lang="en-US" sz="850" dirty="0"/>
          </a:p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Min. Defensa: Israel Katz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CRONOLOGÍA DE ESCALADA 2023 – 2026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Línea de Tiempo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Cronología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457200" y="2697480"/>
            <a:ext cx="82296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21792" y="1298448"/>
            <a:ext cx="36576" cy="132588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548640" y="2624328"/>
            <a:ext cx="201168" cy="201168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91440" y="91440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9728" y="95097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Oct 2023</a:t>
            </a:r>
            <a:endParaRPr lang="en-US" sz="850" dirty="0"/>
          </a:p>
        </p:txBody>
      </p:sp>
      <p:sp>
        <p:nvSpPr>
          <p:cNvPr id="13" name="Text 11"/>
          <p:cNvSpPr/>
          <p:nvPr/>
        </p:nvSpPr>
        <p:spPr>
          <a:xfrm>
            <a:off x="109728" y="122529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7-Oct: Ataque Hamas a Israel. Inicio Guerra de Gaza.</a:t>
            </a:r>
            <a:endParaRPr lang="en-US" sz="750" dirty="0"/>
          </a:p>
        </p:txBody>
      </p:sp>
      <p:sp>
        <p:nvSpPr>
          <p:cNvPr id="14" name="Shape 12"/>
          <p:cNvSpPr/>
          <p:nvPr/>
        </p:nvSpPr>
        <p:spPr>
          <a:xfrm>
            <a:off x="1810512" y="2807208"/>
            <a:ext cx="36576" cy="132588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737360" y="2624328"/>
            <a:ext cx="201168" cy="201168"/>
          </a:xfrm>
          <a:prstGeom prst="ellipse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280160" y="292608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298448" y="296265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B222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 2024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1298448" y="323697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lanza ataques contra 85 objetivos iraníes en Irak/Siria.</a:t>
            </a:r>
            <a:endParaRPr lang="en-US" sz="750" dirty="0"/>
          </a:p>
        </p:txBody>
      </p:sp>
      <p:sp>
        <p:nvSpPr>
          <p:cNvPr id="19" name="Shape 17"/>
          <p:cNvSpPr/>
          <p:nvPr/>
        </p:nvSpPr>
        <p:spPr>
          <a:xfrm>
            <a:off x="2907792" y="1298448"/>
            <a:ext cx="36576" cy="132588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2834640" y="2624328"/>
            <a:ext cx="201168" cy="201168"/>
          </a:xfrm>
          <a:prstGeom prst="ellipse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377440" y="91440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395728" y="95097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Abr 2024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2395728" y="122529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bombardea consulado iraní en Damasco. Irán lanza 300+ drones y misiles contra Israel.</a:t>
            </a:r>
            <a:endParaRPr lang="en-US" sz="750" dirty="0"/>
          </a:p>
        </p:txBody>
      </p:sp>
      <p:sp>
        <p:nvSpPr>
          <p:cNvPr id="24" name="Shape 22"/>
          <p:cNvSpPr/>
          <p:nvPr/>
        </p:nvSpPr>
        <p:spPr>
          <a:xfrm>
            <a:off x="4096512" y="2807208"/>
            <a:ext cx="36576" cy="1325880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4023360" y="2624328"/>
            <a:ext cx="201168" cy="201168"/>
          </a:xfrm>
          <a:prstGeom prst="ellipse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3566160" y="292608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3584448" y="296265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Jul 2024</a:t>
            </a:r>
            <a:endParaRPr lang="en-US" sz="850" dirty="0"/>
          </a:p>
        </p:txBody>
      </p:sp>
      <p:sp>
        <p:nvSpPr>
          <p:cNvPr id="28" name="Text 26"/>
          <p:cNvSpPr/>
          <p:nvPr/>
        </p:nvSpPr>
        <p:spPr>
          <a:xfrm>
            <a:off x="3584448" y="323697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asesina a Ismail Haniyeh en Teherán y a Hassan Nasrallah en Beirut.</a:t>
            </a:r>
            <a:endParaRPr lang="en-US" sz="750" dirty="0"/>
          </a:p>
        </p:txBody>
      </p:sp>
      <p:sp>
        <p:nvSpPr>
          <p:cNvPr id="29" name="Shape 27"/>
          <p:cNvSpPr/>
          <p:nvPr/>
        </p:nvSpPr>
        <p:spPr>
          <a:xfrm>
            <a:off x="5102352" y="1298448"/>
            <a:ext cx="36576" cy="132588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5029200" y="2624328"/>
            <a:ext cx="201168" cy="201168"/>
          </a:xfrm>
          <a:prstGeom prst="ellipse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4572000" y="91440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590288" y="95097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Oct 2024</a:t>
            </a:r>
            <a:endParaRPr lang="en-US" sz="850" dirty="0"/>
          </a:p>
        </p:txBody>
      </p:sp>
      <p:sp>
        <p:nvSpPr>
          <p:cNvPr id="33" name="Text 31"/>
          <p:cNvSpPr/>
          <p:nvPr/>
        </p:nvSpPr>
        <p:spPr>
          <a:xfrm>
            <a:off x="4590288" y="122529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lanza 180 misiles balísticos contra Israel. Israel destruye defensas aéreas S-300 iraníes.</a:t>
            </a:r>
            <a:endParaRPr lang="en-US" sz="750" dirty="0"/>
          </a:p>
        </p:txBody>
      </p:sp>
      <p:sp>
        <p:nvSpPr>
          <p:cNvPr id="34" name="Shape 32"/>
          <p:cNvSpPr/>
          <p:nvPr/>
        </p:nvSpPr>
        <p:spPr>
          <a:xfrm>
            <a:off x="6291072" y="2807208"/>
            <a:ext cx="36576" cy="132588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6217920" y="2624328"/>
            <a:ext cx="201168" cy="201168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5760720" y="292608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5779008" y="296265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 2025</a:t>
            </a:r>
            <a:endParaRPr lang="en-US" sz="850" dirty="0"/>
          </a:p>
        </p:txBody>
      </p:sp>
      <p:sp>
        <p:nvSpPr>
          <p:cNvPr id="38" name="Text 36"/>
          <p:cNvSpPr/>
          <p:nvPr/>
        </p:nvSpPr>
        <p:spPr>
          <a:xfrm>
            <a:off x="5779008" y="323697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Guerra de 12 Días: Israel ataca instalaciones nucleares y militares iraníes. EE.UU. destruye Fordow, Natanz e Isfahan.</a:t>
            </a:r>
            <a:endParaRPr lang="en-US" sz="750" dirty="0"/>
          </a:p>
        </p:txBody>
      </p:sp>
      <p:sp>
        <p:nvSpPr>
          <p:cNvPr id="39" name="Shape 37"/>
          <p:cNvSpPr/>
          <p:nvPr/>
        </p:nvSpPr>
        <p:spPr>
          <a:xfrm>
            <a:off x="7662672" y="1298448"/>
            <a:ext cx="36576" cy="132588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7589520" y="2624328"/>
            <a:ext cx="201168" cy="201168"/>
          </a:xfrm>
          <a:prstGeom prst="ellipse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7132320" y="914400"/>
            <a:ext cx="1188720" cy="1508760"/>
          </a:xfrm>
          <a:prstGeom prst="rect">
            <a:avLst/>
          </a:prstGeom>
          <a:solidFill>
            <a:srgbClr val="1B3A6B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7150608" y="950976"/>
            <a:ext cx="11521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B222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Feb 2026</a:t>
            </a:r>
            <a:endParaRPr lang="en-US" sz="850" dirty="0"/>
          </a:p>
        </p:txBody>
      </p:sp>
      <p:sp>
        <p:nvSpPr>
          <p:cNvPr id="43" name="Text 41"/>
          <p:cNvSpPr/>
          <p:nvPr/>
        </p:nvSpPr>
        <p:spPr>
          <a:xfrm>
            <a:off x="7150608" y="1225296"/>
            <a:ext cx="1152144" cy="11612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7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Op. Epic Fury: EE.UU. e Israel matan al Ayatolá Khamenei e inician ofensiva total.</a:t>
            </a:r>
            <a:endParaRPr lang="en-US" sz="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EL PROGRAMA NUCLEAR IRANÍ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Causa Central del Conflicto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Programa Nuclear</a:t>
            </a:r>
            <a:endParaRPr lang="en-US" sz="800" dirty="0"/>
          </a:p>
        </p:txBody>
      </p:sp>
      <p:pic>
        <p:nvPicPr>
          <p:cNvPr id="8" name="Image 0" descr="/home/claude/img/nuclearPlan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320" y="960120"/>
            <a:ext cx="4114800" cy="274320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74320" y="3611880"/>
            <a:ext cx="4114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Planta Nuclear de Bushehr, Irán</a:t>
            </a:r>
            <a:endParaRPr lang="en-US" sz="850" dirty="0"/>
          </a:p>
        </p:txBody>
      </p:sp>
      <p:pic>
        <p:nvPicPr>
          <p:cNvPr id="10" name="Image 1" descr="/home/claude/img/jcpoa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3931920"/>
            <a:ext cx="4114800" cy="77724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4663440" y="960120"/>
            <a:ext cx="420624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4663440" y="960120"/>
            <a:ext cx="91440" cy="6217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4818888" y="996696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2015 – JCPOA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4818888" y="1207008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Acuerdo multinacional que congeló el programa a cambio de levantar sanciones. Supervisión OIEA.</a:t>
            </a:r>
            <a:endParaRPr lang="en-US" sz="950" dirty="0"/>
          </a:p>
        </p:txBody>
      </p:sp>
      <p:sp>
        <p:nvSpPr>
          <p:cNvPr id="15" name="Shape 11"/>
          <p:cNvSpPr/>
          <p:nvPr/>
        </p:nvSpPr>
        <p:spPr>
          <a:xfrm>
            <a:off x="4663440" y="1673352"/>
            <a:ext cx="420624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4663440" y="1673352"/>
            <a:ext cx="91440" cy="6217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4818888" y="1709928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2018 – Trump sale del JCPOA</a:t>
            </a:r>
            <a:endParaRPr lang="en-US" sz="1100" dirty="0"/>
          </a:p>
        </p:txBody>
      </p:sp>
      <p:sp>
        <p:nvSpPr>
          <p:cNvPr id="18" name="Text 14"/>
          <p:cNvSpPr/>
          <p:nvPr/>
        </p:nvSpPr>
        <p:spPr>
          <a:xfrm>
            <a:off x="4818888" y="1920240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se retira unilateralmente. Irán comienza a violar límites de enriquecimiento progresivamente.</a:t>
            </a:r>
            <a:endParaRPr lang="en-US" sz="950" dirty="0"/>
          </a:p>
        </p:txBody>
      </p:sp>
      <p:sp>
        <p:nvSpPr>
          <p:cNvPr id="19" name="Shape 15"/>
          <p:cNvSpPr/>
          <p:nvPr/>
        </p:nvSpPr>
        <p:spPr>
          <a:xfrm>
            <a:off x="4663440" y="2386584"/>
            <a:ext cx="420624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4663440" y="2386584"/>
            <a:ext cx="91440" cy="6217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4818888" y="2423160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 2031 – Violaciones</a:t>
            </a:r>
            <a:endParaRPr lang="en-US" sz="1100" dirty="0"/>
          </a:p>
        </p:txBody>
      </p:sp>
      <p:sp>
        <p:nvSpPr>
          <p:cNvPr id="22" name="Text 18"/>
          <p:cNvSpPr/>
          <p:nvPr/>
        </p:nvSpPr>
        <p:spPr>
          <a:xfrm>
            <a:off x="4818888" y="2633472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enriquece uranio al 60% (umbral previo a uso militar es 90%). La OIEA detecta suficiente para 9 armas.</a:t>
            </a:r>
            <a:endParaRPr lang="en-US" sz="950" dirty="0"/>
          </a:p>
        </p:txBody>
      </p:sp>
      <p:sp>
        <p:nvSpPr>
          <p:cNvPr id="23" name="Shape 19"/>
          <p:cNvSpPr/>
          <p:nvPr/>
        </p:nvSpPr>
        <p:spPr>
          <a:xfrm>
            <a:off x="4663440" y="3099816"/>
            <a:ext cx="420624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4" name="Shape 20"/>
          <p:cNvSpPr/>
          <p:nvPr/>
        </p:nvSpPr>
        <p:spPr>
          <a:xfrm>
            <a:off x="4663440" y="3099816"/>
            <a:ext cx="91440" cy="6217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4818888" y="3136392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 2025 – OIEA censura a Irán</a:t>
            </a:r>
            <a:endParaRPr lang="en-US" sz="1100" dirty="0"/>
          </a:p>
        </p:txBody>
      </p:sp>
      <p:sp>
        <p:nvSpPr>
          <p:cNvPr id="26" name="Text 22"/>
          <p:cNvSpPr/>
          <p:nvPr/>
        </p:nvSpPr>
        <p:spPr>
          <a:xfrm>
            <a:off x="4818888" y="3346704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declaración de incumplimiento desde 2005. Desencadena la 'Guerra de los 12 Días'.</a:t>
            </a:r>
            <a:endParaRPr lang="en-US" sz="950" dirty="0"/>
          </a:p>
        </p:txBody>
      </p:sp>
      <p:sp>
        <p:nvSpPr>
          <p:cNvPr id="27" name="Shape 23"/>
          <p:cNvSpPr/>
          <p:nvPr/>
        </p:nvSpPr>
        <p:spPr>
          <a:xfrm>
            <a:off x="4663440" y="3813048"/>
            <a:ext cx="420624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8" name="Shape 24"/>
          <p:cNvSpPr/>
          <p:nvPr/>
        </p:nvSpPr>
        <p:spPr>
          <a:xfrm>
            <a:off x="4663440" y="3813048"/>
            <a:ext cx="91440" cy="6217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4818888" y="3849624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Feb 2026 – Op. Epic Fury</a:t>
            </a:r>
            <a:endParaRPr lang="en-US" sz="1100" dirty="0"/>
          </a:p>
        </p:txBody>
      </p:sp>
      <p:sp>
        <p:nvSpPr>
          <p:cNvPr id="30" name="Text 26"/>
          <p:cNvSpPr/>
          <p:nvPr/>
        </p:nvSpPr>
        <p:spPr>
          <a:xfrm>
            <a:off x="4818888" y="405993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destruye instalaciones en Fordow, Natanz e Isfahan. Objetivo: eliminar capacidad nuclear iraní.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EL EJE DE LA RESISTENCIA – ACTORES PROXY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de Alianzas Iraníes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Eje de la Resistencia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3474720" y="1645920"/>
            <a:ext cx="2194560" cy="1280160"/>
          </a:xfrm>
          <a:prstGeom prst="ellipse">
            <a:avLst/>
          </a:prstGeom>
          <a:solidFill>
            <a:srgbClr val="1B5E2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pic>
        <p:nvPicPr>
          <p:cNvPr id="9" name="Image 0" descr="/home/claude/img/iranFla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20440" y="1691640"/>
            <a:ext cx="777240" cy="50292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4325112" y="1737360"/>
            <a:ext cx="1280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</a:t>
            </a:r>
            <a:endParaRPr lang="en-US" sz="1100" dirty="0"/>
          </a:p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Eje Central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274320" y="1005840"/>
            <a:ext cx="256032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274320" y="1005840"/>
            <a:ext cx="256032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65760" y="1051560"/>
            <a:ext cx="2377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</a:t>
            </a:r>
            <a:endParaRPr lang="en-US" sz="1100" dirty="0"/>
          </a:p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(Líbano)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365760" y="1444752"/>
            <a:ext cx="2377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Brazo más poderoso. 150,000+ cohetes. Atacó a Israel en marzo 2026 tras ceasefire.</a:t>
            </a:r>
            <a:endParaRPr lang="en-US" sz="900" dirty="0"/>
          </a:p>
        </p:txBody>
      </p:sp>
      <p:sp>
        <p:nvSpPr>
          <p:cNvPr id="15" name="Shape 12"/>
          <p:cNvSpPr/>
          <p:nvPr/>
        </p:nvSpPr>
        <p:spPr>
          <a:xfrm>
            <a:off x="2834640" y="1783080"/>
            <a:ext cx="640080" cy="502920"/>
          </a:xfrm>
          <a:prstGeom prst="line">
            <a:avLst/>
          </a:prstGeom>
          <a:noFill/>
          <a:ln w="19050">
            <a:solidFill>
              <a:srgbClr val="C9A227"/>
            </a:solidFill>
            <a:prstDash val="dash"/>
          </a:ln>
        </p:spPr>
      </p:sp>
      <p:sp>
        <p:nvSpPr>
          <p:cNvPr id="16" name="Shape 13"/>
          <p:cNvSpPr/>
          <p:nvPr/>
        </p:nvSpPr>
        <p:spPr>
          <a:xfrm>
            <a:off x="274320" y="2926080"/>
            <a:ext cx="256032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274320" y="2926080"/>
            <a:ext cx="256032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365760" y="2971800"/>
            <a:ext cx="2377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HAMAS</a:t>
            </a:r>
            <a:endParaRPr lang="en-US" sz="1100" dirty="0"/>
          </a:p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(Gaza)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365760" y="3364992"/>
            <a:ext cx="2377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Ejecutó el ataque del 7-Oct-2023. Debilitado significativamente por Israel en 2024.</a:t>
            </a:r>
            <a:endParaRPr lang="en-US" sz="900" dirty="0"/>
          </a:p>
        </p:txBody>
      </p:sp>
      <p:sp>
        <p:nvSpPr>
          <p:cNvPr id="20" name="Shape 17"/>
          <p:cNvSpPr/>
          <p:nvPr/>
        </p:nvSpPr>
        <p:spPr>
          <a:xfrm>
            <a:off x="2834640" y="2286000"/>
            <a:ext cx="640080" cy="1417320"/>
          </a:xfrm>
          <a:prstGeom prst="line">
            <a:avLst/>
          </a:prstGeom>
          <a:noFill/>
          <a:ln w="19050">
            <a:solidFill>
              <a:srgbClr val="C9A227"/>
            </a:solidFill>
            <a:prstDash val="dash"/>
          </a:ln>
        </p:spPr>
      </p:sp>
      <p:sp>
        <p:nvSpPr>
          <p:cNvPr id="21" name="Shape 18"/>
          <p:cNvSpPr/>
          <p:nvPr/>
        </p:nvSpPr>
        <p:spPr>
          <a:xfrm>
            <a:off x="6766560" y="1005840"/>
            <a:ext cx="256032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1B5E20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2" name="Shape 19"/>
          <p:cNvSpPr/>
          <p:nvPr/>
        </p:nvSpPr>
        <p:spPr>
          <a:xfrm>
            <a:off x="6766560" y="1005840"/>
            <a:ext cx="2560320" cy="384048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6858000" y="1051560"/>
            <a:ext cx="2377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HOUTHIS</a:t>
            </a:r>
            <a:endParaRPr lang="en-US" sz="1100" dirty="0"/>
          </a:p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(Yemen)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6858000" y="1444752"/>
            <a:ext cx="2377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Atacaron rutas del Mar Rojo. Más de 200 ataques a buques. Misiles contra Israel.</a:t>
            </a:r>
            <a:endParaRPr lang="en-US" sz="900" dirty="0"/>
          </a:p>
        </p:txBody>
      </p:sp>
      <p:sp>
        <p:nvSpPr>
          <p:cNvPr id="25" name="Shape 22"/>
          <p:cNvSpPr/>
          <p:nvPr/>
        </p:nvSpPr>
        <p:spPr>
          <a:xfrm>
            <a:off x="5669280" y="1783080"/>
            <a:ext cx="1097280" cy="502920"/>
          </a:xfrm>
          <a:prstGeom prst="line">
            <a:avLst/>
          </a:prstGeom>
          <a:noFill/>
          <a:ln w="19050">
            <a:solidFill>
              <a:srgbClr val="C9A227"/>
            </a:solidFill>
            <a:prstDash val="dash"/>
          </a:ln>
        </p:spPr>
      </p:sp>
      <p:sp>
        <p:nvSpPr>
          <p:cNvPr id="26" name="Shape 23"/>
          <p:cNvSpPr/>
          <p:nvPr/>
        </p:nvSpPr>
        <p:spPr>
          <a:xfrm>
            <a:off x="6766560" y="2926080"/>
            <a:ext cx="256032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7" name="Shape 24"/>
          <p:cNvSpPr/>
          <p:nvPr/>
        </p:nvSpPr>
        <p:spPr>
          <a:xfrm>
            <a:off x="6766560" y="2926080"/>
            <a:ext cx="2560320" cy="384048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858000" y="2971800"/>
            <a:ext cx="2377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MILICIAS</a:t>
            </a:r>
            <a:endParaRPr lang="en-US" sz="1100" dirty="0"/>
          </a:p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(Irak/Siria)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6858000" y="3364992"/>
            <a:ext cx="2377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+200 ataques a bases EE.UU. en Irak y Siria tras el 7-Oct. Apoyadas por CGRI.</a:t>
            </a:r>
            <a:endParaRPr lang="en-US" sz="900" dirty="0"/>
          </a:p>
        </p:txBody>
      </p:sp>
      <p:sp>
        <p:nvSpPr>
          <p:cNvPr id="30" name="Shape 27"/>
          <p:cNvSpPr/>
          <p:nvPr/>
        </p:nvSpPr>
        <p:spPr>
          <a:xfrm>
            <a:off x="5669280" y="2286000"/>
            <a:ext cx="1097280" cy="1417320"/>
          </a:xfrm>
          <a:prstGeom prst="line">
            <a:avLst/>
          </a:prstGeom>
          <a:noFill/>
          <a:ln w="19050">
            <a:solidFill>
              <a:srgbClr val="C9A227"/>
            </a:solidFill>
            <a:prstDash val="dash"/>
          </a:ln>
        </p:spPr>
      </p:sp>
      <p:sp>
        <p:nvSpPr>
          <p:cNvPr id="31" name="Text 28"/>
          <p:cNvSpPr/>
          <p:nvPr/>
        </p:nvSpPr>
        <p:spPr>
          <a:xfrm>
            <a:off x="365760" y="4617720"/>
            <a:ext cx="8412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Israel debilitó significativamente a Hamas y Hezbollah durante 2023-2024, erosionando el Eje de la Resistencia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PRINCIPALES OPERACIONES Y ATAQUES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Acciones Bélicas Directas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Operaciones y Ataques</a:t>
            </a:r>
            <a:endParaRPr lang="en-US" sz="800" dirty="0"/>
          </a:p>
        </p:txBody>
      </p:sp>
      <p:pic>
        <p:nvPicPr>
          <p:cNvPr id="8" name="Image 0" descr="/home/claude/img/ironDom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320" y="896112"/>
            <a:ext cx="4114800" cy="228600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274320" y="896112"/>
            <a:ext cx="4114800" cy="2286000"/>
          </a:xfrm>
          <a:prstGeom prst="rect">
            <a:avLst/>
          </a:prstGeom>
          <a:solidFill>
            <a:srgbClr val="0A1628">
              <a:alpha val="45000"/>
            </a:srgbClr>
          </a:solidFill>
          <a:ln w="12700">
            <a:solidFill>
              <a:srgbClr val="0A1628">
                <a:alpha val="45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74320" y="3127248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Iron Dome interceptando misiles</a:t>
            </a:r>
            <a:endParaRPr lang="en-US" sz="850" dirty="0"/>
          </a:p>
        </p:txBody>
      </p:sp>
      <p:sp>
        <p:nvSpPr>
          <p:cNvPr id="11" name="Shape 8"/>
          <p:cNvSpPr/>
          <p:nvPr/>
        </p:nvSpPr>
        <p:spPr>
          <a:xfrm>
            <a:off x="4572000" y="914400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4572000" y="914400"/>
            <a:ext cx="73152" cy="512064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681728" y="941832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→</a:t>
            </a:r>
            <a:endParaRPr lang="en-US" sz="850" dirty="0"/>
          </a:p>
        </p:txBody>
      </p:sp>
      <p:sp>
        <p:nvSpPr>
          <p:cNvPr id="14" name="Text 11"/>
          <p:cNvSpPr/>
          <p:nvPr/>
        </p:nvSpPr>
        <p:spPr>
          <a:xfrm>
            <a:off x="4681728" y="1161288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1-Abr-2024: Ataque al consulado iraní en Damasco (Siria). 7 oficiales del CGRI muertos.</a:t>
            </a:r>
            <a:endParaRPr lang="en-US" sz="850" dirty="0"/>
          </a:p>
        </p:txBody>
      </p:sp>
      <p:sp>
        <p:nvSpPr>
          <p:cNvPr id="15" name="Shape 12"/>
          <p:cNvSpPr/>
          <p:nvPr/>
        </p:nvSpPr>
        <p:spPr>
          <a:xfrm>
            <a:off x="4572000" y="1517904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4572000" y="1517904"/>
            <a:ext cx="73152" cy="512064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681728" y="1545336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→</a:t>
            </a:r>
            <a:endParaRPr lang="en-US" sz="850" dirty="0"/>
          </a:p>
        </p:txBody>
      </p:sp>
      <p:sp>
        <p:nvSpPr>
          <p:cNvPr id="18" name="Text 15"/>
          <p:cNvSpPr/>
          <p:nvPr/>
        </p:nvSpPr>
        <p:spPr>
          <a:xfrm>
            <a:off x="4681728" y="1764792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13-Abr-2024: 300+ drones y misiles contra Israel. 99% interceptados por EE.UU., UK, Francia y Jordania.</a:t>
            </a:r>
            <a:endParaRPr lang="en-US" sz="850" dirty="0"/>
          </a:p>
        </p:txBody>
      </p:sp>
      <p:sp>
        <p:nvSpPr>
          <p:cNvPr id="19" name="Shape 16"/>
          <p:cNvSpPr/>
          <p:nvPr/>
        </p:nvSpPr>
        <p:spPr>
          <a:xfrm>
            <a:off x="4572000" y="2121408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4572000" y="2121408"/>
            <a:ext cx="73152" cy="512064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681728" y="2148840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→</a:t>
            </a:r>
            <a:endParaRPr lang="en-US" sz="850" dirty="0"/>
          </a:p>
        </p:txBody>
      </p:sp>
      <p:sp>
        <p:nvSpPr>
          <p:cNvPr id="22" name="Text 19"/>
          <p:cNvSpPr/>
          <p:nvPr/>
        </p:nvSpPr>
        <p:spPr>
          <a:xfrm>
            <a:off x="4681728" y="2368296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26-Oct-2024: Ataque masivo que destruye los sistemas S-300 de defensa aérea iraní.</a:t>
            </a:r>
            <a:endParaRPr lang="en-US" sz="850" dirty="0"/>
          </a:p>
        </p:txBody>
      </p:sp>
      <p:sp>
        <p:nvSpPr>
          <p:cNvPr id="23" name="Shape 20"/>
          <p:cNvSpPr/>
          <p:nvPr/>
        </p:nvSpPr>
        <p:spPr>
          <a:xfrm>
            <a:off x="4572000" y="2724912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4572000" y="2724912"/>
            <a:ext cx="73152" cy="512064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681728" y="2752344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→</a:t>
            </a:r>
            <a:endParaRPr lang="en-US" sz="850" dirty="0"/>
          </a:p>
        </p:txBody>
      </p:sp>
      <p:sp>
        <p:nvSpPr>
          <p:cNvPr id="26" name="Text 23"/>
          <p:cNvSpPr/>
          <p:nvPr/>
        </p:nvSpPr>
        <p:spPr>
          <a:xfrm>
            <a:off x="4681728" y="2971800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31-Jul-2024: Asesinato de Haniyeh (Hamas) en Teherán y Nasrallah (Hezbollah) en Beirut.</a:t>
            </a:r>
            <a:endParaRPr lang="en-US" sz="850" dirty="0"/>
          </a:p>
        </p:txBody>
      </p:sp>
      <p:sp>
        <p:nvSpPr>
          <p:cNvPr id="27" name="Shape 24"/>
          <p:cNvSpPr/>
          <p:nvPr/>
        </p:nvSpPr>
        <p:spPr>
          <a:xfrm>
            <a:off x="4572000" y="3328416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28" name="Shape 25"/>
          <p:cNvSpPr/>
          <p:nvPr/>
        </p:nvSpPr>
        <p:spPr>
          <a:xfrm>
            <a:off x="4572000" y="3328416"/>
            <a:ext cx="73152" cy="512064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4681728" y="3355848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→</a:t>
            </a:r>
            <a:endParaRPr lang="en-US" sz="850" dirty="0"/>
          </a:p>
        </p:txBody>
      </p:sp>
      <p:sp>
        <p:nvSpPr>
          <p:cNvPr id="30" name="Text 27"/>
          <p:cNvSpPr/>
          <p:nvPr/>
        </p:nvSpPr>
        <p:spPr>
          <a:xfrm>
            <a:off x="4681728" y="3575304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1-Oct-2024: 180 misiles balísticos contra Israel. Causaron daños mínimos por defensas israelíes.</a:t>
            </a:r>
            <a:endParaRPr lang="en-US" sz="850" dirty="0"/>
          </a:p>
        </p:txBody>
      </p:sp>
      <p:sp>
        <p:nvSpPr>
          <p:cNvPr id="31" name="Shape 28"/>
          <p:cNvSpPr/>
          <p:nvPr/>
        </p:nvSpPr>
        <p:spPr>
          <a:xfrm>
            <a:off x="4572000" y="3931920"/>
            <a:ext cx="4297680" cy="512064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</p:spPr>
      </p:sp>
      <p:sp>
        <p:nvSpPr>
          <p:cNvPr id="32" name="Shape 29"/>
          <p:cNvSpPr/>
          <p:nvPr/>
        </p:nvSpPr>
        <p:spPr>
          <a:xfrm>
            <a:off x="4572000" y="3931920"/>
            <a:ext cx="73152" cy="5120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3" name="Text 30"/>
          <p:cNvSpPr/>
          <p:nvPr/>
        </p:nvSpPr>
        <p:spPr>
          <a:xfrm>
            <a:off x="4681728" y="3959352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+ EE.UU.</a:t>
            </a:r>
            <a:endParaRPr lang="en-US" sz="850" dirty="0"/>
          </a:p>
        </p:txBody>
      </p:sp>
      <p:sp>
        <p:nvSpPr>
          <p:cNvPr id="34" name="Text 31"/>
          <p:cNvSpPr/>
          <p:nvPr/>
        </p:nvSpPr>
        <p:spPr>
          <a:xfrm>
            <a:off x="4681728" y="4178808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13-24 Jun 2025: Guerra de 12 Días. Israel bombardea y EE.UU. destruye Fordow, Natanz e Isfahan.</a:t>
            </a:r>
            <a:endParaRPr lang="en-US" sz="850" dirty="0"/>
          </a:p>
        </p:txBody>
      </p:sp>
      <p:sp>
        <p:nvSpPr>
          <p:cNvPr id="35" name="Text 32"/>
          <p:cNvSpPr/>
          <p:nvPr/>
        </p:nvSpPr>
        <p:spPr>
          <a:xfrm>
            <a:off x="274320" y="3456432"/>
            <a:ext cx="8595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🔗 Videos recomendados: BBC News Mundo | France 24 Español | Al Jazeera Español – Búsqueda: 'Guerra 12 Días Irán Israel 2025'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LA GUERRA DE LOS 12 DÍAS – JUNIO 2025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Operación Rising Lion / Doce Días de Fuego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Guerra de 12 Días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28600" y="914400"/>
            <a:ext cx="2011680" cy="3840480"/>
          </a:xfrm>
          <a:prstGeom prst="rect">
            <a:avLst/>
          </a:prstGeom>
          <a:solidFill>
            <a:srgbClr val="1B3A6B"/>
          </a:solidFill>
          <a:ln w="12700">
            <a:solidFill>
              <a:srgbClr val="003399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228600" y="914400"/>
            <a:ext cx="2011680" cy="640080"/>
          </a:xfrm>
          <a:prstGeom prst="rect">
            <a:avLst/>
          </a:prstGeom>
          <a:solidFill>
            <a:srgbClr val="003399"/>
          </a:solidFill>
          <a:ln w="12700">
            <a:solidFill>
              <a:srgbClr val="00339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74320" y="932688"/>
            <a:ext cx="640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Día 1</a:t>
            </a:r>
            <a:endParaRPr lang="en-US" sz="900" dirty="0"/>
          </a:p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13-Jun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886968" y="941832"/>
            <a:ext cx="1298448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ATACA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320040" y="166420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Bombardeo sorpresa de instalaciones nucleares y militares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20040" y="244144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Asesinato de líderes CGRI y científicos nucleares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320040" y="321868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003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 de defensas aéreas restantes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2423160" y="914400"/>
            <a:ext cx="2011680" cy="3840480"/>
          </a:xfrm>
          <a:prstGeom prst="rect">
            <a:avLst/>
          </a:prstGeom>
          <a:solidFill>
            <a:srgbClr val="1B3A6B"/>
          </a:solidFill>
          <a:ln w="12700">
            <a:solidFill>
              <a:srgbClr val="1B5E20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2423160" y="914400"/>
            <a:ext cx="2011680" cy="64008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468880" y="932688"/>
            <a:ext cx="640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Días</a:t>
            </a:r>
            <a:endParaRPr lang="en-US" sz="900" dirty="0"/>
          </a:p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2-8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3081528" y="941832"/>
            <a:ext cx="1298448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CONTRAATAQUE IRANÍ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2514600" y="166420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+550 misiles balísticos y +1,000 drones suicidas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2514600" y="244144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Objetivos civiles, militares y energéticos en Israel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2514600" y="321868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 ataca desde Líbano como apoyo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4617720" y="914400"/>
            <a:ext cx="2011680" cy="3840480"/>
          </a:xfrm>
          <a:prstGeom prst="rect">
            <a:avLst/>
          </a:prstGeom>
          <a:solidFill>
            <a:srgbClr val="1B3A6B"/>
          </a:solidFill>
          <a:ln w="12700">
            <a:solidFill>
              <a:srgbClr val="B22234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4617720" y="914400"/>
            <a:ext cx="2011680" cy="640080"/>
          </a:xfrm>
          <a:prstGeom prst="rect">
            <a:avLst/>
          </a:prstGeom>
          <a:solidFill>
            <a:srgbClr val="B22234"/>
          </a:solidFill>
          <a:ln w="12700">
            <a:solidFill>
              <a:srgbClr val="B22234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663440" y="932688"/>
            <a:ext cx="640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Día 10</a:t>
            </a:r>
            <a:endParaRPr lang="en-US" sz="900" dirty="0"/>
          </a:p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22-Jun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5276088" y="941832"/>
            <a:ext cx="1298448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ENTRA AL COMBATE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4709160" y="166420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B222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Bombardeo de Fordow, Natanz e Isfahan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4709160" y="244144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B222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 nuclear iraní severamente dañada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4709160" y="321868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B222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THAAD y Patriot interceptan ataques a bases EE.UU.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6812280" y="914400"/>
            <a:ext cx="2011680" cy="3840480"/>
          </a:xfrm>
          <a:prstGeom prst="rect">
            <a:avLst/>
          </a:prstGeom>
          <a:solidFill>
            <a:srgbClr val="1B3A6B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6812280" y="914400"/>
            <a:ext cx="2011680" cy="64008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858000" y="932688"/>
            <a:ext cx="6400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Día 12</a:t>
            </a:r>
            <a:endParaRPr lang="en-US" sz="900" dirty="0"/>
          </a:p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24-Jun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7470648" y="941832"/>
            <a:ext cx="1298448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ALTO AL FUEGO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6903720" y="166420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Acuerdo bajo presión de EE.UU.</a:t>
            </a: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6903720" y="244144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Resultado: victoria táctica israelí/americana</a:t>
            </a:r>
            <a:endParaRPr lang="en-US" sz="900" dirty="0"/>
          </a:p>
        </p:txBody>
      </p:sp>
      <p:sp>
        <p:nvSpPr>
          <p:cNvPr id="35" name="Text 33"/>
          <p:cNvSpPr/>
          <p:nvPr/>
        </p:nvSpPr>
        <p:spPr>
          <a:xfrm>
            <a:off x="6903720" y="3218688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Economía iraní en colapso – caída del rial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2240280" y="2651760"/>
            <a:ext cx="18288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4434840" y="2651760"/>
            <a:ext cx="18288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6629400" y="2651760"/>
            <a:ext cx="18288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· OPERACIÓN 'EPIC FURY' – FEBRERO/MARZO 2026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Ataque Definitivo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Operación Epic Fury – 2026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74320" y="896112"/>
            <a:ext cx="3840480" cy="3200400"/>
          </a:xfrm>
          <a:prstGeom prst="rect">
            <a:avLst/>
          </a:prstGeom>
          <a:solidFill>
            <a:srgbClr val="0A1628"/>
          </a:solidFill>
          <a:ln w="12700">
            <a:solidFill>
              <a:srgbClr val="C0392B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20040" y="960120"/>
            <a:ext cx="3749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FEBRERO 2026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20040" y="1389888"/>
            <a:ext cx="3749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INICIO DE LA OPERACIÓN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65760" y="178308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</a:t>
            </a:r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lanza la Operación 'Epic Fury'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365760" y="208483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</a:t>
            </a:r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lanza la Operación 'Roaring Lion'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365760" y="238658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</a:t>
            </a:r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 principal: cambio de régimen iraní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65760" y="2688336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</a:t>
            </a:r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Khamenei es asesinado en los primeros ataques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365760" y="299008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</a:t>
            </a:r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Mojtaba Khamenei asume como nuevo Líder Supremo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365760" y="329184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</a:t>
            </a:r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lanza represalias contra bases EE.UU. en Bahréin, Qatar, Kuwait y Jordania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365760" y="359359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</a:t>
            </a:r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 reactiva ataques contra Israel desde Líbano</a:t>
            </a:r>
            <a:endParaRPr lang="en-US" sz="950" dirty="0"/>
          </a:p>
        </p:txBody>
      </p:sp>
      <p:sp>
        <p:nvSpPr>
          <p:cNvPr id="18" name="Text 16"/>
          <p:cNvSpPr/>
          <p:nvPr/>
        </p:nvSpPr>
        <p:spPr>
          <a:xfrm>
            <a:off x="365760" y="389534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</a:t>
            </a:r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Houthis reanudan amenazas en el Golfo de Adén y Mar Rojo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365760" y="4197096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</a:t>
            </a:r>
            <a:pPr indent="0" marL="0">
              <a:buNone/>
            </a:pPr>
            <a:r>
              <a:rPr lang="en-US" sz="95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Protestas iraníes (ene 2026): más de 30,000 muertos por el régimen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343400" y="914400"/>
            <a:ext cx="4526280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343400" y="914400"/>
            <a:ext cx="73152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480560" y="969264"/>
            <a:ext cx="42976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Muerte del Líder Supremo Khamenei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480560" y="1243584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vez en la historia de la República Islámica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4343400" y="1664208"/>
            <a:ext cx="4526280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343400" y="1664208"/>
            <a:ext cx="73152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480560" y="1719072"/>
            <a:ext cx="42976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 del programa nuclear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4480560" y="1993392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Instalaciones de Fordow, Natanz e Isfahan atacadas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4343400" y="2414016"/>
            <a:ext cx="4526280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343400" y="2414016"/>
            <a:ext cx="73152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480560" y="2468880"/>
            <a:ext cx="42976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Crisis económica severa en Irán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4480560" y="2743200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Caída del rial, protestas masivas, aislamiento total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4343400" y="3163824"/>
            <a:ext cx="4526280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4343400" y="3163824"/>
            <a:ext cx="73152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4480560" y="3218688"/>
            <a:ext cx="42976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Eje de la Resistencia desarticulado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4480560" y="3493008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Hamas, Hezbollah y milicias debilitados o destruidos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4343400" y="3913632"/>
            <a:ext cx="4526280" cy="658368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4343400" y="3913632"/>
            <a:ext cx="73152" cy="65836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4480560" y="3968496"/>
            <a:ext cx="42976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Reconfiguración del Medio Oriente</a:t>
            </a:r>
            <a:endParaRPr lang="en-US" sz="1100" dirty="0"/>
          </a:p>
        </p:txBody>
      </p:sp>
      <p:sp>
        <p:nvSpPr>
          <p:cNvPr id="39" name="Text 37"/>
          <p:cNvSpPr/>
          <p:nvPr/>
        </p:nvSpPr>
        <p:spPr>
          <a:xfrm>
            <a:off x="4480560" y="4242816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Posible caída del régimen de la República Islámica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· REPERCUSIONES REGIONALES Y GLOBALES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Impacto Estratégico del Conflicto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Repercusiones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28600" y="914400"/>
            <a:ext cx="42062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228600" y="914400"/>
            <a:ext cx="4206240" cy="41148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38328" y="969264"/>
            <a:ext cx="3977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🛢️ ENERGÍA Y PETRÓLEO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65760" y="138988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Cierre intermitente del Estrecho de Ormuz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365760" y="169164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Alza de precios del petróleo (+40% en 2025)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365760" y="199339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Amenaza a suministros globales del Golfo Pérsico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65760" y="2295144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Houthis interrumpen ruta del Mar Rojo/Canal Suez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709160" y="914400"/>
            <a:ext cx="42062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4709160" y="914400"/>
            <a:ext cx="4206240" cy="41148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818888" y="969264"/>
            <a:ext cx="3977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GEOPOLÍTICA MUNDIAL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4846320" y="138988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Rusia y China apoyan a Irán diplomáticamente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4846320" y="169164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consolida presencia militar en la región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4846320" y="199339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Arabia Saudita y EAU toman distancia de Irán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4846320" y="2295144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Reconfiguración de alianzas en el Medio Oriente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228600" y="2834640"/>
            <a:ext cx="42062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228600" y="2834640"/>
            <a:ext cx="4206240" cy="41148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38328" y="2889504"/>
            <a:ext cx="3977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💰 ECONOMÍA GLOBAL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365760" y="331012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Encarecimiento de fletes marítimos internacionales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365760" y="361188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Inflación en países dependientes del petróleo del Golfo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365760" y="391363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Sanciones a Irán ahondadas por la UE y EE.UU.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365760" y="4215384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Economía iraní en colapso: hiperinflación y desempleo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4709160" y="2834640"/>
            <a:ext cx="42062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CE8"/>
            </a:solidFill>
            <a:prstDash val="solid"/>
          </a:ln>
          <a:effectLst>
            <a:outerShdw sx="100000" sy="100000" kx="0" ky="0" algn="bl" rotWithShape="0" blurRad="76200" dist="38100" dir="8100000">
              <a:srgbClr val="000000">
                <a:alpha val="18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4709160" y="2834640"/>
            <a:ext cx="4206240" cy="411480"/>
          </a:xfrm>
          <a:prstGeom prst="rect">
            <a:avLst/>
          </a:prstGeom>
          <a:solidFill>
            <a:srgbClr val="1B5E20"/>
          </a:solidFill>
          <a:ln w="12700">
            <a:solidFill>
              <a:srgbClr val="1B5E2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818888" y="2889504"/>
            <a:ext cx="39776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⚖️ DERECHO INTERNACIONAL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4846320" y="331012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Controversia por ataques a infraestructura civil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4846320" y="361188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ONU no logra resoluciones vinculantes (vetos)</a:t>
            </a:r>
            <a:endParaRPr lang="en-US" sz="950" dirty="0"/>
          </a:p>
        </p:txBody>
      </p:sp>
      <p:sp>
        <p:nvSpPr>
          <p:cNvPr id="34" name="Text 32"/>
          <p:cNvSpPr/>
          <p:nvPr/>
        </p:nvSpPr>
        <p:spPr>
          <a:xfrm>
            <a:off x="4846320" y="391363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Acusaciones de crímenes de guerra a ambos bandos</a:t>
            </a:r>
            <a:endParaRPr lang="en-US" sz="950" dirty="0"/>
          </a:p>
        </p:txBody>
      </p:sp>
      <p:sp>
        <p:nvSpPr>
          <p:cNvPr id="35" name="Text 33"/>
          <p:cNvSpPr/>
          <p:nvPr/>
        </p:nvSpPr>
        <p:spPr>
          <a:xfrm>
            <a:off x="4846320" y="4215384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B5E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Debates sobre legitimidad del cambio de régimen</a:t>
            </a:r>
            <a:endParaRPr lang="en-US" sz="9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0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77724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· SITUACIÓN ACTUAL Y PERSPECTIVAS (MARZO 2026)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20040" y="73152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r" indent="0" marL="0">
              <a:buNone/>
            </a:pPr>
            <a:r>
              <a:rPr lang="en-US" sz="11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 y Proyecciones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0" y="4846320"/>
            <a:ext cx="9144000" cy="29718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55464"/>
            <a:ext cx="8595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|  Curso de Oficiales de los Servicios 2026  |  Situación Actual</a:t>
            </a:r>
            <a:endParaRPr lang="en-US" sz="800" dirty="0"/>
          </a:p>
        </p:txBody>
      </p:sp>
      <p:sp>
        <p:nvSpPr>
          <p:cNvPr id="8" name="Shape 6"/>
          <p:cNvSpPr/>
          <p:nvPr/>
        </p:nvSpPr>
        <p:spPr>
          <a:xfrm>
            <a:off x="274320" y="896112"/>
            <a:ext cx="4114800" cy="41148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92608" y="914400"/>
            <a:ext cx="40782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 MILITAR ACTUAL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320040" y="1371600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Israel ha destruido/dañado ~330 de ~470 lanzadores balísticos iraníes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320040" y="1755648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Tasa de lanzamiento de misiles iraníes cayó ~90% desde el pico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320040" y="2139696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EE.UU. destruyó instalaciones nucleares clave (Fordow, Natanz, Isfahan)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320040" y="2523744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Irán aún posee drones y misiles de corto alcance de reserva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20040" y="2907792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Hezbollah relanzó ataques a Israel desde el 2-Mar-2026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320040" y="3291840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+1 millón de desplazados en Líbano sur tras operaciones israelíes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4663440" y="896112"/>
            <a:ext cx="4114800" cy="41148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681728" y="914400"/>
            <a:ext cx="40782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PERSPECTIVAS ESTRATÉGICAS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4709160" y="1371600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Posible cambio de régimen en Irán (nuevo liderazgo: Mojtaba Khamenei)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4709160" y="1755648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Nuevas negociaciones nucleares en curso (Feb 2026)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4709160" y="2139696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 de conflicto prolongado si negociaciones fracasan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4709160" y="2523744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Arabia Saudita y estados del Golfo en alerta máxima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4709160" y="2907792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Impacto en navegación mundial por amenazas en Ormuz y Mar Rojo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4709160" y="3291840"/>
            <a:ext cx="3977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</a:t>
            </a:r>
            <a:pPr indent="0" marL="0">
              <a:buNone/>
            </a:pPr>
            <a:r>
              <a:rPr lang="en-US" sz="9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ONU presionada para mediar: dificultades por vetos en el CSNU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274320" y="4434840"/>
            <a:ext cx="8595360" cy="41148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20040" y="4462272"/>
            <a:ext cx="8503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Fuentes: CFR Global Conflict Tracker | Britannica | Wikipedia (Twelve-Day War, 2026 Iran War) | House of Commons Library | AJC.org | BBC News | Al Jazeera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62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img/mapMiddleEast.png">    </p:cNvPr>
          <p:cNvPicPr>
            <a:picLocks noChangeAspect="1"/>
          </p:cNvPicPr>
          <p:nvPr/>
        </p:nvPicPr>
        <p:blipFill>
          <a:blip r:embed="rId1">
            <a:alphaModFix am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457200" y="7315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spc="6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CONCLUSIÓN</a:t>
            </a:r>
            <a:endParaRPr lang="en-US" sz="3600" dirty="0"/>
          </a:p>
        </p:txBody>
      </p:sp>
      <p:sp>
        <p:nvSpPr>
          <p:cNvPr id="5" name="Shape 2"/>
          <p:cNvSpPr/>
          <p:nvPr/>
        </p:nvSpPr>
        <p:spPr>
          <a:xfrm>
            <a:off x="1828800" y="1463040"/>
            <a:ext cx="5486400" cy="4572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731520" y="1645920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conflicto Irán – EE.UU. – Israel representa la mayor crisis de seguridad en el Medio Oriente en décadas.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731520" y="2157984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programa nuclear iraní fue el detonante directo de la escalada hacia el conflicto armado abierto en 2025-2026.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731520" y="2670048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arquitectura de alianzas (Eje de la Resistencia vs. alianza EE.UU.-Israel) definió la dinámica del enfrentamiento.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731520" y="3182112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repercusiones en navegación marítima, energía y orden mundial afectan directamente los intereses de Chile.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31520" y="3694176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conflicto está en curso: su evolución requiere seguimiento permanente por parte de las instituciones de defensa.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0" y="4480560"/>
            <a:ext cx="9144000" cy="66294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74320" y="4498848"/>
            <a:ext cx="8595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ESCUELA NAVAL ARTURO PRAT  ·  CURSO DE OFICIALES DE LOS SERVICIOS 2026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Conflicto Irán - EE.UU. - Israel</dc:title>
  <dc:subject>PptxGenJS Presentation</dc:subject>
  <dc:creator>Armada de Chile</dc:creator>
  <cp:lastModifiedBy>Armada de Chile</cp:lastModifiedBy>
  <cp:revision>1</cp:revision>
  <dcterms:created xsi:type="dcterms:W3CDTF">2026-03-26T14:41:08Z</dcterms:created>
  <dcterms:modified xsi:type="dcterms:W3CDTF">2026-03-26T14:41:08Z</dcterms:modified>
</cp:coreProperties>
</file>