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0" r:id="rId5"/>
    <p:sldId id="257" r:id="rId6"/>
    <p:sldId id="258" r:id="rId7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3EB5D94-C658-4658-A6FB-F208B39B0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E6EF4-8866-497F-A09B-DC5EB29285C7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914C911-5E79-4A6E-9698-76DDCF819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0B15ACE-5681-4FEA-BFFE-377839A5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B8767-15F7-43D2-8225-2856A647BC5D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3101058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2F8C720-18CE-4B27-B07A-96662A30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9D456-F210-4825-8175-6AAD11800653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B76F9B6-76C8-411F-B16F-0F2012D75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867F631-150D-4E4A-B73B-4C68999F0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B6503-66AB-4DE8-BA02-758BDAF2BBF3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1052327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775A7CE-E740-4D74-8E9F-DC16810ED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F1BEE-6E8F-4682-BA8E-6284B851F367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C0895DF-0596-4819-9C0F-FA4968E04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C1409F6-876A-43AF-8398-3AF016F00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51591E-96B8-41AA-8D0B-E8AA44B495D3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205871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01A2BCB-4AB6-46C4-95EE-B64A781E4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775C0-702F-4483-B242-C45ED5A3F62A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B12C7BB-6D1B-443E-84AD-94099236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4AB25460-18A5-4886-82D8-DF9D31296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09BB7-1E88-4AC2-A132-977137AA4E21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1166710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50F169DF-58B0-41AD-842E-1E79EB380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65EA9-5522-487D-9B8D-9F21DC39B650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15CC9BF-87A0-46A7-9603-EC8396D99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3C124F0-6AA8-44CC-AD77-F665041A5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04040-F3C2-442C-991C-D460BEC3535C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2048399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6CD274C1-0896-408E-A224-D93E5A021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570E3-17D9-47BB-B917-30B53664D0D3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10A3F81C-5F16-481D-B399-19F88DF5A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8BFA8CB-840A-4F0D-A7F0-44DC40AFA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BC7C0-54AB-4B97-901C-3A9DB81C870E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4151808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54EA27B2-8953-48E2-8991-0389C4A11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8ADD-ADBC-47D7-AB84-7B6D8720E044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99B00136-6307-4EC0-A590-74F892B86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BFFC4643-0E37-484E-9E46-596D49B5A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2039A-3B5B-4858-9A75-B0A59390777A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293379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E9CC2224-6516-49AB-A697-6E61B7707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F1B5-F361-4726-AFD1-42AEE6F2389A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3F19DB52-A061-4F12-8EE8-18F77A478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6BD9BF6-9CDA-46F0-A7DF-F8F8A69E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E9EBF-AED7-43E8-9548-B08095EF0C90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2817740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04AF176-8DA5-4EC3-8C92-15F83311C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65432-A424-4ED2-82A6-5BB7891CF5BE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F245EFF-3225-48A1-860C-E3BED6709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88E439C-EF60-4214-BE68-F0BA7C205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69D70-DCB9-4E22-A9D8-86C6336C78FF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85561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75A106F-4A1C-4006-9756-8E6A477C0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C6AE8-01A8-47F7-BA86-768D28B30900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70C896E-10B7-482D-86D8-66AE11294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948F828-BD42-4D71-B172-C283A9442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A4623-AC09-4A92-ABDF-6E2C3F8703AB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3917475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55CBFC6-A157-4A09-A66B-88947A46C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09DFF-683F-4A92-B06A-DE79C76E2C54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CF72ADB-DA0D-475D-8669-A422794FE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DC63E3A-EF50-4800-9D3F-9AFC093C3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2CA8C-699B-4914-A3E7-DDCD4C00A90B}" type="slidenum">
              <a:rPr lang="es-CL" altLang="es-ES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val="100361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DE5B098E-BAB4-4D95-B3BA-EFFA73AB475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s-CL" altLang="es-ES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595CDCFF-5215-4606-9671-BA2FCD1E65C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s-CL" altLang="es-ES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92553C63-52C0-44A5-8496-B4569E3B85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446868-4CFE-4A77-9769-9CB7407E0FFB}" type="datetimeFigureOut">
              <a:rPr lang="es-CL"/>
              <a:pPr>
                <a:defRPr/>
              </a:pPr>
              <a:t>01-05-2019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BA917F8-5F9D-4DF5-80BC-D831D8DAAE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9D7A413-86D6-4705-9EB4-222F89B300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172FD64C-556E-48CD-89E4-0EB644423D26}" type="slidenum">
              <a:rPr lang="es-CL" altLang="es-ES"/>
              <a:pPr/>
              <a:t>‹Nº›</a:t>
            </a:fld>
            <a:endParaRPr lang="es-C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>
            <a:extLst>
              <a:ext uri="{FF2B5EF4-FFF2-40B4-BE49-F238E27FC236}">
                <a16:creationId xmlns:a16="http://schemas.microsoft.com/office/drawing/2014/main" id="{FDEA206F-6A4A-4F7F-B055-46B293B19C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CL" altLang="es-ES" sz="3600" b="1">
                <a:solidFill>
                  <a:srgbClr val="002060"/>
                </a:solidFill>
                <a:latin typeface="Comic Sans MS" panose="030F0702030302020204" pitchFamily="66" charset="0"/>
              </a:rPr>
              <a:t>Reglas de Kirchhoff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6DC1C5D7-B1D6-454B-B0DC-6B27B2AB9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86788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Algunos circuitos no pueden ser simplificados a un circuito simple (</a:t>
            </a:r>
            <a:r>
              <a:rPr lang="es-CL" altLang="es-ES" sz="1600" b="1">
                <a:solidFill>
                  <a:srgbClr val="0070C0"/>
                </a:solidFill>
                <a:latin typeface="Comic Sans MS" panose="030F0702030302020204" pitchFamily="66" charset="0"/>
              </a:rPr>
              <a:t>una fem + una resistencia</a:t>
            </a:r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) mediante la reducción a resistores en serie o paralelos y el cálculo de una resistencia equivalente. Para simplificar su análisis, usaremos las </a:t>
            </a:r>
            <a:r>
              <a:rPr lang="es-CL" altLang="es-ES" sz="1600" b="1">
                <a:solidFill>
                  <a:srgbClr val="0070C0"/>
                </a:solidFill>
                <a:latin typeface="Comic Sans MS" panose="030F0702030302020204" pitchFamily="66" charset="0"/>
              </a:rPr>
              <a:t>reglas de Kirchhoff</a:t>
            </a:r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, las cuales son una utilización conveniente de los principios de conservación de la carga eléctrica y conservación de la energía.</a:t>
            </a:r>
          </a:p>
          <a:p>
            <a:pPr algn="just" eaLnBrk="1" hangingPunct="1"/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Al aplicar estas reglas podemos determinar valores desconocidos de corrientes, voltajes y resistencias en circuitos resistivos.</a:t>
            </a:r>
          </a:p>
        </p:txBody>
      </p:sp>
      <p:sp>
        <p:nvSpPr>
          <p:cNvPr id="5" name="4 Rectángulo">
            <a:extLst>
              <a:ext uri="{FF2B5EF4-FFF2-40B4-BE49-F238E27FC236}">
                <a16:creationId xmlns:a16="http://schemas.microsoft.com/office/drawing/2014/main" id="{19B5EE5D-C6CE-46D5-9ED9-265845581EBF}"/>
              </a:ext>
            </a:extLst>
          </p:cNvPr>
          <p:cNvSpPr/>
          <p:nvPr/>
        </p:nvSpPr>
        <p:spPr>
          <a:xfrm>
            <a:off x="250825" y="2349500"/>
            <a:ext cx="7345363" cy="21844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cs typeface="+mn-cs"/>
              </a:rPr>
              <a:t>Definiciones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b="1" dirty="0">
              <a:solidFill>
                <a:srgbClr val="0070C0"/>
              </a:solidFill>
              <a:latin typeface="Comic Sans MS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Nodo:</a:t>
            </a:r>
            <a:r>
              <a:rPr lang="es-CL" sz="16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Punto de un circuito en el que se unen tres o más conductores.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br>
              <a:rPr lang="es-CL" sz="1600" dirty="0">
                <a:solidFill>
                  <a:srgbClr val="0070C0"/>
                </a:solidFill>
                <a:latin typeface="Comic Sans MS" pitchFamily="66" charset="0"/>
                <a:cs typeface="+mn-cs"/>
              </a:rPr>
            </a:br>
            <a:r>
              <a:rPr lang="es-CL" sz="16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Rama:</a:t>
            </a:r>
            <a:r>
              <a:rPr lang="es-CL" sz="16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Parte del circuito unida por dos nodos.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br>
              <a:rPr lang="es-CL" sz="1600" dirty="0">
                <a:solidFill>
                  <a:srgbClr val="0070C0"/>
                </a:solidFill>
                <a:latin typeface="Comic Sans MS" pitchFamily="66" charset="0"/>
                <a:cs typeface="+mn-cs"/>
              </a:rPr>
            </a:br>
            <a:r>
              <a:rPr lang="es-CL" sz="16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Malla:</a:t>
            </a:r>
            <a:r>
              <a:rPr lang="es-CL" sz="16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Recorrido cerrado dentro de un circuito</a:t>
            </a:r>
            <a:r>
              <a:rPr lang="es-CL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.</a:t>
            </a:r>
            <a:br>
              <a:rPr lang="es-CL" dirty="0">
                <a:solidFill>
                  <a:srgbClr val="0070C0"/>
                </a:solidFill>
                <a:latin typeface="Comic Sans MS" pitchFamily="66" charset="0"/>
                <a:cs typeface="+mn-cs"/>
              </a:rPr>
            </a:br>
            <a:endParaRPr lang="es-CL" dirty="0">
              <a:solidFill>
                <a:srgbClr val="0070C0"/>
              </a:solidFill>
              <a:latin typeface="Comic Sans MS" pitchFamily="66" charset="0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13ECA11-8B60-4AD1-8051-7CD98B1A5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07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Elipse">
            <a:extLst>
              <a:ext uri="{FF2B5EF4-FFF2-40B4-BE49-F238E27FC236}">
                <a16:creationId xmlns:a16="http://schemas.microsoft.com/office/drawing/2014/main" id="{5062A190-0F17-41FF-91F9-6B543DFC4D7C}"/>
              </a:ext>
            </a:extLst>
          </p:cNvPr>
          <p:cNvSpPr/>
          <p:nvPr/>
        </p:nvSpPr>
        <p:spPr>
          <a:xfrm>
            <a:off x="6732588" y="4370388"/>
            <a:ext cx="123825" cy="10953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>
            <a:extLst>
              <a:ext uri="{FF2B5EF4-FFF2-40B4-BE49-F238E27FC236}">
                <a16:creationId xmlns:a16="http://schemas.microsoft.com/office/drawing/2014/main" id="{40E50602-A380-45D1-A633-6E68BB70A99A}"/>
              </a:ext>
            </a:extLst>
          </p:cNvPr>
          <p:cNvSpPr/>
          <p:nvPr/>
        </p:nvSpPr>
        <p:spPr>
          <a:xfrm>
            <a:off x="5651500" y="4425950"/>
            <a:ext cx="1143000" cy="1163638"/>
          </a:xfrm>
          <a:prstGeom prst="rect">
            <a:avLst/>
          </a:prstGeom>
          <a:solidFill>
            <a:schemeClr val="accent1">
              <a:alpha val="29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B21426B8-6D86-4AE4-B7DF-BD7C6D5C7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175" y="3892550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b="1">
                <a:solidFill>
                  <a:srgbClr val="00B050"/>
                </a:solidFill>
                <a:latin typeface="Comic Sans MS" panose="030F0702030302020204" pitchFamily="66" charset="0"/>
              </a:rPr>
              <a:t>Nodo</a:t>
            </a:r>
            <a:endParaRPr lang="es-CL" altLang="es-ES">
              <a:solidFill>
                <a:srgbClr val="00B050"/>
              </a:solidFill>
            </a:endParaRP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4188BBD0-4BE8-4148-BB4F-CB9BE0F2F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8825" y="4792663"/>
            <a:ext cx="769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b="1">
                <a:solidFill>
                  <a:srgbClr val="0070C0"/>
                </a:solidFill>
                <a:latin typeface="Comic Sans MS" panose="030F0702030302020204" pitchFamily="66" charset="0"/>
              </a:rPr>
              <a:t>Malla</a:t>
            </a:r>
            <a:endParaRPr lang="es-CL" altLang="es-ES"/>
          </a:p>
        </p:txBody>
      </p:sp>
      <p:cxnSp>
        <p:nvCxnSpPr>
          <p:cNvPr id="18" name="17 Conector recto">
            <a:extLst>
              <a:ext uri="{FF2B5EF4-FFF2-40B4-BE49-F238E27FC236}">
                <a16:creationId xmlns:a16="http://schemas.microsoft.com/office/drawing/2014/main" id="{CF43085A-4C4D-4D17-9AA4-8E2E3F8B5496}"/>
              </a:ext>
            </a:extLst>
          </p:cNvPr>
          <p:cNvCxnSpPr/>
          <p:nvPr/>
        </p:nvCxnSpPr>
        <p:spPr>
          <a:xfrm flipV="1">
            <a:off x="6794500" y="4479925"/>
            <a:ext cx="0" cy="1109663"/>
          </a:xfrm>
          <a:prstGeom prst="line">
            <a:avLst/>
          </a:prstGeom>
          <a:ln w="50800">
            <a:solidFill>
              <a:srgbClr val="FFC000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13D22B22-5200-41B6-A556-B271D4202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9425" y="4849813"/>
            <a:ext cx="768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b="1">
                <a:solidFill>
                  <a:srgbClr val="FFC000"/>
                </a:solidFill>
                <a:latin typeface="Comic Sans MS" panose="030F0702030302020204" pitchFamily="66" charset="0"/>
              </a:rPr>
              <a:t>Rama</a:t>
            </a:r>
            <a:endParaRPr lang="es-CL" altLang="es-ES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 animBg="1"/>
      <p:bldP spid="13" grpId="1" animBg="1"/>
      <p:bldP spid="12" grpId="0" animBg="1"/>
      <p:bldP spid="12" grpId="1" animBg="1"/>
      <p:bldP spid="15" grpId="0"/>
      <p:bldP spid="15" grpId="1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CuadroTexto">
            <a:extLst>
              <a:ext uri="{FF2B5EF4-FFF2-40B4-BE49-F238E27FC236}">
                <a16:creationId xmlns:a16="http://schemas.microsoft.com/office/drawing/2014/main" id="{502B701C-14FC-4000-8D25-2C4610675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Primera regla de Kirchhoff:</a:t>
            </a:r>
            <a:endParaRPr lang="es-CL" altLang="es-ES" sz="1400" b="1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En cualquier nodo, la suma de la corriente que entra es igual a la suma de la corriente que sale.</a:t>
            </a:r>
            <a:endParaRPr lang="es-CL" altLang="es-ES" sz="1600" b="1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A7EC87B-6696-49D2-817A-909DEC8FD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23812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Elipse">
            <a:extLst>
              <a:ext uri="{FF2B5EF4-FFF2-40B4-BE49-F238E27FC236}">
                <a16:creationId xmlns:a16="http://schemas.microsoft.com/office/drawing/2014/main" id="{A627A973-DCEF-475F-84FF-845402D2E128}"/>
              </a:ext>
            </a:extLst>
          </p:cNvPr>
          <p:cNvSpPr/>
          <p:nvPr/>
        </p:nvSpPr>
        <p:spPr>
          <a:xfrm>
            <a:off x="3716338" y="1695450"/>
            <a:ext cx="1296987" cy="11318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BB10DF59-A29C-43F2-9535-B79C4735BB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5" y="2076527"/>
            <a:ext cx="1449243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02980673-3EDE-4B49-BA8E-F02F9857D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3789363"/>
            <a:ext cx="23526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Elipse">
            <a:extLst>
              <a:ext uri="{FF2B5EF4-FFF2-40B4-BE49-F238E27FC236}">
                <a16:creationId xmlns:a16="http://schemas.microsoft.com/office/drawing/2014/main" id="{BB8CFE13-B8D1-4B25-83AD-00396637665A}"/>
              </a:ext>
            </a:extLst>
          </p:cNvPr>
          <p:cNvSpPr/>
          <p:nvPr/>
        </p:nvSpPr>
        <p:spPr>
          <a:xfrm>
            <a:off x="4002088" y="4217988"/>
            <a:ext cx="498475" cy="43497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ED96645C-7EC1-45D3-9BEF-72EBB66646B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0447" y="4631667"/>
            <a:ext cx="1825949" cy="36933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5D5C38BC-2882-4E26-9CEE-87C215093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064000"/>
            <a:ext cx="3605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Este punto es equivalente al nodo </a:t>
            </a:r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3 CuadroTexto">
            <a:extLst>
              <a:ext uri="{FF2B5EF4-FFF2-40B4-BE49-F238E27FC236}">
                <a16:creationId xmlns:a16="http://schemas.microsoft.com/office/drawing/2014/main" id="{1FFEA259-24AA-429D-A3FF-A39421503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600" b="1">
                <a:solidFill>
                  <a:srgbClr val="002060"/>
                </a:solidFill>
                <a:latin typeface="Comic Sans MS" panose="030F0702030302020204" pitchFamily="66" charset="0"/>
              </a:rPr>
              <a:t>Segunda regla de Kirchhoff:</a:t>
            </a:r>
          </a:p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La suma algebraica de los cambios en el potencial encontrado en un recorrido completo de cualquier circuito cerrado es cero.</a:t>
            </a:r>
          </a:p>
        </p:txBody>
      </p:sp>
      <p:sp>
        <p:nvSpPr>
          <p:cNvPr id="5" name="4 CuadroTexto">
            <a:extLst>
              <a:ext uri="{FF2B5EF4-FFF2-40B4-BE49-F238E27FC236}">
                <a16:creationId xmlns:a16="http://schemas.microsoft.com/office/drawing/2014/main" id="{1FA95CA5-960A-4CFF-A7D7-C5ECB49E6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" y="3338513"/>
            <a:ext cx="6975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Algunas consideraciones:</a:t>
            </a:r>
          </a:p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1.- Si un resistor se recorre en la dirección de la corriente, el cambio en el potencial es </a:t>
            </a:r>
            <a:r>
              <a:rPr lang="es-CL" altLang="es-ES" sz="1400" b="1">
                <a:solidFill>
                  <a:srgbClr val="0070C0"/>
                </a:solidFill>
                <a:latin typeface="Comic Sans MS" panose="030F0702030302020204" pitchFamily="66" charset="0"/>
              </a:rPr>
              <a:t>–IR </a:t>
            </a:r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; si se hace en la dirección opuesta es </a:t>
            </a:r>
            <a:r>
              <a:rPr lang="es-CL" altLang="es-ES" sz="1400" b="1">
                <a:solidFill>
                  <a:srgbClr val="0070C0"/>
                </a:solidFill>
                <a:latin typeface="Comic Sans MS" panose="030F0702030302020204" pitchFamily="66" charset="0"/>
              </a:rPr>
              <a:t>+IR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E4BD3D52-3EAC-41E7-81E2-FA67B8E67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5062538"/>
            <a:ext cx="69738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2.- Si una batería (fuente de poder) se recorre en la dirección de la fem (esto es de – a +), el cambio en el potencial es </a:t>
            </a:r>
            <a:r>
              <a:rPr lang="es-CL" altLang="es-ES" sz="1400" b="1">
                <a:solidFill>
                  <a:srgbClr val="FF0000"/>
                </a:solidFill>
                <a:latin typeface="Comic Sans MS" panose="030F0702030302020204" pitchFamily="66" charset="0"/>
              </a:rPr>
              <a:t>+</a:t>
            </a:r>
            <a:r>
              <a:rPr lang="es-CL" altLang="es-ES" sz="1400" b="1">
                <a:solidFill>
                  <a:srgbClr val="FF0000"/>
                </a:solidFill>
                <a:latin typeface="AR BERKLEY"/>
              </a:rPr>
              <a:t>E</a:t>
            </a:r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 ; si se hace en la dirección opuesta </a:t>
            </a:r>
            <a:r>
              <a:rPr lang="es-CL" altLang="es-ES" sz="1400" b="1">
                <a:solidFill>
                  <a:srgbClr val="FF0000"/>
                </a:solidFill>
                <a:latin typeface="Comic Sans MS" panose="030F0702030302020204" pitchFamily="66" charset="0"/>
              </a:rPr>
              <a:t>-</a:t>
            </a:r>
            <a:r>
              <a:rPr lang="es-CL" altLang="es-ES" sz="1400" b="1">
                <a:solidFill>
                  <a:srgbClr val="FF0000"/>
                </a:solidFill>
                <a:latin typeface="AR BERKLEY"/>
              </a:rPr>
              <a:t>E</a:t>
            </a:r>
            <a:endParaRPr lang="es-CL" altLang="es-ES" sz="1400" b="1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151AF0E6-92A8-4539-BB1C-67987DA35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20462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AEA6D61-0D70-4112-8C25-81C78E377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076700"/>
            <a:ext cx="2101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212369F1-6BCC-44D6-A4C3-D02BFCB12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5803900"/>
            <a:ext cx="1922462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CAD9C12E-47A3-44F1-866B-B509449F2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835650"/>
            <a:ext cx="1905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7 Grupo">
            <a:extLst>
              <a:ext uri="{FF2B5EF4-FFF2-40B4-BE49-F238E27FC236}">
                <a16:creationId xmlns:a16="http://schemas.microsoft.com/office/drawing/2014/main" id="{DEE11ADB-7160-41B3-AF09-E259F615DC3A}"/>
              </a:ext>
            </a:extLst>
          </p:cNvPr>
          <p:cNvGrpSpPr>
            <a:grpSpLocks/>
          </p:cNvGrpSpPr>
          <p:nvPr/>
        </p:nvGrpSpPr>
        <p:grpSpPr bwMode="auto">
          <a:xfrm>
            <a:off x="325438" y="1058863"/>
            <a:ext cx="2601912" cy="1976437"/>
            <a:chOff x="1639151" y="1228110"/>
            <a:chExt cx="2602178" cy="1975366"/>
          </a:xfrm>
        </p:grpSpPr>
        <p:pic>
          <p:nvPicPr>
            <p:cNvPr id="5132" name="Picture 7">
              <a:extLst>
                <a:ext uri="{FF2B5EF4-FFF2-40B4-BE49-F238E27FC236}">
                  <a16:creationId xmlns:a16="http://schemas.microsoft.com/office/drawing/2014/main" id="{64770807-7429-4EB3-9EC2-E215D5312E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1412776"/>
              <a:ext cx="2333625" cy="1638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33" name="6 Rectángulo">
              <a:extLst>
                <a:ext uri="{FF2B5EF4-FFF2-40B4-BE49-F238E27FC236}">
                  <a16:creationId xmlns:a16="http://schemas.microsoft.com/office/drawing/2014/main" id="{DCADE931-493E-482E-BACC-FD54739BF1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1450" y="2681744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ES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ES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ES">
                <a:latin typeface="Arial" panose="020B0604020202020204" pitchFamily="34" charset="0"/>
              </a:endParaRPr>
            </a:p>
          </p:txBody>
        </p:sp>
        <p:sp>
          <p:nvSpPr>
            <p:cNvPr id="5134" name="14 Rectángulo">
              <a:extLst>
                <a:ext uri="{FF2B5EF4-FFF2-40B4-BE49-F238E27FC236}">
                  <a16:creationId xmlns:a16="http://schemas.microsoft.com/office/drawing/2014/main" id="{CD531728-0A8B-49F8-84E9-8331FFE9C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9151" y="2047260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ES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ES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ES">
                <a:latin typeface="Arial" panose="020B0604020202020204" pitchFamily="34" charset="0"/>
              </a:endParaRPr>
            </a:p>
          </p:txBody>
        </p:sp>
        <p:sp>
          <p:nvSpPr>
            <p:cNvPr id="5135" name="15 Rectángulo">
              <a:extLst>
                <a:ext uri="{FF2B5EF4-FFF2-40B4-BE49-F238E27FC236}">
                  <a16:creationId xmlns:a16="http://schemas.microsoft.com/office/drawing/2014/main" id="{0B58E6BB-E2CD-4AFC-B1A4-DF54ACDB3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061" y="2834144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ES">
                  <a:solidFill>
                    <a:srgbClr val="002060"/>
                  </a:solidFill>
                  <a:latin typeface="AR BERKLEY"/>
                </a:rPr>
                <a:t>E</a:t>
              </a:r>
              <a:r>
                <a:rPr lang="es-CL" altLang="es-ES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ES">
                <a:latin typeface="Arial" panose="020B0604020202020204" pitchFamily="34" charset="0"/>
              </a:endParaRPr>
            </a:p>
          </p:txBody>
        </p:sp>
        <p:sp>
          <p:nvSpPr>
            <p:cNvPr id="5136" name="16 Rectángulo">
              <a:extLst>
                <a:ext uri="{FF2B5EF4-FFF2-40B4-BE49-F238E27FC236}">
                  <a16:creationId xmlns:a16="http://schemas.microsoft.com/office/drawing/2014/main" id="{B61C030B-D473-496A-9F23-2EB3BC130A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3945" y="1228110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ES">
                  <a:solidFill>
                    <a:srgbClr val="002060"/>
                  </a:solidFill>
                  <a:latin typeface="AR BERKLEY"/>
                </a:rPr>
                <a:t>E</a:t>
              </a:r>
              <a:r>
                <a:rPr lang="es-CL" altLang="es-ES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ES">
                <a:latin typeface="Arial" panose="020B0604020202020204" pitchFamily="34" charset="0"/>
              </a:endParaRPr>
            </a:p>
          </p:txBody>
        </p:sp>
      </p:grpSp>
      <p:sp>
        <p:nvSpPr>
          <p:cNvPr id="19" name="18 CuadroTexto">
            <a:extLst>
              <a:ext uri="{FF2B5EF4-FFF2-40B4-BE49-F238E27FC236}">
                <a16:creationId xmlns:a16="http://schemas.microsoft.com/office/drawing/2014/main" id="{508C3D41-F5A0-4442-A774-6AD54564C28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0471" y="1734860"/>
            <a:ext cx="2752420" cy="369332"/>
          </a:xfrm>
          <a:prstGeom prst="rect">
            <a:avLst/>
          </a:prstGeom>
          <a:blipFill rotWithShape="1">
            <a:blip r:embed="rId7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8E546C26-DDBF-448D-82EE-41469DA32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62050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Este es un circuito simple, que parte en a. Luego, en función de la dirección de I tenemos: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71737BC-EBF4-4A48-9BA6-89BB68BBE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7475"/>
            <a:ext cx="427355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4DBF5474-B679-433E-AFA8-2824F119903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5969" y="1377752"/>
            <a:ext cx="2939972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BE9E7B60-F372-42F4-85FC-E1A27CA9B80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2034" y="2106712"/>
            <a:ext cx="2752420" cy="369332"/>
          </a:xfrm>
          <a:prstGeom prst="rect">
            <a:avLst/>
          </a:prstGeom>
          <a:blipFill rotWithShape="1">
            <a:blip r:embed="rId4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9" name="8 CuadroTexto">
            <a:extLst>
              <a:ext uri="{FF2B5EF4-FFF2-40B4-BE49-F238E27FC236}">
                <a16:creationId xmlns:a16="http://schemas.microsoft.com/office/drawing/2014/main" id="{5676B45C-D786-4BF9-BB58-78F2072C6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822325"/>
            <a:ext cx="4392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Aplicando la segunda regla de Kirchhoff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84B073B9-F1AB-4727-A007-86060F029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708275"/>
            <a:ext cx="4695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El signo menos indica una caída en el potencial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5BDD79A3-770C-4969-AFFE-DB2D09C1B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25513"/>
            <a:ext cx="234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200" b="1">
                <a:solidFill>
                  <a:srgbClr val="7030A0"/>
                </a:solidFill>
                <a:latin typeface="Comic Sans MS" panose="030F0702030302020204" pitchFamily="66" charset="0"/>
              </a:rPr>
              <a:t>Debemos asumir un sentido para la corriente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E572AAA3-D87D-4B9B-8DE4-1DDC8B8A90D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25010" y="3356992"/>
            <a:ext cx="1503810" cy="61600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263B4C09-D8D9-46F1-8942-3A7DF2B97BA2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77410" y="4187108"/>
            <a:ext cx="1672253" cy="369332"/>
          </a:xfrm>
          <a:prstGeom prst="rect">
            <a:avLst/>
          </a:prstGeom>
          <a:blipFill rotWithShape="1">
            <a:blip r:embed="rId6"/>
            <a:stretch>
              <a:fillRect b="-18333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4D585790-1027-40A1-8F48-748C7250C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8" y="4854575"/>
            <a:ext cx="4695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FF0000"/>
                </a:solidFill>
                <a:latin typeface="Comic Sans MS" panose="030F0702030302020204" pitchFamily="66" charset="0"/>
              </a:rPr>
              <a:t>El signo menos en la corriente, indica que el sentido es el contrario al considerado inicialmente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6DCE96F3-784A-4AE5-8E28-0355A5C2C99F}"/>
              </a:ext>
            </a:extLst>
          </p:cNvPr>
          <p:cNvCxnSpPr/>
          <p:nvPr/>
        </p:nvCxnSpPr>
        <p:spPr>
          <a:xfrm flipH="1">
            <a:off x="2051050" y="2290763"/>
            <a:ext cx="10080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6" name="17 Rectángulo">
            <a:extLst>
              <a:ext uri="{FF2B5EF4-FFF2-40B4-BE49-F238E27FC236}">
                <a16:creationId xmlns:a16="http://schemas.microsoft.com/office/drawing/2014/main" id="{5818E1AA-557C-4242-BF21-09CE2F546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0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b="1">
                <a:solidFill>
                  <a:srgbClr val="002060"/>
                </a:solidFill>
                <a:latin typeface="Comic Sans MS" panose="030F0702030302020204" pitchFamily="66" charset="0"/>
              </a:rPr>
              <a:t>Ejemplo: Aplicación de las reglas de Kirchhoff a una malla simple</a:t>
            </a:r>
            <a:endParaRPr lang="es-CL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3 Rectángulo">
            <a:extLst>
              <a:ext uri="{FF2B5EF4-FFF2-40B4-BE49-F238E27FC236}">
                <a16:creationId xmlns:a16="http://schemas.microsoft.com/office/drawing/2014/main" id="{23BF3BEC-B0A8-4664-8085-14D1A697D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832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b="1">
                <a:solidFill>
                  <a:srgbClr val="002060"/>
                </a:solidFill>
                <a:latin typeface="Comic Sans MS" panose="030F0702030302020204" pitchFamily="66" charset="0"/>
              </a:rPr>
              <a:t>Ejemplo: Aplicación de las reglas de Kirchhoff a un circuito multi-mallas</a:t>
            </a:r>
            <a:endParaRPr lang="es-CL" altLang="es-E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5201E97-7BC2-4C0C-B8C1-D7DBD9E38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3813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1A5F6F64-5365-46BC-9CD7-4B6F75F82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5325"/>
            <a:ext cx="511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Este circuito ya no puede seguir siendo simplificado a un arreglo de resistencias en serie o paralelo.</a:t>
            </a: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id="{62DFD98C-B348-4D0E-AC0D-CC5A7E1A6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88" y="1217613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Partimos nuestro análisis asignando una dirección arbitraria a la corriente que se establece en cada malla.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C3FB59E8-2E1C-4814-86DE-C93FE884B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0338"/>
            <a:ext cx="6191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644ED2C-D399-4DA7-8986-514AD8982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24088"/>
            <a:ext cx="238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4F0C42EE-0A1B-428E-A068-A3A3FD1E6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03575"/>
            <a:ext cx="2476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CuadroTexto">
            <a:extLst>
              <a:ext uri="{FF2B5EF4-FFF2-40B4-BE49-F238E27FC236}">
                <a16:creationId xmlns:a16="http://schemas.microsoft.com/office/drawing/2014/main" id="{9A090008-80E8-4FC2-B6C9-36E158B6CCB3}"/>
              </a:ext>
            </a:extLst>
          </p:cNvPr>
          <p:cNvSpPr txBox="1"/>
          <p:nvPr/>
        </p:nvSpPr>
        <p:spPr>
          <a:xfrm>
            <a:off x="3708400" y="1800225"/>
            <a:ext cx="51847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cs typeface="+mn-cs"/>
              </a:rPr>
              <a:t>Aplicamos la primera regla de Kirchhoff al nodo </a:t>
            </a:r>
            <a:r>
              <a:rPr lang="es-CL" sz="16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cs typeface="+mn-cs"/>
              </a:rPr>
              <a:t>c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3490BFB1-A45B-4F70-9448-2421A698E30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129314"/>
            <a:ext cx="1550232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E00300C4-3E59-4700-BCFB-5D334ED5A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47925"/>
            <a:ext cx="5184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Tenemos tres incógnitas, por lo que se hacen necesarias dos ecuaciones más 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8DD80875-4CD4-4CAD-8830-B415B2038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24175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Las cuales obtenemos aplicando la segunda R.K. al dos de las tres mallas del circuito. </a:t>
            </a:r>
          </a:p>
        </p:txBody>
      </p:sp>
      <p:grpSp>
        <p:nvGrpSpPr>
          <p:cNvPr id="9" name="8 Grupo">
            <a:extLst>
              <a:ext uri="{FF2B5EF4-FFF2-40B4-BE49-F238E27FC236}">
                <a16:creationId xmlns:a16="http://schemas.microsoft.com/office/drawing/2014/main" id="{13F3CBD1-3449-4AC5-8198-5DD6E6E50F00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587500"/>
            <a:ext cx="2374900" cy="1368425"/>
            <a:chOff x="683568" y="1569492"/>
            <a:chExt cx="2376264" cy="1368152"/>
          </a:xfrm>
        </p:grpSpPr>
        <p:sp>
          <p:nvSpPr>
            <p:cNvPr id="5" name="4 Rectángulo">
              <a:extLst>
                <a:ext uri="{FF2B5EF4-FFF2-40B4-BE49-F238E27FC236}">
                  <a16:creationId xmlns:a16="http://schemas.microsoft.com/office/drawing/2014/main" id="{CAFABEA4-4537-4B1B-B9C1-DE437E786648}"/>
                </a:ext>
              </a:extLst>
            </p:cNvPr>
            <p:cNvSpPr/>
            <p:nvPr/>
          </p:nvSpPr>
          <p:spPr>
            <a:xfrm>
              <a:off x="683568" y="1569492"/>
              <a:ext cx="2304785" cy="1368152"/>
            </a:xfrm>
            <a:prstGeom prst="rect">
              <a:avLst/>
            </a:prstGeom>
            <a:solidFill>
              <a:schemeClr val="tx2">
                <a:lumMod val="75000"/>
                <a:alpha val="12000"/>
              </a:schemeClr>
            </a:solidFill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6" name="15 CuadroTexto">
              <a:extLst>
                <a:ext uri="{FF2B5EF4-FFF2-40B4-BE49-F238E27FC236}">
                  <a16:creationId xmlns:a16="http://schemas.microsoft.com/office/drawing/2014/main" id="{C1B87B2A-799F-4A78-9951-56D7F848C46F}"/>
                </a:ext>
              </a:extLst>
            </p:cNvPr>
            <p:cNvSpPr txBox="1"/>
            <p:nvPr/>
          </p:nvSpPr>
          <p:spPr>
            <a:xfrm>
              <a:off x="1425356" y="1945655"/>
              <a:ext cx="1634476" cy="3079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  <a:cs typeface="+mn-cs"/>
                </a:rPr>
                <a:t>Malla 1:befcb</a:t>
              </a:r>
            </a:p>
          </p:txBody>
        </p:sp>
      </p:grpSp>
      <p:grpSp>
        <p:nvGrpSpPr>
          <p:cNvPr id="10" name="9 Grupo">
            <a:extLst>
              <a:ext uri="{FF2B5EF4-FFF2-40B4-BE49-F238E27FC236}">
                <a16:creationId xmlns:a16="http://schemas.microsoft.com/office/drawing/2014/main" id="{D85A31EC-32AE-4F37-9375-A09FF3C72C3F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979738"/>
            <a:ext cx="2303462" cy="1289050"/>
            <a:chOff x="683568" y="2941965"/>
            <a:chExt cx="2304256" cy="1368152"/>
          </a:xfrm>
        </p:grpSpPr>
        <p:sp>
          <p:nvSpPr>
            <p:cNvPr id="17" name="16 Rectángulo">
              <a:extLst>
                <a:ext uri="{FF2B5EF4-FFF2-40B4-BE49-F238E27FC236}">
                  <a16:creationId xmlns:a16="http://schemas.microsoft.com/office/drawing/2014/main" id="{E0067CB9-8592-45A8-B169-A31CB747AEA1}"/>
                </a:ext>
              </a:extLst>
            </p:cNvPr>
            <p:cNvSpPr/>
            <p:nvPr/>
          </p:nvSpPr>
          <p:spPr>
            <a:xfrm>
              <a:off x="683568" y="2941965"/>
              <a:ext cx="2304256" cy="1368152"/>
            </a:xfrm>
            <a:prstGeom prst="rect">
              <a:avLst/>
            </a:prstGeom>
            <a:solidFill>
              <a:srgbClr val="FFC000">
                <a:alpha val="12000"/>
              </a:srgbClr>
            </a:solidFill>
            <a:ln w="28575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7195" name="17 CuadroTexto">
              <a:extLst>
                <a:ext uri="{FF2B5EF4-FFF2-40B4-BE49-F238E27FC236}">
                  <a16:creationId xmlns:a16="http://schemas.microsoft.com/office/drawing/2014/main" id="{DD33FE57-BB76-4BA5-AF04-C642C32344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4393" y="3456634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s-CL" altLang="es-ES" sz="1400" b="1">
                  <a:solidFill>
                    <a:srgbClr val="FFC000"/>
                  </a:solidFill>
                  <a:latin typeface="Comic Sans MS" panose="030F0702030302020204" pitchFamily="66" charset="0"/>
                </a:rPr>
                <a:t>Malla 2:abcda</a:t>
              </a:r>
            </a:p>
          </p:txBody>
        </p:sp>
      </p:grpSp>
      <p:grpSp>
        <p:nvGrpSpPr>
          <p:cNvPr id="8" name="7 Grupo">
            <a:extLst>
              <a:ext uri="{FF2B5EF4-FFF2-40B4-BE49-F238E27FC236}">
                <a16:creationId xmlns:a16="http://schemas.microsoft.com/office/drawing/2014/main" id="{3FDE206C-FEA9-455D-A736-8A2AAD9C6B70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579563"/>
            <a:ext cx="2305050" cy="2717800"/>
            <a:chOff x="3740237" y="4023330"/>
            <a:chExt cx="2304256" cy="2717696"/>
          </a:xfrm>
        </p:grpSpPr>
        <p:sp>
          <p:nvSpPr>
            <p:cNvPr id="19" name="18 Rectángulo">
              <a:extLst>
                <a:ext uri="{FF2B5EF4-FFF2-40B4-BE49-F238E27FC236}">
                  <a16:creationId xmlns:a16="http://schemas.microsoft.com/office/drawing/2014/main" id="{C86CE652-338D-4A15-89CF-2C5B2145EBF0}"/>
                </a:ext>
              </a:extLst>
            </p:cNvPr>
            <p:cNvSpPr/>
            <p:nvPr/>
          </p:nvSpPr>
          <p:spPr>
            <a:xfrm>
              <a:off x="3740237" y="4023330"/>
              <a:ext cx="2304256" cy="2717696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 w="317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7193" name="19 CuadroTexto">
              <a:extLst>
                <a:ext uri="{FF2B5EF4-FFF2-40B4-BE49-F238E27FC236}">
                  <a16:creationId xmlns:a16="http://schemas.microsoft.com/office/drawing/2014/main" id="{FDD67425-BCB4-45EE-A4F0-93F7DB4148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5038" y="4437112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s-CL" altLang="es-ES" sz="1400" b="1">
                  <a:solidFill>
                    <a:srgbClr val="00B050"/>
                  </a:solidFill>
                  <a:latin typeface="Comic Sans MS" panose="030F0702030302020204" pitchFamily="66" charset="0"/>
                </a:rPr>
                <a:t>Malla 3:aefda</a:t>
              </a:r>
            </a:p>
          </p:txBody>
        </p:sp>
      </p:grpSp>
      <p:sp>
        <p:nvSpPr>
          <p:cNvPr id="24" name="23 CuadroTexto">
            <a:extLst>
              <a:ext uri="{FF2B5EF4-FFF2-40B4-BE49-F238E27FC236}">
                <a16:creationId xmlns:a16="http://schemas.microsoft.com/office/drawing/2014/main" id="{3C3636B6-19CE-4197-9798-40AA9975D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95688"/>
            <a:ext cx="1633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FFC000"/>
                </a:solidFill>
                <a:latin typeface="Comic Sans MS" panose="030F0702030302020204" pitchFamily="66" charset="0"/>
              </a:rPr>
              <a:t>Malla 2:abcda</a:t>
            </a:r>
          </a:p>
        </p:txBody>
      </p:sp>
      <p:sp>
        <p:nvSpPr>
          <p:cNvPr id="25" name="24 CuadroTexto">
            <a:extLst>
              <a:ext uri="{FF2B5EF4-FFF2-40B4-BE49-F238E27FC236}">
                <a16:creationId xmlns:a16="http://schemas.microsoft.com/office/drawing/2014/main" id="{96E4EA90-0C69-42BE-99E2-31632E5452D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8114" y="3913532"/>
            <a:ext cx="3671711" cy="369332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FBCF03AC-9D36-425C-BB6B-8864CF78DEBC}"/>
              </a:ext>
            </a:extLst>
          </p:cNvPr>
          <p:cNvSpPr/>
          <p:nvPr/>
        </p:nvSpPr>
        <p:spPr>
          <a:xfrm>
            <a:off x="3789363" y="4329113"/>
            <a:ext cx="1398587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cs typeface="+mn-cs"/>
              </a:rPr>
              <a:t>Malla 1:befca</a:t>
            </a:r>
          </a:p>
        </p:txBody>
      </p:sp>
      <p:sp>
        <p:nvSpPr>
          <p:cNvPr id="27" name="26 CuadroTexto">
            <a:extLst>
              <a:ext uri="{FF2B5EF4-FFF2-40B4-BE49-F238E27FC236}">
                <a16:creationId xmlns:a16="http://schemas.microsoft.com/office/drawing/2014/main" id="{D0B3F2A9-0D7D-4865-A711-1AA1B5BB18F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89251" y="4636428"/>
            <a:ext cx="4833887" cy="369332"/>
          </a:xfrm>
          <a:prstGeom prst="rect">
            <a:avLst/>
          </a:prstGeom>
          <a:blipFill rotWithShape="1">
            <a:blip r:embed="rId8"/>
            <a:stretch>
              <a:fillRect l="-1135" t="-8333" b="-26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8" name="27 CuadroTexto">
            <a:extLst>
              <a:ext uri="{FF2B5EF4-FFF2-40B4-BE49-F238E27FC236}">
                <a16:creationId xmlns:a16="http://schemas.microsoft.com/office/drawing/2014/main" id="{FF6449BD-6EB6-40FE-8BA9-CBF3FB5B45F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94472" y="5158160"/>
            <a:ext cx="3965060" cy="369332"/>
          </a:xfrm>
          <a:prstGeom prst="rect">
            <a:avLst/>
          </a:prstGeom>
          <a:blipFill rotWithShape="1">
            <a:blip r:embed="rId9"/>
            <a:stretch>
              <a:fillRect b="-3077"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30" name="29 CuadroTexto">
            <a:extLst>
              <a:ext uri="{FF2B5EF4-FFF2-40B4-BE49-F238E27FC236}">
                <a16:creationId xmlns:a16="http://schemas.microsoft.com/office/drawing/2014/main" id="{447A2296-794D-45B0-A993-CE9388931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88" y="4714875"/>
            <a:ext cx="3605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002060"/>
                </a:solidFill>
                <a:latin typeface="Comic Sans MS" panose="030F0702030302020204" pitchFamily="66" charset="0"/>
              </a:rPr>
              <a:t>La resolución de este sistema es trivial</a:t>
            </a:r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ECD014FE-FBA5-4B88-B8C0-95EB3962E537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3604" y="5158160"/>
            <a:ext cx="1686487" cy="1477328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F4C2FE75-BB6E-4BC7-8795-52602CC47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763" y="5711825"/>
            <a:ext cx="52959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CL" altLang="es-ES" sz="1400" b="1">
                <a:solidFill>
                  <a:srgbClr val="FF0000"/>
                </a:solidFill>
                <a:latin typeface="Comic Sans MS" panose="030F0702030302020204" pitchFamily="66" charset="0"/>
              </a:rPr>
              <a:t>Nuevamente, el signo menos en las corrientes 2 y 3, indica que el sentido es el contrario al considerado inicialmente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3" grpId="0"/>
      <p:bldP spid="14" grpId="0"/>
      <p:bldP spid="24" grpId="0"/>
      <p:bldP spid="15" grpId="0"/>
      <p:bldP spid="30" grpId="0"/>
      <p:bldP spid="2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448</Words>
  <Application>Microsoft Office PowerPoint</Application>
  <PresentationFormat>Presentación en pantalla (4:3)</PresentationFormat>
  <Paragraphs>54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Tema de Office</vt:lpstr>
      <vt:lpstr>Reglas de Kirchhoff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cristian romanque</cp:lastModifiedBy>
  <cp:revision>30</cp:revision>
  <dcterms:created xsi:type="dcterms:W3CDTF">2012-04-21T16:12:12Z</dcterms:created>
  <dcterms:modified xsi:type="dcterms:W3CDTF">2019-05-02T03:13:06Z</dcterms:modified>
</cp:coreProperties>
</file>