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64" r:id="rId4"/>
    <p:sldId id="263" r:id="rId5"/>
    <p:sldId id="265" r:id="rId6"/>
    <p:sldId id="261" r:id="rId7"/>
    <p:sldId id="266" r:id="rId8"/>
    <p:sldId id="268" r:id="rId9"/>
    <p:sldId id="270" r:id="rId10"/>
    <p:sldId id="271" r:id="rId11"/>
    <p:sldId id="272" r:id="rId12"/>
  </p:sldIdLst>
  <p:sldSz cx="12188825" cy="6858000"/>
  <p:notesSz cx="6858000" cy="9144000"/>
  <p:defaultTextStyle>
    <a:defPPr rtl="0"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48D5"/>
    <a:srgbClr val="EC88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599" autoAdjust="0"/>
  </p:normalViewPr>
  <p:slideViewPr>
    <p:cSldViewPr>
      <p:cViewPr varScale="1">
        <p:scale>
          <a:sx n="73" d="100"/>
          <a:sy n="73" d="100"/>
        </p:scale>
        <p:origin x="618" y="72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3186" y="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2446EEE-9F74-414C-8CF3-76F72C6C9CBB}" type="datetime1">
              <a:rPr lang="es-ES" smtClean="0"/>
              <a:t>20/05/2022</a:t>
            </a:fld>
            <a:endParaRPr lang="es-ES" dirty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s-ES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48FC2AD-8B93-45A4-8827-85E82B2F4F55}" type="datetime1">
              <a:rPr lang="es-ES" noProof="0" smtClean="0"/>
              <a:t>20/05/2022</a:t>
            </a:fld>
            <a:endParaRPr lang="es-ES" noProof="0" dirty="0"/>
          </a:p>
        </p:txBody>
      </p:sp>
      <p:sp>
        <p:nvSpPr>
          <p:cNvPr id="4" name="Marcador de posición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 dirty="0"/>
          </a:p>
        </p:txBody>
      </p:sp>
      <p:sp>
        <p:nvSpPr>
          <p:cNvPr id="5" name="Marcador de posición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dirty="0"/>
              <a:t>Editar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s-ES" smtClean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19586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s-ES" smtClean="0"/>
              <a:t>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856774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s-ES" smtClean="0"/>
              <a:t>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87366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 rtl="0">
              <a:defRPr sz="540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256" name="línea" descr="Gráfico de líneas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orma libre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58" name="Forma libre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59" name="Forma libre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0" name="Forma libre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1" name="Forma libre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2" name="Forma libre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3" name="Forma libre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4" name="Forma libre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5" name="Forma libre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6" name="Forma libre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7" name="Forma libre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8" name="Forma libre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9" name="Forma libre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0" name="Forma libre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1" name="Forma libre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2" name="Forma libre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3" name="Forma libre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4" name="Forma libre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5" name="Forma libre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6" name="Forma libre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7" name="Forma libre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8" name="Forma libre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9" name="Forma libre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0" name="Forma libre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1" name="Forma libre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2" name="Forma libre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3" name="Forma libre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4" name="Forma libre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5" name="Forma libre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6" name="Forma libre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7" name="Forma libre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8" name="Forma libre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9" name="Forma libre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0" name="Forma libre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1" name="Forma libre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2" name="Forma libre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3" name="Forma libre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4" name="Forma libre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5" name="Forma libre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6" name="Forma libre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7" name="Forma libre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8" name="Forma libre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9" name="Forma libre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0" name="Forma libre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1" name="Forma libre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2" name="Forma libre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3" name="Forma libre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4" name="Forma libre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5" name="Forma libre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6" name="Forma libre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7" name="Forma libre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8" name="Forma libre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9" name="Forma libre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0" name="Forma libre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1" name="Forma libre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2" name="Forma libre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3" name="Forma libre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4" name="Forma libre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5" name="Forma libre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6" name="Forma libre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7" name="Forma libre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8" name="Forma libre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9" name="Forma libre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0" name="Forma libre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1" name="Forma libre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2" name="Forma libre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3" name="Forma libre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4" name="Forma libre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5" name="Forma libre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6" name="Forma libre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7" name="Forma libre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8" name="Forma libre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9" name="Forma libre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0" name="Forma libre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1" name="Forma libre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2" name="Forma libre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3" name="Forma libre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4" name="Forma libre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5" name="Forma libre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6" name="Forma libre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7" name="Forma libre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8" name="Forma libre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9" name="Forma libre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0" name="Forma libre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1" name="Forma libre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2" name="Forma libre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3" name="Forma libre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4" name="Forma libre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5" name="Forma libre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6" name="Forma libre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7" name="Forma libre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8" name="Forma libre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9" name="Forma libre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0" name="Forma libre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1" name="Forma libre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2" name="Forma libre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3" name="Forma libre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4" name="Forma libre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5" name="Forma libre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6" name="Forma libre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7" name="Forma libre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8" name="Forma libre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9" name="Forma libre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0" name="Forma libre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1" name="Forma libre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2" name="Forma libre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3" name="Forma libre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4" name="Forma libre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5" name="Forma libre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6" name="Forma libre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7" name="Forma libre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8" name="Forma libre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9" name="Forma libre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0" name="Forma libre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1" name="Forma libre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2" name="Forma libre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3" name="Forma libre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4" name="Forma libre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5" name="Forma libre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6" name="Forma libre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7" name="Forma libre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8" name="Forma libre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9" name="Forma libre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noProof="0" smtClean="0"/>
              <a:t>Haga clic para editar el estilo de subtítulo del patrón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167" name="línea" descr="Gráfico de líne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orma libre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9" name="Forma libre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0" name="Forma libre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1" name="Forma lib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2" name="Forma lib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3" name="Forma lib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4" name="Forma lib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5" name="Forma lib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6" name="Forma lib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7" name="Forma lib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8" name="Forma lib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9" name="Forma lib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0" name="Forma lib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1" name="Forma lib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2" name="Forma lib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3" name="Forma lib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4" name="Forma lib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5" name="Forma lib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6" name="Forma lib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7" name="Forma lib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8" name="Forma lib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9" name="Forma lib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0" name="Forma lib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1" name="Forma lib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2" name="Forma lib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3" name="Forma lib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4" name="Forma lib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5" name="Forma lib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6" name="Forma lib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7" name="Forma lib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8" name="Forma lib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9" name="Forma lib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0" name="Forma lib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1" name="Forma lib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2" name="Forma lib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3" name="Forma lib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4" name="Forma lib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5" name="Forma lib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6" name="Forma lib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7" name="Forma lib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8" name="Forma lib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9" name="Forma lib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0" name="Forma lib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1" name="Forma lib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2" name="Forma lib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3" name="Forma lib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4" name="Forma lib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5" name="Forma lib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6" name="Forma lib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7" name="Forma lib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8" name="Forma lib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9" name="Forma lib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0" name="Forma lib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1" name="Forma lib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2" name="Forma lib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3" name="Forma lib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4" name="Forma lib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5" name="Forma lib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6" name="Forma lib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7" name="Forma lib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8" name="Forma lib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9" name="Forma lib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0" name="Forma lib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1" name="Forma lib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2" name="Forma lib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3" name="Forma lib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4" name="Forma lib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5" name="Forma lib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6" name="Forma lib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7" name="Forma lib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8" name="Forma lib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9" name="Forma lib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40" name="Forma lib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41" name="Forma lib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</p:grpSp>
      <p:sp>
        <p:nvSpPr>
          <p:cNvPr id="3" name="Marcador de posición de contenido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8ACC39B-F8AD-4C56-AD8F-A56798AE1A49}" type="datetime1">
              <a:rPr lang="es-ES" noProof="0" smtClean="0"/>
              <a:t>20/05/2022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 rtl="0">
              <a:defRPr sz="4400" b="0" cap="none" baseline="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255" name="línea" descr="Gráfico de líneas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orma libre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57" name="Forma libre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58" name="Forma libre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59" name="Forma libre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0" name="Forma libre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1" name="Forma libre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2" name="Forma libre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3" name="Forma libre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4" name="Forma libre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5" name="Forma libre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6" name="Forma libre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7" name="Forma libre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8" name="Forma libre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9" name="Forma libre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0" name="Forma libre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1" name="Forma libre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2" name="Forma libre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3" name="Forma libre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4" name="Forma libre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5" name="Forma libre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6" name="Forma libre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7" name="Forma libre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8" name="Forma libre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9" name="Forma libre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0" name="Forma libre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1" name="Forma libre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2" name="Forma libre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3" name="Forma libre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4" name="Forma libre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5" name="Forma libre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6" name="Forma libre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7" name="Forma libre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8" name="Forma libre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9" name="Forma libre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0" name="Forma libre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1" name="Forma libre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2" name="Forma libre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3" name="Forma libre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4" name="Forma libre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5" name="Forma libre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6" name="Forma libre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7" name="Forma libre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8" name="Forma libre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9" name="Forma libre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0" name="Forma libre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1" name="Forma libre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2" name="Forma libre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3" name="Forma libre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4" name="Forma libre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5" name="Forma libre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6" name="Forma libre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7" name="Forma libre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8" name="Forma libre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9" name="Forma libre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0" name="Forma libre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1" name="Forma libre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2" name="Forma libre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3" name="Forma libre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4" name="Forma libre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5" name="Forma libre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6" name="Forma libre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7" name="Forma libre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8" name="Forma libre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9" name="Forma libre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0" name="Forma libre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1" name="Forma libre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2" name="Forma libre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3" name="Forma libre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4" name="Forma libre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5" name="Forma libre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6" name="Forma libre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7" name="Forma libre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8" name="Forma libre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9" name="Forma libre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0" name="Forma libre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1" name="Forma libre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2" name="Forma libre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3" name="Forma libre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4" name="Forma libre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5" name="Forma libre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6" name="Forma libre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7" name="Forma libre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8" name="Forma libre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9" name="Forma libre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0" name="Forma libre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1" name="Forma libre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2" name="Forma libre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3" name="Forma libre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4" name="Forma libre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5" name="Forma libre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6" name="Forma libre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7" name="Forma libre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8" name="Forma libre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9" name="Forma libre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0" name="Forma libre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1" name="Forma libre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2" name="Forma libre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3" name="Forma libre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4" name="Forma libre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5" name="Forma libre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6" name="Forma libre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7" name="Forma libre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8" name="Forma libre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9" name="Forma libre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0" name="Forma libre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1" name="Forma libre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2" name="Forma libre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3" name="Forma libre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4" name="Forma libre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5" name="Forma libre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6" name="Forma libre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7" name="Forma libre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8" name="Forma libre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9" name="Forma libre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0" name="Forma libre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1" name="Forma libre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2" name="Forma libre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3" name="Forma libre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4" name="Forma libre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5" name="Forma libre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6" name="Forma libre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7" name="Forma libre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8" name="Forma libre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9A5F5A5-C1AF-4E1F-BBE9-77A0324E6A16}" type="datetime1">
              <a:rPr lang="es-ES" noProof="0" smtClean="0"/>
              <a:t>20/05/2022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158" name="línea" descr="Gráfico de líne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orma libre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0" name="Forma libre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1" name="Forma libre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2" name="Forma lib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3" name="Forma lib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4" name="Forma lib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5" name="Forma lib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6" name="Forma lib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7" name="Forma lib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8" name="Forma lib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9" name="Forma lib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0" name="Forma lib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1" name="Forma lib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2" name="Forma lib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3" name="Forma lib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4" name="Forma lib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5" name="Forma lib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6" name="Forma lib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7" name="Forma lib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8" name="Forma lib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9" name="Forma lib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0" name="Forma lib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1" name="Forma lib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2" name="Forma lib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3" name="Forma lib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4" name="Forma lib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5" name="Forma lib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6" name="Forma lib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7" name="Forma lib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8" name="Forma lib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9" name="Forma lib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0" name="Forma lib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1" name="Forma lib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2" name="Forma lib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3" name="Forma lib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4" name="Forma lib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5" name="Forma lib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6" name="Forma lib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7" name="Forma lib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8" name="Forma lib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9" name="Forma lib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0" name="Forma lib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1" name="Forma lib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2" name="Forma lib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3" name="Forma lib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4" name="Forma lib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5" name="Forma lib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6" name="Forma lib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7" name="Forma lib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8" name="Forma lib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9" name="Forma lib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0" name="Forma lib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1" name="Forma lib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2" name="Forma lib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3" name="Forma lib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4" name="Forma lib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5" name="Forma lib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6" name="Forma lib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7" name="Forma lib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8" name="Forma lib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9" name="Forma lib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0" name="Forma lib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1" name="Forma lib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2" name="Forma lib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3" name="Forma lib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4" name="Forma lib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5" name="Forma lib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6" name="Forma lib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7" name="Forma lib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8" name="Forma lib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9" name="Forma lib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0" name="Forma lib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1" name="Forma lib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2" name="Forma lib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</p:grpSp>
      <p:sp>
        <p:nvSpPr>
          <p:cNvPr id="3" name="Marcador de posición de contenido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EBAF46A-8BB1-4F24-A11E-0306615E93F5}" type="datetime1">
              <a:rPr lang="es-ES" noProof="0" smtClean="0"/>
              <a:t>20/05/2022</a:t>
            </a:fld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160" name="línea" descr="Gráfico de líne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orma libre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2" name="Forma libre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3" name="Forma libre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4" name="Forma lib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5" name="Forma lib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6" name="Forma lib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7" name="Forma lib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8" name="Forma lib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9" name="Forma lib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0" name="Forma lib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1" name="Forma lib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2" name="Forma lib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3" name="Forma lib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4" name="Forma lib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5" name="Forma lib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6" name="Forma lib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7" name="Forma lib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8" name="Forma lib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9" name="Forma lib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0" name="Forma lib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1" name="Forma lib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2" name="Forma lib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3" name="Forma lib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4" name="Forma lib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5" name="Forma lib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6" name="Forma lib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7" name="Forma lib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8" name="Forma lib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9" name="Forma lib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0" name="Forma lib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1" name="Forma lib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2" name="Forma lib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3" name="Forma lib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4" name="Forma lib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5" name="Forma lib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6" name="Forma lib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7" name="Forma lib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8" name="Forma lib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9" name="Forma lib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0" name="Forma lib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1" name="Forma lib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2" name="Forma lib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3" name="Forma lib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4" name="Forma lib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5" name="Forma lib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6" name="Forma lib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7" name="Forma lib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8" name="Forma lib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9" name="Forma lib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0" name="Forma lib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1" name="Forma lib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2" name="Forma lib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3" name="Forma lib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4" name="Forma lib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5" name="Forma lib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6" name="Forma lib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7" name="Forma lib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8" name="Forma lib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9" name="Forma lib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0" name="Forma lib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1" name="Forma lib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2" name="Forma lib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3" name="Forma lib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4" name="Forma lib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5" name="Forma lib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6" name="Forma lib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7" name="Forma lib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8" name="Forma lib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9" name="Forma lib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0" name="Forma lib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1" name="Forma lib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2" name="Forma lib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3" name="Forma lib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4" name="Forma lib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</p:grp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5" name="Marcador de posición de texto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4829AD9-EA14-4AE8-BB2F-1A8BF56A3E5B}" type="datetime1">
              <a:rPr lang="es-ES" noProof="0" smtClean="0"/>
              <a:t>20/05/2022</a:t>
            </a:fld>
            <a:endParaRPr lang="es-ES" noProof="0" dirty="0"/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  <p:sp>
        <p:nvSpPr>
          <p:cNvPr id="85" name="Marcador de posición de contenido 3"/>
          <p:cNvSpPr>
            <a:spLocks noGrp="1"/>
          </p:cNvSpPr>
          <p:nvPr>
            <p:ph sz="half" idx="13"/>
          </p:nvPr>
        </p:nvSpPr>
        <p:spPr>
          <a:xfrm>
            <a:off x="6246812" y="2819400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156" name="línea" descr="Gráfico de líne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orma libre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58" name="Forma libre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59" name="Forma libre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0" name="Forma lib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1" name="Forma lib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2" name="Forma lib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3" name="Forma lib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4" name="Forma lib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5" name="Forma lib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6" name="Forma lib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7" name="Forma lib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8" name="Forma lib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9" name="Forma lib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0" name="Forma lib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1" name="Forma lib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2" name="Forma lib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3" name="Forma lib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4" name="Forma lib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5" name="Forma lib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6" name="Forma lib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7" name="Forma lib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8" name="Forma lib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9" name="Forma lib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0" name="Forma lib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1" name="Forma lib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2" name="Forma lib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3" name="Forma lib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4" name="Forma lib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5" name="Forma lib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6" name="Forma lib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7" name="Forma lib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8" name="Forma lib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9" name="Forma lib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0" name="Forma lib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1" name="Forma lib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2" name="Forma lib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3" name="Forma lib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4" name="Forma lib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5" name="Forma lib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6" name="Forma lib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7" name="Forma lib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8" name="Forma lib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9" name="Forma lib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0" name="Forma lib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1" name="Forma lib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2" name="Forma lib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3" name="Forma lib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4" name="Forma lib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5" name="Forma lib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6" name="Forma lib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7" name="Forma lib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8" name="Forma lib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9" name="Forma lib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0" name="Forma lib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1" name="Forma lib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2" name="Forma lib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3" name="Forma lib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4" name="Forma lib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5" name="Forma lib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6" name="Forma lib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7" name="Forma lib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8" name="Forma lib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9" name="Forma lib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0" name="Forma lib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1" name="Forma lib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2" name="Forma lib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3" name="Forma lib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4" name="Forma lib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5" name="Forma lib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6" name="Forma lib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7" name="Forma lib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8" name="Forma lib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9" name="Forma lib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0" name="Forma lib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</p:grp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996EFD6-A265-4329-83FB-237234CCC851}" type="datetime1">
              <a:rPr lang="es-ES" noProof="0" smtClean="0"/>
              <a:t>20/05/2022</a:t>
            </a:fld>
            <a:endParaRPr lang="es-ES" noProof="0" dirty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1EEC8E5-6135-4EEA-A5FA-4E382F0E51FD}" type="datetime1">
              <a:rPr lang="es-ES" noProof="0" smtClean="0"/>
              <a:t>20/05/2022</a:t>
            </a:fld>
            <a:endParaRPr lang="es-ES" noProof="0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 rtl="0">
              <a:defRPr sz="3200" b="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  <p:grpSp>
        <p:nvGrpSpPr>
          <p:cNvPr id="615" name="marco" descr="Gráfico de cuadro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upo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upo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orma libre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orma libre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orma libre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orma lib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orma lib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orma lib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orma lib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orma lib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orma lib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orma lib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orma lib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orma lib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orma lib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orma lib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orma lib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orma lib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orma lib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orma lib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orma lib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orma lib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orma lib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orma lib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orma lib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orma lib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orma lib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orma lib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orma lib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orma lib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orma lib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orma lib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orma lib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orma lib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orma lib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orma lib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orma lib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orma lib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orma lib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orma lib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orma lib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orma lib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orma lib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orma lib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orma lib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orma lib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orma lib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orma lib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orma lib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orma lib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orma lib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orma lib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orma lib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orma lib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orma lib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orma lib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orma lib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orma lib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orma lib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orma lib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orma lib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orma lib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orma lib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orma lib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orma lib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orma lib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orma lib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orma lib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orma lib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orma lib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orma lib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orma lib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orma lib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orma lib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orma lib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orma lib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upo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orma libre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orma libre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orma libre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orma lib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orma lib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orma lib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orma lib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orma lib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orma lib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orma lib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orma lib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orma lib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orma lib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orma lib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orma lib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orma lib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orma lib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orma lib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orma lib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orma lib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orma lib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orma lib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orma lib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orma lib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orma lib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orma lib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orma lib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orma lib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orma lib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orma lib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orma lib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orma lib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orma lib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orma lib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orma lib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orma lib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orma lib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orma lib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orma lib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orma lib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orma lib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orma lib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orma lib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orma lib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orma lib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orma lib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orma lib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orma lib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orma lib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orma lib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orma lib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orma lib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orma lib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orma lib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orma lib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orma lib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orma lib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orma lib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orma lib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orma lib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orma lib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orma lib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orma lib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orma lib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orma lib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orma lib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orma lib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orma lib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orma lib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orma lib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orma lib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orma lib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orma lib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orma lib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upo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upo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orma libre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orma libre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orma libre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orma lib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orma lib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orma lib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orma lib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orma lib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orma lib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orma lib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orma lib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orma lib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orma lib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orma lib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orma lib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orma lib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orma lib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orma lib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orma lib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orma lib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orma lib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orma lib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orma lib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orma lib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orma lib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orma lib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orma lib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orma lib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orma lib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orma lib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orma lib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orma lib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orma lib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orma lib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orma lib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orma lib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orma lib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orma lib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orma lib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orma lib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orma lib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orma lib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orma lib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orma lib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orma lib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orma lib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orma lib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orma lib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orma lib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orma lib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orma lib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orma lib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orma lib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orma lib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orma lib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orma lib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orma lib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orma lib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orma lib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orma lib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orma lib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orma lib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orma lib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orma lib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orma lib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orma lib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orma lib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orma lib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orma lib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orma lib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orma lib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orma lib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orma lib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orma lib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upo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orma libre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orma libre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orma libre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orma lib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orma lib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orma lib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orma lib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orma lib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orma lib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orma lib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orma lib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orma lib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orma lib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orma lib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orma lib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orma lib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orma lib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orma lib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orma lib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orma lib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orma lib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orma lib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orma lib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orma lib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orma lib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orma lib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orma lib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orma lib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orma lib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orma lib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orma lib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orma lib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orma lib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orma lib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orma lib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orma lib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orma lib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orma lib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orma lib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orma lib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orma lib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orma lib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orma lib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orma lib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orma lib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orma lib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orma lib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orma lib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orma lib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orma lib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orma lib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orma lib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orma lib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orma lib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orma lib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orma lib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orma lib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orma lib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orma lib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orma lib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orma lib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orma lib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orma lib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orma lib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orma lib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orma lib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orma lib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orma lib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orma lib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orma lib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orma lib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orma lib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orma lib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orma lib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EAA01AB-145F-4AE5-A1D5-362BC05CA7CC}" type="datetime1">
              <a:rPr lang="es-ES" noProof="0" smtClean="0"/>
              <a:t>20/05/2022</a:t>
            </a:fld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 rtl="0">
              <a:defRPr sz="3200" b="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imagen 2" descr="Marcador de posición vacío para agregar una imagen. Haga clic en el marcador de posición y seleccione la imagen que quiera agregar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s-ES" noProof="0" smtClean="0"/>
              <a:t>Haga clic en el icono para agregar una imagen</a:t>
            </a:r>
            <a:endParaRPr lang="es-ES" noProof="0" dirty="0"/>
          </a:p>
        </p:txBody>
      </p:sp>
      <p:grpSp>
        <p:nvGrpSpPr>
          <p:cNvPr id="614" name="marco" descr="Gráfico de cuadro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upo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upo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orma libre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orma libre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orma libre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orma lib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orma lib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orma lib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orma lib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orma lib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orma lib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orma lib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orma lib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orma lib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orma lib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orma lib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orma lib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orma lib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orma lib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orma lib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orma lib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orma lib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orma lib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orma lib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orma lib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orma lib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orma lib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orma lib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orma lib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orma lib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orma lib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orma lib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orma lib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orma lib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orma lib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orma lib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orma lib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orma lib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orma lib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orma lib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orma lib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orma lib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orma lib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orma lib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orma lib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orma lib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orma lib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orma lib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orma lib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orma lib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orma lib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orma lib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orma lib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orma lib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orma lib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orma lib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orma lib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orma lib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orma lib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orma lib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orma lib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orma lib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orma lib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orma lib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orma lib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orma lib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orma lib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orma lib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orma lib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orma lib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orma lib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orma lib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orma lib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orma lib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orma lib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orma lib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upo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orma libre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orma libre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orma libre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orma lib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orma lib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orma lib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orma lib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orma lib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orma lib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orma lib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orma lib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orma lib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orma lib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orma lib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orma lib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orma lib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orma lib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orma lib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orma lib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orma lib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orma lib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orma lib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orma lib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orma lib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orma lib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orma lib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orma lib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orma lib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orma lib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orma lib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orma lib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orma lib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orma lib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orma lib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orma lib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orma lib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orma lib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orma lib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orma lib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orma lib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orma lib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orma lib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orma lib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orma lib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orma lib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orma lib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orma lib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orma lib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orma lib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orma lib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orma lib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orma lib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orma lib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orma lib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orma lib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orma lib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orma lib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orma lib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orma lib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orma lib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orma lib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orma lib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orma lib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orma lib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orma lib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orma lib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orma lib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orma lib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orma lib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orma lib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orma lib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orma lib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orma lib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orma lib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upo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upo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orma libre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orma libre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orma libre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orma lib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orma lib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orma lib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orma lib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orma lib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orma lib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orma lib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orma lib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orma lib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orma lib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orma lib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orma lib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orma lib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orma lib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orma lib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orma lib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orma lib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orma lib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orma lib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orma lib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orma lib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orma lib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orma lib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orma lib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orma lib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orma lib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orma lib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orma lib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orma lib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orma lib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orma lib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orma lib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orma lib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orma lib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orma lib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orma lib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orma lib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orma lib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orma lib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orma lib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orma lib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orma lib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orma lib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orma lib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orma lib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orma lib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orma lib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orma lib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orma lib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orma lib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orma lib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orma lib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orma lib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orma lib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orma lib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orma lib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orma lib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orma lib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orma lib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orma lib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orma lib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orma lib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orma lib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orma lib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orma lib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orma lib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orma lib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orma lib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orma lib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orma lib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orma lib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upo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orma libre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orma libre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orma libre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orma libre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orma libre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orma libre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orma libre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orma libre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orma libre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orma libre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orma libre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orma libre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orma libre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orma libre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orma libre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orma libre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orma libre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orma libre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orma libre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orma libre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orma libre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orma libre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orma libre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orma libre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orma libre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orma libre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orma libre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orma libre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orma libre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orma libre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orma libre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orma libre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orma libre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orma libre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orma libre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orma libre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orma libre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orma libre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orma libre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orma libre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orma libre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orma libre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orma libre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orma libre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orma libre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orma libre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orma libre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orma libre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orma libre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orma libre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orma libre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orma libre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orma libre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orma libre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orma libre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orma libre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orma libre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orma libre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orma libre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orma libre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orma libre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orma libre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orma libre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orma libre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orma libre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orma libre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orma libre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orma libre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orma libre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orma libre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orma libre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orma libre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orma libre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orma libre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FD16348-E405-42B1-89B5-964AA77FE073}" type="datetime1">
              <a:rPr lang="es-ES" noProof="0" smtClean="0"/>
              <a:t>20/05/2022</a:t>
            </a:fld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7" name="línea" descr="Gráfico de líne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orma libre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9" name="Forma libre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0" name="Forma libre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1" name="Forma lib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2" name="Forma lib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3" name="Forma lib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4" name="Forma lib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5" name="Forma lib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" name="Forma lib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" name="Forma lib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" name="Forma lib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" name="Forma lib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" name="Forma lib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" name="Forma lib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" name="Forma lib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" name="Forma lib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4" name="Forma lib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5" name="Forma lib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6" name="Forma lib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7" name="Forma lib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8" name="Forma lib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9" name="Forma lib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0" name="Forma lib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1" name="Forma lib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2" name="Forma lib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3" name="Forma lib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4" name="Forma lib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5" name="Forma lib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6" name="Forma lib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7" name="Forma lib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8" name="Forma lib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9" name="Forma lib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0" name="Forma lib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1" name="Forma lib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2" name="Forma lib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3" name="Forma lib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4" name="Forma lib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5" name="Forma lib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6" name="Forma lib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7" name="Forma lib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8" name="Forma lib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9" name="Forma lib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0" name="Forma lib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1" name="Forma lib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2" name="Forma lib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3" name="Forma lib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4" name="Forma lib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5" name="Forma lib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6" name="Forma lib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7" name="Forma lib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8" name="Forma lib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9" name="Forma lib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0" name="Forma lib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1" name="Forma lib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2" name="Forma lib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3" name="Forma lib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4" name="Forma lib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5" name="Forma lib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6" name="Forma lib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7" name="Forma lib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8" name="Forma lib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9" name="Forma lib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0" name="Forma lib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1" name="Forma lib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2" name="Forma lib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3" name="Forma lib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4" name="Forma lib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5" name="Forma lib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6" name="Forma lib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7" name="Forma lib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8" name="Forma lib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9" name="Forma lib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80" name="Forma lib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81" name="Forma lib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</p:grpSp>
      <p:sp>
        <p:nvSpPr>
          <p:cNvPr id="3" name="Marcador de posición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422E2A2-B648-4842-9ED5-8E4D1828D625}" type="datetime1">
              <a:rPr lang="es-ES" noProof="0" smtClean="0"/>
              <a:t>20/05/2022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>
            <a:lvl1pPr rtl="0">
              <a:defRPr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7" name="línea" descr="Gráfico de líneas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orma libre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9" name="Forma libre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0" name="Forma libre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1" name="Forma lib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2" name="Forma lib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3" name="Forma lib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4" name="Forma lib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5" name="Forma lib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" name="Forma lib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" name="Forma lib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" name="Forma lib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" name="Forma lib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" name="Forma lib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" name="Forma lib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" name="Forma lib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" name="Forma lib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4" name="Forma lib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5" name="Forma lib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6" name="Forma lib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7" name="Forma lib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8" name="Forma lib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9" name="Forma lib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0" name="Forma lib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1" name="Forma lib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2" name="Forma lib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3" name="Forma lib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4" name="Forma lib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5" name="Forma lib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6" name="Forma lib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7" name="Forma lib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8" name="Forma lib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9" name="Forma lib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0" name="Forma lib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1" name="Forma lib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2" name="Forma lib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3" name="Forma lib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4" name="Forma lib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5" name="Forma lib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6" name="Forma lib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7" name="Forma lib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8" name="Forma lib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9" name="Forma lib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0" name="Forma lib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1" name="Forma lib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2" name="Forma lib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3" name="Forma lib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4" name="Forma lib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5" name="Forma lib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6" name="Forma lib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7" name="Forma lib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8" name="Forma lib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9" name="Forma lib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0" name="Forma lib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1" name="Forma lib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2" name="Forma lib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3" name="Forma lib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4" name="Forma lib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5" name="Forma lib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6" name="Forma lib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7" name="Forma lib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8" name="Forma lib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9" name="Forma lib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0" name="Forma lib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1" name="Forma lib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2" name="Forma lib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3" name="Forma lib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4" name="Forma lib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5" name="Forma lib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6" name="Forma lib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7" name="Forma lib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8" name="Forma lib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9" name="Forma lib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80" name="Forma lib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81" name="Forma lib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</p:grpSp>
      <p:sp>
        <p:nvSpPr>
          <p:cNvPr id="3" name="Marcador de posición de texto vertical 2"/>
          <p:cNvSpPr>
            <a:spLocks noGrp="1"/>
          </p:cNvSpPr>
          <p:nvPr>
            <p:ph type="body" orient="vert" idx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86AB9F2-CD8F-42EB-A63E-2B03D1B74C56}" type="datetime1">
              <a:rPr lang="es-ES" noProof="0" smtClean="0"/>
              <a:t>20/05/2022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título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s-ES" dirty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Editar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3EA5BF5C-F4C1-4C94-BD5F-F847F8EB8117}" type="datetime1">
              <a:rPr lang="es-ES" noProof="0" smtClean="0"/>
              <a:t>20/05/2022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algn="ctr" rtl="0"/>
            <a:r>
              <a:rPr lang="es-ES" b="1" dirty="0" smtClean="0">
                <a:solidFill>
                  <a:schemeClr val="accent2"/>
                </a:solidFill>
                <a:latin typeface="Bradley Hand ITC" panose="03070402050302030203" pitchFamily="66" charset="0"/>
              </a:rPr>
              <a:t>ECUACIÓN QUÍMICA</a:t>
            </a:r>
            <a:br>
              <a:rPr lang="es-ES" b="1" dirty="0" smtClean="0">
                <a:solidFill>
                  <a:schemeClr val="accent2"/>
                </a:solidFill>
                <a:latin typeface="Bradley Hand ITC" panose="03070402050302030203" pitchFamily="66" charset="0"/>
              </a:rPr>
            </a:br>
            <a:r>
              <a:rPr lang="es-ES" b="1" dirty="0" smtClean="0">
                <a:solidFill>
                  <a:schemeClr val="accent2"/>
                </a:solidFill>
                <a:latin typeface="Bradley Hand ITC" panose="03070402050302030203" pitchFamily="66" charset="0"/>
              </a:rPr>
              <a:t>ESTEQUIOMETRÍA</a:t>
            </a:r>
            <a:endParaRPr lang="es-ES" b="1" dirty="0">
              <a:solidFill>
                <a:schemeClr val="accent2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algn="ctr" rtl="0"/>
            <a:r>
              <a:rPr lang="es-ES" sz="2800" b="1" dirty="0" smtClean="0">
                <a:solidFill>
                  <a:srgbClr val="FFFF00"/>
                </a:solidFill>
                <a:latin typeface="+mj-lt"/>
              </a:rPr>
              <a:t>Reacciones químicas</a:t>
            </a:r>
          </a:p>
          <a:p>
            <a:pPr algn="ctr" rtl="0"/>
            <a:r>
              <a:rPr lang="es-ES" sz="2800" b="1" dirty="0" smtClean="0">
                <a:solidFill>
                  <a:srgbClr val="FFFF00"/>
                </a:solidFill>
                <a:latin typeface="+mj-lt"/>
              </a:rPr>
              <a:t>Cálculos a partir de ecuaciones químicas</a:t>
            </a:r>
            <a:r>
              <a:rPr lang="es-ES" b="1" dirty="0" smtClean="0">
                <a:solidFill>
                  <a:srgbClr val="FFFF00"/>
                </a:solidFill>
                <a:latin typeface="+mj-lt"/>
              </a:rPr>
              <a:t> </a:t>
            </a:r>
            <a:endParaRPr lang="es-ES" b="1" dirty="0">
              <a:solidFill>
                <a:srgbClr val="FFFF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r>
              <a:rPr lang="es-ES" sz="4000" b="1" dirty="0" smtClean="0">
                <a:solidFill>
                  <a:srgbClr val="FFFF00"/>
                </a:solidFill>
              </a:rPr>
              <a:t>Reacción química y ecuación química</a:t>
            </a:r>
            <a:endParaRPr lang="es-ES" sz="4000" b="1" dirty="0">
              <a:solidFill>
                <a:srgbClr val="FFFF00"/>
              </a:solidFill>
            </a:endParaRPr>
          </a:p>
        </p:txBody>
      </p:sp>
      <p:sp>
        <p:nvSpPr>
          <p:cNvPr id="14" name="Marcador de posición de contenido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r>
              <a:rPr lang="es-ES" dirty="0" smtClean="0">
                <a:latin typeface="+mj-lt"/>
              </a:rPr>
              <a:t>Es lo que ocurre en la realidad:</a:t>
            </a:r>
          </a:p>
          <a:p>
            <a:endParaRPr lang="es-ES" dirty="0">
              <a:latin typeface="+mj-lt"/>
            </a:endParaRPr>
          </a:p>
          <a:p>
            <a:endParaRPr lang="es-ES" dirty="0" smtClean="0">
              <a:latin typeface="+mj-lt"/>
            </a:endParaRPr>
          </a:p>
          <a:p>
            <a:pPr marL="0" indent="0">
              <a:buNone/>
            </a:pPr>
            <a:endParaRPr lang="es-ES" dirty="0">
              <a:latin typeface="+mj-lt"/>
            </a:endParaRPr>
          </a:p>
          <a:p>
            <a:r>
              <a:rPr lang="es-ES" dirty="0" smtClean="0">
                <a:latin typeface="+mj-lt"/>
              </a:rPr>
              <a:t>Es la representación de la reacción química a través de símbolos:</a:t>
            </a:r>
          </a:p>
          <a:p>
            <a:endParaRPr lang="es-ES" dirty="0" smtClean="0">
              <a:latin typeface="+mj-lt"/>
            </a:endParaRPr>
          </a:p>
          <a:p>
            <a:endParaRPr lang="es-ES" dirty="0">
              <a:latin typeface="+mj-lt"/>
            </a:endParaRPr>
          </a:p>
          <a:p>
            <a:endParaRPr lang="es-ES" dirty="0">
              <a:latin typeface="+mj-lt"/>
            </a:endParaRPr>
          </a:p>
        </p:txBody>
      </p:sp>
      <p:pic>
        <p:nvPicPr>
          <p:cNvPr id="4" name="Imagen 3" descr="El mechero Bunsen-Desaga — Cuaderno de Cultura Científic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572" y="1864810"/>
            <a:ext cx="2376264" cy="216024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348" y="4634650"/>
            <a:ext cx="4204157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53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b="1" dirty="0" smtClean="0">
                <a:solidFill>
                  <a:srgbClr val="FFFF00"/>
                </a:solidFill>
              </a:rPr>
              <a:t>Partes de la ecuación química</a:t>
            </a:r>
            <a:endParaRPr lang="es-CL" sz="3600" b="1" dirty="0">
              <a:solidFill>
                <a:srgbClr val="FFFF00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22414" y="1905000"/>
            <a:ext cx="9144000" cy="4260304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s-CL" dirty="0" smtClean="0">
                <a:latin typeface="+mj-lt"/>
              </a:rPr>
              <a:t>REACTANTES       PRODUCTOS</a:t>
            </a:r>
          </a:p>
          <a:p>
            <a:pPr algn="ctr"/>
            <a:endParaRPr lang="es-CL" dirty="0"/>
          </a:p>
          <a:p>
            <a:pPr algn="ctr"/>
            <a:endParaRPr lang="es-CL" dirty="0" smtClean="0"/>
          </a:p>
          <a:p>
            <a:pPr algn="ctr"/>
            <a:endParaRPr lang="es-CL" dirty="0"/>
          </a:p>
          <a:p>
            <a:pPr algn="just"/>
            <a:r>
              <a:rPr lang="es-CL" dirty="0" smtClean="0">
                <a:latin typeface="+mj-lt"/>
              </a:rPr>
              <a:t>Coeficientes </a:t>
            </a:r>
            <a:r>
              <a:rPr lang="es-CL" dirty="0" err="1" smtClean="0">
                <a:latin typeface="+mj-lt"/>
              </a:rPr>
              <a:t>estequiométricos</a:t>
            </a:r>
            <a:endParaRPr lang="es-CL" dirty="0" smtClean="0">
              <a:latin typeface="+mj-lt"/>
            </a:endParaRPr>
          </a:p>
          <a:p>
            <a:pPr algn="just"/>
            <a:r>
              <a:rPr lang="es-CL" dirty="0" smtClean="0">
                <a:latin typeface="+mj-lt"/>
              </a:rPr>
              <a:t>Moles</a:t>
            </a:r>
          </a:p>
          <a:p>
            <a:pPr algn="just"/>
            <a:r>
              <a:rPr lang="es-CL" dirty="0" smtClean="0">
                <a:latin typeface="+mj-lt"/>
              </a:rPr>
              <a:t>Gramos </a:t>
            </a:r>
          </a:p>
          <a:p>
            <a:pPr algn="just"/>
            <a:r>
              <a:rPr lang="es-CL" dirty="0" smtClean="0">
                <a:latin typeface="+mj-lt"/>
              </a:rPr>
              <a:t>MM (Masa Molar): (g/mol) </a:t>
            </a:r>
          </a:p>
          <a:p>
            <a:pPr marL="0" indent="0" algn="ctr">
              <a:buNone/>
            </a:pPr>
            <a:r>
              <a:rPr lang="es-CL" dirty="0" smtClean="0"/>
              <a:t> </a:t>
            </a:r>
            <a:endParaRPr lang="es-CL" dirty="0"/>
          </a:p>
        </p:txBody>
      </p:sp>
      <p:sp>
        <p:nvSpPr>
          <p:cNvPr id="4" name="Flecha derecha 3"/>
          <p:cNvSpPr/>
          <p:nvPr/>
        </p:nvSpPr>
        <p:spPr>
          <a:xfrm>
            <a:off x="5950396" y="1905000"/>
            <a:ext cx="648072" cy="288032"/>
          </a:xfrm>
          <a:prstGeom prst="rightArrow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164" y="2541868"/>
            <a:ext cx="504056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4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err="1">
                <a:solidFill>
                  <a:srgbClr val="FFFF00"/>
                </a:solidFill>
              </a:rPr>
              <a:t>Estequiometría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22414" y="1700808"/>
            <a:ext cx="9144000" cy="4680520"/>
          </a:xfrm>
        </p:spPr>
        <p:txBody>
          <a:bodyPr>
            <a:normAutofit/>
          </a:bodyPr>
          <a:lstStyle/>
          <a:p>
            <a:r>
              <a:rPr lang="es-CL" sz="2000" dirty="0" smtClean="0">
                <a:latin typeface="+mj-lt"/>
              </a:rPr>
              <a:t>Son los cálculos que hacemos a partir de la ecuación química:</a:t>
            </a:r>
          </a:p>
          <a:p>
            <a:endParaRPr lang="es-CL" sz="2000" dirty="0">
              <a:latin typeface="+mj-lt"/>
            </a:endParaRPr>
          </a:p>
          <a:p>
            <a:pPr marL="0" indent="0">
              <a:buNone/>
            </a:pPr>
            <a:endParaRPr lang="es-CL" sz="2000" dirty="0" smtClean="0">
              <a:latin typeface="+mj-lt"/>
            </a:endParaRPr>
          </a:p>
          <a:p>
            <a:pPr marL="0" indent="0">
              <a:buNone/>
            </a:pPr>
            <a:endParaRPr lang="es-CL" sz="2000" dirty="0">
              <a:latin typeface="+mj-lt"/>
            </a:endParaRPr>
          </a:p>
          <a:p>
            <a:r>
              <a:rPr lang="es-CL" sz="2000" dirty="0" smtClean="0">
                <a:latin typeface="+mj-lt"/>
              </a:rPr>
              <a:t>1 mol de metano (CH</a:t>
            </a:r>
            <a:r>
              <a:rPr lang="es-CL" sz="2000" baseline="-25000" dirty="0" smtClean="0">
                <a:latin typeface="+mj-lt"/>
              </a:rPr>
              <a:t>4</a:t>
            </a:r>
            <a:r>
              <a:rPr lang="es-CL" sz="2000" dirty="0" smtClean="0">
                <a:latin typeface="+mj-lt"/>
              </a:rPr>
              <a:t>) reacciona con dos moles de oxígeno (O</a:t>
            </a:r>
            <a:r>
              <a:rPr lang="es-CL" sz="2000" baseline="-25000" dirty="0" smtClean="0">
                <a:latin typeface="+mj-lt"/>
              </a:rPr>
              <a:t>2</a:t>
            </a:r>
            <a:r>
              <a:rPr lang="es-CL" sz="2000" dirty="0" smtClean="0">
                <a:latin typeface="+mj-lt"/>
              </a:rPr>
              <a:t>).</a:t>
            </a:r>
          </a:p>
          <a:p>
            <a:r>
              <a:rPr lang="es-CL" sz="2000" dirty="0" smtClean="0">
                <a:latin typeface="+mj-lt"/>
              </a:rPr>
              <a:t>Se forma 1 mol de dióxido de carbono (CO</a:t>
            </a:r>
            <a:r>
              <a:rPr lang="es-CL" sz="2000" baseline="-25000" dirty="0" smtClean="0">
                <a:latin typeface="+mj-lt"/>
              </a:rPr>
              <a:t>2</a:t>
            </a:r>
            <a:r>
              <a:rPr lang="es-CL" sz="2000" dirty="0" smtClean="0">
                <a:latin typeface="+mj-lt"/>
              </a:rPr>
              <a:t>)</a:t>
            </a:r>
            <a:r>
              <a:rPr lang="es-CL" sz="2000" baseline="-25000" dirty="0" smtClean="0">
                <a:latin typeface="+mj-lt"/>
              </a:rPr>
              <a:t> </a:t>
            </a:r>
            <a:r>
              <a:rPr lang="es-CL" sz="2000" dirty="0" smtClean="0">
                <a:latin typeface="+mj-lt"/>
              </a:rPr>
              <a:t> y 2 moles de agua.</a:t>
            </a:r>
          </a:p>
          <a:p>
            <a:r>
              <a:rPr lang="es-CL" sz="2000" dirty="0" smtClean="0">
                <a:latin typeface="+mj-lt"/>
              </a:rPr>
              <a:t>¿Cuántos moles de </a:t>
            </a:r>
            <a:r>
              <a:rPr lang="es-CL" sz="2000" dirty="0" smtClean="0"/>
              <a:t>CO</a:t>
            </a:r>
            <a:r>
              <a:rPr lang="es-CL" sz="2000" baseline="-25000" dirty="0" smtClean="0"/>
              <a:t>2 </a:t>
            </a:r>
            <a:r>
              <a:rPr lang="es-CL" sz="2000" dirty="0" smtClean="0"/>
              <a:t> </a:t>
            </a:r>
            <a:r>
              <a:rPr lang="es-CL" sz="2000" dirty="0" smtClean="0">
                <a:latin typeface="+mj-lt"/>
              </a:rPr>
              <a:t>y agua se forman a partir de 3 moles de metano?</a:t>
            </a:r>
          </a:p>
          <a:p>
            <a:r>
              <a:rPr lang="es-CL" sz="2000" dirty="0"/>
              <a:t>¿Cuántos </a:t>
            </a:r>
            <a:r>
              <a:rPr lang="es-CL" sz="2000" dirty="0" smtClean="0"/>
              <a:t>gramos </a:t>
            </a:r>
            <a:r>
              <a:rPr lang="es-CL" sz="2000" dirty="0"/>
              <a:t>de CO</a:t>
            </a:r>
            <a:r>
              <a:rPr lang="es-CL" sz="2000" baseline="-25000" dirty="0"/>
              <a:t>2 </a:t>
            </a:r>
            <a:r>
              <a:rPr lang="es-CL" sz="2000" dirty="0"/>
              <a:t> y agua se forman a partir de </a:t>
            </a:r>
            <a:r>
              <a:rPr lang="es-CL" sz="2000" dirty="0" smtClean="0"/>
              <a:t>30 gramos </a:t>
            </a:r>
            <a:r>
              <a:rPr lang="es-CL" sz="2000" dirty="0"/>
              <a:t>de metano</a:t>
            </a:r>
            <a:r>
              <a:rPr lang="es-CL" sz="2000" dirty="0" smtClean="0"/>
              <a:t>?</a:t>
            </a:r>
          </a:p>
          <a:p>
            <a:r>
              <a:rPr lang="es-CL" sz="2000" dirty="0" smtClean="0"/>
              <a:t>¿Cuántos gramos de O</a:t>
            </a:r>
            <a:r>
              <a:rPr lang="es-CL" sz="2000" baseline="-25000" dirty="0" smtClean="0"/>
              <a:t>2 </a:t>
            </a:r>
            <a:r>
              <a:rPr lang="es-CL" sz="2000" dirty="0" smtClean="0"/>
              <a:t> reaccionan? (¿cuánto O</a:t>
            </a:r>
            <a:r>
              <a:rPr lang="es-CL" sz="2000" baseline="-25000" dirty="0" smtClean="0"/>
              <a:t>2 </a:t>
            </a:r>
            <a:r>
              <a:rPr lang="es-CL" sz="2000" dirty="0" smtClean="0"/>
              <a:t>se consume o gasta?)</a:t>
            </a:r>
          </a:p>
          <a:p>
            <a:endParaRPr lang="es-CL" sz="2000" dirty="0" smtClean="0"/>
          </a:p>
          <a:p>
            <a:endParaRPr lang="es-CL" sz="2000" dirty="0"/>
          </a:p>
          <a:p>
            <a:endParaRPr lang="es-CL" sz="2000" dirty="0" smtClean="0">
              <a:latin typeface="+mj-lt"/>
            </a:endParaRPr>
          </a:p>
          <a:p>
            <a:endParaRPr lang="es-CL" sz="2000" dirty="0" smtClean="0">
              <a:latin typeface="+mj-lt"/>
            </a:endParaRPr>
          </a:p>
          <a:p>
            <a:endParaRPr lang="es-CL" sz="2000" dirty="0">
              <a:latin typeface="+mj-lt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334" y="2132856"/>
            <a:ext cx="4204157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03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err="1">
                <a:solidFill>
                  <a:srgbClr val="FFFF00"/>
                </a:solidFill>
              </a:rPr>
              <a:t>Estequiometría</a:t>
            </a:r>
            <a:endParaRPr lang="es-CL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189756" y="1570038"/>
            <a:ext cx="11809312" cy="4602162"/>
          </a:xfrm>
        </p:spPr>
        <p:txBody>
          <a:bodyPr/>
          <a:lstStyle/>
          <a:p>
            <a:pPr algn="ctr"/>
            <a:r>
              <a:rPr lang="es-CL" b="1" dirty="0">
                <a:solidFill>
                  <a:schemeClr val="accent1"/>
                </a:solidFill>
              </a:rPr>
              <a:t>CH</a:t>
            </a:r>
            <a:r>
              <a:rPr lang="es-CL" b="1" baseline="-25000" dirty="0">
                <a:solidFill>
                  <a:schemeClr val="accent1"/>
                </a:solidFill>
              </a:rPr>
              <a:t>4</a:t>
            </a:r>
            <a:r>
              <a:rPr lang="es-CL" b="1" dirty="0">
                <a:solidFill>
                  <a:schemeClr val="accent1"/>
                </a:solidFill>
              </a:rPr>
              <a:t> </a:t>
            </a:r>
            <a:r>
              <a:rPr lang="es-CL" dirty="0" smtClean="0"/>
              <a:t>       </a:t>
            </a:r>
            <a:r>
              <a:rPr lang="es-CL" dirty="0"/>
              <a:t>+  </a:t>
            </a:r>
            <a:r>
              <a:rPr lang="es-CL" dirty="0" smtClean="0"/>
              <a:t>      </a:t>
            </a:r>
            <a:r>
              <a:rPr lang="es-CL" b="1" dirty="0" smtClean="0">
                <a:solidFill>
                  <a:srgbClr val="FFFF00"/>
                </a:solidFill>
              </a:rPr>
              <a:t>2</a:t>
            </a:r>
            <a:r>
              <a:rPr lang="es-CL" dirty="0" smtClean="0"/>
              <a:t> </a:t>
            </a:r>
            <a:r>
              <a:rPr lang="es-CL" b="1" dirty="0">
                <a:solidFill>
                  <a:srgbClr val="00B050"/>
                </a:solidFill>
              </a:rPr>
              <a:t>O</a:t>
            </a:r>
            <a:r>
              <a:rPr lang="es-CL" b="1" baseline="-25000" dirty="0">
                <a:solidFill>
                  <a:srgbClr val="00B050"/>
                </a:solidFill>
              </a:rPr>
              <a:t>2</a:t>
            </a:r>
            <a:r>
              <a:rPr lang="es-CL" dirty="0"/>
              <a:t> </a:t>
            </a:r>
            <a:r>
              <a:rPr lang="es-CL" dirty="0" smtClean="0"/>
              <a:t>                                                           </a:t>
            </a:r>
            <a:r>
              <a:rPr lang="es-CL" b="1" dirty="0" smtClean="0">
                <a:solidFill>
                  <a:srgbClr val="FF0000"/>
                </a:solidFill>
              </a:rPr>
              <a:t>CO</a:t>
            </a:r>
            <a:r>
              <a:rPr lang="es-CL" b="1" baseline="-25000" dirty="0" smtClean="0">
                <a:solidFill>
                  <a:srgbClr val="FF0000"/>
                </a:solidFill>
              </a:rPr>
              <a:t>2</a:t>
            </a:r>
            <a:r>
              <a:rPr lang="es-CL" baseline="-25000" dirty="0" smtClean="0"/>
              <a:t> </a:t>
            </a:r>
            <a:r>
              <a:rPr lang="es-CL" dirty="0" smtClean="0"/>
              <a:t>       +          </a:t>
            </a:r>
            <a:r>
              <a:rPr lang="es-CL" b="1" dirty="0" smtClean="0">
                <a:solidFill>
                  <a:srgbClr val="FFFF00"/>
                </a:solidFill>
              </a:rPr>
              <a:t>2</a:t>
            </a:r>
            <a:r>
              <a:rPr lang="es-CL" dirty="0" smtClean="0"/>
              <a:t> </a:t>
            </a:r>
            <a:r>
              <a:rPr lang="es-CL" b="1" dirty="0">
                <a:solidFill>
                  <a:srgbClr val="F648D5"/>
                </a:solidFill>
              </a:rPr>
              <a:t>H</a:t>
            </a:r>
            <a:r>
              <a:rPr lang="es-CL" b="1" baseline="-25000" dirty="0">
                <a:solidFill>
                  <a:srgbClr val="F648D5"/>
                </a:solidFill>
              </a:rPr>
              <a:t>2</a:t>
            </a:r>
            <a:r>
              <a:rPr lang="es-CL" b="1" dirty="0">
                <a:solidFill>
                  <a:srgbClr val="F648D5"/>
                </a:solidFill>
              </a:rPr>
              <a:t>O</a:t>
            </a:r>
          </a:p>
          <a:p>
            <a:r>
              <a:rPr lang="es-CL" dirty="0" smtClean="0"/>
              <a:t>MM:        </a:t>
            </a:r>
            <a:r>
              <a:rPr lang="es-CL" b="1" dirty="0" smtClean="0">
                <a:solidFill>
                  <a:schemeClr val="accent1"/>
                </a:solidFill>
              </a:rPr>
              <a:t>16</a:t>
            </a:r>
            <a:r>
              <a:rPr lang="es-CL" dirty="0" smtClean="0"/>
              <a:t> (g/mol)           </a:t>
            </a:r>
            <a:r>
              <a:rPr lang="es-CL" b="1" dirty="0" smtClean="0">
                <a:solidFill>
                  <a:srgbClr val="00B050"/>
                </a:solidFill>
              </a:rPr>
              <a:t>32</a:t>
            </a:r>
            <a:r>
              <a:rPr lang="es-CL" dirty="0" smtClean="0"/>
              <a:t> (g/mol)                                           </a:t>
            </a:r>
            <a:r>
              <a:rPr lang="es-CL" b="1" dirty="0" smtClean="0">
                <a:solidFill>
                  <a:srgbClr val="FF0000"/>
                </a:solidFill>
              </a:rPr>
              <a:t>44</a:t>
            </a:r>
            <a:r>
              <a:rPr lang="es-CL" dirty="0" smtClean="0"/>
              <a:t> (g/mol)            </a:t>
            </a:r>
            <a:r>
              <a:rPr lang="es-CL" b="1" dirty="0" smtClean="0">
                <a:solidFill>
                  <a:srgbClr val="F648D5"/>
                </a:solidFill>
              </a:rPr>
              <a:t>18</a:t>
            </a:r>
            <a:r>
              <a:rPr lang="es-CL" dirty="0" smtClean="0"/>
              <a:t> (g/mol)</a:t>
            </a:r>
          </a:p>
          <a:p>
            <a:r>
              <a:rPr lang="es-CL" dirty="0" smtClean="0"/>
              <a:t> </a:t>
            </a:r>
          </a:p>
          <a:p>
            <a:r>
              <a:rPr lang="es-CL" dirty="0"/>
              <a:t>g</a:t>
            </a:r>
            <a:r>
              <a:rPr lang="es-CL" dirty="0" smtClean="0"/>
              <a:t>:    1 mol x </a:t>
            </a:r>
            <a:r>
              <a:rPr lang="es-CL" b="1" dirty="0">
                <a:solidFill>
                  <a:schemeClr val="accent1"/>
                </a:solidFill>
              </a:rPr>
              <a:t>16</a:t>
            </a:r>
            <a:r>
              <a:rPr lang="es-CL" dirty="0"/>
              <a:t> (g/mol</a:t>
            </a:r>
            <a:r>
              <a:rPr lang="es-CL" dirty="0" smtClean="0"/>
              <a:t>)    +    2 </a:t>
            </a:r>
            <a:r>
              <a:rPr lang="es-CL" dirty="0"/>
              <a:t>mol x </a:t>
            </a:r>
            <a:r>
              <a:rPr lang="es-CL" b="1" dirty="0">
                <a:solidFill>
                  <a:srgbClr val="00B050"/>
                </a:solidFill>
              </a:rPr>
              <a:t>32</a:t>
            </a:r>
            <a:r>
              <a:rPr lang="es-CL" dirty="0" smtClean="0"/>
              <a:t> </a:t>
            </a:r>
            <a:r>
              <a:rPr lang="es-CL" dirty="0"/>
              <a:t>(g/mol) </a:t>
            </a:r>
            <a:r>
              <a:rPr lang="es-CL" dirty="0" smtClean="0"/>
              <a:t>          1 </a:t>
            </a:r>
            <a:r>
              <a:rPr lang="es-CL" dirty="0"/>
              <a:t>mol x </a:t>
            </a:r>
            <a:r>
              <a:rPr lang="es-CL" b="1" dirty="0" smtClean="0">
                <a:solidFill>
                  <a:srgbClr val="FF0000"/>
                </a:solidFill>
              </a:rPr>
              <a:t>44 </a:t>
            </a:r>
            <a:r>
              <a:rPr lang="es-CL" dirty="0" smtClean="0"/>
              <a:t>(g/mol</a:t>
            </a:r>
            <a:r>
              <a:rPr lang="es-CL" dirty="0"/>
              <a:t>) </a:t>
            </a:r>
            <a:r>
              <a:rPr lang="es-CL" dirty="0" smtClean="0"/>
              <a:t>  +    2 </a:t>
            </a:r>
            <a:r>
              <a:rPr lang="es-CL" dirty="0"/>
              <a:t>mol x </a:t>
            </a:r>
            <a:r>
              <a:rPr lang="es-CL" b="1" dirty="0" smtClean="0">
                <a:solidFill>
                  <a:srgbClr val="F648D5"/>
                </a:solidFill>
              </a:rPr>
              <a:t>18</a:t>
            </a:r>
            <a:r>
              <a:rPr lang="es-CL" dirty="0" smtClean="0"/>
              <a:t>(g/mol)</a:t>
            </a:r>
          </a:p>
          <a:p>
            <a:endParaRPr lang="es-CL" dirty="0" smtClean="0"/>
          </a:p>
          <a:p>
            <a:r>
              <a:rPr lang="es-CL" dirty="0" smtClean="0"/>
              <a:t>g:                  </a:t>
            </a:r>
            <a:r>
              <a:rPr lang="es-CL" b="1" dirty="0" smtClean="0">
                <a:solidFill>
                  <a:schemeClr val="accent1"/>
                </a:solidFill>
              </a:rPr>
              <a:t>16</a:t>
            </a:r>
            <a:r>
              <a:rPr lang="es-CL" dirty="0" smtClean="0"/>
              <a:t> </a:t>
            </a:r>
            <a:r>
              <a:rPr lang="es-CL" dirty="0"/>
              <a:t>(</a:t>
            </a:r>
            <a:r>
              <a:rPr lang="es-CL" dirty="0" smtClean="0"/>
              <a:t>g)               +            </a:t>
            </a:r>
            <a:r>
              <a:rPr lang="es-CL" b="1" dirty="0" smtClean="0">
                <a:solidFill>
                  <a:srgbClr val="00B050"/>
                </a:solidFill>
              </a:rPr>
              <a:t>64 </a:t>
            </a:r>
            <a:r>
              <a:rPr lang="es-CL" dirty="0"/>
              <a:t>(</a:t>
            </a:r>
            <a:r>
              <a:rPr lang="es-CL" dirty="0" smtClean="0"/>
              <a:t>g</a:t>
            </a:r>
            <a:r>
              <a:rPr lang="es-CL" b="1" dirty="0"/>
              <a:t>)</a:t>
            </a:r>
            <a:r>
              <a:rPr lang="es-CL" b="1" dirty="0" smtClean="0"/>
              <a:t> </a:t>
            </a:r>
            <a:r>
              <a:rPr lang="es-CL" b="1" dirty="0" smtClean="0">
                <a:solidFill>
                  <a:srgbClr val="00B050"/>
                </a:solidFill>
              </a:rPr>
              <a:t>                                      </a:t>
            </a:r>
            <a:r>
              <a:rPr lang="es-CL" b="1" dirty="0" smtClean="0">
                <a:solidFill>
                  <a:srgbClr val="FF0000"/>
                </a:solidFill>
              </a:rPr>
              <a:t>44 </a:t>
            </a:r>
            <a:r>
              <a:rPr lang="es-CL" dirty="0"/>
              <a:t>(</a:t>
            </a:r>
            <a:r>
              <a:rPr lang="es-CL" dirty="0" smtClean="0"/>
              <a:t>g)            +              </a:t>
            </a:r>
            <a:r>
              <a:rPr lang="es-CL" b="1" dirty="0" smtClean="0">
                <a:solidFill>
                  <a:srgbClr val="F648D5"/>
                </a:solidFill>
              </a:rPr>
              <a:t>36</a:t>
            </a:r>
            <a:r>
              <a:rPr lang="es-CL" dirty="0" smtClean="0"/>
              <a:t>(g)</a:t>
            </a:r>
          </a:p>
          <a:p>
            <a:r>
              <a:rPr lang="es-CL" b="1" dirty="0">
                <a:solidFill>
                  <a:srgbClr val="00B050"/>
                </a:solidFill>
              </a:rPr>
              <a:t> </a:t>
            </a:r>
            <a:r>
              <a:rPr lang="es-CL" b="1" dirty="0" smtClean="0">
                <a:solidFill>
                  <a:srgbClr val="00B050"/>
                </a:solidFill>
              </a:rPr>
              <a:t>                                           </a:t>
            </a:r>
            <a:r>
              <a:rPr lang="es-CL" b="1" dirty="0">
                <a:solidFill>
                  <a:srgbClr val="EC8850"/>
                </a:solidFill>
              </a:rPr>
              <a:t>8</a:t>
            </a:r>
            <a:r>
              <a:rPr lang="es-CL" b="1" dirty="0" smtClean="0">
                <a:solidFill>
                  <a:srgbClr val="EC8850"/>
                </a:solidFill>
              </a:rPr>
              <a:t>0 (g)                                                                         80 (g)                         </a:t>
            </a:r>
            <a:endParaRPr lang="es-CL" b="1" dirty="0">
              <a:solidFill>
                <a:srgbClr val="EC8850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88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cxnSp>
        <p:nvCxnSpPr>
          <p:cNvPr id="8" name="Conector recto de flecha 7"/>
          <p:cNvCxnSpPr>
            <a:cxnSpLocks noChangeShapeType="1"/>
          </p:cNvCxnSpPr>
          <p:nvPr/>
        </p:nvCxnSpPr>
        <p:spPr bwMode="auto">
          <a:xfrm>
            <a:off x="3248025" y="3710305"/>
            <a:ext cx="60960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" name="Flecha derecha 9"/>
          <p:cNvSpPr/>
          <p:nvPr/>
        </p:nvSpPr>
        <p:spPr>
          <a:xfrm>
            <a:off x="5806380" y="1616285"/>
            <a:ext cx="1008112" cy="271825"/>
          </a:xfrm>
          <a:prstGeom prst="rightArrow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2" name="Conector recto 11"/>
          <p:cNvCxnSpPr/>
          <p:nvPr/>
        </p:nvCxnSpPr>
        <p:spPr>
          <a:xfrm flipH="1">
            <a:off x="1214835" y="3191792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13"/>
          <p:cNvCxnSpPr/>
          <p:nvPr/>
        </p:nvCxnSpPr>
        <p:spPr>
          <a:xfrm flipH="1">
            <a:off x="2662388" y="3218506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/>
          <p:cNvCxnSpPr/>
          <p:nvPr/>
        </p:nvCxnSpPr>
        <p:spPr>
          <a:xfrm flipH="1">
            <a:off x="4090266" y="3239399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15"/>
          <p:cNvCxnSpPr/>
          <p:nvPr/>
        </p:nvCxnSpPr>
        <p:spPr>
          <a:xfrm flipH="1">
            <a:off x="5518144" y="3240576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/>
          <p:cNvCxnSpPr/>
          <p:nvPr/>
        </p:nvCxnSpPr>
        <p:spPr>
          <a:xfrm flipH="1">
            <a:off x="6744230" y="3218506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/>
          <p:cNvCxnSpPr/>
          <p:nvPr/>
        </p:nvCxnSpPr>
        <p:spPr>
          <a:xfrm flipH="1">
            <a:off x="8221631" y="3234021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/>
          <p:cNvCxnSpPr/>
          <p:nvPr/>
        </p:nvCxnSpPr>
        <p:spPr>
          <a:xfrm flipH="1">
            <a:off x="9627357" y="3206249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19"/>
          <p:cNvCxnSpPr/>
          <p:nvPr/>
        </p:nvCxnSpPr>
        <p:spPr>
          <a:xfrm flipH="1">
            <a:off x="11033083" y="3206249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lecha derecha 20"/>
          <p:cNvSpPr/>
          <p:nvPr/>
        </p:nvSpPr>
        <p:spPr>
          <a:xfrm>
            <a:off x="5806380" y="4365104"/>
            <a:ext cx="1081866" cy="288032"/>
          </a:xfrm>
          <a:prstGeom prst="rightArrow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3618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uiExpand="1" build="p"/>
      <p:bldP spid="10" grpId="0" uiExpand="1" animBg="1"/>
      <p:bldP spid="21" grpId="0" uiExpan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b="1" dirty="0" err="1" smtClean="0">
                <a:solidFill>
                  <a:srgbClr val="FFFF00"/>
                </a:solidFill>
              </a:rPr>
              <a:t>Estequiometría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17547" y="1723064"/>
            <a:ext cx="1146051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>
                <a:latin typeface="+mj-lt"/>
              </a:rPr>
              <a:t>¿Cuántos moles de CO</a:t>
            </a:r>
            <a:r>
              <a:rPr lang="es-CL" baseline="-25000" dirty="0">
                <a:latin typeface="+mj-lt"/>
              </a:rPr>
              <a:t>2 </a:t>
            </a:r>
            <a:r>
              <a:rPr lang="es-CL" dirty="0">
                <a:latin typeface="+mj-lt"/>
              </a:rPr>
              <a:t> y agua se forman a partir de 3 moles de metano</a:t>
            </a:r>
            <a:r>
              <a:rPr lang="es-CL" dirty="0" smtClean="0">
                <a:latin typeface="+mj-lt"/>
              </a:rPr>
              <a:t>?</a:t>
            </a:r>
          </a:p>
          <a:p>
            <a:endParaRPr lang="es-CL" dirty="0" smtClean="0">
              <a:latin typeface="+mj-lt"/>
            </a:endParaRPr>
          </a:p>
          <a:p>
            <a:endParaRPr lang="es-CL" dirty="0">
              <a:latin typeface="+mj-lt"/>
            </a:endParaRPr>
          </a:p>
          <a:p>
            <a:endParaRPr lang="es-CL" dirty="0">
              <a:latin typeface="+mj-lt"/>
            </a:endParaRPr>
          </a:p>
          <a:p>
            <a:r>
              <a:rPr lang="es-CL" dirty="0">
                <a:latin typeface="+mj-lt"/>
              </a:rPr>
              <a:t>¿Cuántos gramos de CO</a:t>
            </a:r>
            <a:r>
              <a:rPr lang="es-CL" baseline="-25000" dirty="0">
                <a:latin typeface="+mj-lt"/>
              </a:rPr>
              <a:t>2 </a:t>
            </a:r>
            <a:r>
              <a:rPr lang="es-CL" dirty="0">
                <a:latin typeface="+mj-lt"/>
              </a:rPr>
              <a:t> y agua se forman a partir de 30 gramos de metano</a:t>
            </a:r>
            <a:r>
              <a:rPr lang="es-CL" dirty="0" smtClean="0">
                <a:latin typeface="+mj-lt"/>
              </a:rPr>
              <a:t>?</a:t>
            </a:r>
          </a:p>
          <a:p>
            <a:endParaRPr lang="es-CL" dirty="0">
              <a:latin typeface="+mj-lt"/>
            </a:endParaRPr>
          </a:p>
          <a:p>
            <a:r>
              <a:rPr lang="es-CL" dirty="0" smtClean="0">
                <a:latin typeface="+mj-lt"/>
              </a:rPr>
              <a:t>   </a:t>
            </a:r>
          </a:p>
          <a:p>
            <a:endParaRPr lang="es-CL" dirty="0">
              <a:latin typeface="+mj-lt"/>
            </a:endParaRPr>
          </a:p>
          <a:p>
            <a:endParaRPr lang="es-CL" dirty="0" smtClean="0">
              <a:latin typeface="+mj-lt"/>
            </a:endParaRPr>
          </a:p>
          <a:p>
            <a:endParaRPr lang="es-CL" dirty="0">
              <a:latin typeface="+mj-lt"/>
            </a:endParaRPr>
          </a:p>
          <a:p>
            <a:endParaRPr lang="es-CL" dirty="0" smtClean="0">
              <a:latin typeface="+mj-lt"/>
            </a:endParaRPr>
          </a:p>
          <a:p>
            <a:r>
              <a:rPr lang="es-CL" dirty="0" smtClean="0">
                <a:latin typeface="+mj-lt"/>
              </a:rPr>
              <a:t>¿</a:t>
            </a:r>
            <a:r>
              <a:rPr lang="es-CL" dirty="0">
                <a:latin typeface="+mj-lt"/>
              </a:rPr>
              <a:t>Cuántos gramos de O</a:t>
            </a:r>
            <a:r>
              <a:rPr lang="es-CL" baseline="-25000" dirty="0">
                <a:latin typeface="+mj-lt"/>
              </a:rPr>
              <a:t>2 </a:t>
            </a:r>
            <a:r>
              <a:rPr lang="es-CL" dirty="0">
                <a:latin typeface="+mj-lt"/>
              </a:rPr>
              <a:t> reaccionan? (¿cuánto O</a:t>
            </a:r>
            <a:r>
              <a:rPr lang="es-CL" baseline="-25000" dirty="0">
                <a:latin typeface="+mj-lt"/>
              </a:rPr>
              <a:t>2 </a:t>
            </a:r>
            <a:r>
              <a:rPr lang="es-CL" dirty="0">
                <a:latin typeface="+mj-lt"/>
              </a:rPr>
              <a:t>se consume o gasta</a:t>
            </a:r>
            <a:r>
              <a:rPr lang="es-CL" dirty="0" smtClean="0">
                <a:latin typeface="+mj-lt"/>
              </a:rPr>
              <a:t>?)</a:t>
            </a:r>
          </a:p>
          <a:p>
            <a:endParaRPr lang="es-CL" dirty="0"/>
          </a:p>
          <a:p>
            <a:endParaRPr lang="es-CL" dirty="0" smtClean="0"/>
          </a:p>
          <a:p>
            <a:endParaRPr lang="es-CL" dirty="0"/>
          </a:p>
        </p:txBody>
      </p:sp>
      <p:sp>
        <p:nvSpPr>
          <p:cNvPr id="4" name="CuadroTexto 3"/>
          <p:cNvSpPr txBox="1"/>
          <p:nvPr/>
        </p:nvSpPr>
        <p:spPr>
          <a:xfrm>
            <a:off x="6255979" y="3356992"/>
            <a:ext cx="56801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latin typeface="+mj-lt"/>
              </a:rPr>
              <a:t>R: </a:t>
            </a:r>
            <a:r>
              <a:rPr lang="es-CL" b="1" dirty="0" smtClean="0">
                <a:solidFill>
                  <a:schemeClr val="accent1"/>
                </a:solidFill>
                <a:latin typeface="+mj-lt"/>
              </a:rPr>
              <a:t>16</a:t>
            </a:r>
            <a:r>
              <a:rPr lang="es-CL" dirty="0" smtClean="0">
                <a:latin typeface="+mj-lt"/>
              </a:rPr>
              <a:t> </a:t>
            </a:r>
            <a:r>
              <a:rPr lang="es-CL" dirty="0">
                <a:latin typeface="+mj-lt"/>
              </a:rPr>
              <a:t>(g) CH</a:t>
            </a:r>
            <a:r>
              <a:rPr lang="es-CL" baseline="-25000" dirty="0">
                <a:latin typeface="+mj-lt"/>
              </a:rPr>
              <a:t>4   </a:t>
            </a:r>
            <a:r>
              <a:rPr lang="es-CL" dirty="0">
                <a:latin typeface="+mj-lt"/>
              </a:rPr>
              <a:t> ------------ </a:t>
            </a:r>
            <a:r>
              <a:rPr lang="es-CL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s-CL" b="1" dirty="0" smtClean="0">
                <a:solidFill>
                  <a:srgbClr val="F648D5"/>
                </a:solidFill>
                <a:latin typeface="+mj-lt"/>
              </a:rPr>
              <a:t>36</a:t>
            </a:r>
            <a:r>
              <a:rPr lang="es-CL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s-CL" dirty="0" smtClean="0">
                <a:latin typeface="+mj-lt"/>
              </a:rPr>
              <a:t>(g</a:t>
            </a:r>
            <a:r>
              <a:rPr lang="es-CL" dirty="0">
                <a:latin typeface="+mj-lt"/>
              </a:rPr>
              <a:t>) </a:t>
            </a:r>
            <a:r>
              <a:rPr lang="es-CL" dirty="0" smtClean="0">
                <a:latin typeface="+mj-lt"/>
              </a:rPr>
              <a:t>H</a:t>
            </a:r>
            <a:r>
              <a:rPr lang="es-CL" baseline="-25000" dirty="0" smtClean="0">
                <a:latin typeface="+mj-lt"/>
              </a:rPr>
              <a:t>2</a:t>
            </a:r>
            <a:r>
              <a:rPr lang="es-CL" dirty="0" smtClean="0">
                <a:latin typeface="+mj-lt"/>
              </a:rPr>
              <a:t> O</a:t>
            </a:r>
            <a:r>
              <a:rPr lang="es-CL" baseline="-25000" dirty="0" smtClean="0">
                <a:latin typeface="+mj-lt"/>
              </a:rPr>
              <a:t>                        </a:t>
            </a:r>
            <a:endParaRPr lang="es-CL" dirty="0">
              <a:latin typeface="+mj-lt"/>
            </a:endParaRPr>
          </a:p>
          <a:p>
            <a:endParaRPr lang="es-CL" dirty="0">
              <a:latin typeface="+mj-lt"/>
            </a:endParaRPr>
          </a:p>
          <a:p>
            <a:r>
              <a:rPr lang="es-CL" b="1" dirty="0" smtClean="0">
                <a:solidFill>
                  <a:srgbClr val="00B0F0"/>
                </a:solidFill>
                <a:latin typeface="+mj-lt"/>
              </a:rPr>
              <a:t>   30</a:t>
            </a:r>
            <a:r>
              <a:rPr lang="es-CL" dirty="0" smtClean="0">
                <a:latin typeface="+mj-lt"/>
              </a:rPr>
              <a:t> </a:t>
            </a:r>
            <a:r>
              <a:rPr lang="es-CL" dirty="0">
                <a:latin typeface="+mj-lt"/>
              </a:rPr>
              <a:t>(g) CH</a:t>
            </a:r>
            <a:r>
              <a:rPr lang="es-CL" baseline="-25000" dirty="0">
                <a:latin typeface="+mj-lt"/>
              </a:rPr>
              <a:t>4  </a:t>
            </a:r>
            <a:r>
              <a:rPr lang="es-CL" dirty="0">
                <a:latin typeface="+mj-lt"/>
              </a:rPr>
              <a:t> ----------   </a:t>
            </a:r>
            <a:r>
              <a:rPr lang="es-CL" b="1" dirty="0">
                <a:solidFill>
                  <a:srgbClr val="F648D5"/>
                </a:solidFill>
                <a:latin typeface="+mj-lt"/>
              </a:rPr>
              <a:t>X</a:t>
            </a:r>
            <a:r>
              <a:rPr lang="es-CL" b="1" dirty="0">
                <a:latin typeface="+mj-lt"/>
              </a:rPr>
              <a:t>  </a:t>
            </a:r>
            <a:r>
              <a:rPr lang="es-CL" dirty="0">
                <a:latin typeface="+mj-lt"/>
              </a:rPr>
              <a:t>   </a:t>
            </a:r>
            <a:r>
              <a:rPr lang="es-CL" b="1" dirty="0" err="1" smtClean="0">
                <a:solidFill>
                  <a:srgbClr val="F648D5"/>
                </a:solidFill>
                <a:latin typeface="+mj-lt"/>
              </a:rPr>
              <a:t>X</a:t>
            </a:r>
            <a:r>
              <a:rPr lang="es-CL" b="1" dirty="0" smtClean="0">
                <a:solidFill>
                  <a:srgbClr val="F648D5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F648D5"/>
                </a:solidFill>
                <a:latin typeface="+mj-lt"/>
              </a:rPr>
              <a:t>=</a:t>
            </a:r>
            <a:r>
              <a:rPr lang="es-CL" dirty="0">
                <a:latin typeface="+mj-lt"/>
              </a:rPr>
              <a:t>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1125860" y="4941168"/>
            <a:ext cx="5108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latin typeface="+mj-lt"/>
              </a:rPr>
              <a:t>R</a:t>
            </a:r>
            <a:r>
              <a:rPr lang="es-CL" sz="2400" dirty="0" smtClean="0"/>
              <a:t>:        </a:t>
            </a:r>
            <a:r>
              <a:rPr lang="es-CL" b="1" dirty="0">
                <a:solidFill>
                  <a:schemeClr val="accent1"/>
                </a:solidFill>
              </a:rPr>
              <a:t>16</a:t>
            </a:r>
            <a:r>
              <a:rPr lang="es-CL" dirty="0"/>
              <a:t> (g) CH</a:t>
            </a:r>
            <a:r>
              <a:rPr lang="es-CL" baseline="-25000" dirty="0"/>
              <a:t>4   </a:t>
            </a:r>
            <a:r>
              <a:rPr lang="es-CL" dirty="0"/>
              <a:t> ------------ </a:t>
            </a:r>
            <a:r>
              <a:rPr lang="es-CL" b="1" dirty="0" smtClean="0">
                <a:solidFill>
                  <a:srgbClr val="FF0000"/>
                </a:solidFill>
              </a:rPr>
              <a:t> </a:t>
            </a:r>
            <a:r>
              <a:rPr lang="es-CL" b="1" dirty="0" smtClean="0">
                <a:solidFill>
                  <a:srgbClr val="00B050"/>
                </a:solidFill>
              </a:rPr>
              <a:t>64</a:t>
            </a:r>
            <a:r>
              <a:rPr lang="es-CL" b="1" dirty="0" smtClean="0">
                <a:solidFill>
                  <a:srgbClr val="FF0000"/>
                </a:solidFill>
              </a:rPr>
              <a:t> </a:t>
            </a:r>
            <a:r>
              <a:rPr lang="es-CL" dirty="0" smtClean="0"/>
              <a:t>(g</a:t>
            </a:r>
            <a:r>
              <a:rPr lang="es-CL" dirty="0"/>
              <a:t>) </a:t>
            </a:r>
            <a:r>
              <a:rPr lang="es-CL" dirty="0" smtClean="0"/>
              <a:t>H</a:t>
            </a:r>
            <a:r>
              <a:rPr lang="es-CL" baseline="-25000" dirty="0" smtClean="0"/>
              <a:t>2</a:t>
            </a:r>
            <a:r>
              <a:rPr lang="es-CL" dirty="0" smtClean="0"/>
              <a:t> O</a:t>
            </a:r>
            <a:r>
              <a:rPr lang="es-CL" baseline="-25000" dirty="0" smtClean="0"/>
              <a:t>                        </a:t>
            </a:r>
            <a:endParaRPr lang="es-CL" dirty="0"/>
          </a:p>
          <a:p>
            <a:endParaRPr lang="es-CL" dirty="0"/>
          </a:p>
          <a:p>
            <a:r>
              <a:rPr lang="es-CL" dirty="0"/>
              <a:t>             </a:t>
            </a:r>
            <a:r>
              <a:rPr lang="es-CL" b="1" dirty="0" smtClean="0">
                <a:solidFill>
                  <a:srgbClr val="00B0F0"/>
                </a:solidFill>
              </a:rPr>
              <a:t>30</a:t>
            </a:r>
            <a:r>
              <a:rPr lang="es-CL" dirty="0" smtClean="0"/>
              <a:t> </a:t>
            </a:r>
            <a:r>
              <a:rPr lang="es-CL" dirty="0"/>
              <a:t>(g) CH</a:t>
            </a:r>
            <a:r>
              <a:rPr lang="es-CL" baseline="-25000" dirty="0"/>
              <a:t>4  </a:t>
            </a:r>
            <a:r>
              <a:rPr lang="es-CL" dirty="0"/>
              <a:t> ----------   </a:t>
            </a:r>
            <a:r>
              <a:rPr lang="es-CL" b="1" dirty="0">
                <a:solidFill>
                  <a:srgbClr val="00B050"/>
                </a:solidFill>
              </a:rPr>
              <a:t>X</a:t>
            </a:r>
            <a:r>
              <a:rPr lang="es-CL" b="1" dirty="0"/>
              <a:t>  </a:t>
            </a:r>
            <a:r>
              <a:rPr lang="es-CL" dirty="0"/>
              <a:t>             </a:t>
            </a:r>
            <a:r>
              <a:rPr lang="es-CL" b="1" dirty="0" err="1">
                <a:solidFill>
                  <a:srgbClr val="00B050"/>
                </a:solidFill>
              </a:rPr>
              <a:t>X</a:t>
            </a:r>
            <a:r>
              <a:rPr lang="es-CL" b="1" dirty="0">
                <a:solidFill>
                  <a:srgbClr val="00B050"/>
                </a:solidFill>
              </a:rPr>
              <a:t> =</a:t>
            </a:r>
            <a:r>
              <a:rPr lang="es-CL" dirty="0"/>
              <a:t>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75661" y="3320590"/>
            <a:ext cx="59735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latin typeface="+mj-lt"/>
              </a:rPr>
              <a:t>R:  </a:t>
            </a:r>
            <a:r>
              <a:rPr lang="es-CL" b="1" dirty="0" smtClean="0">
                <a:solidFill>
                  <a:schemeClr val="accent1"/>
                </a:solidFill>
                <a:latin typeface="+mj-lt"/>
              </a:rPr>
              <a:t>16</a:t>
            </a:r>
            <a:r>
              <a:rPr lang="es-CL" dirty="0" smtClean="0">
                <a:latin typeface="+mj-lt"/>
              </a:rPr>
              <a:t> </a:t>
            </a:r>
            <a:r>
              <a:rPr lang="es-CL" dirty="0">
                <a:latin typeface="+mj-lt"/>
              </a:rPr>
              <a:t>(g) CH</a:t>
            </a:r>
            <a:r>
              <a:rPr lang="es-CL" baseline="-25000" dirty="0">
                <a:latin typeface="+mj-lt"/>
              </a:rPr>
              <a:t>4   </a:t>
            </a:r>
            <a:r>
              <a:rPr lang="es-CL" dirty="0">
                <a:latin typeface="+mj-lt"/>
              </a:rPr>
              <a:t> ------------ </a:t>
            </a:r>
            <a:r>
              <a:rPr lang="es-CL" b="1" dirty="0" smtClean="0">
                <a:solidFill>
                  <a:srgbClr val="FF0000"/>
                </a:solidFill>
                <a:latin typeface="+mj-lt"/>
              </a:rPr>
              <a:t> 44 </a:t>
            </a:r>
            <a:r>
              <a:rPr lang="es-CL" dirty="0" smtClean="0">
                <a:latin typeface="+mj-lt"/>
              </a:rPr>
              <a:t>(g</a:t>
            </a:r>
            <a:r>
              <a:rPr lang="es-CL" dirty="0">
                <a:latin typeface="+mj-lt"/>
              </a:rPr>
              <a:t>) </a:t>
            </a:r>
            <a:r>
              <a:rPr lang="es-CL" dirty="0" smtClean="0">
                <a:latin typeface="+mj-lt"/>
              </a:rPr>
              <a:t>H</a:t>
            </a:r>
            <a:r>
              <a:rPr lang="es-CL" baseline="-25000" dirty="0" smtClean="0">
                <a:latin typeface="+mj-lt"/>
              </a:rPr>
              <a:t>2</a:t>
            </a:r>
            <a:r>
              <a:rPr lang="es-CL" dirty="0" smtClean="0">
                <a:latin typeface="+mj-lt"/>
              </a:rPr>
              <a:t> O</a:t>
            </a:r>
            <a:r>
              <a:rPr lang="es-CL" baseline="-25000" dirty="0" smtClean="0">
                <a:latin typeface="+mj-lt"/>
              </a:rPr>
              <a:t>                        </a:t>
            </a:r>
            <a:endParaRPr lang="es-CL" dirty="0">
              <a:latin typeface="+mj-lt"/>
            </a:endParaRPr>
          </a:p>
          <a:p>
            <a:endParaRPr lang="es-CL" dirty="0">
              <a:latin typeface="+mj-lt"/>
            </a:endParaRPr>
          </a:p>
          <a:p>
            <a:r>
              <a:rPr lang="es-CL" b="1" dirty="0" smtClean="0">
                <a:solidFill>
                  <a:srgbClr val="00B0F0"/>
                </a:solidFill>
                <a:latin typeface="+mj-lt"/>
              </a:rPr>
              <a:t>    30</a:t>
            </a:r>
            <a:r>
              <a:rPr lang="es-CL" dirty="0" smtClean="0">
                <a:latin typeface="+mj-lt"/>
              </a:rPr>
              <a:t> </a:t>
            </a:r>
            <a:r>
              <a:rPr lang="es-CL" dirty="0">
                <a:latin typeface="+mj-lt"/>
              </a:rPr>
              <a:t>(g) CH</a:t>
            </a:r>
            <a:r>
              <a:rPr lang="es-CL" baseline="-25000" dirty="0">
                <a:latin typeface="+mj-lt"/>
              </a:rPr>
              <a:t>4  </a:t>
            </a:r>
            <a:r>
              <a:rPr lang="es-CL" dirty="0">
                <a:latin typeface="+mj-lt"/>
              </a:rPr>
              <a:t> ----------  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X 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  </a:t>
            </a:r>
            <a:r>
              <a:rPr lang="es-CL" b="1" dirty="0" err="1" smtClean="0">
                <a:solidFill>
                  <a:srgbClr val="FF0000"/>
                </a:solidFill>
                <a:latin typeface="+mj-lt"/>
              </a:rPr>
              <a:t>X</a:t>
            </a:r>
            <a:r>
              <a:rPr lang="es-CL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=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475661" y="2227435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R: Se forman 3 moles de CO</a:t>
            </a:r>
            <a:r>
              <a:rPr lang="es-CL" baseline="-25000" dirty="0"/>
              <a:t>2  </a:t>
            </a:r>
            <a:r>
              <a:rPr lang="es-CL" dirty="0"/>
              <a:t> y 6 moles de agua.</a:t>
            </a:r>
          </a:p>
        </p:txBody>
      </p:sp>
    </p:spTree>
    <p:extLst>
      <p:ext uri="{BB962C8B-B14F-4D97-AF65-F5344CB8AC3E}">
        <p14:creationId xmlns:p14="http://schemas.microsoft.com/office/powerpoint/2010/main" val="221589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>
                <a:solidFill>
                  <a:srgbClr val="FFC000"/>
                </a:solidFill>
              </a:rPr>
              <a:t>Ejercicios:</a:t>
            </a:r>
            <a:endParaRPr lang="es-CL" b="1" dirty="0">
              <a:solidFill>
                <a:srgbClr val="FFC00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341884" y="1628800"/>
            <a:ext cx="9865096" cy="5035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CL" sz="2400" b="1" dirty="0">
                <a:solidFill>
                  <a:srgbClr val="00B050"/>
                </a:solidFill>
              </a:rPr>
              <a:t>C</a:t>
            </a:r>
            <a:r>
              <a:rPr lang="es-CL" sz="2400" b="1" baseline="-25000" dirty="0">
                <a:solidFill>
                  <a:srgbClr val="00B050"/>
                </a:solidFill>
              </a:rPr>
              <a:t>6</a:t>
            </a:r>
            <a:r>
              <a:rPr lang="es-CL" sz="2400" b="1" dirty="0">
                <a:solidFill>
                  <a:srgbClr val="00B050"/>
                </a:solidFill>
              </a:rPr>
              <a:t> H4 O +   13 /2 O2   ------------   6 CO2   +   2 H2O</a:t>
            </a:r>
            <a:endParaRPr lang="es-CL" sz="2400" b="1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CL" sz="24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CL" sz="24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2400" b="1" dirty="0">
                <a:solidFill>
                  <a:schemeClr val="accent4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1.- Calcular MM, moles y gramos a partir de la ecuación.</a:t>
            </a:r>
            <a:endParaRPr lang="es-CL" sz="2400" dirty="0">
              <a:solidFill>
                <a:schemeClr val="accent4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2400" b="1" dirty="0">
                <a:solidFill>
                  <a:schemeClr val="accent2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2.- Calcular cuántos moles y gramos de oxígeno se necesitan para reaccionar con 2 Kilos de combustible.</a:t>
            </a:r>
            <a:endParaRPr lang="es-CL" sz="2400" dirty="0">
              <a:solidFill>
                <a:schemeClr val="accent2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2400" b="1" dirty="0">
                <a:solidFill>
                  <a:schemeClr val="accent3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3.- Calcular cuántos moles y gramos de CO</a:t>
            </a:r>
            <a:r>
              <a:rPr lang="es-CL" sz="2400" b="1" baseline="-25000" dirty="0">
                <a:solidFill>
                  <a:schemeClr val="accent3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s-CL" sz="2400" b="1" dirty="0">
                <a:solidFill>
                  <a:schemeClr val="accent3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y H</a:t>
            </a:r>
            <a:r>
              <a:rPr lang="es-CL" sz="2400" b="1" baseline="-25000" dirty="0">
                <a:solidFill>
                  <a:schemeClr val="accent3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s-CL" sz="2400" b="1" dirty="0">
                <a:solidFill>
                  <a:schemeClr val="accent3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 se forman a partir de 2 Kilos de combustible.</a:t>
            </a:r>
            <a:endParaRPr lang="es-CL" sz="2400" dirty="0">
              <a:solidFill>
                <a:schemeClr val="accent3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2400" b="1" dirty="0">
                <a:solidFill>
                  <a:schemeClr val="accent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4.- Si queremos formar 1 Litro de cada producto: ¿cuánto combustible necesitamos?</a:t>
            </a:r>
            <a:endParaRPr lang="es-CL" sz="2400" dirty="0">
              <a:solidFill>
                <a:schemeClr val="accent1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s-CL" sz="2400" b="1" dirty="0">
                <a:solidFill>
                  <a:schemeClr val="accent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La densidad del agua es 1,0 (g/</a:t>
            </a:r>
            <a:r>
              <a:rPr lang="es-CL" sz="2400" b="1" dirty="0" err="1">
                <a:solidFill>
                  <a:schemeClr val="accent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mL</a:t>
            </a:r>
            <a:r>
              <a:rPr lang="es-CL" sz="2400" b="1" dirty="0">
                <a:solidFill>
                  <a:schemeClr val="accent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) y del CO</a:t>
            </a:r>
            <a:r>
              <a:rPr lang="es-CL" sz="2400" b="1" baseline="-25000" dirty="0">
                <a:solidFill>
                  <a:schemeClr val="accent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s-CL" sz="2400" b="1" dirty="0">
                <a:solidFill>
                  <a:schemeClr val="accent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es 1,87 (Kg/m</a:t>
            </a:r>
            <a:r>
              <a:rPr lang="es-CL" sz="2400" b="1" baseline="30000" dirty="0">
                <a:solidFill>
                  <a:schemeClr val="accent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s-CL" sz="2400" b="1" dirty="0">
                <a:solidFill>
                  <a:schemeClr val="accent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s-CL" sz="2400" dirty="0">
              <a:solidFill>
                <a:schemeClr val="accent5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88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sz="3600" b="1">
                <a:latin typeface="Arial" panose="020B0604020202020204" pitchFamily="34" charset="0"/>
                <a:cs typeface="Arial" panose="020B0604020202020204" pitchFamily="34" charset="0"/>
              </a:rPr>
              <a:t>Balance de oxígeno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522414" y="1700808"/>
            <a:ext cx="9144000" cy="4471392"/>
          </a:xfrm>
        </p:spPr>
        <p:txBody>
          <a:bodyPr rtlCol="0">
            <a:normAutofit fontScale="92500" lnSpcReduction="20000"/>
          </a:bodyPr>
          <a:lstStyle/>
          <a:p>
            <a:pPr algn="ctr">
              <a:defRPr/>
            </a:pPr>
            <a:r>
              <a:rPr lang="es-CL" dirty="0">
                <a:latin typeface="Arial" pitchFamily="34" charset="0"/>
                <a:cs typeface="Arial" pitchFamily="34" charset="0"/>
              </a:rPr>
              <a:t>C</a:t>
            </a:r>
            <a:r>
              <a:rPr lang="es-CL" baseline="-25000" dirty="0">
                <a:latin typeface="Arial" pitchFamily="34" charset="0"/>
                <a:cs typeface="Arial" pitchFamily="34" charset="0"/>
              </a:rPr>
              <a:t>6</a:t>
            </a:r>
            <a:r>
              <a:rPr lang="es-CL" dirty="0">
                <a:latin typeface="Arial" pitchFamily="34" charset="0"/>
                <a:cs typeface="Arial" pitchFamily="34" charset="0"/>
              </a:rPr>
              <a:t>H</a:t>
            </a:r>
            <a:r>
              <a:rPr lang="es-CL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s-CL" dirty="0">
                <a:latin typeface="Arial" pitchFamily="34" charset="0"/>
                <a:cs typeface="Arial" pitchFamily="34" charset="0"/>
              </a:rPr>
              <a:t>(NO</a:t>
            </a:r>
            <a:r>
              <a:rPr lang="es-CL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s-CL" dirty="0">
                <a:latin typeface="Arial" pitchFamily="34" charset="0"/>
                <a:cs typeface="Arial" pitchFamily="34" charset="0"/>
              </a:rPr>
              <a:t>)</a:t>
            </a:r>
            <a:r>
              <a:rPr lang="es-CL" baseline="-25000" dirty="0">
                <a:latin typeface="Arial" pitchFamily="34" charset="0"/>
                <a:cs typeface="Arial" pitchFamily="34" charset="0"/>
              </a:rPr>
              <a:t>3</a:t>
            </a:r>
            <a:r>
              <a:rPr lang="es-CL" dirty="0">
                <a:latin typeface="Arial" pitchFamily="34" charset="0"/>
                <a:cs typeface="Arial" pitchFamily="34" charset="0"/>
              </a:rPr>
              <a:t>CH</a:t>
            </a:r>
            <a:r>
              <a:rPr lang="es-CL" baseline="-25000" dirty="0">
                <a:latin typeface="Arial" pitchFamily="34" charset="0"/>
                <a:cs typeface="Arial" pitchFamily="34" charset="0"/>
              </a:rPr>
              <a:t>3                     </a:t>
            </a:r>
            <a:r>
              <a:rPr lang="es-CL" dirty="0">
                <a:latin typeface="Arial" pitchFamily="34" charset="0"/>
                <a:cs typeface="Arial" pitchFamily="34" charset="0"/>
              </a:rPr>
              <a:t>	          6 CO +  2,5 H</a:t>
            </a:r>
            <a:r>
              <a:rPr lang="es-CL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s-CL" dirty="0">
                <a:latin typeface="Arial" pitchFamily="34" charset="0"/>
                <a:cs typeface="Arial" pitchFamily="34" charset="0"/>
              </a:rPr>
              <a:t> +  1,5 N</a:t>
            </a:r>
            <a:r>
              <a:rPr lang="es-CL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s-CL" dirty="0">
                <a:latin typeface="Arial" pitchFamily="34" charset="0"/>
                <a:cs typeface="Arial" pitchFamily="34" charset="0"/>
              </a:rPr>
              <a:t>  + C</a:t>
            </a:r>
          </a:p>
          <a:p>
            <a:pPr algn="ctr">
              <a:buNone/>
              <a:defRPr/>
            </a:pPr>
            <a:r>
              <a:rPr lang="es-CL" sz="3100" dirty="0" smtClean="0"/>
              <a:t>C</a:t>
            </a:r>
            <a:r>
              <a:rPr lang="es-CL" sz="3100" baseline="-25000" dirty="0" smtClean="0"/>
              <a:t>a  </a:t>
            </a:r>
            <a:r>
              <a:rPr lang="es-CL" sz="3100" dirty="0" err="1" smtClean="0"/>
              <a:t>H</a:t>
            </a:r>
            <a:r>
              <a:rPr lang="es-CL" sz="3100" baseline="-25000" dirty="0" err="1" smtClean="0"/>
              <a:t>b</a:t>
            </a:r>
            <a:r>
              <a:rPr lang="es-CL" sz="3100" baseline="-25000" dirty="0" smtClean="0"/>
              <a:t>  </a:t>
            </a:r>
            <a:r>
              <a:rPr lang="es-CL" sz="3100" dirty="0" err="1" smtClean="0"/>
              <a:t>N</a:t>
            </a:r>
            <a:r>
              <a:rPr lang="es-CL" sz="3100" baseline="-25000" dirty="0" err="1" smtClean="0"/>
              <a:t>c</a:t>
            </a:r>
            <a:r>
              <a:rPr lang="es-CL" sz="3100" baseline="-25000" dirty="0" smtClean="0"/>
              <a:t>  </a:t>
            </a:r>
            <a:r>
              <a:rPr lang="es-CL" sz="3100" dirty="0" err="1" smtClean="0"/>
              <a:t>O</a:t>
            </a:r>
            <a:r>
              <a:rPr lang="es-CL" sz="3100" baseline="-25000" dirty="0" err="1" smtClean="0"/>
              <a:t>d</a:t>
            </a:r>
            <a:endParaRPr lang="es-CL" sz="3100" baseline="-25000" dirty="0" smtClean="0"/>
          </a:p>
          <a:p>
            <a:pPr>
              <a:buNone/>
              <a:defRPr/>
            </a:pPr>
            <a:endParaRPr lang="es-CL" sz="3100" dirty="0" smtClean="0"/>
          </a:p>
          <a:p>
            <a:pPr>
              <a:defRPr/>
            </a:pPr>
            <a:r>
              <a:rPr lang="es-CL" sz="3100" dirty="0" smtClean="0"/>
              <a:t>BO% =         -  1600   </a:t>
            </a:r>
            <a:r>
              <a:rPr lang="es-CL" sz="3100" dirty="0" smtClean="0"/>
              <a:t>x          </a:t>
            </a:r>
            <a:r>
              <a:rPr lang="es-CL" sz="3100" dirty="0" smtClean="0"/>
              <a:t>( 2a  +  b / 2  -  d)         </a:t>
            </a:r>
            <a:r>
              <a:rPr lang="es-ES" sz="3100" dirty="0" smtClean="0"/>
              <a:t>          	        </a:t>
            </a:r>
            <a:endParaRPr lang="es-ES" sz="3100" dirty="0" smtClean="0"/>
          </a:p>
          <a:p>
            <a:pPr>
              <a:defRPr/>
            </a:pPr>
            <a:r>
              <a:rPr lang="es-ES" sz="3100" dirty="0" smtClean="0"/>
              <a:t>                                                  </a:t>
            </a:r>
            <a:r>
              <a:rPr lang="es-ES" sz="3100" dirty="0" smtClean="0">
                <a:latin typeface="Arial" pitchFamily="34" charset="0"/>
                <a:cs typeface="Arial" pitchFamily="34" charset="0"/>
              </a:rPr>
              <a:t>MM </a:t>
            </a:r>
            <a:r>
              <a:rPr lang="es-ES" sz="3100" dirty="0">
                <a:latin typeface="Arial" pitchFamily="34" charset="0"/>
                <a:cs typeface="Arial" pitchFamily="34" charset="0"/>
              </a:rPr>
              <a:t>EXPLOSIVO</a:t>
            </a:r>
            <a:endParaRPr lang="es-CL" sz="3100" dirty="0">
              <a:latin typeface="Arial" pitchFamily="34" charset="0"/>
              <a:cs typeface="Arial" pitchFamily="34" charset="0"/>
            </a:endParaRPr>
          </a:p>
          <a:p>
            <a:pPr>
              <a:buNone/>
              <a:defRPr/>
            </a:pPr>
            <a:endParaRPr lang="es-CL" sz="31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s-CL" sz="2100" b="1" dirty="0">
                <a:latin typeface="Arial" pitchFamily="34" charset="0"/>
                <a:cs typeface="Arial" pitchFamily="34" charset="0"/>
              </a:rPr>
              <a:t>BO% = 0   SENSIBLE</a:t>
            </a:r>
          </a:p>
          <a:p>
            <a:pPr>
              <a:defRPr/>
            </a:pPr>
            <a:r>
              <a:rPr lang="es-ES" sz="2100" b="1" dirty="0" smtClean="0">
                <a:solidFill>
                  <a:srgbClr val="FF0000"/>
                </a:solidFill>
              </a:rPr>
              <a:t> </a:t>
            </a:r>
            <a:r>
              <a:rPr lang="es-CL" sz="21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BO% &gt; 0   MUY SENSIBLE</a:t>
            </a:r>
            <a:r>
              <a:rPr lang="es-ES" sz="21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s-CL" sz="21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s-CL" sz="21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BO%  &lt; 0   POCO SENSIBLE</a:t>
            </a:r>
            <a:r>
              <a:rPr lang="es-ES" sz="2100" dirty="0" smtClean="0"/>
              <a:t> </a:t>
            </a:r>
            <a:endParaRPr lang="es-CL" sz="2100" dirty="0" smtClean="0"/>
          </a:p>
          <a:p>
            <a:pPr>
              <a:defRPr/>
            </a:pPr>
            <a:endParaRPr lang="es-CL" dirty="0" smtClean="0"/>
          </a:p>
          <a:p>
            <a:pPr algn="ctr">
              <a:buNone/>
              <a:defRPr/>
            </a:pPr>
            <a:endParaRPr lang="es-CL" dirty="0" smtClean="0"/>
          </a:p>
          <a:p>
            <a:pPr>
              <a:defRPr/>
            </a:pPr>
            <a:endParaRPr lang="es-CL" dirty="0" smtClean="0"/>
          </a:p>
        </p:txBody>
      </p:sp>
      <p:sp>
        <p:nvSpPr>
          <p:cNvPr id="4" name="3 Flecha derecha"/>
          <p:cNvSpPr/>
          <p:nvPr/>
        </p:nvSpPr>
        <p:spPr>
          <a:xfrm>
            <a:off x="5014292" y="1700808"/>
            <a:ext cx="785813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7" name="6 Conector recto"/>
          <p:cNvCxnSpPr/>
          <p:nvPr/>
        </p:nvCxnSpPr>
        <p:spPr>
          <a:xfrm>
            <a:off x="5662364" y="3645024"/>
            <a:ext cx="2500313" cy="158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617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sz="4000" b="1"/>
              <a:t>Entalpía (H)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altLang="es-CL" smtClean="0"/>
              <a:t>Energía: calor de reacción.</a:t>
            </a:r>
          </a:p>
          <a:p>
            <a:r>
              <a:rPr lang="es-CL" altLang="es-CL" smtClean="0"/>
              <a:t>Endotérmica (H positivo)</a:t>
            </a:r>
          </a:p>
          <a:p>
            <a:r>
              <a:rPr lang="es-CL" altLang="es-CL" smtClean="0"/>
              <a:t>Exotérmica (H negativo)</a:t>
            </a:r>
          </a:p>
          <a:p>
            <a:r>
              <a:rPr lang="es-CL" altLang="es-CL" smtClean="0"/>
              <a:t>Unidades: KJ/mol; J/mol; Kcal/mol; cal/mol</a:t>
            </a:r>
          </a:p>
          <a:p>
            <a:r>
              <a:rPr lang="es-CL" altLang="es-CL" smtClean="0"/>
              <a:t>1 caloría = 4,18 Joule </a:t>
            </a:r>
          </a:p>
          <a:p>
            <a:endParaRPr lang="es-CL" altLang="es-CL" smtClean="0"/>
          </a:p>
        </p:txBody>
      </p:sp>
    </p:spTree>
    <p:extLst>
      <p:ext uri="{BB962C8B-B14F-4D97-AF65-F5344CB8AC3E}">
        <p14:creationId xmlns:p14="http://schemas.microsoft.com/office/powerpoint/2010/main" val="95254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9612" y="274639"/>
            <a:ext cx="8229600" cy="706437"/>
          </a:xfrm>
        </p:spPr>
        <p:txBody>
          <a:bodyPr/>
          <a:lstStyle/>
          <a:p>
            <a:r>
              <a:rPr lang="es-CL" altLang="es-CL" sz="4000" b="1"/>
              <a:t>Ley de Hess</a:t>
            </a:r>
            <a:endParaRPr lang="es-CL" altLang="es-CL" sz="400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79612" y="1196976"/>
            <a:ext cx="8229600" cy="5472113"/>
          </a:xfrm>
        </p:spPr>
        <p:txBody>
          <a:bodyPr/>
          <a:lstStyle/>
          <a:p>
            <a:pPr marL="0" indent="0">
              <a:buNone/>
            </a:pPr>
            <a:endParaRPr lang="es-CL" altLang="es-CL" b="1" dirty="0"/>
          </a:p>
          <a:p>
            <a:r>
              <a:rPr lang="es-CL" altLang="es-CL" b="1" dirty="0" smtClean="0"/>
              <a:t>∑ </a:t>
            </a:r>
            <a:r>
              <a:rPr lang="es-CL" altLang="es-CL" b="1" dirty="0"/>
              <a:t>n ∆ H</a:t>
            </a:r>
            <a:r>
              <a:rPr lang="es-CL" altLang="es-CL" b="1" baseline="-25000" dirty="0"/>
              <a:t>P  </a:t>
            </a:r>
            <a:r>
              <a:rPr lang="es-CL" altLang="es-CL" b="1" dirty="0"/>
              <a:t>- ∑ n ∆ H</a:t>
            </a:r>
            <a:r>
              <a:rPr lang="es-CL" altLang="es-CL" b="1" baseline="-25000" dirty="0"/>
              <a:t>R</a:t>
            </a:r>
            <a:r>
              <a:rPr lang="es-CL" altLang="es-CL" b="1" dirty="0"/>
              <a:t> =   ∆ </a:t>
            </a:r>
            <a:r>
              <a:rPr lang="es-CL" altLang="es-CL" b="1" dirty="0" err="1"/>
              <a:t>H</a:t>
            </a:r>
            <a:r>
              <a:rPr lang="es-CL" altLang="es-CL" b="1" baseline="-25000" dirty="0" err="1"/>
              <a:t>Reacción</a:t>
            </a:r>
            <a:r>
              <a:rPr lang="es-CL" altLang="es-CL" b="1" dirty="0"/>
              <a:t> 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CL" altLang="es-CL" dirty="0">
                <a:ea typeface="Calibri" panose="020F0502020204030204" pitchFamily="34" charset="0"/>
                <a:cs typeface="Arial" panose="020B0604020202020204" pitchFamily="34" charset="0"/>
              </a:rPr>
              <a:t>Ejemplo:</a:t>
            </a:r>
            <a:endParaRPr lang="es-CL" altLang="es-CL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CL" altLang="es-CL" dirty="0">
                <a:ea typeface="Calibri" panose="020F0502020204030204" pitchFamily="34" charset="0"/>
                <a:cs typeface="Arial" panose="020B0604020202020204" pitchFamily="34" charset="0"/>
              </a:rPr>
              <a:t>Calcule el calor de reacción y el según la siguiente ecuación:</a:t>
            </a:r>
          </a:p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CL" altLang="es-CL" sz="1800" dirty="0"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CL" altLang="es-CL" sz="1800" dirty="0">
                <a:cs typeface="Calibri" panose="020F0502020204030204" pitchFamily="34" charset="0"/>
              </a:rPr>
              <a:t>4 NH</a:t>
            </a:r>
            <a:r>
              <a:rPr lang="es-CL" altLang="es-CL" sz="1800" baseline="-30000" dirty="0">
                <a:cs typeface="Calibri" panose="020F0502020204030204" pitchFamily="34" charset="0"/>
              </a:rPr>
              <a:t>3  </a:t>
            </a:r>
            <a:r>
              <a:rPr lang="es-CL" altLang="es-CL" sz="1800" dirty="0">
                <a:cs typeface="Calibri" panose="020F0502020204030204" pitchFamily="34" charset="0"/>
              </a:rPr>
              <a:t>+ 5 O</a:t>
            </a:r>
            <a:r>
              <a:rPr lang="es-CL" altLang="es-CL" sz="1800" baseline="-30000" dirty="0"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cs typeface="Calibri" panose="020F0502020204030204" pitchFamily="34" charset="0"/>
              </a:rPr>
              <a:t>                 4 NO  +  6 H</a:t>
            </a:r>
            <a:r>
              <a:rPr lang="es-CL" altLang="es-CL" sz="1800" baseline="-30000" dirty="0"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cs typeface="Calibri" panose="020F0502020204030204" pitchFamily="34" charset="0"/>
              </a:rPr>
              <a:t>O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s-CL" alt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CL" altLang="es-CL" sz="1800" dirty="0">
                <a:cs typeface="Calibri" panose="020F0502020204030204" pitchFamily="34" charset="0"/>
              </a:rPr>
              <a:t>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f</a:t>
            </a:r>
            <a:r>
              <a:rPr lang="es-CL" altLang="es-CL" sz="1800" dirty="0">
                <a:cs typeface="Calibri" panose="020F0502020204030204" pitchFamily="34" charset="0"/>
              </a:rPr>
              <a:t> son: </a:t>
            </a:r>
            <a:endParaRPr lang="es-CL" alt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CL" altLang="es-CL" sz="1800" dirty="0">
                <a:cs typeface="Calibri" panose="020F0502020204030204" pitchFamily="34" charset="0"/>
              </a:rPr>
              <a:t>NH</a:t>
            </a:r>
            <a:r>
              <a:rPr lang="es-CL" altLang="es-CL" sz="1800" baseline="-30000" dirty="0">
                <a:cs typeface="Calibri" panose="020F0502020204030204" pitchFamily="34" charset="0"/>
              </a:rPr>
              <a:t>3</a:t>
            </a:r>
            <a:r>
              <a:rPr lang="es-CL" altLang="es-CL" sz="1800" dirty="0">
                <a:cs typeface="Calibri" panose="020F0502020204030204" pitchFamily="34" charset="0"/>
              </a:rPr>
              <a:t>= -45,9 (KJ/mol)    O</a:t>
            </a:r>
            <a:r>
              <a:rPr lang="es-CL" altLang="es-CL" sz="1800" baseline="-30000" dirty="0"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cs typeface="Calibri" panose="020F0502020204030204" pitchFamily="34" charset="0"/>
              </a:rPr>
              <a:t>= 0 (KJ/mol)	NO = 90,3 (KJ/mol)	H</a:t>
            </a:r>
            <a:r>
              <a:rPr lang="es-CL" altLang="es-CL" sz="1800" baseline="-30000" dirty="0"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cs typeface="Calibri" panose="020F0502020204030204" pitchFamily="34" charset="0"/>
              </a:rPr>
              <a:t>O = -241,8 (KJ/mol)	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s-CL" alt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CL" altLang="es-CL" sz="1800" dirty="0">
                <a:cs typeface="Calibri" panose="020F0502020204030204" pitchFamily="34" charset="0"/>
              </a:rPr>
              <a:t>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R</a:t>
            </a:r>
            <a:r>
              <a:rPr lang="es-CL" altLang="es-CL" sz="1800" dirty="0">
                <a:cs typeface="Calibri" panose="020F0502020204030204" pitchFamily="34" charset="0"/>
              </a:rPr>
              <a:t> = [(4 x 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f</a:t>
            </a:r>
            <a:r>
              <a:rPr lang="es-CL" altLang="es-CL" sz="1800" dirty="0">
                <a:cs typeface="Calibri" panose="020F0502020204030204" pitchFamily="34" charset="0"/>
              </a:rPr>
              <a:t> NO + 6 x 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f</a:t>
            </a:r>
            <a:r>
              <a:rPr lang="es-CL" altLang="es-CL" sz="1800" dirty="0">
                <a:cs typeface="Calibri" panose="020F0502020204030204" pitchFamily="34" charset="0"/>
              </a:rPr>
              <a:t> H</a:t>
            </a:r>
            <a:r>
              <a:rPr lang="es-CL" altLang="es-CL" sz="1800" baseline="-30000" dirty="0"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cs typeface="Calibri" panose="020F0502020204030204" pitchFamily="34" charset="0"/>
              </a:rPr>
              <a:t>O) – (4 x 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f</a:t>
            </a:r>
            <a:r>
              <a:rPr lang="es-CL" altLang="es-CL" sz="1800" dirty="0">
                <a:cs typeface="Calibri" panose="020F0502020204030204" pitchFamily="34" charset="0"/>
              </a:rPr>
              <a:t> NH</a:t>
            </a:r>
            <a:r>
              <a:rPr lang="es-CL" altLang="es-CL" sz="1800" baseline="-30000" dirty="0">
                <a:cs typeface="Calibri" panose="020F0502020204030204" pitchFamily="34" charset="0"/>
              </a:rPr>
              <a:t>3</a:t>
            </a:r>
            <a:r>
              <a:rPr lang="es-CL" altLang="es-CL" sz="1800" dirty="0">
                <a:cs typeface="Calibri" panose="020F0502020204030204" pitchFamily="34" charset="0"/>
              </a:rPr>
              <a:t> + 5 x 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f</a:t>
            </a:r>
            <a:r>
              <a:rPr lang="es-CL" altLang="es-CL" sz="1800" dirty="0">
                <a:cs typeface="Calibri" panose="020F0502020204030204" pitchFamily="34" charset="0"/>
              </a:rPr>
              <a:t> O</a:t>
            </a:r>
            <a:r>
              <a:rPr lang="es-CL" altLang="es-CL" sz="1800" baseline="-30000" dirty="0"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cs typeface="Calibri" panose="020F0502020204030204" pitchFamily="34" charset="0"/>
              </a:rPr>
              <a:t>)]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s-CL" altLang="es-CL" sz="1800" dirty="0">
              <a:cs typeface="Calibri" panose="020F050202020403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CL" altLang="es-CL" sz="1800" dirty="0">
                <a:cs typeface="Calibri" panose="020F0502020204030204" pitchFamily="34" charset="0"/>
              </a:rPr>
              <a:t>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R</a:t>
            </a:r>
            <a:r>
              <a:rPr lang="es-CL" altLang="es-CL" sz="1800" dirty="0">
                <a:cs typeface="Calibri" panose="020F0502020204030204" pitchFamily="34" charset="0"/>
              </a:rPr>
              <a:t> = [(4 mol x 90,3 (KJ/mol) + 6 mol x -241,8 (KJ/mol)) </a:t>
            </a:r>
            <a:r>
              <a:rPr lang="es-CL" altLang="es-CL" sz="1800" b="1" dirty="0">
                <a:cs typeface="Calibri" panose="020F0502020204030204" pitchFamily="34" charset="0"/>
              </a:rPr>
              <a:t>–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CL" altLang="es-CL" sz="1800" dirty="0">
                <a:cs typeface="Calibri" panose="020F0502020204030204" pitchFamily="34" charset="0"/>
              </a:rPr>
              <a:t>	 (4 mol x -45,9 (KJ/mol) + 5 mol x 0 (KJ/mol))]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s-CL" alt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CL" altLang="es-CL" sz="1800" dirty="0">
                <a:cs typeface="Calibri" panose="020F0502020204030204" pitchFamily="34" charset="0"/>
              </a:rPr>
              <a:t>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R</a:t>
            </a:r>
            <a:r>
              <a:rPr lang="es-CL" altLang="es-CL" sz="1800" dirty="0">
                <a:cs typeface="Calibri" panose="020F0502020204030204" pitchFamily="34" charset="0"/>
              </a:rPr>
              <a:t> = [(361,2 (KJ) + - 1450,8 (KJ) – (- 183,6 (KJ) + 0 (KJ))]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s-CL" alt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CL" altLang="es-CL" sz="1800" dirty="0">
                <a:cs typeface="Calibri" panose="020F0502020204030204" pitchFamily="34" charset="0"/>
              </a:rPr>
              <a:t>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R</a:t>
            </a:r>
            <a:r>
              <a:rPr lang="es-CL" altLang="es-CL" sz="1800" dirty="0">
                <a:cs typeface="Calibri" panose="020F0502020204030204" pitchFamily="34" charset="0"/>
              </a:rPr>
              <a:t> = - 906 (KJ)  es exotérmica, libera calor.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s-CL" altLang="es-CL" sz="1600" dirty="0">
              <a:cs typeface="Calibri" panose="020F050202020403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s-CL" altLang="es-CL" sz="1600" dirty="0">
              <a:cs typeface="Calibri" panose="020F050202020403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s-CL" altLang="es-CL" sz="1600" dirty="0"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s-CL" altLang="es-CL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altLang="es-CL" dirty="0" smtClean="0"/>
          </a:p>
          <a:p>
            <a:endParaRPr lang="es-CL" altLang="es-CL" dirty="0" smtClean="0"/>
          </a:p>
          <a:p>
            <a:endParaRPr lang="es-CL" altLang="es-CL" dirty="0" smtClean="0"/>
          </a:p>
        </p:txBody>
      </p:sp>
      <p:sp>
        <p:nvSpPr>
          <p:cNvPr id="9" name="Flecha derecha 8"/>
          <p:cNvSpPr/>
          <p:nvPr/>
        </p:nvSpPr>
        <p:spPr>
          <a:xfrm flipV="1">
            <a:off x="5793422" y="2852936"/>
            <a:ext cx="360362" cy="460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314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sz="4000" b="1"/>
              <a:t>Poder calorífico</a:t>
            </a:r>
          </a:p>
        </p:txBody>
      </p:sp>
      <p:sp>
        <p:nvSpPr>
          <p:cNvPr id="13315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CL" altLang="es-CL" smtClean="0"/>
              <a:t>Es la energía (calor) liberado por unidad de masa.</a:t>
            </a:r>
          </a:p>
          <a:p>
            <a:pPr algn="just"/>
            <a:r>
              <a:rPr lang="es-CL" altLang="es-CL" sz="2800"/>
              <a:t>Calcular el </a:t>
            </a:r>
            <a:r>
              <a:rPr lang="es-CL" altLang="es-CL" sz="2800">
                <a:ea typeface="Calibri" panose="020F0502020204030204" pitchFamily="34" charset="0"/>
                <a:cs typeface="Arial" panose="020B0604020202020204" pitchFamily="34" charset="0"/>
              </a:rPr>
              <a:t>poder calorífico (KJ/Kg); (KJ/mol); (Kcal/mol) y (Kcal/g) del ejercicio anterior.</a:t>
            </a:r>
          </a:p>
          <a:p>
            <a:pPr algn="just"/>
            <a:r>
              <a:rPr lang="es-CL" altLang="es-CL" sz="2800">
                <a:ea typeface="Calibri" panose="020F0502020204030204" pitchFamily="34" charset="0"/>
                <a:cs typeface="Arial" panose="020B0604020202020204" pitchFamily="34" charset="0"/>
              </a:rPr>
              <a:t>∆H</a:t>
            </a:r>
            <a:r>
              <a:rPr lang="es-CL" altLang="es-CL" sz="2800" baseline="-30000"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s-CL" altLang="es-CL" sz="2800">
                <a:ea typeface="Calibri" panose="020F0502020204030204" pitchFamily="34" charset="0"/>
                <a:cs typeface="Arial" panose="020B0604020202020204" pitchFamily="34" charset="0"/>
              </a:rPr>
              <a:t> = - 906 (KJ)</a:t>
            </a:r>
          </a:p>
          <a:p>
            <a:pPr algn="just"/>
            <a:r>
              <a:rPr lang="es-CL" altLang="es-CL" sz="2800">
                <a:cs typeface="Arial" panose="020B0604020202020204" pitchFamily="34" charset="0"/>
              </a:rPr>
              <a:t>¿Qué masa libera ese calor?</a:t>
            </a:r>
            <a:endParaRPr lang="es-CL" altLang="es-CL" sz="2800"/>
          </a:p>
        </p:txBody>
      </p:sp>
    </p:spTree>
    <p:extLst>
      <p:ext uri="{BB962C8B-B14F-4D97-AF65-F5344CB8AC3E}">
        <p14:creationId xmlns:p14="http://schemas.microsoft.com/office/powerpoint/2010/main" val="181030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izarra 16 x 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9529500_TF02804846_TF02804846" id="{65FD6923-A55A-4D8A-AB6E-792F5126A260}" vid="{862C69AA-365A-4DD1-97BC-168A1699736E}"/>
    </a:ext>
  </a:extLst>
</a:theme>
</file>

<file path=ppt/theme/theme2.xml><?xml version="1.0" encoding="utf-8"?>
<a:theme xmlns:a="http://schemas.openxmlformats.org/drawingml/2006/main" name="Tema de Offic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de pizarra para el ámbito educativo (panorámica)</Template>
  <TotalTime>760</TotalTime>
  <Words>624</Words>
  <Application>Microsoft Office PowerPoint</Application>
  <PresentationFormat>Personalizado</PresentationFormat>
  <Paragraphs>121</Paragraphs>
  <Slides>11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9" baseType="lpstr">
      <vt:lpstr>Arial</vt:lpstr>
      <vt:lpstr>Bradley Hand ITC</vt:lpstr>
      <vt:lpstr>Calibri</vt:lpstr>
      <vt:lpstr>Consolas</vt:lpstr>
      <vt:lpstr>Corbel</vt:lpstr>
      <vt:lpstr>Symbol</vt:lpstr>
      <vt:lpstr>Times New Roman</vt:lpstr>
      <vt:lpstr>Pizarra 16 x 9</vt:lpstr>
      <vt:lpstr>ECUACIÓN QUÍMICA ESTEQUIOMETRÍA</vt:lpstr>
      <vt:lpstr>Reacción química y ecuación química</vt:lpstr>
      <vt:lpstr>Partes de la ecuación química</vt:lpstr>
      <vt:lpstr>Estequiometría</vt:lpstr>
      <vt:lpstr>Estequiometría</vt:lpstr>
      <vt:lpstr>Estequiometría</vt:lpstr>
      <vt:lpstr>Ejercicios:</vt:lpstr>
      <vt:lpstr>Balance de oxígeno</vt:lpstr>
      <vt:lpstr>Entalpía (H)</vt:lpstr>
      <vt:lpstr>Ley de Hess</vt:lpstr>
      <vt:lpstr>Poder calorífico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ECUACIÓN QUÍMICA ESTEQUIOMETRÍA</dc:title>
  <dc:creator>Lorena</dc:creator>
  <cp:lastModifiedBy>Lorena</cp:lastModifiedBy>
  <cp:revision>20</cp:revision>
  <dcterms:created xsi:type="dcterms:W3CDTF">2022-03-07T15:45:53Z</dcterms:created>
  <dcterms:modified xsi:type="dcterms:W3CDTF">2022-05-20T15:20:53Z</dcterms:modified>
</cp:coreProperties>
</file>