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handoutMasterIdLst>
    <p:handoutMasterId r:id="rId15"/>
  </p:handoutMasterIdLst>
  <p:sldIdLst>
    <p:sldId id="258" r:id="rId2"/>
    <p:sldId id="259" r:id="rId3"/>
    <p:sldId id="360" r:id="rId4"/>
    <p:sldId id="361" r:id="rId5"/>
    <p:sldId id="362" r:id="rId6"/>
    <p:sldId id="363" r:id="rId7"/>
    <p:sldId id="365" r:id="rId8"/>
    <p:sldId id="366" r:id="rId9"/>
    <p:sldId id="367" r:id="rId10"/>
    <p:sldId id="368" r:id="rId11"/>
    <p:sldId id="370" r:id="rId12"/>
    <p:sldId id="359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8000"/>
    <a:srgbClr val="A6D6DA"/>
    <a:srgbClr val="FBF509"/>
    <a:srgbClr val="C8C300"/>
    <a:srgbClr val="EBE600"/>
    <a:srgbClr val="C5D30B"/>
    <a:srgbClr val="E5F42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 autoAdjust="0"/>
    <p:restoredTop sz="94686" autoAdjust="0"/>
  </p:normalViewPr>
  <p:slideViewPr>
    <p:cSldViewPr>
      <p:cViewPr>
        <p:scale>
          <a:sx n="120" d="100"/>
          <a:sy n="120" d="100"/>
        </p:scale>
        <p:origin x="-1290" y="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85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85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0F5C1CB2-FE9E-403E-AE39-E9584D3D53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62D55D29-D12C-4E84-BE3E-836AFC4F29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2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3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4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5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6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7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8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9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10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11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E73A9-79EF-4CB1-A8F2-2B44CD4CB8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A3F40-C379-4816-A840-F3B1F5FE43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B8349-186E-4554-89EB-1593A54E93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634BE-50EB-4228-BA9A-6036E38897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9C930C-A3DF-4F01-874E-42D34D0D0A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06560-CA0A-41F8-8023-54BCEF7364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B97B2-5DBF-402C-A052-27DD5A5482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E9B91A-E2A6-4C04-9639-98FB5071F9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8D3B7-D4B5-44DA-9FA0-6610719589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9122A-F0F8-408B-B5CF-BFD63D120F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C60C6-50B4-4B51-A202-2F9844CFED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03ECDC9C-4385-44AC-89F9-C84ACF3423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zoom/>
  </p:transition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2C89064-43E0-4549-B58D-579A4BFD3AD7}" type="slidenum">
              <a:rPr lang="es-ES" smtClean="0">
                <a:latin typeface="Arial" charset="0"/>
              </a:rPr>
              <a:pPr/>
              <a:t>1</a:t>
            </a:fld>
            <a:endParaRPr lang="es-ES" smtClean="0">
              <a:latin typeface="Arial" charset="0"/>
            </a:endParaRPr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381250" y="5072085"/>
            <a:ext cx="6762750" cy="1166812"/>
          </a:xfrm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algn="r" eaLnBrk="1" hangingPunct="1">
              <a:defRPr/>
            </a:pPr>
            <a:r>
              <a:rPr lang="es-MX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Escuela Naval </a:t>
            </a:r>
            <a:r>
              <a:rPr lang="es-MX" altLang="en-US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“</a:t>
            </a:r>
            <a:r>
              <a:rPr lang="es-MX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Arturo Prat</a:t>
            </a:r>
            <a:r>
              <a:rPr lang="es-MX" altLang="en-US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”</a:t>
            </a:r>
            <a:endParaRPr lang="es-ES" sz="2800" i="1" dirty="0" smtClean="0">
              <a:solidFill>
                <a:srgbClr val="FFCC00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5145088" y="5838825"/>
            <a:ext cx="2730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L" sz="1200" b="1" i="1" dirty="0">
                <a:solidFill>
                  <a:schemeClr val="bg1"/>
                </a:solidFill>
              </a:rPr>
              <a:t>DEPARTAMENTO DE EDUCACIÓN </a:t>
            </a:r>
          </a:p>
          <a:p>
            <a:pPr algn="ctr"/>
            <a:endParaRPr lang="es-CL" sz="1200" b="1" i="1" dirty="0">
              <a:solidFill>
                <a:schemeClr val="bg1"/>
              </a:solidFill>
            </a:endParaRPr>
          </a:p>
          <a:p>
            <a:pPr algn="ctr"/>
            <a:r>
              <a:rPr lang="es-CL" sz="1200" b="1" i="1" dirty="0" smtClean="0">
                <a:solidFill>
                  <a:schemeClr val="bg1"/>
                </a:solidFill>
              </a:rPr>
              <a:t>AGOSTO /2022 </a:t>
            </a:r>
            <a:endParaRPr lang="es-ES" sz="1200" b="1" i="1" dirty="0">
              <a:solidFill>
                <a:schemeClr val="bg1"/>
              </a:solidFill>
            </a:endParaRPr>
          </a:p>
        </p:txBody>
      </p:sp>
      <p:sp>
        <p:nvSpPr>
          <p:cNvPr id="2053" name="6 CuadroTexto"/>
          <p:cNvSpPr txBox="1">
            <a:spLocks noChangeArrowheads="1"/>
          </p:cNvSpPr>
          <p:nvPr/>
        </p:nvSpPr>
        <p:spPr bwMode="auto">
          <a:xfrm>
            <a:off x="738188" y="325438"/>
            <a:ext cx="7448550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sz="2400" b="1" i="1" dirty="0">
                <a:solidFill>
                  <a:srgbClr val="FFFFFF"/>
                </a:solidFill>
                <a:cs typeface="Arial" charset="0"/>
              </a:rPr>
              <a:t>REVISTA DE INSPECCIÓN EDUCACIONAL</a:t>
            </a:r>
          </a:p>
          <a:p>
            <a:pPr algn="ctr"/>
            <a:endParaRPr lang="es-CL" sz="1000" b="1" i="1" dirty="0">
              <a:solidFill>
                <a:srgbClr val="FFFFFF"/>
              </a:solidFill>
              <a:cs typeface="Arial" charset="0"/>
            </a:endParaRPr>
          </a:p>
          <a:p>
            <a:pPr algn="ctr"/>
            <a:endParaRPr lang="es-CL" sz="2400" b="1" i="1" dirty="0" smtClean="0">
              <a:solidFill>
                <a:srgbClr val="FFFF00"/>
              </a:solidFill>
              <a:cs typeface="Arial" charset="0"/>
            </a:endParaRPr>
          </a:p>
          <a:p>
            <a:pPr algn="ctr"/>
            <a:r>
              <a:rPr lang="es-CL" sz="2400" b="1" i="1" dirty="0" smtClean="0">
                <a:solidFill>
                  <a:srgbClr val="FFFF00"/>
                </a:solidFill>
                <a:cs typeface="Arial" charset="0"/>
              </a:rPr>
              <a:t>PRESENTACIÓN </a:t>
            </a:r>
          </a:p>
          <a:p>
            <a:pPr algn="ctr"/>
            <a:r>
              <a:rPr lang="es-CL" sz="2400" b="1" i="1" dirty="0" smtClean="0">
                <a:solidFill>
                  <a:srgbClr val="FFFF00"/>
                </a:solidFill>
                <a:cs typeface="Arial" charset="0"/>
              </a:rPr>
              <a:t>R.I.E.  2022</a:t>
            </a:r>
            <a:endParaRPr lang="es-CL" sz="2000" b="1" i="1" dirty="0">
              <a:solidFill>
                <a:srgbClr val="FFFF00"/>
              </a:solidFill>
              <a:cs typeface="Arial" charset="0"/>
            </a:endParaRPr>
          </a:p>
        </p:txBody>
      </p:sp>
      <p:pic>
        <p:nvPicPr>
          <p:cNvPr id="7" name="6 Imagen"/>
          <p:cNvPicPr/>
          <p:nvPr/>
        </p:nvPicPr>
        <p:blipFill>
          <a:blip r:embed="rId2" cstate="print"/>
          <a:srcRect l="42685" t="75245" r="42106" b="16133"/>
          <a:stretch>
            <a:fillRect/>
          </a:stretch>
        </p:blipFill>
        <p:spPr bwMode="auto">
          <a:xfrm>
            <a:off x="-1" y="6203989"/>
            <a:ext cx="2636811" cy="6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688" y="2004993"/>
            <a:ext cx="1875235" cy="1898676"/>
          </a:xfrm>
          <a:prstGeom prst="rect">
            <a:avLst/>
          </a:prstGeom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2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99979" y="1384272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% pérdidas de clases Académicas y de Educación Física. 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Mensajes enviados a la DEA sin respuestas.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Situación profesores.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Programas de asignaturas aprobados por escalafones.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% TAE en 4to año.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Casos críticos: posibles repitentes a la fecha. % de alumnos con promedio bajo 6.0.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Plan de supervisión de aulas.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Actividades profesionales planificadas v/s realizadas.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089116" y="398421"/>
            <a:ext cx="4991100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rgbClr val="FBF5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+mn-ea"/>
              </a:rPr>
              <a:t>TEMARIO</a:t>
            </a:r>
            <a:endParaRPr lang="es-ES" sz="28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3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63466" y="1384272"/>
            <a:ext cx="3760839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b="1" dirty="0" smtClean="0">
                <a:solidFill>
                  <a:srgbClr val="EBE600"/>
                </a:solidFill>
              </a:rPr>
              <a:t>ÁREA ACADÉMICA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93726" y="288884"/>
            <a:ext cx="7667730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450850" lvl="1" algn="ctr">
              <a:defRPr/>
            </a:pPr>
            <a:r>
              <a:rPr lang="es-CL" sz="2800" b="1" dirty="0" smtClean="0">
                <a:solidFill>
                  <a:srgbClr val="EBE600"/>
                </a:solidFill>
              </a:rPr>
              <a:t>% PÉRDIDAS DE CLASES</a:t>
            </a:r>
            <a:endParaRPr lang="es-ES" sz="28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754565" y="1457298"/>
            <a:ext cx="3760839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b="1" dirty="0" smtClean="0">
                <a:solidFill>
                  <a:srgbClr val="EBE600"/>
                </a:solidFill>
              </a:rPr>
              <a:t>ÁREA ED. FÍSICA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4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63466" y="1782693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Perfiles.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Mallas.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Modificación a la Directiva asignatura de inglés y examen TAE.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Medicación al cálculo de la antigüedad.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1030239" y="252369"/>
            <a:ext cx="7777269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712788" lvl="1" indent="-439738" algn="ctr">
              <a:spcBef>
                <a:spcPct val="20000"/>
              </a:spcBef>
              <a:buClr>
                <a:srgbClr val="C8C300"/>
              </a:buClr>
              <a:buSzPct val="70000"/>
            </a:pPr>
            <a:r>
              <a:rPr lang="es-CL" sz="2800" b="1" dirty="0" smtClean="0">
                <a:solidFill>
                  <a:srgbClr val="EBE600"/>
                </a:solidFill>
              </a:rPr>
              <a:t>MENSAJES ENVIADOS A LA DEA </a:t>
            </a: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5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482544" y="1782693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Fuerza efectiva.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Problemas EJ V. Campos.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Asignación docente.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Asignación de costos.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847675" y="288884"/>
            <a:ext cx="7923320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712788" lvl="1" indent="-439738" algn="ctr">
              <a:spcBef>
                <a:spcPct val="20000"/>
              </a:spcBef>
              <a:buClr>
                <a:srgbClr val="C8C300"/>
              </a:buClr>
              <a:buSzPct val="70000"/>
            </a:pPr>
            <a:r>
              <a:rPr lang="es-CL" sz="2800" b="1" dirty="0" smtClean="0">
                <a:solidFill>
                  <a:srgbClr val="EBE600"/>
                </a:solidFill>
              </a:rPr>
              <a:t>SITUACIÓN PROFESORES</a:t>
            </a:r>
            <a:endParaRPr lang="es-CL" sz="2400" b="1" dirty="0" smtClean="0">
              <a:solidFill>
                <a:srgbClr val="EBE600"/>
              </a:solidFill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6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99979" y="1384272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457200" indent="-457200" algn="just">
              <a:buFont typeface="Wingdings" pitchFamily="2" charset="2"/>
              <a:buChar char="q"/>
              <a:defRPr/>
            </a:pPr>
            <a:r>
              <a:rPr lang="es-CL" sz="2000" dirty="0" smtClean="0">
                <a:solidFill>
                  <a:srgbClr val="EBE600"/>
                </a:solidFill>
              </a:rPr>
              <a:t>Programas de asignaturas aprobados por escalafones.</a:t>
            </a:r>
            <a:endParaRPr lang="es-ES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93725" y="288882"/>
            <a:ext cx="7485165" cy="461665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rgbClr val="EBE600"/>
                </a:solidFill>
              </a:rPr>
              <a:t>PROGRAMAS DE ASIGNATURAS</a:t>
            </a:r>
            <a:endParaRPr lang="es-ES" sz="24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7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99979" y="1384272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</a:pPr>
            <a:r>
              <a:rPr lang="es-CL" sz="2000" dirty="0" smtClean="0">
                <a:solidFill>
                  <a:srgbClr val="EBE600"/>
                </a:solidFill>
              </a:rPr>
              <a:t>Resultados TAE 2021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4° Año   98% cumple con el 60%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93726" y="398421"/>
            <a:ext cx="7485165" cy="954107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0" lvl="1" algn="ctr">
              <a:defRPr/>
            </a:pPr>
            <a:r>
              <a:rPr lang="es-CL" sz="2800" b="1" dirty="0" smtClean="0">
                <a:solidFill>
                  <a:srgbClr val="EBE600"/>
                </a:solidFill>
              </a:rPr>
              <a:t>% TAE EN 4TO AÑO</a:t>
            </a:r>
          </a:p>
          <a:p>
            <a:pPr algn="ctr">
              <a:defRPr/>
            </a:pPr>
            <a:endParaRPr lang="es-ES" sz="28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8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99979" y="1384272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Posibles repitentes a la fecha. 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% de alumnos con promedio bajo 6.0.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20700" y="361908"/>
            <a:ext cx="7485165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800" b="1" dirty="0" smtClean="0">
                <a:solidFill>
                  <a:srgbClr val="EBE600"/>
                </a:solidFill>
              </a:rPr>
              <a:t>CASOS CRÍTICOS</a:t>
            </a:r>
            <a:endParaRPr lang="es-ES" sz="28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9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99979" y="1384272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Plan de supervisión de aulas planificado v/s cumplido.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20700" y="361908"/>
            <a:ext cx="7485165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800" b="1" dirty="0" smtClean="0">
                <a:solidFill>
                  <a:srgbClr val="EBE600"/>
                </a:solidFill>
              </a:rPr>
              <a:t>SUPERVISIÓN DE AULAS</a:t>
            </a:r>
            <a:endParaRPr lang="es-ES" sz="28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10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409518" y="507960"/>
            <a:ext cx="8434503" cy="1570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ts val="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Actividades profesionales planificadas v/s realizadas.</a:t>
            </a: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000" b="1" dirty="0" smtClean="0">
                <a:solidFill>
                  <a:srgbClr val="FFFF00"/>
                </a:solidFill>
              </a:rPr>
              <a:t>a)	</a:t>
            </a:r>
            <a:r>
              <a:rPr lang="es-ES" sz="2000" dirty="0" smtClean="0">
                <a:solidFill>
                  <a:srgbClr val="FFFF00"/>
                </a:solidFill>
              </a:rPr>
              <a:t>Práctica profesional de verano 2021/2022 :	100 %</a:t>
            </a:r>
            <a:endParaRPr lang="es-CL" sz="2000" dirty="0" smtClean="0">
              <a:solidFill>
                <a:srgbClr val="FFFF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FFFF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ts val="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ts val="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20700" y="361908"/>
            <a:ext cx="7485165" cy="461665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rgbClr val="EBE600"/>
                </a:solidFill>
              </a:rPr>
              <a:t>ACTIVIDADES PROFESIONALES</a:t>
            </a:r>
            <a:endParaRPr lang="es-ES" sz="24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847674" y="2333610"/>
          <a:ext cx="7302600" cy="3928153"/>
        </p:xfrm>
        <a:graphic>
          <a:graphicData uri="http://schemas.openxmlformats.org/drawingml/2006/table">
            <a:tbl>
              <a:tblPr/>
              <a:tblGrid>
                <a:gridCol w="1935189"/>
                <a:gridCol w="5367411"/>
              </a:tblGrid>
              <a:tr h="3022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CURSO</a:t>
                      </a:r>
                      <a:endParaRPr lang="es-CL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7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CUARTO EJ</a:t>
                      </a:r>
                      <a:endParaRPr lang="es-CL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  <a:tabLst>
                          <a:tab pos="72000" algn="r"/>
                        </a:tabLs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PRACTICA DESEMPEÑO A BORDO EN UNIDADES  / ZZ.NN. 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7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CUARTO IM</a:t>
                      </a:r>
                      <a:endParaRPr lang="es-CL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  <a:tabLst>
                          <a:tab pos="72000" algn="r"/>
                        </a:tabLs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ENTRENAMIENTO EN CLIMA DESÉRTICO / CUARZONA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8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CUARTO AB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  <a:tabLst>
                          <a:tab pos="72000" algn="r"/>
                        </a:tabLs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PRACTICA EN CENTROS DE ABASTECIMIENTOS / PRIZONA - SEZONA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5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CUARTO LT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  <a:tabLst>
                          <a:tab pos="72000" algn="r"/>
                        </a:tabLs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PRÁCTICA EN GOBERNACIÓN MARÍTIMA / QUINZONA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5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TERCERO EJ  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  <a:tabLst>
                          <a:tab pos="72000" algn="r"/>
                        </a:tabLs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RAID DE NAVEGACIÓN COSTERA / AREA CHILOE</a:t>
                      </a:r>
                      <a:endParaRPr lang="es-CL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0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TERCERO IM  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  <a:tabLst>
                          <a:tab pos="72000" algn="r"/>
                        </a:tabLs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CURSO COMANDANTE DE ESCUADRA IM / CENBIM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81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TERCERO AB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  <a:tabLst>
                          <a:tab pos="72000" algn="r"/>
                        </a:tabLs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PRACTICA EN CARGOS DE ALIMENTACIÓN / UU.RR. PRIZONA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1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TERCERO LT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  <a:tabLst>
                          <a:tab pos="72000" algn="r"/>
                        </a:tabLs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PRÁCTICA PROFESIONAL EN LSG / QUINZONA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SEGUNDO  EJ – AB -  LT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  <a:tabLst>
                          <a:tab pos="72000" algn="r"/>
                        </a:tabLs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INSTRUCCIÓN FUSILERO NAVAL / CENBIM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81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SEGUNDO IM 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  <a:tabLst>
                          <a:tab pos="72000" algn="r"/>
                        </a:tabLs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CURSO BÁSICO ANFIBIO / CENBIM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3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PRIMER AÑO</a:t>
                      </a:r>
                      <a:endParaRPr lang="es-CL" sz="120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  <a:tabLst>
                          <a:tab pos="72000" algn="r"/>
                        </a:tabLs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CAMPAÑA NÁUTICA / SEZONA</a:t>
                      </a:r>
                      <a:endParaRPr lang="es-CL" sz="1200" dirty="0">
                        <a:solidFill>
                          <a:srgbClr val="FFFF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9621" marR="39621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11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409518" y="617499"/>
            <a:ext cx="8434503" cy="1570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tabLst>
                <a:tab pos="1163638" algn="l"/>
              </a:tabLst>
            </a:pPr>
            <a:r>
              <a:rPr lang="es-ES" sz="2000" b="1" dirty="0" smtClean="0">
                <a:solidFill>
                  <a:srgbClr val="FFFF00"/>
                </a:solidFill>
              </a:rPr>
              <a:t>b)	</a:t>
            </a:r>
            <a:r>
              <a:rPr lang="es-ES" sz="2000" dirty="0" smtClean="0">
                <a:solidFill>
                  <a:srgbClr val="FFFF00"/>
                </a:solidFill>
              </a:rPr>
              <a:t>Práctica profesional de invierno 2022:		84,6 %</a:t>
            </a: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20700" y="361908"/>
            <a:ext cx="7485165" cy="461665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rgbClr val="EBE600"/>
                </a:solidFill>
              </a:rPr>
              <a:t>ACTIVIDADES PROFESIONALES</a:t>
            </a:r>
            <a:endParaRPr lang="es-ES" sz="24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957213" y="1968480"/>
          <a:ext cx="7047008" cy="4161339"/>
        </p:xfrm>
        <a:graphic>
          <a:graphicData uri="http://schemas.openxmlformats.org/drawingml/2006/table">
            <a:tbl>
              <a:tblPr/>
              <a:tblGrid>
                <a:gridCol w="1544995"/>
                <a:gridCol w="5502013"/>
              </a:tblGrid>
              <a:tr h="3015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CURSO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4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CUARTO EJ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PRÁCTICA DE PILOTAJE / ESNAVAL – LSG PRIZONA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8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TERCERO EJ  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PRÁCTICA DE DESEMPEÑO A BORDO EN UNIDADES ZZ.NN.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0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SEGUNDO EJ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PRÁCTICA DE ACTIVIDADES EN LA MAR / CHACABUCO.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PRIMER AÑO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 strike="sngStrike" baseline="0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EMBARCO DE FAMILIARIZACIÓN EN AP AQUILES / AREA CHILOE</a:t>
                      </a:r>
                      <a:endParaRPr lang="es-CL" sz="1000" strike="sngStrike" baseline="0" dirty="0" smtClean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PROGRAMA DE VISITAS PROFESIONALES EN SEZONA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3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CUARTO IM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ENTRENAMIENTO EN CLIMA FRIO / TERZONA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74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TERCERO IM  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INSTRUCCION COMANDANTE DE PELOTÓN / BRIGADA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SEGUNDO IM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INSTRUCCIÓN DE TIRO AVANZADO / COMFUES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6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CUARTO AB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PRÁCTICA EN CENTROS AB / TERZONA - CUARZONA.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0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TERCERO AB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 strike="sngStrike" dirty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EMBARCO EN UNIDADES A FLOTE (AP AQUILES AREA CHILOE).</a:t>
                      </a:r>
                      <a:endParaRPr lang="es-CL" sz="1000" dirty="0">
                        <a:solidFill>
                          <a:schemeClr val="bg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VISITA A CENTROS LOGÍSTICOS Y FINANCIEROS EN SANTIAGO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7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SEGUNDO AB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PERÍODO FAMILIARIZACIÓN  EN TALCABAS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3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CUARTO LT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INSTRUCCIÓN DE CONTROL DE MUCHEDUMBRE / ESNAVAL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TERCERO LT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  PRÁCTICA EN CAPITANIAS DE PUERT / SEZONA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6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SEGUNDO LT</a:t>
                      </a:r>
                      <a:endParaRPr lang="es-CL" sz="100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>
                        <a:spcAft>
                          <a:spcPts val="0"/>
                        </a:spcAft>
                      </a:pPr>
                      <a:r>
                        <a:rPr lang="es-ES" sz="1000" dirty="0">
                          <a:solidFill>
                            <a:srgbClr val="FFFF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PRÁCTICA EN CAPITANIAS DE PUERTO / PRIZONA </a:t>
                      </a:r>
                      <a:endParaRPr lang="es-CL" sz="1000" dirty="0">
                        <a:solidFill>
                          <a:srgbClr val="FFFF0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7037" marR="37037" marT="0" marB="0" anchor="ctr">
                    <a:lnL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5D30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2C89064-43E0-4549-B58D-579A4BFD3AD7}" type="slidenum">
              <a:rPr lang="es-ES" smtClean="0">
                <a:latin typeface="Arial" charset="0"/>
              </a:rPr>
              <a:pPr/>
              <a:t>12</a:t>
            </a:fld>
            <a:endParaRPr lang="es-ES" dirty="0" smtClean="0">
              <a:latin typeface="Arial" charset="0"/>
            </a:endParaRPr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28838" y="4840288"/>
            <a:ext cx="6762750" cy="1166812"/>
          </a:xfrm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algn="r" eaLnBrk="1" hangingPunct="1">
              <a:defRPr/>
            </a:pPr>
            <a:r>
              <a:rPr lang="es-MX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Escuela Naval </a:t>
            </a:r>
            <a:r>
              <a:rPr lang="es-MX" altLang="en-US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“</a:t>
            </a:r>
            <a:r>
              <a:rPr lang="es-MX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Arturo Prat</a:t>
            </a:r>
            <a:r>
              <a:rPr lang="es-MX" altLang="en-US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”</a:t>
            </a:r>
            <a:endParaRPr lang="es-ES" sz="2800" i="1" dirty="0" smtClean="0">
              <a:solidFill>
                <a:srgbClr val="FFCC00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5145088" y="5838825"/>
            <a:ext cx="2730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L" sz="1200" b="1" i="1" dirty="0">
                <a:solidFill>
                  <a:schemeClr val="bg1"/>
                </a:solidFill>
              </a:rPr>
              <a:t>DEPARTAMENTO DE EDUCACIÓN </a:t>
            </a:r>
          </a:p>
          <a:p>
            <a:pPr algn="ctr"/>
            <a:endParaRPr lang="es-CL" sz="1200" b="1" i="1" dirty="0">
              <a:solidFill>
                <a:schemeClr val="bg1"/>
              </a:solidFill>
            </a:endParaRPr>
          </a:p>
          <a:p>
            <a:pPr algn="ctr"/>
            <a:r>
              <a:rPr lang="es-CL" sz="1200" b="1" i="1" dirty="0" smtClean="0">
                <a:solidFill>
                  <a:schemeClr val="bg1"/>
                </a:solidFill>
              </a:rPr>
              <a:t>AGOSTO  /2022</a:t>
            </a:r>
            <a:endParaRPr lang="es-ES" sz="1200" b="1" i="1" dirty="0">
              <a:solidFill>
                <a:schemeClr val="bg1"/>
              </a:solidFill>
            </a:endParaRPr>
          </a:p>
        </p:txBody>
      </p:sp>
      <p:sp>
        <p:nvSpPr>
          <p:cNvPr id="2053" name="6 CuadroTexto"/>
          <p:cNvSpPr txBox="1">
            <a:spLocks noChangeArrowheads="1"/>
          </p:cNvSpPr>
          <p:nvPr/>
        </p:nvSpPr>
        <p:spPr bwMode="auto">
          <a:xfrm>
            <a:off x="738188" y="325438"/>
            <a:ext cx="7448550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sz="2400" b="1" i="1" dirty="0">
                <a:solidFill>
                  <a:srgbClr val="FFFFFF"/>
                </a:solidFill>
                <a:cs typeface="Arial" charset="0"/>
              </a:rPr>
              <a:t>REVISTA DE INSPECCIÓN EDUCACIONAL</a:t>
            </a:r>
          </a:p>
          <a:p>
            <a:pPr algn="ctr"/>
            <a:endParaRPr lang="es-CL" sz="1000" b="1" i="1" dirty="0">
              <a:solidFill>
                <a:srgbClr val="FFFFFF"/>
              </a:solidFill>
              <a:cs typeface="Arial" charset="0"/>
            </a:endParaRPr>
          </a:p>
          <a:p>
            <a:pPr algn="ctr"/>
            <a:r>
              <a:rPr lang="es-CL" sz="2400" b="1" i="1" dirty="0" smtClean="0">
                <a:solidFill>
                  <a:srgbClr val="FFFF00"/>
                </a:solidFill>
                <a:cs typeface="Arial" charset="0"/>
              </a:rPr>
              <a:t>R.I.E</a:t>
            </a:r>
            <a:r>
              <a:rPr lang="es-CL" sz="2400" b="1" i="1" dirty="0">
                <a:solidFill>
                  <a:srgbClr val="FFFF00"/>
                </a:solidFill>
                <a:cs typeface="Arial" charset="0"/>
              </a:rPr>
              <a:t>. </a:t>
            </a:r>
            <a:r>
              <a:rPr lang="es-CL" sz="2400" b="1" i="1" dirty="0" smtClean="0">
                <a:solidFill>
                  <a:srgbClr val="FFFF00"/>
                </a:solidFill>
                <a:cs typeface="Arial" charset="0"/>
              </a:rPr>
              <a:t>2022</a:t>
            </a:r>
          </a:p>
        </p:txBody>
      </p:sp>
      <p:pic>
        <p:nvPicPr>
          <p:cNvPr id="2054" name="Picture 11" descr="escudo_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41750" y="2260600"/>
            <a:ext cx="131445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16914</TotalTime>
  <Words>492</Words>
  <Application>Microsoft Office PowerPoint</Application>
  <PresentationFormat>Presentación en pantalla (4:3)</PresentationFormat>
  <Paragraphs>220</Paragraphs>
  <Slides>12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1_Diseño predeterminado</vt:lpstr>
      <vt:lpstr>Escuela Naval “Arturo Prat”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Escuela Naval “Arturo Prat”</vt:lpstr>
    </vt:vector>
  </TitlesOfParts>
  <Company>Armada de Chile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Enestudio2</dc:creator>
  <cp:lastModifiedBy>9416032-4</cp:lastModifiedBy>
  <cp:revision>541</cp:revision>
  <dcterms:created xsi:type="dcterms:W3CDTF">2011-04-26T12:00:30Z</dcterms:created>
  <dcterms:modified xsi:type="dcterms:W3CDTF">2022-08-18T16:58:03Z</dcterms:modified>
</cp:coreProperties>
</file>