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43"/>
  </p:normalViewPr>
  <p:slideViewPr>
    <p:cSldViewPr snapToGrid="0">
      <p:cViewPr>
        <p:scale>
          <a:sx n="125" d="100"/>
          <a:sy n="125" d="100"/>
        </p:scale>
        <p:origin x="36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AF474F-9A8A-05BD-8A9D-E7E02EA923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116F41-22D3-A7B3-CC10-663721D769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F53224-DDE3-395D-1495-D45A166DD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DF4E79-CEEB-6A9F-BB90-E2A41067F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8BAF33A-1EA3-22F6-D436-1D29279C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76754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3CACE0-B5E9-A80D-A2F4-F5885B979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19B6EC-DBA7-3632-9D3B-D5AAE762B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F9B356-8CE7-A395-7768-91F3E5157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B4BB83-CDF7-53C1-B990-B23EAFAAA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E407BC-185B-047F-6C61-EFCF39B76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5016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B9186D-7004-AA10-7EB2-00453208E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B1FE5C2-7032-A417-57BC-9984C3448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D89507-1DCE-7781-AF55-6BF0980FD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B607FE-DAD0-D12E-8263-14FF5B413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53E8B3-964C-F0D8-E49C-4496D11CC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8798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1273DD-29A9-D31B-8AF1-C002D813E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16572C-46C1-7E84-AB6B-10757A653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80A4D1-6FF2-A987-1992-83C87900F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81BE16-EE10-2B23-3C25-A0C68C4E4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CC0905-DDD0-8E17-528A-CDDEB2CF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E5E3B4-4CC7-D4DC-D96F-925AFF054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0425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00359D-76C3-9D62-FC13-E626D82DC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D61BCD-3A7E-F545-26B6-7DB3190BD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8602C0-02EA-509D-5C3A-262F12A67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F3F1B76-1106-DF4D-221B-7E068E0F32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0E21DEC-AC96-3D5B-78F2-B89519CC81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2C0A81A-788E-C584-93BC-2B215D320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6B13D4D-15C8-7670-17D3-B903131B9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D3E2468-BDA5-D8FE-5283-7C2878DDC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522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C5F622-C9E4-EE8B-290E-DD0361C91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CF0CF47-EF2D-55C8-38F9-097E57EF3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51E732F-BC89-8F53-1B42-649736CE3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30F9760-36CF-EBA6-CCD3-B6D96C3B0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5297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74B0064-7EC3-2649-BA4E-E629DF4D3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31852C3-7A96-86D9-DA6F-9CEC26EE7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D5FF10-7235-098E-492D-D1D566D01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0552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72C219-5EB3-BF44-F0B9-1480DF83A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D62F7B2-05C9-95F3-AD14-F99447414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6B9D9CF-DD88-C4A0-316C-D50CF3C56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4AAB973-AEC0-9AB2-82E7-4699B4F91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1BACBD-F1FF-BA99-B058-9449566EF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2B7615-59DA-A833-5541-25B1D5CCA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109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D45F0-B444-E408-C75B-9F6994B13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A022798-AB22-9AC3-7895-E43DDF37FA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A4D1EA-84C8-952C-D5DC-78F2B2A65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F8A17E3-3C0A-D38C-915A-47351942B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797D30-14C0-3BB4-7A7D-3147C4A37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4182F3-7430-455E-4042-D437E503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664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8AEF20-439E-3E28-DFBF-72BC82DDE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DA6E7D8-45E4-FE8F-E75E-A8E3B29D29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1642BC-F48F-727B-AC0F-DEE83A798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9CDDF2-C8EF-103E-1FB3-422F9EBC1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07823E-9D4D-5980-8B07-BC98ABDF2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26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4F0317A-6BAD-4423-E269-704B439405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AFDA273-4D38-6BBA-8836-0B5FC98D1D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A64F19-1A4E-EB23-F9DC-06C26D3EA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F912C1-24CF-0F31-FBC1-87F559EBC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A53740-6D8D-DC29-4291-1CCAD7544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96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795C933-974E-5E0F-C286-44600D17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906EF30-E7DB-8D7C-F404-69630886B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221969-1DE9-C5A5-AABA-5CD2B18B7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C113BB-EE2C-6A43-B307-4E167C5F9A55}" type="datetimeFigureOut">
              <a:rPr lang="es-CL" smtClean="0"/>
              <a:t>09-03-25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A665B2-D22B-36A0-229B-9A95B6E75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F03049-3FB5-5BD2-A55C-E6FA9E04D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4F564E-852B-ED46-8085-ED9913FAC2A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2703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jercito.cl/efemerides/efemerides/Mzk=" TargetMode="External"/><Relationship Id="rId2" Type="http://schemas.openxmlformats.org/officeDocument/2006/relationships/hyperlink" Target="https://www.armada.cl/tradicion-e-historia/principales-acciones-navales/la-guerra-de-la-independencia-1810-1826/la-toma-de-corral-y-valdivia-3-y-4-de-febrero-de-1820-muar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patriciogonzalezgranifo.wordpress.com/asalto-y-toma-de-los-fuertes-de-valdivia-febrero-de-1820/" TargetMode="External"/><Relationship Id="rId4" Type="http://schemas.openxmlformats.org/officeDocument/2006/relationships/hyperlink" Target="https://youtu.be/ARBCOTadRxE?si=dtbmAEv2YlEpci9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1ED2F9-979E-1C02-E511-2B1BBDF52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31541566-1872-EE92-87C9-93CAA716B3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1"/>
          <a:stretch/>
        </p:blipFill>
        <p:spPr>
          <a:xfrm>
            <a:off x="0" y="-33020"/>
            <a:ext cx="12252960" cy="70866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D5E513C-B045-1FE5-1BBF-4F04DBFBC6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06517A78-CD60-5EBD-CC14-8EA0441F5190}"/>
              </a:ext>
            </a:extLst>
          </p:cNvPr>
          <p:cNvSpPr txBox="1">
            <a:spLocks/>
          </p:cNvSpPr>
          <p:nvPr/>
        </p:nvSpPr>
        <p:spPr>
          <a:xfrm>
            <a:off x="1338217" y="1504405"/>
            <a:ext cx="8635421" cy="2928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4800" b="1" dirty="0">
                <a:latin typeface="Arial" panose="020B0604020202020204" pitchFamily="34" charset="0"/>
                <a:cs typeface="Arial" panose="020B0604020202020204" pitchFamily="34" charset="0"/>
              </a:rPr>
              <a:t>ASALTO Y TOMA DE VALDIVIA Y CORRAL</a:t>
            </a:r>
            <a:br>
              <a:rPr lang="es-CL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DBE0A6F-15BB-7521-FA34-D46DFB9DF490}"/>
              </a:ext>
            </a:extLst>
          </p:cNvPr>
          <p:cNvSpPr txBox="1"/>
          <p:nvPr/>
        </p:nvSpPr>
        <p:spPr>
          <a:xfrm>
            <a:off x="304800" y="5645180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Asignatura: </a:t>
            </a:r>
            <a:r>
              <a:rPr lang="es-CL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Naval Aplicada II</a:t>
            </a:r>
          </a:p>
          <a:p>
            <a:r>
              <a:rPr lang="es-CL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Profesor:             CA Sr. Rodolfo Soria-Galvarro D.</a:t>
            </a:r>
            <a:b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Cadetes IM: 	Ricardo </a:t>
            </a:r>
            <a:r>
              <a:rPr lang="es-CL" sz="1800" b="1" i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Raimann</a:t>
            </a:r>
            <a: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C.</a:t>
            </a:r>
            <a:b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18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Pablo Sepúlveda G. </a:t>
            </a:r>
            <a:endParaRPr lang="es-CL" b="1" i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632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58983-D834-E17C-1309-847D2DD45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678300-B8DC-B4D4-404C-B56D26A812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1"/>
          <a:stretch/>
        </p:blipFill>
        <p:spPr>
          <a:xfrm>
            <a:off x="0" y="0"/>
            <a:ext cx="12252960" cy="70866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C679B21-421C-CFA6-2736-82F99DEF19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849230-EE46-EE74-F151-604A094E3354}"/>
              </a:ext>
            </a:extLst>
          </p:cNvPr>
          <p:cNvSpPr txBox="1"/>
          <p:nvPr/>
        </p:nvSpPr>
        <p:spPr>
          <a:xfrm>
            <a:off x="615562" y="51989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SITUACIÓN HISTÓRICA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28E068A-0659-430E-8B65-5F651510E3F5}"/>
              </a:ext>
            </a:extLst>
          </p:cNvPr>
          <p:cNvSpPr txBox="1"/>
          <p:nvPr/>
        </p:nvSpPr>
        <p:spPr>
          <a:xfrm>
            <a:off x="615562" y="1508352"/>
            <a:ext cx="7177158" cy="4611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principios del siglo XIX, Chile luchaba por su independencia. Aunque se había proclamado la independencia en 1818, las fuerzas realistas aún controlaban áreas estratégicas del sur, especialmente en </a:t>
            </a:r>
            <a:r>
              <a:rPr lang="es-CL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Valdivia y Corral</a:t>
            </a:r>
            <a:r>
              <a:rPr lang="es-CL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s-CL" i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CL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Importancia de las fortalezas: Valdivia y Corral eran bastiones cruciales para los realistas, con sistemas defensivos formidables que representaban una amenaza constante para la consolidación del gobierno patriota.</a:t>
            </a:r>
          </a:p>
          <a:p>
            <a:pPr algn="just">
              <a:lnSpc>
                <a:spcPct val="150000"/>
              </a:lnSpc>
            </a:pPr>
            <a:r>
              <a:rPr lang="es-CL" i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Objetivo: Eliminar la resistencia realista y asegurar el control completo del sur y el Pacífico.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4C2B987-B604-ABE3-B577-48A6E9A203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5215" y="1258116"/>
            <a:ext cx="3493745" cy="214628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6D3A009-FE80-02B3-6F6B-03AF07FAC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5374" y="3835276"/>
            <a:ext cx="3483585" cy="224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29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A6624E-1315-C488-9541-0B7373651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EAE13828-B0AB-E84B-48BD-440A0CD2DF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1"/>
          <a:stretch/>
        </p:blipFill>
        <p:spPr>
          <a:xfrm>
            <a:off x="0" y="0"/>
            <a:ext cx="12252960" cy="70866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6147FE5-0B3D-465C-E61E-6E67A63030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10A4696-0AAC-4E3B-6399-C4F79BF75ACB}"/>
              </a:ext>
            </a:extLst>
          </p:cNvPr>
          <p:cNvSpPr txBox="1"/>
          <p:nvPr/>
        </p:nvSpPr>
        <p:spPr>
          <a:xfrm>
            <a:off x="632096" y="473860"/>
            <a:ext cx="66323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 DESARROLLO DE LA OPERACIÓN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9464D86-1209-DF95-004C-D019D6CE9C1A}"/>
              </a:ext>
            </a:extLst>
          </p:cNvPr>
          <p:cNvSpPr txBox="1"/>
          <p:nvPr/>
        </p:nvSpPr>
        <p:spPr>
          <a:xfrm>
            <a:off x="632096" y="1343859"/>
            <a:ext cx="6213283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lnSpc>
                <a:spcPct val="150000"/>
              </a:lnSpc>
              <a:defRPr i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just"/>
            <a:r>
              <a:rPr lang="es-CL" dirty="0"/>
              <a:t>• Líder: El Almirante británico Thomas Cochrane, Comandante de la Primera Escuadra Nacional.</a:t>
            </a:r>
          </a:p>
          <a:p>
            <a:pPr algn="just"/>
            <a:endParaRPr lang="es-CL" dirty="0"/>
          </a:p>
          <a:p>
            <a:pPr algn="just"/>
            <a:r>
              <a:rPr lang="es-CL" dirty="0"/>
              <a:t>• Tácticas empleadas: Cochrane utilizó tácticas de engaño, como izar la bandera española y realizar desembarcos sorpresivos para desorientar al enemigo.</a:t>
            </a:r>
          </a:p>
          <a:p>
            <a:pPr algn="just"/>
            <a:endParaRPr lang="es-CL" dirty="0"/>
          </a:p>
          <a:p>
            <a:pPr algn="just"/>
            <a:r>
              <a:rPr lang="es-CL" dirty="0"/>
              <a:t>• Combinación de fuerzas: Operación conjunta entre la Armada y las tropas terrestres bajo el mando de Jorge </a:t>
            </a:r>
            <a:r>
              <a:rPr lang="es-CL" dirty="0" err="1"/>
              <a:t>Beauchef</a:t>
            </a:r>
            <a:r>
              <a:rPr lang="es-CL" dirty="0"/>
              <a:t>, con un enfoque rápido y decisivo para evitar el desgaste.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7F8C3E4-D4FF-597C-7B0C-787129E88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399" y="1589271"/>
            <a:ext cx="4538091" cy="308590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4CBC805-DAF5-BA09-2EC7-71497B7F0A1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9103" y="1592213"/>
            <a:ext cx="12573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696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336D8C-66AE-D846-6002-162F54893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206EB96-42E4-7BD4-6E29-6EDB407FA1A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56" y="0"/>
            <a:ext cx="12184744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4F6F5AD-3FFB-333F-1246-036BB4F660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39132B4-252F-38C3-1691-399DBB2273F3}"/>
              </a:ext>
            </a:extLst>
          </p:cNvPr>
          <p:cNvSpPr txBox="1"/>
          <p:nvPr/>
        </p:nvSpPr>
        <p:spPr>
          <a:xfrm>
            <a:off x="645160" y="52733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 LA TOMA DE CORRAL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81DBD3A-1DCE-473C-3071-66B669FAEBA4}"/>
              </a:ext>
            </a:extLst>
          </p:cNvPr>
          <p:cNvSpPr txBox="1"/>
          <p:nvPr/>
        </p:nvSpPr>
        <p:spPr>
          <a:xfrm>
            <a:off x="645160" y="1577896"/>
            <a:ext cx="6096000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i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b="1" dirty="0"/>
              <a:t>Fecha: 3 de febrero de 1820.</a:t>
            </a:r>
          </a:p>
          <a:p>
            <a:r>
              <a:rPr lang="es-CL" dirty="0"/>
              <a:t>• Acción: El ataque comenzó con un desembarco nocturno en el fuerte Aguada del Inglés, donde los patriotas sorprendieron a los realistas. Los patriotas avanzaron rápidamente de fuerte en fuerte, lo que provocó la retirada española hacia Valdivia.</a:t>
            </a:r>
          </a:p>
          <a:p>
            <a:endParaRPr lang="es-CL" dirty="0"/>
          </a:p>
          <a:p>
            <a:r>
              <a:rPr lang="es-CL" dirty="0"/>
              <a:t>• Resultado: La victoria en Corral permitió avanzar sin resistencia significativa hacia Valdivia.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12D7E59-FB90-03BB-0EA2-ECB8C759E9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1028" y="1577896"/>
            <a:ext cx="4705531" cy="3529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359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2E5B7-E850-8493-7E98-7DF8D4DC3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23B5E61E-7B56-04C4-72CC-F172488EAB1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56" y="0"/>
            <a:ext cx="12184744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B7FCA34-FD91-49E9-648D-2AF366D593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5BCC63E-446C-1CC3-13C0-7C7765FEE92F}"/>
              </a:ext>
            </a:extLst>
          </p:cNvPr>
          <p:cNvSpPr txBox="1"/>
          <p:nvPr/>
        </p:nvSpPr>
        <p:spPr>
          <a:xfrm>
            <a:off x="563880" y="1746488"/>
            <a:ext cx="6096000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b="1" i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Fecha: 4 de febrero de 1820.</a:t>
            </a:r>
          </a:p>
          <a:p>
            <a:r>
              <a:rPr lang="es-CL" dirty="0"/>
              <a:t>• Acción: Tras la retirada de los realistas de Corral, Valdivia cayó en manos patriotas sin una defensa significativa. La sorpresa y la rápida ejecución de la operación fueron decisivas.</a:t>
            </a:r>
          </a:p>
          <a:p>
            <a:endParaRPr lang="es-CL" dirty="0"/>
          </a:p>
          <a:p>
            <a:r>
              <a:rPr lang="es-CL" dirty="0"/>
              <a:t>• Resultado: La caída de Valdivia aseguraba el control patriota en la región y debilitaba la resistencia realista.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18C21E5-13CF-431A-B00E-DA587DFF3269}"/>
              </a:ext>
            </a:extLst>
          </p:cNvPr>
          <p:cNvSpPr txBox="1"/>
          <p:nvPr/>
        </p:nvSpPr>
        <p:spPr>
          <a:xfrm>
            <a:off x="604520" y="52733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 LA TOMA DE VALDIVIA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A6783947-68D8-47C0-9278-7A79B4527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1821" y="1577896"/>
            <a:ext cx="5178931" cy="3319224"/>
          </a:xfrm>
          <a:prstGeom prst="rect">
            <a:avLst/>
          </a:prstGeom>
        </p:spPr>
      </p:pic>
      <p:sp>
        <p:nvSpPr>
          <p:cNvPr id="13" name="Estrella de 5 puntas 12">
            <a:extLst>
              <a:ext uri="{FF2B5EF4-FFF2-40B4-BE49-F238E27FC236}">
                <a16:creationId xmlns:a16="http://schemas.microsoft.com/office/drawing/2014/main" id="{F74F7FEF-F478-8DA6-92B7-E60C75B27BD1}"/>
              </a:ext>
            </a:extLst>
          </p:cNvPr>
          <p:cNvSpPr/>
          <p:nvPr/>
        </p:nvSpPr>
        <p:spPr>
          <a:xfrm>
            <a:off x="8788400" y="3180080"/>
            <a:ext cx="355600" cy="34544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strella de 5 puntas 13">
            <a:extLst>
              <a:ext uri="{FF2B5EF4-FFF2-40B4-BE49-F238E27FC236}">
                <a16:creationId xmlns:a16="http://schemas.microsoft.com/office/drawing/2014/main" id="{4B9A1BA6-E981-DEA4-06F3-F038906CD8BC}"/>
              </a:ext>
            </a:extLst>
          </p:cNvPr>
          <p:cNvSpPr/>
          <p:nvPr/>
        </p:nvSpPr>
        <p:spPr>
          <a:xfrm>
            <a:off x="10698480" y="2225040"/>
            <a:ext cx="457200" cy="51816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5317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5ABD1-602E-1FC8-09B0-253003593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CC0B09B4-3F58-6F23-EFF1-B1CA6C9F0D6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56" y="0"/>
            <a:ext cx="12184744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9DB21B5A-04D5-EF3B-58F2-F5C0BB116E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2C0AF23-876F-8F63-70CD-7E9C6859C826}"/>
              </a:ext>
            </a:extLst>
          </p:cNvPr>
          <p:cNvSpPr txBox="1"/>
          <p:nvPr/>
        </p:nvSpPr>
        <p:spPr>
          <a:xfrm>
            <a:off x="624840" y="466230"/>
            <a:ext cx="7086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 INNOVACIONES EN LA GUERRA NAVAL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8B8C77F-CF6A-7E1C-0728-DA7D3C15B0A3}"/>
              </a:ext>
            </a:extLst>
          </p:cNvPr>
          <p:cNvSpPr txBox="1"/>
          <p:nvPr/>
        </p:nvSpPr>
        <p:spPr>
          <a:xfrm>
            <a:off x="624840" y="1538739"/>
            <a:ext cx="6096000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b="1" i="1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u="sng" dirty="0"/>
              <a:t>Tácticas de engaño y reconocimiento</a:t>
            </a:r>
            <a:r>
              <a:rPr lang="es-CL" dirty="0"/>
              <a:t>: Cochrane usó banderas españolas para confundir al enemigo y ejecutó misiones de reconocimiento para obtener información sobre las defensas enemigas.</a:t>
            </a:r>
          </a:p>
          <a:p>
            <a:endParaRPr lang="es-CL" dirty="0"/>
          </a:p>
          <a:p>
            <a:r>
              <a:rPr lang="es-CL" u="sng" dirty="0"/>
              <a:t>Guerra anfibia</a:t>
            </a:r>
            <a:r>
              <a:rPr lang="es-CL" dirty="0"/>
              <a:t>: Combinación eficaz de fuerzas navales y terrestres en una operación rápida.</a:t>
            </a:r>
          </a:p>
          <a:p>
            <a:endParaRPr lang="es-CL" dirty="0"/>
          </a:p>
          <a:p>
            <a:r>
              <a:rPr lang="es-CL" u="sng" dirty="0"/>
              <a:t>Uso de buques ligeros</a:t>
            </a:r>
            <a:r>
              <a:rPr lang="es-CL" dirty="0"/>
              <a:t>: Los barcos patriotas, más maniobrables que los navíos de línea de los realistas, lograron ejecutar la operación con agilidad y rapidez.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2FADB5C-4FC3-77DE-48AB-407D3C217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4383" y="1963515"/>
            <a:ext cx="2429692" cy="31168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9C452ED-5978-5B6C-711E-593CEAD78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4455" y="285729"/>
            <a:ext cx="2313579" cy="167778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8FF98AE-67D5-F191-D5F0-7FD86281B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3970" y="5174858"/>
            <a:ext cx="2637790" cy="162487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71907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3F6FB-CBD2-219E-34AD-99CCCD31B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7558FDE5-202D-D12A-75CA-7ADBB87F471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"/>
            <a:ext cx="12192000" cy="6889623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233568A-66DB-6E77-B158-F9266F4575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87EED48-83F1-D772-95ED-6B81342A5E3A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dirty="0">
                <a:solidFill>
                  <a:srgbClr val="FFFFFF"/>
                </a:solidFill>
                <a:effectLst/>
                <a:latin typeface="Helvetica" pitchFamily="2" charset="0"/>
              </a:rPr>
              <a:t>Conclusiones</a:t>
            </a:r>
            <a:endParaRPr lang="es-CL" dirty="0">
              <a:solidFill>
                <a:srgbClr val="FFFFFF"/>
              </a:solidFill>
              <a:effectLst/>
              <a:latin typeface="Helvetica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EFE3170-74B0-7043-3856-87027CB5204C}"/>
              </a:ext>
            </a:extLst>
          </p:cNvPr>
          <p:cNvSpPr txBox="1"/>
          <p:nvPr/>
        </p:nvSpPr>
        <p:spPr>
          <a:xfrm>
            <a:off x="863600" y="48973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CONCLUSIONES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9215468-53F8-46F0-629C-50E6B2DC1FFF}"/>
              </a:ext>
            </a:extLst>
          </p:cNvPr>
          <p:cNvSpPr txBox="1"/>
          <p:nvPr/>
        </p:nvSpPr>
        <p:spPr>
          <a:xfrm>
            <a:off x="894080" y="1341312"/>
            <a:ext cx="10281920" cy="4190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b="1" i="1" u="sng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u="none" dirty="0"/>
              <a:t>Impacto de la victoria: La toma de Corral y Valdivia fue un golpe decisivo que debilitó las fuerzas realistas y aseguró el control de la región sur de Chile.</a:t>
            </a:r>
          </a:p>
          <a:p>
            <a:endParaRPr lang="es-CL" sz="2000" u="none" dirty="0"/>
          </a:p>
          <a:p>
            <a:r>
              <a:rPr lang="es-CL" sz="2000" u="none" dirty="0"/>
              <a:t>• Importancia estratégica: Consolidó el poder de la Armada chilena y permitió futuras operaciones en la guerra de independencia, como la expedición a Perú.</a:t>
            </a:r>
          </a:p>
          <a:p>
            <a:endParaRPr lang="es-CL" sz="2000" u="none" dirty="0"/>
          </a:p>
          <a:p>
            <a:r>
              <a:rPr lang="es-CL" sz="2000" u="none" dirty="0"/>
              <a:t>• Comentario personal: La operación mostró la eficacia de la sorpresa estratégica, la movilidad y la cooperación entre las fuerzas navales y terrestres, elementos claves que marcarían el desarrollo de la guerra de independencia.</a:t>
            </a:r>
          </a:p>
        </p:txBody>
      </p:sp>
    </p:spTree>
    <p:extLst>
      <p:ext uri="{BB962C8B-B14F-4D97-AF65-F5344CB8AC3E}">
        <p14:creationId xmlns:p14="http://schemas.microsoft.com/office/powerpoint/2010/main" val="1628143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BD1A7-29EF-4F74-51D9-F7749A8A2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B9C85D-F365-23F6-0B40-7EF4C7F5DA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2962048"/>
            <a:ext cx="9144000" cy="2387600"/>
          </a:xfrm>
        </p:spPr>
        <p:txBody>
          <a:bodyPr>
            <a:normAutofit/>
          </a:bodyPr>
          <a:lstStyle/>
          <a:p>
            <a:br>
              <a:rPr lang="es-CL" dirty="0"/>
            </a:b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5EF81E6-6714-D325-3407-9D4F613DBC16}"/>
              </a:ext>
            </a:extLst>
          </p:cNvPr>
          <p:cNvSpPr txBox="1"/>
          <p:nvPr/>
        </p:nvSpPr>
        <p:spPr>
          <a:xfrm>
            <a:off x="396240" y="352257"/>
            <a:ext cx="609600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419" dirty="0"/>
              <a:t>BIBLIOGRAFÍA:</a:t>
            </a:r>
            <a:endParaRPr lang="es-CL" dirty="0"/>
          </a:p>
          <a:p>
            <a:endParaRPr lang="es-CL" sz="1600" dirty="0">
              <a:hlinkClick r:id="rId2"/>
            </a:endParaRPr>
          </a:p>
          <a:p>
            <a:r>
              <a:rPr lang="es-CL" sz="1600" dirty="0">
                <a:hlinkClick r:id="rId2"/>
              </a:rPr>
              <a:t>https://www.armada.cl/tradicion-e-historia</a:t>
            </a:r>
            <a:r>
              <a:rPr lang="es-CL" sz="1600" dirty="0"/>
              <a:t> </a:t>
            </a:r>
          </a:p>
          <a:p>
            <a:endParaRPr lang="es-CL" sz="1600" dirty="0">
              <a:hlinkClick r:id="rId3"/>
            </a:endParaRPr>
          </a:p>
          <a:p>
            <a:r>
              <a:rPr lang="es-CL" sz="1600" dirty="0">
                <a:hlinkClick r:id="rId3"/>
              </a:rPr>
              <a:t>https://www.ejercito.cl/efemerides/efemerides/Mzk=</a:t>
            </a:r>
            <a:endParaRPr lang="es-CL" sz="1600" dirty="0"/>
          </a:p>
          <a:p>
            <a:r>
              <a:rPr lang="es-CL" sz="1600" dirty="0"/>
              <a:t> </a:t>
            </a:r>
          </a:p>
          <a:p>
            <a:r>
              <a:rPr lang="es-CL" sz="1600" dirty="0">
                <a:hlinkClick r:id="rId4"/>
              </a:rPr>
              <a:t>https://youtu.be/ARBCOTadRxE?si=dtbmAEv2YlEpci9Z</a:t>
            </a:r>
            <a:endParaRPr lang="es-CL" sz="1600" dirty="0"/>
          </a:p>
          <a:p>
            <a:r>
              <a:rPr lang="es-CL" sz="1600" dirty="0"/>
              <a:t> </a:t>
            </a:r>
          </a:p>
          <a:p>
            <a:r>
              <a:rPr lang="es-CL" sz="1600" dirty="0">
                <a:hlinkClick r:id="rId5"/>
              </a:rPr>
              <a:t>https://patriciogonzalezgranifo.wordpress.com/asalto-y-toma-de-los-fuertes-de-valdivia-febrero-de-1820/</a:t>
            </a:r>
            <a:endParaRPr lang="es-CL" sz="1600" dirty="0"/>
          </a:p>
          <a:p>
            <a:endParaRPr lang="es-CL" sz="1600" dirty="0"/>
          </a:p>
          <a:p>
            <a:r>
              <a:rPr lang="es-CL" sz="1600" dirty="0"/>
              <a:t>Libro: “La infantería de marina en la Armada de Chile /Tomo I 1817-1903/ Guillermo A. Toledo Leal”.</a:t>
            </a:r>
          </a:p>
        </p:txBody>
      </p:sp>
    </p:spTree>
    <p:extLst>
      <p:ext uri="{BB962C8B-B14F-4D97-AF65-F5344CB8AC3E}">
        <p14:creationId xmlns:p14="http://schemas.microsoft.com/office/powerpoint/2010/main" val="33857427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598</Words>
  <Application>Microsoft Macintosh PowerPoint</Application>
  <PresentationFormat>Panorámica</PresentationFormat>
  <Paragraphs>56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Helvetica</vt:lpstr>
      <vt:lpstr>Tema de Office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Pablo Sepulveda</dc:creator>
  <cp:lastModifiedBy>Pablo Sepulveda</cp:lastModifiedBy>
  <cp:revision>2</cp:revision>
  <dcterms:created xsi:type="dcterms:W3CDTF">2025-03-09T19:37:57Z</dcterms:created>
  <dcterms:modified xsi:type="dcterms:W3CDTF">2025-03-09T21:18:15Z</dcterms:modified>
</cp:coreProperties>
</file>