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301" r:id="rId5"/>
    <p:sldId id="306" r:id="rId6"/>
    <p:sldId id="308" r:id="rId7"/>
    <p:sldId id="309" r:id="rId8"/>
    <p:sldId id="305" r:id="rId9"/>
    <p:sldId id="302" r:id="rId10"/>
    <p:sldId id="307" r:id="rId11"/>
    <p:sldId id="303" r:id="rId12"/>
    <p:sldId id="304" r:id="rId13"/>
    <p:sldId id="310" r:id="rId14"/>
    <p:sldId id="311" r:id="rId15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5845"/>
    <p:restoredTop sz="94712"/>
  </p:normalViewPr>
  <p:slideViewPr>
    <p:cSldViewPr snapToGrid="0" snapToObjects="1">
      <p:cViewPr varScale="1">
        <p:scale>
          <a:sx n="71" d="100"/>
          <a:sy n="71" d="100"/>
        </p:scale>
        <p:origin x="66" y="11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CDABB9-789F-D148-B5E0-84C1EF0150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E2191C1-C680-664D-BA1C-00973083F19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34FE9D7A-0DF4-A349-9A40-9CCC8F8735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A633670-D090-1344-AE29-D707BD5D63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8326D7A1-B4E3-9243-9E49-13F06E7F99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35981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50494CE-60DC-7542-B404-7B32E3EE5D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65996-81A4-BE43-8708-33C229935D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6DDC9743-4C09-7146-90A9-1228BB296B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4539387E-3487-5F49-9478-8FDEFF23AC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C6D16214-150E-2C4E-A38A-3DEDBE5F0D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641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59F7B31-D2AE-8E4C-8B28-8F485102A7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05A6323E-E052-814C-8F5D-B4B7DC500A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5B0009C8-227B-4047-B82C-73110E412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B2D3D25-C203-BE43-92F9-02585FEFBA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D233B695-CC1E-7F4D-B138-FE7DE25D21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357939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conteni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CA9D933-03A6-DB48-A360-30A22586C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582F9FF-CAC8-8F4E-AA13-5B73439265F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22A92B5-8F31-094F-8087-744B9098CF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8B2174A5-CE87-9C43-81C0-8C5353DB2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BDEB97F5-DCF8-284E-9856-448113BB5D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D109A91A-8297-DB41-9315-5B5A41302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408849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507ECD6-DAFD-DA49-AB00-B627728732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909BD99D-23C9-744D-A520-53CBBE97A4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74E5A34D-D2A6-5B4C-B2DE-D8CBBAEC9DF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posición de texto 4">
            <a:extLst>
              <a:ext uri="{FF2B5EF4-FFF2-40B4-BE49-F238E27FC236}">
                <a16:creationId xmlns:a16="http://schemas.microsoft.com/office/drawing/2014/main" id="{066E1A28-ABE8-7948-8031-C7FD243EEC3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089E32E-A24D-3F4C-98E7-B38EE4A3FC6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posición de fecha 6">
            <a:extLst>
              <a:ext uri="{FF2B5EF4-FFF2-40B4-BE49-F238E27FC236}">
                <a16:creationId xmlns:a16="http://schemas.microsoft.com/office/drawing/2014/main" id="{F57DE52F-F0EC-9E4A-A476-1301605497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8" name="Marcador de posición de pie de página 7">
            <a:extLst>
              <a:ext uri="{FF2B5EF4-FFF2-40B4-BE49-F238E27FC236}">
                <a16:creationId xmlns:a16="http://schemas.microsoft.com/office/drawing/2014/main" id="{7E5ABFBF-97E8-3B46-B91D-5C5704803E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posición de número de diapositiva 8">
            <a:extLst>
              <a:ext uri="{FF2B5EF4-FFF2-40B4-BE49-F238E27FC236}">
                <a16:creationId xmlns:a16="http://schemas.microsoft.com/office/drawing/2014/main" id="{BD985CFA-F77E-944B-871D-D9D43834C9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15375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EDB7A46-13CD-1642-9D28-2C8925E0AA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fecha 2">
            <a:extLst>
              <a:ext uri="{FF2B5EF4-FFF2-40B4-BE49-F238E27FC236}">
                <a16:creationId xmlns:a16="http://schemas.microsoft.com/office/drawing/2014/main" id="{E24996BF-25C4-D143-B839-DD773F0C75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4" name="Marcador de posición de pie de página 3">
            <a:extLst>
              <a:ext uri="{FF2B5EF4-FFF2-40B4-BE49-F238E27FC236}">
                <a16:creationId xmlns:a16="http://schemas.microsoft.com/office/drawing/2014/main" id="{AAC19A87-E0B6-7D42-91C9-E97473566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posición de número de diapositiva 4">
            <a:extLst>
              <a:ext uri="{FF2B5EF4-FFF2-40B4-BE49-F238E27FC236}">
                <a16:creationId xmlns:a16="http://schemas.microsoft.com/office/drawing/2014/main" id="{FAD9F652-E299-0044-80B4-140618DEFD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47999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fecha 1">
            <a:extLst>
              <a:ext uri="{FF2B5EF4-FFF2-40B4-BE49-F238E27FC236}">
                <a16:creationId xmlns:a16="http://schemas.microsoft.com/office/drawing/2014/main" id="{C1BDCA07-DBC3-8F4B-B3DE-CF1182386C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3" name="Marcador de posición de pie de página 2">
            <a:extLst>
              <a:ext uri="{FF2B5EF4-FFF2-40B4-BE49-F238E27FC236}">
                <a16:creationId xmlns:a16="http://schemas.microsoft.com/office/drawing/2014/main" id="{C5DA2B06-AAC2-D34D-A494-D531231003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posición de número de diapositiva 3">
            <a:extLst>
              <a:ext uri="{FF2B5EF4-FFF2-40B4-BE49-F238E27FC236}">
                <a16:creationId xmlns:a16="http://schemas.microsoft.com/office/drawing/2014/main" id="{9E3C856C-5DC2-2848-8569-E62E9228F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20525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9E370B4-1867-5C4B-BF35-E50BAC0F9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C29976-810C-F147-A636-8B86C8CFCFF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67AE737F-0998-A642-B314-2AD10BA586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27AEDCE7-655E-0F43-AE9C-585E2BACF5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7CC9B194-A80C-854F-A481-56CF4D0B08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14406414-73DF-B749-9090-B3CCE47BED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594341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7C2E5A6-BA85-DF4F-8B47-A7D21244C3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C32774B-A1CC-874B-AD39-108F25F88B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posición de texto 3">
            <a:extLst>
              <a:ext uri="{FF2B5EF4-FFF2-40B4-BE49-F238E27FC236}">
                <a16:creationId xmlns:a16="http://schemas.microsoft.com/office/drawing/2014/main" id="{FD23C3B6-7A13-334C-802C-3AF51A0456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posición de fecha 4">
            <a:extLst>
              <a:ext uri="{FF2B5EF4-FFF2-40B4-BE49-F238E27FC236}">
                <a16:creationId xmlns:a16="http://schemas.microsoft.com/office/drawing/2014/main" id="{F0D1D8A0-1388-5D44-AB1D-64AA15E1D1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6" name="Marcador de posición de pie de página 5">
            <a:extLst>
              <a:ext uri="{FF2B5EF4-FFF2-40B4-BE49-F238E27FC236}">
                <a16:creationId xmlns:a16="http://schemas.microsoft.com/office/drawing/2014/main" id="{04ABEB97-F628-D747-8A3A-856AA3C101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posición de número de diapositiva 6">
            <a:extLst>
              <a:ext uri="{FF2B5EF4-FFF2-40B4-BE49-F238E27FC236}">
                <a16:creationId xmlns:a16="http://schemas.microsoft.com/office/drawing/2014/main" id="{95ABD722-4416-8D49-B115-B57C58CA75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7901024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E2F522-3854-9D41-91A9-70A6BE77E1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F231D490-98F2-8446-9921-965282D6F54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A82DFD48-5FE6-9D4A-B27D-D5FDC3F937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A88AB6EA-49CC-C544-9887-67CC531A5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3B71C14B-6845-C74B-AB81-CCED1EB038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79675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86C85B5-5B8D-724E-8111-3DAD793D93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vertical 2">
            <a:extLst>
              <a:ext uri="{FF2B5EF4-FFF2-40B4-BE49-F238E27FC236}">
                <a16:creationId xmlns:a16="http://schemas.microsoft.com/office/drawing/2014/main" id="{9C8630D6-BF8D-2D4A-9821-FE6519C741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9E95F9A4-1FBA-7744-9B2D-807B733B0E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E4EE79B8-C58E-0A4C-B901-50DB70AAC7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57AC71C-3DBB-7644-970C-790542640C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84441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ción de título 1">
            <a:extLst>
              <a:ext uri="{FF2B5EF4-FFF2-40B4-BE49-F238E27FC236}">
                <a16:creationId xmlns:a16="http://schemas.microsoft.com/office/drawing/2014/main" id="{354A8D8C-56B6-2B44-ACED-1D209EA0F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texto 2">
            <a:extLst>
              <a:ext uri="{FF2B5EF4-FFF2-40B4-BE49-F238E27FC236}">
                <a16:creationId xmlns:a16="http://schemas.microsoft.com/office/drawing/2014/main" id="{3256A436-7D34-284D-A8BB-B6C5B6BC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posición de fecha 3">
            <a:extLst>
              <a:ext uri="{FF2B5EF4-FFF2-40B4-BE49-F238E27FC236}">
                <a16:creationId xmlns:a16="http://schemas.microsoft.com/office/drawing/2014/main" id="{B9688EB1-10E2-E346-87CA-7BF0276A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58B4A-3E45-4D4F-A763-1E1EA93DA554}" type="datetimeFigureOut">
              <a:rPr lang="es-CL" smtClean="0"/>
              <a:pPr/>
              <a:t>19-07-2021</a:t>
            </a:fld>
            <a:endParaRPr lang="es-CL"/>
          </a:p>
        </p:txBody>
      </p:sp>
      <p:sp>
        <p:nvSpPr>
          <p:cNvPr id="5" name="Marcador de posición de pie de página 4">
            <a:extLst>
              <a:ext uri="{FF2B5EF4-FFF2-40B4-BE49-F238E27FC236}">
                <a16:creationId xmlns:a16="http://schemas.microsoft.com/office/drawing/2014/main" id="{5F272F2C-3ACF-5D4F-B8FB-51967A0681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posición de número de diapositiva 5">
            <a:extLst>
              <a:ext uri="{FF2B5EF4-FFF2-40B4-BE49-F238E27FC236}">
                <a16:creationId xmlns:a16="http://schemas.microsoft.com/office/drawing/2014/main" id="{B3253683-E86A-E44A-AAB0-611A11CB2F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E7C6F-6EE6-DC45-B0B7-CE1F06F3D3D5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09760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>
            <a:extLst>
              <a:ext uri="{FF2B5EF4-FFF2-40B4-BE49-F238E27FC236}">
                <a16:creationId xmlns:a16="http://schemas.microsoft.com/office/drawing/2014/main" id="{3EDD119B-6BFA-4C3F-90CE-97DAFD604ECC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21564" y="320040"/>
            <a:ext cx="11548872" cy="5287010"/>
          </a:xfrm>
          <a:prstGeom prst="rect">
            <a:avLst/>
          </a:prstGeom>
          <a:solidFill>
            <a:srgbClr val="262626"/>
          </a:solidFill>
          <a:ln w="127000" cap="sq" cmpd="thinThick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09EB527F-0B41-5F4D-9C2B-A4D5A1E3AF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9264" y="1472280"/>
            <a:ext cx="6846371" cy="3185976"/>
          </a:xfrm>
        </p:spPr>
        <p:txBody>
          <a:bodyPr anchor="ctr">
            <a:normAutofit/>
          </a:bodyPr>
          <a:lstStyle/>
          <a:p>
            <a:pPr algn="r"/>
            <a:r>
              <a:rPr lang="es-ES" sz="4800" b="1" dirty="0">
                <a:solidFill>
                  <a:srgbClr val="FFFFFF"/>
                </a:solidFill>
                <a:latin typeface="Comic Sans MS"/>
                <a:cs typeface="Comic Sans MS"/>
              </a:rPr>
              <a:t>Física I</a:t>
            </a:r>
            <a:br>
              <a:rPr lang="es-ES" sz="4800" b="1" dirty="0">
                <a:solidFill>
                  <a:srgbClr val="FFFFFF"/>
                </a:solidFill>
                <a:latin typeface="Comic Sans MS"/>
                <a:cs typeface="Comic Sans MS"/>
              </a:rPr>
            </a:br>
            <a:r>
              <a:rPr lang="es-ES" sz="4800" b="1" dirty="0">
                <a:solidFill>
                  <a:srgbClr val="FFFFFF"/>
                </a:solidFill>
                <a:latin typeface="Comic Sans MS"/>
                <a:cs typeface="Comic Sans MS"/>
              </a:rPr>
              <a:t>Escuela Naval A. Prat</a:t>
            </a:r>
            <a:br>
              <a:rPr lang="es-ES" sz="4800" b="1" dirty="0">
                <a:solidFill>
                  <a:srgbClr val="FFFFFF"/>
                </a:solidFill>
                <a:latin typeface="Comic Sans MS"/>
                <a:cs typeface="Comic Sans MS"/>
              </a:rPr>
            </a:br>
            <a:r>
              <a:rPr lang="es-ES" sz="4800" b="1" dirty="0" smtClean="0">
                <a:solidFill>
                  <a:srgbClr val="FFFFFF"/>
                </a:solidFill>
                <a:latin typeface="Comic Sans MS"/>
                <a:cs typeface="Comic Sans MS"/>
              </a:rPr>
              <a:t>2S-2021 </a:t>
            </a:r>
            <a:endParaRPr lang="en-GB" sz="4800" b="1" dirty="0">
              <a:solidFill>
                <a:srgbClr val="FFFFFF"/>
              </a:solidFill>
              <a:latin typeface="Comic Sans MS"/>
              <a:cs typeface="Comic Sans MS"/>
            </a:endParaRPr>
          </a:p>
        </p:txBody>
      </p:sp>
      <p:cxnSp>
        <p:nvCxnSpPr>
          <p:cNvPr id="16" name="Straight Connector 10">
            <a:extLst>
              <a:ext uri="{FF2B5EF4-FFF2-40B4-BE49-F238E27FC236}">
                <a16:creationId xmlns:a16="http://schemas.microsoft.com/office/drawing/2014/main" id="{DC1572D0-F0FD-4D84-8F82-DC59140EB9B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38160" y="1676146"/>
            <a:ext cx="0" cy="2743200"/>
          </a:xfrm>
          <a:prstGeom prst="line">
            <a:avLst/>
          </a:prstGeom>
          <a:ln w="1905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>
            <a:extLst>
              <a:ext uri="{FF2B5EF4-FFF2-40B4-BE49-F238E27FC236}">
                <a16:creationId xmlns:a16="http://schemas.microsoft.com/office/drawing/2014/main" id="{C136801C-18D7-4BD5-8F8D-F7CABE745C8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21564" y="5689600"/>
            <a:ext cx="11548869" cy="84836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FE963BE-FD23-4981-A5B0-2E414B30D33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65030" y="5192202"/>
            <a:ext cx="10261932" cy="1017767"/>
          </a:xfrm>
          <a:prstGeom prst="rect">
            <a:avLst/>
          </a:prstGeom>
          <a:noFill/>
        </p:spPr>
        <p:txBody>
          <a:bodyPr wrap="square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1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72900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205FACB-8BF2-1049-87F6-D57F644AE631}"/>
              </a:ext>
            </a:extLst>
          </p:cNvPr>
          <p:cNvSpPr/>
          <p:nvPr/>
        </p:nvSpPr>
        <p:spPr>
          <a:xfrm>
            <a:off x="255918" y="2329780"/>
            <a:ext cx="108184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Un dígito es un símbolo único utilizado para construir un numero de una sola cifra.</a:t>
            </a:r>
            <a:endParaRPr lang="es-CL" sz="3200" b="0" i="0" dirty="0">
              <a:solidFill>
                <a:srgbClr val="333333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DEAF274-E1CB-D242-9B58-11019C82238C}"/>
              </a:ext>
            </a:extLst>
          </p:cNvPr>
          <p:cNvSpPr/>
          <p:nvPr/>
        </p:nvSpPr>
        <p:spPr>
          <a:xfrm>
            <a:off x="255918" y="551934"/>
            <a:ext cx="28841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dirty="0">
                <a:solidFill>
                  <a:srgbClr val="002060"/>
                </a:solidFill>
                <a:latin typeface="Comic Sans MS" panose="030F0902030302020204" pitchFamily="66" charset="0"/>
              </a:rPr>
              <a:t>Digito y cifra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3364EDD-4B4B-F646-9738-2828B37B3247}"/>
              </a:ext>
            </a:extLst>
          </p:cNvPr>
          <p:cNvSpPr/>
          <p:nvPr/>
        </p:nvSpPr>
        <p:spPr>
          <a:xfrm>
            <a:off x="255918" y="3557370"/>
            <a:ext cx="11059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>
                <a:solidFill>
                  <a:srgbClr val="FF0000"/>
                </a:solidFill>
                <a:latin typeface="Comic Sans MS" panose="030F0902030302020204" pitchFamily="66" charset="0"/>
              </a:rPr>
              <a:t>0, 1, 2, 3, 4, 5, 6, 7, 8 y 9 </a:t>
            </a:r>
            <a:r>
              <a:rPr lang="es-ES" sz="3200" dirty="0">
                <a:solidFill>
                  <a:srgbClr val="002060"/>
                </a:solidFill>
                <a:latin typeface="Comic Sans MS" panose="030F0902030302020204" pitchFamily="66" charset="0"/>
              </a:rPr>
              <a:t>son los diez dígitos que usamos diariamente para escribir cualquier numero</a:t>
            </a:r>
            <a:endParaRPr lang="es-CL" sz="3200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728A52D6-4BC3-9647-BEDD-C801D80339DC}"/>
              </a:ext>
            </a:extLst>
          </p:cNvPr>
          <p:cNvSpPr/>
          <p:nvPr/>
        </p:nvSpPr>
        <p:spPr>
          <a:xfrm>
            <a:off x="4792513" y="4919534"/>
            <a:ext cx="123729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4000" dirty="0">
                <a:solidFill>
                  <a:srgbClr val="FF0000"/>
                </a:solidFill>
                <a:latin typeface="Comic Sans MS" panose="030F0902030302020204" pitchFamily="66" charset="0"/>
              </a:rPr>
              <a:t>3,14 </a:t>
            </a:r>
            <a:endParaRPr lang="es-CL" sz="4000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76433546-8D47-934F-BE71-8FBBF1C16088}"/>
              </a:ext>
            </a:extLst>
          </p:cNvPr>
          <p:cNvSpPr/>
          <p:nvPr/>
        </p:nvSpPr>
        <p:spPr>
          <a:xfrm>
            <a:off x="36630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8ECB1637-9936-E54B-9B70-609B09DFF179}"/>
              </a:ext>
            </a:extLst>
          </p:cNvPr>
          <p:cNvSpPr/>
          <p:nvPr/>
        </p:nvSpPr>
        <p:spPr>
          <a:xfrm>
            <a:off x="5010246" y="6152178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75BB40F5-EC1B-214B-B37A-A4693F62EA37}"/>
              </a:ext>
            </a:extLst>
          </p:cNvPr>
          <p:cNvSpPr/>
          <p:nvPr/>
        </p:nvSpPr>
        <p:spPr>
          <a:xfrm>
            <a:off x="6495188" y="6139934"/>
            <a:ext cx="8018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>
                <a:solidFill>
                  <a:srgbClr val="002060"/>
                </a:solidFill>
                <a:latin typeface="Comic Sans MS" panose="030F0902030302020204" pitchFamily="66" charset="0"/>
              </a:rPr>
              <a:t>dígito</a:t>
            </a:r>
            <a:endParaRPr lang="es-CL" dirty="0"/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44C7F5D7-5980-904A-BA00-A10E881284E2}"/>
              </a:ext>
            </a:extLst>
          </p:cNvPr>
          <p:cNvCxnSpPr/>
          <p:nvPr/>
        </p:nvCxnSpPr>
        <p:spPr>
          <a:xfrm flipV="1">
            <a:off x="4191000" y="5511800"/>
            <a:ext cx="698500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3522DFE9-6F4A-5740-9D62-1876C63D473D}"/>
              </a:ext>
            </a:extLst>
          </p:cNvPr>
          <p:cNvCxnSpPr>
            <a:stCxn id="10" idx="0"/>
            <a:endCxn id="8" idx="2"/>
          </p:cNvCxnSpPr>
          <p:nvPr/>
        </p:nvCxnSpPr>
        <p:spPr>
          <a:xfrm flipV="1">
            <a:off x="5411158" y="5627420"/>
            <a:ext cx="1" cy="52475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Conector recto de flecha 16">
            <a:extLst>
              <a:ext uri="{FF2B5EF4-FFF2-40B4-BE49-F238E27FC236}">
                <a16:creationId xmlns:a16="http://schemas.microsoft.com/office/drawing/2014/main" id="{5DDA90FB-1205-F74D-82D7-9C967FCBB126}"/>
              </a:ext>
            </a:extLst>
          </p:cNvPr>
          <p:cNvCxnSpPr/>
          <p:nvPr/>
        </p:nvCxnSpPr>
        <p:spPr>
          <a:xfrm flipH="1" flipV="1">
            <a:off x="5812069" y="5511800"/>
            <a:ext cx="893531" cy="62813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9EED40CD-00D7-E54F-9972-1B8E1308E589}"/>
              </a:ext>
            </a:extLst>
          </p:cNvPr>
          <p:cNvSpPr/>
          <p:nvPr/>
        </p:nvSpPr>
        <p:spPr>
          <a:xfrm>
            <a:off x="255918" y="1322016"/>
            <a:ext cx="111867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Se denomina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cifra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al </a:t>
            </a:r>
            <a:r>
              <a:rPr lang="es-CL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símbolo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 que permite la representación de un n</a:t>
            </a:r>
            <a:r>
              <a:rPr lang="es-ES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ú</a:t>
            </a:r>
            <a:r>
              <a:rPr lang="es-CL" sz="2800" dirty="0">
                <a:solidFill>
                  <a:srgbClr val="0070C0"/>
                </a:solidFill>
                <a:latin typeface="Comic Sans MS" panose="030F0902030302020204" pitchFamily="66" charset="0"/>
              </a:rPr>
              <a:t>mero.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4D7FEC79-A9D9-6142-B4AE-B7CBCFA47821}"/>
              </a:ext>
            </a:extLst>
          </p:cNvPr>
          <p:cNvSpPr/>
          <p:nvPr/>
        </p:nvSpPr>
        <p:spPr>
          <a:xfrm>
            <a:off x="7058864" y="4936868"/>
            <a:ext cx="51331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Se compone de tres cifras  </a:t>
            </a:r>
            <a:endParaRPr lang="es-CL" sz="2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658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  <p:bldP spid="9" grpId="0"/>
      <p:bldP spid="10" grpId="0"/>
      <p:bldP spid="11" grpId="0"/>
      <p:bldP spid="18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B68C03F-A738-F34D-A397-ED2471ADAB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8377" y="1587500"/>
            <a:ext cx="4711700" cy="1701800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827AB8E-9C7D-E549-9B81-E615691C5B96}"/>
              </a:ext>
            </a:extLst>
          </p:cNvPr>
          <p:cNvSpPr/>
          <p:nvPr/>
        </p:nvSpPr>
        <p:spPr>
          <a:xfrm>
            <a:off x="255918" y="551934"/>
            <a:ext cx="29754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/>
            <a:r>
              <a:rPr lang="es-ES" sz="3200" b="1" i="0" dirty="0">
                <a:solidFill>
                  <a:srgbClr val="002060"/>
                </a:solidFill>
                <a:effectLst/>
                <a:latin typeface="Comic Sans MS" panose="030F0902030302020204" pitchFamily="66" charset="0"/>
              </a:rPr>
              <a:t>Otros dígitos </a:t>
            </a:r>
            <a:endParaRPr lang="es-CL" sz="3200" b="1" i="0" dirty="0">
              <a:solidFill>
                <a:srgbClr val="002060"/>
              </a:solidFill>
              <a:effectLst/>
              <a:latin typeface="Comic Sans MS" panose="030F0902030302020204" pitchFamily="66" charset="0"/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2F2FA496-3229-F140-8FDB-BB1C494EF4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5369" y="591903"/>
            <a:ext cx="4790439" cy="369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9743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ítulo 1">
            <a:extLst>
              <a:ext uri="{FF2B5EF4-FFF2-40B4-BE49-F238E27FC236}">
                <a16:creationId xmlns:a16="http://schemas.microsoft.com/office/drawing/2014/main" id="{4B9B919E-E90B-BF4F-98A7-7B378BA4B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Notación científica</a:t>
            </a:r>
          </a:p>
        </p:txBody>
      </p:sp>
      <p:sp>
        <p:nvSpPr>
          <p:cNvPr id="19" name="CuadroTexto 18">
            <a:extLst>
              <a:ext uri="{FF2B5EF4-FFF2-40B4-BE49-F238E27FC236}">
                <a16:creationId xmlns:a16="http://schemas.microsoft.com/office/drawing/2014/main" id="{63C53141-C5EA-C542-888F-8EE04F5ED7B7}"/>
              </a:ext>
            </a:extLst>
          </p:cNvPr>
          <p:cNvSpPr txBox="1"/>
          <p:nvPr/>
        </p:nvSpPr>
        <p:spPr>
          <a:xfrm>
            <a:off x="445957" y="1162878"/>
            <a:ext cx="11288843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>
                <a:latin typeface="Arial" panose="020B0604020202020204" pitchFamily="34" charset="0"/>
                <a:cs typeface="Arial" panose="020B0604020202020204" pitchFamily="34" charset="0"/>
              </a:rPr>
              <a:t>Si bien nuestro sistema de numeración moderno hace que sea más fácil escribir números grandes que el sistema egipcio, escribir números muy grandes y muy pequeños puede ser engorroso, por lo que los científicos usan la notación científica como una forma de escribir números muy grandes o muy pequeños de una manera mucho más concisa manera que facilita el trabajo con estos números.</a:t>
            </a:r>
            <a:endParaRPr lang="es-ES_tradnl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CuadroTexto 19">
            <a:extLst>
              <a:ext uri="{FF2B5EF4-FFF2-40B4-BE49-F238E27FC236}">
                <a16:creationId xmlns:a16="http://schemas.microsoft.com/office/drawing/2014/main" id="{44423CE7-7DB9-DC4D-AF8A-79C6937F4559}"/>
              </a:ext>
            </a:extLst>
          </p:cNvPr>
          <p:cNvSpPr txBox="1"/>
          <p:nvPr/>
        </p:nvSpPr>
        <p:spPr>
          <a:xfrm>
            <a:off x="3447824" y="3097559"/>
            <a:ext cx="500329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8000"/>
                </a:solidFill>
                <a:latin typeface="Arial"/>
                <a:cs typeface="Arial"/>
              </a:rPr>
              <a:t>0,000000012  = 1,2</a:t>
            </a:r>
            <a:r>
              <a:rPr lang="es-ES" sz="3200" dirty="0">
                <a:latin typeface="Arial"/>
                <a:cs typeface="Arial"/>
              </a:rPr>
              <a:t> x </a:t>
            </a:r>
            <a:r>
              <a:rPr lang="es-ES" sz="3200" dirty="0">
                <a:solidFill>
                  <a:srgbClr val="FF0000"/>
                </a:solidFill>
                <a:latin typeface="Arial"/>
                <a:cs typeface="Arial"/>
              </a:rPr>
              <a:t>10</a:t>
            </a:r>
            <a:r>
              <a:rPr lang="es-ES" sz="3200" baseline="30000" dirty="0">
                <a:solidFill>
                  <a:srgbClr val="FF0000"/>
                </a:solidFill>
                <a:latin typeface="Arial"/>
                <a:cs typeface="Arial"/>
              </a:rPr>
              <a:t>-8</a:t>
            </a:r>
            <a:r>
              <a:rPr lang="es-ES" sz="3200" baseline="30000" dirty="0">
                <a:latin typeface="Arial"/>
                <a:cs typeface="Arial"/>
              </a:rPr>
              <a:t> </a:t>
            </a:r>
            <a:r>
              <a:rPr lang="es-ES" sz="2000" dirty="0">
                <a:latin typeface="Arial"/>
                <a:cs typeface="Arial"/>
              </a:rPr>
              <a:t> </a:t>
            </a:r>
          </a:p>
        </p:txBody>
      </p:sp>
      <p:sp>
        <p:nvSpPr>
          <p:cNvPr id="21" name="CuadroTexto 20">
            <a:extLst>
              <a:ext uri="{FF2B5EF4-FFF2-40B4-BE49-F238E27FC236}">
                <a16:creationId xmlns:a16="http://schemas.microsoft.com/office/drawing/2014/main" id="{CD0E1AC3-9FEE-F54C-8E1C-14C8550C0199}"/>
              </a:ext>
            </a:extLst>
          </p:cNvPr>
          <p:cNvSpPr txBox="1"/>
          <p:nvPr/>
        </p:nvSpPr>
        <p:spPr>
          <a:xfrm>
            <a:off x="3162635" y="4018332"/>
            <a:ext cx="6713897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8000"/>
                </a:solidFill>
                <a:latin typeface="Arial"/>
                <a:cs typeface="Arial"/>
              </a:rPr>
              <a:t>29900000000000 m = 2,99</a:t>
            </a:r>
            <a:r>
              <a:rPr lang="es-ES" sz="3200" dirty="0">
                <a:latin typeface="Arial"/>
                <a:cs typeface="Arial"/>
              </a:rPr>
              <a:t> x </a:t>
            </a:r>
            <a:r>
              <a:rPr lang="es-ES" sz="3200" dirty="0">
                <a:solidFill>
                  <a:srgbClr val="FF0000"/>
                </a:solidFill>
                <a:latin typeface="Arial"/>
                <a:cs typeface="Arial"/>
              </a:rPr>
              <a:t>10</a:t>
            </a:r>
            <a:r>
              <a:rPr lang="es-ES" sz="3200" baseline="30000" dirty="0">
                <a:solidFill>
                  <a:srgbClr val="FF0000"/>
                </a:solidFill>
                <a:latin typeface="Arial"/>
                <a:cs typeface="Arial"/>
              </a:rPr>
              <a:t>13</a:t>
            </a:r>
            <a:r>
              <a:rPr lang="es-ES" sz="3200" baseline="30000" dirty="0">
                <a:latin typeface="Arial"/>
                <a:cs typeface="Arial"/>
              </a:rPr>
              <a:t> </a:t>
            </a:r>
            <a:r>
              <a:rPr lang="es-ES" sz="3200" dirty="0">
                <a:solidFill>
                  <a:srgbClr val="000090"/>
                </a:solidFill>
                <a:latin typeface="Arial"/>
                <a:cs typeface="Arial"/>
              </a:rPr>
              <a:t>m</a:t>
            </a:r>
            <a:r>
              <a:rPr lang="es-ES" sz="2000" dirty="0">
                <a:latin typeface="Arial"/>
                <a:cs typeface="Arial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87956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1082F044-D1F5-634F-8680-6B4E5C73E88D}"/>
              </a:ext>
            </a:extLst>
          </p:cNvPr>
          <p:cNvSpPr txBox="1"/>
          <p:nvPr/>
        </p:nvSpPr>
        <p:spPr>
          <a:xfrm>
            <a:off x="3912949" y="5454113"/>
            <a:ext cx="28782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>
                <a:solidFill>
                  <a:srgbClr val="002060"/>
                </a:solidFill>
                <a:latin typeface="Arial"/>
                <a:cs typeface="Arial"/>
              </a:rPr>
              <a:t>T = 5,25 x 10</a:t>
            </a:r>
            <a:r>
              <a:rPr lang="es-ES" sz="3200" baseline="30000" dirty="0">
                <a:solidFill>
                  <a:srgbClr val="002060"/>
                </a:solidFill>
                <a:latin typeface="Arial"/>
                <a:cs typeface="Arial"/>
              </a:rPr>
              <a:t>4 </a:t>
            </a:r>
            <a:r>
              <a:rPr lang="es-ES" sz="2000" dirty="0">
                <a:solidFill>
                  <a:srgbClr val="002060"/>
                </a:solidFill>
                <a:latin typeface="Arial"/>
                <a:cs typeface="Arial"/>
              </a:rPr>
              <a:t> 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467A0CCD-A0B8-934D-AF65-039CE4DC2F66}"/>
              </a:ext>
            </a:extLst>
          </p:cNvPr>
          <p:cNvSpPr txBox="1"/>
          <p:nvPr/>
        </p:nvSpPr>
        <p:spPr>
          <a:xfrm>
            <a:off x="637082" y="1363213"/>
            <a:ext cx="83684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>
                <a:latin typeface="Arial"/>
                <a:cs typeface="Arial"/>
              </a:rPr>
              <a:t>(</a:t>
            </a:r>
            <a:r>
              <a:rPr lang="es-ES" sz="2000" dirty="0">
                <a:solidFill>
                  <a:srgbClr val="008000"/>
                </a:solidFill>
                <a:latin typeface="Arial"/>
                <a:cs typeface="Arial"/>
              </a:rPr>
              <a:t>Numero entre 1,00 y 9,99</a:t>
            </a:r>
            <a:r>
              <a:rPr lang="es-ES" sz="2000" dirty="0">
                <a:latin typeface="Arial"/>
                <a:cs typeface="Arial"/>
              </a:rPr>
              <a:t>) x (</a:t>
            </a:r>
            <a:r>
              <a:rPr lang="es-ES" sz="2000" dirty="0">
                <a:solidFill>
                  <a:srgbClr val="FF0000"/>
                </a:solidFill>
                <a:latin typeface="Arial"/>
                <a:cs typeface="Arial"/>
              </a:rPr>
              <a:t>potencia entera de 10</a:t>
            </a:r>
            <a:r>
              <a:rPr lang="es-ES" sz="2000" dirty="0">
                <a:latin typeface="Arial"/>
                <a:cs typeface="Arial"/>
              </a:rPr>
              <a:t>)[</a:t>
            </a:r>
            <a:r>
              <a:rPr lang="es-ES" sz="2000" dirty="0">
                <a:solidFill>
                  <a:srgbClr val="000090"/>
                </a:solidFill>
                <a:latin typeface="Arial"/>
                <a:cs typeface="Arial"/>
              </a:rPr>
              <a:t>unidad de medida</a:t>
            </a:r>
            <a:r>
              <a:rPr lang="es-ES" sz="2000" dirty="0">
                <a:latin typeface="Arial"/>
                <a:cs typeface="Arial"/>
              </a:rPr>
              <a:t>] </a:t>
            </a:r>
          </a:p>
          <a:p>
            <a:endParaRPr lang="es-ES" sz="2000" dirty="0">
              <a:latin typeface="Arial"/>
              <a:cs typeface="Arial"/>
            </a:endParaRP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06616F9A-9B96-4D42-9FBC-D4E8F65D4EFB}"/>
              </a:ext>
            </a:extLst>
          </p:cNvPr>
          <p:cNvSpPr txBox="1"/>
          <p:nvPr/>
        </p:nvSpPr>
        <p:spPr>
          <a:xfrm>
            <a:off x="3809844" y="2359993"/>
            <a:ext cx="308449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8000" dirty="0">
                <a:solidFill>
                  <a:srgbClr val="FF0000"/>
                </a:solidFill>
              </a:rPr>
              <a:t>A </a:t>
            </a:r>
            <a:r>
              <a:rPr lang="es-ES_tradnl" sz="8000" dirty="0"/>
              <a:t>x </a:t>
            </a:r>
            <a:r>
              <a:rPr lang="es-ES_tradnl" sz="8000" dirty="0">
                <a:solidFill>
                  <a:schemeClr val="accent6">
                    <a:lumMod val="50000"/>
                  </a:schemeClr>
                </a:solidFill>
              </a:rPr>
              <a:t>10</a:t>
            </a:r>
            <a:r>
              <a:rPr lang="es-ES_tradnl" sz="8000" baseline="30000" dirty="0">
                <a:solidFill>
                  <a:srgbClr val="7030A0"/>
                </a:solidFill>
              </a:rPr>
              <a:t>n</a:t>
            </a:r>
            <a:endParaRPr lang="es-ES_tradnl" sz="8000" dirty="0">
              <a:solidFill>
                <a:srgbClr val="7030A0"/>
              </a:solidFill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0A171766-955B-0A46-B93E-BC7294621D5B}"/>
              </a:ext>
            </a:extLst>
          </p:cNvPr>
          <p:cNvSpPr txBox="1"/>
          <p:nvPr/>
        </p:nvSpPr>
        <p:spPr>
          <a:xfrm>
            <a:off x="1261515" y="3852873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Coeficiente</a:t>
            </a:r>
            <a:r>
              <a:rPr lang="es-ES_tradnl" dirty="0"/>
              <a:t> 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55F6BA36-0AEB-1E4E-A3AB-C1E4BC657AA2}"/>
              </a:ext>
            </a:extLst>
          </p:cNvPr>
          <p:cNvSpPr txBox="1"/>
          <p:nvPr/>
        </p:nvSpPr>
        <p:spPr>
          <a:xfrm>
            <a:off x="5352093" y="4164635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Base </a:t>
            </a:r>
            <a:r>
              <a:rPr lang="es-ES_tradnl" dirty="0"/>
              <a:t> 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9924A70-A512-1544-A1D2-D8021846CF01}"/>
              </a:ext>
            </a:extLst>
          </p:cNvPr>
          <p:cNvSpPr txBox="1"/>
          <p:nvPr/>
        </p:nvSpPr>
        <p:spPr>
          <a:xfrm>
            <a:off x="7604853" y="2286048"/>
            <a:ext cx="16938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2400" dirty="0"/>
              <a:t>Exponente</a:t>
            </a:r>
            <a:r>
              <a:rPr lang="es-ES_tradnl" dirty="0"/>
              <a:t> </a:t>
            </a:r>
          </a:p>
        </p:txBody>
      </p:sp>
      <p:cxnSp>
        <p:nvCxnSpPr>
          <p:cNvPr id="13" name="Conector recto de flecha 12">
            <a:extLst>
              <a:ext uri="{FF2B5EF4-FFF2-40B4-BE49-F238E27FC236}">
                <a16:creationId xmlns:a16="http://schemas.microsoft.com/office/drawing/2014/main" id="{6C61E90E-B8D5-0843-81BF-9574652CEBB8}"/>
              </a:ext>
            </a:extLst>
          </p:cNvPr>
          <p:cNvCxnSpPr/>
          <p:nvPr/>
        </p:nvCxnSpPr>
        <p:spPr>
          <a:xfrm flipV="1">
            <a:off x="2715562" y="3249519"/>
            <a:ext cx="1094282" cy="603354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4" name="Conector recto de flecha 13">
            <a:extLst>
              <a:ext uri="{FF2B5EF4-FFF2-40B4-BE49-F238E27FC236}">
                <a16:creationId xmlns:a16="http://schemas.microsoft.com/office/drawing/2014/main" id="{61D8B89F-7B5C-8948-A5F8-9C2CF16E3D48}"/>
              </a:ext>
            </a:extLst>
          </p:cNvPr>
          <p:cNvCxnSpPr>
            <a:cxnSpLocks/>
          </p:cNvCxnSpPr>
          <p:nvPr/>
        </p:nvCxnSpPr>
        <p:spPr>
          <a:xfrm flipV="1">
            <a:off x="5723588" y="3617808"/>
            <a:ext cx="108709" cy="69673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981A8E65-606F-B347-B76A-5E376A224F6E}"/>
              </a:ext>
            </a:extLst>
          </p:cNvPr>
          <p:cNvCxnSpPr>
            <a:cxnSpLocks/>
            <a:stCxn id="12" idx="1"/>
          </p:cNvCxnSpPr>
          <p:nvPr/>
        </p:nvCxnSpPr>
        <p:spPr>
          <a:xfrm flipH="1">
            <a:off x="6729179" y="2516881"/>
            <a:ext cx="875674" cy="21579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Título 1">
            <a:extLst>
              <a:ext uri="{FF2B5EF4-FFF2-40B4-BE49-F238E27FC236}">
                <a16:creationId xmlns:a16="http://schemas.microsoft.com/office/drawing/2014/main" id="{4B9B919E-E90B-BF4F-98A7-7B378BA4B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Notación científica</a:t>
            </a:r>
          </a:p>
        </p:txBody>
      </p:sp>
    </p:spTree>
    <p:extLst>
      <p:ext uri="{BB962C8B-B14F-4D97-AF65-F5344CB8AC3E}">
        <p14:creationId xmlns:p14="http://schemas.microsoft.com/office/powerpoint/2010/main" val="15575834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1">
            <a:extLst>
              <a:ext uri="{FF2B5EF4-FFF2-40B4-BE49-F238E27FC236}">
                <a16:creationId xmlns:a16="http://schemas.microsoft.com/office/drawing/2014/main" id="{D237828B-08DF-8746-9ED3-B7DACAA2E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Algunos ejemplos 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694" y="1561819"/>
            <a:ext cx="4214917" cy="4596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051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20054623-B6BB-D744-8F7A-7F47A65095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80655"/>
            <a:ext cx="10515600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ES_tradnl" dirty="0"/>
              <a:t>a) 0,0000000000000000000257940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b) 5938600946730200000264792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c) 2930,00049838736272900000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r>
              <a:rPr lang="es-ES_tradnl" dirty="0"/>
              <a:t>d) 0,0000000000000000000000000000000000000274</a:t>
            </a:r>
          </a:p>
          <a:p>
            <a:pPr marL="0" indent="0">
              <a:buNone/>
            </a:pPr>
            <a:endParaRPr lang="es-ES_tradnl" dirty="0"/>
          </a:p>
          <a:p>
            <a:pPr marL="0" indent="0">
              <a:buNone/>
            </a:pPr>
            <a:endParaRPr lang="es-ES_tradnl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2700411F-E2E8-B044-8277-D6224450AD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199" y="274638"/>
            <a:ext cx="11160177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Cómo expresamos un numero en notación científica? </a:t>
            </a:r>
          </a:p>
        </p:txBody>
      </p:sp>
    </p:spTree>
    <p:extLst>
      <p:ext uri="{BB962C8B-B14F-4D97-AF65-F5344CB8AC3E}">
        <p14:creationId xmlns:p14="http://schemas.microsoft.com/office/powerpoint/2010/main" val="1185327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00CDC03-90D7-8640-89A5-4A166A2C32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945" y="734518"/>
            <a:ext cx="6937667" cy="5726243"/>
          </a:xfrm>
          <a:prstGeom prst="rect">
            <a:avLst/>
          </a:prstGeom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16346591-FBE6-AB40-8187-DDA31E3DB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2570745" cy="1143000"/>
          </a:xfrm>
        </p:spPr>
        <p:txBody>
          <a:bodyPr/>
          <a:lstStyle/>
          <a:p>
            <a:r>
              <a:rPr lang="es-ES" dirty="0"/>
              <a:t>Prefijos </a:t>
            </a:r>
          </a:p>
        </p:txBody>
      </p:sp>
    </p:spTree>
    <p:extLst>
      <p:ext uri="{BB962C8B-B14F-4D97-AF65-F5344CB8AC3E}">
        <p14:creationId xmlns:p14="http://schemas.microsoft.com/office/powerpoint/2010/main" val="3627167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C2AC80B6-80C7-A34C-9A83-F829CC5C2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dirty="0"/>
              <a:t>Orden de magnitud</a:t>
            </a: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E9FC050-7930-0E4B-926E-794A29B2A8C9}"/>
              </a:ext>
            </a:extLst>
          </p:cNvPr>
          <p:cNvSpPr txBox="1"/>
          <p:nvPr/>
        </p:nvSpPr>
        <p:spPr>
          <a:xfrm>
            <a:off x="457200" y="1417638"/>
            <a:ext cx="84956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0090"/>
                </a:solidFill>
                <a:latin typeface="Arial"/>
                <a:cs typeface="Arial"/>
              </a:rPr>
              <a:t>Aproximación numérica a la potencia de 10 más cercana  </a:t>
            </a:r>
          </a:p>
          <a:p>
            <a:endParaRPr lang="es-ES" sz="2000" dirty="0">
              <a:latin typeface="Arial"/>
              <a:cs typeface="Arial"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FBE5FAC6-F6C8-7F43-A0ED-829B1AF0ED9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184" y="2004752"/>
            <a:ext cx="8421345" cy="4714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895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8812E37-C7A5-7542-934A-D2AB86B589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0194" y="0"/>
            <a:ext cx="74716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69068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1">
            <a:extLst>
              <a:ext uri="{FF2B5EF4-FFF2-40B4-BE49-F238E27FC236}">
                <a16:creationId xmlns:a16="http://schemas.microsoft.com/office/drawing/2014/main" id="{67024C5E-EFC7-FA44-8058-F2CB44D86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230" y="2896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dirty="0"/>
              <a:t>Cómo obtenemos el orden de magnitud?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4F1AE6FC-578F-5E45-BC1A-00B054A84799}"/>
              </a:ext>
            </a:extLst>
          </p:cNvPr>
          <p:cNvSpPr txBox="1"/>
          <p:nvPr/>
        </p:nvSpPr>
        <p:spPr>
          <a:xfrm>
            <a:off x="826927" y="1657250"/>
            <a:ext cx="71731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0090"/>
                </a:solidFill>
                <a:latin typeface="Arial"/>
                <a:cs typeface="Arial"/>
              </a:rPr>
              <a:t>Distancia entre la Tierra y el Sol</a:t>
            </a:r>
            <a:endParaRPr lang="es-ES" sz="2000" dirty="0">
              <a:latin typeface="Arial"/>
              <a:cs typeface="Arial"/>
            </a:endParaRPr>
          </a:p>
          <a:p>
            <a:endParaRPr lang="es-ES" sz="2000" dirty="0">
              <a:solidFill>
                <a:srgbClr val="000090"/>
              </a:solidFill>
              <a:latin typeface="Arial"/>
              <a:cs typeface="Arial"/>
            </a:endParaRPr>
          </a:p>
          <a:p>
            <a:r>
              <a:rPr lang="es-ES" sz="2000" dirty="0">
                <a:solidFill>
                  <a:srgbClr val="000090"/>
                </a:solidFill>
                <a:latin typeface="Arial"/>
                <a:cs typeface="Arial"/>
              </a:rPr>
              <a:t>150000000 km   Cuál es su orden de magnitud?</a:t>
            </a:r>
            <a:endParaRPr lang="es-ES" sz="2400" dirty="0">
              <a:solidFill>
                <a:srgbClr val="000090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7518121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B6744F4-E6FA-C647-B62F-71F4C230142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F43800BD-D609-B847-B8D4-5EAA5558560D}"/>
              </a:ext>
            </a:extLst>
          </p:cNvPr>
          <p:cNvSpPr txBox="1"/>
          <p:nvPr/>
        </p:nvSpPr>
        <p:spPr>
          <a:xfrm>
            <a:off x="191177" y="894717"/>
            <a:ext cx="784551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>
                <a:solidFill>
                  <a:srgbClr val="000090"/>
                </a:solidFill>
                <a:latin typeface="Arial"/>
                <a:cs typeface="Arial"/>
              </a:rPr>
              <a:t>Masa del electrón</a:t>
            </a:r>
            <a:endParaRPr lang="es-ES" sz="2000" dirty="0">
              <a:latin typeface="Arial"/>
              <a:cs typeface="Arial"/>
            </a:endParaRPr>
          </a:p>
          <a:p>
            <a:endParaRPr lang="es-ES" sz="2000" dirty="0">
              <a:solidFill>
                <a:srgbClr val="000090"/>
              </a:solidFill>
              <a:latin typeface="Arial"/>
              <a:cs typeface="Arial"/>
            </a:endParaRPr>
          </a:p>
          <a:p>
            <a:r>
              <a:rPr lang="es-ES" sz="2000" dirty="0">
                <a:solidFill>
                  <a:srgbClr val="000090"/>
                </a:solidFill>
                <a:latin typeface="Arial"/>
                <a:cs typeface="Arial"/>
              </a:rPr>
              <a:t>Cuál es su orden de magnitud?</a:t>
            </a:r>
            <a:endParaRPr lang="es-ES" sz="2400" dirty="0">
              <a:solidFill>
                <a:srgbClr val="000090"/>
              </a:solidFill>
              <a:latin typeface="Arial"/>
              <a:cs typeface="Arial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A516C56-922C-BD46-BBAD-B52138EC0319}"/>
              </a:ext>
            </a:extLst>
          </p:cNvPr>
          <p:cNvSpPr/>
          <p:nvPr/>
        </p:nvSpPr>
        <p:spPr>
          <a:xfrm>
            <a:off x="3327893" y="957313"/>
            <a:ext cx="51878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is-IS" b="1" dirty="0">
                <a:solidFill>
                  <a:schemeClr val="accent5">
                    <a:lumMod val="50000"/>
                  </a:schemeClr>
                </a:solidFill>
              </a:rPr>
              <a:t>0,000000000000000000000000000000910938291 kg</a:t>
            </a:r>
            <a:endParaRPr lang="es-ES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234988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/>
          <p:cNvSpPr txBox="1">
            <a:spLocks/>
          </p:cNvSpPr>
          <p:nvPr/>
        </p:nvSpPr>
        <p:spPr>
          <a:xfrm>
            <a:off x="1867989" y="42278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" dirty="0" smtClean="0"/>
              <a:t>Reglas de aproximación y redondeo</a:t>
            </a:r>
            <a:endParaRPr lang="es-ES" dirty="0"/>
          </a:p>
        </p:txBody>
      </p:sp>
      <p:sp>
        <p:nvSpPr>
          <p:cNvPr id="5" name="Rectángulo 4"/>
          <p:cNvSpPr/>
          <p:nvPr/>
        </p:nvSpPr>
        <p:spPr>
          <a:xfrm>
            <a:off x="1442478" y="1318022"/>
            <a:ext cx="8783049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s-ES_tradnl" sz="1600" dirty="0" smtClean="0"/>
              <a:t>Redondeo es el proceso mediante el cual se eliminan decimales a un número </a:t>
            </a:r>
            <a:r>
              <a:rPr lang="es-ES_tradnl" sz="1600" dirty="0"/>
              <a:t>decimal. Las reglas del redondeo se aplican al decimal situado en la siguiente </a:t>
            </a:r>
            <a:r>
              <a:rPr lang="es-ES_tradnl" sz="1600" dirty="0" smtClean="0"/>
              <a:t>posición </a:t>
            </a:r>
            <a:r>
              <a:rPr lang="es-ES_tradnl" sz="1600" dirty="0"/>
              <a:t>al número de decimales que se quiere transformar; es decir, si tenemos un número de 3 decimales y queremos redondear a 2, se aplicarán las reglas de redondeo</a:t>
            </a:r>
            <a:r>
              <a:rPr lang="es-ES_tradnl" sz="1600" dirty="0" smtClean="0"/>
              <a:t>:</a:t>
            </a:r>
          </a:p>
          <a:p>
            <a:pPr algn="just">
              <a:lnSpc>
                <a:spcPct val="150000"/>
              </a:lnSpc>
            </a:pPr>
            <a:endParaRPr lang="es-ES_tradnl" sz="1600" dirty="0"/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600" b="1" dirty="0">
                <a:solidFill>
                  <a:srgbClr val="7030A0"/>
                </a:solidFill>
              </a:rPr>
              <a:t>Dígito menor que 5: </a:t>
            </a:r>
            <a:r>
              <a:rPr lang="es-ES_tradnl" sz="1600" b="1" dirty="0" smtClean="0">
                <a:solidFill>
                  <a:srgbClr val="7030A0"/>
                </a:solidFill>
              </a:rPr>
              <a:t>Si </a:t>
            </a:r>
            <a:r>
              <a:rPr lang="es-ES_tradnl" sz="1600" b="1" dirty="0">
                <a:solidFill>
                  <a:srgbClr val="7030A0"/>
                </a:solidFill>
              </a:rPr>
              <a:t>el siguiente decimal es menor que 5, el anterior no se modifica.</a:t>
            </a:r>
          </a:p>
          <a:p>
            <a:pPr algn="just">
              <a:lnSpc>
                <a:spcPct val="150000"/>
              </a:lnSpc>
            </a:pPr>
            <a:r>
              <a:rPr lang="es-ES_tradnl" sz="1600" dirty="0">
                <a:solidFill>
                  <a:schemeClr val="accent5">
                    <a:lumMod val="50000"/>
                  </a:schemeClr>
                </a:solidFill>
              </a:rPr>
              <a:t>Ejemplo: 12,612. Redondeando a 2 decimales deberemos tener en cuenta el tercer decimal: </a:t>
            </a:r>
            <a:endParaRPr lang="es-ES_tradnl" sz="16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s-ES_tradnl" sz="1600" dirty="0" smtClean="0">
                <a:solidFill>
                  <a:schemeClr val="accent5">
                    <a:lumMod val="50000"/>
                  </a:schemeClr>
                </a:solidFill>
              </a:rPr>
              <a:t>12,612 </a:t>
            </a:r>
            <a:r>
              <a:rPr lang="es-ES_tradnl" sz="1600" dirty="0">
                <a:solidFill>
                  <a:schemeClr val="accent5">
                    <a:lumMod val="50000"/>
                  </a:schemeClr>
                </a:solidFill>
              </a:rPr>
              <a:t>= 12,61.</a:t>
            </a:r>
          </a:p>
          <a:p>
            <a:pPr marL="285750" indent="-285750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s-ES_tradnl" sz="1600" b="1" dirty="0">
                <a:solidFill>
                  <a:srgbClr val="7030A0"/>
                </a:solidFill>
              </a:rPr>
              <a:t>Dígito mayor que 5: Si el siguiente decimal es mayor </a:t>
            </a:r>
            <a:r>
              <a:rPr lang="es-ES_tradnl" sz="1600" b="1" dirty="0" smtClean="0">
                <a:solidFill>
                  <a:srgbClr val="7030A0"/>
                </a:solidFill>
              </a:rPr>
              <a:t>que </a:t>
            </a:r>
            <a:r>
              <a:rPr lang="es-ES_tradnl" sz="1600" b="1" dirty="0">
                <a:solidFill>
                  <a:srgbClr val="7030A0"/>
                </a:solidFill>
              </a:rPr>
              <a:t>5, el anterior se incrementa en una unidad.</a:t>
            </a:r>
          </a:p>
          <a:p>
            <a:pPr algn="just">
              <a:lnSpc>
                <a:spcPct val="150000"/>
              </a:lnSpc>
            </a:pPr>
            <a:r>
              <a:rPr lang="es-ES_tradnl" sz="1600" dirty="0">
                <a:solidFill>
                  <a:srgbClr val="FF6600"/>
                </a:solidFill>
              </a:rPr>
              <a:t>Ejemplo: 12,618. Redondeando a 2 decimales deberemos tener en cuenta el tercer decimal: </a:t>
            </a:r>
            <a:r>
              <a:rPr lang="es-ES_tradnl" sz="1600" dirty="0" smtClean="0">
                <a:solidFill>
                  <a:srgbClr val="FF6600"/>
                </a:solidFill>
              </a:rPr>
              <a:t>            </a:t>
            </a:r>
            <a:r>
              <a:rPr lang="es-ES_tradnl" sz="1600" dirty="0" smtClean="0">
                <a:solidFill>
                  <a:schemeClr val="accent6">
                    <a:lumMod val="50000"/>
                  </a:schemeClr>
                </a:solidFill>
              </a:rPr>
              <a:t>12,618 </a:t>
            </a:r>
            <a:r>
              <a:rPr lang="es-ES_tradnl" sz="1600" dirty="0">
                <a:solidFill>
                  <a:schemeClr val="accent6">
                    <a:lumMod val="50000"/>
                  </a:schemeClr>
                </a:solidFill>
              </a:rPr>
              <a:t>= </a:t>
            </a:r>
            <a:r>
              <a:rPr lang="es-ES_tradnl" sz="1600" dirty="0" smtClean="0">
                <a:solidFill>
                  <a:schemeClr val="accent6">
                    <a:lumMod val="50000"/>
                  </a:schemeClr>
                </a:solidFill>
              </a:rPr>
              <a:t>12,63.</a:t>
            </a:r>
            <a:endParaRPr lang="es-ES_tradnl" sz="1600" dirty="0">
              <a:solidFill>
                <a:schemeClr val="accent6">
                  <a:lumMod val="50000"/>
                </a:schemeClr>
              </a:solidFill>
            </a:endParaRPr>
          </a:p>
          <a:p>
            <a:pPr algn="just"/>
            <a:endParaRPr lang="es-ES_tradnl" dirty="0"/>
          </a:p>
        </p:txBody>
      </p:sp>
    </p:spTree>
    <p:extLst>
      <p:ext uri="{BB962C8B-B14F-4D97-AF65-F5344CB8AC3E}">
        <p14:creationId xmlns:p14="http://schemas.microsoft.com/office/powerpoint/2010/main" val="3735740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838200" y="780596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s-419" dirty="0"/>
              <a:t>Si ese dígito igual a 5, el dígito precedente queda igual si es par, </a:t>
            </a:r>
            <a:r>
              <a:rPr lang="es-419" dirty="0" smtClean="0"/>
              <a:t>y </a:t>
            </a:r>
            <a:r>
              <a:rPr lang="es-419" dirty="0"/>
              <a:t>se le suma 1 si es impar (un cero se considera par</a:t>
            </a:r>
            <a:r>
              <a:rPr lang="es-419" dirty="0" smtClean="0"/>
              <a:t>).</a:t>
            </a:r>
          </a:p>
          <a:p>
            <a:pPr marL="0" indent="0">
              <a:buNone/>
            </a:pPr>
            <a:r>
              <a:rPr lang="es-419" dirty="0" smtClean="0"/>
              <a:t>Ejemplo:</a:t>
            </a:r>
          </a:p>
          <a:p>
            <a:pPr marL="0" indent="0">
              <a:buNone/>
            </a:pPr>
            <a:r>
              <a:rPr lang="es-419" dirty="0" smtClean="0"/>
              <a:t>5472,5 =</a:t>
            </a:r>
          </a:p>
          <a:p>
            <a:pPr marL="0" indent="0">
              <a:buNone/>
            </a:pPr>
            <a:endParaRPr lang="es-419" dirty="0"/>
          </a:p>
          <a:p>
            <a:pPr marL="0" indent="0">
              <a:buNone/>
            </a:pPr>
            <a:r>
              <a:rPr lang="es-419" dirty="0" smtClean="0"/>
              <a:t>5473,5 =</a:t>
            </a:r>
          </a:p>
        </p:txBody>
      </p:sp>
    </p:spTree>
    <p:extLst>
      <p:ext uri="{BB962C8B-B14F-4D97-AF65-F5344CB8AC3E}">
        <p14:creationId xmlns:p14="http://schemas.microsoft.com/office/powerpoint/2010/main" val="967290190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429</Words>
  <Application>Microsoft Office PowerPoint</Application>
  <PresentationFormat>Panorámica</PresentationFormat>
  <Paragraphs>58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Comic Sans MS</vt:lpstr>
      <vt:lpstr>Tema de Office</vt:lpstr>
      <vt:lpstr>Física I Escuela Naval A. Prat 2S-2021 </vt:lpstr>
      <vt:lpstr>Presentación de PowerPoint</vt:lpstr>
      <vt:lpstr>Presentación de PowerPoint</vt:lpstr>
      <vt:lpstr>Notación científica</vt:lpstr>
      <vt:lpstr>Notación científica</vt:lpstr>
      <vt:lpstr>Algunos ejemplos </vt:lpstr>
      <vt:lpstr>Cómo expresamos un numero en notación científica? </vt:lpstr>
      <vt:lpstr>Prefijos </vt:lpstr>
      <vt:lpstr>Orden de magnitud</vt:lpstr>
      <vt:lpstr>Presentación de PowerPoint</vt:lpstr>
      <vt:lpstr>Cómo obtenemos el orden de magnitud?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Física I Escuela Naval A. Prat 2S-2020</dc:title>
  <dc:creator>Cristian Romanque</dc:creator>
  <cp:lastModifiedBy>Profesores01</cp:lastModifiedBy>
  <cp:revision>4</cp:revision>
  <dcterms:created xsi:type="dcterms:W3CDTF">2020-07-14T15:50:24Z</dcterms:created>
  <dcterms:modified xsi:type="dcterms:W3CDTF">2021-07-19T19:21:23Z</dcterms:modified>
</cp:coreProperties>
</file>