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273" r:id="rId5"/>
    <p:sldId id="260" r:id="rId6"/>
    <p:sldId id="263" r:id="rId7"/>
    <p:sldId id="262" r:id="rId8"/>
    <p:sldId id="258" r:id="rId9"/>
    <p:sldId id="261" r:id="rId10"/>
    <p:sldId id="264" r:id="rId11"/>
    <p:sldId id="265" r:id="rId12"/>
    <p:sldId id="266" r:id="rId13"/>
    <p:sldId id="270" r:id="rId14"/>
    <p:sldId id="271" r:id="rId15"/>
    <p:sldId id="272" r:id="rId16"/>
    <p:sldId id="267" r:id="rId17"/>
    <p:sldId id="274" r:id="rId18"/>
    <p:sldId id="275" r:id="rId19"/>
    <p:sldId id="277" r:id="rId20"/>
    <p:sldId id="278" r:id="rId21"/>
    <p:sldId id="281" r:id="rId22"/>
    <p:sldId id="279" r:id="rId23"/>
    <p:sldId id="280" r:id="rId24"/>
    <p:sldId id="276" r:id="rId25"/>
    <p:sldId id="284" r:id="rId26"/>
    <p:sldId id="285" r:id="rId27"/>
    <p:sldId id="287" r:id="rId28"/>
    <p:sldId id="283" r:id="rId29"/>
    <p:sldId id="282" r:id="rId3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18"/>
    <p:restoredTop sz="96654"/>
  </p:normalViewPr>
  <p:slideViewPr>
    <p:cSldViewPr snapToGrid="0" snapToObjects="1">
      <p:cViewPr varScale="1">
        <p:scale>
          <a:sx n="128" d="100"/>
          <a:sy n="128" d="100"/>
        </p:scale>
        <p:origin x="58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9B0A4E-4A43-144F-94E2-B315D92FCB6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FA3F6DF6-5F5C-2344-BFE2-C3C0C4F430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533EDBB1-1E72-5440-9644-EA7E0CBBC3E7}"/>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5" name="Marcador de pie de página 4">
            <a:extLst>
              <a:ext uri="{FF2B5EF4-FFF2-40B4-BE49-F238E27FC236}">
                <a16:creationId xmlns:a16="http://schemas.microsoft.com/office/drawing/2014/main" id="{D1F6F98E-391B-5C41-AA74-10245C929BED}"/>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6DC0164C-74CA-6644-96DC-939F0CD177DD}"/>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1603363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40C65F-496E-6A4D-A782-0EC78044C44B}"/>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4CB144E7-8DD1-0840-B203-E8B2CC7FB400}"/>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3095729E-CFD7-A64A-89EC-7EFF6FC6C694}"/>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5" name="Marcador de pie de página 4">
            <a:extLst>
              <a:ext uri="{FF2B5EF4-FFF2-40B4-BE49-F238E27FC236}">
                <a16:creationId xmlns:a16="http://schemas.microsoft.com/office/drawing/2014/main" id="{2B08614E-F834-2C4C-B199-872935603F5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FB7D0DD8-3009-6540-8C40-79C562FBE2BE}"/>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1723744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0AECDC-E5DB-4A4E-8CAE-5EE51B42DC1D}"/>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A90A272F-EE7C-3647-AFFF-DC5ECBC5510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FBBFB63-A512-1746-B40B-55A139D404AE}"/>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5" name="Marcador de pie de página 4">
            <a:extLst>
              <a:ext uri="{FF2B5EF4-FFF2-40B4-BE49-F238E27FC236}">
                <a16:creationId xmlns:a16="http://schemas.microsoft.com/office/drawing/2014/main" id="{34C89BE6-971E-8147-A1CB-6496F5C3D8EB}"/>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5518402D-44DA-5340-A30B-66DB3A2FE1D5}"/>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3212755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5EA0E0-99AC-6F42-8085-278A88675E52}"/>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F26EDC29-F328-D64D-90C0-E67761C1AB72}"/>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contenido 3">
            <a:extLst>
              <a:ext uri="{FF2B5EF4-FFF2-40B4-BE49-F238E27FC236}">
                <a16:creationId xmlns:a16="http://schemas.microsoft.com/office/drawing/2014/main" id="{E58A37E4-BBD9-9148-9E17-1BC1397400E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fecha 4">
            <a:extLst>
              <a:ext uri="{FF2B5EF4-FFF2-40B4-BE49-F238E27FC236}">
                <a16:creationId xmlns:a16="http://schemas.microsoft.com/office/drawing/2014/main" id="{ED6BF5A6-DF00-8B48-BCB9-56BABE185B8D}"/>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6" name="Marcador de pie de página 5">
            <a:extLst>
              <a:ext uri="{FF2B5EF4-FFF2-40B4-BE49-F238E27FC236}">
                <a16:creationId xmlns:a16="http://schemas.microsoft.com/office/drawing/2014/main" id="{51CEED61-25A7-6041-9986-87F8E4B2E612}"/>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BAAF5FE5-C87B-9142-AB62-3B94CC883530}"/>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8588990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F9AD8F-EFB8-7842-9D8A-1ECBA475522F}"/>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D3C4BECC-96AA-9A42-845E-23AB14FD71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3A12398-10B1-8B42-8EC7-E5539E1F16C8}"/>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texto 4">
            <a:extLst>
              <a:ext uri="{FF2B5EF4-FFF2-40B4-BE49-F238E27FC236}">
                <a16:creationId xmlns:a16="http://schemas.microsoft.com/office/drawing/2014/main" id="{4A06029B-AFB0-2747-9D25-D1DB954D71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B29BAAA-CC07-2142-BCCC-C10307ED39BD}"/>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7" name="Marcador de fecha 6">
            <a:extLst>
              <a:ext uri="{FF2B5EF4-FFF2-40B4-BE49-F238E27FC236}">
                <a16:creationId xmlns:a16="http://schemas.microsoft.com/office/drawing/2014/main" id="{D742BCF9-6986-B34D-8AF9-1F78BAB7249D}"/>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8" name="Marcador de pie de página 7">
            <a:extLst>
              <a:ext uri="{FF2B5EF4-FFF2-40B4-BE49-F238E27FC236}">
                <a16:creationId xmlns:a16="http://schemas.microsoft.com/office/drawing/2014/main" id="{F873769C-010E-DD41-BFE4-2FB521A64CDF}"/>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A0D556F7-FA78-2B46-94FD-C58EE180D250}"/>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4034473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4F133D-2639-7946-891D-EEF71DEA2CA6}"/>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9A39A99F-CC83-D14D-B3A0-3C996DC27925}"/>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4" name="Marcador de pie de página 3">
            <a:extLst>
              <a:ext uri="{FF2B5EF4-FFF2-40B4-BE49-F238E27FC236}">
                <a16:creationId xmlns:a16="http://schemas.microsoft.com/office/drawing/2014/main" id="{1300A05B-53A3-684D-9CFE-7777D95FE572}"/>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D954AAEC-0473-8C4E-AD4B-1365E67C6108}"/>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3771035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C8C7652-0378-124A-B22D-C2E187FEDBAF}"/>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3" name="Marcador de pie de página 2">
            <a:extLst>
              <a:ext uri="{FF2B5EF4-FFF2-40B4-BE49-F238E27FC236}">
                <a16:creationId xmlns:a16="http://schemas.microsoft.com/office/drawing/2014/main" id="{2E6212A2-8AA4-FD45-A2B1-3DED9CB8EE35}"/>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B75283B7-B9E6-D740-BA18-412CF33FEF92}"/>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1472348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7071A8-F6F5-B24F-9760-E9F8D6CFC43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05921C5C-614D-5640-BF95-E60AB856EF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texto 3">
            <a:extLst>
              <a:ext uri="{FF2B5EF4-FFF2-40B4-BE49-F238E27FC236}">
                <a16:creationId xmlns:a16="http://schemas.microsoft.com/office/drawing/2014/main" id="{ACA322A4-3ECA-744C-990D-C758E19390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362EA82-E67C-C240-9A97-722EA30326AC}"/>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6" name="Marcador de pie de página 5">
            <a:extLst>
              <a:ext uri="{FF2B5EF4-FFF2-40B4-BE49-F238E27FC236}">
                <a16:creationId xmlns:a16="http://schemas.microsoft.com/office/drawing/2014/main" id="{0DF57211-BC44-6142-A142-F828A9F28AF0}"/>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A91020D6-21E4-B847-8EFD-A88D2E15C53E}"/>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749143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EDD84F-9C7B-8345-BDB5-85C0EDB9349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8D897083-5F8B-1F4F-B90A-F626FDA605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DC66A43D-F752-C249-A0CF-E4FFA3FD2D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52BEE58-1C14-4E46-9F92-21E760699349}"/>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6" name="Marcador de pie de página 5">
            <a:extLst>
              <a:ext uri="{FF2B5EF4-FFF2-40B4-BE49-F238E27FC236}">
                <a16:creationId xmlns:a16="http://schemas.microsoft.com/office/drawing/2014/main" id="{2DCBC8C3-8340-3342-8AE4-FDC65F84D0A3}"/>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A2A6E03E-A9FC-1D4A-A237-902DF346D947}"/>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547316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FA41A9-4E52-7C45-9FA1-59A440B008E7}"/>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1BD9D257-5974-A646-A299-08A97142D2D2}"/>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59645A1-1B92-7C4E-80DC-6FFBC42AE24F}"/>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5" name="Marcador de pie de página 4">
            <a:extLst>
              <a:ext uri="{FF2B5EF4-FFF2-40B4-BE49-F238E27FC236}">
                <a16:creationId xmlns:a16="http://schemas.microsoft.com/office/drawing/2014/main" id="{E26FC02E-3FB0-634A-B16A-F7395C53377A}"/>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374812DF-1015-D946-8DF1-D29EADC7472F}"/>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2476598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E32652F-5C01-7E48-9F41-2FC6078C9260}"/>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7005D757-A7A5-8946-82A5-54063943A32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93D928A1-A38F-B24C-96F2-EA0699425E7C}"/>
              </a:ext>
            </a:extLst>
          </p:cNvPr>
          <p:cNvSpPr>
            <a:spLocks noGrp="1"/>
          </p:cNvSpPr>
          <p:nvPr>
            <p:ph type="dt" sz="half" idx="10"/>
          </p:nvPr>
        </p:nvSpPr>
        <p:spPr/>
        <p:txBody>
          <a:bodyPr/>
          <a:lstStyle/>
          <a:p>
            <a:fld id="{26EFC877-0B79-F740-A5FA-84F0E2527089}" type="datetimeFigureOut">
              <a:rPr lang="es-ES_tradnl" smtClean="0"/>
              <a:t>19/5/21</a:t>
            </a:fld>
            <a:endParaRPr lang="es-ES_tradnl"/>
          </a:p>
        </p:txBody>
      </p:sp>
      <p:sp>
        <p:nvSpPr>
          <p:cNvPr id="5" name="Marcador de pie de página 4">
            <a:extLst>
              <a:ext uri="{FF2B5EF4-FFF2-40B4-BE49-F238E27FC236}">
                <a16:creationId xmlns:a16="http://schemas.microsoft.com/office/drawing/2014/main" id="{43900371-86EC-624D-B1F8-46092E294BAF}"/>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38C66EDE-3A6B-D54F-9274-510A1E3B74AB}"/>
              </a:ext>
            </a:extLst>
          </p:cNvPr>
          <p:cNvSpPr>
            <a:spLocks noGrp="1"/>
          </p:cNvSpPr>
          <p:nvPr>
            <p:ph type="sldNum" sz="quarter" idx="12"/>
          </p:nvPr>
        </p:nvSpPr>
        <p:spPr/>
        <p:txBody>
          <a:body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1677522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C36FC52-AC65-E643-8CBC-A8C763365A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CC308D9F-34AE-DA4F-8F76-F17C96604B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BF69D1F7-4788-FA4A-88A0-7C8D60CA10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FC877-0B79-F740-A5FA-84F0E2527089}" type="datetimeFigureOut">
              <a:rPr lang="es-ES_tradnl" smtClean="0"/>
              <a:t>19/5/21</a:t>
            </a:fld>
            <a:endParaRPr lang="es-ES_tradnl"/>
          </a:p>
        </p:txBody>
      </p:sp>
      <p:sp>
        <p:nvSpPr>
          <p:cNvPr id="5" name="Marcador de pie de página 4">
            <a:extLst>
              <a:ext uri="{FF2B5EF4-FFF2-40B4-BE49-F238E27FC236}">
                <a16:creationId xmlns:a16="http://schemas.microsoft.com/office/drawing/2014/main" id="{CD316361-D328-5E4C-A62F-5A0A734CA0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CBD1D2EF-5C69-0344-9F52-AB2AEC6DEE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96232D-D47C-594A-90BE-69FDADFF90A1}" type="slidenum">
              <a:rPr lang="es-ES_tradnl" smtClean="0"/>
              <a:t>‹Nº›</a:t>
            </a:fld>
            <a:endParaRPr lang="es-ES_tradnl"/>
          </a:p>
        </p:txBody>
      </p:sp>
    </p:spTree>
    <p:extLst>
      <p:ext uri="{BB962C8B-B14F-4D97-AF65-F5344CB8AC3E}">
        <p14:creationId xmlns:p14="http://schemas.microsoft.com/office/powerpoint/2010/main" val="3900867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gif"/><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tif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8.tif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9.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60166B-1D20-5E4B-BD5D-6B0A38C3A188}"/>
              </a:ext>
            </a:extLst>
          </p:cNvPr>
          <p:cNvSpPr>
            <a:spLocks noGrp="1"/>
          </p:cNvSpPr>
          <p:nvPr>
            <p:ph type="ctrTitle"/>
          </p:nvPr>
        </p:nvSpPr>
        <p:spPr/>
        <p:txBody>
          <a:bodyPr/>
          <a:lstStyle/>
          <a:p>
            <a:r>
              <a:rPr lang="es-ES_tradnl" b="1" dirty="0">
                <a:solidFill>
                  <a:srgbClr val="002060"/>
                </a:solidFill>
              </a:rPr>
              <a:t>Vectores</a:t>
            </a:r>
          </a:p>
        </p:txBody>
      </p:sp>
      <p:sp>
        <p:nvSpPr>
          <p:cNvPr id="3" name="Subtítulo 2">
            <a:extLst>
              <a:ext uri="{FF2B5EF4-FFF2-40B4-BE49-F238E27FC236}">
                <a16:creationId xmlns:a16="http://schemas.microsoft.com/office/drawing/2014/main" id="{75D7ADD2-21E0-9D48-81D6-A64D4CF76CA9}"/>
              </a:ext>
            </a:extLst>
          </p:cNvPr>
          <p:cNvSpPr>
            <a:spLocks noGrp="1"/>
          </p:cNvSpPr>
          <p:nvPr>
            <p:ph type="subTitle" idx="1"/>
          </p:nvPr>
        </p:nvSpPr>
        <p:spPr/>
        <p:txBody>
          <a:bodyPr/>
          <a:lstStyle/>
          <a:p>
            <a:r>
              <a:rPr lang="es-ES_tradnl" dirty="0">
                <a:solidFill>
                  <a:srgbClr val="0070C0"/>
                </a:solidFill>
              </a:rPr>
              <a:t>Prof. Cristian </a:t>
            </a:r>
            <a:r>
              <a:rPr lang="es-ES_tradnl" dirty="0" err="1">
                <a:solidFill>
                  <a:srgbClr val="0070C0"/>
                </a:solidFill>
              </a:rPr>
              <a:t>Romanque</a:t>
            </a:r>
            <a:endParaRPr lang="es-ES_tradnl" dirty="0">
              <a:solidFill>
                <a:srgbClr val="0070C0"/>
              </a:solidFill>
            </a:endParaRPr>
          </a:p>
        </p:txBody>
      </p:sp>
    </p:spTree>
    <p:extLst>
      <p:ext uri="{BB962C8B-B14F-4D97-AF65-F5344CB8AC3E}">
        <p14:creationId xmlns:p14="http://schemas.microsoft.com/office/powerpoint/2010/main" val="20202834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1AA854-4BDA-BB48-9CB6-AD2645A88A80}"/>
              </a:ext>
            </a:extLst>
          </p:cNvPr>
          <p:cNvSpPr>
            <a:spLocks noGrp="1"/>
          </p:cNvSpPr>
          <p:nvPr>
            <p:ph type="title"/>
          </p:nvPr>
        </p:nvSpPr>
        <p:spPr/>
        <p:txBody>
          <a:bodyPr/>
          <a:lstStyle/>
          <a:p>
            <a:r>
              <a:rPr lang="es-ES_tradnl" dirty="0"/>
              <a:t>Vectores y escalares</a:t>
            </a:r>
          </a:p>
        </p:txBody>
      </p:sp>
      <p:pic>
        <p:nvPicPr>
          <p:cNvPr id="4" name="Picture 4" descr="FG03_01">
            <a:extLst>
              <a:ext uri="{FF2B5EF4-FFF2-40B4-BE49-F238E27FC236}">
                <a16:creationId xmlns:a16="http://schemas.microsoft.com/office/drawing/2014/main" id="{C9467619-D5A3-8E46-B311-80279648A9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983" y="2507719"/>
            <a:ext cx="3617056" cy="3903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uadroTexto 4">
            <a:extLst>
              <a:ext uri="{FF2B5EF4-FFF2-40B4-BE49-F238E27FC236}">
                <a16:creationId xmlns:a16="http://schemas.microsoft.com/office/drawing/2014/main" id="{F357D71E-F1EE-B54F-BBE6-150B93ACCC49}"/>
              </a:ext>
            </a:extLst>
          </p:cNvPr>
          <p:cNvSpPr txBox="1"/>
          <p:nvPr/>
        </p:nvSpPr>
        <p:spPr>
          <a:xfrm>
            <a:off x="838200" y="1690688"/>
            <a:ext cx="5149743" cy="707886"/>
          </a:xfrm>
          <a:prstGeom prst="rect">
            <a:avLst/>
          </a:prstGeom>
          <a:noFill/>
        </p:spPr>
        <p:txBody>
          <a:bodyPr wrap="none" rtlCol="0">
            <a:spAutoFit/>
          </a:bodyPr>
          <a:lstStyle/>
          <a:p>
            <a:r>
              <a:rPr lang="es-ES_tradnl" sz="2000" dirty="0"/>
              <a:t>Una librería se encuentra a 5 millas de distancia</a:t>
            </a:r>
          </a:p>
          <a:p>
            <a:r>
              <a:rPr lang="es-ES_tradnl" sz="2000" dirty="0"/>
              <a:t>¿Podría indicar donde esta la librería ?  </a:t>
            </a:r>
          </a:p>
        </p:txBody>
      </p:sp>
      <p:sp>
        <p:nvSpPr>
          <p:cNvPr id="6" name="CuadroTexto 5">
            <a:extLst>
              <a:ext uri="{FF2B5EF4-FFF2-40B4-BE49-F238E27FC236}">
                <a16:creationId xmlns:a16="http://schemas.microsoft.com/office/drawing/2014/main" id="{AABDB967-454B-0349-9756-8F44BCDB432A}"/>
              </a:ext>
            </a:extLst>
          </p:cNvPr>
          <p:cNvSpPr txBox="1"/>
          <p:nvPr/>
        </p:nvSpPr>
        <p:spPr>
          <a:xfrm>
            <a:off x="7305260" y="1398300"/>
            <a:ext cx="4702792" cy="646331"/>
          </a:xfrm>
          <a:prstGeom prst="rect">
            <a:avLst/>
          </a:prstGeom>
          <a:noFill/>
        </p:spPr>
        <p:txBody>
          <a:bodyPr wrap="square" rtlCol="0">
            <a:spAutoFit/>
          </a:bodyPr>
          <a:lstStyle/>
          <a:p>
            <a:r>
              <a:rPr lang="es-CL" dirty="0">
                <a:solidFill>
                  <a:srgbClr val="002060"/>
                </a:solidFill>
              </a:rPr>
              <a:t>¡También necesita saber la </a:t>
            </a:r>
            <a:r>
              <a:rPr lang="es-CL" b="1" dirty="0">
                <a:solidFill>
                  <a:srgbClr val="002060"/>
                </a:solidFill>
              </a:rPr>
              <a:t>dirección</a:t>
            </a:r>
            <a:r>
              <a:rPr lang="es-CL" dirty="0">
                <a:solidFill>
                  <a:srgbClr val="002060"/>
                </a:solidFill>
              </a:rPr>
              <a:t> en la que debe caminar hacia la libreria!</a:t>
            </a:r>
            <a:endParaRPr lang="es-ES_tradnl" dirty="0">
              <a:solidFill>
                <a:srgbClr val="002060"/>
              </a:solidFill>
            </a:endParaRPr>
          </a:p>
        </p:txBody>
      </p:sp>
      <p:sp>
        <p:nvSpPr>
          <p:cNvPr id="7" name="CuadroTexto 6">
            <a:extLst>
              <a:ext uri="{FF2B5EF4-FFF2-40B4-BE49-F238E27FC236}">
                <a16:creationId xmlns:a16="http://schemas.microsoft.com/office/drawing/2014/main" id="{DA578A8E-02C9-3046-B969-8E8A8A12D284}"/>
              </a:ext>
            </a:extLst>
          </p:cNvPr>
          <p:cNvSpPr txBox="1"/>
          <p:nvPr/>
        </p:nvSpPr>
        <p:spPr>
          <a:xfrm>
            <a:off x="5088834" y="3016251"/>
            <a:ext cx="6569766" cy="2031325"/>
          </a:xfrm>
          <a:prstGeom prst="rect">
            <a:avLst/>
          </a:prstGeom>
          <a:noFill/>
        </p:spPr>
        <p:txBody>
          <a:bodyPr wrap="square" rtlCol="0">
            <a:spAutoFit/>
          </a:bodyPr>
          <a:lstStyle/>
          <a:p>
            <a:pPr marL="285750" indent="-285750">
              <a:buFont typeface="Arial" panose="020B0604020202020204" pitchFamily="34" charset="0"/>
              <a:buChar char="•"/>
            </a:pPr>
            <a:r>
              <a:rPr lang="es-ES_tradnl" dirty="0"/>
              <a:t>La ubicación de la librería corresponde a una cantidad vectorial.</a:t>
            </a:r>
          </a:p>
          <a:p>
            <a:pPr marL="285750" indent="-285750">
              <a:buFont typeface="Arial" panose="020B0604020202020204" pitchFamily="34" charset="0"/>
              <a:buChar char="•"/>
            </a:pPr>
            <a:r>
              <a:rPr lang="es-ES_tradnl" dirty="0"/>
              <a:t>En este curso todas las cantidades físicas serán vectoriales o escalares</a:t>
            </a:r>
          </a:p>
          <a:p>
            <a:pPr marL="285750" indent="-285750">
              <a:buFont typeface="Arial" panose="020B0604020202020204" pitchFamily="34" charset="0"/>
              <a:buChar char="•"/>
            </a:pPr>
            <a:r>
              <a:rPr lang="es-ES" dirty="0">
                <a:solidFill>
                  <a:srgbClr val="0070C0"/>
                </a:solidFill>
              </a:rPr>
              <a:t>Una cantidad vectorial tiene magnitud (valor + unidad) y dirección </a:t>
            </a:r>
          </a:p>
          <a:p>
            <a:pPr marL="285750" indent="-285750">
              <a:buFont typeface="Arial" panose="020B0604020202020204" pitchFamily="34" charset="0"/>
              <a:buChar char="•"/>
            </a:pPr>
            <a:r>
              <a:rPr lang="es-ES" dirty="0">
                <a:solidFill>
                  <a:srgbClr val="7030A0"/>
                </a:solidFill>
              </a:rPr>
              <a:t>Un escalar está completamente especificado solo por su magnitud (valor + unidad)</a:t>
            </a:r>
            <a:endParaRPr lang="es-ES_tradnl" dirty="0">
              <a:solidFill>
                <a:srgbClr val="7030A0"/>
              </a:solidFill>
            </a:endParaRPr>
          </a:p>
        </p:txBody>
      </p:sp>
    </p:spTree>
    <p:extLst>
      <p:ext uri="{BB962C8B-B14F-4D97-AF65-F5344CB8AC3E}">
        <p14:creationId xmlns:p14="http://schemas.microsoft.com/office/powerpoint/2010/main" val="167539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EECCC5-A31C-9441-B1F0-D0CFDE0C0A90}"/>
              </a:ext>
            </a:extLst>
          </p:cNvPr>
          <p:cNvSpPr>
            <a:spLocks noGrp="1"/>
          </p:cNvSpPr>
          <p:nvPr>
            <p:ph type="title"/>
          </p:nvPr>
        </p:nvSpPr>
        <p:spPr>
          <a:xfrm>
            <a:off x="626165" y="1552"/>
            <a:ext cx="10515600" cy="1325563"/>
          </a:xfrm>
        </p:spPr>
        <p:txBody>
          <a:bodyPr/>
          <a:lstStyle/>
          <a:p>
            <a:r>
              <a:rPr lang="es-ES_tradnl" dirty="0">
                <a:solidFill>
                  <a:srgbClr val="002060"/>
                </a:solidFill>
              </a:rPr>
              <a:t>Ejemplos de cantidades vectoriales y escalares </a:t>
            </a:r>
          </a:p>
        </p:txBody>
      </p:sp>
      <p:sp>
        <p:nvSpPr>
          <p:cNvPr id="3" name="Marcador de contenido 2">
            <a:extLst>
              <a:ext uri="{FF2B5EF4-FFF2-40B4-BE49-F238E27FC236}">
                <a16:creationId xmlns:a16="http://schemas.microsoft.com/office/drawing/2014/main" id="{8025B689-524F-C64B-ADA8-DA0F260236E5}"/>
              </a:ext>
            </a:extLst>
          </p:cNvPr>
          <p:cNvSpPr>
            <a:spLocks noGrp="1"/>
          </p:cNvSpPr>
          <p:nvPr>
            <p:ph idx="1"/>
          </p:nvPr>
        </p:nvSpPr>
        <p:spPr>
          <a:xfrm>
            <a:off x="626165" y="1531667"/>
            <a:ext cx="4330148" cy="4351338"/>
          </a:xfrm>
        </p:spPr>
        <p:txBody>
          <a:bodyPr/>
          <a:lstStyle/>
          <a:p>
            <a:pPr marL="0" indent="0">
              <a:buNone/>
            </a:pPr>
            <a:r>
              <a:rPr lang="es-ES_tradnl" b="1" dirty="0">
                <a:solidFill>
                  <a:srgbClr val="002060"/>
                </a:solidFill>
              </a:rPr>
              <a:t>Cantidades vectoriales </a:t>
            </a:r>
          </a:p>
          <a:p>
            <a:r>
              <a:rPr lang="es-ES_tradnl" dirty="0">
                <a:solidFill>
                  <a:srgbClr val="002060"/>
                </a:solidFill>
              </a:rPr>
              <a:t>Desplazamiento</a:t>
            </a:r>
          </a:p>
          <a:p>
            <a:r>
              <a:rPr lang="es-ES_tradnl" dirty="0">
                <a:solidFill>
                  <a:srgbClr val="002060"/>
                </a:solidFill>
              </a:rPr>
              <a:t>Velocidad</a:t>
            </a:r>
          </a:p>
          <a:p>
            <a:r>
              <a:rPr lang="es-ES_tradnl" dirty="0">
                <a:solidFill>
                  <a:srgbClr val="002060"/>
                </a:solidFill>
              </a:rPr>
              <a:t>Fuerza</a:t>
            </a:r>
          </a:p>
          <a:p>
            <a:r>
              <a:rPr lang="es-ES_tradnl" dirty="0">
                <a:solidFill>
                  <a:srgbClr val="002060"/>
                </a:solidFill>
              </a:rPr>
              <a:t>Aceleración </a:t>
            </a:r>
          </a:p>
          <a:p>
            <a:r>
              <a:rPr lang="es-ES_tradnl" dirty="0">
                <a:solidFill>
                  <a:srgbClr val="002060"/>
                </a:solidFill>
              </a:rPr>
              <a:t>Posición </a:t>
            </a:r>
          </a:p>
          <a:p>
            <a:endParaRPr lang="es-ES_tradnl" dirty="0"/>
          </a:p>
          <a:p>
            <a:endParaRPr lang="es-ES_tradnl" dirty="0"/>
          </a:p>
        </p:txBody>
      </p:sp>
      <p:sp>
        <p:nvSpPr>
          <p:cNvPr id="4" name="Marcador de contenido 2">
            <a:extLst>
              <a:ext uri="{FF2B5EF4-FFF2-40B4-BE49-F238E27FC236}">
                <a16:creationId xmlns:a16="http://schemas.microsoft.com/office/drawing/2014/main" id="{B6643EA4-F162-6545-9856-DFB1FA9BAFB9}"/>
              </a:ext>
            </a:extLst>
          </p:cNvPr>
          <p:cNvSpPr txBox="1">
            <a:spLocks/>
          </p:cNvSpPr>
          <p:nvPr/>
        </p:nvSpPr>
        <p:spPr>
          <a:xfrm>
            <a:off x="5771321" y="1531667"/>
            <a:ext cx="433014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b="1" dirty="0">
                <a:solidFill>
                  <a:srgbClr val="002060"/>
                </a:solidFill>
              </a:rPr>
              <a:t>Cantidades escalares </a:t>
            </a:r>
          </a:p>
          <a:p>
            <a:r>
              <a:rPr lang="es-ES_tradnl" dirty="0">
                <a:solidFill>
                  <a:srgbClr val="002060"/>
                </a:solidFill>
              </a:rPr>
              <a:t>Tiempo</a:t>
            </a:r>
          </a:p>
          <a:p>
            <a:r>
              <a:rPr lang="es-ES_tradnl" dirty="0">
                <a:solidFill>
                  <a:srgbClr val="002060"/>
                </a:solidFill>
              </a:rPr>
              <a:t>Masa</a:t>
            </a:r>
          </a:p>
          <a:p>
            <a:r>
              <a:rPr lang="es-ES_tradnl" dirty="0">
                <a:solidFill>
                  <a:srgbClr val="002060"/>
                </a:solidFill>
              </a:rPr>
              <a:t>Rapidez</a:t>
            </a:r>
          </a:p>
          <a:p>
            <a:r>
              <a:rPr lang="es-ES_tradnl" dirty="0">
                <a:solidFill>
                  <a:srgbClr val="002060"/>
                </a:solidFill>
              </a:rPr>
              <a:t>Energía</a:t>
            </a:r>
          </a:p>
          <a:p>
            <a:r>
              <a:rPr lang="es-ES_tradnl" dirty="0">
                <a:solidFill>
                  <a:srgbClr val="002060"/>
                </a:solidFill>
              </a:rPr>
              <a:t>temperatura</a:t>
            </a:r>
          </a:p>
          <a:p>
            <a:endParaRPr lang="es-ES_tradnl" dirty="0"/>
          </a:p>
        </p:txBody>
      </p:sp>
      <p:sp>
        <p:nvSpPr>
          <p:cNvPr id="5" name="Rectángulo 4">
            <a:extLst>
              <a:ext uri="{FF2B5EF4-FFF2-40B4-BE49-F238E27FC236}">
                <a16:creationId xmlns:a16="http://schemas.microsoft.com/office/drawing/2014/main" id="{D2EEA0E4-5724-1045-B24F-B1145BE8D483}"/>
              </a:ext>
            </a:extLst>
          </p:cNvPr>
          <p:cNvSpPr/>
          <p:nvPr/>
        </p:nvSpPr>
        <p:spPr>
          <a:xfrm>
            <a:off x="927654" y="5175119"/>
            <a:ext cx="10214111" cy="707886"/>
          </a:xfrm>
          <a:prstGeom prst="rect">
            <a:avLst/>
          </a:prstGeom>
        </p:spPr>
        <p:txBody>
          <a:bodyPr wrap="square">
            <a:spAutoFit/>
          </a:bodyPr>
          <a:lstStyle/>
          <a:p>
            <a:pPr algn="ctr"/>
            <a:r>
              <a:rPr lang="es-CL" sz="2000" i="0" dirty="0">
                <a:solidFill>
                  <a:srgbClr val="0070C0"/>
                </a:solidFill>
                <a:effectLst/>
                <a:latin typeface="arial" panose="020B0604020202020204" pitchFamily="34" charset="0"/>
              </a:rPr>
              <a:t>¡Para describir un vector necesitamos más información que para describir un escalar! ¡Por lo tanto, los vectores son más complejos!</a:t>
            </a:r>
          </a:p>
        </p:txBody>
      </p:sp>
    </p:spTree>
    <p:extLst>
      <p:ext uri="{BB962C8B-B14F-4D97-AF65-F5344CB8AC3E}">
        <p14:creationId xmlns:p14="http://schemas.microsoft.com/office/powerpoint/2010/main" val="2662739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36F8FF-B3EB-F247-928E-DE2152CA2736}"/>
              </a:ext>
            </a:extLst>
          </p:cNvPr>
          <p:cNvSpPr>
            <a:spLocks noGrp="1"/>
          </p:cNvSpPr>
          <p:nvPr>
            <p:ph type="title"/>
          </p:nvPr>
        </p:nvSpPr>
        <p:spPr/>
        <p:txBody>
          <a:bodyPr/>
          <a:lstStyle/>
          <a:p>
            <a:r>
              <a:rPr lang="es-ES_tradnl" dirty="0"/>
              <a:t>Anatomía de un vector </a:t>
            </a:r>
          </a:p>
        </p:txBody>
      </p:sp>
      <p:pic>
        <p:nvPicPr>
          <p:cNvPr id="5122" name="Picture 2">
            <a:extLst>
              <a:ext uri="{FF2B5EF4-FFF2-40B4-BE49-F238E27FC236}">
                <a16:creationId xmlns:a16="http://schemas.microsoft.com/office/drawing/2014/main" id="{940994B9-6FC2-8042-B67B-982A86004B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7935" y="1554764"/>
            <a:ext cx="4064000" cy="412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65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D110FE-416C-C34F-8AF3-A240329C39E6}"/>
              </a:ext>
            </a:extLst>
          </p:cNvPr>
          <p:cNvSpPr>
            <a:spLocks noGrp="1"/>
          </p:cNvSpPr>
          <p:nvPr>
            <p:ph type="title"/>
          </p:nvPr>
        </p:nvSpPr>
        <p:spPr/>
        <p:txBody>
          <a:bodyPr/>
          <a:lstStyle/>
          <a:p>
            <a:r>
              <a:rPr lang="es-ES_tradnl" dirty="0">
                <a:solidFill>
                  <a:srgbClr val="002060"/>
                </a:solidFill>
              </a:rPr>
              <a:t>Representación grafica de un vector</a:t>
            </a:r>
          </a:p>
        </p:txBody>
      </p:sp>
      <p:pic>
        <p:nvPicPr>
          <p:cNvPr id="2052" name="Picture 4" descr="A vector of magnitude twenty seven point five meters is shown. It is inclined to the horizontal at an angle of sixty six degrees. Another vector of magnitude thirty point zero meters is shown. It is inclined to the horizontal at an angle of one hundred and twelve degrees.">
            <a:extLst>
              <a:ext uri="{FF2B5EF4-FFF2-40B4-BE49-F238E27FC236}">
                <a16:creationId xmlns:a16="http://schemas.microsoft.com/office/drawing/2014/main" id="{AD9A67D8-DD1F-ED45-A24F-4EA75694FD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240"/>
          <a:stretch/>
        </p:blipFill>
        <p:spPr bwMode="auto">
          <a:xfrm>
            <a:off x="1656933" y="1690688"/>
            <a:ext cx="7062230" cy="328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7810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D0A8A5-5FDF-9A45-A0B9-7D5ED126830A}"/>
              </a:ext>
            </a:extLst>
          </p:cNvPr>
          <p:cNvSpPr>
            <a:spLocks noGrp="1"/>
          </p:cNvSpPr>
          <p:nvPr>
            <p:ph type="title"/>
          </p:nvPr>
        </p:nvSpPr>
        <p:spPr/>
        <p:txBody>
          <a:bodyPr/>
          <a:lstStyle/>
          <a:p>
            <a:r>
              <a:rPr lang="es-ES_tradnl" dirty="0">
                <a:solidFill>
                  <a:srgbClr val="002060"/>
                </a:solidFill>
              </a:rPr>
              <a:t>Dirección cardinal</a:t>
            </a:r>
          </a:p>
        </p:txBody>
      </p:sp>
      <p:sp>
        <p:nvSpPr>
          <p:cNvPr id="3" name="Marcador de contenido 2">
            <a:extLst>
              <a:ext uri="{FF2B5EF4-FFF2-40B4-BE49-F238E27FC236}">
                <a16:creationId xmlns:a16="http://schemas.microsoft.com/office/drawing/2014/main" id="{C026955A-C217-044B-B086-F3F9E62323EC}"/>
              </a:ext>
            </a:extLst>
          </p:cNvPr>
          <p:cNvSpPr>
            <a:spLocks noGrp="1"/>
          </p:cNvSpPr>
          <p:nvPr>
            <p:ph idx="1"/>
          </p:nvPr>
        </p:nvSpPr>
        <p:spPr>
          <a:xfrm>
            <a:off x="885569" y="1862694"/>
            <a:ext cx="7025980" cy="4513391"/>
          </a:xfrm>
        </p:spPr>
        <p:txBody>
          <a:bodyPr>
            <a:normAutofit fontScale="92500" lnSpcReduction="20000"/>
          </a:bodyPr>
          <a:lstStyle/>
          <a:p>
            <a:pPr marL="0" indent="0" algn="just">
              <a:buNone/>
            </a:pPr>
            <a:r>
              <a:rPr lang="es-ES" dirty="0">
                <a:solidFill>
                  <a:srgbClr val="002060"/>
                </a:solidFill>
              </a:rPr>
              <a:t>Otro método común para expresar direcciones es usar los puntos cardinales: </a:t>
            </a:r>
            <a:r>
              <a:rPr lang="es-ES" b="1" dirty="0">
                <a:solidFill>
                  <a:srgbClr val="002060"/>
                </a:solidFill>
              </a:rPr>
              <a:t>norte, sur, este y oeste</a:t>
            </a:r>
            <a:r>
              <a:rPr lang="es-ES" dirty="0">
                <a:solidFill>
                  <a:srgbClr val="002060"/>
                </a:solidFill>
              </a:rPr>
              <a:t>. </a:t>
            </a:r>
          </a:p>
          <a:p>
            <a:pPr marL="0" indent="0" algn="just">
              <a:buNone/>
            </a:pPr>
            <a:r>
              <a:rPr lang="es-ES" dirty="0">
                <a:solidFill>
                  <a:srgbClr val="002060"/>
                </a:solidFill>
              </a:rPr>
              <a:t>Si un vector no apunta exactamente en una de las direcciones cardinales, usamos un ángulo. </a:t>
            </a:r>
          </a:p>
          <a:p>
            <a:pPr marL="0" indent="0" algn="just">
              <a:buNone/>
            </a:pPr>
            <a:r>
              <a:rPr lang="es-ES" dirty="0">
                <a:solidFill>
                  <a:srgbClr val="002060"/>
                </a:solidFill>
              </a:rPr>
              <a:t>Por ejemplo, podemos tener un vector que apunte 40 ° al norte del oeste. </a:t>
            </a:r>
          </a:p>
          <a:p>
            <a:pPr marL="0" indent="0" algn="just">
              <a:buNone/>
            </a:pPr>
            <a:r>
              <a:rPr lang="es-ES" dirty="0">
                <a:solidFill>
                  <a:srgbClr val="0070C0"/>
                </a:solidFill>
              </a:rPr>
              <a:t>Comience con el vector apuntando a lo largo de la dirección Oeste (mire la flecha punteada a continuación), luego gire el vector hacia el norte hasta que haya un ángulo de 40 ° entre el vector y la dirección Oeste (la flecha sólida abajo). </a:t>
            </a:r>
          </a:p>
          <a:p>
            <a:pPr marL="0" indent="0" algn="just">
              <a:buNone/>
            </a:pPr>
            <a:r>
              <a:rPr lang="es-ES" dirty="0">
                <a:solidFill>
                  <a:srgbClr val="0070C0"/>
                </a:solidFill>
              </a:rPr>
              <a:t>La dirección de este vector también se puede describir como: W 40 ° N (Oeste 40 ° Norte); o         N 50 ° W (Norte 50 ° Oeste).</a:t>
            </a:r>
            <a:endParaRPr lang="es-ES_tradnl" dirty="0">
              <a:solidFill>
                <a:srgbClr val="0070C0"/>
              </a:solidFill>
            </a:endParaRPr>
          </a:p>
        </p:txBody>
      </p:sp>
      <p:pic>
        <p:nvPicPr>
          <p:cNvPr id="5122" name="Picture 2">
            <a:extLst>
              <a:ext uri="{FF2B5EF4-FFF2-40B4-BE49-F238E27FC236}">
                <a16:creationId xmlns:a16="http://schemas.microsoft.com/office/drawing/2014/main" id="{12F3C400-1D07-9449-9236-77BB129639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8209" y="3570660"/>
            <a:ext cx="2306074" cy="209956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Direction Sense Test - Verbal Reasoning - Shortcut Tricks">
            <a:extLst>
              <a:ext uri="{FF2B5EF4-FFF2-40B4-BE49-F238E27FC236}">
                <a16:creationId xmlns:a16="http://schemas.microsoft.com/office/drawing/2014/main" id="{4B90D36F-6FDC-8648-B655-C6859E4E12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7348" y="468186"/>
            <a:ext cx="2429230" cy="2445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962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F47E15-125D-924A-969D-E3CF0FEE7036}"/>
              </a:ext>
            </a:extLst>
          </p:cNvPr>
          <p:cNvSpPr>
            <a:spLocks noGrp="1"/>
          </p:cNvSpPr>
          <p:nvPr>
            <p:ph type="title"/>
          </p:nvPr>
        </p:nvSpPr>
        <p:spPr/>
        <p:txBody>
          <a:bodyPr/>
          <a:lstStyle/>
          <a:p>
            <a:r>
              <a:rPr lang="es-ES_tradnl" dirty="0">
                <a:solidFill>
                  <a:srgbClr val="002060"/>
                </a:solidFill>
              </a:rPr>
              <a:t>Notación náutica </a:t>
            </a:r>
          </a:p>
        </p:txBody>
      </p:sp>
      <p:sp>
        <p:nvSpPr>
          <p:cNvPr id="3" name="Marcador de contenido 2">
            <a:extLst>
              <a:ext uri="{FF2B5EF4-FFF2-40B4-BE49-F238E27FC236}">
                <a16:creationId xmlns:a16="http://schemas.microsoft.com/office/drawing/2014/main" id="{0A136F50-B64C-D247-B296-64DD1B235DE6}"/>
              </a:ext>
            </a:extLst>
          </p:cNvPr>
          <p:cNvSpPr>
            <a:spLocks noGrp="1"/>
          </p:cNvSpPr>
          <p:nvPr>
            <p:ph idx="1"/>
          </p:nvPr>
        </p:nvSpPr>
        <p:spPr>
          <a:xfrm>
            <a:off x="838200" y="1825625"/>
            <a:ext cx="10515600" cy="2786132"/>
          </a:xfrm>
        </p:spPr>
        <p:txBody>
          <a:bodyPr/>
          <a:lstStyle/>
          <a:p>
            <a:pPr marL="0" indent="0">
              <a:buNone/>
            </a:pPr>
            <a:r>
              <a:rPr lang="es-ES" dirty="0">
                <a:solidFill>
                  <a:srgbClr val="002060"/>
                </a:solidFill>
              </a:rPr>
              <a:t>Otro método para expresar la dirección es utilizar un rumbo. Un rumbo es una dirección relativa a un punto fijo. Dando solo un ángulo, la convención es definir el ángulo en el sentido de las agujas del reloj con respecto al norte. Entonces, un vector con una dirección de 110 ° se ha girado en el sentido de las agujas del reloj 110 ° con respecto al norte. Un rumbo siempre se escribe como un número de tres dígitos, por ejemplo, 275 ° o 080 ° (para 80 °).</a:t>
            </a:r>
            <a:endParaRPr lang="es-ES_tradnl" dirty="0">
              <a:solidFill>
                <a:srgbClr val="002060"/>
              </a:solidFill>
            </a:endParaRPr>
          </a:p>
        </p:txBody>
      </p:sp>
      <p:pic>
        <p:nvPicPr>
          <p:cNvPr id="4098" name="Picture 2">
            <a:extLst>
              <a:ext uri="{FF2B5EF4-FFF2-40B4-BE49-F238E27FC236}">
                <a16:creationId xmlns:a16="http://schemas.microsoft.com/office/drawing/2014/main" id="{222CA9F6-055D-904D-8790-A1F4771A04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4124" y="4079446"/>
            <a:ext cx="1778000" cy="267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13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6D4D3C-0926-1E46-A35C-B11B33ADAB0A}"/>
              </a:ext>
            </a:extLst>
          </p:cNvPr>
          <p:cNvSpPr>
            <a:spLocks noGrp="1"/>
          </p:cNvSpPr>
          <p:nvPr>
            <p:ph type="title"/>
          </p:nvPr>
        </p:nvSpPr>
        <p:spPr/>
        <p:txBody>
          <a:bodyPr/>
          <a:lstStyle/>
          <a:p>
            <a:r>
              <a:rPr lang="es-ES_tradnl" dirty="0">
                <a:solidFill>
                  <a:srgbClr val="002060"/>
                </a:solidFill>
              </a:rPr>
              <a:t>(algunas)Propiedades de los vectores </a:t>
            </a:r>
          </a:p>
        </p:txBody>
      </p:sp>
      <p:sp>
        <p:nvSpPr>
          <p:cNvPr id="3" name="Marcador de contenido 2">
            <a:extLst>
              <a:ext uri="{FF2B5EF4-FFF2-40B4-BE49-F238E27FC236}">
                <a16:creationId xmlns:a16="http://schemas.microsoft.com/office/drawing/2014/main" id="{E39DC9C4-939F-A14C-9F06-C22E12D52ED3}"/>
              </a:ext>
            </a:extLst>
          </p:cNvPr>
          <p:cNvSpPr>
            <a:spLocks noGrp="1"/>
          </p:cNvSpPr>
          <p:nvPr>
            <p:ph idx="1"/>
          </p:nvPr>
        </p:nvSpPr>
        <p:spPr>
          <a:xfrm>
            <a:off x="838200" y="1825624"/>
            <a:ext cx="10515600" cy="4377467"/>
          </a:xfrm>
        </p:spPr>
        <p:txBody>
          <a:bodyPr>
            <a:normAutofit lnSpcReduction="10000"/>
          </a:bodyPr>
          <a:lstStyle/>
          <a:p>
            <a:r>
              <a:rPr lang="es-CL" b="1" dirty="0">
                <a:solidFill>
                  <a:srgbClr val="002060"/>
                </a:solidFill>
              </a:rPr>
              <a:t>Igualdad de dos vectores </a:t>
            </a:r>
          </a:p>
          <a:p>
            <a:pPr lvl="1"/>
            <a:r>
              <a:rPr lang="es-CL" dirty="0">
                <a:solidFill>
                  <a:srgbClr val="002060"/>
                </a:solidFill>
              </a:rPr>
              <a:t>Dos (o más ) vectores son iguales si tienen la misma magnitud y la misma dirección </a:t>
            </a:r>
          </a:p>
          <a:p>
            <a:pPr lvl="1"/>
            <a:endParaRPr lang="es-CL" dirty="0">
              <a:solidFill>
                <a:srgbClr val="002060"/>
              </a:solidFill>
            </a:endParaRPr>
          </a:p>
          <a:p>
            <a:pPr lvl="1"/>
            <a:endParaRPr lang="es-CL" dirty="0">
              <a:solidFill>
                <a:srgbClr val="002060"/>
              </a:solidFill>
            </a:endParaRPr>
          </a:p>
          <a:p>
            <a:pPr marL="457200" lvl="1" indent="0">
              <a:buNone/>
            </a:pPr>
            <a:endParaRPr lang="es-CL" dirty="0">
              <a:solidFill>
                <a:srgbClr val="002060"/>
              </a:solidFill>
            </a:endParaRPr>
          </a:p>
          <a:p>
            <a:pPr marL="457200" lvl="1" indent="0">
              <a:buNone/>
            </a:pPr>
            <a:endParaRPr lang="es-CL" dirty="0">
              <a:solidFill>
                <a:srgbClr val="002060"/>
              </a:solidFill>
            </a:endParaRPr>
          </a:p>
          <a:p>
            <a:pPr marL="457200" lvl="1" indent="0">
              <a:buNone/>
            </a:pPr>
            <a:endParaRPr lang="es-CL" dirty="0">
              <a:solidFill>
                <a:srgbClr val="002060"/>
              </a:solidFill>
            </a:endParaRPr>
          </a:p>
          <a:p>
            <a:pPr marL="457200" lvl="1" indent="0">
              <a:buNone/>
            </a:pPr>
            <a:endParaRPr lang="es-CL" dirty="0">
              <a:solidFill>
                <a:srgbClr val="002060"/>
              </a:solidFill>
            </a:endParaRPr>
          </a:p>
          <a:p>
            <a:r>
              <a:rPr lang="es-CL" b="1" dirty="0">
                <a:solidFill>
                  <a:srgbClr val="002060"/>
                </a:solidFill>
              </a:rPr>
              <a:t>Movimiento de vectores en un diagrama </a:t>
            </a:r>
          </a:p>
          <a:p>
            <a:pPr lvl="1"/>
            <a:r>
              <a:rPr lang="es-CL" dirty="0">
                <a:solidFill>
                  <a:srgbClr val="002060"/>
                </a:solidFill>
              </a:rPr>
              <a:t>Cualquier vector se puede mover paralelo a sí mismo sin verse afectado</a:t>
            </a:r>
            <a:endParaRPr lang="es-ES_tradnl" dirty="0">
              <a:solidFill>
                <a:srgbClr val="002060"/>
              </a:solidFill>
            </a:endParaRPr>
          </a:p>
        </p:txBody>
      </p:sp>
      <p:pic>
        <p:nvPicPr>
          <p:cNvPr id="3076" name="Picture 4" descr="Vectors | CK-12 Foundation">
            <a:extLst>
              <a:ext uri="{FF2B5EF4-FFF2-40B4-BE49-F238E27FC236}">
                <a16:creationId xmlns:a16="http://schemas.microsoft.com/office/drawing/2014/main" id="{B2013179-15E0-CC4B-B169-A75D88AA34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9124" y="2733045"/>
            <a:ext cx="7343356" cy="2212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6847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2.1 Scalars and Vectors – University Physics Volume 1">
            <a:extLst>
              <a:ext uri="{FF2B5EF4-FFF2-40B4-BE49-F238E27FC236}">
                <a16:creationId xmlns:a16="http://schemas.microsoft.com/office/drawing/2014/main" id="{877F404F-AF98-8F47-9AFE-B960CD8F46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4569" y="803790"/>
            <a:ext cx="4899231" cy="5689085"/>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5A81960-F01A-7043-A525-B75B5C8F1E8D}"/>
              </a:ext>
            </a:extLst>
          </p:cNvPr>
          <p:cNvSpPr>
            <a:spLocks noGrp="1"/>
          </p:cNvSpPr>
          <p:nvPr>
            <p:ph type="title"/>
          </p:nvPr>
        </p:nvSpPr>
        <p:spPr>
          <a:xfrm>
            <a:off x="838200" y="365125"/>
            <a:ext cx="2421835" cy="1325563"/>
          </a:xfrm>
        </p:spPr>
        <p:txBody>
          <a:bodyPr/>
          <a:lstStyle/>
          <a:p>
            <a:r>
              <a:rPr lang="es-ES_tradnl" b="1" dirty="0">
                <a:solidFill>
                  <a:srgbClr val="00B050"/>
                </a:solidFill>
              </a:rPr>
              <a:t>Actividad</a:t>
            </a:r>
          </a:p>
        </p:txBody>
      </p:sp>
      <p:sp>
        <p:nvSpPr>
          <p:cNvPr id="4" name="CuadroTexto 3">
            <a:extLst>
              <a:ext uri="{FF2B5EF4-FFF2-40B4-BE49-F238E27FC236}">
                <a16:creationId xmlns:a16="http://schemas.microsoft.com/office/drawing/2014/main" id="{CCCDE5F1-51CF-7644-A1E1-71F108061A62}"/>
              </a:ext>
            </a:extLst>
          </p:cNvPr>
          <p:cNvSpPr txBox="1"/>
          <p:nvPr/>
        </p:nvSpPr>
        <p:spPr>
          <a:xfrm>
            <a:off x="685800" y="1690688"/>
            <a:ext cx="4500463" cy="1569660"/>
          </a:xfrm>
          <a:prstGeom prst="rect">
            <a:avLst/>
          </a:prstGeom>
          <a:noFill/>
        </p:spPr>
        <p:txBody>
          <a:bodyPr wrap="none" rtlCol="0">
            <a:spAutoFit/>
          </a:bodyPr>
          <a:lstStyle/>
          <a:p>
            <a:r>
              <a:rPr lang="es-ES_tradnl" sz="2400" dirty="0">
                <a:solidFill>
                  <a:srgbClr val="002060"/>
                </a:solidFill>
              </a:rPr>
              <a:t>Exprese los siguientes vectores en:</a:t>
            </a:r>
          </a:p>
          <a:p>
            <a:r>
              <a:rPr lang="es-ES_tradnl" sz="2400" dirty="0">
                <a:solidFill>
                  <a:srgbClr val="002060"/>
                </a:solidFill>
              </a:rPr>
              <a:t>Notación convencional  </a:t>
            </a:r>
          </a:p>
          <a:p>
            <a:r>
              <a:rPr lang="es-ES_tradnl" sz="2400" dirty="0">
                <a:solidFill>
                  <a:srgbClr val="002060"/>
                </a:solidFill>
              </a:rPr>
              <a:t>Notación náutica</a:t>
            </a:r>
          </a:p>
          <a:p>
            <a:r>
              <a:rPr lang="es-ES_tradnl" sz="2400" dirty="0">
                <a:solidFill>
                  <a:srgbClr val="002060"/>
                </a:solidFill>
              </a:rPr>
              <a:t>Notación cardinal </a:t>
            </a:r>
          </a:p>
        </p:txBody>
      </p:sp>
      <p:pic>
        <p:nvPicPr>
          <p:cNvPr id="6" name="Picture 4" descr="Direction Sense Test - Verbal Reasoning - Shortcut Tricks">
            <a:extLst>
              <a:ext uri="{FF2B5EF4-FFF2-40B4-BE49-F238E27FC236}">
                <a16:creationId xmlns:a16="http://schemas.microsoft.com/office/drawing/2014/main" id="{B4646B30-337D-1F4B-9019-AD6083B8D4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4569" y="779677"/>
            <a:ext cx="1649463" cy="1660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9319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F71C0B-28D1-3B4F-A372-2D94044DA384}"/>
              </a:ext>
            </a:extLst>
          </p:cNvPr>
          <p:cNvSpPr>
            <a:spLocks noGrp="1"/>
          </p:cNvSpPr>
          <p:nvPr>
            <p:ph type="title"/>
          </p:nvPr>
        </p:nvSpPr>
        <p:spPr/>
        <p:txBody>
          <a:bodyPr/>
          <a:lstStyle/>
          <a:p>
            <a:r>
              <a:rPr lang="es-ES_tradnl" b="1" dirty="0">
                <a:solidFill>
                  <a:srgbClr val="00B050"/>
                </a:solidFill>
              </a:rPr>
              <a:t>Actividad</a:t>
            </a:r>
            <a:endParaRPr lang="es-ES_tradnl" dirty="0"/>
          </a:p>
        </p:txBody>
      </p:sp>
      <p:sp>
        <p:nvSpPr>
          <p:cNvPr id="3" name="Marcador de contenido 2">
            <a:extLst>
              <a:ext uri="{FF2B5EF4-FFF2-40B4-BE49-F238E27FC236}">
                <a16:creationId xmlns:a16="http://schemas.microsoft.com/office/drawing/2014/main" id="{284187DE-09A7-B449-893F-04D8ACDCBA79}"/>
              </a:ext>
            </a:extLst>
          </p:cNvPr>
          <p:cNvSpPr>
            <a:spLocks noGrp="1"/>
          </p:cNvSpPr>
          <p:nvPr>
            <p:ph idx="1"/>
          </p:nvPr>
        </p:nvSpPr>
        <p:spPr/>
        <p:txBody>
          <a:bodyPr/>
          <a:lstStyle/>
          <a:p>
            <a:pPr marL="0" indent="0">
              <a:buNone/>
            </a:pPr>
            <a:r>
              <a:rPr lang="es-ES" dirty="0">
                <a:solidFill>
                  <a:srgbClr val="002060"/>
                </a:solidFill>
              </a:rPr>
              <a:t>Dibuje cada uno de los siguientes vectores a escala. </a:t>
            </a:r>
          </a:p>
          <a:p>
            <a:pPr marL="0" indent="0">
              <a:buNone/>
            </a:pPr>
            <a:r>
              <a:rPr lang="es-ES" dirty="0">
                <a:solidFill>
                  <a:srgbClr val="002060"/>
                </a:solidFill>
              </a:rPr>
              <a:t>a) 12 km S </a:t>
            </a:r>
          </a:p>
          <a:p>
            <a:pPr marL="0" indent="0">
              <a:buNone/>
            </a:pPr>
            <a:r>
              <a:rPr lang="es-ES" dirty="0">
                <a:solidFill>
                  <a:srgbClr val="002060"/>
                </a:solidFill>
              </a:rPr>
              <a:t>b) 1,5 m N 45° W </a:t>
            </a:r>
          </a:p>
          <a:p>
            <a:pPr marL="0" indent="0">
              <a:buNone/>
            </a:pPr>
            <a:r>
              <a:rPr lang="es-ES" dirty="0">
                <a:solidFill>
                  <a:srgbClr val="002060"/>
                </a:solidFill>
              </a:rPr>
              <a:t>c) 1 m/s, N 20° W</a:t>
            </a:r>
          </a:p>
          <a:p>
            <a:pPr marL="0" indent="0">
              <a:buNone/>
            </a:pPr>
            <a:r>
              <a:rPr lang="es-ES" dirty="0">
                <a:solidFill>
                  <a:srgbClr val="002060"/>
                </a:solidFill>
              </a:rPr>
              <a:t>d) 50 km/h, 085 </a:t>
            </a:r>
          </a:p>
          <a:p>
            <a:pPr marL="0" indent="0">
              <a:buNone/>
            </a:pPr>
            <a:r>
              <a:rPr lang="es-ES" dirty="0">
                <a:solidFill>
                  <a:srgbClr val="002060"/>
                </a:solidFill>
              </a:rPr>
              <a:t>e) 5 mm, 225° </a:t>
            </a:r>
          </a:p>
          <a:p>
            <a:pPr marL="0" indent="0">
              <a:buNone/>
            </a:pPr>
            <a:r>
              <a:rPr lang="es-ES" dirty="0">
                <a:solidFill>
                  <a:srgbClr val="002060"/>
                </a:solidFill>
              </a:rPr>
              <a:t>f) 100 N,90°</a:t>
            </a:r>
          </a:p>
          <a:p>
            <a:pPr marL="0" indent="0">
              <a:buNone/>
            </a:pPr>
            <a:endParaRPr lang="es-ES_tradnl" dirty="0">
              <a:solidFill>
                <a:srgbClr val="002060"/>
              </a:solidFill>
            </a:endParaRPr>
          </a:p>
        </p:txBody>
      </p:sp>
    </p:spTree>
    <p:extLst>
      <p:ext uri="{BB962C8B-B14F-4D97-AF65-F5344CB8AC3E}">
        <p14:creationId xmlns:p14="http://schemas.microsoft.com/office/powerpoint/2010/main" val="3247427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4DF991-BFB1-F449-BA59-39CAE52F4DF7}"/>
              </a:ext>
            </a:extLst>
          </p:cNvPr>
          <p:cNvSpPr>
            <a:spLocks noGrp="1"/>
          </p:cNvSpPr>
          <p:nvPr>
            <p:ph type="title"/>
          </p:nvPr>
        </p:nvSpPr>
        <p:spPr/>
        <p:txBody>
          <a:bodyPr/>
          <a:lstStyle/>
          <a:p>
            <a:r>
              <a:rPr lang="es-ES_tradnl" b="1" dirty="0">
                <a:solidFill>
                  <a:srgbClr val="00B050"/>
                </a:solidFill>
              </a:rPr>
              <a:t>Posición y desplazamiento  </a:t>
            </a:r>
            <a:endParaRPr lang="es-ES_tradnl" dirty="0"/>
          </a:p>
        </p:txBody>
      </p:sp>
      <p:sp>
        <p:nvSpPr>
          <p:cNvPr id="3" name="Marcador de contenido 2">
            <a:extLst>
              <a:ext uri="{FF2B5EF4-FFF2-40B4-BE49-F238E27FC236}">
                <a16:creationId xmlns:a16="http://schemas.microsoft.com/office/drawing/2014/main" id="{C1F2376D-647C-A24E-B8A7-FDE528654B01}"/>
              </a:ext>
            </a:extLst>
          </p:cNvPr>
          <p:cNvSpPr>
            <a:spLocks noGrp="1"/>
          </p:cNvSpPr>
          <p:nvPr>
            <p:ph idx="1"/>
          </p:nvPr>
        </p:nvSpPr>
        <p:spPr>
          <a:xfrm>
            <a:off x="838201" y="1825625"/>
            <a:ext cx="5132986" cy="4562818"/>
          </a:xfrm>
        </p:spPr>
        <p:txBody>
          <a:bodyPr>
            <a:normAutofit fontScale="85000" lnSpcReduction="20000"/>
          </a:bodyPr>
          <a:lstStyle/>
          <a:p>
            <a:pPr marL="0" indent="0" algn="just">
              <a:buNone/>
            </a:pPr>
            <a:r>
              <a:rPr lang="es-ES_tradnl" dirty="0">
                <a:solidFill>
                  <a:srgbClr val="002060"/>
                </a:solidFill>
              </a:rPr>
              <a:t>La </a:t>
            </a:r>
            <a:r>
              <a:rPr lang="es-ES_tradnl" b="1" dirty="0">
                <a:solidFill>
                  <a:srgbClr val="002060"/>
                </a:solidFill>
              </a:rPr>
              <a:t>posición</a:t>
            </a:r>
            <a:r>
              <a:rPr lang="es-ES_tradnl" dirty="0">
                <a:solidFill>
                  <a:srgbClr val="002060"/>
                </a:solidFill>
              </a:rPr>
              <a:t> de un objeto es un vector que indica su localización en el espacio respecto a un sistema de coordenadas de referencia.</a:t>
            </a:r>
          </a:p>
          <a:p>
            <a:pPr marL="0" indent="0" algn="just">
              <a:buNone/>
            </a:pPr>
            <a:r>
              <a:rPr lang="es-CL" dirty="0">
                <a:solidFill>
                  <a:srgbClr val="002060"/>
                </a:solidFill>
              </a:rPr>
              <a:t>El </a:t>
            </a:r>
            <a:r>
              <a:rPr lang="es-CL" b="1" dirty="0">
                <a:solidFill>
                  <a:srgbClr val="002060"/>
                </a:solidFill>
              </a:rPr>
              <a:t>desplazamiento</a:t>
            </a:r>
            <a:r>
              <a:rPr lang="es-CL" dirty="0">
                <a:solidFill>
                  <a:srgbClr val="002060"/>
                </a:solidFill>
              </a:rPr>
              <a:t> es el vector que define la posición de un punto u objeto en relación a un origen A con respecto a una posición B. El vector se extiende desde el punto de referencia hasta la posición final. Cuando se habla del desplazamiento en el espacio solo importa la posición inicial y la posición final, ya que la trayectoria que se describe no es de importancia.</a:t>
            </a:r>
            <a:r>
              <a:rPr lang="es-ES_tradnl" dirty="0">
                <a:solidFill>
                  <a:srgbClr val="002060"/>
                </a:solidFill>
              </a:rPr>
              <a:t> </a:t>
            </a:r>
          </a:p>
          <a:p>
            <a:pPr marL="0" indent="0" algn="just">
              <a:buNone/>
            </a:pPr>
            <a:r>
              <a:rPr lang="es-ES_tradnl" dirty="0">
                <a:solidFill>
                  <a:srgbClr val="002060"/>
                </a:solidFill>
              </a:rPr>
              <a:t> </a:t>
            </a:r>
          </a:p>
        </p:txBody>
      </p:sp>
      <p:pic>
        <p:nvPicPr>
          <p:cNvPr id="7172" name="Picture 4" descr="Solved: A trapper walks a 5.0-km straight-line distance from hi... |  Chegg.com">
            <a:extLst>
              <a:ext uri="{FF2B5EF4-FFF2-40B4-BE49-F238E27FC236}">
                <a16:creationId xmlns:a16="http://schemas.microsoft.com/office/drawing/2014/main" id="{0C896712-E3F0-5E4F-AFBB-BC661414E4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115" y="1690688"/>
            <a:ext cx="5696600" cy="3400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83891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1BA26E-C042-7A45-A6E4-ACE1D95DA24B}"/>
              </a:ext>
            </a:extLst>
          </p:cNvPr>
          <p:cNvSpPr>
            <a:spLocks noGrp="1"/>
          </p:cNvSpPr>
          <p:nvPr>
            <p:ph type="title"/>
          </p:nvPr>
        </p:nvSpPr>
        <p:spPr/>
        <p:txBody>
          <a:bodyPr/>
          <a:lstStyle/>
          <a:p>
            <a:r>
              <a:rPr lang="es-ES_tradnl" b="1" dirty="0">
                <a:solidFill>
                  <a:srgbClr val="00B050"/>
                </a:solidFill>
              </a:rPr>
              <a:t>Actividad</a:t>
            </a:r>
            <a:r>
              <a:rPr lang="es-ES_tradnl" dirty="0"/>
              <a:t> </a:t>
            </a:r>
          </a:p>
        </p:txBody>
      </p:sp>
      <p:sp>
        <p:nvSpPr>
          <p:cNvPr id="3" name="Marcador de contenido 2">
            <a:extLst>
              <a:ext uri="{FF2B5EF4-FFF2-40B4-BE49-F238E27FC236}">
                <a16:creationId xmlns:a16="http://schemas.microsoft.com/office/drawing/2014/main" id="{FCE3E6B1-E77E-7046-959F-B4DF8D0A0D20}"/>
              </a:ext>
            </a:extLst>
          </p:cNvPr>
          <p:cNvSpPr>
            <a:spLocks noGrp="1"/>
          </p:cNvSpPr>
          <p:nvPr>
            <p:ph idx="1"/>
          </p:nvPr>
        </p:nvSpPr>
        <p:spPr>
          <a:xfrm>
            <a:off x="530206" y="1454575"/>
            <a:ext cx="10515600" cy="4634728"/>
          </a:xfrm>
        </p:spPr>
        <p:txBody>
          <a:bodyPr/>
          <a:lstStyle/>
          <a:p>
            <a:pPr marL="0" indent="0">
              <a:buNone/>
            </a:pPr>
            <a:r>
              <a:rPr lang="es-CL" dirty="0"/>
              <a:t>Supongamos que caminas 18 m al oeste y luego 25 m al norte. ¿Qué tan lejos estás del punto de partida y en que dirección? </a:t>
            </a:r>
            <a:endParaRPr lang="es-ES_tradnl" dirty="0"/>
          </a:p>
        </p:txBody>
      </p:sp>
    </p:spTree>
    <p:extLst>
      <p:ext uri="{BB962C8B-B14F-4D97-AF65-F5344CB8AC3E}">
        <p14:creationId xmlns:p14="http://schemas.microsoft.com/office/powerpoint/2010/main" val="3911742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9AE760-1ED5-E24E-B1C4-B5DC237B7F22}"/>
              </a:ext>
            </a:extLst>
          </p:cNvPr>
          <p:cNvSpPr>
            <a:spLocks noGrp="1"/>
          </p:cNvSpPr>
          <p:nvPr>
            <p:ph type="title"/>
          </p:nvPr>
        </p:nvSpPr>
        <p:spPr/>
        <p:txBody>
          <a:bodyPr/>
          <a:lstStyle/>
          <a:p>
            <a:r>
              <a:rPr lang="es-ES_tradnl" dirty="0">
                <a:solidFill>
                  <a:srgbClr val="002060"/>
                </a:solidFill>
              </a:rPr>
              <a:t>Suma de dos vectores: Método del polígono  </a:t>
            </a:r>
          </a:p>
        </p:txBody>
      </p:sp>
      <p:pic>
        <p:nvPicPr>
          <p:cNvPr id="5" name="Imagen 4" descr="Imagen que contiene objeto, avión, vuelo, reloj&#10;&#10;Descripción generada automáticamente">
            <a:extLst>
              <a:ext uri="{FF2B5EF4-FFF2-40B4-BE49-F238E27FC236}">
                <a16:creationId xmlns:a16="http://schemas.microsoft.com/office/drawing/2014/main" id="{5AFB83F0-CBA0-C64B-A06D-9A12F7562405}"/>
              </a:ext>
            </a:extLst>
          </p:cNvPr>
          <p:cNvPicPr>
            <a:picLocks noChangeAspect="1"/>
          </p:cNvPicPr>
          <p:nvPr/>
        </p:nvPicPr>
        <p:blipFill>
          <a:blip r:embed="rId2"/>
          <a:stretch>
            <a:fillRect/>
          </a:stretch>
        </p:blipFill>
        <p:spPr>
          <a:xfrm>
            <a:off x="661945" y="2403903"/>
            <a:ext cx="4813300" cy="3162300"/>
          </a:xfrm>
          <a:prstGeom prst="rect">
            <a:avLst/>
          </a:prstGeom>
        </p:spPr>
      </p:pic>
    </p:spTree>
    <p:extLst>
      <p:ext uri="{BB962C8B-B14F-4D97-AF65-F5344CB8AC3E}">
        <p14:creationId xmlns:p14="http://schemas.microsoft.com/office/powerpoint/2010/main" val="33592739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Descarga este Vector Premium de Gráfico de cuadrícula y descubre más de 7 Millones de recursos gráficos en Freepik Descargar Vector, Cuadricula, Matemáticas, Anime">
            <a:extLst>
              <a:ext uri="{FF2B5EF4-FFF2-40B4-BE49-F238E27FC236}">
                <a16:creationId xmlns:a16="http://schemas.microsoft.com/office/drawing/2014/main" id="{88C10D5B-C5AC-D54B-8915-DAF0703BC2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758" y="1013254"/>
            <a:ext cx="5758249" cy="5758249"/>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E8FCDC21-FBE6-C644-8B47-88B39B34646B}"/>
              </a:ext>
            </a:extLst>
          </p:cNvPr>
          <p:cNvSpPr>
            <a:spLocks noGrp="1"/>
          </p:cNvSpPr>
          <p:nvPr>
            <p:ph type="title"/>
          </p:nvPr>
        </p:nvSpPr>
        <p:spPr/>
        <p:txBody>
          <a:bodyPr/>
          <a:lstStyle/>
          <a:p>
            <a:r>
              <a:rPr lang="es-ES_tradnl" dirty="0"/>
              <a:t>Suma de más de dos vectores </a:t>
            </a:r>
          </a:p>
        </p:txBody>
      </p:sp>
      <p:pic>
        <p:nvPicPr>
          <p:cNvPr id="6146" name="Picture 2">
            <a:extLst>
              <a:ext uri="{FF2B5EF4-FFF2-40B4-BE49-F238E27FC236}">
                <a16:creationId xmlns:a16="http://schemas.microsoft.com/office/drawing/2014/main" id="{C148E9DC-C263-AE44-879D-4DD303EF853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534" t="10146" r="13614" b="13512"/>
          <a:stretch/>
        </p:blipFill>
        <p:spPr bwMode="auto">
          <a:xfrm>
            <a:off x="764060" y="1501345"/>
            <a:ext cx="2594919" cy="2520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3227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9737E3-2CB9-6F4C-9417-BB668E54D687}"/>
              </a:ext>
            </a:extLst>
          </p:cNvPr>
          <p:cNvSpPr>
            <a:spLocks noGrp="1"/>
          </p:cNvSpPr>
          <p:nvPr>
            <p:ph type="title"/>
          </p:nvPr>
        </p:nvSpPr>
        <p:spPr/>
        <p:txBody>
          <a:bodyPr/>
          <a:lstStyle/>
          <a:p>
            <a:r>
              <a:rPr lang="es-ES_tradnl" dirty="0">
                <a:solidFill>
                  <a:srgbClr val="002060"/>
                </a:solidFill>
              </a:rPr>
              <a:t>La suma de vectores es conmutativa </a:t>
            </a:r>
          </a:p>
        </p:txBody>
      </p:sp>
      <p:pic>
        <p:nvPicPr>
          <p:cNvPr id="4098" name="Picture 2">
            <a:extLst>
              <a:ext uri="{FF2B5EF4-FFF2-40B4-BE49-F238E27FC236}">
                <a16:creationId xmlns:a16="http://schemas.microsoft.com/office/drawing/2014/main" id="{F409E6AC-2721-1749-8533-E1ED9BCA2C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4594" y="1453427"/>
            <a:ext cx="8151169" cy="4865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3536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949E3C07-94AB-F640-99C8-37507F45DF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0302"/>
          <a:stretch/>
        </p:blipFill>
        <p:spPr bwMode="auto">
          <a:xfrm>
            <a:off x="990600" y="4332218"/>
            <a:ext cx="3133468" cy="19685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68B68906-D1C8-5B4A-8E14-E0EC333AE34F}"/>
              </a:ext>
            </a:extLst>
          </p:cNvPr>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_tradnl" dirty="0">
                <a:solidFill>
                  <a:srgbClr val="002060"/>
                </a:solidFill>
              </a:rPr>
              <a:t>Actividad</a:t>
            </a:r>
          </a:p>
        </p:txBody>
      </p:sp>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3F5908B9-1EAC-3549-8EE3-07A47CE8ECDF}"/>
                  </a:ext>
                </a:extLst>
              </p:cNvPr>
              <p:cNvSpPr txBox="1"/>
              <p:nvPr/>
            </p:nvSpPr>
            <p:spPr>
              <a:xfrm>
                <a:off x="1759226" y="1460500"/>
                <a:ext cx="9442174" cy="3135923"/>
              </a:xfrm>
              <a:prstGeom prst="rect">
                <a:avLst/>
              </a:prstGeom>
              <a:noFill/>
            </p:spPr>
            <p:txBody>
              <a:bodyPr wrap="square" rtlCol="0">
                <a:spAutoFit/>
              </a:bodyPr>
              <a:lstStyle/>
              <a:p>
                <a:r>
                  <a:rPr lang="es-ES_tradnl" sz="2000" dirty="0">
                    <a:solidFill>
                      <a:srgbClr val="002060"/>
                    </a:solidFill>
                  </a:rPr>
                  <a:t>Determine gráficamente el resultado de las siguientes operaciones</a:t>
                </a:r>
              </a:p>
              <a:p>
                <a:pPr/>
                <a14:m>
                  <m:oMathPara xmlns:m="http://schemas.openxmlformats.org/officeDocument/2006/math">
                    <m:oMathParaPr>
                      <m:jc m:val="centerGroup"/>
                    </m:oMathParaPr>
                    <m:oMath xmlns:m="http://schemas.openxmlformats.org/officeDocument/2006/math">
                      <m:acc>
                        <m:accPr>
                          <m:chr m:val="⃗"/>
                          <m:ctrlPr>
                            <a:rPr lang="es-ES_tradnl" sz="2000" b="1" i="1" smtClean="0">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𝑺</m:t>
                          </m:r>
                        </m:e>
                      </m:acc>
                      <m:r>
                        <a:rPr lang="es-ES" sz="2000" b="1" i="1" smtClean="0">
                          <a:solidFill>
                            <a:srgbClr val="0070C0"/>
                          </a:solidFill>
                          <a:latin typeface="Cambria Math" panose="02040503050406030204" pitchFamily="18" charset="0"/>
                        </a:rPr>
                        <m:t>=</m:t>
                      </m:r>
                      <m:acc>
                        <m:accPr>
                          <m:chr m:val="⃗"/>
                          <m:ctrlPr>
                            <a:rPr lang="es-ES" sz="2000" b="1" i="1" smtClean="0">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𝑨</m:t>
                          </m:r>
                        </m:e>
                      </m:acc>
                      <m:r>
                        <a:rPr lang="es-ES" sz="2000" b="1" i="1" smtClean="0">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𝑩</m:t>
                          </m:r>
                        </m:e>
                      </m:acc>
                    </m:oMath>
                  </m:oMathPara>
                </a14:m>
                <a:endParaRPr lang="es-ES" sz="2000" b="1" dirty="0">
                  <a:solidFill>
                    <a:srgbClr val="002060"/>
                  </a:solidFill>
                </a:endParaRPr>
              </a:p>
              <a:p>
                <a:pPr/>
                <a14:m>
                  <m:oMathPara xmlns:m="http://schemas.openxmlformats.org/officeDocument/2006/math">
                    <m:oMathParaPr>
                      <m:jc m:val="centerGroup"/>
                    </m:oMathParaPr>
                    <m:oMath xmlns:m="http://schemas.openxmlformats.org/officeDocument/2006/math">
                      <m:acc>
                        <m:accPr>
                          <m:chr m:val="⃗"/>
                          <m:ctrlPr>
                            <a:rPr lang="es-ES_tradnl"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𝑻</m:t>
                          </m:r>
                        </m:e>
                      </m:acc>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𝑩</m:t>
                          </m:r>
                        </m:e>
                      </m:acc>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𝑪</m:t>
                          </m:r>
                        </m:e>
                      </m:acc>
                    </m:oMath>
                  </m:oMathPara>
                </a14:m>
                <a:endParaRPr lang="es-ES" sz="2000" b="1" dirty="0">
                  <a:solidFill>
                    <a:srgbClr val="002060"/>
                  </a:solidFill>
                </a:endParaRPr>
              </a:p>
              <a:p>
                <a:pPr/>
                <a14:m>
                  <m:oMathPara xmlns:m="http://schemas.openxmlformats.org/officeDocument/2006/math">
                    <m:oMathParaPr>
                      <m:jc m:val="centerGroup"/>
                    </m:oMathParaPr>
                    <m:oMath xmlns:m="http://schemas.openxmlformats.org/officeDocument/2006/math">
                      <m:acc>
                        <m:accPr>
                          <m:chr m:val="⃗"/>
                          <m:ctrlPr>
                            <a:rPr lang="es-ES_tradnl"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𝑷</m:t>
                          </m:r>
                        </m:e>
                      </m:acc>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𝑨</m:t>
                          </m:r>
                        </m:e>
                      </m:acc>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a:solidFill>
                                <a:srgbClr val="0070C0"/>
                              </a:solidFill>
                              <a:latin typeface="Cambria Math" panose="02040503050406030204" pitchFamily="18" charset="0"/>
                            </a:rPr>
                            <m:t>𝑪</m:t>
                          </m:r>
                        </m:e>
                      </m:acc>
                    </m:oMath>
                  </m:oMathPara>
                </a14:m>
                <a:endParaRPr lang="es-ES" sz="2000" b="1" dirty="0">
                  <a:solidFill>
                    <a:srgbClr val="002060"/>
                  </a:solidFill>
                </a:endParaRPr>
              </a:p>
              <a:p>
                <a:pPr/>
                <a14:m>
                  <m:oMathPara xmlns:m="http://schemas.openxmlformats.org/officeDocument/2006/math">
                    <m:oMathParaPr>
                      <m:jc m:val="centerGroup"/>
                    </m:oMathParaPr>
                    <m:oMath xmlns:m="http://schemas.openxmlformats.org/officeDocument/2006/math">
                      <m:acc>
                        <m:accPr>
                          <m:chr m:val="⃗"/>
                          <m:ctrlPr>
                            <a:rPr lang="es-ES_tradnl"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𝑹</m:t>
                          </m:r>
                        </m:e>
                      </m:acc>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a:solidFill>
                                <a:srgbClr val="0070C0"/>
                              </a:solidFill>
                              <a:latin typeface="Cambria Math" panose="02040503050406030204" pitchFamily="18" charset="0"/>
                            </a:rPr>
                            <m:t>𝑨</m:t>
                          </m:r>
                        </m:e>
                      </m:acc>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a:solidFill>
                                <a:srgbClr val="0070C0"/>
                              </a:solidFill>
                              <a:latin typeface="Cambria Math" panose="02040503050406030204" pitchFamily="18" charset="0"/>
                            </a:rPr>
                            <m:t>𝑩</m:t>
                          </m:r>
                        </m:e>
                      </m:acc>
                      <m:r>
                        <a:rPr lang="es-ES" sz="2000" b="1" i="1" smtClean="0">
                          <a:solidFill>
                            <a:srgbClr val="0070C0"/>
                          </a:solidFill>
                          <a:latin typeface="Cambria Math" panose="02040503050406030204" pitchFamily="18" charset="0"/>
                        </a:rPr>
                        <m:t>+</m:t>
                      </m:r>
                      <m:acc>
                        <m:accPr>
                          <m:chr m:val="⃗"/>
                          <m:ctrlPr>
                            <a:rPr lang="es-ES" sz="2000" b="1" i="1" smtClean="0">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𝑪</m:t>
                          </m:r>
                        </m:e>
                      </m:acc>
                    </m:oMath>
                  </m:oMathPara>
                </a14:m>
                <a:endParaRPr lang="es-ES" sz="2000" b="1" dirty="0">
                  <a:solidFill>
                    <a:srgbClr val="002060"/>
                  </a:solidFill>
                </a:endParaRPr>
              </a:p>
              <a:p>
                <a:pPr/>
                <a14:m>
                  <m:oMathPara xmlns:m="http://schemas.openxmlformats.org/officeDocument/2006/math">
                    <m:oMathParaPr>
                      <m:jc m:val="centerGroup"/>
                    </m:oMathParaPr>
                    <m:oMath xmlns:m="http://schemas.openxmlformats.org/officeDocument/2006/math">
                      <m:sSub>
                        <m:sSubPr>
                          <m:ctrlPr>
                            <a:rPr lang="es-ES_tradnl" sz="2000" b="1" i="1" smtClean="0">
                              <a:solidFill>
                                <a:srgbClr val="0070C0"/>
                              </a:solidFill>
                              <a:latin typeface="Cambria Math" panose="02040503050406030204" pitchFamily="18" charset="0"/>
                            </a:rPr>
                          </m:ctrlPr>
                        </m:sSubPr>
                        <m:e>
                          <m:acc>
                            <m:accPr>
                              <m:chr m:val="⃗"/>
                              <m:ctrlPr>
                                <a:rPr lang="es-ES_tradnl" sz="2000" b="1" i="1">
                                  <a:solidFill>
                                    <a:srgbClr val="0070C0"/>
                                  </a:solidFill>
                                  <a:latin typeface="Cambria Math" panose="02040503050406030204" pitchFamily="18" charset="0"/>
                                </a:rPr>
                              </m:ctrlPr>
                            </m:accPr>
                            <m:e>
                              <m:r>
                                <a:rPr lang="es-ES" sz="2000" b="1" i="1">
                                  <a:solidFill>
                                    <a:srgbClr val="0070C0"/>
                                  </a:solidFill>
                                  <a:latin typeface="Cambria Math" panose="02040503050406030204" pitchFamily="18" charset="0"/>
                                </a:rPr>
                                <m:t>𝑹</m:t>
                              </m:r>
                            </m:e>
                          </m:acc>
                        </m:e>
                        <m:sub>
                          <m:r>
                            <a:rPr lang="es-ES" sz="2000" b="1" i="1" smtClean="0">
                              <a:solidFill>
                                <a:srgbClr val="0070C0"/>
                              </a:solidFill>
                              <a:latin typeface="Cambria Math" panose="02040503050406030204" pitchFamily="18" charset="0"/>
                            </a:rPr>
                            <m:t>𝟏</m:t>
                          </m:r>
                        </m:sub>
                      </m:sSub>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𝑩</m:t>
                          </m:r>
                        </m:e>
                      </m:acc>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𝑪</m:t>
                          </m:r>
                        </m:e>
                      </m:acc>
                      <m:r>
                        <a:rPr lang="es-ES" sz="2000" b="1" i="1" smtClean="0">
                          <a:solidFill>
                            <a:srgbClr val="0070C0"/>
                          </a:solidFill>
                          <a:latin typeface="Cambria Math" panose="02040503050406030204" pitchFamily="18" charset="0"/>
                        </a:rPr>
                        <m:t>+</m:t>
                      </m:r>
                      <m:acc>
                        <m:accPr>
                          <m:chr m:val="⃗"/>
                          <m:ctrlPr>
                            <a:rPr lang="es-ES" sz="2000" b="1" i="1" smtClean="0">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𝑨</m:t>
                          </m:r>
                        </m:e>
                      </m:acc>
                    </m:oMath>
                  </m:oMathPara>
                </a14:m>
                <a:endParaRPr lang="es-ES" sz="2000" b="1" dirty="0">
                  <a:solidFill>
                    <a:srgbClr val="0070C0"/>
                  </a:solidFill>
                </a:endParaRPr>
              </a:p>
              <a:p>
                <a:pPr/>
                <a14:m>
                  <m:oMathPara xmlns:m="http://schemas.openxmlformats.org/officeDocument/2006/math">
                    <m:oMathParaPr>
                      <m:jc m:val="centerGroup"/>
                    </m:oMathParaPr>
                    <m:oMath xmlns:m="http://schemas.openxmlformats.org/officeDocument/2006/math">
                      <m:sSub>
                        <m:sSubPr>
                          <m:ctrlPr>
                            <a:rPr lang="es-ES_tradnl" sz="2000" b="1" i="1">
                              <a:solidFill>
                                <a:srgbClr val="0070C0"/>
                              </a:solidFill>
                              <a:latin typeface="Cambria Math" panose="02040503050406030204" pitchFamily="18" charset="0"/>
                            </a:rPr>
                          </m:ctrlPr>
                        </m:sSubPr>
                        <m:e>
                          <m:acc>
                            <m:accPr>
                              <m:chr m:val="⃗"/>
                              <m:ctrlPr>
                                <a:rPr lang="es-ES_tradnl" sz="2000" b="1" i="1">
                                  <a:solidFill>
                                    <a:srgbClr val="0070C0"/>
                                  </a:solidFill>
                                  <a:latin typeface="Cambria Math" panose="02040503050406030204" pitchFamily="18" charset="0"/>
                                </a:rPr>
                              </m:ctrlPr>
                            </m:accPr>
                            <m:e>
                              <m:r>
                                <a:rPr lang="es-ES" sz="2000" b="1" i="1">
                                  <a:solidFill>
                                    <a:srgbClr val="0070C0"/>
                                  </a:solidFill>
                                  <a:latin typeface="Cambria Math" panose="02040503050406030204" pitchFamily="18" charset="0"/>
                                </a:rPr>
                                <m:t>𝑹</m:t>
                              </m:r>
                            </m:e>
                          </m:acc>
                        </m:e>
                        <m:sub>
                          <m:r>
                            <a:rPr lang="es-ES" sz="2000" b="1" i="1" smtClean="0">
                              <a:solidFill>
                                <a:srgbClr val="0070C0"/>
                              </a:solidFill>
                              <a:latin typeface="Cambria Math" panose="02040503050406030204" pitchFamily="18" charset="0"/>
                            </a:rPr>
                            <m:t>𝟐</m:t>
                          </m:r>
                        </m:sub>
                      </m:sSub>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𝑪</m:t>
                          </m:r>
                        </m:e>
                      </m:acc>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𝑨</m:t>
                          </m:r>
                        </m:e>
                      </m:acc>
                      <m:r>
                        <a:rPr lang="es-ES" sz="2000" b="1" i="1">
                          <a:solidFill>
                            <a:srgbClr val="0070C0"/>
                          </a:solidFill>
                          <a:latin typeface="Cambria Math" panose="02040503050406030204" pitchFamily="18" charset="0"/>
                        </a:rPr>
                        <m:t>+</m:t>
                      </m:r>
                      <m:acc>
                        <m:accPr>
                          <m:chr m:val="⃗"/>
                          <m:ctrlPr>
                            <a:rPr lang="es-ES" sz="2000" b="1" i="1">
                              <a:solidFill>
                                <a:srgbClr val="0070C0"/>
                              </a:solidFill>
                              <a:latin typeface="Cambria Math" panose="02040503050406030204" pitchFamily="18" charset="0"/>
                            </a:rPr>
                          </m:ctrlPr>
                        </m:accPr>
                        <m:e>
                          <m:r>
                            <a:rPr lang="es-ES" sz="2000" b="1" i="1" smtClean="0">
                              <a:solidFill>
                                <a:srgbClr val="0070C0"/>
                              </a:solidFill>
                              <a:latin typeface="Cambria Math" panose="02040503050406030204" pitchFamily="18" charset="0"/>
                            </a:rPr>
                            <m:t>𝑩</m:t>
                          </m:r>
                        </m:e>
                      </m:acc>
                    </m:oMath>
                  </m:oMathPara>
                </a14:m>
                <a:endParaRPr lang="es-ES_tradnl" sz="2000" dirty="0">
                  <a:solidFill>
                    <a:srgbClr val="002060"/>
                  </a:solidFill>
                </a:endParaRPr>
              </a:p>
              <a:p>
                <a:r>
                  <a:rPr lang="es-ES_tradnl" sz="2000" dirty="0">
                    <a:solidFill>
                      <a:srgbClr val="002060"/>
                    </a:solidFill>
                  </a:rPr>
                  <a:t>Verifique que efectivamente la suma de vectores es conmutativa (compare </a:t>
                </a:r>
                <a14:m>
                  <m:oMath xmlns:m="http://schemas.openxmlformats.org/officeDocument/2006/math">
                    <m:acc>
                      <m:accPr>
                        <m:chr m:val="⃗"/>
                        <m:ctrlPr>
                          <a:rPr lang="es-ES_tradnl" sz="2000" b="1" i="1">
                            <a:solidFill>
                              <a:srgbClr val="0070C0"/>
                            </a:solidFill>
                            <a:latin typeface="Cambria Math" panose="02040503050406030204" pitchFamily="18" charset="0"/>
                          </a:rPr>
                        </m:ctrlPr>
                      </m:accPr>
                      <m:e>
                        <m:r>
                          <a:rPr lang="es-ES" sz="2000" b="1" i="1">
                            <a:solidFill>
                              <a:srgbClr val="0070C0"/>
                            </a:solidFill>
                            <a:latin typeface="Cambria Math" panose="02040503050406030204" pitchFamily="18" charset="0"/>
                          </a:rPr>
                          <m:t>𝑹</m:t>
                        </m:r>
                      </m:e>
                    </m:acc>
                    <m:sSub>
                      <m:sSubPr>
                        <m:ctrlPr>
                          <a:rPr lang="es-ES_tradnl" sz="2000" b="1" i="1">
                            <a:solidFill>
                              <a:srgbClr val="0070C0"/>
                            </a:solidFill>
                            <a:latin typeface="Cambria Math" panose="02040503050406030204" pitchFamily="18" charset="0"/>
                          </a:rPr>
                        </m:ctrlPr>
                      </m:sSubPr>
                      <m:e>
                        <m:r>
                          <a:rPr lang="es-ES" sz="2000" b="1" i="1">
                            <a:solidFill>
                              <a:srgbClr val="0070C0"/>
                            </a:solidFill>
                            <a:latin typeface="Cambria Math" panose="02040503050406030204" pitchFamily="18" charset="0"/>
                          </a:rPr>
                          <m:t>, </m:t>
                        </m:r>
                        <m:acc>
                          <m:accPr>
                            <m:chr m:val="⃗"/>
                            <m:ctrlPr>
                              <a:rPr lang="es-ES_tradnl" sz="2000" b="1" i="1">
                                <a:solidFill>
                                  <a:srgbClr val="0070C0"/>
                                </a:solidFill>
                                <a:latin typeface="Cambria Math" panose="02040503050406030204" pitchFamily="18" charset="0"/>
                              </a:rPr>
                            </m:ctrlPr>
                          </m:accPr>
                          <m:e>
                            <m:r>
                              <a:rPr lang="es-ES" sz="2000" b="1" i="1">
                                <a:solidFill>
                                  <a:srgbClr val="0070C0"/>
                                </a:solidFill>
                                <a:latin typeface="Cambria Math" panose="02040503050406030204" pitchFamily="18" charset="0"/>
                              </a:rPr>
                              <m:t>𝑹</m:t>
                            </m:r>
                          </m:e>
                        </m:acc>
                      </m:e>
                      <m:sub>
                        <m:r>
                          <a:rPr lang="es-ES" sz="2000" b="1" i="1">
                            <a:solidFill>
                              <a:srgbClr val="0070C0"/>
                            </a:solidFill>
                            <a:latin typeface="Cambria Math" panose="02040503050406030204" pitchFamily="18" charset="0"/>
                          </a:rPr>
                          <m:t>𝟏</m:t>
                        </m:r>
                      </m:sub>
                    </m:sSub>
                  </m:oMath>
                </a14:m>
                <a:r>
                  <a:rPr lang="es-ES_tradnl" sz="2000" dirty="0">
                    <a:solidFill>
                      <a:srgbClr val="002060"/>
                    </a:solidFill>
                  </a:rPr>
                  <a:t>y </a:t>
                </a:r>
                <a14:m>
                  <m:oMath xmlns:m="http://schemas.openxmlformats.org/officeDocument/2006/math">
                    <m:sSub>
                      <m:sSubPr>
                        <m:ctrlPr>
                          <a:rPr lang="es-ES_tradnl" sz="2000" b="1" i="1">
                            <a:solidFill>
                              <a:srgbClr val="0070C0"/>
                            </a:solidFill>
                            <a:latin typeface="Cambria Math" panose="02040503050406030204" pitchFamily="18" charset="0"/>
                          </a:rPr>
                        </m:ctrlPr>
                      </m:sSubPr>
                      <m:e>
                        <m:acc>
                          <m:accPr>
                            <m:chr m:val="⃗"/>
                            <m:ctrlPr>
                              <a:rPr lang="es-ES_tradnl" sz="2000" b="1" i="1">
                                <a:solidFill>
                                  <a:srgbClr val="0070C0"/>
                                </a:solidFill>
                                <a:latin typeface="Cambria Math" panose="02040503050406030204" pitchFamily="18" charset="0"/>
                              </a:rPr>
                            </m:ctrlPr>
                          </m:accPr>
                          <m:e>
                            <m:r>
                              <a:rPr lang="es-ES" sz="2000" b="1" i="1">
                                <a:solidFill>
                                  <a:srgbClr val="0070C0"/>
                                </a:solidFill>
                                <a:latin typeface="Cambria Math" panose="02040503050406030204" pitchFamily="18" charset="0"/>
                              </a:rPr>
                              <m:t>𝑹</m:t>
                            </m:r>
                          </m:e>
                        </m:acc>
                      </m:e>
                      <m:sub>
                        <m:r>
                          <a:rPr lang="es-ES" sz="2000" b="1" i="1">
                            <a:solidFill>
                              <a:srgbClr val="0070C0"/>
                            </a:solidFill>
                            <a:latin typeface="Cambria Math" panose="02040503050406030204" pitchFamily="18" charset="0"/>
                          </a:rPr>
                          <m:t>𝟐</m:t>
                        </m:r>
                      </m:sub>
                    </m:sSub>
                  </m:oMath>
                </a14:m>
                <a:r>
                  <a:rPr lang="es-ES_tradnl" sz="2000" dirty="0">
                    <a:solidFill>
                      <a:srgbClr val="002060"/>
                    </a:solidFill>
                  </a:rPr>
                  <a:t>) </a:t>
                </a:r>
              </a:p>
              <a:p>
                <a:endParaRPr lang="es-ES_tradnl" sz="2000" dirty="0">
                  <a:solidFill>
                    <a:srgbClr val="002060"/>
                  </a:solidFill>
                </a:endParaRPr>
              </a:p>
            </p:txBody>
          </p:sp>
        </mc:Choice>
        <mc:Fallback xmlns="">
          <p:sp>
            <p:nvSpPr>
              <p:cNvPr id="5" name="CuadroTexto 4">
                <a:extLst>
                  <a:ext uri="{FF2B5EF4-FFF2-40B4-BE49-F238E27FC236}">
                    <a16:creationId xmlns:a16="http://schemas.microsoft.com/office/drawing/2014/main" id="{3F5908B9-1EAC-3549-8EE3-07A47CE8ECDF}"/>
                  </a:ext>
                </a:extLst>
              </p:cNvPr>
              <p:cNvSpPr txBox="1">
                <a:spLocks noRot="1" noChangeAspect="1" noMove="1" noResize="1" noEditPoints="1" noAdjustHandles="1" noChangeArrowheads="1" noChangeShapeType="1" noTextEdit="1"/>
              </p:cNvSpPr>
              <p:nvPr/>
            </p:nvSpPr>
            <p:spPr>
              <a:xfrm>
                <a:off x="1759226" y="1460500"/>
                <a:ext cx="9442174" cy="3135923"/>
              </a:xfrm>
              <a:prstGeom prst="rect">
                <a:avLst/>
              </a:prstGeom>
              <a:blipFill>
                <a:blip r:embed="rId3"/>
                <a:stretch>
                  <a:fillRect l="-672" t="-1220"/>
                </a:stretch>
              </a:blipFill>
            </p:spPr>
            <p:txBody>
              <a:bodyPr/>
              <a:lstStyle/>
              <a:p>
                <a:r>
                  <a:rPr lang="es-ES_tradnl">
                    <a:noFill/>
                  </a:rPr>
                  <a:t> </a:t>
                </a:r>
              </a:p>
            </p:txBody>
          </p:sp>
        </mc:Fallback>
      </mc:AlternateContent>
    </p:spTree>
    <p:extLst>
      <p:ext uri="{BB962C8B-B14F-4D97-AF65-F5344CB8AC3E}">
        <p14:creationId xmlns:p14="http://schemas.microsoft.com/office/powerpoint/2010/main" val="2391066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DA697E-1E15-CC46-90B6-5D3429889D24}"/>
              </a:ext>
            </a:extLst>
          </p:cNvPr>
          <p:cNvSpPr>
            <a:spLocks noGrp="1"/>
          </p:cNvSpPr>
          <p:nvPr>
            <p:ph type="title"/>
          </p:nvPr>
        </p:nvSpPr>
        <p:spPr/>
        <p:txBody>
          <a:bodyPr/>
          <a:lstStyle/>
          <a:p>
            <a:r>
              <a:rPr lang="es-ES_tradnl" dirty="0">
                <a:solidFill>
                  <a:srgbClr val="002060"/>
                </a:solidFill>
              </a:rPr>
              <a:t>Magnitud y dirección del vector resultante de una suma </a:t>
            </a:r>
          </a:p>
        </p:txBody>
      </p:sp>
      <mc:AlternateContent xmlns:mc="http://schemas.openxmlformats.org/markup-compatibility/2006" xmlns:a14="http://schemas.microsoft.com/office/drawing/2010/main">
        <mc:Choice Requires="a14">
          <p:sp>
            <p:nvSpPr>
              <p:cNvPr id="5" name="Rectángulo 4">
                <a:extLst>
                  <a:ext uri="{FF2B5EF4-FFF2-40B4-BE49-F238E27FC236}">
                    <a16:creationId xmlns:a16="http://schemas.microsoft.com/office/drawing/2014/main" id="{421DA5A1-CE04-DF4E-88D6-D5467B50DCB8}"/>
                  </a:ext>
                </a:extLst>
              </p:cNvPr>
              <p:cNvSpPr/>
              <p:nvPr/>
            </p:nvSpPr>
            <p:spPr>
              <a:xfrm>
                <a:off x="1535093" y="4028700"/>
                <a:ext cx="1269899" cy="40479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_tradnl"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𝑷</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𝑨</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𝑪</m:t>
                          </m:r>
                        </m:e>
                      </m:acc>
                    </m:oMath>
                  </m:oMathPara>
                </a14:m>
                <a:endParaRPr lang="es-ES" b="1" dirty="0">
                  <a:solidFill>
                    <a:srgbClr val="002060"/>
                  </a:solidFill>
                </a:endParaRPr>
              </a:p>
            </p:txBody>
          </p:sp>
        </mc:Choice>
        <mc:Fallback xmlns="">
          <p:sp>
            <p:nvSpPr>
              <p:cNvPr id="5" name="Rectángulo 4">
                <a:extLst>
                  <a:ext uri="{FF2B5EF4-FFF2-40B4-BE49-F238E27FC236}">
                    <a16:creationId xmlns:a16="http://schemas.microsoft.com/office/drawing/2014/main" id="{421DA5A1-CE04-DF4E-88D6-D5467B50DCB8}"/>
                  </a:ext>
                </a:extLst>
              </p:cNvPr>
              <p:cNvSpPr>
                <a:spLocks noRot="1" noChangeAspect="1" noMove="1" noResize="1" noEditPoints="1" noAdjustHandles="1" noChangeArrowheads="1" noChangeShapeType="1" noTextEdit="1"/>
              </p:cNvSpPr>
              <p:nvPr/>
            </p:nvSpPr>
            <p:spPr>
              <a:xfrm>
                <a:off x="1535093" y="4028700"/>
                <a:ext cx="1269899" cy="404791"/>
              </a:xfrm>
              <a:prstGeom prst="rect">
                <a:avLst/>
              </a:prstGeom>
              <a:blipFill>
                <a:blip r:embed="rId2"/>
                <a:stretch>
                  <a:fillRect/>
                </a:stretch>
              </a:blipFill>
            </p:spPr>
            <p:txBody>
              <a:bodyPr/>
              <a:lstStyle/>
              <a:p>
                <a:r>
                  <a:rPr lang="es-ES_tradnl">
                    <a:noFill/>
                  </a:rPr>
                  <a:t> </a:t>
                </a:r>
              </a:p>
            </p:txBody>
          </p:sp>
        </mc:Fallback>
      </mc:AlternateContent>
      <p:pic>
        <p:nvPicPr>
          <p:cNvPr id="6" name="Picture 2">
            <a:extLst>
              <a:ext uri="{FF2B5EF4-FFF2-40B4-BE49-F238E27FC236}">
                <a16:creationId xmlns:a16="http://schemas.microsoft.com/office/drawing/2014/main" id="{F45E6A39-5352-6846-9595-0E974065D73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0302"/>
          <a:stretch/>
        </p:blipFill>
        <p:spPr bwMode="auto">
          <a:xfrm>
            <a:off x="838200" y="1690688"/>
            <a:ext cx="3133468" cy="19685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Descarga este Vector Premium de Gráfico de cuadrícula y descubre más de 7 Millones de recursos gráficos en Freepik Descargar Vector, Cuadricula, Matemáticas, Anime">
            <a:extLst>
              <a:ext uri="{FF2B5EF4-FFF2-40B4-BE49-F238E27FC236}">
                <a16:creationId xmlns:a16="http://schemas.microsoft.com/office/drawing/2014/main" id="{139921CC-C84E-E841-B849-8F0B530A39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9758" y="1013254"/>
            <a:ext cx="5758249" cy="5758249"/>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5F5CC8E9-0A06-4949-9ADF-B086C7B907EA}"/>
              </a:ext>
            </a:extLst>
          </p:cNvPr>
          <p:cNvSpPr txBox="1"/>
          <p:nvPr/>
        </p:nvSpPr>
        <p:spPr>
          <a:xfrm>
            <a:off x="411915" y="4803003"/>
            <a:ext cx="5467843" cy="923330"/>
          </a:xfrm>
          <a:prstGeom prst="rect">
            <a:avLst/>
          </a:prstGeom>
          <a:noFill/>
        </p:spPr>
        <p:txBody>
          <a:bodyPr wrap="none" rtlCol="0">
            <a:spAutoFit/>
          </a:bodyPr>
          <a:lstStyle/>
          <a:p>
            <a:r>
              <a:rPr lang="es-ES_tradnl" dirty="0">
                <a:solidFill>
                  <a:srgbClr val="00B0F0"/>
                </a:solidFill>
              </a:rPr>
              <a:t>¿Cuál es la magnitud y dirección del vector A?</a:t>
            </a:r>
          </a:p>
          <a:p>
            <a:r>
              <a:rPr lang="es-ES_tradnl" dirty="0">
                <a:solidFill>
                  <a:srgbClr val="00B0F0"/>
                </a:solidFill>
              </a:rPr>
              <a:t>¿Cuál es la magnitud y dirección del vector C?</a:t>
            </a:r>
          </a:p>
          <a:p>
            <a:r>
              <a:rPr lang="es-ES_tradnl" dirty="0">
                <a:solidFill>
                  <a:srgbClr val="00B0F0"/>
                </a:solidFill>
              </a:rPr>
              <a:t>¿Cuál es la magnitud y dirección del vector resultante P?</a:t>
            </a:r>
          </a:p>
        </p:txBody>
      </p:sp>
    </p:spTree>
    <p:extLst>
      <p:ext uri="{BB962C8B-B14F-4D97-AF65-F5344CB8AC3E}">
        <p14:creationId xmlns:p14="http://schemas.microsoft.com/office/powerpoint/2010/main" val="38380780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F53F8F-00E2-DB45-A853-57F14BCF8229}"/>
              </a:ext>
            </a:extLst>
          </p:cNvPr>
          <p:cNvSpPr>
            <a:spLocks noGrp="1"/>
          </p:cNvSpPr>
          <p:nvPr>
            <p:ph type="title"/>
          </p:nvPr>
        </p:nvSpPr>
        <p:spPr/>
        <p:txBody>
          <a:bodyPr/>
          <a:lstStyle/>
          <a:p>
            <a:r>
              <a:rPr lang="es-ES_tradnl" dirty="0">
                <a:solidFill>
                  <a:srgbClr val="002060"/>
                </a:solidFill>
              </a:rPr>
              <a:t>Actividad: </a:t>
            </a:r>
          </a:p>
        </p:txBody>
      </p:sp>
      <p:pic>
        <p:nvPicPr>
          <p:cNvPr id="1026" name="Picture 2" descr="Solved: In The Drawing, What Is The Vector Sum Of Forces D... | Chegg.com">
            <a:extLst>
              <a:ext uri="{FF2B5EF4-FFF2-40B4-BE49-F238E27FC236}">
                <a16:creationId xmlns:a16="http://schemas.microsoft.com/office/drawing/2014/main" id="{E7210F44-080E-D04E-88EC-352F6C16B5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122" y="1777650"/>
            <a:ext cx="5080000" cy="392430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CuadroTexto 3">
                <a:extLst>
                  <a:ext uri="{FF2B5EF4-FFF2-40B4-BE49-F238E27FC236}">
                    <a16:creationId xmlns:a16="http://schemas.microsoft.com/office/drawing/2014/main" id="{4224615A-E005-2047-9CA9-A554AF41D1F4}"/>
                  </a:ext>
                </a:extLst>
              </p:cNvPr>
              <p:cNvSpPr txBox="1"/>
              <p:nvPr/>
            </p:nvSpPr>
            <p:spPr>
              <a:xfrm>
                <a:off x="5918886" y="1371600"/>
                <a:ext cx="5572898" cy="2470292"/>
              </a:xfrm>
              <a:prstGeom prst="rect">
                <a:avLst/>
              </a:prstGeom>
              <a:noFill/>
            </p:spPr>
            <p:txBody>
              <a:bodyPr wrap="square" rtlCol="0">
                <a:spAutoFit/>
              </a:bodyPr>
              <a:lstStyle/>
              <a:p>
                <a:r>
                  <a:rPr lang="es-ES_tradnl" dirty="0">
                    <a:solidFill>
                      <a:srgbClr val="002060"/>
                    </a:solidFill>
                  </a:rPr>
                  <a:t>Determine la magnitud y dirección del vector resultante de las siguientes operaciones:</a:t>
                </a:r>
              </a:p>
              <a:p>
                <a:pPr/>
                <a14:m>
                  <m:oMathPara xmlns:m="http://schemas.openxmlformats.org/officeDocument/2006/math">
                    <m:oMathParaPr>
                      <m:jc m:val="centerGroup"/>
                    </m:oMathParaPr>
                    <m:oMath xmlns:m="http://schemas.openxmlformats.org/officeDocument/2006/math">
                      <m:acc>
                        <m:accPr>
                          <m:chr m:val="⃗"/>
                          <m:ctrlPr>
                            <a:rPr lang="es-ES_tradnl"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𝑴</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𝑫</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𝑭</m:t>
                          </m:r>
                        </m:e>
                      </m:acc>
                    </m:oMath>
                  </m:oMathPara>
                </a14:m>
                <a:endParaRPr lang="es-ES" b="1" dirty="0">
                  <a:solidFill>
                    <a:srgbClr val="002060"/>
                  </a:solidFill>
                </a:endParaRPr>
              </a:p>
              <a:p>
                <a:pPr/>
                <a14:m>
                  <m:oMathPara xmlns:m="http://schemas.openxmlformats.org/officeDocument/2006/math">
                    <m:oMathParaPr>
                      <m:jc m:val="centerGroup"/>
                    </m:oMathParaPr>
                    <m:oMath xmlns:m="http://schemas.openxmlformats.org/officeDocument/2006/math">
                      <m:acc>
                        <m:accPr>
                          <m:chr m:val="⃗"/>
                          <m:ctrlPr>
                            <a:rPr lang="es-ES_tradnl"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𝑵</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𝑬</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𝑭</m:t>
                          </m:r>
                        </m:e>
                      </m:acc>
                    </m:oMath>
                  </m:oMathPara>
                </a14:m>
                <a:endParaRPr lang="es-ES" b="1" dirty="0">
                  <a:solidFill>
                    <a:srgbClr val="0070C0"/>
                  </a:solidFill>
                </a:endParaRPr>
              </a:p>
              <a:p>
                <a:pPr/>
                <a14:m>
                  <m:oMathPara xmlns:m="http://schemas.openxmlformats.org/officeDocument/2006/math">
                    <m:oMathParaPr>
                      <m:jc m:val="centerGroup"/>
                    </m:oMathParaPr>
                    <m:oMath xmlns:m="http://schemas.openxmlformats.org/officeDocument/2006/math">
                      <m:acc>
                        <m:accPr>
                          <m:chr m:val="⃗"/>
                          <m:ctrlPr>
                            <a:rPr lang="es-ES_tradnl"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𝑶</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𝑬</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𝑫</m:t>
                          </m:r>
                        </m:e>
                      </m:acc>
                    </m:oMath>
                  </m:oMathPara>
                </a14:m>
                <a:endParaRPr lang="es-ES" b="1" dirty="0">
                  <a:solidFill>
                    <a:srgbClr val="002060"/>
                  </a:solidFill>
                </a:endParaRPr>
              </a:p>
              <a:p>
                <a:pPr/>
                <a14:m>
                  <m:oMathPara xmlns:m="http://schemas.openxmlformats.org/officeDocument/2006/math">
                    <m:oMathParaPr>
                      <m:jc m:val="centerGroup"/>
                    </m:oMathParaPr>
                    <m:oMath xmlns:m="http://schemas.openxmlformats.org/officeDocument/2006/math">
                      <m:acc>
                        <m:accPr>
                          <m:chr m:val="⃗"/>
                          <m:ctrlPr>
                            <a:rPr lang="es-ES_tradnl"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𝑷</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𝑫</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𝑬</m:t>
                          </m:r>
                        </m:e>
                      </m:acc>
                      <m:r>
                        <a:rPr lang="es-ES" b="1" i="1" smtClean="0">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𝑭</m:t>
                          </m:r>
                        </m:e>
                      </m:acc>
                    </m:oMath>
                  </m:oMathPara>
                </a14:m>
                <a:endParaRPr lang="es-ES" b="1" dirty="0">
                  <a:solidFill>
                    <a:srgbClr val="002060"/>
                  </a:solidFill>
                </a:endParaRPr>
              </a:p>
              <a:p>
                <a:endParaRPr lang="es-ES_tradnl" dirty="0"/>
              </a:p>
              <a:p>
                <a:r>
                  <a:rPr lang="es-ES_tradnl" dirty="0"/>
                  <a:t>  </a:t>
                </a:r>
              </a:p>
            </p:txBody>
          </p:sp>
        </mc:Choice>
        <mc:Fallback xmlns="">
          <p:sp>
            <p:nvSpPr>
              <p:cNvPr id="4" name="CuadroTexto 3">
                <a:extLst>
                  <a:ext uri="{FF2B5EF4-FFF2-40B4-BE49-F238E27FC236}">
                    <a16:creationId xmlns:a16="http://schemas.microsoft.com/office/drawing/2014/main" id="{4224615A-E005-2047-9CA9-A554AF41D1F4}"/>
                  </a:ext>
                </a:extLst>
              </p:cNvPr>
              <p:cNvSpPr txBox="1">
                <a:spLocks noRot="1" noChangeAspect="1" noMove="1" noResize="1" noEditPoints="1" noAdjustHandles="1" noChangeArrowheads="1" noChangeShapeType="1" noTextEdit="1"/>
              </p:cNvSpPr>
              <p:nvPr/>
            </p:nvSpPr>
            <p:spPr>
              <a:xfrm>
                <a:off x="5918886" y="1371600"/>
                <a:ext cx="5572898" cy="2470292"/>
              </a:xfrm>
              <a:prstGeom prst="rect">
                <a:avLst/>
              </a:prstGeom>
              <a:blipFill>
                <a:blip r:embed="rId3"/>
                <a:stretch>
                  <a:fillRect l="-913" t="-1031"/>
                </a:stretch>
              </a:blipFill>
            </p:spPr>
            <p:txBody>
              <a:bodyPr/>
              <a:lstStyle/>
              <a:p>
                <a:r>
                  <a:rPr lang="es-ES_tradnl">
                    <a:noFill/>
                  </a:rPr>
                  <a:t> </a:t>
                </a:r>
              </a:p>
            </p:txBody>
          </p:sp>
        </mc:Fallback>
      </mc:AlternateContent>
    </p:spTree>
    <p:extLst>
      <p:ext uri="{BB962C8B-B14F-4D97-AF65-F5344CB8AC3E}">
        <p14:creationId xmlns:p14="http://schemas.microsoft.com/office/powerpoint/2010/main" val="41228963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A4059D0E-0FE0-CD4B-A018-E8134A9C38C4}"/>
              </a:ext>
            </a:extLst>
          </p:cNvPr>
          <p:cNvSpPr>
            <a:spLocks noGrp="1"/>
          </p:cNvSpPr>
          <p:nvPr>
            <p:ph type="title"/>
          </p:nvPr>
        </p:nvSpPr>
        <p:spPr/>
        <p:txBody>
          <a:bodyPr/>
          <a:lstStyle/>
          <a:p>
            <a:r>
              <a:rPr lang="es-ES_tradnl" dirty="0">
                <a:solidFill>
                  <a:srgbClr val="002060"/>
                </a:solidFill>
              </a:rPr>
              <a:t>Sustracción de vectores   </a:t>
            </a:r>
          </a:p>
        </p:txBody>
      </p:sp>
      <p:pic>
        <p:nvPicPr>
          <p:cNvPr id="6" name="Imagen 5">
            <a:extLst>
              <a:ext uri="{FF2B5EF4-FFF2-40B4-BE49-F238E27FC236}">
                <a16:creationId xmlns:a16="http://schemas.microsoft.com/office/drawing/2014/main" id="{209558C9-370F-C547-9775-2828F71D5CB0}"/>
              </a:ext>
            </a:extLst>
          </p:cNvPr>
          <p:cNvPicPr>
            <a:picLocks noChangeAspect="1"/>
          </p:cNvPicPr>
          <p:nvPr/>
        </p:nvPicPr>
        <p:blipFill>
          <a:blip r:embed="rId2"/>
          <a:stretch>
            <a:fillRect/>
          </a:stretch>
        </p:blipFill>
        <p:spPr>
          <a:xfrm>
            <a:off x="1282700" y="2063980"/>
            <a:ext cx="4813300" cy="3162300"/>
          </a:xfrm>
          <a:prstGeom prst="rect">
            <a:avLst/>
          </a:prstGeom>
        </p:spPr>
      </p:pic>
      <mc:AlternateContent xmlns:mc="http://schemas.openxmlformats.org/markup-compatibility/2006" xmlns:a14="http://schemas.microsoft.com/office/drawing/2010/main">
        <mc:Choice Requires="a14">
          <p:sp>
            <p:nvSpPr>
              <p:cNvPr id="7" name="Rectángulo 6">
                <a:extLst>
                  <a:ext uri="{FF2B5EF4-FFF2-40B4-BE49-F238E27FC236}">
                    <a16:creationId xmlns:a16="http://schemas.microsoft.com/office/drawing/2014/main" id="{5FDFD7AB-71F4-4243-A47A-9B226E7DC5EA}"/>
                  </a:ext>
                </a:extLst>
              </p:cNvPr>
              <p:cNvSpPr/>
              <p:nvPr/>
            </p:nvSpPr>
            <p:spPr>
              <a:xfrm>
                <a:off x="7331444" y="1659189"/>
                <a:ext cx="1029321" cy="4029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s-ES" b="1" i="1" smtClean="0">
                              <a:solidFill>
                                <a:srgbClr val="0070C0"/>
                              </a:solidFill>
                              <a:latin typeface="Cambria Math" panose="02040503050406030204" pitchFamily="18" charset="0"/>
                            </a:rPr>
                          </m:ctrlPr>
                        </m:sSubPr>
                        <m:e>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𝑭</m:t>
                              </m:r>
                            </m:e>
                          </m:acc>
                        </m:e>
                        <m:sub>
                          <m:r>
                            <a:rPr lang="es-ES" b="1" i="1" smtClean="0">
                              <a:solidFill>
                                <a:srgbClr val="0070C0"/>
                              </a:solidFill>
                              <a:latin typeface="Cambria Math" panose="02040503050406030204" pitchFamily="18" charset="0"/>
                            </a:rPr>
                            <m:t>𝟏</m:t>
                          </m:r>
                        </m:sub>
                      </m:sSub>
                      <m:r>
                        <a:rPr lang="es-ES" b="1" i="1" smtClean="0">
                          <a:solidFill>
                            <a:srgbClr val="0070C0"/>
                          </a:solidFill>
                          <a:latin typeface="Cambria Math" panose="02040503050406030204" pitchFamily="18" charset="0"/>
                        </a:rPr>
                        <m:t>−</m:t>
                      </m:r>
                      <m:sSub>
                        <m:sSubPr>
                          <m:ctrlPr>
                            <a:rPr lang="es-ES" b="1" i="1">
                              <a:solidFill>
                                <a:srgbClr val="0070C0"/>
                              </a:solidFill>
                              <a:latin typeface="Cambria Math" panose="02040503050406030204" pitchFamily="18" charset="0"/>
                            </a:rPr>
                          </m:ctrlPr>
                        </m:sSubPr>
                        <m:e>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𝑭</m:t>
                              </m:r>
                            </m:e>
                          </m:acc>
                        </m:e>
                        <m:sub>
                          <m:r>
                            <a:rPr lang="es-ES" b="1" i="1" smtClean="0">
                              <a:solidFill>
                                <a:srgbClr val="0070C0"/>
                              </a:solidFill>
                              <a:latin typeface="Cambria Math" panose="02040503050406030204" pitchFamily="18" charset="0"/>
                            </a:rPr>
                            <m:t>𝟐</m:t>
                          </m:r>
                        </m:sub>
                      </m:sSub>
                    </m:oMath>
                  </m:oMathPara>
                </a14:m>
                <a:endParaRPr lang="es-ES_tradnl" dirty="0"/>
              </a:p>
            </p:txBody>
          </p:sp>
        </mc:Choice>
        <mc:Fallback xmlns="">
          <p:sp>
            <p:nvSpPr>
              <p:cNvPr id="7" name="Rectángulo 6">
                <a:extLst>
                  <a:ext uri="{FF2B5EF4-FFF2-40B4-BE49-F238E27FC236}">
                    <a16:creationId xmlns:a16="http://schemas.microsoft.com/office/drawing/2014/main" id="{5FDFD7AB-71F4-4243-A47A-9B226E7DC5EA}"/>
                  </a:ext>
                </a:extLst>
              </p:cNvPr>
              <p:cNvSpPr>
                <a:spLocks noRot="1" noChangeAspect="1" noMove="1" noResize="1" noEditPoints="1" noAdjustHandles="1" noChangeArrowheads="1" noChangeShapeType="1" noTextEdit="1"/>
              </p:cNvSpPr>
              <p:nvPr/>
            </p:nvSpPr>
            <p:spPr>
              <a:xfrm>
                <a:off x="7331444" y="1659189"/>
                <a:ext cx="1029321" cy="402931"/>
              </a:xfrm>
              <a:prstGeom prst="rect">
                <a:avLst/>
              </a:prstGeom>
              <a:blipFill>
                <a:blip r:embed="rId3"/>
                <a:stretch>
                  <a:fillRect/>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8" name="Rectángulo 7">
                <a:extLst>
                  <a:ext uri="{FF2B5EF4-FFF2-40B4-BE49-F238E27FC236}">
                    <a16:creationId xmlns:a16="http://schemas.microsoft.com/office/drawing/2014/main" id="{E1ED6685-7E6F-CF46-B037-79FCEE9246E9}"/>
                  </a:ext>
                </a:extLst>
              </p:cNvPr>
              <p:cNvSpPr/>
              <p:nvPr/>
            </p:nvSpPr>
            <p:spPr>
              <a:xfrm>
                <a:off x="7345043" y="2120100"/>
                <a:ext cx="1409810" cy="42518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s-ES" b="1" i="1" smtClean="0">
                              <a:solidFill>
                                <a:srgbClr val="0070C0"/>
                              </a:solidFill>
                              <a:latin typeface="Cambria Math" panose="02040503050406030204" pitchFamily="18" charset="0"/>
                            </a:rPr>
                          </m:ctrlPr>
                        </m:sSubPr>
                        <m:e>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𝑭</m:t>
                              </m:r>
                            </m:e>
                          </m:acc>
                        </m:e>
                        <m:sub>
                          <m:r>
                            <a:rPr lang="es-ES" b="1" i="1" smtClean="0">
                              <a:solidFill>
                                <a:srgbClr val="0070C0"/>
                              </a:solidFill>
                              <a:latin typeface="Cambria Math" panose="02040503050406030204" pitchFamily="18" charset="0"/>
                            </a:rPr>
                            <m:t>𝟏</m:t>
                          </m:r>
                        </m:sub>
                      </m:sSub>
                      <m:r>
                        <a:rPr lang="es-ES" b="1" i="1" smtClean="0">
                          <a:solidFill>
                            <a:srgbClr val="0070C0"/>
                          </a:solidFill>
                          <a:latin typeface="Cambria Math" panose="02040503050406030204" pitchFamily="18" charset="0"/>
                        </a:rPr>
                        <m:t>+</m:t>
                      </m:r>
                      <m:d>
                        <m:dPr>
                          <m:ctrlPr>
                            <a:rPr lang="es-ES" b="1" i="1" smtClean="0">
                              <a:solidFill>
                                <a:srgbClr val="0070C0"/>
                              </a:solidFill>
                              <a:latin typeface="Cambria Math" panose="02040503050406030204" pitchFamily="18" charset="0"/>
                            </a:rPr>
                          </m:ctrlPr>
                        </m:dPr>
                        <m:e>
                          <m:r>
                            <a:rPr lang="es-ES" b="1" i="1">
                              <a:solidFill>
                                <a:srgbClr val="0070C0"/>
                              </a:solidFill>
                              <a:latin typeface="Cambria Math" panose="02040503050406030204" pitchFamily="18" charset="0"/>
                            </a:rPr>
                            <m:t>−</m:t>
                          </m:r>
                          <m:sSub>
                            <m:sSubPr>
                              <m:ctrlPr>
                                <a:rPr lang="es-ES" b="1" i="1">
                                  <a:solidFill>
                                    <a:srgbClr val="0070C0"/>
                                  </a:solidFill>
                                  <a:latin typeface="Cambria Math" panose="02040503050406030204" pitchFamily="18" charset="0"/>
                                </a:rPr>
                              </m:ctrlPr>
                            </m:sSubPr>
                            <m:e>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𝑭</m:t>
                                  </m:r>
                                </m:e>
                              </m:acc>
                            </m:e>
                            <m:sub>
                              <m:r>
                                <a:rPr lang="es-ES" b="1" i="1">
                                  <a:solidFill>
                                    <a:srgbClr val="0070C0"/>
                                  </a:solidFill>
                                  <a:latin typeface="Cambria Math" panose="02040503050406030204" pitchFamily="18" charset="0"/>
                                </a:rPr>
                                <m:t>𝟐</m:t>
                              </m:r>
                            </m:sub>
                          </m:sSub>
                        </m:e>
                      </m:d>
                    </m:oMath>
                  </m:oMathPara>
                </a14:m>
                <a:endParaRPr lang="es-ES_tradnl" dirty="0"/>
              </a:p>
            </p:txBody>
          </p:sp>
        </mc:Choice>
        <mc:Fallback xmlns="">
          <p:sp>
            <p:nvSpPr>
              <p:cNvPr id="8" name="Rectángulo 7">
                <a:extLst>
                  <a:ext uri="{FF2B5EF4-FFF2-40B4-BE49-F238E27FC236}">
                    <a16:creationId xmlns:a16="http://schemas.microsoft.com/office/drawing/2014/main" id="{E1ED6685-7E6F-CF46-B037-79FCEE9246E9}"/>
                  </a:ext>
                </a:extLst>
              </p:cNvPr>
              <p:cNvSpPr>
                <a:spLocks noRot="1" noChangeAspect="1" noMove="1" noResize="1" noEditPoints="1" noAdjustHandles="1" noChangeArrowheads="1" noChangeShapeType="1" noTextEdit="1"/>
              </p:cNvSpPr>
              <p:nvPr/>
            </p:nvSpPr>
            <p:spPr>
              <a:xfrm>
                <a:off x="7345043" y="2120100"/>
                <a:ext cx="1409810" cy="425181"/>
              </a:xfrm>
              <a:prstGeom prst="rect">
                <a:avLst/>
              </a:prstGeom>
              <a:blipFill>
                <a:blip r:embed="rId4"/>
                <a:stretch>
                  <a:fillRect/>
                </a:stretch>
              </a:blipFill>
            </p:spPr>
            <p:txBody>
              <a:bodyPr/>
              <a:lstStyle/>
              <a:p>
                <a:r>
                  <a:rPr lang="es-ES_tradnl">
                    <a:noFill/>
                  </a:rPr>
                  <a:t> </a:t>
                </a:r>
              </a:p>
            </p:txBody>
          </p:sp>
        </mc:Fallback>
      </mc:AlternateContent>
      <p:sp>
        <p:nvSpPr>
          <p:cNvPr id="9" name="Rectángulo 8">
            <a:extLst>
              <a:ext uri="{FF2B5EF4-FFF2-40B4-BE49-F238E27FC236}">
                <a16:creationId xmlns:a16="http://schemas.microsoft.com/office/drawing/2014/main" id="{6FD02706-C893-564D-8DD4-C3D6201ED9E6}"/>
              </a:ext>
            </a:extLst>
          </p:cNvPr>
          <p:cNvSpPr/>
          <p:nvPr/>
        </p:nvSpPr>
        <p:spPr>
          <a:xfrm>
            <a:off x="6597415" y="3171518"/>
            <a:ext cx="4314876" cy="369332"/>
          </a:xfrm>
          <a:prstGeom prst="rect">
            <a:avLst/>
          </a:prstGeom>
        </p:spPr>
        <p:txBody>
          <a:bodyPr wrap="square">
            <a:spAutoFit/>
          </a:bodyPr>
          <a:lstStyle/>
          <a:p>
            <a:r>
              <a:rPr lang="es-ES_tradnl" dirty="0">
                <a:solidFill>
                  <a:srgbClr val="002060"/>
                </a:solidFill>
              </a:rPr>
              <a:t>Inverso de un vector: Invierte la dirección  </a:t>
            </a:r>
            <a:endParaRPr lang="es-ES_tradnl" dirty="0"/>
          </a:p>
        </p:txBody>
      </p:sp>
    </p:spTree>
    <p:extLst>
      <p:ext uri="{BB962C8B-B14F-4D97-AF65-F5344CB8AC3E}">
        <p14:creationId xmlns:p14="http://schemas.microsoft.com/office/powerpoint/2010/main" val="24271954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9EE542-C675-9F45-B5D6-1344CA7A821A}"/>
              </a:ext>
            </a:extLst>
          </p:cNvPr>
          <p:cNvSpPr>
            <a:spLocks noGrp="1"/>
          </p:cNvSpPr>
          <p:nvPr>
            <p:ph type="title"/>
          </p:nvPr>
        </p:nvSpPr>
        <p:spPr/>
        <p:txBody>
          <a:bodyPr/>
          <a:lstStyle/>
          <a:p>
            <a:r>
              <a:rPr lang="es-ES_tradnl" dirty="0"/>
              <a:t>Notación cartesiana de un vector </a:t>
            </a:r>
          </a:p>
        </p:txBody>
      </p:sp>
      <p:pic>
        <p:nvPicPr>
          <p:cNvPr id="4" name="Picture 5" descr="&#9;0313a.jpg                                                      000454DCsmeagol                        B7464D7A:">
            <a:extLst>
              <a:ext uri="{FF2B5EF4-FFF2-40B4-BE49-F238E27FC236}">
                <a16:creationId xmlns:a16="http://schemas.microsoft.com/office/drawing/2014/main" id="{C12D2755-1E91-9647-9780-F470F5F1C9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972099" y="1852238"/>
            <a:ext cx="3810000" cy="35131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ángulo 4">
            <a:extLst>
              <a:ext uri="{FF2B5EF4-FFF2-40B4-BE49-F238E27FC236}">
                <a16:creationId xmlns:a16="http://schemas.microsoft.com/office/drawing/2014/main" id="{D441561B-57EF-DE4F-B4FD-DBB373C4CBB4}"/>
              </a:ext>
            </a:extLst>
          </p:cNvPr>
          <p:cNvSpPr/>
          <p:nvPr/>
        </p:nvSpPr>
        <p:spPr>
          <a:xfrm>
            <a:off x="5298255" y="1690688"/>
            <a:ext cx="4511952" cy="707886"/>
          </a:xfrm>
          <a:prstGeom prst="rect">
            <a:avLst/>
          </a:prstGeom>
        </p:spPr>
        <p:txBody>
          <a:bodyPr wrap="square">
            <a:spAutoFit/>
          </a:bodyPr>
          <a:lstStyle/>
          <a:p>
            <a:r>
              <a:rPr lang="es-ES_tradnl" sz="2000" dirty="0" err="1">
                <a:solidFill>
                  <a:srgbClr val="002060"/>
                </a:solidFill>
              </a:rPr>
              <a:t>A</a:t>
            </a:r>
            <a:r>
              <a:rPr lang="es-ES_tradnl" sz="2000" baseline="-25000" dirty="0" err="1">
                <a:solidFill>
                  <a:srgbClr val="002060"/>
                </a:solidFill>
              </a:rPr>
              <a:t>x</a:t>
            </a:r>
            <a:r>
              <a:rPr lang="es-ES_tradnl" sz="2000" dirty="0">
                <a:solidFill>
                  <a:srgbClr val="002060"/>
                </a:solidFill>
              </a:rPr>
              <a:t> y A</a:t>
            </a:r>
            <a:r>
              <a:rPr lang="es-ES_tradnl" sz="2000" baseline="-25000" dirty="0">
                <a:solidFill>
                  <a:srgbClr val="002060"/>
                </a:solidFill>
              </a:rPr>
              <a:t>y</a:t>
            </a:r>
            <a:r>
              <a:rPr lang="es-ES_tradnl" sz="2000" dirty="0">
                <a:solidFill>
                  <a:srgbClr val="002060"/>
                </a:solidFill>
              </a:rPr>
              <a:t> son las componentes cartesianas o rectangulares del  vector A</a:t>
            </a:r>
            <a:endParaRPr lang="es-ES_tradnl" sz="2000" dirty="0"/>
          </a:p>
        </p:txBody>
      </p:sp>
      <mc:AlternateContent xmlns:mc="http://schemas.openxmlformats.org/markup-compatibility/2006" xmlns:a14="http://schemas.microsoft.com/office/drawing/2010/main">
        <mc:Choice Requires="a14">
          <p:sp>
            <p:nvSpPr>
              <p:cNvPr id="6" name="Rectángulo 5">
                <a:extLst>
                  <a:ext uri="{FF2B5EF4-FFF2-40B4-BE49-F238E27FC236}">
                    <a16:creationId xmlns:a16="http://schemas.microsoft.com/office/drawing/2014/main" id="{F2027ACD-53C5-3E4C-9370-723274B0878C}"/>
                  </a:ext>
                </a:extLst>
              </p:cNvPr>
              <p:cNvSpPr/>
              <p:nvPr/>
            </p:nvSpPr>
            <p:spPr>
              <a:xfrm>
                <a:off x="6476916" y="2466357"/>
                <a:ext cx="2154629" cy="54989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_tradnl" sz="2400" b="1" i="1" smtClean="0">
                              <a:solidFill>
                                <a:srgbClr val="0070C0"/>
                              </a:solidFill>
                              <a:latin typeface="Cambria Math" panose="02040503050406030204" pitchFamily="18" charset="0"/>
                            </a:rPr>
                          </m:ctrlPr>
                        </m:accPr>
                        <m:e>
                          <m:r>
                            <a:rPr lang="es-ES" sz="2400" b="1" i="1" smtClean="0">
                              <a:solidFill>
                                <a:srgbClr val="0070C0"/>
                              </a:solidFill>
                              <a:latin typeface="Cambria Math" panose="02040503050406030204" pitchFamily="18" charset="0"/>
                            </a:rPr>
                            <m:t>𝑨</m:t>
                          </m:r>
                        </m:e>
                      </m:acc>
                      <m:r>
                        <a:rPr lang="es-ES" sz="2400" b="1" i="1">
                          <a:solidFill>
                            <a:srgbClr val="0070C0"/>
                          </a:solidFill>
                          <a:latin typeface="Cambria Math" panose="02040503050406030204" pitchFamily="18" charset="0"/>
                        </a:rPr>
                        <m:t>=</m:t>
                      </m:r>
                      <m:sSub>
                        <m:sSubPr>
                          <m:ctrlPr>
                            <a:rPr lang="es-ES" sz="2400" b="1" i="1" smtClean="0">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𝑨</m:t>
                          </m:r>
                        </m:e>
                        <m:sub>
                          <m:r>
                            <a:rPr lang="es-ES" sz="2400" b="1" i="1" smtClean="0">
                              <a:solidFill>
                                <a:srgbClr val="0070C0"/>
                              </a:solidFill>
                              <a:latin typeface="Cambria Math" panose="02040503050406030204" pitchFamily="18" charset="0"/>
                            </a:rPr>
                            <m:t>𝒙</m:t>
                          </m:r>
                        </m:sub>
                      </m:sSub>
                      <m:acc>
                        <m:accPr>
                          <m:chr m:val="̂"/>
                          <m:ctrlPr>
                            <a:rPr lang="es-ES" sz="2400" b="1" i="1" smtClean="0">
                              <a:solidFill>
                                <a:srgbClr val="0070C0"/>
                              </a:solidFill>
                              <a:latin typeface="Cambria Math" panose="02040503050406030204" pitchFamily="18" charset="0"/>
                            </a:rPr>
                          </m:ctrlPr>
                        </m:accPr>
                        <m:e>
                          <m:r>
                            <a:rPr lang="es-ES" sz="2400" b="1" i="1" smtClean="0">
                              <a:solidFill>
                                <a:srgbClr val="0070C0"/>
                              </a:solidFill>
                              <a:latin typeface="Cambria Math" panose="02040503050406030204" pitchFamily="18" charset="0"/>
                            </a:rPr>
                            <m:t>𝒊</m:t>
                          </m:r>
                        </m:e>
                      </m:acc>
                      <m:r>
                        <a:rPr lang="es-ES" sz="2400" b="1" i="1">
                          <a:solidFill>
                            <a:srgbClr val="0070C0"/>
                          </a:solidFill>
                          <a:latin typeface="Cambria Math" panose="02040503050406030204" pitchFamily="18" charset="0"/>
                        </a:rPr>
                        <m:t>+</m:t>
                      </m:r>
                      <m:sSub>
                        <m:sSubPr>
                          <m:ctrlPr>
                            <a:rPr lang="es-ES" sz="2400" b="1" i="1">
                              <a:solidFill>
                                <a:srgbClr val="0070C0"/>
                              </a:solidFill>
                              <a:latin typeface="Cambria Math" panose="02040503050406030204" pitchFamily="18" charset="0"/>
                            </a:rPr>
                          </m:ctrlPr>
                        </m:sSubPr>
                        <m:e>
                          <m:r>
                            <a:rPr lang="es-ES" sz="2400" b="1" i="1">
                              <a:solidFill>
                                <a:srgbClr val="0070C0"/>
                              </a:solidFill>
                              <a:latin typeface="Cambria Math" panose="02040503050406030204" pitchFamily="18" charset="0"/>
                            </a:rPr>
                            <m:t>𝑨</m:t>
                          </m:r>
                        </m:e>
                        <m:sub>
                          <m:r>
                            <a:rPr lang="es-ES" sz="2400" b="1" i="1" smtClean="0">
                              <a:solidFill>
                                <a:srgbClr val="0070C0"/>
                              </a:solidFill>
                              <a:latin typeface="Cambria Math" panose="02040503050406030204" pitchFamily="18" charset="0"/>
                            </a:rPr>
                            <m:t>𝒚</m:t>
                          </m:r>
                        </m:sub>
                      </m:sSub>
                      <m:acc>
                        <m:accPr>
                          <m:chr m:val="̂"/>
                          <m:ctrlPr>
                            <a:rPr lang="es-ES" sz="2400" b="1" i="1">
                              <a:solidFill>
                                <a:srgbClr val="0070C0"/>
                              </a:solidFill>
                              <a:latin typeface="Cambria Math" panose="02040503050406030204" pitchFamily="18" charset="0"/>
                            </a:rPr>
                          </m:ctrlPr>
                        </m:accPr>
                        <m:e>
                          <m:r>
                            <a:rPr lang="es-ES" sz="2400" b="1" i="1" smtClean="0">
                              <a:solidFill>
                                <a:srgbClr val="0070C0"/>
                              </a:solidFill>
                              <a:latin typeface="Cambria Math" panose="02040503050406030204" pitchFamily="18" charset="0"/>
                            </a:rPr>
                            <m:t>𝒋</m:t>
                          </m:r>
                        </m:e>
                      </m:acc>
                    </m:oMath>
                  </m:oMathPara>
                </a14:m>
                <a:endParaRPr lang="es-ES_tradnl" sz="2400" dirty="0"/>
              </a:p>
            </p:txBody>
          </p:sp>
        </mc:Choice>
        <mc:Fallback xmlns="">
          <p:sp>
            <p:nvSpPr>
              <p:cNvPr id="6" name="Rectángulo 5">
                <a:extLst>
                  <a:ext uri="{FF2B5EF4-FFF2-40B4-BE49-F238E27FC236}">
                    <a16:creationId xmlns:a16="http://schemas.microsoft.com/office/drawing/2014/main" id="{F2027ACD-53C5-3E4C-9370-723274B0878C}"/>
                  </a:ext>
                </a:extLst>
              </p:cNvPr>
              <p:cNvSpPr>
                <a:spLocks noRot="1" noChangeAspect="1" noMove="1" noResize="1" noEditPoints="1" noAdjustHandles="1" noChangeArrowheads="1" noChangeShapeType="1" noTextEdit="1"/>
              </p:cNvSpPr>
              <p:nvPr/>
            </p:nvSpPr>
            <p:spPr>
              <a:xfrm>
                <a:off x="6476916" y="2466357"/>
                <a:ext cx="2154629" cy="549894"/>
              </a:xfrm>
              <a:prstGeom prst="rect">
                <a:avLst/>
              </a:prstGeom>
              <a:blipFill>
                <a:blip r:embed="rId3"/>
                <a:stretch>
                  <a:fillRect b="-4444"/>
                </a:stretch>
              </a:blipFill>
            </p:spPr>
            <p:txBody>
              <a:bodyPr/>
              <a:lstStyle/>
              <a:p>
                <a:r>
                  <a:rPr lang="es-ES_tradnl">
                    <a:noFill/>
                  </a:rPr>
                  <a:t> </a:t>
                </a:r>
              </a:p>
            </p:txBody>
          </p:sp>
        </mc:Fallback>
      </mc:AlternateContent>
      <p:pic>
        <p:nvPicPr>
          <p:cNvPr id="7" name="Picture 5" descr="&#9;0316b.jpg                                                      000454DCsmeagol                        B7464D7A:">
            <a:extLst>
              <a:ext uri="{FF2B5EF4-FFF2-40B4-BE49-F238E27FC236}">
                <a16:creationId xmlns:a16="http://schemas.microsoft.com/office/drawing/2014/main" id="{F0E30A4D-CC21-F245-8DF7-945BDA07BB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6204731" y="3084034"/>
            <a:ext cx="2293416" cy="3048479"/>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874982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17750E-CBD9-4643-B6BA-5A3356E2585A}"/>
              </a:ext>
            </a:extLst>
          </p:cNvPr>
          <p:cNvSpPr>
            <a:spLocks noGrp="1"/>
          </p:cNvSpPr>
          <p:nvPr>
            <p:ph type="title"/>
          </p:nvPr>
        </p:nvSpPr>
        <p:spPr/>
        <p:txBody>
          <a:bodyPr/>
          <a:lstStyle/>
          <a:p>
            <a:r>
              <a:rPr lang="es-ES_tradnl" dirty="0"/>
              <a:t>Ejemplos</a:t>
            </a:r>
          </a:p>
        </p:txBody>
      </p:sp>
      <p:pic>
        <p:nvPicPr>
          <p:cNvPr id="4" name="Picture 6" descr="Descarga este Vector Premium de Gráfico de cuadrícula y descubre más de 7 Millones de recursos gráficos en Freepik Descargar Vector, Cuadricula, Matemáticas, Anime">
            <a:extLst>
              <a:ext uri="{FF2B5EF4-FFF2-40B4-BE49-F238E27FC236}">
                <a16:creationId xmlns:a16="http://schemas.microsoft.com/office/drawing/2014/main" id="{EA1B599C-93CE-E748-B7D4-24F8C16797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869562"/>
            <a:ext cx="5758249" cy="5758249"/>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5" name="Rectángulo 4">
                <a:extLst>
                  <a:ext uri="{FF2B5EF4-FFF2-40B4-BE49-F238E27FC236}">
                    <a16:creationId xmlns:a16="http://schemas.microsoft.com/office/drawing/2014/main" id="{2C0BE8CA-468E-9344-9A87-30214CA3A2B7}"/>
                  </a:ext>
                </a:extLst>
              </p:cNvPr>
              <p:cNvSpPr/>
              <p:nvPr/>
            </p:nvSpPr>
            <p:spPr>
              <a:xfrm>
                <a:off x="427116" y="1690688"/>
                <a:ext cx="5555673" cy="3700308"/>
              </a:xfrm>
              <a:prstGeom prst="rect">
                <a:avLst/>
              </a:prstGeom>
            </p:spPr>
            <p:txBody>
              <a:bodyPr wrap="square">
                <a:spAutoFit/>
              </a:bodyPr>
              <a:lstStyle/>
              <a:p>
                <a:r>
                  <a:rPr lang="es-ES_tradnl" sz="2800" dirty="0">
                    <a:solidFill>
                      <a:srgbClr val="7030A0"/>
                    </a:solidFill>
                    <a:latin typeface="Arial" panose="020B0604020202020204" pitchFamily="34" charset="0"/>
                    <a:cs typeface="Arial" panose="020B0604020202020204" pitchFamily="34" charset="0"/>
                  </a:rPr>
                  <a:t>Represente gráficamente los siguientes vectores  </a:t>
                </a:r>
              </a:p>
              <a:p>
                <a:endParaRPr lang="es-ES_tradnl" sz="2800" dirty="0">
                  <a:solidFill>
                    <a:srgbClr val="7030A0"/>
                  </a:solidFill>
                  <a:latin typeface="Arial" panose="020B0604020202020204" pitchFamily="34" charset="0"/>
                  <a:cs typeface="Arial" panose="020B0604020202020204" pitchFamily="34" charset="0"/>
                </a:endParaRPr>
              </a:p>
              <a:p>
                <a:pPr/>
                <a14:m>
                  <m:oMathPara xmlns:m="http://schemas.openxmlformats.org/officeDocument/2006/math">
                    <m:oMathParaPr>
                      <m:jc m:val="centerGroup"/>
                    </m:oMathParaPr>
                    <m:oMath xmlns:m="http://schemas.openxmlformats.org/officeDocument/2006/math">
                      <m:acc>
                        <m:accPr>
                          <m:chr m:val="⃗"/>
                          <m:ctrlPr>
                            <a:rPr lang="es-ES_tradnl" sz="2800" b="1" i="1">
                              <a:solidFill>
                                <a:srgbClr val="0070C0"/>
                              </a:solidFill>
                              <a:latin typeface="Cambria Math" panose="02040503050406030204" pitchFamily="18" charset="0"/>
                            </a:rPr>
                          </m:ctrlPr>
                        </m:accPr>
                        <m:e>
                          <m:r>
                            <a:rPr lang="es-ES" sz="2800" b="1" i="1">
                              <a:solidFill>
                                <a:srgbClr val="0070C0"/>
                              </a:solidFill>
                              <a:latin typeface="Cambria Math" panose="02040503050406030204" pitchFamily="18" charset="0"/>
                            </a:rPr>
                            <m:t>𝑨</m:t>
                          </m:r>
                        </m:e>
                      </m:acc>
                      <m:r>
                        <a:rPr lang="es-ES" sz="2800" b="1" i="1">
                          <a:solidFill>
                            <a:srgbClr val="0070C0"/>
                          </a:solidFill>
                          <a:latin typeface="Cambria Math" panose="02040503050406030204" pitchFamily="18" charset="0"/>
                        </a:rPr>
                        <m:t>=</m:t>
                      </m:r>
                      <m:r>
                        <a:rPr lang="es-ES" sz="2800" b="1" i="1">
                          <a:solidFill>
                            <a:srgbClr val="0070C0"/>
                          </a:solidFill>
                          <a:latin typeface="Cambria Math" panose="02040503050406030204" pitchFamily="18" charset="0"/>
                        </a:rPr>
                        <m:t>𝟐</m:t>
                      </m:r>
                      <m:acc>
                        <m:accPr>
                          <m:chr m:val="̂"/>
                          <m:ctrlPr>
                            <a:rPr lang="es-ES" sz="2800" b="1" i="1">
                              <a:solidFill>
                                <a:srgbClr val="0070C0"/>
                              </a:solidFill>
                              <a:latin typeface="Cambria Math" panose="02040503050406030204" pitchFamily="18" charset="0"/>
                            </a:rPr>
                          </m:ctrlPr>
                        </m:accPr>
                        <m:e>
                          <m:r>
                            <a:rPr lang="es-ES" sz="2800" b="1" i="1">
                              <a:solidFill>
                                <a:srgbClr val="0070C0"/>
                              </a:solidFill>
                              <a:latin typeface="Cambria Math" panose="02040503050406030204" pitchFamily="18" charset="0"/>
                            </a:rPr>
                            <m:t>𝒊</m:t>
                          </m:r>
                        </m:e>
                      </m:acc>
                      <m:r>
                        <a:rPr lang="es-ES" sz="2800" b="1" i="1">
                          <a:solidFill>
                            <a:srgbClr val="0070C0"/>
                          </a:solidFill>
                          <a:latin typeface="Cambria Math" panose="02040503050406030204" pitchFamily="18" charset="0"/>
                        </a:rPr>
                        <m:t>+</m:t>
                      </m:r>
                      <m:r>
                        <a:rPr lang="es-ES" sz="2800" b="1" i="1">
                          <a:solidFill>
                            <a:srgbClr val="0070C0"/>
                          </a:solidFill>
                          <a:latin typeface="Cambria Math" panose="02040503050406030204" pitchFamily="18" charset="0"/>
                        </a:rPr>
                        <m:t>𝟑</m:t>
                      </m:r>
                      <m:acc>
                        <m:accPr>
                          <m:chr m:val="̂"/>
                          <m:ctrlPr>
                            <a:rPr lang="es-ES" sz="2800" b="1" i="1">
                              <a:solidFill>
                                <a:srgbClr val="0070C0"/>
                              </a:solidFill>
                              <a:latin typeface="Cambria Math" panose="02040503050406030204" pitchFamily="18" charset="0"/>
                            </a:rPr>
                          </m:ctrlPr>
                        </m:accPr>
                        <m:e>
                          <m:r>
                            <a:rPr lang="es-ES" sz="2800" b="1" i="1">
                              <a:solidFill>
                                <a:srgbClr val="0070C0"/>
                              </a:solidFill>
                              <a:latin typeface="Cambria Math" panose="02040503050406030204" pitchFamily="18" charset="0"/>
                            </a:rPr>
                            <m:t>𝒋</m:t>
                          </m:r>
                        </m:e>
                      </m:acc>
                    </m:oMath>
                  </m:oMathPara>
                </a14:m>
                <a:endParaRPr lang="es-ES" sz="2800" b="1" dirty="0">
                  <a:solidFill>
                    <a:srgbClr val="0070C0"/>
                  </a:solidFill>
                </a:endParaRPr>
              </a:p>
              <a:p>
                <a:pPr/>
                <a14:m>
                  <m:oMathPara xmlns:m="http://schemas.openxmlformats.org/officeDocument/2006/math">
                    <m:oMathParaPr>
                      <m:jc m:val="centerGroup"/>
                    </m:oMathParaPr>
                    <m:oMath xmlns:m="http://schemas.openxmlformats.org/officeDocument/2006/math">
                      <m:acc>
                        <m:accPr>
                          <m:chr m:val="⃗"/>
                          <m:ctrlPr>
                            <a:rPr lang="es-ES_tradnl" sz="2800" b="1" i="1">
                              <a:solidFill>
                                <a:srgbClr val="0070C0"/>
                              </a:solidFill>
                              <a:latin typeface="Cambria Math" panose="02040503050406030204" pitchFamily="18" charset="0"/>
                            </a:rPr>
                          </m:ctrlPr>
                        </m:accPr>
                        <m:e>
                          <m:r>
                            <a:rPr lang="es-ES" sz="2800" b="1" i="1">
                              <a:solidFill>
                                <a:srgbClr val="0070C0"/>
                              </a:solidFill>
                              <a:latin typeface="Cambria Math" panose="02040503050406030204" pitchFamily="18" charset="0"/>
                            </a:rPr>
                            <m:t>𝑩</m:t>
                          </m:r>
                        </m:e>
                      </m:acc>
                      <m:r>
                        <a:rPr lang="es-ES" sz="2800" b="1" i="1">
                          <a:solidFill>
                            <a:srgbClr val="0070C0"/>
                          </a:solidFill>
                          <a:latin typeface="Cambria Math" panose="02040503050406030204" pitchFamily="18" charset="0"/>
                        </a:rPr>
                        <m:t>=−</m:t>
                      </m:r>
                      <m:r>
                        <a:rPr lang="es-ES" sz="2800" b="1" i="1">
                          <a:solidFill>
                            <a:srgbClr val="0070C0"/>
                          </a:solidFill>
                          <a:latin typeface="Cambria Math" panose="02040503050406030204" pitchFamily="18" charset="0"/>
                        </a:rPr>
                        <m:t>𝟒</m:t>
                      </m:r>
                      <m:acc>
                        <m:accPr>
                          <m:chr m:val="̂"/>
                          <m:ctrlPr>
                            <a:rPr lang="es-ES" sz="2800" b="1" i="1">
                              <a:solidFill>
                                <a:srgbClr val="0070C0"/>
                              </a:solidFill>
                              <a:latin typeface="Cambria Math" panose="02040503050406030204" pitchFamily="18" charset="0"/>
                            </a:rPr>
                          </m:ctrlPr>
                        </m:accPr>
                        <m:e>
                          <m:r>
                            <a:rPr lang="es-ES" sz="2800" b="1" i="1">
                              <a:solidFill>
                                <a:srgbClr val="0070C0"/>
                              </a:solidFill>
                              <a:latin typeface="Cambria Math" panose="02040503050406030204" pitchFamily="18" charset="0"/>
                            </a:rPr>
                            <m:t>𝒊</m:t>
                          </m:r>
                        </m:e>
                      </m:acc>
                      <m:r>
                        <a:rPr lang="es-ES" sz="2800" b="1" i="1">
                          <a:solidFill>
                            <a:srgbClr val="0070C0"/>
                          </a:solidFill>
                          <a:latin typeface="Cambria Math" panose="02040503050406030204" pitchFamily="18" charset="0"/>
                        </a:rPr>
                        <m:t>+</m:t>
                      </m:r>
                      <m:r>
                        <a:rPr lang="es-ES" sz="2800" b="1" i="1">
                          <a:solidFill>
                            <a:srgbClr val="0070C0"/>
                          </a:solidFill>
                          <a:latin typeface="Cambria Math" panose="02040503050406030204" pitchFamily="18" charset="0"/>
                        </a:rPr>
                        <m:t>𝟔</m:t>
                      </m:r>
                      <m:acc>
                        <m:accPr>
                          <m:chr m:val="̂"/>
                          <m:ctrlPr>
                            <a:rPr lang="es-ES" sz="2800" b="1" i="1">
                              <a:solidFill>
                                <a:srgbClr val="0070C0"/>
                              </a:solidFill>
                              <a:latin typeface="Cambria Math" panose="02040503050406030204" pitchFamily="18" charset="0"/>
                            </a:rPr>
                          </m:ctrlPr>
                        </m:accPr>
                        <m:e>
                          <m:r>
                            <a:rPr lang="es-ES" sz="2800" b="1" i="1">
                              <a:solidFill>
                                <a:srgbClr val="0070C0"/>
                              </a:solidFill>
                              <a:latin typeface="Cambria Math" panose="02040503050406030204" pitchFamily="18" charset="0"/>
                            </a:rPr>
                            <m:t>𝒋</m:t>
                          </m:r>
                        </m:e>
                      </m:acc>
                    </m:oMath>
                  </m:oMathPara>
                </a14:m>
                <a:endParaRPr lang="es-ES_tradnl" sz="2800" dirty="0"/>
              </a:p>
              <a:p>
                <a:pPr/>
                <a14:m>
                  <m:oMathPara xmlns:m="http://schemas.openxmlformats.org/officeDocument/2006/math">
                    <m:oMathParaPr>
                      <m:jc m:val="centerGroup"/>
                    </m:oMathParaPr>
                    <m:oMath xmlns:m="http://schemas.openxmlformats.org/officeDocument/2006/math">
                      <m:acc>
                        <m:accPr>
                          <m:chr m:val="⃗"/>
                          <m:ctrlPr>
                            <a:rPr lang="es-ES_tradnl" sz="2800" b="1" i="1">
                              <a:solidFill>
                                <a:srgbClr val="0070C0"/>
                              </a:solidFill>
                              <a:latin typeface="Cambria Math" panose="02040503050406030204" pitchFamily="18" charset="0"/>
                            </a:rPr>
                          </m:ctrlPr>
                        </m:accPr>
                        <m:e>
                          <m:r>
                            <a:rPr lang="es-ES" sz="2800" b="1" i="1">
                              <a:solidFill>
                                <a:srgbClr val="0070C0"/>
                              </a:solidFill>
                              <a:latin typeface="Cambria Math" panose="02040503050406030204" pitchFamily="18" charset="0"/>
                            </a:rPr>
                            <m:t>𝑪</m:t>
                          </m:r>
                        </m:e>
                      </m:acc>
                      <m:r>
                        <a:rPr lang="es-ES" sz="2800" b="1" i="1">
                          <a:solidFill>
                            <a:srgbClr val="0070C0"/>
                          </a:solidFill>
                          <a:latin typeface="Cambria Math" panose="02040503050406030204" pitchFamily="18" charset="0"/>
                        </a:rPr>
                        <m:t>=</m:t>
                      </m:r>
                      <m:r>
                        <a:rPr lang="es-ES" sz="2800" b="1" i="1">
                          <a:solidFill>
                            <a:srgbClr val="0070C0"/>
                          </a:solidFill>
                          <a:latin typeface="Cambria Math" panose="02040503050406030204" pitchFamily="18" charset="0"/>
                        </a:rPr>
                        <m:t>𝟓</m:t>
                      </m:r>
                      <m:acc>
                        <m:accPr>
                          <m:chr m:val="̂"/>
                          <m:ctrlPr>
                            <a:rPr lang="es-ES" sz="2800" b="1" i="1">
                              <a:solidFill>
                                <a:srgbClr val="0070C0"/>
                              </a:solidFill>
                              <a:latin typeface="Cambria Math" panose="02040503050406030204" pitchFamily="18" charset="0"/>
                            </a:rPr>
                          </m:ctrlPr>
                        </m:accPr>
                        <m:e>
                          <m:r>
                            <a:rPr lang="es-ES" sz="2800" b="1" i="1">
                              <a:solidFill>
                                <a:srgbClr val="0070C0"/>
                              </a:solidFill>
                              <a:latin typeface="Cambria Math" panose="02040503050406030204" pitchFamily="18" charset="0"/>
                            </a:rPr>
                            <m:t>𝒊</m:t>
                          </m:r>
                        </m:e>
                      </m:acc>
                      <m:r>
                        <a:rPr lang="es-ES" sz="2800" b="1" i="1">
                          <a:solidFill>
                            <a:srgbClr val="0070C0"/>
                          </a:solidFill>
                          <a:latin typeface="Cambria Math" panose="02040503050406030204" pitchFamily="18" charset="0"/>
                        </a:rPr>
                        <m:t>−</m:t>
                      </m:r>
                      <m:r>
                        <a:rPr lang="es-ES" sz="2800" b="1" i="1">
                          <a:solidFill>
                            <a:srgbClr val="0070C0"/>
                          </a:solidFill>
                          <a:latin typeface="Cambria Math" panose="02040503050406030204" pitchFamily="18" charset="0"/>
                        </a:rPr>
                        <m:t>𝟏</m:t>
                      </m:r>
                      <m:acc>
                        <m:accPr>
                          <m:chr m:val="̂"/>
                          <m:ctrlPr>
                            <a:rPr lang="es-ES" sz="2800" b="1" i="1">
                              <a:solidFill>
                                <a:srgbClr val="0070C0"/>
                              </a:solidFill>
                              <a:latin typeface="Cambria Math" panose="02040503050406030204" pitchFamily="18" charset="0"/>
                            </a:rPr>
                          </m:ctrlPr>
                        </m:accPr>
                        <m:e>
                          <m:r>
                            <a:rPr lang="es-ES" sz="2800" b="1" i="1">
                              <a:solidFill>
                                <a:srgbClr val="0070C0"/>
                              </a:solidFill>
                              <a:latin typeface="Cambria Math" panose="02040503050406030204" pitchFamily="18" charset="0"/>
                            </a:rPr>
                            <m:t>𝒋</m:t>
                          </m:r>
                        </m:e>
                      </m:acc>
                    </m:oMath>
                  </m:oMathPara>
                </a14:m>
                <a:endParaRPr lang="es-ES_tradnl" sz="2800" dirty="0"/>
              </a:p>
              <a:p>
                <a:r>
                  <a:rPr lang="es-ES_tradnl" sz="2800" dirty="0"/>
                  <a:t>…y determine su magnitud y dirección </a:t>
                </a:r>
              </a:p>
            </p:txBody>
          </p:sp>
        </mc:Choice>
        <mc:Fallback xmlns="">
          <p:sp>
            <p:nvSpPr>
              <p:cNvPr id="5" name="Rectángulo 4">
                <a:extLst>
                  <a:ext uri="{FF2B5EF4-FFF2-40B4-BE49-F238E27FC236}">
                    <a16:creationId xmlns:a16="http://schemas.microsoft.com/office/drawing/2014/main" id="{2C0BE8CA-468E-9344-9A87-30214CA3A2B7}"/>
                  </a:ext>
                </a:extLst>
              </p:cNvPr>
              <p:cNvSpPr>
                <a:spLocks noRot="1" noChangeAspect="1" noMove="1" noResize="1" noEditPoints="1" noAdjustHandles="1" noChangeArrowheads="1" noChangeShapeType="1" noTextEdit="1"/>
              </p:cNvSpPr>
              <p:nvPr/>
            </p:nvSpPr>
            <p:spPr>
              <a:xfrm>
                <a:off x="427116" y="1690688"/>
                <a:ext cx="5555673" cy="3700308"/>
              </a:xfrm>
              <a:prstGeom prst="rect">
                <a:avLst/>
              </a:prstGeom>
              <a:blipFill>
                <a:blip r:embed="rId3"/>
                <a:stretch>
                  <a:fillRect l="-2283" t="-1370" b="-3425"/>
                </a:stretch>
              </a:blipFill>
            </p:spPr>
            <p:txBody>
              <a:bodyPr/>
              <a:lstStyle/>
              <a:p>
                <a:r>
                  <a:rPr lang="es-ES_tradnl">
                    <a:noFill/>
                  </a:rPr>
                  <a:t> </a:t>
                </a:r>
              </a:p>
            </p:txBody>
          </p:sp>
        </mc:Fallback>
      </mc:AlternateContent>
    </p:spTree>
    <p:extLst>
      <p:ext uri="{BB962C8B-B14F-4D97-AF65-F5344CB8AC3E}">
        <p14:creationId xmlns:p14="http://schemas.microsoft.com/office/powerpoint/2010/main" val="14114347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54BF44-DABC-7A42-A924-DC77961FE94A}"/>
              </a:ext>
            </a:extLst>
          </p:cNvPr>
          <p:cNvSpPr>
            <a:spLocks noGrp="1"/>
          </p:cNvSpPr>
          <p:nvPr>
            <p:ph type="title"/>
          </p:nvPr>
        </p:nvSpPr>
        <p:spPr/>
        <p:txBody>
          <a:bodyPr/>
          <a:lstStyle/>
          <a:p>
            <a:r>
              <a:rPr lang="es-ES_tradnl" dirty="0"/>
              <a:t>Suma y resta de vectores en notación cartesiana</a:t>
            </a:r>
          </a:p>
        </p:txBody>
      </p:sp>
      <mc:AlternateContent xmlns:mc="http://schemas.openxmlformats.org/markup-compatibility/2006" xmlns:a14="http://schemas.microsoft.com/office/drawing/2010/main">
        <mc:Choice Requires="a14">
          <p:sp>
            <p:nvSpPr>
              <p:cNvPr id="5" name="Rectángulo 4">
                <a:extLst>
                  <a:ext uri="{FF2B5EF4-FFF2-40B4-BE49-F238E27FC236}">
                    <a16:creationId xmlns:a16="http://schemas.microsoft.com/office/drawing/2014/main" id="{BFF12D10-2E30-F049-9EE7-EE9344C1D701}"/>
                  </a:ext>
                </a:extLst>
              </p:cNvPr>
              <p:cNvSpPr/>
              <p:nvPr/>
            </p:nvSpPr>
            <p:spPr>
              <a:xfrm>
                <a:off x="1108081" y="1813214"/>
                <a:ext cx="2154629" cy="54989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_tradnl" sz="2400" b="1" i="1" smtClean="0">
                              <a:solidFill>
                                <a:srgbClr val="FF0000"/>
                              </a:solidFill>
                              <a:latin typeface="Cambria Math" panose="02040503050406030204" pitchFamily="18" charset="0"/>
                            </a:rPr>
                          </m:ctrlPr>
                        </m:accPr>
                        <m:e>
                          <m:r>
                            <a:rPr lang="es-ES" sz="2400" b="1" i="1" smtClean="0">
                              <a:solidFill>
                                <a:srgbClr val="FF0000"/>
                              </a:solidFill>
                              <a:latin typeface="Cambria Math" panose="02040503050406030204" pitchFamily="18" charset="0"/>
                            </a:rPr>
                            <m:t>𝑨</m:t>
                          </m:r>
                        </m:e>
                      </m:acc>
                      <m:r>
                        <a:rPr lang="es-ES" sz="2400" b="1" i="1">
                          <a:solidFill>
                            <a:srgbClr val="FF0000"/>
                          </a:solidFill>
                          <a:latin typeface="Cambria Math" panose="02040503050406030204" pitchFamily="18" charset="0"/>
                        </a:rPr>
                        <m:t>=</m:t>
                      </m:r>
                      <m:sSub>
                        <m:sSubPr>
                          <m:ctrlPr>
                            <a:rPr lang="es-ES" sz="2400" b="1" i="1" smtClean="0">
                              <a:solidFill>
                                <a:srgbClr val="FF0000"/>
                              </a:solidFill>
                              <a:latin typeface="Cambria Math" panose="02040503050406030204" pitchFamily="18" charset="0"/>
                            </a:rPr>
                          </m:ctrlPr>
                        </m:sSubPr>
                        <m:e>
                          <m:r>
                            <a:rPr lang="es-ES" sz="2400" b="1" i="1" smtClean="0">
                              <a:solidFill>
                                <a:srgbClr val="FF0000"/>
                              </a:solidFill>
                              <a:latin typeface="Cambria Math" panose="02040503050406030204" pitchFamily="18" charset="0"/>
                            </a:rPr>
                            <m:t>𝑨</m:t>
                          </m:r>
                        </m:e>
                        <m:sub>
                          <m:r>
                            <a:rPr lang="es-ES" sz="2400" b="1" i="1" smtClean="0">
                              <a:solidFill>
                                <a:srgbClr val="FF0000"/>
                              </a:solidFill>
                              <a:latin typeface="Cambria Math" panose="02040503050406030204" pitchFamily="18" charset="0"/>
                            </a:rPr>
                            <m:t>𝒙</m:t>
                          </m:r>
                        </m:sub>
                      </m:sSub>
                      <m:acc>
                        <m:accPr>
                          <m:chr m:val="̂"/>
                          <m:ctrlPr>
                            <a:rPr lang="es-ES" sz="2400" b="1" i="1" smtClean="0">
                              <a:solidFill>
                                <a:srgbClr val="FF0000"/>
                              </a:solidFill>
                              <a:latin typeface="Cambria Math" panose="02040503050406030204" pitchFamily="18" charset="0"/>
                            </a:rPr>
                          </m:ctrlPr>
                        </m:accPr>
                        <m:e>
                          <m:r>
                            <a:rPr lang="es-ES" sz="2400" b="1" i="1" smtClean="0">
                              <a:solidFill>
                                <a:srgbClr val="FF0000"/>
                              </a:solidFill>
                              <a:latin typeface="Cambria Math" panose="02040503050406030204" pitchFamily="18" charset="0"/>
                            </a:rPr>
                            <m:t>𝒊</m:t>
                          </m:r>
                        </m:e>
                      </m:acc>
                      <m:r>
                        <a:rPr lang="es-ES" sz="2400" b="1" i="1">
                          <a:solidFill>
                            <a:srgbClr val="FF0000"/>
                          </a:solidFill>
                          <a:latin typeface="Cambria Math" panose="02040503050406030204" pitchFamily="18" charset="0"/>
                        </a:rPr>
                        <m:t>+</m:t>
                      </m:r>
                      <m:sSub>
                        <m:sSubPr>
                          <m:ctrlPr>
                            <a:rPr lang="es-ES" sz="2400" b="1" i="1">
                              <a:solidFill>
                                <a:srgbClr val="FF0000"/>
                              </a:solidFill>
                              <a:latin typeface="Cambria Math" panose="02040503050406030204" pitchFamily="18" charset="0"/>
                            </a:rPr>
                          </m:ctrlPr>
                        </m:sSubPr>
                        <m:e>
                          <m:r>
                            <a:rPr lang="es-ES" sz="2400" b="1" i="1">
                              <a:solidFill>
                                <a:srgbClr val="FF0000"/>
                              </a:solidFill>
                              <a:latin typeface="Cambria Math" panose="02040503050406030204" pitchFamily="18" charset="0"/>
                            </a:rPr>
                            <m:t>𝑨</m:t>
                          </m:r>
                        </m:e>
                        <m:sub>
                          <m:r>
                            <a:rPr lang="es-ES" sz="2400" b="1" i="1" smtClean="0">
                              <a:solidFill>
                                <a:srgbClr val="FF0000"/>
                              </a:solidFill>
                              <a:latin typeface="Cambria Math" panose="02040503050406030204" pitchFamily="18" charset="0"/>
                            </a:rPr>
                            <m:t>𝒚</m:t>
                          </m:r>
                        </m:sub>
                      </m:sSub>
                      <m:acc>
                        <m:accPr>
                          <m:chr m:val="̂"/>
                          <m:ctrlPr>
                            <a:rPr lang="es-ES" sz="2400" b="1" i="1">
                              <a:solidFill>
                                <a:srgbClr val="FF0000"/>
                              </a:solidFill>
                              <a:latin typeface="Cambria Math" panose="02040503050406030204" pitchFamily="18" charset="0"/>
                            </a:rPr>
                          </m:ctrlPr>
                        </m:accPr>
                        <m:e>
                          <m:r>
                            <a:rPr lang="es-ES" sz="2400" b="1" i="1" smtClean="0">
                              <a:solidFill>
                                <a:srgbClr val="FF0000"/>
                              </a:solidFill>
                              <a:latin typeface="Cambria Math" panose="02040503050406030204" pitchFamily="18" charset="0"/>
                            </a:rPr>
                            <m:t>𝒋</m:t>
                          </m:r>
                        </m:e>
                      </m:acc>
                    </m:oMath>
                  </m:oMathPara>
                </a14:m>
                <a:endParaRPr lang="es-ES_tradnl" sz="2400" dirty="0"/>
              </a:p>
            </p:txBody>
          </p:sp>
        </mc:Choice>
        <mc:Fallback xmlns="">
          <p:sp>
            <p:nvSpPr>
              <p:cNvPr id="5" name="Rectángulo 4">
                <a:extLst>
                  <a:ext uri="{FF2B5EF4-FFF2-40B4-BE49-F238E27FC236}">
                    <a16:creationId xmlns:a16="http://schemas.microsoft.com/office/drawing/2014/main" id="{BFF12D10-2E30-F049-9EE7-EE9344C1D701}"/>
                  </a:ext>
                </a:extLst>
              </p:cNvPr>
              <p:cNvSpPr>
                <a:spLocks noRot="1" noChangeAspect="1" noMove="1" noResize="1" noEditPoints="1" noAdjustHandles="1" noChangeArrowheads="1" noChangeShapeType="1" noTextEdit="1"/>
              </p:cNvSpPr>
              <p:nvPr/>
            </p:nvSpPr>
            <p:spPr>
              <a:xfrm>
                <a:off x="1108081" y="1813214"/>
                <a:ext cx="2154629" cy="549894"/>
              </a:xfrm>
              <a:prstGeom prst="rect">
                <a:avLst/>
              </a:prstGeom>
              <a:blipFill>
                <a:blip r:embed="rId2"/>
                <a:stretch>
                  <a:fillRect b="-6818"/>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6" name="Rectángulo 5">
                <a:extLst>
                  <a:ext uri="{FF2B5EF4-FFF2-40B4-BE49-F238E27FC236}">
                    <a16:creationId xmlns:a16="http://schemas.microsoft.com/office/drawing/2014/main" id="{BB241F02-69B9-0040-93DA-177D2B8CE6B4}"/>
                  </a:ext>
                </a:extLst>
              </p:cNvPr>
              <p:cNvSpPr/>
              <p:nvPr/>
            </p:nvSpPr>
            <p:spPr>
              <a:xfrm>
                <a:off x="4095121" y="1813214"/>
                <a:ext cx="2252411" cy="54880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_tradnl" sz="2400" b="1" i="1" smtClean="0">
                              <a:solidFill>
                                <a:srgbClr val="0070C0"/>
                              </a:solidFill>
                              <a:latin typeface="Cambria Math" panose="02040503050406030204" pitchFamily="18" charset="0"/>
                            </a:rPr>
                          </m:ctrlPr>
                        </m:accPr>
                        <m:e>
                          <m:r>
                            <a:rPr lang="es-ES" sz="2400" b="1" i="1" smtClean="0">
                              <a:solidFill>
                                <a:srgbClr val="0070C0"/>
                              </a:solidFill>
                              <a:latin typeface="Cambria Math" panose="02040503050406030204" pitchFamily="18" charset="0"/>
                            </a:rPr>
                            <m:t>𝑩</m:t>
                          </m:r>
                        </m:e>
                      </m:acc>
                      <m:r>
                        <a:rPr lang="es-ES" sz="2400" b="1" i="1">
                          <a:solidFill>
                            <a:srgbClr val="0070C0"/>
                          </a:solidFill>
                          <a:latin typeface="Cambria Math" panose="02040503050406030204" pitchFamily="18" charset="0"/>
                        </a:rPr>
                        <m:t>=</m:t>
                      </m:r>
                      <m:sSub>
                        <m:sSubPr>
                          <m:ctrlPr>
                            <a:rPr lang="es-ES" sz="2400" b="1" i="1" smtClean="0">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𝑩</m:t>
                          </m:r>
                        </m:e>
                        <m:sub>
                          <m:r>
                            <a:rPr lang="es-ES" sz="2400" b="1" i="1" smtClean="0">
                              <a:solidFill>
                                <a:srgbClr val="0070C0"/>
                              </a:solidFill>
                              <a:latin typeface="Cambria Math" panose="02040503050406030204" pitchFamily="18" charset="0"/>
                            </a:rPr>
                            <m:t>𝒙</m:t>
                          </m:r>
                        </m:sub>
                      </m:sSub>
                      <m:acc>
                        <m:accPr>
                          <m:chr m:val="̂"/>
                          <m:ctrlPr>
                            <a:rPr lang="es-ES" sz="2400" b="1" i="1" smtClean="0">
                              <a:solidFill>
                                <a:srgbClr val="0070C0"/>
                              </a:solidFill>
                              <a:latin typeface="Cambria Math" panose="02040503050406030204" pitchFamily="18" charset="0"/>
                            </a:rPr>
                          </m:ctrlPr>
                        </m:accPr>
                        <m:e>
                          <m:r>
                            <a:rPr lang="es-ES" sz="2400" b="1" i="1" smtClean="0">
                              <a:solidFill>
                                <a:srgbClr val="0070C0"/>
                              </a:solidFill>
                              <a:latin typeface="Cambria Math" panose="02040503050406030204" pitchFamily="18" charset="0"/>
                            </a:rPr>
                            <m:t>𝒊</m:t>
                          </m:r>
                        </m:e>
                      </m:acc>
                      <m:r>
                        <a:rPr lang="es-ES" sz="2400" b="1" i="1">
                          <a:solidFill>
                            <a:srgbClr val="0070C0"/>
                          </a:solidFill>
                          <a:latin typeface="Cambria Math" panose="02040503050406030204" pitchFamily="18" charset="0"/>
                        </a:rPr>
                        <m:t>+</m:t>
                      </m:r>
                      <m:sSub>
                        <m:sSubPr>
                          <m:ctrlPr>
                            <a:rPr lang="es-ES" sz="2400" b="1" i="1">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𝑩</m:t>
                          </m:r>
                        </m:e>
                        <m:sub>
                          <m:r>
                            <a:rPr lang="es-ES" sz="2400" b="1" i="1" smtClean="0">
                              <a:solidFill>
                                <a:srgbClr val="0070C0"/>
                              </a:solidFill>
                              <a:latin typeface="Cambria Math" panose="02040503050406030204" pitchFamily="18" charset="0"/>
                            </a:rPr>
                            <m:t>𝒚</m:t>
                          </m:r>
                        </m:sub>
                      </m:sSub>
                      <m:acc>
                        <m:accPr>
                          <m:chr m:val="̂"/>
                          <m:ctrlPr>
                            <a:rPr lang="es-ES" sz="2400" b="1" i="1">
                              <a:solidFill>
                                <a:srgbClr val="0070C0"/>
                              </a:solidFill>
                              <a:latin typeface="Cambria Math" panose="02040503050406030204" pitchFamily="18" charset="0"/>
                            </a:rPr>
                          </m:ctrlPr>
                        </m:accPr>
                        <m:e>
                          <m:r>
                            <a:rPr lang="es-ES" sz="2400" b="1" i="1" smtClean="0">
                              <a:solidFill>
                                <a:srgbClr val="0070C0"/>
                              </a:solidFill>
                              <a:latin typeface="Cambria Math" panose="02040503050406030204" pitchFamily="18" charset="0"/>
                            </a:rPr>
                            <m:t>𝒋</m:t>
                          </m:r>
                        </m:e>
                      </m:acc>
                    </m:oMath>
                  </m:oMathPara>
                </a14:m>
                <a:endParaRPr lang="es-ES_tradnl" sz="2400" dirty="0"/>
              </a:p>
            </p:txBody>
          </p:sp>
        </mc:Choice>
        <mc:Fallback xmlns="">
          <p:sp>
            <p:nvSpPr>
              <p:cNvPr id="6" name="Rectángulo 5">
                <a:extLst>
                  <a:ext uri="{FF2B5EF4-FFF2-40B4-BE49-F238E27FC236}">
                    <a16:creationId xmlns:a16="http://schemas.microsoft.com/office/drawing/2014/main" id="{BB241F02-69B9-0040-93DA-177D2B8CE6B4}"/>
                  </a:ext>
                </a:extLst>
              </p:cNvPr>
              <p:cNvSpPr>
                <a:spLocks noRot="1" noChangeAspect="1" noMove="1" noResize="1" noEditPoints="1" noAdjustHandles="1" noChangeArrowheads="1" noChangeShapeType="1" noTextEdit="1"/>
              </p:cNvSpPr>
              <p:nvPr/>
            </p:nvSpPr>
            <p:spPr>
              <a:xfrm>
                <a:off x="4095121" y="1813214"/>
                <a:ext cx="2252411" cy="548805"/>
              </a:xfrm>
              <a:prstGeom prst="rect">
                <a:avLst/>
              </a:prstGeom>
              <a:blipFill>
                <a:blip r:embed="rId3"/>
                <a:stretch>
                  <a:fillRect b="-6818"/>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7" name="Rectángulo 6">
                <a:extLst>
                  <a:ext uri="{FF2B5EF4-FFF2-40B4-BE49-F238E27FC236}">
                    <a16:creationId xmlns:a16="http://schemas.microsoft.com/office/drawing/2014/main" id="{4C4E7569-A0D8-9448-8923-43FB03DC54A9}"/>
                  </a:ext>
                </a:extLst>
              </p:cNvPr>
              <p:cNvSpPr/>
              <p:nvPr/>
            </p:nvSpPr>
            <p:spPr>
              <a:xfrm>
                <a:off x="838201" y="3451052"/>
                <a:ext cx="1620957" cy="50885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_tradnl" sz="2400" b="1" i="1" smtClean="0">
                              <a:solidFill>
                                <a:schemeClr val="accent6">
                                  <a:lumMod val="75000"/>
                                </a:schemeClr>
                              </a:solidFill>
                              <a:latin typeface="Cambria Math" panose="02040503050406030204" pitchFamily="18" charset="0"/>
                            </a:rPr>
                          </m:ctrlPr>
                        </m:accPr>
                        <m:e>
                          <m:r>
                            <a:rPr lang="es-ES" sz="2400" b="1" i="1" smtClean="0">
                              <a:solidFill>
                                <a:schemeClr val="accent6">
                                  <a:lumMod val="75000"/>
                                </a:schemeClr>
                              </a:solidFill>
                              <a:latin typeface="Cambria Math" panose="02040503050406030204" pitchFamily="18" charset="0"/>
                            </a:rPr>
                            <m:t>𝑺</m:t>
                          </m:r>
                        </m:e>
                      </m:acc>
                      <m:r>
                        <a:rPr lang="es-ES" sz="2400" b="1" i="1">
                          <a:solidFill>
                            <a:srgbClr val="0070C0"/>
                          </a:solidFill>
                          <a:latin typeface="Cambria Math" panose="02040503050406030204" pitchFamily="18" charset="0"/>
                        </a:rPr>
                        <m:t>=</m:t>
                      </m:r>
                      <m:acc>
                        <m:accPr>
                          <m:chr m:val="⃗"/>
                          <m:ctrlPr>
                            <a:rPr lang="es-ES_tradnl" sz="2400" b="1" i="1" smtClean="0">
                              <a:solidFill>
                                <a:srgbClr val="FF0000"/>
                              </a:solidFill>
                              <a:latin typeface="Cambria Math" panose="02040503050406030204" pitchFamily="18" charset="0"/>
                            </a:rPr>
                          </m:ctrlPr>
                        </m:accPr>
                        <m:e>
                          <m:r>
                            <a:rPr lang="es-ES" sz="2400" b="1" i="1" smtClean="0">
                              <a:solidFill>
                                <a:srgbClr val="FF0000"/>
                              </a:solidFill>
                              <a:latin typeface="Cambria Math" panose="02040503050406030204" pitchFamily="18" charset="0"/>
                            </a:rPr>
                            <m:t>𝑨</m:t>
                          </m:r>
                        </m:e>
                      </m:acc>
                      <m:r>
                        <a:rPr lang="es-ES" sz="2400" b="1" i="1" smtClean="0">
                          <a:solidFill>
                            <a:srgbClr val="0070C0"/>
                          </a:solidFill>
                          <a:latin typeface="Cambria Math" panose="02040503050406030204" pitchFamily="18" charset="0"/>
                        </a:rPr>
                        <m:t>+</m:t>
                      </m:r>
                      <m:acc>
                        <m:accPr>
                          <m:chr m:val="⃗"/>
                          <m:ctrlPr>
                            <a:rPr lang="es-ES_tradnl" sz="2400" b="1" i="1">
                              <a:solidFill>
                                <a:srgbClr val="0070C0"/>
                              </a:solidFill>
                              <a:latin typeface="Cambria Math" panose="02040503050406030204" pitchFamily="18" charset="0"/>
                            </a:rPr>
                          </m:ctrlPr>
                        </m:accPr>
                        <m:e>
                          <m:r>
                            <a:rPr lang="es-ES" sz="2400" b="1" i="1" smtClean="0">
                              <a:solidFill>
                                <a:srgbClr val="0070C0"/>
                              </a:solidFill>
                              <a:latin typeface="Cambria Math" panose="02040503050406030204" pitchFamily="18" charset="0"/>
                            </a:rPr>
                            <m:t>𝑩</m:t>
                          </m:r>
                        </m:e>
                      </m:acc>
                    </m:oMath>
                  </m:oMathPara>
                </a14:m>
                <a:endParaRPr lang="es-ES" sz="2400" b="1" dirty="0">
                  <a:solidFill>
                    <a:srgbClr val="0070C0"/>
                  </a:solidFill>
                </a:endParaRPr>
              </a:p>
            </p:txBody>
          </p:sp>
        </mc:Choice>
        <mc:Fallback xmlns="">
          <p:sp>
            <p:nvSpPr>
              <p:cNvPr id="7" name="Rectángulo 6">
                <a:extLst>
                  <a:ext uri="{FF2B5EF4-FFF2-40B4-BE49-F238E27FC236}">
                    <a16:creationId xmlns:a16="http://schemas.microsoft.com/office/drawing/2014/main" id="{4C4E7569-A0D8-9448-8923-43FB03DC54A9}"/>
                  </a:ext>
                </a:extLst>
              </p:cNvPr>
              <p:cNvSpPr>
                <a:spLocks noRot="1" noChangeAspect="1" noMove="1" noResize="1" noEditPoints="1" noAdjustHandles="1" noChangeArrowheads="1" noChangeShapeType="1" noTextEdit="1"/>
              </p:cNvSpPr>
              <p:nvPr/>
            </p:nvSpPr>
            <p:spPr>
              <a:xfrm>
                <a:off x="838201" y="3451052"/>
                <a:ext cx="1620957" cy="508857"/>
              </a:xfrm>
              <a:prstGeom prst="rect">
                <a:avLst/>
              </a:prstGeom>
              <a:blipFill>
                <a:blip r:embed="rId4"/>
                <a:stretch>
                  <a:fillRect/>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711EE696-15A7-AA40-B92D-C62A0C5DD2D0}"/>
                  </a:ext>
                </a:extLst>
              </p:cNvPr>
              <p:cNvSpPr/>
              <p:nvPr/>
            </p:nvSpPr>
            <p:spPr>
              <a:xfrm>
                <a:off x="838200" y="4029726"/>
                <a:ext cx="4420633" cy="55124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_tradnl" sz="2400" b="1" i="1" smtClean="0">
                              <a:solidFill>
                                <a:schemeClr val="accent6">
                                  <a:lumMod val="75000"/>
                                </a:schemeClr>
                              </a:solidFill>
                              <a:latin typeface="Cambria Math" panose="02040503050406030204" pitchFamily="18" charset="0"/>
                            </a:rPr>
                          </m:ctrlPr>
                        </m:accPr>
                        <m:e>
                          <m:r>
                            <a:rPr lang="es-ES" sz="2400" b="1" i="1" smtClean="0">
                              <a:solidFill>
                                <a:schemeClr val="accent6">
                                  <a:lumMod val="75000"/>
                                </a:schemeClr>
                              </a:solidFill>
                              <a:latin typeface="Cambria Math" panose="02040503050406030204" pitchFamily="18" charset="0"/>
                            </a:rPr>
                            <m:t>𝑺</m:t>
                          </m:r>
                        </m:e>
                      </m:acc>
                      <m:r>
                        <a:rPr lang="es-ES" sz="2400" b="1" i="1">
                          <a:solidFill>
                            <a:srgbClr val="0070C0"/>
                          </a:solidFill>
                          <a:latin typeface="Cambria Math" panose="02040503050406030204" pitchFamily="18" charset="0"/>
                        </a:rPr>
                        <m:t>=</m:t>
                      </m:r>
                      <m:d>
                        <m:dPr>
                          <m:ctrlPr>
                            <a:rPr lang="es-ES" sz="2400" b="1" i="1" smtClean="0">
                              <a:solidFill>
                                <a:srgbClr val="0070C0"/>
                              </a:solidFill>
                              <a:latin typeface="Cambria Math" panose="02040503050406030204" pitchFamily="18" charset="0"/>
                            </a:rPr>
                          </m:ctrlPr>
                        </m:dPr>
                        <m:e>
                          <m:sSub>
                            <m:sSubPr>
                              <m:ctrlPr>
                                <a:rPr lang="es-ES" sz="2400" b="1" i="1" smtClean="0">
                                  <a:solidFill>
                                    <a:srgbClr val="FF0000"/>
                                  </a:solidFill>
                                  <a:latin typeface="Cambria Math" panose="02040503050406030204" pitchFamily="18" charset="0"/>
                                </a:rPr>
                              </m:ctrlPr>
                            </m:sSubPr>
                            <m:e>
                              <m:r>
                                <a:rPr lang="es-ES" sz="2400" b="1" i="1">
                                  <a:solidFill>
                                    <a:srgbClr val="FF0000"/>
                                  </a:solidFill>
                                  <a:latin typeface="Cambria Math" panose="02040503050406030204" pitchFamily="18" charset="0"/>
                                </a:rPr>
                                <m:t>𝑨</m:t>
                              </m:r>
                            </m:e>
                            <m:sub>
                              <m:r>
                                <a:rPr lang="es-ES" sz="2400" b="1" i="1">
                                  <a:solidFill>
                                    <a:srgbClr val="FF0000"/>
                                  </a:solidFill>
                                  <a:latin typeface="Cambria Math" panose="02040503050406030204" pitchFamily="18" charset="0"/>
                                </a:rPr>
                                <m:t>𝒙</m:t>
                              </m:r>
                            </m:sub>
                          </m:sSub>
                          <m:acc>
                            <m:accPr>
                              <m:chr m:val="̂"/>
                              <m:ctrlPr>
                                <a:rPr lang="es-ES" sz="2400" b="1" i="1">
                                  <a:solidFill>
                                    <a:srgbClr val="FF0000"/>
                                  </a:solidFill>
                                  <a:latin typeface="Cambria Math" panose="02040503050406030204" pitchFamily="18" charset="0"/>
                                </a:rPr>
                              </m:ctrlPr>
                            </m:accPr>
                            <m:e>
                              <m:r>
                                <a:rPr lang="es-ES" sz="2400" b="1" i="1">
                                  <a:solidFill>
                                    <a:srgbClr val="FF0000"/>
                                  </a:solidFill>
                                  <a:latin typeface="Cambria Math" panose="02040503050406030204" pitchFamily="18" charset="0"/>
                                </a:rPr>
                                <m:t>𝒊</m:t>
                              </m:r>
                            </m:e>
                          </m:acc>
                          <m:r>
                            <a:rPr lang="es-ES" sz="2400" b="1" i="1">
                              <a:solidFill>
                                <a:srgbClr val="FF0000"/>
                              </a:solidFill>
                              <a:latin typeface="Cambria Math" panose="02040503050406030204" pitchFamily="18" charset="0"/>
                            </a:rPr>
                            <m:t>+</m:t>
                          </m:r>
                          <m:sSub>
                            <m:sSubPr>
                              <m:ctrlPr>
                                <a:rPr lang="es-ES" sz="2400" b="1" i="1">
                                  <a:solidFill>
                                    <a:srgbClr val="FF0000"/>
                                  </a:solidFill>
                                  <a:latin typeface="Cambria Math" panose="02040503050406030204" pitchFamily="18" charset="0"/>
                                </a:rPr>
                              </m:ctrlPr>
                            </m:sSubPr>
                            <m:e>
                              <m:r>
                                <a:rPr lang="es-ES" sz="2400" b="1" i="1">
                                  <a:solidFill>
                                    <a:srgbClr val="FF0000"/>
                                  </a:solidFill>
                                  <a:latin typeface="Cambria Math" panose="02040503050406030204" pitchFamily="18" charset="0"/>
                                </a:rPr>
                                <m:t>𝑨</m:t>
                              </m:r>
                            </m:e>
                            <m:sub>
                              <m:r>
                                <a:rPr lang="es-ES" sz="2400" b="1" i="1">
                                  <a:solidFill>
                                    <a:srgbClr val="FF0000"/>
                                  </a:solidFill>
                                  <a:latin typeface="Cambria Math" panose="02040503050406030204" pitchFamily="18" charset="0"/>
                                </a:rPr>
                                <m:t>𝒚</m:t>
                              </m:r>
                            </m:sub>
                          </m:sSub>
                          <m:acc>
                            <m:accPr>
                              <m:chr m:val="̂"/>
                              <m:ctrlPr>
                                <a:rPr lang="es-ES" sz="2400" b="1" i="1">
                                  <a:solidFill>
                                    <a:srgbClr val="FF0000"/>
                                  </a:solidFill>
                                  <a:latin typeface="Cambria Math" panose="02040503050406030204" pitchFamily="18" charset="0"/>
                                </a:rPr>
                              </m:ctrlPr>
                            </m:accPr>
                            <m:e>
                              <m:r>
                                <a:rPr lang="es-ES" sz="2400" b="1" i="1">
                                  <a:solidFill>
                                    <a:srgbClr val="FF0000"/>
                                  </a:solidFill>
                                  <a:latin typeface="Cambria Math" panose="02040503050406030204" pitchFamily="18" charset="0"/>
                                </a:rPr>
                                <m:t>𝒋</m:t>
                              </m:r>
                            </m:e>
                          </m:acc>
                        </m:e>
                      </m:d>
                      <m:r>
                        <a:rPr lang="es-ES" sz="2400" b="1" i="1" smtClean="0">
                          <a:solidFill>
                            <a:srgbClr val="0070C0"/>
                          </a:solidFill>
                          <a:latin typeface="Cambria Math" panose="02040503050406030204" pitchFamily="18" charset="0"/>
                        </a:rPr>
                        <m:t>+</m:t>
                      </m:r>
                      <m:d>
                        <m:dPr>
                          <m:ctrlPr>
                            <a:rPr lang="es-ES" sz="2400" b="1" i="1">
                              <a:solidFill>
                                <a:srgbClr val="0070C0"/>
                              </a:solidFill>
                              <a:latin typeface="Cambria Math" panose="02040503050406030204" pitchFamily="18" charset="0"/>
                            </a:rPr>
                          </m:ctrlPr>
                        </m:dPr>
                        <m:e>
                          <m:sSub>
                            <m:sSubPr>
                              <m:ctrlPr>
                                <a:rPr lang="es-ES" sz="2400" b="1" i="1">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𝑩</m:t>
                              </m:r>
                            </m:e>
                            <m:sub>
                              <m:r>
                                <a:rPr lang="es-ES" sz="2400" b="1" i="1">
                                  <a:solidFill>
                                    <a:srgbClr val="0070C0"/>
                                  </a:solidFill>
                                  <a:latin typeface="Cambria Math" panose="02040503050406030204" pitchFamily="18" charset="0"/>
                                </a:rPr>
                                <m:t>𝒙</m:t>
                              </m:r>
                            </m:sub>
                          </m:sSub>
                          <m:acc>
                            <m:accPr>
                              <m:chr m:val="̂"/>
                              <m:ctrlPr>
                                <a:rPr lang="es-ES" sz="2400" b="1" i="1">
                                  <a:solidFill>
                                    <a:srgbClr val="0070C0"/>
                                  </a:solidFill>
                                  <a:latin typeface="Cambria Math" panose="02040503050406030204" pitchFamily="18" charset="0"/>
                                </a:rPr>
                              </m:ctrlPr>
                            </m:accPr>
                            <m:e>
                              <m:r>
                                <a:rPr lang="es-ES" sz="2400" b="1" i="1">
                                  <a:solidFill>
                                    <a:srgbClr val="0070C0"/>
                                  </a:solidFill>
                                  <a:latin typeface="Cambria Math" panose="02040503050406030204" pitchFamily="18" charset="0"/>
                                </a:rPr>
                                <m:t>𝒊</m:t>
                              </m:r>
                            </m:e>
                          </m:acc>
                          <m:r>
                            <a:rPr lang="es-ES" sz="2400" b="1" i="1">
                              <a:solidFill>
                                <a:srgbClr val="0070C0"/>
                              </a:solidFill>
                              <a:latin typeface="Cambria Math" panose="02040503050406030204" pitchFamily="18" charset="0"/>
                            </a:rPr>
                            <m:t>+</m:t>
                          </m:r>
                          <m:sSub>
                            <m:sSubPr>
                              <m:ctrlPr>
                                <a:rPr lang="es-ES" sz="2400" b="1" i="1">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𝑩</m:t>
                              </m:r>
                            </m:e>
                            <m:sub>
                              <m:r>
                                <a:rPr lang="es-ES" sz="2400" b="1" i="1">
                                  <a:solidFill>
                                    <a:srgbClr val="0070C0"/>
                                  </a:solidFill>
                                  <a:latin typeface="Cambria Math" panose="02040503050406030204" pitchFamily="18" charset="0"/>
                                </a:rPr>
                                <m:t>𝒚</m:t>
                              </m:r>
                            </m:sub>
                          </m:sSub>
                          <m:acc>
                            <m:accPr>
                              <m:chr m:val="̂"/>
                              <m:ctrlPr>
                                <a:rPr lang="es-ES" sz="2400" b="1" i="1">
                                  <a:solidFill>
                                    <a:srgbClr val="0070C0"/>
                                  </a:solidFill>
                                  <a:latin typeface="Cambria Math" panose="02040503050406030204" pitchFamily="18" charset="0"/>
                                </a:rPr>
                              </m:ctrlPr>
                            </m:accPr>
                            <m:e>
                              <m:r>
                                <a:rPr lang="es-ES" sz="2400" b="1" i="1">
                                  <a:solidFill>
                                    <a:srgbClr val="0070C0"/>
                                  </a:solidFill>
                                  <a:latin typeface="Cambria Math" panose="02040503050406030204" pitchFamily="18" charset="0"/>
                                </a:rPr>
                                <m:t>𝒋</m:t>
                              </m:r>
                            </m:e>
                          </m:acc>
                        </m:e>
                      </m:d>
                    </m:oMath>
                  </m:oMathPara>
                </a14:m>
                <a:endParaRPr lang="es-ES" sz="2400" b="1" dirty="0">
                  <a:solidFill>
                    <a:srgbClr val="0070C0"/>
                  </a:solidFill>
                </a:endParaRPr>
              </a:p>
            </p:txBody>
          </p:sp>
        </mc:Choice>
        <mc:Fallback xmlns="">
          <p:sp>
            <p:nvSpPr>
              <p:cNvPr id="9" name="Rectángulo 8">
                <a:extLst>
                  <a:ext uri="{FF2B5EF4-FFF2-40B4-BE49-F238E27FC236}">
                    <a16:creationId xmlns:a16="http://schemas.microsoft.com/office/drawing/2014/main" id="{711EE696-15A7-AA40-B92D-C62A0C5DD2D0}"/>
                  </a:ext>
                </a:extLst>
              </p:cNvPr>
              <p:cNvSpPr>
                <a:spLocks noRot="1" noChangeAspect="1" noMove="1" noResize="1" noEditPoints="1" noAdjustHandles="1" noChangeArrowheads="1" noChangeShapeType="1" noTextEdit="1"/>
              </p:cNvSpPr>
              <p:nvPr/>
            </p:nvSpPr>
            <p:spPr>
              <a:xfrm>
                <a:off x="838200" y="4029726"/>
                <a:ext cx="4420633" cy="551241"/>
              </a:xfrm>
              <a:prstGeom prst="rect">
                <a:avLst/>
              </a:prstGeom>
              <a:blipFill>
                <a:blip r:embed="rId5"/>
                <a:stretch>
                  <a:fillRect b="-4444"/>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10" name="Rectángulo 9">
                <a:extLst>
                  <a:ext uri="{FF2B5EF4-FFF2-40B4-BE49-F238E27FC236}">
                    <a16:creationId xmlns:a16="http://schemas.microsoft.com/office/drawing/2014/main" id="{4219B672-144D-D94C-BE37-FCC1CD0CCEC8}"/>
                  </a:ext>
                </a:extLst>
              </p:cNvPr>
              <p:cNvSpPr/>
              <p:nvPr/>
            </p:nvSpPr>
            <p:spPr>
              <a:xfrm>
                <a:off x="838200" y="4701057"/>
                <a:ext cx="4125488" cy="55124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_tradnl" sz="2400" b="1" i="1" smtClean="0">
                              <a:solidFill>
                                <a:schemeClr val="accent6">
                                  <a:lumMod val="75000"/>
                                </a:schemeClr>
                              </a:solidFill>
                              <a:latin typeface="Cambria Math" panose="02040503050406030204" pitchFamily="18" charset="0"/>
                            </a:rPr>
                          </m:ctrlPr>
                        </m:accPr>
                        <m:e>
                          <m:r>
                            <a:rPr lang="es-ES" sz="2400" b="1" i="1" smtClean="0">
                              <a:solidFill>
                                <a:schemeClr val="accent6">
                                  <a:lumMod val="75000"/>
                                </a:schemeClr>
                              </a:solidFill>
                              <a:latin typeface="Cambria Math" panose="02040503050406030204" pitchFamily="18" charset="0"/>
                            </a:rPr>
                            <m:t>𝑺</m:t>
                          </m:r>
                        </m:e>
                      </m:acc>
                      <m:r>
                        <a:rPr lang="es-ES" sz="2400" b="1" i="1">
                          <a:solidFill>
                            <a:srgbClr val="0070C0"/>
                          </a:solidFill>
                          <a:latin typeface="Cambria Math" panose="02040503050406030204" pitchFamily="18" charset="0"/>
                        </a:rPr>
                        <m:t>=</m:t>
                      </m:r>
                      <m:d>
                        <m:dPr>
                          <m:ctrlPr>
                            <a:rPr lang="es-ES" sz="2400" b="1" i="1" smtClean="0">
                              <a:solidFill>
                                <a:srgbClr val="0070C0"/>
                              </a:solidFill>
                              <a:latin typeface="Cambria Math" panose="02040503050406030204" pitchFamily="18" charset="0"/>
                            </a:rPr>
                          </m:ctrlPr>
                        </m:dPr>
                        <m:e>
                          <m:sSub>
                            <m:sSubPr>
                              <m:ctrlPr>
                                <a:rPr lang="es-ES" sz="2400" b="1" i="1" smtClean="0">
                                  <a:solidFill>
                                    <a:srgbClr val="FF0000"/>
                                  </a:solidFill>
                                  <a:latin typeface="Cambria Math" panose="02040503050406030204" pitchFamily="18" charset="0"/>
                                </a:rPr>
                              </m:ctrlPr>
                            </m:sSubPr>
                            <m:e>
                              <m:r>
                                <a:rPr lang="es-ES" sz="2400" b="1" i="1">
                                  <a:solidFill>
                                    <a:srgbClr val="FF0000"/>
                                  </a:solidFill>
                                  <a:latin typeface="Cambria Math" panose="02040503050406030204" pitchFamily="18" charset="0"/>
                                </a:rPr>
                                <m:t>𝑨</m:t>
                              </m:r>
                            </m:e>
                            <m:sub>
                              <m:r>
                                <a:rPr lang="es-ES" sz="2400" b="1" i="1">
                                  <a:solidFill>
                                    <a:srgbClr val="FF0000"/>
                                  </a:solidFill>
                                  <a:latin typeface="Cambria Math" panose="02040503050406030204" pitchFamily="18" charset="0"/>
                                </a:rPr>
                                <m:t>𝒙</m:t>
                              </m:r>
                            </m:sub>
                          </m:sSub>
                          <m:r>
                            <a:rPr lang="es-ES" sz="2400" b="1" i="1">
                              <a:solidFill>
                                <a:srgbClr val="0070C0"/>
                              </a:solidFill>
                              <a:latin typeface="Cambria Math" panose="02040503050406030204" pitchFamily="18" charset="0"/>
                            </a:rPr>
                            <m:t>+</m:t>
                          </m:r>
                          <m:sSub>
                            <m:sSubPr>
                              <m:ctrlPr>
                                <a:rPr lang="es-ES" sz="2400" b="1" i="1">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𝑩</m:t>
                              </m:r>
                            </m:e>
                            <m:sub>
                              <m:r>
                                <a:rPr lang="es-ES" sz="2400" b="1" i="1" smtClean="0">
                                  <a:solidFill>
                                    <a:srgbClr val="0070C0"/>
                                  </a:solidFill>
                                  <a:latin typeface="Cambria Math" panose="02040503050406030204" pitchFamily="18" charset="0"/>
                                </a:rPr>
                                <m:t>𝒙</m:t>
                              </m:r>
                            </m:sub>
                          </m:sSub>
                        </m:e>
                      </m:d>
                      <m:acc>
                        <m:accPr>
                          <m:chr m:val="̂"/>
                          <m:ctrlPr>
                            <a:rPr lang="es-ES" sz="2400" b="1" i="1">
                              <a:solidFill>
                                <a:srgbClr val="0070C0"/>
                              </a:solidFill>
                              <a:latin typeface="Cambria Math" panose="02040503050406030204" pitchFamily="18" charset="0"/>
                            </a:rPr>
                          </m:ctrlPr>
                        </m:accPr>
                        <m:e>
                          <m:r>
                            <a:rPr lang="es-ES" sz="2400" b="1" i="1" smtClean="0">
                              <a:solidFill>
                                <a:srgbClr val="0070C0"/>
                              </a:solidFill>
                              <a:latin typeface="Cambria Math" panose="02040503050406030204" pitchFamily="18" charset="0"/>
                            </a:rPr>
                            <m:t>𝒊</m:t>
                          </m:r>
                        </m:e>
                      </m:acc>
                      <m:r>
                        <a:rPr lang="es-ES" sz="2400" b="1" i="1" smtClean="0">
                          <a:solidFill>
                            <a:srgbClr val="0070C0"/>
                          </a:solidFill>
                          <a:latin typeface="Cambria Math" panose="02040503050406030204" pitchFamily="18" charset="0"/>
                        </a:rPr>
                        <m:t>+</m:t>
                      </m:r>
                      <m:d>
                        <m:dPr>
                          <m:ctrlPr>
                            <a:rPr lang="es-ES" sz="2400" b="1" i="1">
                              <a:solidFill>
                                <a:srgbClr val="0070C0"/>
                              </a:solidFill>
                              <a:latin typeface="Cambria Math" panose="02040503050406030204" pitchFamily="18" charset="0"/>
                            </a:rPr>
                          </m:ctrlPr>
                        </m:dPr>
                        <m:e>
                          <m:sSub>
                            <m:sSubPr>
                              <m:ctrlPr>
                                <a:rPr lang="es-ES" sz="2400" b="1" i="1" smtClean="0">
                                  <a:solidFill>
                                    <a:srgbClr val="FF0000"/>
                                  </a:solidFill>
                                  <a:latin typeface="Cambria Math" panose="02040503050406030204" pitchFamily="18" charset="0"/>
                                </a:rPr>
                              </m:ctrlPr>
                            </m:sSubPr>
                            <m:e>
                              <m:r>
                                <a:rPr lang="es-ES" sz="2400" b="1" i="1" smtClean="0">
                                  <a:solidFill>
                                    <a:srgbClr val="FF0000"/>
                                  </a:solidFill>
                                  <a:latin typeface="Cambria Math" panose="02040503050406030204" pitchFamily="18" charset="0"/>
                                </a:rPr>
                                <m:t>𝑨</m:t>
                              </m:r>
                            </m:e>
                            <m:sub>
                              <m:r>
                                <a:rPr lang="es-ES" sz="2400" b="1" i="1" smtClean="0">
                                  <a:solidFill>
                                    <a:srgbClr val="FF0000"/>
                                  </a:solidFill>
                                  <a:latin typeface="Cambria Math" panose="02040503050406030204" pitchFamily="18" charset="0"/>
                                </a:rPr>
                                <m:t>𝒚</m:t>
                              </m:r>
                            </m:sub>
                          </m:sSub>
                          <m:r>
                            <a:rPr lang="es-ES" sz="2400" b="1" i="1">
                              <a:solidFill>
                                <a:srgbClr val="0070C0"/>
                              </a:solidFill>
                              <a:latin typeface="Cambria Math" panose="02040503050406030204" pitchFamily="18" charset="0"/>
                            </a:rPr>
                            <m:t>+</m:t>
                          </m:r>
                          <m:sSub>
                            <m:sSubPr>
                              <m:ctrlPr>
                                <a:rPr lang="es-ES" sz="2400" b="1" i="1">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𝑩</m:t>
                              </m:r>
                            </m:e>
                            <m:sub>
                              <m:r>
                                <a:rPr lang="es-ES" sz="2400" b="1" i="1">
                                  <a:solidFill>
                                    <a:srgbClr val="0070C0"/>
                                  </a:solidFill>
                                  <a:latin typeface="Cambria Math" panose="02040503050406030204" pitchFamily="18" charset="0"/>
                                </a:rPr>
                                <m:t>𝒚</m:t>
                              </m:r>
                            </m:sub>
                          </m:sSub>
                        </m:e>
                      </m:d>
                      <m:acc>
                        <m:accPr>
                          <m:chr m:val="̂"/>
                          <m:ctrlPr>
                            <a:rPr lang="es-ES" sz="2400" b="1" i="1">
                              <a:solidFill>
                                <a:srgbClr val="0070C0"/>
                              </a:solidFill>
                              <a:latin typeface="Cambria Math" panose="02040503050406030204" pitchFamily="18" charset="0"/>
                            </a:rPr>
                          </m:ctrlPr>
                        </m:accPr>
                        <m:e>
                          <m:r>
                            <a:rPr lang="es-ES" sz="2400" b="1" i="1">
                              <a:solidFill>
                                <a:srgbClr val="0070C0"/>
                              </a:solidFill>
                              <a:latin typeface="Cambria Math" panose="02040503050406030204" pitchFamily="18" charset="0"/>
                            </a:rPr>
                            <m:t>𝒋</m:t>
                          </m:r>
                        </m:e>
                      </m:acc>
                    </m:oMath>
                  </m:oMathPara>
                </a14:m>
                <a:endParaRPr lang="es-ES" sz="2400" b="1" dirty="0">
                  <a:solidFill>
                    <a:srgbClr val="0070C0"/>
                  </a:solidFill>
                </a:endParaRPr>
              </a:p>
            </p:txBody>
          </p:sp>
        </mc:Choice>
        <mc:Fallback xmlns="">
          <p:sp>
            <p:nvSpPr>
              <p:cNvPr id="10" name="Rectángulo 9">
                <a:extLst>
                  <a:ext uri="{FF2B5EF4-FFF2-40B4-BE49-F238E27FC236}">
                    <a16:creationId xmlns:a16="http://schemas.microsoft.com/office/drawing/2014/main" id="{4219B672-144D-D94C-BE37-FCC1CD0CCEC8}"/>
                  </a:ext>
                </a:extLst>
              </p:cNvPr>
              <p:cNvSpPr>
                <a:spLocks noRot="1" noChangeAspect="1" noMove="1" noResize="1" noEditPoints="1" noAdjustHandles="1" noChangeArrowheads="1" noChangeShapeType="1" noTextEdit="1"/>
              </p:cNvSpPr>
              <p:nvPr/>
            </p:nvSpPr>
            <p:spPr>
              <a:xfrm>
                <a:off x="838200" y="4701057"/>
                <a:ext cx="4125488" cy="551241"/>
              </a:xfrm>
              <a:prstGeom prst="rect">
                <a:avLst/>
              </a:prstGeom>
              <a:blipFill>
                <a:blip r:embed="rId6"/>
                <a:stretch>
                  <a:fillRect b="-4444"/>
                </a:stretch>
              </a:blipFill>
            </p:spPr>
            <p:txBody>
              <a:bodyPr/>
              <a:lstStyle/>
              <a:p>
                <a:r>
                  <a:rPr lang="es-ES_tradnl">
                    <a:noFill/>
                  </a:rPr>
                  <a:t> </a:t>
                </a:r>
              </a:p>
            </p:txBody>
          </p:sp>
        </mc:Fallback>
      </mc:AlternateContent>
      <p:sp>
        <p:nvSpPr>
          <p:cNvPr id="11" name="CuadroTexto 10">
            <a:extLst>
              <a:ext uri="{FF2B5EF4-FFF2-40B4-BE49-F238E27FC236}">
                <a16:creationId xmlns:a16="http://schemas.microsoft.com/office/drawing/2014/main" id="{80472A35-7F99-304E-A050-12C0B72F09A0}"/>
              </a:ext>
            </a:extLst>
          </p:cNvPr>
          <p:cNvSpPr txBox="1"/>
          <p:nvPr/>
        </p:nvSpPr>
        <p:spPr>
          <a:xfrm>
            <a:off x="927463" y="2821577"/>
            <a:ext cx="986167" cy="461665"/>
          </a:xfrm>
          <a:prstGeom prst="rect">
            <a:avLst/>
          </a:prstGeom>
          <a:noFill/>
        </p:spPr>
        <p:txBody>
          <a:bodyPr wrap="none" rtlCol="0">
            <a:spAutoFit/>
          </a:bodyPr>
          <a:lstStyle/>
          <a:p>
            <a:r>
              <a:rPr lang="es-ES_tradnl" sz="2400" b="1" dirty="0">
                <a:solidFill>
                  <a:srgbClr val="002060"/>
                </a:solidFill>
              </a:rPr>
              <a:t>SUMA</a:t>
            </a:r>
          </a:p>
        </p:txBody>
      </p:sp>
      <mc:AlternateContent xmlns:mc="http://schemas.openxmlformats.org/markup-compatibility/2006" xmlns:a14="http://schemas.microsoft.com/office/drawing/2010/main">
        <mc:Choice Requires="a14">
          <p:sp>
            <p:nvSpPr>
              <p:cNvPr id="12" name="Rectángulo 11">
                <a:extLst>
                  <a:ext uri="{FF2B5EF4-FFF2-40B4-BE49-F238E27FC236}">
                    <a16:creationId xmlns:a16="http://schemas.microsoft.com/office/drawing/2014/main" id="{2FA7AD6D-EF6B-7843-8CAB-E8F1FBD228F8}"/>
                  </a:ext>
                </a:extLst>
              </p:cNvPr>
              <p:cNvSpPr/>
              <p:nvPr/>
            </p:nvSpPr>
            <p:spPr>
              <a:xfrm>
                <a:off x="6098178" y="3451052"/>
                <a:ext cx="1688283" cy="50885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_tradnl" sz="2400" b="1" i="1" smtClean="0">
                              <a:solidFill>
                                <a:schemeClr val="accent6">
                                  <a:lumMod val="75000"/>
                                </a:schemeClr>
                              </a:solidFill>
                              <a:latin typeface="Cambria Math" panose="02040503050406030204" pitchFamily="18" charset="0"/>
                            </a:rPr>
                          </m:ctrlPr>
                        </m:accPr>
                        <m:e>
                          <m:r>
                            <a:rPr lang="es-ES" sz="2400" b="1" i="1" smtClean="0">
                              <a:solidFill>
                                <a:schemeClr val="accent6">
                                  <a:lumMod val="75000"/>
                                </a:schemeClr>
                              </a:solidFill>
                              <a:latin typeface="Cambria Math" panose="02040503050406030204" pitchFamily="18" charset="0"/>
                            </a:rPr>
                            <m:t>𝑺</m:t>
                          </m:r>
                        </m:e>
                      </m:acc>
                      <m:r>
                        <a:rPr lang="es-ES" sz="2400" b="1" i="1">
                          <a:solidFill>
                            <a:srgbClr val="0070C0"/>
                          </a:solidFill>
                          <a:latin typeface="Cambria Math" panose="02040503050406030204" pitchFamily="18" charset="0"/>
                        </a:rPr>
                        <m:t>=</m:t>
                      </m:r>
                      <m:acc>
                        <m:accPr>
                          <m:chr m:val="⃗"/>
                          <m:ctrlPr>
                            <a:rPr lang="es-ES_tradnl" sz="2400" b="1" i="1" smtClean="0">
                              <a:solidFill>
                                <a:srgbClr val="FF0000"/>
                              </a:solidFill>
                              <a:latin typeface="Cambria Math" panose="02040503050406030204" pitchFamily="18" charset="0"/>
                            </a:rPr>
                          </m:ctrlPr>
                        </m:accPr>
                        <m:e>
                          <m:r>
                            <a:rPr lang="es-ES" sz="2400" b="1" i="1" smtClean="0">
                              <a:solidFill>
                                <a:srgbClr val="FF0000"/>
                              </a:solidFill>
                              <a:latin typeface="Cambria Math" panose="02040503050406030204" pitchFamily="18" charset="0"/>
                            </a:rPr>
                            <m:t>𝑨</m:t>
                          </m:r>
                        </m:e>
                      </m:acc>
                      <m:r>
                        <a:rPr lang="es-ES" sz="2400" b="1" i="1" smtClean="0">
                          <a:solidFill>
                            <a:srgbClr val="FF0000"/>
                          </a:solidFill>
                          <a:latin typeface="Cambria Math" panose="02040503050406030204" pitchFamily="18" charset="0"/>
                        </a:rPr>
                        <m:t> </m:t>
                      </m:r>
                      <m:r>
                        <a:rPr lang="es-ES" sz="2400" b="1" i="1" smtClean="0">
                          <a:solidFill>
                            <a:srgbClr val="0070C0"/>
                          </a:solidFill>
                          <a:latin typeface="Cambria Math" panose="02040503050406030204" pitchFamily="18" charset="0"/>
                        </a:rPr>
                        <m:t>−</m:t>
                      </m:r>
                      <m:acc>
                        <m:accPr>
                          <m:chr m:val="⃗"/>
                          <m:ctrlPr>
                            <a:rPr lang="es-ES_tradnl" sz="2400" b="1" i="1">
                              <a:solidFill>
                                <a:srgbClr val="0070C0"/>
                              </a:solidFill>
                              <a:latin typeface="Cambria Math" panose="02040503050406030204" pitchFamily="18" charset="0"/>
                            </a:rPr>
                          </m:ctrlPr>
                        </m:accPr>
                        <m:e>
                          <m:r>
                            <a:rPr lang="es-ES" sz="2400" b="1" i="1" smtClean="0">
                              <a:solidFill>
                                <a:srgbClr val="0070C0"/>
                              </a:solidFill>
                              <a:latin typeface="Cambria Math" panose="02040503050406030204" pitchFamily="18" charset="0"/>
                            </a:rPr>
                            <m:t>𝑩</m:t>
                          </m:r>
                        </m:e>
                      </m:acc>
                    </m:oMath>
                  </m:oMathPara>
                </a14:m>
                <a:endParaRPr lang="es-ES" sz="2400" b="1" dirty="0">
                  <a:solidFill>
                    <a:srgbClr val="0070C0"/>
                  </a:solidFill>
                </a:endParaRPr>
              </a:p>
            </p:txBody>
          </p:sp>
        </mc:Choice>
        <mc:Fallback xmlns="">
          <p:sp>
            <p:nvSpPr>
              <p:cNvPr id="12" name="Rectángulo 11">
                <a:extLst>
                  <a:ext uri="{FF2B5EF4-FFF2-40B4-BE49-F238E27FC236}">
                    <a16:creationId xmlns:a16="http://schemas.microsoft.com/office/drawing/2014/main" id="{2FA7AD6D-EF6B-7843-8CAB-E8F1FBD228F8}"/>
                  </a:ext>
                </a:extLst>
              </p:cNvPr>
              <p:cNvSpPr>
                <a:spLocks noRot="1" noChangeAspect="1" noMove="1" noResize="1" noEditPoints="1" noAdjustHandles="1" noChangeArrowheads="1" noChangeShapeType="1" noTextEdit="1"/>
              </p:cNvSpPr>
              <p:nvPr/>
            </p:nvSpPr>
            <p:spPr>
              <a:xfrm>
                <a:off x="6098178" y="3451052"/>
                <a:ext cx="1688283" cy="508857"/>
              </a:xfrm>
              <a:prstGeom prst="rect">
                <a:avLst/>
              </a:prstGeom>
              <a:blipFill>
                <a:blip r:embed="rId7"/>
                <a:stretch>
                  <a:fillRect b="-14634"/>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13" name="Rectángulo 12">
                <a:extLst>
                  <a:ext uri="{FF2B5EF4-FFF2-40B4-BE49-F238E27FC236}">
                    <a16:creationId xmlns:a16="http://schemas.microsoft.com/office/drawing/2014/main" id="{0F955ECE-03E6-2548-BC48-D8225918DD2D}"/>
                  </a:ext>
                </a:extLst>
              </p:cNvPr>
              <p:cNvSpPr/>
              <p:nvPr/>
            </p:nvSpPr>
            <p:spPr>
              <a:xfrm>
                <a:off x="6098177" y="4029726"/>
                <a:ext cx="4380558" cy="55124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_tradnl" sz="2400" b="1" i="1" smtClean="0">
                              <a:solidFill>
                                <a:schemeClr val="accent6">
                                  <a:lumMod val="75000"/>
                                </a:schemeClr>
                              </a:solidFill>
                              <a:latin typeface="Cambria Math" panose="02040503050406030204" pitchFamily="18" charset="0"/>
                            </a:rPr>
                          </m:ctrlPr>
                        </m:accPr>
                        <m:e>
                          <m:r>
                            <a:rPr lang="es-ES" sz="2400" b="1" i="1" smtClean="0">
                              <a:solidFill>
                                <a:schemeClr val="accent6">
                                  <a:lumMod val="75000"/>
                                </a:schemeClr>
                              </a:solidFill>
                              <a:latin typeface="Cambria Math" panose="02040503050406030204" pitchFamily="18" charset="0"/>
                            </a:rPr>
                            <m:t>𝑺</m:t>
                          </m:r>
                        </m:e>
                      </m:acc>
                      <m:r>
                        <a:rPr lang="es-ES" sz="2400" b="1" i="1">
                          <a:solidFill>
                            <a:srgbClr val="0070C0"/>
                          </a:solidFill>
                          <a:latin typeface="Cambria Math" panose="02040503050406030204" pitchFamily="18" charset="0"/>
                        </a:rPr>
                        <m:t>=</m:t>
                      </m:r>
                      <m:d>
                        <m:dPr>
                          <m:ctrlPr>
                            <a:rPr lang="es-ES" sz="2400" b="1" i="1" smtClean="0">
                              <a:solidFill>
                                <a:srgbClr val="0070C0"/>
                              </a:solidFill>
                              <a:latin typeface="Cambria Math" panose="02040503050406030204" pitchFamily="18" charset="0"/>
                            </a:rPr>
                          </m:ctrlPr>
                        </m:dPr>
                        <m:e>
                          <m:sSub>
                            <m:sSubPr>
                              <m:ctrlPr>
                                <a:rPr lang="es-ES" sz="2400" b="1" i="1" smtClean="0">
                                  <a:solidFill>
                                    <a:srgbClr val="FF0000"/>
                                  </a:solidFill>
                                  <a:latin typeface="Cambria Math" panose="02040503050406030204" pitchFamily="18" charset="0"/>
                                </a:rPr>
                              </m:ctrlPr>
                            </m:sSubPr>
                            <m:e>
                              <m:r>
                                <a:rPr lang="es-ES" sz="2400" b="1" i="1">
                                  <a:solidFill>
                                    <a:srgbClr val="FF0000"/>
                                  </a:solidFill>
                                  <a:latin typeface="Cambria Math" panose="02040503050406030204" pitchFamily="18" charset="0"/>
                                </a:rPr>
                                <m:t>𝑨</m:t>
                              </m:r>
                            </m:e>
                            <m:sub>
                              <m:r>
                                <a:rPr lang="es-ES" sz="2400" b="1" i="1">
                                  <a:solidFill>
                                    <a:srgbClr val="FF0000"/>
                                  </a:solidFill>
                                  <a:latin typeface="Cambria Math" panose="02040503050406030204" pitchFamily="18" charset="0"/>
                                </a:rPr>
                                <m:t>𝒙</m:t>
                              </m:r>
                            </m:sub>
                          </m:sSub>
                          <m:acc>
                            <m:accPr>
                              <m:chr m:val="̂"/>
                              <m:ctrlPr>
                                <a:rPr lang="es-ES" sz="2400" b="1" i="1">
                                  <a:solidFill>
                                    <a:srgbClr val="FF0000"/>
                                  </a:solidFill>
                                  <a:latin typeface="Cambria Math" panose="02040503050406030204" pitchFamily="18" charset="0"/>
                                </a:rPr>
                              </m:ctrlPr>
                            </m:accPr>
                            <m:e>
                              <m:r>
                                <a:rPr lang="es-ES" sz="2400" b="1" i="1">
                                  <a:solidFill>
                                    <a:srgbClr val="FF0000"/>
                                  </a:solidFill>
                                  <a:latin typeface="Cambria Math" panose="02040503050406030204" pitchFamily="18" charset="0"/>
                                </a:rPr>
                                <m:t>𝒊</m:t>
                              </m:r>
                            </m:e>
                          </m:acc>
                          <m:r>
                            <a:rPr lang="es-ES" sz="2400" b="1" i="1">
                              <a:solidFill>
                                <a:srgbClr val="FF0000"/>
                              </a:solidFill>
                              <a:latin typeface="Cambria Math" panose="02040503050406030204" pitchFamily="18" charset="0"/>
                            </a:rPr>
                            <m:t>+</m:t>
                          </m:r>
                          <m:sSub>
                            <m:sSubPr>
                              <m:ctrlPr>
                                <a:rPr lang="es-ES" sz="2400" b="1" i="1">
                                  <a:solidFill>
                                    <a:srgbClr val="FF0000"/>
                                  </a:solidFill>
                                  <a:latin typeface="Cambria Math" panose="02040503050406030204" pitchFamily="18" charset="0"/>
                                </a:rPr>
                              </m:ctrlPr>
                            </m:sSubPr>
                            <m:e>
                              <m:r>
                                <a:rPr lang="es-ES" sz="2400" b="1" i="1">
                                  <a:solidFill>
                                    <a:srgbClr val="FF0000"/>
                                  </a:solidFill>
                                  <a:latin typeface="Cambria Math" panose="02040503050406030204" pitchFamily="18" charset="0"/>
                                </a:rPr>
                                <m:t>𝑨</m:t>
                              </m:r>
                            </m:e>
                            <m:sub>
                              <m:r>
                                <a:rPr lang="es-ES" sz="2400" b="1" i="1">
                                  <a:solidFill>
                                    <a:srgbClr val="FF0000"/>
                                  </a:solidFill>
                                  <a:latin typeface="Cambria Math" panose="02040503050406030204" pitchFamily="18" charset="0"/>
                                </a:rPr>
                                <m:t>𝒚</m:t>
                              </m:r>
                            </m:sub>
                          </m:sSub>
                          <m:acc>
                            <m:accPr>
                              <m:chr m:val="̂"/>
                              <m:ctrlPr>
                                <a:rPr lang="es-ES" sz="2400" b="1" i="1">
                                  <a:solidFill>
                                    <a:srgbClr val="FF0000"/>
                                  </a:solidFill>
                                  <a:latin typeface="Cambria Math" panose="02040503050406030204" pitchFamily="18" charset="0"/>
                                </a:rPr>
                              </m:ctrlPr>
                            </m:accPr>
                            <m:e>
                              <m:r>
                                <a:rPr lang="es-ES" sz="2400" b="1" i="1">
                                  <a:solidFill>
                                    <a:srgbClr val="FF0000"/>
                                  </a:solidFill>
                                  <a:latin typeface="Cambria Math" panose="02040503050406030204" pitchFamily="18" charset="0"/>
                                </a:rPr>
                                <m:t>𝒋</m:t>
                              </m:r>
                            </m:e>
                          </m:acc>
                        </m:e>
                      </m:d>
                      <m:r>
                        <a:rPr lang="es-ES" sz="2400" b="1" i="1" smtClean="0">
                          <a:solidFill>
                            <a:srgbClr val="0070C0"/>
                          </a:solidFill>
                          <a:latin typeface="Cambria Math" panose="02040503050406030204" pitchFamily="18" charset="0"/>
                        </a:rPr>
                        <m:t>−</m:t>
                      </m:r>
                      <m:d>
                        <m:dPr>
                          <m:ctrlPr>
                            <a:rPr lang="es-ES" sz="2400" b="1" i="1">
                              <a:solidFill>
                                <a:srgbClr val="0070C0"/>
                              </a:solidFill>
                              <a:latin typeface="Cambria Math" panose="02040503050406030204" pitchFamily="18" charset="0"/>
                            </a:rPr>
                          </m:ctrlPr>
                        </m:dPr>
                        <m:e>
                          <m:sSub>
                            <m:sSubPr>
                              <m:ctrlPr>
                                <a:rPr lang="es-ES" sz="2400" b="1" i="1">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𝑩</m:t>
                              </m:r>
                            </m:e>
                            <m:sub>
                              <m:r>
                                <a:rPr lang="es-ES" sz="2400" b="1" i="1">
                                  <a:solidFill>
                                    <a:srgbClr val="0070C0"/>
                                  </a:solidFill>
                                  <a:latin typeface="Cambria Math" panose="02040503050406030204" pitchFamily="18" charset="0"/>
                                </a:rPr>
                                <m:t>𝒙</m:t>
                              </m:r>
                            </m:sub>
                          </m:sSub>
                          <m:acc>
                            <m:accPr>
                              <m:chr m:val="̂"/>
                              <m:ctrlPr>
                                <a:rPr lang="es-ES" sz="2400" b="1" i="1">
                                  <a:solidFill>
                                    <a:srgbClr val="0070C0"/>
                                  </a:solidFill>
                                  <a:latin typeface="Cambria Math" panose="02040503050406030204" pitchFamily="18" charset="0"/>
                                </a:rPr>
                              </m:ctrlPr>
                            </m:accPr>
                            <m:e>
                              <m:r>
                                <a:rPr lang="es-ES" sz="2400" b="1" i="1">
                                  <a:solidFill>
                                    <a:srgbClr val="0070C0"/>
                                  </a:solidFill>
                                  <a:latin typeface="Cambria Math" panose="02040503050406030204" pitchFamily="18" charset="0"/>
                                </a:rPr>
                                <m:t>𝒊</m:t>
                              </m:r>
                            </m:e>
                          </m:acc>
                          <m:r>
                            <a:rPr lang="es-ES" sz="2400" b="1" i="1">
                              <a:solidFill>
                                <a:srgbClr val="0070C0"/>
                              </a:solidFill>
                              <a:latin typeface="Cambria Math" panose="02040503050406030204" pitchFamily="18" charset="0"/>
                            </a:rPr>
                            <m:t>+</m:t>
                          </m:r>
                          <m:sSub>
                            <m:sSubPr>
                              <m:ctrlPr>
                                <a:rPr lang="es-ES" sz="2400" b="1" i="1">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𝑩</m:t>
                              </m:r>
                            </m:e>
                            <m:sub>
                              <m:r>
                                <a:rPr lang="es-ES" sz="2400" b="1" i="1">
                                  <a:solidFill>
                                    <a:srgbClr val="0070C0"/>
                                  </a:solidFill>
                                  <a:latin typeface="Cambria Math" panose="02040503050406030204" pitchFamily="18" charset="0"/>
                                </a:rPr>
                                <m:t>𝒚</m:t>
                              </m:r>
                            </m:sub>
                          </m:sSub>
                          <m:acc>
                            <m:accPr>
                              <m:chr m:val="̂"/>
                              <m:ctrlPr>
                                <a:rPr lang="es-ES" sz="2400" b="1" i="1">
                                  <a:solidFill>
                                    <a:srgbClr val="0070C0"/>
                                  </a:solidFill>
                                  <a:latin typeface="Cambria Math" panose="02040503050406030204" pitchFamily="18" charset="0"/>
                                </a:rPr>
                              </m:ctrlPr>
                            </m:accPr>
                            <m:e>
                              <m:r>
                                <a:rPr lang="es-ES" sz="2400" b="1" i="1">
                                  <a:solidFill>
                                    <a:srgbClr val="0070C0"/>
                                  </a:solidFill>
                                  <a:latin typeface="Cambria Math" panose="02040503050406030204" pitchFamily="18" charset="0"/>
                                </a:rPr>
                                <m:t>𝒋</m:t>
                              </m:r>
                            </m:e>
                          </m:acc>
                        </m:e>
                      </m:d>
                    </m:oMath>
                  </m:oMathPara>
                </a14:m>
                <a:endParaRPr lang="es-ES" sz="2400" b="1" dirty="0">
                  <a:solidFill>
                    <a:srgbClr val="0070C0"/>
                  </a:solidFill>
                </a:endParaRPr>
              </a:p>
            </p:txBody>
          </p:sp>
        </mc:Choice>
        <mc:Fallback xmlns="">
          <p:sp>
            <p:nvSpPr>
              <p:cNvPr id="13" name="Rectángulo 12">
                <a:extLst>
                  <a:ext uri="{FF2B5EF4-FFF2-40B4-BE49-F238E27FC236}">
                    <a16:creationId xmlns:a16="http://schemas.microsoft.com/office/drawing/2014/main" id="{0F955ECE-03E6-2548-BC48-D8225918DD2D}"/>
                  </a:ext>
                </a:extLst>
              </p:cNvPr>
              <p:cNvSpPr>
                <a:spLocks noRot="1" noChangeAspect="1" noMove="1" noResize="1" noEditPoints="1" noAdjustHandles="1" noChangeArrowheads="1" noChangeShapeType="1" noTextEdit="1"/>
              </p:cNvSpPr>
              <p:nvPr/>
            </p:nvSpPr>
            <p:spPr>
              <a:xfrm>
                <a:off x="6098177" y="4029726"/>
                <a:ext cx="4380558" cy="551241"/>
              </a:xfrm>
              <a:prstGeom prst="rect">
                <a:avLst/>
              </a:prstGeom>
              <a:blipFill>
                <a:blip r:embed="rId8"/>
                <a:stretch>
                  <a:fillRect b="-4444"/>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9B84B956-AA12-5B4D-A633-4EBA6385148E}"/>
                  </a:ext>
                </a:extLst>
              </p:cNvPr>
              <p:cNvSpPr/>
              <p:nvPr/>
            </p:nvSpPr>
            <p:spPr>
              <a:xfrm>
                <a:off x="6098177" y="4701057"/>
                <a:ext cx="4125488" cy="55124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_tradnl" sz="2400" b="1" i="1" smtClean="0">
                              <a:solidFill>
                                <a:schemeClr val="accent6">
                                  <a:lumMod val="75000"/>
                                </a:schemeClr>
                              </a:solidFill>
                              <a:latin typeface="Cambria Math" panose="02040503050406030204" pitchFamily="18" charset="0"/>
                            </a:rPr>
                          </m:ctrlPr>
                        </m:accPr>
                        <m:e>
                          <m:r>
                            <a:rPr lang="es-ES" sz="2400" b="1" i="1" smtClean="0">
                              <a:solidFill>
                                <a:schemeClr val="accent6">
                                  <a:lumMod val="75000"/>
                                </a:schemeClr>
                              </a:solidFill>
                              <a:latin typeface="Cambria Math" panose="02040503050406030204" pitchFamily="18" charset="0"/>
                            </a:rPr>
                            <m:t>𝑺</m:t>
                          </m:r>
                        </m:e>
                      </m:acc>
                      <m:r>
                        <a:rPr lang="es-ES" sz="2400" b="1" i="1">
                          <a:solidFill>
                            <a:srgbClr val="0070C0"/>
                          </a:solidFill>
                          <a:latin typeface="Cambria Math" panose="02040503050406030204" pitchFamily="18" charset="0"/>
                        </a:rPr>
                        <m:t>=</m:t>
                      </m:r>
                      <m:d>
                        <m:dPr>
                          <m:ctrlPr>
                            <a:rPr lang="es-ES" sz="2400" b="1" i="1" smtClean="0">
                              <a:solidFill>
                                <a:srgbClr val="0070C0"/>
                              </a:solidFill>
                              <a:latin typeface="Cambria Math" panose="02040503050406030204" pitchFamily="18" charset="0"/>
                            </a:rPr>
                          </m:ctrlPr>
                        </m:dPr>
                        <m:e>
                          <m:sSub>
                            <m:sSubPr>
                              <m:ctrlPr>
                                <a:rPr lang="es-ES" sz="2400" b="1" i="1" smtClean="0">
                                  <a:solidFill>
                                    <a:srgbClr val="FF0000"/>
                                  </a:solidFill>
                                  <a:latin typeface="Cambria Math" panose="02040503050406030204" pitchFamily="18" charset="0"/>
                                </a:rPr>
                              </m:ctrlPr>
                            </m:sSubPr>
                            <m:e>
                              <m:r>
                                <a:rPr lang="es-ES" sz="2400" b="1" i="1">
                                  <a:solidFill>
                                    <a:srgbClr val="FF0000"/>
                                  </a:solidFill>
                                  <a:latin typeface="Cambria Math" panose="02040503050406030204" pitchFamily="18" charset="0"/>
                                </a:rPr>
                                <m:t>𝑨</m:t>
                              </m:r>
                            </m:e>
                            <m:sub>
                              <m:r>
                                <a:rPr lang="es-ES" sz="2400" b="1" i="1">
                                  <a:solidFill>
                                    <a:srgbClr val="FF0000"/>
                                  </a:solidFill>
                                  <a:latin typeface="Cambria Math" panose="02040503050406030204" pitchFamily="18" charset="0"/>
                                </a:rPr>
                                <m:t>𝒙</m:t>
                              </m:r>
                            </m:sub>
                          </m:sSub>
                          <m:r>
                            <a:rPr lang="es-ES" sz="2400" b="1" i="1" smtClean="0">
                              <a:solidFill>
                                <a:srgbClr val="0070C0"/>
                              </a:solidFill>
                              <a:latin typeface="Cambria Math" panose="02040503050406030204" pitchFamily="18" charset="0"/>
                            </a:rPr>
                            <m:t>−</m:t>
                          </m:r>
                          <m:sSub>
                            <m:sSubPr>
                              <m:ctrlPr>
                                <a:rPr lang="es-ES" sz="2400" b="1" i="1">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𝑩</m:t>
                              </m:r>
                            </m:e>
                            <m:sub>
                              <m:r>
                                <a:rPr lang="es-ES" sz="2400" b="1" i="1" smtClean="0">
                                  <a:solidFill>
                                    <a:srgbClr val="0070C0"/>
                                  </a:solidFill>
                                  <a:latin typeface="Cambria Math" panose="02040503050406030204" pitchFamily="18" charset="0"/>
                                </a:rPr>
                                <m:t>𝒙</m:t>
                              </m:r>
                            </m:sub>
                          </m:sSub>
                        </m:e>
                      </m:d>
                      <m:acc>
                        <m:accPr>
                          <m:chr m:val="̂"/>
                          <m:ctrlPr>
                            <a:rPr lang="es-ES" sz="2400" b="1" i="1">
                              <a:solidFill>
                                <a:srgbClr val="0070C0"/>
                              </a:solidFill>
                              <a:latin typeface="Cambria Math" panose="02040503050406030204" pitchFamily="18" charset="0"/>
                            </a:rPr>
                          </m:ctrlPr>
                        </m:accPr>
                        <m:e>
                          <m:r>
                            <a:rPr lang="es-ES" sz="2400" b="1" i="1" smtClean="0">
                              <a:solidFill>
                                <a:srgbClr val="0070C0"/>
                              </a:solidFill>
                              <a:latin typeface="Cambria Math" panose="02040503050406030204" pitchFamily="18" charset="0"/>
                            </a:rPr>
                            <m:t>𝒊</m:t>
                          </m:r>
                        </m:e>
                      </m:acc>
                      <m:r>
                        <a:rPr lang="es-ES" sz="2400" b="1" i="1" smtClean="0">
                          <a:solidFill>
                            <a:srgbClr val="0070C0"/>
                          </a:solidFill>
                          <a:latin typeface="Cambria Math" panose="02040503050406030204" pitchFamily="18" charset="0"/>
                        </a:rPr>
                        <m:t>+</m:t>
                      </m:r>
                      <m:d>
                        <m:dPr>
                          <m:ctrlPr>
                            <a:rPr lang="es-ES" sz="2400" b="1" i="1">
                              <a:solidFill>
                                <a:srgbClr val="0070C0"/>
                              </a:solidFill>
                              <a:latin typeface="Cambria Math" panose="02040503050406030204" pitchFamily="18" charset="0"/>
                            </a:rPr>
                          </m:ctrlPr>
                        </m:dPr>
                        <m:e>
                          <m:sSub>
                            <m:sSubPr>
                              <m:ctrlPr>
                                <a:rPr lang="es-ES" sz="2400" b="1" i="1" smtClean="0">
                                  <a:solidFill>
                                    <a:srgbClr val="FF0000"/>
                                  </a:solidFill>
                                  <a:latin typeface="Cambria Math" panose="02040503050406030204" pitchFamily="18" charset="0"/>
                                </a:rPr>
                              </m:ctrlPr>
                            </m:sSubPr>
                            <m:e>
                              <m:r>
                                <a:rPr lang="es-ES" sz="2400" b="1" i="1" smtClean="0">
                                  <a:solidFill>
                                    <a:srgbClr val="FF0000"/>
                                  </a:solidFill>
                                  <a:latin typeface="Cambria Math" panose="02040503050406030204" pitchFamily="18" charset="0"/>
                                </a:rPr>
                                <m:t>𝑨</m:t>
                              </m:r>
                            </m:e>
                            <m:sub>
                              <m:r>
                                <a:rPr lang="es-ES" sz="2400" b="1" i="1" smtClean="0">
                                  <a:solidFill>
                                    <a:srgbClr val="FF0000"/>
                                  </a:solidFill>
                                  <a:latin typeface="Cambria Math" panose="02040503050406030204" pitchFamily="18" charset="0"/>
                                </a:rPr>
                                <m:t>𝒚</m:t>
                              </m:r>
                            </m:sub>
                          </m:sSub>
                          <m:r>
                            <a:rPr lang="es-ES" sz="2400" b="1" i="1" smtClean="0">
                              <a:solidFill>
                                <a:srgbClr val="0070C0"/>
                              </a:solidFill>
                              <a:latin typeface="Cambria Math" panose="02040503050406030204" pitchFamily="18" charset="0"/>
                            </a:rPr>
                            <m:t>−</m:t>
                          </m:r>
                          <m:sSub>
                            <m:sSubPr>
                              <m:ctrlPr>
                                <a:rPr lang="es-ES" sz="2400" b="1" i="1">
                                  <a:solidFill>
                                    <a:srgbClr val="0070C0"/>
                                  </a:solidFill>
                                  <a:latin typeface="Cambria Math" panose="02040503050406030204" pitchFamily="18" charset="0"/>
                                </a:rPr>
                              </m:ctrlPr>
                            </m:sSubPr>
                            <m:e>
                              <m:r>
                                <a:rPr lang="es-ES" sz="2400" b="1" i="1" smtClean="0">
                                  <a:solidFill>
                                    <a:srgbClr val="0070C0"/>
                                  </a:solidFill>
                                  <a:latin typeface="Cambria Math" panose="02040503050406030204" pitchFamily="18" charset="0"/>
                                </a:rPr>
                                <m:t>𝑩</m:t>
                              </m:r>
                            </m:e>
                            <m:sub>
                              <m:r>
                                <a:rPr lang="es-ES" sz="2400" b="1" i="1">
                                  <a:solidFill>
                                    <a:srgbClr val="0070C0"/>
                                  </a:solidFill>
                                  <a:latin typeface="Cambria Math" panose="02040503050406030204" pitchFamily="18" charset="0"/>
                                </a:rPr>
                                <m:t>𝒚</m:t>
                              </m:r>
                            </m:sub>
                          </m:sSub>
                        </m:e>
                      </m:d>
                      <m:acc>
                        <m:accPr>
                          <m:chr m:val="̂"/>
                          <m:ctrlPr>
                            <a:rPr lang="es-ES" sz="2400" b="1" i="1">
                              <a:solidFill>
                                <a:srgbClr val="0070C0"/>
                              </a:solidFill>
                              <a:latin typeface="Cambria Math" panose="02040503050406030204" pitchFamily="18" charset="0"/>
                            </a:rPr>
                          </m:ctrlPr>
                        </m:accPr>
                        <m:e>
                          <m:r>
                            <a:rPr lang="es-ES" sz="2400" b="1" i="1">
                              <a:solidFill>
                                <a:srgbClr val="0070C0"/>
                              </a:solidFill>
                              <a:latin typeface="Cambria Math" panose="02040503050406030204" pitchFamily="18" charset="0"/>
                            </a:rPr>
                            <m:t>𝒋</m:t>
                          </m:r>
                        </m:e>
                      </m:acc>
                    </m:oMath>
                  </m:oMathPara>
                </a14:m>
                <a:endParaRPr lang="es-ES" sz="2400" b="1" dirty="0">
                  <a:solidFill>
                    <a:srgbClr val="0070C0"/>
                  </a:solidFill>
                </a:endParaRPr>
              </a:p>
            </p:txBody>
          </p:sp>
        </mc:Choice>
        <mc:Fallback xmlns="">
          <p:sp>
            <p:nvSpPr>
              <p:cNvPr id="14" name="Rectángulo 13">
                <a:extLst>
                  <a:ext uri="{FF2B5EF4-FFF2-40B4-BE49-F238E27FC236}">
                    <a16:creationId xmlns:a16="http://schemas.microsoft.com/office/drawing/2014/main" id="{9B84B956-AA12-5B4D-A633-4EBA6385148E}"/>
                  </a:ext>
                </a:extLst>
              </p:cNvPr>
              <p:cNvSpPr>
                <a:spLocks noRot="1" noChangeAspect="1" noMove="1" noResize="1" noEditPoints="1" noAdjustHandles="1" noChangeArrowheads="1" noChangeShapeType="1" noTextEdit="1"/>
              </p:cNvSpPr>
              <p:nvPr/>
            </p:nvSpPr>
            <p:spPr>
              <a:xfrm>
                <a:off x="6098177" y="4701057"/>
                <a:ext cx="4125488" cy="551241"/>
              </a:xfrm>
              <a:prstGeom prst="rect">
                <a:avLst/>
              </a:prstGeom>
              <a:blipFill>
                <a:blip r:embed="rId9"/>
                <a:stretch>
                  <a:fillRect b="-4444"/>
                </a:stretch>
              </a:blipFill>
            </p:spPr>
            <p:txBody>
              <a:bodyPr/>
              <a:lstStyle/>
              <a:p>
                <a:r>
                  <a:rPr lang="es-ES_tradnl">
                    <a:noFill/>
                  </a:rPr>
                  <a:t> </a:t>
                </a:r>
              </a:p>
            </p:txBody>
          </p:sp>
        </mc:Fallback>
      </mc:AlternateContent>
      <p:sp>
        <p:nvSpPr>
          <p:cNvPr id="15" name="CuadroTexto 14">
            <a:extLst>
              <a:ext uri="{FF2B5EF4-FFF2-40B4-BE49-F238E27FC236}">
                <a16:creationId xmlns:a16="http://schemas.microsoft.com/office/drawing/2014/main" id="{4E97C65C-DEF4-FA43-A79C-F834E0D6FFE8}"/>
              </a:ext>
            </a:extLst>
          </p:cNvPr>
          <p:cNvSpPr txBox="1"/>
          <p:nvPr/>
        </p:nvSpPr>
        <p:spPr>
          <a:xfrm>
            <a:off x="6187440" y="2821577"/>
            <a:ext cx="962379" cy="461665"/>
          </a:xfrm>
          <a:prstGeom prst="rect">
            <a:avLst/>
          </a:prstGeom>
          <a:noFill/>
        </p:spPr>
        <p:txBody>
          <a:bodyPr wrap="none" rtlCol="0">
            <a:spAutoFit/>
          </a:bodyPr>
          <a:lstStyle/>
          <a:p>
            <a:r>
              <a:rPr lang="es-ES_tradnl" sz="2400" b="1" dirty="0">
                <a:solidFill>
                  <a:srgbClr val="002060"/>
                </a:solidFill>
              </a:rPr>
              <a:t>RESTA</a:t>
            </a:r>
          </a:p>
        </p:txBody>
      </p:sp>
    </p:spTree>
    <p:extLst>
      <p:ext uri="{BB962C8B-B14F-4D97-AF65-F5344CB8AC3E}">
        <p14:creationId xmlns:p14="http://schemas.microsoft.com/office/powerpoint/2010/main" val="27456463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6C62E0-D7AF-4346-A595-0E9EE5F10255}"/>
              </a:ext>
            </a:extLst>
          </p:cNvPr>
          <p:cNvSpPr>
            <a:spLocks noGrp="1"/>
          </p:cNvSpPr>
          <p:nvPr>
            <p:ph type="title"/>
          </p:nvPr>
        </p:nvSpPr>
        <p:spPr/>
        <p:txBody>
          <a:bodyPr/>
          <a:lstStyle/>
          <a:p>
            <a:r>
              <a:rPr lang="es-ES_tradnl" dirty="0"/>
              <a:t>Ejemplo </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8D48FB7-8D17-0B45-83D4-A3BB8D91DF35}"/>
                  </a:ext>
                </a:extLst>
              </p:cNvPr>
              <p:cNvSpPr>
                <a:spLocks noGrp="1"/>
              </p:cNvSpPr>
              <p:nvPr>
                <p:ph idx="1"/>
              </p:nvPr>
            </p:nvSpPr>
            <p:spPr/>
            <p:txBody>
              <a:bodyPr/>
              <a:lstStyle/>
              <a:p>
                <a:pPr marL="0" indent="0">
                  <a:buNone/>
                </a:pPr>
                <a:r>
                  <a:rPr lang="es-ES" dirty="0">
                    <a:solidFill>
                      <a:srgbClr val="7030A0"/>
                    </a:solidFill>
                    <a:latin typeface="Arial" panose="020B0604020202020204" pitchFamily="34" charset="0"/>
                    <a:cs typeface="Arial" panose="020B0604020202020204" pitchFamily="34" charset="0"/>
                  </a:rPr>
                  <a:t>Considere los siguientes vectores en notación cartesiana: </a:t>
                </a:r>
              </a:p>
              <a:p>
                <a14:m>
                  <m:oMath xmlns:m="http://schemas.openxmlformats.org/officeDocument/2006/math">
                    <m:acc>
                      <m:accPr>
                        <m:chr m:val="⃗"/>
                        <m:ctrlPr>
                          <a:rPr lang="es-ES_tradnl" b="1" i="1" smtClean="0">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𝑨</m:t>
                        </m:r>
                      </m:e>
                    </m:acc>
                    <m:r>
                      <a:rPr lang="es-ES" b="1" i="1">
                        <a:solidFill>
                          <a:srgbClr val="0070C0"/>
                        </a:solidFill>
                        <a:latin typeface="Cambria Math" panose="02040503050406030204" pitchFamily="18" charset="0"/>
                      </a:rPr>
                      <m:t>=</m:t>
                    </m:r>
                    <m:r>
                      <a:rPr lang="es-ES" b="1" i="1" smtClean="0">
                        <a:solidFill>
                          <a:srgbClr val="0070C0"/>
                        </a:solidFill>
                        <a:latin typeface="Cambria Math" panose="02040503050406030204" pitchFamily="18" charset="0"/>
                      </a:rPr>
                      <m:t>𝟐</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𝒊</m:t>
                        </m:r>
                      </m:e>
                    </m:acc>
                    <m:r>
                      <a:rPr lang="es-ES" b="1" i="1">
                        <a:solidFill>
                          <a:srgbClr val="0070C0"/>
                        </a:solidFill>
                        <a:latin typeface="Cambria Math" panose="02040503050406030204" pitchFamily="18" charset="0"/>
                      </a:rPr>
                      <m:t>+</m:t>
                    </m:r>
                    <m:r>
                      <a:rPr lang="es-ES" b="1" i="1" smtClean="0">
                        <a:solidFill>
                          <a:srgbClr val="0070C0"/>
                        </a:solidFill>
                        <a:latin typeface="Cambria Math" panose="02040503050406030204" pitchFamily="18" charset="0"/>
                      </a:rPr>
                      <m:t>𝟑</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𝒋</m:t>
                        </m:r>
                      </m:e>
                    </m:acc>
                  </m:oMath>
                </a14:m>
                <a:endParaRPr lang="es-ES" b="1" dirty="0">
                  <a:solidFill>
                    <a:srgbClr val="0070C0"/>
                  </a:solidFill>
                </a:endParaRPr>
              </a:p>
              <a:p>
                <a14:m>
                  <m:oMath xmlns:m="http://schemas.openxmlformats.org/officeDocument/2006/math">
                    <m:acc>
                      <m:accPr>
                        <m:chr m:val="⃗"/>
                        <m:ctrlPr>
                          <a:rPr lang="es-ES_tradnl"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𝑩</m:t>
                        </m:r>
                      </m:e>
                    </m:acc>
                    <m:r>
                      <a:rPr lang="es-ES" b="1" i="1">
                        <a:solidFill>
                          <a:srgbClr val="0070C0"/>
                        </a:solidFill>
                        <a:latin typeface="Cambria Math" panose="02040503050406030204" pitchFamily="18" charset="0"/>
                      </a:rPr>
                      <m:t>=</m:t>
                    </m:r>
                    <m:r>
                      <a:rPr lang="es-ES" b="1" i="1" smtClean="0">
                        <a:solidFill>
                          <a:srgbClr val="0070C0"/>
                        </a:solidFill>
                        <a:latin typeface="Cambria Math" panose="02040503050406030204" pitchFamily="18" charset="0"/>
                      </a:rPr>
                      <m:t>−</m:t>
                    </m:r>
                    <m:r>
                      <a:rPr lang="es-ES" b="1" i="1" smtClean="0">
                        <a:solidFill>
                          <a:srgbClr val="0070C0"/>
                        </a:solidFill>
                        <a:latin typeface="Cambria Math" panose="02040503050406030204" pitchFamily="18" charset="0"/>
                      </a:rPr>
                      <m:t>𝟒</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𝒊</m:t>
                        </m:r>
                      </m:e>
                    </m:acc>
                    <m:r>
                      <a:rPr lang="es-ES" b="1" i="1">
                        <a:solidFill>
                          <a:srgbClr val="0070C0"/>
                        </a:solidFill>
                        <a:latin typeface="Cambria Math" panose="02040503050406030204" pitchFamily="18" charset="0"/>
                      </a:rPr>
                      <m:t>+</m:t>
                    </m:r>
                    <m:r>
                      <a:rPr lang="es-ES" b="1" i="1" smtClean="0">
                        <a:solidFill>
                          <a:srgbClr val="0070C0"/>
                        </a:solidFill>
                        <a:latin typeface="Cambria Math" panose="02040503050406030204" pitchFamily="18" charset="0"/>
                      </a:rPr>
                      <m:t>𝟔</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𝒋</m:t>
                        </m:r>
                      </m:e>
                    </m:acc>
                  </m:oMath>
                </a14:m>
                <a:endParaRPr lang="es-ES_tradnl" dirty="0"/>
              </a:p>
              <a:p>
                <a14:m>
                  <m:oMath xmlns:m="http://schemas.openxmlformats.org/officeDocument/2006/math">
                    <m:acc>
                      <m:accPr>
                        <m:chr m:val="⃗"/>
                        <m:ctrlPr>
                          <a:rPr lang="es-ES_tradnl"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𝑪</m:t>
                        </m:r>
                      </m:e>
                    </m:acc>
                    <m:r>
                      <a:rPr lang="es-ES" b="1" i="1">
                        <a:solidFill>
                          <a:srgbClr val="0070C0"/>
                        </a:solidFill>
                        <a:latin typeface="Cambria Math" panose="02040503050406030204" pitchFamily="18" charset="0"/>
                      </a:rPr>
                      <m:t>=</m:t>
                    </m:r>
                    <m:r>
                      <a:rPr lang="es-ES" b="1" i="1" smtClean="0">
                        <a:solidFill>
                          <a:srgbClr val="0070C0"/>
                        </a:solidFill>
                        <a:latin typeface="Cambria Math" panose="02040503050406030204" pitchFamily="18" charset="0"/>
                      </a:rPr>
                      <m:t>𝟓</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𝒊</m:t>
                        </m:r>
                      </m:e>
                    </m:acc>
                    <m:r>
                      <a:rPr lang="es-ES" b="1" i="1" smtClean="0">
                        <a:solidFill>
                          <a:srgbClr val="0070C0"/>
                        </a:solidFill>
                        <a:latin typeface="Cambria Math" panose="02040503050406030204" pitchFamily="18" charset="0"/>
                      </a:rPr>
                      <m:t>−</m:t>
                    </m:r>
                    <m:r>
                      <a:rPr lang="es-ES" b="1" i="1" smtClean="0">
                        <a:solidFill>
                          <a:srgbClr val="0070C0"/>
                        </a:solidFill>
                        <a:latin typeface="Cambria Math" panose="02040503050406030204" pitchFamily="18" charset="0"/>
                      </a:rPr>
                      <m:t>𝟏</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𝒋</m:t>
                        </m:r>
                      </m:e>
                    </m:acc>
                  </m:oMath>
                </a14:m>
                <a:endParaRPr lang="es-ES_tradnl" dirty="0"/>
              </a:p>
              <a:p>
                <a:pPr marL="0" indent="0">
                  <a:buNone/>
                </a:pPr>
                <a:r>
                  <a:rPr lang="es-ES" dirty="0">
                    <a:solidFill>
                      <a:srgbClr val="7030A0"/>
                    </a:solidFill>
                    <a:latin typeface="Arial" panose="020B0604020202020204" pitchFamily="34" charset="0"/>
                    <a:cs typeface="Arial" panose="020B0604020202020204" pitchFamily="34" charset="0"/>
                  </a:rPr>
                  <a:t>Determine el resultado de las siguientes operaciones</a:t>
                </a:r>
              </a:p>
              <a:p>
                <a:pPr marL="0" indent="0">
                  <a:buNone/>
                </a:pPr>
                <a14:m>
                  <m:oMathPara xmlns:m="http://schemas.openxmlformats.org/officeDocument/2006/math">
                    <m:oMathParaPr>
                      <m:jc m:val="centerGroup"/>
                    </m:oMathParaPr>
                    <m:oMath xmlns:m="http://schemas.openxmlformats.org/officeDocument/2006/math">
                      <m:acc>
                        <m:accPr>
                          <m:chr m:val="⃗"/>
                          <m:ctrlPr>
                            <a:rPr lang="es-ES_tradnl"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𝑿</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𝑨</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𝑩</m:t>
                          </m:r>
                        </m:e>
                      </m:acc>
                    </m:oMath>
                  </m:oMathPara>
                </a14:m>
                <a:endParaRPr lang="es-ES" b="1" dirty="0">
                  <a:solidFill>
                    <a:srgbClr val="002060"/>
                  </a:solidFill>
                </a:endParaRPr>
              </a:p>
              <a:p>
                <a:pPr marL="0" indent="0">
                  <a:buNone/>
                </a:pPr>
                <a14:m>
                  <m:oMathPara xmlns:m="http://schemas.openxmlformats.org/officeDocument/2006/math">
                    <m:oMathParaPr>
                      <m:jc m:val="centerGroup"/>
                    </m:oMathParaPr>
                    <m:oMath xmlns:m="http://schemas.openxmlformats.org/officeDocument/2006/math">
                      <m:acc>
                        <m:accPr>
                          <m:chr m:val="⃗"/>
                          <m:ctrlPr>
                            <a:rPr lang="es-ES_tradnl"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𝒀</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𝑩</m:t>
                          </m:r>
                        </m:e>
                      </m:acc>
                      <m:r>
                        <a:rPr lang="es-ES" b="1" i="1" smtClean="0">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𝑪</m:t>
                          </m:r>
                        </m:e>
                      </m:acc>
                    </m:oMath>
                  </m:oMathPara>
                </a14:m>
                <a:endParaRPr lang="es-ES" b="1" dirty="0">
                  <a:solidFill>
                    <a:srgbClr val="002060"/>
                  </a:solidFill>
                </a:endParaRPr>
              </a:p>
              <a:p>
                <a:pPr marL="0" indent="0">
                  <a:buNone/>
                </a:pPr>
                <a14:m>
                  <m:oMathPara xmlns:m="http://schemas.openxmlformats.org/officeDocument/2006/math">
                    <m:oMathParaPr>
                      <m:jc m:val="centerGroup"/>
                    </m:oMathParaPr>
                    <m:oMath xmlns:m="http://schemas.openxmlformats.org/officeDocument/2006/math">
                      <m:acc>
                        <m:accPr>
                          <m:chr m:val="⃗"/>
                          <m:ctrlPr>
                            <a:rPr lang="es-ES_tradnl"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𝒁</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𝑨</m:t>
                          </m:r>
                        </m:e>
                      </m:acc>
                      <m:r>
                        <a:rPr lang="es-ES" b="1" i="1">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a:solidFill>
                                <a:srgbClr val="0070C0"/>
                              </a:solidFill>
                              <a:latin typeface="Cambria Math" panose="02040503050406030204" pitchFamily="18" charset="0"/>
                            </a:rPr>
                            <m:t>𝑩</m:t>
                          </m:r>
                        </m:e>
                      </m:acc>
                      <m:r>
                        <a:rPr lang="es-ES" b="1" i="1" smtClean="0">
                          <a:solidFill>
                            <a:srgbClr val="0070C0"/>
                          </a:solidFill>
                          <a:latin typeface="Cambria Math" panose="02040503050406030204" pitchFamily="18" charset="0"/>
                        </a:rPr>
                        <m:t>−</m:t>
                      </m:r>
                      <m:acc>
                        <m:accPr>
                          <m:chr m:val="⃗"/>
                          <m:ctrlPr>
                            <a:rPr lang="es-ES" b="1" i="1">
                              <a:solidFill>
                                <a:srgbClr val="0070C0"/>
                              </a:solidFill>
                              <a:latin typeface="Cambria Math" panose="02040503050406030204" pitchFamily="18" charset="0"/>
                            </a:rPr>
                          </m:ctrlPr>
                        </m:accPr>
                        <m:e>
                          <m:r>
                            <a:rPr lang="es-ES" b="1" i="1" smtClean="0">
                              <a:solidFill>
                                <a:srgbClr val="0070C0"/>
                              </a:solidFill>
                              <a:latin typeface="Cambria Math" panose="02040503050406030204" pitchFamily="18" charset="0"/>
                            </a:rPr>
                            <m:t>𝑪</m:t>
                          </m:r>
                        </m:e>
                      </m:acc>
                    </m:oMath>
                  </m:oMathPara>
                </a14:m>
                <a:endParaRPr lang="es-ES" b="1" dirty="0">
                  <a:solidFill>
                    <a:srgbClr val="002060"/>
                  </a:solidFill>
                </a:endParaRPr>
              </a:p>
              <a:p>
                <a:pPr marL="0" indent="0">
                  <a:buNone/>
                </a:pPr>
                <a:endParaRPr lang="es-ES" dirty="0">
                  <a:solidFill>
                    <a:srgbClr val="7030A0"/>
                  </a:solidFill>
                  <a:latin typeface="Arial" panose="020B0604020202020204" pitchFamily="34" charset="0"/>
                  <a:cs typeface="Arial" panose="020B0604020202020204" pitchFamily="34" charset="0"/>
                </a:endParaRPr>
              </a:p>
              <a:p>
                <a:pPr marL="0" indent="0">
                  <a:buNone/>
                </a:pPr>
                <a:endParaRPr lang="es-ES" dirty="0">
                  <a:solidFill>
                    <a:srgbClr val="7030A0"/>
                  </a:solidFill>
                  <a:latin typeface="Arial" panose="020B0604020202020204" pitchFamily="34" charset="0"/>
                  <a:cs typeface="Arial" panose="020B0604020202020204" pitchFamily="34" charset="0"/>
                </a:endParaRPr>
              </a:p>
              <a:p>
                <a:pPr marL="0" indent="0">
                  <a:buNone/>
                </a:pPr>
                <a:endParaRPr lang="es-ES_tradnl" dirty="0"/>
              </a:p>
            </p:txBody>
          </p:sp>
        </mc:Choice>
        <mc:Fallback xmlns="">
          <p:sp>
            <p:nvSpPr>
              <p:cNvPr id="3" name="Marcador de contenido 2">
                <a:extLst>
                  <a:ext uri="{FF2B5EF4-FFF2-40B4-BE49-F238E27FC236}">
                    <a16:creationId xmlns:a16="http://schemas.microsoft.com/office/drawing/2014/main" id="{58D48FB7-8D17-0B45-83D4-A3BB8D91DF35}"/>
                  </a:ext>
                </a:extLst>
              </p:cNvPr>
              <p:cNvSpPr>
                <a:spLocks noGrp="1" noRot="1" noChangeAspect="1" noMove="1" noResize="1" noEditPoints="1" noAdjustHandles="1" noChangeArrowheads="1" noChangeShapeType="1" noTextEdit="1"/>
              </p:cNvSpPr>
              <p:nvPr>
                <p:ph idx="1"/>
              </p:nvPr>
            </p:nvSpPr>
            <p:spPr>
              <a:blipFill>
                <a:blip r:embed="rId2"/>
                <a:stretch>
                  <a:fillRect l="-1086" t="-2632"/>
                </a:stretch>
              </a:blipFill>
            </p:spPr>
            <p:txBody>
              <a:bodyPr/>
              <a:lstStyle/>
              <a:p>
                <a:r>
                  <a:rPr lang="es-ES_tradnl">
                    <a:noFill/>
                  </a:rPr>
                  <a:t> </a:t>
                </a:r>
              </a:p>
            </p:txBody>
          </p:sp>
        </mc:Fallback>
      </mc:AlternateContent>
    </p:spTree>
    <p:extLst>
      <p:ext uri="{BB962C8B-B14F-4D97-AF65-F5344CB8AC3E}">
        <p14:creationId xmlns:p14="http://schemas.microsoft.com/office/powerpoint/2010/main" val="2299479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3E5B5C-F3F3-D746-AF66-8868AC06CB73}"/>
              </a:ext>
            </a:extLst>
          </p:cNvPr>
          <p:cNvSpPr>
            <a:spLocks noGrp="1"/>
          </p:cNvSpPr>
          <p:nvPr>
            <p:ph type="title"/>
          </p:nvPr>
        </p:nvSpPr>
        <p:spPr/>
        <p:txBody>
          <a:bodyPr/>
          <a:lstStyle/>
          <a:p>
            <a:r>
              <a:rPr lang="es-ES_tradnl" b="1" dirty="0"/>
              <a:t>Guía de Ejercicios</a:t>
            </a:r>
          </a:p>
        </p:txBody>
      </p:sp>
      <p:pic>
        <p:nvPicPr>
          <p:cNvPr id="8" name="Imagen 7">
            <a:extLst>
              <a:ext uri="{FF2B5EF4-FFF2-40B4-BE49-F238E27FC236}">
                <a16:creationId xmlns:a16="http://schemas.microsoft.com/office/drawing/2014/main" id="{BE3E5761-4DA4-6749-B9D9-BD99EBFFBFA6}"/>
              </a:ext>
            </a:extLst>
          </p:cNvPr>
          <p:cNvPicPr>
            <a:picLocks noChangeAspect="1"/>
          </p:cNvPicPr>
          <p:nvPr/>
        </p:nvPicPr>
        <p:blipFill>
          <a:blip r:embed="rId2"/>
          <a:stretch>
            <a:fillRect/>
          </a:stretch>
        </p:blipFill>
        <p:spPr>
          <a:xfrm>
            <a:off x="215900" y="2079353"/>
            <a:ext cx="11976100" cy="2908300"/>
          </a:xfrm>
          <a:prstGeom prst="rect">
            <a:avLst/>
          </a:prstGeom>
        </p:spPr>
      </p:pic>
      <p:sp>
        <p:nvSpPr>
          <p:cNvPr id="9" name="Rectángulo 8">
            <a:extLst>
              <a:ext uri="{FF2B5EF4-FFF2-40B4-BE49-F238E27FC236}">
                <a16:creationId xmlns:a16="http://schemas.microsoft.com/office/drawing/2014/main" id="{E04373E7-89B8-7148-B846-909F5EE79510}"/>
              </a:ext>
            </a:extLst>
          </p:cNvPr>
          <p:cNvSpPr/>
          <p:nvPr/>
        </p:nvSpPr>
        <p:spPr>
          <a:xfrm>
            <a:off x="215900" y="2079353"/>
            <a:ext cx="365760" cy="39188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_tradnl"/>
          </a:p>
        </p:txBody>
      </p:sp>
    </p:spTree>
    <p:extLst>
      <p:ext uri="{BB962C8B-B14F-4D97-AF65-F5344CB8AC3E}">
        <p14:creationId xmlns:p14="http://schemas.microsoft.com/office/powerpoint/2010/main" val="2930241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1A1E0706-B0F7-4C4B-BB67-E79F8854E650}"/>
              </a:ext>
            </a:extLst>
          </p:cNvPr>
          <p:cNvPicPr>
            <a:picLocks noChangeAspect="1"/>
          </p:cNvPicPr>
          <p:nvPr/>
        </p:nvPicPr>
        <p:blipFill>
          <a:blip r:embed="rId2"/>
          <a:stretch>
            <a:fillRect/>
          </a:stretch>
        </p:blipFill>
        <p:spPr>
          <a:xfrm>
            <a:off x="0" y="304489"/>
            <a:ext cx="12192000" cy="3322941"/>
          </a:xfrm>
          <a:prstGeom prst="rect">
            <a:avLst/>
          </a:prstGeom>
        </p:spPr>
      </p:pic>
      <p:pic>
        <p:nvPicPr>
          <p:cNvPr id="7" name="Imagen 6">
            <a:extLst>
              <a:ext uri="{FF2B5EF4-FFF2-40B4-BE49-F238E27FC236}">
                <a16:creationId xmlns:a16="http://schemas.microsoft.com/office/drawing/2014/main" id="{DDB679EB-5460-7240-A04A-4DCB27CA349F}"/>
              </a:ext>
            </a:extLst>
          </p:cNvPr>
          <p:cNvPicPr>
            <a:picLocks noChangeAspect="1"/>
          </p:cNvPicPr>
          <p:nvPr/>
        </p:nvPicPr>
        <p:blipFill>
          <a:blip r:embed="rId3"/>
          <a:stretch>
            <a:fillRect/>
          </a:stretch>
        </p:blipFill>
        <p:spPr>
          <a:xfrm>
            <a:off x="0" y="3627430"/>
            <a:ext cx="12192000" cy="3317631"/>
          </a:xfrm>
          <a:prstGeom prst="rect">
            <a:avLst/>
          </a:prstGeom>
        </p:spPr>
      </p:pic>
      <p:sp>
        <p:nvSpPr>
          <p:cNvPr id="8" name="Rectángulo 7">
            <a:extLst>
              <a:ext uri="{FF2B5EF4-FFF2-40B4-BE49-F238E27FC236}">
                <a16:creationId xmlns:a16="http://schemas.microsoft.com/office/drawing/2014/main" id="{5FB8E8E5-F056-8141-94EE-7A058168BA65}"/>
              </a:ext>
            </a:extLst>
          </p:cNvPr>
          <p:cNvSpPr/>
          <p:nvPr/>
        </p:nvSpPr>
        <p:spPr>
          <a:xfrm>
            <a:off x="300445" y="252239"/>
            <a:ext cx="365760" cy="39188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_tradnl"/>
          </a:p>
        </p:txBody>
      </p:sp>
      <p:sp>
        <p:nvSpPr>
          <p:cNvPr id="9" name="Rectángulo 8">
            <a:extLst>
              <a:ext uri="{FF2B5EF4-FFF2-40B4-BE49-F238E27FC236}">
                <a16:creationId xmlns:a16="http://schemas.microsoft.com/office/drawing/2014/main" id="{F631B316-E042-8C40-901E-AE791AF58BC2}"/>
              </a:ext>
            </a:extLst>
          </p:cNvPr>
          <p:cNvSpPr/>
          <p:nvPr/>
        </p:nvSpPr>
        <p:spPr>
          <a:xfrm>
            <a:off x="313506" y="3575180"/>
            <a:ext cx="365760" cy="39188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_tradnl"/>
          </a:p>
        </p:txBody>
      </p:sp>
    </p:spTree>
    <p:extLst>
      <p:ext uri="{BB962C8B-B14F-4D97-AF65-F5344CB8AC3E}">
        <p14:creationId xmlns:p14="http://schemas.microsoft.com/office/powerpoint/2010/main" val="16676100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7883F780-B823-334F-8E73-473520570C4D}"/>
              </a:ext>
            </a:extLst>
          </p:cNvPr>
          <p:cNvPicPr>
            <a:picLocks noChangeAspect="1"/>
          </p:cNvPicPr>
          <p:nvPr/>
        </p:nvPicPr>
        <p:blipFill>
          <a:blip r:embed="rId2"/>
          <a:stretch>
            <a:fillRect/>
          </a:stretch>
        </p:blipFill>
        <p:spPr>
          <a:xfrm>
            <a:off x="197213" y="306977"/>
            <a:ext cx="11823700" cy="2743200"/>
          </a:xfrm>
          <a:prstGeom prst="rect">
            <a:avLst/>
          </a:prstGeom>
        </p:spPr>
      </p:pic>
      <p:pic>
        <p:nvPicPr>
          <p:cNvPr id="7" name="Imagen 6">
            <a:extLst>
              <a:ext uri="{FF2B5EF4-FFF2-40B4-BE49-F238E27FC236}">
                <a16:creationId xmlns:a16="http://schemas.microsoft.com/office/drawing/2014/main" id="{B03FF1B6-3663-EA42-8028-C2BBBC1B8587}"/>
              </a:ext>
            </a:extLst>
          </p:cNvPr>
          <p:cNvPicPr>
            <a:picLocks noChangeAspect="1"/>
          </p:cNvPicPr>
          <p:nvPr/>
        </p:nvPicPr>
        <p:blipFill>
          <a:blip r:embed="rId3"/>
          <a:stretch>
            <a:fillRect/>
          </a:stretch>
        </p:blipFill>
        <p:spPr>
          <a:xfrm>
            <a:off x="13063" y="3278965"/>
            <a:ext cx="12192000" cy="3026643"/>
          </a:xfrm>
          <a:prstGeom prst="rect">
            <a:avLst/>
          </a:prstGeom>
        </p:spPr>
      </p:pic>
      <p:sp>
        <p:nvSpPr>
          <p:cNvPr id="8" name="Rectángulo 7">
            <a:extLst>
              <a:ext uri="{FF2B5EF4-FFF2-40B4-BE49-F238E27FC236}">
                <a16:creationId xmlns:a16="http://schemas.microsoft.com/office/drawing/2014/main" id="{8CBCC26A-61B8-D14A-A157-9407781947DF}"/>
              </a:ext>
            </a:extLst>
          </p:cNvPr>
          <p:cNvSpPr/>
          <p:nvPr/>
        </p:nvSpPr>
        <p:spPr>
          <a:xfrm>
            <a:off x="313509" y="320040"/>
            <a:ext cx="365760" cy="39188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_tradnl"/>
          </a:p>
        </p:txBody>
      </p:sp>
      <p:sp>
        <p:nvSpPr>
          <p:cNvPr id="9" name="Rectángulo 8">
            <a:extLst>
              <a:ext uri="{FF2B5EF4-FFF2-40B4-BE49-F238E27FC236}">
                <a16:creationId xmlns:a16="http://schemas.microsoft.com/office/drawing/2014/main" id="{7BDB9A98-9887-4248-A030-C85745A9D357}"/>
              </a:ext>
            </a:extLst>
          </p:cNvPr>
          <p:cNvSpPr/>
          <p:nvPr/>
        </p:nvSpPr>
        <p:spPr>
          <a:xfrm>
            <a:off x="210276" y="3278965"/>
            <a:ext cx="365760" cy="39188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_tradnl"/>
          </a:p>
        </p:txBody>
      </p:sp>
    </p:spTree>
    <p:extLst>
      <p:ext uri="{BB962C8B-B14F-4D97-AF65-F5344CB8AC3E}">
        <p14:creationId xmlns:p14="http://schemas.microsoft.com/office/powerpoint/2010/main" val="17392182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CD3F5A10-F89E-054E-9335-178A385CCB6B}"/>
              </a:ext>
            </a:extLst>
          </p:cNvPr>
          <p:cNvPicPr>
            <a:picLocks noChangeAspect="1"/>
          </p:cNvPicPr>
          <p:nvPr/>
        </p:nvPicPr>
        <p:blipFill rotWithShape="1">
          <a:blip r:embed="rId2"/>
          <a:srcRect l="53045" t="18909" r="3046" b="5939"/>
          <a:stretch/>
        </p:blipFill>
        <p:spPr>
          <a:xfrm>
            <a:off x="482138" y="648391"/>
            <a:ext cx="5353396" cy="5153892"/>
          </a:xfrm>
          <a:prstGeom prst="rect">
            <a:avLst/>
          </a:prstGeom>
        </p:spPr>
      </p:pic>
      <p:sp>
        <p:nvSpPr>
          <p:cNvPr id="5" name="CuadroTexto 4">
            <a:extLst>
              <a:ext uri="{FF2B5EF4-FFF2-40B4-BE49-F238E27FC236}">
                <a16:creationId xmlns:a16="http://schemas.microsoft.com/office/drawing/2014/main" id="{1C744DC9-E6D3-574A-8AF2-1540B8E2EAF7}"/>
              </a:ext>
            </a:extLst>
          </p:cNvPr>
          <p:cNvSpPr txBox="1"/>
          <p:nvPr/>
        </p:nvSpPr>
        <p:spPr>
          <a:xfrm>
            <a:off x="6118167" y="847898"/>
            <a:ext cx="5060160" cy="4462760"/>
          </a:xfrm>
          <a:prstGeom prst="rect">
            <a:avLst/>
          </a:prstGeom>
          <a:noFill/>
        </p:spPr>
        <p:txBody>
          <a:bodyPr wrap="square" rtlCol="0">
            <a:spAutoFit/>
          </a:bodyPr>
          <a:lstStyle/>
          <a:p>
            <a:r>
              <a:rPr lang="es-ES_tradnl" sz="2400" dirty="0">
                <a:solidFill>
                  <a:srgbClr val="002060"/>
                </a:solidFill>
              </a:rPr>
              <a:t>1.- Determine la magnitud y dirección de los siguientes vectores. Considere que cada cuadro tiene lado 1 milla.</a:t>
            </a:r>
          </a:p>
          <a:p>
            <a:endParaRPr lang="es-ES_tradnl" sz="2400" dirty="0">
              <a:solidFill>
                <a:srgbClr val="002060"/>
              </a:solidFill>
            </a:endParaRPr>
          </a:p>
          <a:p>
            <a:r>
              <a:rPr lang="es-ES_tradnl" sz="2400" dirty="0">
                <a:solidFill>
                  <a:srgbClr val="002060"/>
                </a:solidFill>
              </a:rPr>
              <a:t>2.- Realice gráficamente las siguientes </a:t>
            </a:r>
          </a:p>
          <a:p>
            <a:r>
              <a:rPr lang="es-ES_tradnl" sz="2400" dirty="0">
                <a:solidFill>
                  <a:srgbClr val="002060"/>
                </a:solidFill>
              </a:rPr>
              <a:t>operaciones:</a:t>
            </a:r>
          </a:p>
          <a:p>
            <a:r>
              <a:rPr lang="es-ES_tradnl" sz="2800" b="1" dirty="0">
                <a:solidFill>
                  <a:srgbClr val="002060"/>
                </a:solidFill>
              </a:rPr>
              <a:t>a+b</a:t>
            </a:r>
          </a:p>
          <a:p>
            <a:r>
              <a:rPr lang="es-ES_tradnl" sz="2800" b="1" dirty="0">
                <a:solidFill>
                  <a:srgbClr val="002060"/>
                </a:solidFill>
              </a:rPr>
              <a:t>d-c</a:t>
            </a:r>
          </a:p>
          <a:p>
            <a:r>
              <a:rPr lang="es-ES_tradnl" sz="2800" b="1" dirty="0">
                <a:solidFill>
                  <a:srgbClr val="002060"/>
                </a:solidFill>
              </a:rPr>
              <a:t>-d</a:t>
            </a:r>
          </a:p>
          <a:p>
            <a:r>
              <a:rPr lang="es-ES_tradnl" sz="2800" b="1" dirty="0" err="1">
                <a:solidFill>
                  <a:srgbClr val="002060"/>
                </a:solidFill>
              </a:rPr>
              <a:t>b+d-a</a:t>
            </a:r>
            <a:endParaRPr lang="es-ES_tradnl" sz="2800" b="1" dirty="0">
              <a:solidFill>
                <a:srgbClr val="002060"/>
              </a:solidFill>
            </a:endParaRPr>
          </a:p>
          <a:p>
            <a:r>
              <a:rPr lang="es-ES_tradnl" sz="2800" b="1" dirty="0">
                <a:solidFill>
                  <a:srgbClr val="002060"/>
                </a:solidFill>
              </a:rPr>
              <a:t>a+b+c+d </a:t>
            </a:r>
          </a:p>
        </p:txBody>
      </p:sp>
    </p:spTree>
    <p:extLst>
      <p:ext uri="{BB962C8B-B14F-4D97-AF65-F5344CB8AC3E}">
        <p14:creationId xmlns:p14="http://schemas.microsoft.com/office/powerpoint/2010/main" val="6003903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178A1B76-E153-0747-87B4-EF8C1B100920}"/>
              </a:ext>
            </a:extLst>
          </p:cNvPr>
          <p:cNvPicPr>
            <a:picLocks noChangeAspect="1"/>
          </p:cNvPicPr>
          <p:nvPr/>
        </p:nvPicPr>
        <p:blipFill>
          <a:blip r:embed="rId2"/>
          <a:stretch>
            <a:fillRect/>
          </a:stretch>
        </p:blipFill>
        <p:spPr>
          <a:xfrm>
            <a:off x="1196571" y="1762297"/>
            <a:ext cx="4805218" cy="3832009"/>
          </a:xfrm>
          <a:prstGeom prst="rect">
            <a:avLst/>
          </a:prstGeom>
        </p:spPr>
      </p:pic>
      <p:sp>
        <p:nvSpPr>
          <p:cNvPr id="5" name="CuadroTexto 4">
            <a:extLst>
              <a:ext uri="{FF2B5EF4-FFF2-40B4-BE49-F238E27FC236}">
                <a16:creationId xmlns:a16="http://schemas.microsoft.com/office/drawing/2014/main" id="{CD620191-E413-C049-945D-7AD7DA82EA9F}"/>
              </a:ext>
            </a:extLst>
          </p:cNvPr>
          <p:cNvSpPr txBox="1"/>
          <p:nvPr/>
        </p:nvSpPr>
        <p:spPr>
          <a:xfrm>
            <a:off x="726770" y="698269"/>
            <a:ext cx="9823074" cy="461665"/>
          </a:xfrm>
          <a:prstGeom prst="rect">
            <a:avLst/>
          </a:prstGeom>
          <a:noFill/>
        </p:spPr>
        <p:txBody>
          <a:bodyPr wrap="none" rtlCol="0">
            <a:spAutoFit/>
          </a:bodyPr>
          <a:lstStyle/>
          <a:p>
            <a:r>
              <a:rPr lang="es-ES_tradnl" sz="2400" dirty="0">
                <a:solidFill>
                  <a:srgbClr val="002060"/>
                </a:solidFill>
              </a:rPr>
              <a:t> Determine gráficamente el resultado de la suma de los siguientes vectores </a:t>
            </a:r>
          </a:p>
        </p:txBody>
      </p:sp>
    </p:spTree>
    <p:extLst>
      <p:ext uri="{BB962C8B-B14F-4D97-AF65-F5344CB8AC3E}">
        <p14:creationId xmlns:p14="http://schemas.microsoft.com/office/powerpoint/2010/main" val="34985390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A6F0EF5F-24DF-7F47-938F-8657AA5397AC}"/>
              </a:ext>
            </a:extLst>
          </p:cNvPr>
          <p:cNvSpPr/>
          <p:nvPr/>
        </p:nvSpPr>
        <p:spPr>
          <a:xfrm>
            <a:off x="508215" y="631763"/>
            <a:ext cx="7301999" cy="461665"/>
          </a:xfrm>
          <a:prstGeom prst="rect">
            <a:avLst/>
          </a:prstGeom>
        </p:spPr>
        <p:txBody>
          <a:bodyPr wrap="none">
            <a:spAutoFit/>
          </a:bodyPr>
          <a:lstStyle/>
          <a:p>
            <a:r>
              <a:rPr lang="es-ES_tradnl" sz="2400" dirty="0">
                <a:solidFill>
                  <a:srgbClr val="002060"/>
                </a:solidFill>
              </a:rPr>
              <a:t>Determine la forma cartesiana de los siguientes vectores </a:t>
            </a:r>
          </a:p>
        </p:txBody>
      </p:sp>
      <p:pic>
        <p:nvPicPr>
          <p:cNvPr id="5" name="Imagen 4">
            <a:extLst>
              <a:ext uri="{FF2B5EF4-FFF2-40B4-BE49-F238E27FC236}">
                <a16:creationId xmlns:a16="http://schemas.microsoft.com/office/drawing/2014/main" id="{DD168C45-6AF1-7F4B-B033-22CF09CD8377}"/>
              </a:ext>
            </a:extLst>
          </p:cNvPr>
          <p:cNvPicPr>
            <a:picLocks noChangeAspect="1"/>
          </p:cNvPicPr>
          <p:nvPr/>
        </p:nvPicPr>
        <p:blipFill>
          <a:blip r:embed="rId2"/>
          <a:stretch>
            <a:fillRect/>
          </a:stretch>
        </p:blipFill>
        <p:spPr>
          <a:xfrm>
            <a:off x="977080" y="1324423"/>
            <a:ext cx="5089370" cy="4128725"/>
          </a:xfrm>
          <a:prstGeom prst="rect">
            <a:avLst/>
          </a:prstGeom>
        </p:spPr>
      </p:pic>
    </p:spTree>
    <p:extLst>
      <p:ext uri="{BB962C8B-B14F-4D97-AF65-F5344CB8AC3E}">
        <p14:creationId xmlns:p14="http://schemas.microsoft.com/office/powerpoint/2010/main" val="382861980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2270</TotalTime>
  <Words>1045</Words>
  <Application>Microsoft Macintosh PowerPoint</Application>
  <PresentationFormat>Panorámica</PresentationFormat>
  <Paragraphs>136</Paragraphs>
  <Slides>29</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29</vt:i4>
      </vt:variant>
    </vt:vector>
  </HeadingPairs>
  <TitlesOfParts>
    <vt:vector size="35" baseType="lpstr">
      <vt:lpstr>Arial</vt:lpstr>
      <vt:lpstr>Arial</vt:lpstr>
      <vt:lpstr>Calibri</vt:lpstr>
      <vt:lpstr>Calibri Light</vt:lpstr>
      <vt:lpstr>Cambria Math</vt:lpstr>
      <vt:lpstr>Tema de Office</vt:lpstr>
      <vt:lpstr>Vectores</vt:lpstr>
      <vt:lpstr>Vectores y escalares</vt:lpstr>
      <vt:lpstr>Ejemplos de cantidades vectoriales y escalares </vt:lpstr>
      <vt:lpstr>Anatomía de un vector </vt:lpstr>
      <vt:lpstr>Representación grafica de un vector</vt:lpstr>
      <vt:lpstr>Dirección cardinal</vt:lpstr>
      <vt:lpstr>Notación náutica </vt:lpstr>
      <vt:lpstr>(algunas)Propiedades de los vectores </vt:lpstr>
      <vt:lpstr>Actividad</vt:lpstr>
      <vt:lpstr>Actividad</vt:lpstr>
      <vt:lpstr>Posición y desplazamiento  </vt:lpstr>
      <vt:lpstr>Actividad </vt:lpstr>
      <vt:lpstr>Suma de dos vectores: Método del polígono  </vt:lpstr>
      <vt:lpstr>Suma de más de dos vectores </vt:lpstr>
      <vt:lpstr>La suma de vectores es conmutativa </vt:lpstr>
      <vt:lpstr>Presentación de PowerPoint</vt:lpstr>
      <vt:lpstr>Magnitud y dirección del vector resultante de una suma </vt:lpstr>
      <vt:lpstr>Actividad: </vt:lpstr>
      <vt:lpstr>Sustracción de vectores   </vt:lpstr>
      <vt:lpstr>Notación cartesiana de un vector </vt:lpstr>
      <vt:lpstr>Ejemplos</vt:lpstr>
      <vt:lpstr>Suma y resta de vectores en notación cartesiana</vt:lpstr>
      <vt:lpstr>Ejemplo </vt:lpstr>
      <vt:lpstr>Guía de Ejercicios</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Vectores</dc:title>
  <dc:creator>Cristian Romanque</dc:creator>
  <cp:lastModifiedBy>Cristian Romanque</cp:lastModifiedBy>
  <cp:revision>34</cp:revision>
  <dcterms:created xsi:type="dcterms:W3CDTF">2020-08-28T03:01:31Z</dcterms:created>
  <dcterms:modified xsi:type="dcterms:W3CDTF">2021-05-19T15:18:24Z</dcterms:modified>
</cp:coreProperties>
</file>