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4" r:id="rId4"/>
    <p:sldId id="258" r:id="rId5"/>
    <p:sldId id="259" r:id="rId6"/>
    <p:sldId id="265" r:id="rId7"/>
    <p:sldId id="268" r:id="rId8"/>
    <p:sldId id="269" r:id="rId9"/>
    <p:sldId id="257" r:id="rId10"/>
    <p:sldId id="262" r:id="rId11"/>
    <p:sldId id="263" r:id="rId12"/>
    <p:sldId id="267" r:id="rId13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82" d="100"/>
          <a:sy n="82" d="100"/>
        </p:scale>
        <p:origin x="148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837070E1-0600-4C91-A5C4-D2BF1025A07E}" type="slidenum">
              <a:rPr lang="es-CL" smtClean="0"/>
              <a:t>‹Nº›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s-C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F2A09416-C6C6-41D8-849B-0A23231404B5}" type="datetimeFigureOut">
              <a:rPr lang="es-CL" smtClean="0"/>
              <a:t>08-03-2021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905001"/>
            <a:ext cx="7543800" cy="875927"/>
          </a:xfrm>
        </p:spPr>
        <p:txBody>
          <a:bodyPr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La comparación </a:t>
            </a:r>
          </a:p>
        </p:txBody>
      </p:sp>
      <p:pic>
        <p:nvPicPr>
          <p:cNvPr id="4" name="3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548680"/>
            <a:ext cx="1440160" cy="144016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/>
          <a:srcRect l="20668" t="37203" r="49446" b="7672"/>
          <a:stretch/>
        </p:blipFill>
        <p:spPr>
          <a:xfrm>
            <a:off x="323528" y="2924944"/>
            <a:ext cx="4536504" cy="378904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4917233" y="5661248"/>
            <a:ext cx="3312367" cy="98893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3200" b="1" dirty="0">
                <a:solidFill>
                  <a:schemeClr val="accent1">
                    <a:lumMod val="50000"/>
                  </a:schemeClr>
                </a:solidFill>
                <a:latin typeface="Bahnschrift SemiBold" panose="020B0502040204020203" pitchFamily="34" charset="0"/>
              </a:rPr>
              <a:t>Módulo I: clase 1.</a:t>
            </a:r>
          </a:p>
        </p:txBody>
      </p:sp>
    </p:spTree>
    <p:extLst>
      <p:ext uri="{BB962C8B-B14F-4D97-AF65-F5344CB8AC3E}">
        <p14:creationId xmlns:p14="http://schemas.microsoft.com/office/powerpoint/2010/main" val="3712675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EA6ACE-3ED6-4740-A0C8-CF5F1A376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OBJETIVOS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BDE3271-E212-47C4-BCF3-E6143903D3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7620000" cy="3951288"/>
          </a:xfrm>
        </p:spPr>
        <p:txBody>
          <a:bodyPr>
            <a:normAutofit/>
          </a:bodyPr>
          <a:lstStyle/>
          <a:p>
            <a:r>
              <a:rPr lang="es-CL" sz="28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Definir el concepto de comparación.</a:t>
            </a:r>
          </a:p>
          <a:p>
            <a:r>
              <a:rPr lang="es-CL" sz="28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Comparar objetos a partir de parámetros.</a:t>
            </a:r>
          </a:p>
          <a:p>
            <a:r>
              <a:rPr lang="es-CL" sz="28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Redactar textos expositivos a partir de una comparación. </a:t>
            </a:r>
          </a:p>
          <a:p>
            <a:r>
              <a:rPr lang="es-CL" sz="28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Aplicar la coherencia y cohesión en textos expositivos.</a:t>
            </a:r>
          </a:p>
        </p:txBody>
      </p:sp>
    </p:spTree>
    <p:extLst>
      <p:ext uri="{BB962C8B-B14F-4D97-AF65-F5344CB8AC3E}">
        <p14:creationId xmlns:p14="http://schemas.microsoft.com/office/powerpoint/2010/main" val="1754252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Para activar el conocimiento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s-CL" sz="28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r>
              <a:rPr lang="es-CL" sz="28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¿En qué consiste, según usted, la comparación? </a:t>
            </a:r>
          </a:p>
          <a:p>
            <a:pPr marL="114300" indent="0">
              <a:buNone/>
            </a:pPr>
            <a:endParaRPr lang="es-CL" sz="28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r>
              <a:rPr lang="es-CL" sz="28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¿En qué actividades de la vida cotidiana aplica esta habilidad? </a:t>
            </a:r>
          </a:p>
          <a:p>
            <a:pPr marL="114300" indent="0">
              <a:buNone/>
            </a:pPr>
            <a:endParaRPr lang="es-CL" sz="28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r>
              <a:rPr lang="es-CL" sz="28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Si nunca desarrollara esta habilidad ¿qué efecto tendría en su capacidad de aprender? </a:t>
            </a:r>
          </a:p>
          <a:p>
            <a:pPr marL="114300" indent="0">
              <a:buNone/>
            </a:pPr>
            <a:endParaRPr lang="es-CL" sz="28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pPr marL="114300" indent="0">
              <a:buNone/>
            </a:pPr>
            <a:endParaRPr lang="es-CL" sz="28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pPr marL="114300" indent="0">
              <a:buNone/>
            </a:pPr>
            <a:endParaRPr lang="es-CL" sz="28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  <a:p>
            <a:pPr marL="114300" indent="0">
              <a:buNone/>
            </a:pPr>
            <a:endParaRPr lang="es-CL" sz="2800" dirty="0">
              <a:solidFill>
                <a:schemeClr val="tx2">
                  <a:lumMod val="50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94822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188640"/>
            <a:ext cx="8124056" cy="1570186"/>
          </a:xfrm>
        </p:spPr>
        <p:txBody>
          <a:bodyPr/>
          <a:lstStyle/>
          <a:p>
            <a:r>
              <a:rPr lang="es-CL" sz="3200" dirty="0"/>
              <a:t>Observe las siguientes imágenes: </a:t>
            </a:r>
            <a:br>
              <a:rPr lang="es-CL" sz="3200" dirty="0"/>
            </a:br>
            <a:r>
              <a:rPr lang="es-CL" sz="3200" dirty="0"/>
              <a:t>¿Qué diferencia y semejanzas puede establecer entre ellas? </a:t>
            </a:r>
          </a:p>
        </p:txBody>
      </p:sp>
      <p:pic>
        <p:nvPicPr>
          <p:cNvPr id="5" name="4 Marcador de contenido"/>
          <p:cNvPicPr>
            <a:picLocks noGrp="1" noChangeAspect="1"/>
          </p:cNvPicPr>
          <p:nvPr>
            <p:ph sz="half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0" t="12978" r="14166" b="13043"/>
          <a:stretch/>
        </p:blipFill>
        <p:spPr>
          <a:xfrm>
            <a:off x="611560" y="1988840"/>
            <a:ext cx="7632848" cy="4392488"/>
          </a:xfrm>
        </p:spPr>
      </p:pic>
    </p:spTree>
    <p:extLst>
      <p:ext uri="{BB962C8B-B14F-4D97-AF65-F5344CB8AC3E}">
        <p14:creationId xmlns:p14="http://schemas.microsoft.com/office/powerpoint/2010/main" val="4285528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80728"/>
            <a:ext cx="7776864" cy="4968552"/>
          </a:xfrm>
        </p:spPr>
      </p:pic>
    </p:spTree>
    <p:extLst>
      <p:ext uri="{BB962C8B-B14F-4D97-AF65-F5344CB8AC3E}">
        <p14:creationId xmlns:p14="http://schemas.microsoft.com/office/powerpoint/2010/main" val="4166933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2492896"/>
            <a:ext cx="7620000" cy="3907904"/>
          </a:xfrm>
        </p:spPr>
        <p:txBody>
          <a:bodyPr>
            <a:normAutofit/>
          </a:bodyPr>
          <a:lstStyle/>
          <a:p>
            <a:r>
              <a:rPr lang="es-CL" sz="24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¿Qué </a:t>
            </a:r>
            <a:r>
              <a:rPr lang="es-CL" sz="2400" b="1" u="sng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parámetros</a:t>
            </a:r>
            <a:r>
              <a:rPr lang="es-CL" sz="24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 estableció para poder determinar las semejanzas y diferencias en la imágenes anteriores? </a:t>
            </a:r>
          </a:p>
          <a:p>
            <a:r>
              <a:rPr lang="es-CL" sz="24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A partir de estos parámetros elabore una tabla comparativa para cada una de las imágenes.</a:t>
            </a:r>
          </a:p>
          <a:p>
            <a:pPr marL="114300" indent="0">
              <a:buNone/>
            </a:pPr>
            <a:endParaRPr lang="es-CL" sz="2400" dirty="0">
              <a:solidFill>
                <a:schemeClr val="bg2">
                  <a:lumMod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576858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Actividad 1: La sal de las heridas 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772816"/>
            <a:ext cx="7620000" cy="4627984"/>
          </a:xfrm>
        </p:spPr>
        <p:txBody>
          <a:bodyPr>
            <a:normAutofit/>
          </a:bodyPr>
          <a:lstStyle/>
          <a:p>
            <a:r>
              <a:rPr lang="es-CL" sz="28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Leer comprensivamente el texto “La sal de las heridas”. </a:t>
            </a:r>
          </a:p>
          <a:p>
            <a:r>
              <a:rPr lang="es-CL" sz="28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Completar la  tabla a partir de la comparación de los personajes de la narración. </a:t>
            </a:r>
          </a:p>
          <a:p>
            <a:r>
              <a:rPr lang="es-CL" sz="2800" dirty="0" err="1">
                <a:solidFill>
                  <a:schemeClr val="tx2">
                    <a:lumMod val="75000"/>
                  </a:schemeClr>
                </a:solidFill>
                <a:latin typeface="+mj-lt"/>
              </a:rPr>
              <a:t>Textualizar</a:t>
            </a:r>
            <a:r>
              <a:rPr lang="es-CL" sz="2800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su comparación, aplicando la coherencia y la cohesión. </a:t>
            </a:r>
          </a:p>
        </p:txBody>
      </p:sp>
    </p:spTree>
    <p:extLst>
      <p:ext uri="{BB962C8B-B14F-4D97-AF65-F5344CB8AC3E}">
        <p14:creationId xmlns:p14="http://schemas.microsoft.com/office/powerpoint/2010/main" val="2276659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Tabla comparativa</a:t>
            </a:r>
          </a:p>
        </p:txBody>
      </p:sp>
      <p:graphicFrame>
        <p:nvGraphicFramePr>
          <p:cNvPr id="5" name="Marcador de contenid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9834911"/>
              </p:ext>
            </p:extLst>
          </p:nvPr>
        </p:nvGraphicFramePr>
        <p:xfrm>
          <a:off x="457200" y="1417640"/>
          <a:ext cx="7859217" cy="510770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619739">
                  <a:extLst>
                    <a:ext uri="{9D8B030D-6E8A-4147-A177-3AD203B41FA5}">
                      <a16:colId xmlns:a16="http://schemas.microsoft.com/office/drawing/2014/main" val="2054971309"/>
                    </a:ext>
                  </a:extLst>
                </a:gridCol>
                <a:gridCol w="2619739">
                  <a:extLst>
                    <a:ext uri="{9D8B030D-6E8A-4147-A177-3AD203B41FA5}">
                      <a16:colId xmlns:a16="http://schemas.microsoft.com/office/drawing/2014/main" val="1999473886"/>
                    </a:ext>
                  </a:extLst>
                </a:gridCol>
                <a:gridCol w="2619739">
                  <a:extLst>
                    <a:ext uri="{9D8B030D-6E8A-4147-A177-3AD203B41FA5}">
                      <a16:colId xmlns:a16="http://schemas.microsoft.com/office/drawing/2014/main" val="2469203948"/>
                    </a:ext>
                  </a:extLst>
                </a:gridCol>
              </a:tblGrid>
              <a:tr h="729672">
                <a:tc>
                  <a:txBody>
                    <a:bodyPr/>
                    <a:lstStyle/>
                    <a:p>
                      <a:r>
                        <a:rPr lang="es-CL" dirty="0"/>
                        <a:t>PARÁMETROS</a:t>
                      </a:r>
                      <a:r>
                        <a:rPr lang="es-CL" baseline="0" dirty="0"/>
                        <a:t> </a:t>
                      </a:r>
                      <a:endParaRPr lang="es-CL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ELLA</a:t>
                      </a:r>
                      <a:r>
                        <a:rPr lang="es-CL" baseline="0" dirty="0"/>
                        <a:t> </a:t>
                      </a:r>
                      <a:endParaRPr lang="es-C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dirty="0"/>
                        <a:t>LUZ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4639441"/>
                  </a:ext>
                </a:extLst>
              </a:tr>
              <a:tr h="729672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41375003"/>
                  </a:ext>
                </a:extLst>
              </a:tr>
              <a:tr h="729672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4445745"/>
                  </a:ext>
                </a:extLst>
              </a:tr>
              <a:tr h="729672"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5473222"/>
                  </a:ext>
                </a:extLst>
              </a:tr>
              <a:tr h="729672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3838366"/>
                  </a:ext>
                </a:extLst>
              </a:tr>
              <a:tr h="729672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4315309"/>
                  </a:ext>
                </a:extLst>
              </a:tr>
              <a:tr h="729672"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30342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59780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En síntesis </a:t>
            </a:r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3144797"/>
              </p:ext>
            </p:extLst>
          </p:nvPr>
        </p:nvGraphicFramePr>
        <p:xfrm>
          <a:off x="549247" y="1816319"/>
          <a:ext cx="7527953" cy="3817620"/>
        </p:xfrm>
        <a:graphic>
          <a:graphicData uri="http://schemas.openxmlformats.org/drawingml/2006/table">
            <a:tbl>
              <a:tblPr/>
              <a:tblGrid>
                <a:gridCol w="7527953">
                  <a:extLst>
                    <a:ext uri="{9D8B030D-6E8A-4147-A177-3AD203B41FA5}">
                      <a16:colId xmlns:a16="http://schemas.microsoft.com/office/drawing/2014/main" val="2423318990"/>
                    </a:ext>
                  </a:extLst>
                </a:gridCol>
              </a:tblGrid>
              <a:tr h="1716589">
                <a:tc>
                  <a:txBody>
                    <a:bodyPr/>
                    <a:lstStyle/>
                    <a:p>
                      <a:pPr marL="342900" indent="-342900" algn="l" fontAlgn="base">
                        <a:buFont typeface="Wingdings" panose="05000000000000000000" pitchFamily="2" charset="2"/>
                        <a:buChar char="Ø"/>
                      </a:pPr>
                      <a:r>
                        <a:rPr lang="es-CL" sz="24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j-lt"/>
                        </a:rPr>
                        <a:t>El proceso de comparación</a:t>
                      </a:r>
                      <a:r>
                        <a:rPr lang="es-CL" sz="2400" baseline="300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j-lt"/>
                        </a:rPr>
                        <a:t> </a:t>
                      </a:r>
                      <a:r>
                        <a:rPr lang="es-CL" sz="24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j-lt"/>
                        </a:rPr>
                        <a:t>es una extensión de la observación, puede realizarse entre dos o más personas, objetos, eventos o situaciones</a:t>
                      </a:r>
                      <a:r>
                        <a:rPr lang="es-CL" sz="2400" baseline="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j-lt"/>
                        </a:rPr>
                        <a:t> (…) </a:t>
                      </a:r>
                    </a:p>
                    <a:p>
                      <a:pPr marL="0" indent="0" algn="l" fontAlgn="base">
                        <a:buFont typeface="Wingdings" panose="05000000000000000000" pitchFamily="2" charset="2"/>
                        <a:buNone/>
                      </a:pPr>
                      <a:endParaRPr lang="es-CL" sz="2400" baseline="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j-lt"/>
                      </a:endParaRPr>
                    </a:p>
                    <a:p>
                      <a:pPr marL="342900" indent="-342900" algn="l" fontAlgn="base">
                        <a:buFont typeface="Wingdings" panose="05000000000000000000" pitchFamily="2" charset="2"/>
                        <a:buChar char="Ø"/>
                      </a:pPr>
                      <a:r>
                        <a:rPr lang="es-CL" sz="24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j-lt"/>
                        </a:rPr>
                        <a:t>Cuando se pretende comparar, se identifican primero los elementos comunes o los elementos únicos que puede haber entre las personas, objetos, eventos o situaciones.</a:t>
                      </a:r>
                    </a:p>
                    <a:p>
                      <a:pPr algn="l" fontAlgn="base"/>
                      <a:endParaRPr lang="es-CL" sz="2400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j-lt"/>
                      </a:endParaRPr>
                    </a:p>
                    <a:p>
                      <a:pPr algn="l" fontAlgn="base"/>
                      <a:r>
                        <a:rPr lang="es-CL" sz="1600" b="1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j-lt"/>
                        </a:rPr>
                        <a:t>Fuente:</a:t>
                      </a:r>
                      <a:r>
                        <a:rPr lang="es-CL" sz="1600" b="1" baseline="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j-lt"/>
                        </a:rPr>
                        <a:t> </a:t>
                      </a:r>
                      <a:r>
                        <a:rPr lang="es-CL" sz="1600" b="1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 Sánchez, M. A. (1995), </a:t>
                      </a:r>
                      <a:r>
                        <a:rPr lang="es-CL" sz="1600" b="1" i="1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Desarrollo de Habilidades de Pensamiento; procesos básicos del pensamiento</a:t>
                      </a:r>
                      <a:r>
                        <a:rPr lang="es-CL" sz="1600" b="1" i="0" kern="1200" dirty="0"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(p. 57). México: 2ªEd. Trillas, ITESM.</a:t>
                      </a:r>
                      <a:endParaRPr lang="es-CL" sz="1600" b="1" dirty="0">
                        <a:solidFill>
                          <a:schemeClr val="bg2">
                            <a:lumMod val="2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19050" marR="19050" marT="19050" marB="19050">
                    <a:lnL w="9525" cap="flat" cmpd="sng" algn="ctr">
                      <a:solidFill>
                        <a:srgbClr val="E7E7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7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7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7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985058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650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C5143B6-D7A2-4630-A20F-393FE26AC8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rcRect l="6687" t="17785" r="35530" b="5179"/>
          <a:stretch/>
        </p:blipFill>
        <p:spPr>
          <a:xfrm>
            <a:off x="0" y="0"/>
            <a:ext cx="84604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690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098913A-1649-4A32-914D-46656B870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Actividad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D62B863-C9C3-4FE0-A7DF-6FF6BBE2F9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8003232" cy="4590288"/>
          </a:xfrm>
        </p:spPr>
        <p:txBody>
          <a:bodyPr/>
          <a:lstStyle/>
          <a:p>
            <a:r>
              <a:rPr lang="es-CL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A partir del tema de la imagen  anterior, elabore un cuadro comparativo donde indique cómo cree usted que éramos antes y después de la llegada de las redes sociales. </a:t>
            </a:r>
          </a:p>
          <a:p>
            <a:r>
              <a:rPr lang="es-CL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Redacte un texto informativo a partir de la  tabla.</a:t>
            </a:r>
          </a:p>
          <a:p>
            <a:r>
              <a:rPr lang="es-CL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No olvide respetar las reglas de coherencia y cohesión. </a:t>
            </a:r>
          </a:p>
        </p:txBody>
      </p:sp>
    </p:spTree>
    <p:extLst>
      <p:ext uri="{BB962C8B-B14F-4D97-AF65-F5344CB8AC3E}">
        <p14:creationId xmlns:p14="http://schemas.microsoft.com/office/powerpoint/2010/main" val="30876417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EA6ACE-3ED6-4740-A0C8-CF5F1A376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OBJETIVOS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BDE3271-E212-47C4-BCF3-E6143903D3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7620000" cy="3951288"/>
          </a:xfrm>
        </p:spPr>
        <p:txBody>
          <a:bodyPr>
            <a:normAutofit/>
          </a:bodyPr>
          <a:lstStyle/>
          <a:p>
            <a:r>
              <a:rPr lang="es-CL" sz="28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Comprender textos literarios. </a:t>
            </a:r>
          </a:p>
          <a:p>
            <a:r>
              <a:rPr lang="es-CL" sz="28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Comparar personajes literarios.</a:t>
            </a:r>
          </a:p>
          <a:p>
            <a:r>
              <a:rPr lang="es-CL" sz="2800" dirty="0">
                <a:solidFill>
                  <a:schemeClr val="tx2">
                    <a:lumMod val="50000"/>
                  </a:schemeClr>
                </a:solidFill>
                <a:latin typeface="+mj-lt"/>
              </a:rPr>
              <a:t>Redactar textos expositivos.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5004048" y="351671"/>
            <a:ext cx="3312367" cy="98893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sz="3200" b="1" dirty="0">
                <a:solidFill>
                  <a:schemeClr val="accent1">
                    <a:lumMod val="50000"/>
                  </a:schemeClr>
                </a:solidFill>
                <a:latin typeface="Bahnschrift SemiBold" panose="020B0502040204020203" pitchFamily="34" charset="0"/>
              </a:rPr>
              <a:t>Módulo I: clase 1.</a:t>
            </a:r>
          </a:p>
        </p:txBody>
      </p:sp>
    </p:spTree>
    <p:extLst>
      <p:ext uri="{BB962C8B-B14F-4D97-AF65-F5344CB8AC3E}">
        <p14:creationId xmlns:p14="http://schemas.microsoft.com/office/powerpoint/2010/main" val="22930612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yacencia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yacencia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245</TotalTime>
  <Words>342</Words>
  <Application>Microsoft Office PowerPoint</Application>
  <PresentationFormat>Presentación en pantalla (4:3)</PresentationFormat>
  <Paragraphs>42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Bahnschrift SemiBold</vt:lpstr>
      <vt:lpstr>Calibri</vt:lpstr>
      <vt:lpstr>Cambria</vt:lpstr>
      <vt:lpstr>Wingdings</vt:lpstr>
      <vt:lpstr>Adyacencia</vt:lpstr>
      <vt:lpstr>La comparación </vt:lpstr>
      <vt:lpstr>OBJETIVOS</vt:lpstr>
      <vt:lpstr>Para activar el conocimiento</vt:lpstr>
      <vt:lpstr>Observe las siguientes imágenes:  ¿Qué diferencia y semejanzas puede establecer entre ellas? </vt:lpstr>
      <vt:lpstr>Presentación de PowerPoint</vt:lpstr>
      <vt:lpstr>Presentación de PowerPoint</vt:lpstr>
      <vt:lpstr>Actividad 1: La sal de las heridas </vt:lpstr>
      <vt:lpstr>Tabla comparativa</vt:lpstr>
      <vt:lpstr>En síntesis </vt:lpstr>
      <vt:lpstr>Presentación de PowerPoint</vt:lpstr>
      <vt:lpstr>Actividad</vt:lpstr>
      <vt:lpstr>OBJETIVOS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Vale</dc:creator>
  <cp:lastModifiedBy>vcamp</cp:lastModifiedBy>
  <cp:revision>30</cp:revision>
  <dcterms:created xsi:type="dcterms:W3CDTF">2018-03-02T13:17:38Z</dcterms:created>
  <dcterms:modified xsi:type="dcterms:W3CDTF">2021-03-08T11:12:45Z</dcterms:modified>
</cp:coreProperties>
</file>