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63" r:id="rId4"/>
    <p:sldId id="264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1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89B97E-FFDC-4B3D-AD1B-3A0AB3A33C2D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CL"/>
        </a:p>
      </dgm:t>
    </dgm:pt>
    <dgm:pt modelId="{C13B09F6-F1DB-4A36-8273-B9BF07AAB355}">
      <dgm:prSet/>
      <dgm:spPr/>
      <dgm:t>
        <a:bodyPr/>
        <a:lstStyle/>
        <a:p>
          <a:r>
            <a:rPr lang="es-ES" b="1" dirty="0" smtClean="0">
              <a:solidFill>
                <a:schemeClr val="bg1"/>
              </a:solidFill>
              <a:latin typeface="Gill Sans MT" pitchFamily="34" charset="0"/>
            </a:rPr>
            <a:t>Falacias que apelan a los sentimientos o afectos. </a:t>
          </a:r>
        </a:p>
      </dgm:t>
    </dgm:pt>
    <dgm:pt modelId="{E0843F4C-09F8-49C6-A70B-D5984D2239C8}" type="parTrans" cxnId="{61A5B338-A653-4F1E-B01E-FE95D4988BAA}">
      <dgm:prSet/>
      <dgm:spPr/>
      <dgm:t>
        <a:bodyPr/>
        <a:lstStyle/>
        <a:p>
          <a:endParaRPr lang="es-CL"/>
        </a:p>
      </dgm:t>
    </dgm:pt>
    <dgm:pt modelId="{B6F7B7A6-244D-467C-98E8-3CE007A39C21}" type="sibTrans" cxnId="{61A5B338-A653-4F1E-B01E-FE95D4988BAA}">
      <dgm:prSet/>
      <dgm:spPr/>
      <dgm:t>
        <a:bodyPr/>
        <a:lstStyle/>
        <a:p>
          <a:endParaRPr lang="es-CL"/>
        </a:p>
      </dgm:t>
    </dgm:pt>
    <dgm:pt modelId="{2B9E1B42-97C0-4A92-80F5-9B672B75FBAD}">
      <dgm:prSet/>
      <dgm:spPr/>
      <dgm:t>
        <a:bodyPr/>
        <a:lstStyle/>
        <a:p>
          <a:r>
            <a:rPr lang="es-ES" b="1" dirty="0" smtClean="0">
              <a:solidFill>
                <a:schemeClr val="bg1"/>
              </a:solidFill>
              <a:latin typeface="Gill Sans MT" pitchFamily="34" charset="0"/>
            </a:rPr>
            <a:t>Falacias procedentes de errores lingüísticos.</a:t>
          </a:r>
        </a:p>
      </dgm:t>
    </dgm:pt>
    <dgm:pt modelId="{7E9AE9CF-CC13-4B8E-B334-28D3A64FE1FF}" type="parTrans" cxnId="{6C70BA1F-D9D4-49B8-8C01-9E1DBC709D5B}">
      <dgm:prSet/>
      <dgm:spPr/>
      <dgm:t>
        <a:bodyPr/>
        <a:lstStyle/>
        <a:p>
          <a:endParaRPr lang="es-CL"/>
        </a:p>
      </dgm:t>
    </dgm:pt>
    <dgm:pt modelId="{915BAACD-7708-43D2-A89D-65BA7D52D097}" type="sibTrans" cxnId="{6C70BA1F-D9D4-49B8-8C01-9E1DBC709D5B}">
      <dgm:prSet/>
      <dgm:spPr/>
      <dgm:t>
        <a:bodyPr/>
        <a:lstStyle/>
        <a:p>
          <a:endParaRPr lang="es-CL"/>
        </a:p>
      </dgm:t>
    </dgm:pt>
    <dgm:pt modelId="{8C79627D-710A-4A6A-B089-160FB15BD356}">
      <dgm:prSet/>
      <dgm:spPr/>
      <dgm:t>
        <a:bodyPr/>
        <a:lstStyle/>
        <a:p>
          <a:r>
            <a:rPr lang="es-ES" b="1" dirty="0" smtClean="0">
              <a:solidFill>
                <a:schemeClr val="bg1"/>
              </a:solidFill>
              <a:latin typeface="Gill Sans MT" pitchFamily="34" charset="0"/>
            </a:rPr>
            <a:t>Falacias procedentes de razonamientos falsos. </a:t>
          </a:r>
          <a:endParaRPr lang="es-ES" b="1" dirty="0">
            <a:solidFill>
              <a:schemeClr val="bg1"/>
            </a:solidFill>
            <a:latin typeface="Gill Sans MT" pitchFamily="34" charset="0"/>
          </a:endParaRPr>
        </a:p>
      </dgm:t>
    </dgm:pt>
    <dgm:pt modelId="{4D43FEAB-371D-44C4-BBCC-B40F3D077211}" type="parTrans" cxnId="{E31967EC-8AD8-44C3-836D-CED7F9337974}">
      <dgm:prSet/>
      <dgm:spPr/>
      <dgm:t>
        <a:bodyPr/>
        <a:lstStyle/>
        <a:p>
          <a:endParaRPr lang="es-CL"/>
        </a:p>
      </dgm:t>
    </dgm:pt>
    <dgm:pt modelId="{D69223C6-03DD-48AE-8AAB-8B78B958B4B2}" type="sibTrans" cxnId="{E31967EC-8AD8-44C3-836D-CED7F9337974}">
      <dgm:prSet/>
      <dgm:spPr/>
      <dgm:t>
        <a:bodyPr/>
        <a:lstStyle/>
        <a:p>
          <a:endParaRPr lang="es-CL"/>
        </a:p>
      </dgm:t>
    </dgm:pt>
    <dgm:pt modelId="{5AFC1AC2-F0AE-43EF-894D-2343AD307BDD}" type="pres">
      <dgm:prSet presAssocID="{4989B97E-FFDC-4B3D-AD1B-3A0AB3A33C2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6C04604E-EA65-4871-B1B8-2844573CCD8B}" type="pres">
      <dgm:prSet presAssocID="{C13B09F6-F1DB-4A36-8273-B9BF07AAB355}" presName="parentLin" presStyleCnt="0"/>
      <dgm:spPr/>
    </dgm:pt>
    <dgm:pt modelId="{89B6DCC5-8E9C-4FF4-BDD7-77D44C3826E9}" type="pres">
      <dgm:prSet presAssocID="{C13B09F6-F1DB-4A36-8273-B9BF07AAB355}" presName="parentLeftMargin" presStyleLbl="node1" presStyleIdx="0" presStyleCnt="3"/>
      <dgm:spPr/>
      <dgm:t>
        <a:bodyPr/>
        <a:lstStyle/>
        <a:p>
          <a:endParaRPr lang="es-CL"/>
        </a:p>
      </dgm:t>
    </dgm:pt>
    <dgm:pt modelId="{F2A2F204-C5B9-43CF-90AA-95DEB31C2476}" type="pres">
      <dgm:prSet presAssocID="{C13B09F6-F1DB-4A36-8273-B9BF07AAB35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2B4435A-C4D0-4E3F-ABA8-0B453854ECA8}" type="pres">
      <dgm:prSet presAssocID="{C13B09F6-F1DB-4A36-8273-B9BF07AAB355}" presName="negativeSpace" presStyleCnt="0"/>
      <dgm:spPr/>
    </dgm:pt>
    <dgm:pt modelId="{43A0207F-BD64-441B-A4A1-BA7AEF0D43BB}" type="pres">
      <dgm:prSet presAssocID="{C13B09F6-F1DB-4A36-8273-B9BF07AAB355}" presName="childText" presStyleLbl="conFgAcc1" presStyleIdx="0" presStyleCnt="3">
        <dgm:presLayoutVars>
          <dgm:bulletEnabled val="1"/>
        </dgm:presLayoutVars>
      </dgm:prSet>
      <dgm:spPr/>
    </dgm:pt>
    <dgm:pt modelId="{97925EAD-8347-463D-A2DD-544BE1E51013}" type="pres">
      <dgm:prSet presAssocID="{B6F7B7A6-244D-467C-98E8-3CE007A39C21}" presName="spaceBetweenRectangles" presStyleCnt="0"/>
      <dgm:spPr/>
    </dgm:pt>
    <dgm:pt modelId="{46D40B99-8E32-47BA-8DBF-88B28B859D92}" type="pres">
      <dgm:prSet presAssocID="{2B9E1B42-97C0-4A92-80F5-9B672B75FBAD}" presName="parentLin" presStyleCnt="0"/>
      <dgm:spPr/>
    </dgm:pt>
    <dgm:pt modelId="{0FE64607-840A-4AA3-9834-0308DD3708BF}" type="pres">
      <dgm:prSet presAssocID="{2B9E1B42-97C0-4A92-80F5-9B672B75FBAD}" presName="parentLeftMargin" presStyleLbl="node1" presStyleIdx="0" presStyleCnt="3"/>
      <dgm:spPr/>
      <dgm:t>
        <a:bodyPr/>
        <a:lstStyle/>
        <a:p>
          <a:endParaRPr lang="es-CL"/>
        </a:p>
      </dgm:t>
    </dgm:pt>
    <dgm:pt modelId="{FB019318-B039-4A16-9C19-7729B479A527}" type="pres">
      <dgm:prSet presAssocID="{2B9E1B42-97C0-4A92-80F5-9B672B75FBA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CCE6806-617D-4008-AFE6-B967EB2DFD28}" type="pres">
      <dgm:prSet presAssocID="{2B9E1B42-97C0-4A92-80F5-9B672B75FBAD}" presName="negativeSpace" presStyleCnt="0"/>
      <dgm:spPr/>
    </dgm:pt>
    <dgm:pt modelId="{6CCBD18E-EAEA-4355-9C9E-CE1810747507}" type="pres">
      <dgm:prSet presAssocID="{2B9E1B42-97C0-4A92-80F5-9B672B75FBAD}" presName="childText" presStyleLbl="conFgAcc1" presStyleIdx="1" presStyleCnt="3">
        <dgm:presLayoutVars>
          <dgm:bulletEnabled val="1"/>
        </dgm:presLayoutVars>
      </dgm:prSet>
      <dgm:spPr/>
    </dgm:pt>
    <dgm:pt modelId="{234984DA-E05A-45CF-89BF-F94415E7DCE0}" type="pres">
      <dgm:prSet presAssocID="{915BAACD-7708-43D2-A89D-65BA7D52D097}" presName="spaceBetweenRectangles" presStyleCnt="0"/>
      <dgm:spPr/>
    </dgm:pt>
    <dgm:pt modelId="{5BAA2886-0205-46C8-9FEF-4570EC4F11A4}" type="pres">
      <dgm:prSet presAssocID="{8C79627D-710A-4A6A-B089-160FB15BD356}" presName="parentLin" presStyleCnt="0"/>
      <dgm:spPr/>
    </dgm:pt>
    <dgm:pt modelId="{1C034520-3842-42BC-BD33-39FD87D0AFFF}" type="pres">
      <dgm:prSet presAssocID="{8C79627D-710A-4A6A-B089-160FB15BD356}" presName="parentLeftMargin" presStyleLbl="node1" presStyleIdx="1" presStyleCnt="3"/>
      <dgm:spPr/>
      <dgm:t>
        <a:bodyPr/>
        <a:lstStyle/>
        <a:p>
          <a:endParaRPr lang="es-CL"/>
        </a:p>
      </dgm:t>
    </dgm:pt>
    <dgm:pt modelId="{13B6F629-1423-4218-A58A-BA494530E078}" type="pres">
      <dgm:prSet presAssocID="{8C79627D-710A-4A6A-B089-160FB15BD35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9F40998-9AB2-48D7-AB6B-BD1C875D4CCE}" type="pres">
      <dgm:prSet presAssocID="{8C79627D-710A-4A6A-B089-160FB15BD356}" presName="negativeSpace" presStyleCnt="0"/>
      <dgm:spPr/>
    </dgm:pt>
    <dgm:pt modelId="{97212434-A696-47F2-A191-F4CEB6E32135}" type="pres">
      <dgm:prSet presAssocID="{8C79627D-710A-4A6A-B089-160FB15BD35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84BCAC7-A563-46D2-A868-C096F59A1F35}" type="presOf" srcId="{2B9E1B42-97C0-4A92-80F5-9B672B75FBAD}" destId="{0FE64607-840A-4AA3-9834-0308DD3708BF}" srcOrd="0" destOrd="0" presId="urn:microsoft.com/office/officeart/2005/8/layout/list1"/>
    <dgm:cxn modelId="{B5066E10-8BBC-40D4-B9E2-9732CC863832}" type="presOf" srcId="{C13B09F6-F1DB-4A36-8273-B9BF07AAB355}" destId="{F2A2F204-C5B9-43CF-90AA-95DEB31C2476}" srcOrd="1" destOrd="0" presId="urn:microsoft.com/office/officeart/2005/8/layout/list1"/>
    <dgm:cxn modelId="{62A1E0FB-6CA2-482E-B978-272497E4643C}" type="presOf" srcId="{4989B97E-FFDC-4B3D-AD1B-3A0AB3A33C2D}" destId="{5AFC1AC2-F0AE-43EF-894D-2343AD307BDD}" srcOrd="0" destOrd="0" presId="urn:microsoft.com/office/officeart/2005/8/layout/list1"/>
    <dgm:cxn modelId="{61A5B338-A653-4F1E-B01E-FE95D4988BAA}" srcId="{4989B97E-FFDC-4B3D-AD1B-3A0AB3A33C2D}" destId="{C13B09F6-F1DB-4A36-8273-B9BF07AAB355}" srcOrd="0" destOrd="0" parTransId="{E0843F4C-09F8-49C6-A70B-D5984D2239C8}" sibTransId="{B6F7B7A6-244D-467C-98E8-3CE007A39C21}"/>
    <dgm:cxn modelId="{1CBEC27A-205F-46EB-84BE-CBADC1B0B5CE}" type="presOf" srcId="{8C79627D-710A-4A6A-B089-160FB15BD356}" destId="{1C034520-3842-42BC-BD33-39FD87D0AFFF}" srcOrd="0" destOrd="0" presId="urn:microsoft.com/office/officeart/2005/8/layout/list1"/>
    <dgm:cxn modelId="{6C70BA1F-D9D4-49B8-8C01-9E1DBC709D5B}" srcId="{4989B97E-FFDC-4B3D-AD1B-3A0AB3A33C2D}" destId="{2B9E1B42-97C0-4A92-80F5-9B672B75FBAD}" srcOrd="1" destOrd="0" parTransId="{7E9AE9CF-CC13-4B8E-B334-28D3A64FE1FF}" sibTransId="{915BAACD-7708-43D2-A89D-65BA7D52D097}"/>
    <dgm:cxn modelId="{2DC4DB4E-611E-4B33-B4BF-E2DC5F146DF9}" type="presOf" srcId="{2B9E1B42-97C0-4A92-80F5-9B672B75FBAD}" destId="{FB019318-B039-4A16-9C19-7729B479A527}" srcOrd="1" destOrd="0" presId="urn:microsoft.com/office/officeart/2005/8/layout/list1"/>
    <dgm:cxn modelId="{C1564A7C-4EBF-43BA-B81E-4E0478A65F16}" type="presOf" srcId="{8C79627D-710A-4A6A-B089-160FB15BD356}" destId="{13B6F629-1423-4218-A58A-BA494530E078}" srcOrd="1" destOrd="0" presId="urn:microsoft.com/office/officeart/2005/8/layout/list1"/>
    <dgm:cxn modelId="{28059CD8-504F-48B9-9B82-AA5412394F58}" type="presOf" srcId="{C13B09F6-F1DB-4A36-8273-B9BF07AAB355}" destId="{89B6DCC5-8E9C-4FF4-BDD7-77D44C3826E9}" srcOrd="0" destOrd="0" presId="urn:microsoft.com/office/officeart/2005/8/layout/list1"/>
    <dgm:cxn modelId="{E31967EC-8AD8-44C3-836D-CED7F9337974}" srcId="{4989B97E-FFDC-4B3D-AD1B-3A0AB3A33C2D}" destId="{8C79627D-710A-4A6A-B089-160FB15BD356}" srcOrd="2" destOrd="0" parTransId="{4D43FEAB-371D-44C4-BBCC-B40F3D077211}" sibTransId="{D69223C6-03DD-48AE-8AAB-8B78B958B4B2}"/>
    <dgm:cxn modelId="{9E99F509-6158-4D75-8324-EAF54D36D41D}" type="presParOf" srcId="{5AFC1AC2-F0AE-43EF-894D-2343AD307BDD}" destId="{6C04604E-EA65-4871-B1B8-2844573CCD8B}" srcOrd="0" destOrd="0" presId="urn:microsoft.com/office/officeart/2005/8/layout/list1"/>
    <dgm:cxn modelId="{F0D8AD2A-D0A2-4FFB-AC4D-CB0B7FE07DFC}" type="presParOf" srcId="{6C04604E-EA65-4871-B1B8-2844573CCD8B}" destId="{89B6DCC5-8E9C-4FF4-BDD7-77D44C3826E9}" srcOrd="0" destOrd="0" presId="urn:microsoft.com/office/officeart/2005/8/layout/list1"/>
    <dgm:cxn modelId="{CB2416CE-FA87-43B1-BAEE-6162FF5AF91A}" type="presParOf" srcId="{6C04604E-EA65-4871-B1B8-2844573CCD8B}" destId="{F2A2F204-C5B9-43CF-90AA-95DEB31C2476}" srcOrd="1" destOrd="0" presId="urn:microsoft.com/office/officeart/2005/8/layout/list1"/>
    <dgm:cxn modelId="{A516A224-C2C4-42E6-9E28-933864BAD2F5}" type="presParOf" srcId="{5AFC1AC2-F0AE-43EF-894D-2343AD307BDD}" destId="{A2B4435A-C4D0-4E3F-ABA8-0B453854ECA8}" srcOrd="1" destOrd="0" presId="urn:microsoft.com/office/officeart/2005/8/layout/list1"/>
    <dgm:cxn modelId="{D50D063D-E399-41D6-8751-19D0C3B433C8}" type="presParOf" srcId="{5AFC1AC2-F0AE-43EF-894D-2343AD307BDD}" destId="{43A0207F-BD64-441B-A4A1-BA7AEF0D43BB}" srcOrd="2" destOrd="0" presId="urn:microsoft.com/office/officeart/2005/8/layout/list1"/>
    <dgm:cxn modelId="{F114AD46-978F-4714-8979-98BE88C5498D}" type="presParOf" srcId="{5AFC1AC2-F0AE-43EF-894D-2343AD307BDD}" destId="{97925EAD-8347-463D-A2DD-544BE1E51013}" srcOrd="3" destOrd="0" presId="urn:microsoft.com/office/officeart/2005/8/layout/list1"/>
    <dgm:cxn modelId="{FFF4B9D0-572E-4AF9-9135-3D102CB63C96}" type="presParOf" srcId="{5AFC1AC2-F0AE-43EF-894D-2343AD307BDD}" destId="{46D40B99-8E32-47BA-8DBF-88B28B859D92}" srcOrd="4" destOrd="0" presId="urn:microsoft.com/office/officeart/2005/8/layout/list1"/>
    <dgm:cxn modelId="{062BF67F-B898-4D55-BE98-9E17867CDD5D}" type="presParOf" srcId="{46D40B99-8E32-47BA-8DBF-88B28B859D92}" destId="{0FE64607-840A-4AA3-9834-0308DD3708BF}" srcOrd="0" destOrd="0" presId="urn:microsoft.com/office/officeart/2005/8/layout/list1"/>
    <dgm:cxn modelId="{37CCC218-C6F1-4A71-966E-620B3D3F2B65}" type="presParOf" srcId="{46D40B99-8E32-47BA-8DBF-88B28B859D92}" destId="{FB019318-B039-4A16-9C19-7729B479A527}" srcOrd="1" destOrd="0" presId="urn:microsoft.com/office/officeart/2005/8/layout/list1"/>
    <dgm:cxn modelId="{0D7231C6-5018-4B1C-84FD-FBD99F54854F}" type="presParOf" srcId="{5AFC1AC2-F0AE-43EF-894D-2343AD307BDD}" destId="{8CCE6806-617D-4008-AFE6-B967EB2DFD28}" srcOrd="5" destOrd="0" presId="urn:microsoft.com/office/officeart/2005/8/layout/list1"/>
    <dgm:cxn modelId="{3C7F6908-28C0-4478-A460-58A03EC20127}" type="presParOf" srcId="{5AFC1AC2-F0AE-43EF-894D-2343AD307BDD}" destId="{6CCBD18E-EAEA-4355-9C9E-CE1810747507}" srcOrd="6" destOrd="0" presId="urn:microsoft.com/office/officeart/2005/8/layout/list1"/>
    <dgm:cxn modelId="{97BD5FEB-D9BE-4C86-A792-8AC80EAEFB85}" type="presParOf" srcId="{5AFC1AC2-F0AE-43EF-894D-2343AD307BDD}" destId="{234984DA-E05A-45CF-89BF-F94415E7DCE0}" srcOrd="7" destOrd="0" presId="urn:microsoft.com/office/officeart/2005/8/layout/list1"/>
    <dgm:cxn modelId="{C1BDE4C6-4A76-4B98-8F7B-0428A0B2A875}" type="presParOf" srcId="{5AFC1AC2-F0AE-43EF-894D-2343AD307BDD}" destId="{5BAA2886-0205-46C8-9FEF-4570EC4F11A4}" srcOrd="8" destOrd="0" presId="urn:microsoft.com/office/officeart/2005/8/layout/list1"/>
    <dgm:cxn modelId="{3BCF4E66-BCCB-4771-B75E-F31B9069DE78}" type="presParOf" srcId="{5BAA2886-0205-46C8-9FEF-4570EC4F11A4}" destId="{1C034520-3842-42BC-BD33-39FD87D0AFFF}" srcOrd="0" destOrd="0" presId="urn:microsoft.com/office/officeart/2005/8/layout/list1"/>
    <dgm:cxn modelId="{24C95EF5-DC75-47F3-A3FA-B68B6DA3D8BE}" type="presParOf" srcId="{5BAA2886-0205-46C8-9FEF-4570EC4F11A4}" destId="{13B6F629-1423-4218-A58A-BA494530E078}" srcOrd="1" destOrd="0" presId="urn:microsoft.com/office/officeart/2005/8/layout/list1"/>
    <dgm:cxn modelId="{B445A209-F1FD-4EC3-B3E6-6A1D18C33144}" type="presParOf" srcId="{5AFC1AC2-F0AE-43EF-894D-2343AD307BDD}" destId="{69F40998-9AB2-48D7-AB6B-BD1C875D4CCE}" srcOrd="9" destOrd="0" presId="urn:microsoft.com/office/officeart/2005/8/layout/list1"/>
    <dgm:cxn modelId="{E3181406-172F-4E43-ABBA-1A3BB49AFF3E}" type="presParOf" srcId="{5AFC1AC2-F0AE-43EF-894D-2343AD307BDD}" destId="{97212434-A696-47F2-A191-F4CEB6E3213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A0207F-BD64-441B-A4A1-BA7AEF0D43BB}">
      <dsp:nvSpPr>
        <dsp:cNvPr id="0" name=""/>
        <dsp:cNvSpPr/>
      </dsp:nvSpPr>
      <dsp:spPr>
        <a:xfrm>
          <a:off x="0" y="558710"/>
          <a:ext cx="9664856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A2F204-C5B9-43CF-90AA-95DEB31C2476}">
      <dsp:nvSpPr>
        <dsp:cNvPr id="0" name=""/>
        <dsp:cNvSpPr/>
      </dsp:nvSpPr>
      <dsp:spPr>
        <a:xfrm>
          <a:off x="483242" y="56870"/>
          <a:ext cx="6765399" cy="10036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716" tIns="0" rIns="255716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400" b="1" kern="1200" dirty="0" smtClean="0">
              <a:solidFill>
                <a:schemeClr val="bg1"/>
              </a:solidFill>
              <a:latin typeface="Gill Sans MT" pitchFamily="34" charset="0"/>
            </a:rPr>
            <a:t>Falacias que apelan a los sentimientos o afectos. </a:t>
          </a:r>
        </a:p>
      </dsp:txBody>
      <dsp:txXfrm>
        <a:off x="532238" y="105866"/>
        <a:ext cx="6667407" cy="905688"/>
      </dsp:txXfrm>
    </dsp:sp>
    <dsp:sp modelId="{6CCBD18E-EAEA-4355-9C9E-CE1810747507}">
      <dsp:nvSpPr>
        <dsp:cNvPr id="0" name=""/>
        <dsp:cNvSpPr/>
      </dsp:nvSpPr>
      <dsp:spPr>
        <a:xfrm>
          <a:off x="0" y="2100951"/>
          <a:ext cx="9664856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-28020"/>
              <a:satOff val="-25403"/>
              <a:lumOff val="39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19318-B039-4A16-9C19-7729B479A527}">
      <dsp:nvSpPr>
        <dsp:cNvPr id="0" name=""/>
        <dsp:cNvSpPr/>
      </dsp:nvSpPr>
      <dsp:spPr>
        <a:xfrm>
          <a:off x="483242" y="1599111"/>
          <a:ext cx="6765399" cy="1003680"/>
        </a:xfrm>
        <a:prstGeom prst="roundRect">
          <a:avLst/>
        </a:prstGeom>
        <a:solidFill>
          <a:schemeClr val="accent3">
            <a:hueOff val="-28020"/>
            <a:satOff val="-25403"/>
            <a:lumOff val="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716" tIns="0" rIns="255716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400" b="1" kern="1200" dirty="0" smtClean="0">
              <a:solidFill>
                <a:schemeClr val="bg1"/>
              </a:solidFill>
              <a:latin typeface="Gill Sans MT" pitchFamily="34" charset="0"/>
            </a:rPr>
            <a:t>Falacias procedentes de errores lingüísticos.</a:t>
          </a:r>
        </a:p>
      </dsp:txBody>
      <dsp:txXfrm>
        <a:off x="532238" y="1648107"/>
        <a:ext cx="6667407" cy="905688"/>
      </dsp:txXfrm>
    </dsp:sp>
    <dsp:sp modelId="{97212434-A696-47F2-A191-F4CEB6E32135}">
      <dsp:nvSpPr>
        <dsp:cNvPr id="0" name=""/>
        <dsp:cNvSpPr/>
      </dsp:nvSpPr>
      <dsp:spPr>
        <a:xfrm>
          <a:off x="0" y="3643191"/>
          <a:ext cx="9664856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-56040"/>
              <a:satOff val="-50806"/>
              <a:lumOff val="78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B6F629-1423-4218-A58A-BA494530E078}">
      <dsp:nvSpPr>
        <dsp:cNvPr id="0" name=""/>
        <dsp:cNvSpPr/>
      </dsp:nvSpPr>
      <dsp:spPr>
        <a:xfrm>
          <a:off x="483242" y="3141351"/>
          <a:ext cx="6765399" cy="1003680"/>
        </a:xfrm>
        <a:prstGeom prst="roundRect">
          <a:avLst/>
        </a:prstGeom>
        <a:solidFill>
          <a:schemeClr val="accent3">
            <a:hueOff val="-56040"/>
            <a:satOff val="-50806"/>
            <a:lumOff val="784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716" tIns="0" rIns="255716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400" b="1" kern="1200" dirty="0" smtClean="0">
              <a:solidFill>
                <a:schemeClr val="bg1"/>
              </a:solidFill>
              <a:latin typeface="Gill Sans MT" pitchFamily="34" charset="0"/>
            </a:rPr>
            <a:t>Falacias procedentes de razonamientos falsos. </a:t>
          </a:r>
          <a:endParaRPr lang="es-ES" sz="3400" b="1" kern="1200" dirty="0">
            <a:solidFill>
              <a:schemeClr val="bg1"/>
            </a:solidFill>
            <a:latin typeface="Gill Sans MT" pitchFamily="34" charset="0"/>
          </a:endParaRPr>
        </a:p>
      </dsp:txBody>
      <dsp:txXfrm>
        <a:off x="532238" y="3190347"/>
        <a:ext cx="6667407" cy="905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70233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04995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5316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497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8079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5365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0772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85991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2659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30143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8951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E8EAC303-834B-4531-AD62-D0D31B9E5A2A}" type="datetimeFigureOut">
              <a:rPr lang="es-CL" smtClean="0"/>
              <a:t>19-08-2016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9285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>
                <a:solidFill>
                  <a:schemeClr val="bg1"/>
                </a:solidFill>
                <a:latin typeface="Adobe Garamond Pro Bold" panose="02020702060506020403" pitchFamily="18" charset="0"/>
              </a:rPr>
              <a:t>Tipos de falacias </a:t>
            </a:r>
            <a:endParaRPr lang="es-CL" dirty="0">
              <a:solidFill>
                <a:schemeClr val="bg1"/>
              </a:solidFill>
              <a:latin typeface="Adobe Garamond Pro Bold" panose="02020702060506020403" pitchFamily="18" charset="0"/>
            </a:endParaRPr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25" y="2595260"/>
            <a:ext cx="9783763" cy="3039081"/>
          </a:xfrm>
        </p:spPr>
      </p:pic>
    </p:spTree>
    <p:extLst>
      <p:ext uri="{BB962C8B-B14F-4D97-AF65-F5344CB8AC3E}">
        <p14:creationId xmlns:p14="http://schemas.microsoft.com/office/powerpoint/2010/main" val="1709349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dirty="0">
                <a:solidFill>
                  <a:schemeClr val="bg1"/>
                </a:solidFill>
                <a:latin typeface="Adobe Garamond Pro Bold" panose="02020702060506020403" pitchFamily="18" charset="0"/>
              </a:rPr>
              <a:t>¿Qué son las falacias?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193183" y="2011680"/>
            <a:ext cx="5767041" cy="471109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s-ES" sz="3000" dirty="0">
                <a:latin typeface="Gill Sans MT" pitchFamily="34" charset="0"/>
              </a:rPr>
              <a:t>Las falacias son razonamientos defectuosos, pero que tienen poder persuasivo. </a:t>
            </a:r>
            <a:endParaRPr lang="es-ES" sz="3000" dirty="0" smtClean="0">
              <a:latin typeface="Gill Sans MT" pitchFamily="34" charset="0"/>
            </a:endParaRPr>
          </a:p>
          <a:p>
            <a:pPr marL="0" indent="0">
              <a:buNone/>
            </a:pPr>
            <a:endParaRPr lang="es-ES" sz="3000" dirty="0">
              <a:latin typeface="Gill Sans MT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s-ES" sz="3000" dirty="0">
                <a:latin typeface="Gill Sans MT" pitchFamily="34" charset="0"/>
              </a:rPr>
              <a:t>Al argumentar podemos emplear procedimientos defectuosos que engañen a nuestro interlocutor, llevándolo a pensar que hemos fundamentado adecuadamente nuestra tesis o punto de vista cuando esto no es efectivo.</a:t>
            </a:r>
            <a:r>
              <a:rPr lang="es-CL" sz="3000" dirty="0">
                <a:latin typeface="Gill Sans MT" pitchFamily="34" charset="0"/>
              </a:rPr>
              <a:t> 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831" y="2011680"/>
            <a:ext cx="5370490" cy="4206241"/>
          </a:xfrm>
        </p:spPr>
      </p:pic>
    </p:spTree>
    <p:extLst>
      <p:ext uri="{BB962C8B-B14F-4D97-AF65-F5344CB8AC3E}">
        <p14:creationId xmlns:p14="http://schemas.microsoft.com/office/powerpoint/2010/main" val="377582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chemeClr val="bg1"/>
                </a:solidFill>
                <a:latin typeface="Adobe Garamond Pro" panose="02020502060506020403" pitchFamily="18" charset="0"/>
              </a:rPr>
              <a:t>Clasificación de las falacias </a:t>
            </a:r>
            <a:endParaRPr lang="es-CL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87875787"/>
              </p:ext>
            </p:extLst>
          </p:nvPr>
        </p:nvGraphicFramePr>
        <p:xfrm>
          <a:off x="1204913" y="2011363"/>
          <a:ext cx="9664856" cy="4556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522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 MT" pitchFamily="34" charset="0"/>
              </a:rPr>
              <a:t>Falacias que apelan a los sentimientos o afectos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149891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latin typeface="Gill Sans MT" pitchFamily="34" charset="0"/>
              </a:rPr>
              <a:t>1. </a:t>
            </a:r>
            <a:r>
              <a:rPr lang="es-ES" u="sng" dirty="0">
                <a:latin typeface="Gill Sans MT" pitchFamily="34" charset="0"/>
              </a:rPr>
              <a:t>Argumento contra el hombre </a:t>
            </a:r>
            <a:r>
              <a:rPr lang="es-ES" i="1" u="sng" dirty="0">
                <a:latin typeface="Gill Sans MT" pitchFamily="34" charset="0"/>
              </a:rPr>
              <a:t>(Ad </a:t>
            </a:r>
            <a:r>
              <a:rPr lang="es-ES" i="1" u="sng" dirty="0" err="1">
                <a:latin typeface="Gill Sans MT" pitchFamily="34" charset="0"/>
              </a:rPr>
              <a:t>hominen</a:t>
            </a:r>
            <a:r>
              <a:rPr lang="es-ES" i="1" u="sng" dirty="0">
                <a:latin typeface="Gill Sans MT" pitchFamily="34" charset="0"/>
              </a:rPr>
              <a:t>)</a:t>
            </a:r>
            <a:r>
              <a:rPr lang="es-ES" u="sng" dirty="0">
                <a:latin typeface="Gill Sans MT" pitchFamily="34" charset="0"/>
              </a:rPr>
              <a:t>: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013824" y="2656564"/>
            <a:ext cx="4754880" cy="3566160"/>
          </a:xfrm>
        </p:spPr>
        <p:txBody>
          <a:bodyPr/>
          <a:lstStyle/>
          <a:p>
            <a:r>
              <a:rPr lang="es-ES" sz="3200" b="1" dirty="0" smtClean="0">
                <a:latin typeface="Gill Sans MT" pitchFamily="34" charset="0"/>
              </a:rPr>
              <a:t>Se </a:t>
            </a:r>
            <a:r>
              <a:rPr lang="es-ES" sz="3200" b="1" dirty="0">
                <a:latin typeface="Gill Sans MT" pitchFamily="34" charset="0"/>
              </a:rPr>
              <a:t>descalifica la personalidad o alguna característica del oponente</a:t>
            </a:r>
            <a:r>
              <a:rPr lang="es-CL" sz="3200" dirty="0">
                <a:latin typeface="Gill Sans MT" pitchFamily="34" charset="0"/>
              </a:rPr>
              <a:t>.</a:t>
            </a: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 smtClean="0"/>
              <a:t>EJEMPLO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_tradnl" sz="2800" i="1" dirty="0">
                <a:solidFill>
                  <a:srgbClr val="FFFF00"/>
                </a:solidFill>
                <a:latin typeface="Gill Sans MT" pitchFamily="34" charset="0"/>
              </a:rPr>
              <a:t>“Usted no puede opinar al respecto, nunca ha vivido una situación parecida”</a:t>
            </a:r>
          </a:p>
          <a:p>
            <a:r>
              <a:rPr lang="es-ES" sz="2800" i="1" dirty="0">
                <a:solidFill>
                  <a:srgbClr val="FFFF00"/>
                </a:solidFill>
                <a:latin typeface="Gill Sans MT" pitchFamily="34" charset="0"/>
              </a:rPr>
              <a:t>“Por supuesto que él debe estar a favor del divorcio; todos sabemos que es separado</a:t>
            </a:r>
            <a:r>
              <a:rPr lang="es-CL" sz="2800" i="1" dirty="0">
                <a:solidFill>
                  <a:srgbClr val="FFFF00"/>
                </a:solidFill>
                <a:latin typeface="Gill Sans MT" pitchFamily="34" charset="0"/>
              </a:rPr>
              <a:t>”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3297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 smtClean="0">
                <a:latin typeface="Gill Sans MT" pitchFamily="34" charset="0"/>
              </a:rPr>
              <a:t>ii. Apelación </a:t>
            </a:r>
            <a:r>
              <a:rPr lang="es-ES" u="sng" dirty="0">
                <a:latin typeface="Gill Sans MT" pitchFamily="34" charset="0"/>
              </a:rPr>
              <a:t>a la autoridad</a:t>
            </a:r>
            <a:r>
              <a:rPr lang="es-ES" dirty="0">
                <a:latin typeface="Gill Sans MT" pitchFamily="34" charset="0"/>
              </a:rPr>
              <a:t> 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s-ES" sz="2800" b="1" dirty="0">
                <a:latin typeface="Gill Sans MT" pitchFamily="34" charset="0"/>
              </a:rPr>
              <a:t>Se toma como garantía la opinión de alguien no calificado en el tema o cuando se acude a alguien profesionalmente adecuado, pero que puede dar una opinión sobre un asunto en controversia en su área de estudio.</a:t>
            </a:r>
            <a:r>
              <a:rPr lang="es-CL" sz="2800" dirty="0">
                <a:latin typeface="Gill Sans MT" pitchFamily="34" charset="0"/>
              </a:rPr>
              <a:t> </a:t>
            </a:r>
          </a:p>
          <a:p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 smtClean="0"/>
              <a:t>EJEMPLO 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_tradnl" sz="2800" i="1" dirty="0">
                <a:solidFill>
                  <a:srgbClr val="FFFF00"/>
                </a:solidFill>
                <a:latin typeface="Gill Sans MT" pitchFamily="34" charset="0"/>
              </a:rPr>
              <a:t>“Chile clasificará para el próximo mundial del fútbol, pues así lo señaló el Ministro de Educación”</a:t>
            </a: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28127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 smtClean="0">
                <a:latin typeface="Gill Sans MT" pitchFamily="34" charset="0"/>
              </a:rPr>
              <a:t>iii. Apelación </a:t>
            </a:r>
            <a:r>
              <a:rPr lang="es-ES" u="sng" dirty="0">
                <a:latin typeface="Gill Sans MT" pitchFamily="34" charset="0"/>
              </a:rPr>
              <a:t>a los sentimientos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sz="2800" b="1" dirty="0">
                <a:latin typeface="Gill Sans MT" pitchFamily="34" charset="0"/>
              </a:rPr>
              <a:t>Se argumenta apelando a la benevolencia, piedad o emoción de las personas en casos en que lo que corresponde es tomar una decisión racional.</a:t>
            </a:r>
            <a:r>
              <a:rPr lang="es-CL" sz="2800" b="1" dirty="0">
                <a:latin typeface="Gill Sans MT" pitchFamily="34" charset="0"/>
              </a:rPr>
              <a:t> </a:t>
            </a:r>
          </a:p>
          <a:p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" sz="2800" i="1" dirty="0">
                <a:solidFill>
                  <a:srgbClr val="FFFF00"/>
                </a:solidFill>
                <a:latin typeface="Gill Sans MT" pitchFamily="34" charset="0"/>
              </a:rPr>
              <a:t>“Por favor, profesor, no me ponga un rojo. Si me saco mala nota me van quitar la mesada y no me van a dejar a ir a la fiesta de mi polola</a:t>
            </a:r>
            <a:r>
              <a:rPr lang="es-CL" sz="2800" dirty="0">
                <a:solidFill>
                  <a:srgbClr val="FFFF00"/>
                </a:solidFill>
                <a:latin typeface="Gill Sans MT" pitchFamily="34" charset="0"/>
              </a:rPr>
              <a:t>”.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7749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 MT" pitchFamily="34" charset="0"/>
              </a:rPr>
              <a:t>Falacias procedentes de errores lingüísticos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3187072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>
                <a:latin typeface="Gill Sans MT" pitchFamily="34" charset="0"/>
              </a:rPr>
              <a:t>1. Equívoco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sz="2800" b="1" dirty="0">
                <a:latin typeface="Gill Sans MT" panose="020B0502020104020203" pitchFamily="34" charset="0"/>
              </a:rPr>
              <a:t> Es un error provocado por el uso, en una argumentación, de dos acepciones diferentes de la misma palabra. </a:t>
            </a: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 smtClean="0"/>
              <a:t>EJEMPLO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" sz="3200" i="1" dirty="0">
                <a:solidFill>
                  <a:srgbClr val="FFFF00"/>
                </a:solidFill>
              </a:rPr>
              <a:t> ¨El fin de una cosa es su perfección, la muerte es el fin de la vida; por lo tanto la muerte es la perfección de la vida¨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09915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 smtClean="0">
                <a:latin typeface="Gill Sans MT" pitchFamily="34" charset="0"/>
              </a:rPr>
              <a:t>ii. </a:t>
            </a:r>
            <a:r>
              <a:rPr lang="es-ES" u="sng" dirty="0">
                <a:latin typeface="Gill Sans MT" pitchFamily="34" charset="0"/>
              </a:rPr>
              <a:t>Ambigüedad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s-ES" sz="2800" b="1" dirty="0">
                <a:latin typeface="Gill Sans MT" panose="020B0502020104020203" pitchFamily="34" charset="0"/>
              </a:rPr>
              <a:t>Es provocada por una deficiente estructuración gramatical de los enunciados</a:t>
            </a:r>
            <a:r>
              <a:rPr lang="es-ES" sz="2800" b="1" dirty="0" smtClean="0">
                <a:latin typeface="Gill Sans MT" panose="020B0502020104020203" pitchFamily="34" charset="0"/>
              </a:rPr>
              <a:t>.</a:t>
            </a:r>
            <a:endParaRPr lang="es-ES" sz="2800" b="1" dirty="0">
              <a:latin typeface="Gill Sans MT" panose="020B0502020104020203" pitchFamily="34" charset="0"/>
            </a:endParaRP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 smtClean="0"/>
              <a:t>EJEMPLO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" sz="2400" i="1" dirty="0">
                <a:solidFill>
                  <a:srgbClr val="FFFF00"/>
                </a:solidFill>
              </a:rPr>
              <a:t>“El matrimonio del sr. Gómez y la </a:t>
            </a:r>
            <a:r>
              <a:rPr lang="es-ES" sz="2400" i="1" dirty="0" err="1">
                <a:solidFill>
                  <a:srgbClr val="FFFF00"/>
                </a:solidFill>
              </a:rPr>
              <a:t>srta.</a:t>
            </a:r>
            <a:r>
              <a:rPr lang="es-ES" sz="2400" i="1" dirty="0">
                <a:solidFill>
                  <a:srgbClr val="FFFF00"/>
                </a:solidFill>
              </a:rPr>
              <a:t> Torres, que fue anunciado en el diario una semana atrás, fue un error que deseamos corregir.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51979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 MT" pitchFamily="34" charset="0"/>
              </a:rPr>
              <a:t>Falacias procedentes de razonamientos falsos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2562316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latin typeface="Gill Sans MT" pitchFamily="34" charset="0"/>
              </a:rPr>
              <a:t>1</a:t>
            </a:r>
            <a:r>
              <a:rPr lang="es-ES" u="sng" dirty="0">
                <a:latin typeface="Gill Sans MT" pitchFamily="34" charset="0"/>
              </a:rPr>
              <a:t>. La causa falsa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sz="2800" b="1" dirty="0">
                <a:latin typeface="Gill Sans MT" pitchFamily="34" charset="0"/>
              </a:rPr>
              <a:t>Es confundir una simple correlación con una relación causal</a:t>
            </a:r>
            <a:r>
              <a:rPr lang="es-CL" sz="2800" b="1" dirty="0">
                <a:latin typeface="Gill Sans MT" pitchFamily="34" charset="0"/>
              </a:rPr>
              <a:t>.</a:t>
            </a:r>
          </a:p>
          <a:p>
            <a:pPr marL="0" indent="0">
              <a:buNone/>
            </a:pPr>
            <a:endParaRPr lang="es-CL" sz="2800" b="1" dirty="0">
              <a:latin typeface="Gill Sans MT" pitchFamily="34" charset="0"/>
            </a:endParaRPr>
          </a:p>
          <a:p>
            <a:r>
              <a:rPr lang="es-ES_tradnl" sz="2800" b="1" dirty="0">
                <a:latin typeface="Gill Sans MT" pitchFamily="34" charset="0"/>
              </a:rPr>
              <a:t>Se funda en una “casualidad”. </a:t>
            </a:r>
            <a:endParaRPr lang="es-CL" sz="2800" b="1" dirty="0">
              <a:latin typeface="Gill Sans MT" pitchFamily="34" charset="0"/>
            </a:endParaRP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 smtClean="0"/>
              <a:t>EJEMPLO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" sz="2400" i="1" dirty="0">
                <a:solidFill>
                  <a:srgbClr val="FFFF00"/>
                </a:solidFill>
                <a:latin typeface="Gill Sans MT" pitchFamily="34" charset="0"/>
              </a:rPr>
              <a:t>“Me abroché los zapatos antes de la prueba de física y me saqué un siete, de ahora en adelante, me abrocharé siempre los zapatos antes de las pruebas”.</a:t>
            </a:r>
            <a:endParaRPr lang="es-CL" sz="2400" i="1" dirty="0">
              <a:solidFill>
                <a:srgbClr val="FFFF00"/>
              </a:solidFill>
              <a:latin typeface="Gill Sans MT" pitchFamily="34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3894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 smtClean="0">
                <a:latin typeface="Gill Sans MT" pitchFamily="34" charset="0"/>
              </a:rPr>
              <a:t>ii. Generalización </a:t>
            </a:r>
            <a:r>
              <a:rPr lang="es-ES" u="sng" dirty="0">
                <a:latin typeface="Gill Sans MT" pitchFamily="34" charset="0"/>
              </a:rPr>
              <a:t>apresurada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_tradnl" sz="2800" b="1" dirty="0">
                <a:latin typeface="Gill Sans MT" pitchFamily="34" charset="0"/>
              </a:rPr>
              <a:t>Ocurre cuando consideramos como verdadero en general algo que sólo es verdad en ciertos casos particulares.</a:t>
            </a:r>
            <a:r>
              <a:rPr lang="es-CL" sz="2800" b="1" dirty="0">
                <a:latin typeface="Gill Sans MT" pitchFamily="34" charset="0"/>
              </a:rPr>
              <a:t> </a:t>
            </a:r>
          </a:p>
          <a:p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 smtClean="0"/>
              <a:t>EJEMPLO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Pct val="70000"/>
              <a:buFont typeface="Wingdings" pitchFamily="2" charset="2"/>
              <a:buChar char="l"/>
            </a:pPr>
            <a:r>
              <a:rPr lang="es-ES_tradnl" sz="2600" i="1" kern="0" dirty="0">
                <a:solidFill>
                  <a:srgbClr val="FFFF00"/>
                </a:solidFill>
                <a:latin typeface="Gill Sans MT" pitchFamily="34" charset="0"/>
                <a:cs typeface="Arial"/>
              </a:rPr>
              <a:t>“Todos los jóvenes </a:t>
            </a:r>
            <a:r>
              <a:rPr lang="es-ES_tradnl" sz="2600" i="1" kern="0" dirty="0" smtClean="0">
                <a:solidFill>
                  <a:srgbClr val="FFFF00"/>
                </a:solidFill>
                <a:latin typeface="Gill Sans MT" pitchFamily="34" charset="0"/>
                <a:cs typeface="Arial"/>
              </a:rPr>
              <a:t>son libertinos. </a:t>
            </a:r>
            <a:r>
              <a:rPr lang="es-ES_tradnl" sz="2600" i="1" kern="0" dirty="0">
                <a:solidFill>
                  <a:srgbClr val="FFFF00"/>
                </a:solidFill>
                <a:latin typeface="Gill Sans MT" pitchFamily="34" charset="0"/>
                <a:cs typeface="Arial"/>
              </a:rPr>
              <a:t>Claudio es joven, por lo tanto, debe ser </a:t>
            </a:r>
            <a:r>
              <a:rPr lang="es-ES_tradnl" sz="2600" i="1" kern="0" dirty="0" smtClean="0">
                <a:solidFill>
                  <a:srgbClr val="FFFF00"/>
                </a:solidFill>
                <a:latin typeface="Gill Sans MT" pitchFamily="34" charset="0"/>
                <a:cs typeface="Arial"/>
              </a:rPr>
              <a:t>un libertino”</a:t>
            </a:r>
            <a:endParaRPr lang="es-ES_tradnl" sz="2600" i="1" kern="0" dirty="0">
              <a:solidFill>
                <a:srgbClr val="FFFF00"/>
              </a:solidFill>
              <a:latin typeface="Gill Sans MT" pitchFamily="34" charset="0"/>
              <a:cs typeface="Arial"/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Pct val="70000"/>
              <a:buFont typeface="Wingdings" pitchFamily="2" charset="2"/>
              <a:buChar char="l"/>
            </a:pPr>
            <a:r>
              <a:rPr lang="es-ES_tradnl" sz="2600" i="1" kern="0" dirty="0">
                <a:solidFill>
                  <a:srgbClr val="FFFF00"/>
                </a:solidFill>
                <a:latin typeface="Gill Sans MT" pitchFamily="34" charset="0"/>
                <a:cs typeface="Arial"/>
              </a:rPr>
              <a:t>“Muchos adolescentes, beben alcohol todos los fines de semana hasta la inconciencia. Toda la juventud es una alcohólica” </a:t>
            </a:r>
            <a:endParaRPr lang="es-CL" sz="2600" i="1" kern="0" dirty="0">
              <a:solidFill>
                <a:srgbClr val="FFFF00"/>
              </a:solidFill>
              <a:latin typeface="Gill Sans MT" pitchFamily="34" charset="0"/>
              <a:cs typeface="Arial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037418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u="sng" dirty="0" smtClean="0">
                <a:latin typeface="Gill Sans MT" pitchFamily="34" charset="0"/>
              </a:rPr>
              <a:t>III. Argumento </a:t>
            </a:r>
            <a:r>
              <a:rPr lang="es-ES_tradnl" u="sng" dirty="0">
                <a:latin typeface="Gill Sans MT" pitchFamily="34" charset="0"/>
              </a:rPr>
              <a:t>por la ignorancia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_tradnl" sz="2800" b="1" dirty="0">
                <a:latin typeface="Gill Sans MT" pitchFamily="34" charset="0"/>
              </a:rPr>
              <a:t>Esta falacia ocurre cuando la única razón que se da para afirmar algo es que no hay todavía, o que es imposible establecer, una prueba en contra.</a:t>
            </a:r>
            <a:endParaRPr lang="es-CL" sz="2800" b="1" dirty="0">
              <a:latin typeface="Gill Sans MT" pitchFamily="34" charset="0"/>
            </a:endParaRP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 smtClean="0"/>
              <a:t>EJEMPLO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_tradnl" sz="2400" i="1" dirty="0">
                <a:solidFill>
                  <a:srgbClr val="FFFF00"/>
                </a:solidFill>
                <a:latin typeface="Gill Sans MT" pitchFamily="34" charset="0"/>
              </a:rPr>
              <a:t>“El diablo existe porque nadie ha podido probar lo contrario”</a:t>
            </a:r>
          </a:p>
          <a:p>
            <a:r>
              <a:rPr lang="es-ES_tradnl" sz="2400" i="1" dirty="0">
                <a:solidFill>
                  <a:srgbClr val="FFFF00"/>
                </a:solidFill>
                <a:latin typeface="Gill Sans MT" pitchFamily="34" charset="0"/>
              </a:rPr>
              <a:t>“La tierra no es el único planeta con habitantes, porque nadie ha recorrido el universo completo que es infinito”</a:t>
            </a:r>
            <a:endParaRPr lang="es-CL" sz="2400" i="1" dirty="0">
              <a:solidFill>
                <a:srgbClr val="FFFF00"/>
              </a:solidFill>
              <a:latin typeface="Gill Sans MT" pitchFamily="34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8496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u="sng" dirty="0" smtClean="0">
                <a:latin typeface="Gill Sans MT" pitchFamily="34" charset="0"/>
              </a:rPr>
              <a:t>iv. Pregunta </a:t>
            </a:r>
            <a:r>
              <a:rPr lang="es-ES_tradnl" u="sng" dirty="0">
                <a:latin typeface="Gill Sans MT" pitchFamily="34" charset="0"/>
              </a:rPr>
              <a:t>compleja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es-ES_tradnl" sz="2800" dirty="0">
              <a:latin typeface="Gill Sans MT" pitchFamily="34" charset="0"/>
            </a:endParaRPr>
          </a:p>
          <a:p>
            <a:r>
              <a:rPr lang="es-ES_tradnl" sz="2800" b="1" dirty="0">
                <a:latin typeface="Gill Sans MT" pitchFamily="34" charset="0"/>
              </a:rPr>
              <a:t>Implica formular preguntas que suponen la aceptación de información previa. </a:t>
            </a:r>
            <a:endParaRPr lang="es-CL" sz="2800" b="1" dirty="0">
              <a:latin typeface="Gill Sans MT" pitchFamily="34" charset="0"/>
            </a:endParaRP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 smtClean="0"/>
              <a:t>EJEMPLO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_tradnl" sz="2800" i="1" dirty="0">
                <a:solidFill>
                  <a:srgbClr val="FFFF00"/>
                </a:solidFill>
                <a:latin typeface="Gill Sans MT" pitchFamily="34" charset="0"/>
              </a:rPr>
              <a:t>¿Por qué eres tan tonto como para hacer algo así?</a:t>
            </a:r>
          </a:p>
          <a:p>
            <a:r>
              <a:rPr lang="es-ES_tradnl" sz="2800" i="1" dirty="0">
                <a:solidFill>
                  <a:srgbClr val="FFFF00"/>
                </a:solidFill>
                <a:latin typeface="Gill Sans MT" pitchFamily="34" charset="0"/>
              </a:rPr>
              <a:t>“¿Cómo no crees en el matrimonio que es la institución fundamental de la sociedad</a:t>
            </a:r>
            <a:r>
              <a:rPr lang="es-ES_tradnl" sz="2800" i="1" dirty="0" smtClean="0">
                <a:solidFill>
                  <a:srgbClr val="FFFF00"/>
                </a:solidFill>
                <a:latin typeface="Gill Sans MT" pitchFamily="34" charset="0"/>
              </a:rPr>
              <a:t>?”</a:t>
            </a: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142326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u="sng" dirty="0" smtClean="0">
                <a:latin typeface="Gill Sans MT" pitchFamily="34" charset="0"/>
              </a:rPr>
              <a:t>V.  Argumento </a:t>
            </a:r>
            <a:r>
              <a:rPr lang="es-ES_tradnl" u="sng" dirty="0">
                <a:latin typeface="Gill Sans MT" pitchFamily="34" charset="0"/>
              </a:rPr>
              <a:t>Tautológico o círculo vicioso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sz="2800" b="1" dirty="0">
                <a:latin typeface="Gill Sans MT" pitchFamily="34" charset="0"/>
              </a:rPr>
              <a:t>Consiste en defender una afirmación mediante razones que significan lo mismo que la afirmación original.</a:t>
            </a:r>
            <a:r>
              <a:rPr lang="es-CL" sz="2800" b="1" dirty="0">
                <a:latin typeface="Gill Sans MT" pitchFamily="34" charset="0"/>
              </a:rPr>
              <a:t> </a:t>
            </a:r>
          </a:p>
          <a:p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 smtClean="0"/>
              <a:t>EJEMPLO</a:t>
            </a:r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_tradnl" sz="2800" i="1" dirty="0">
                <a:solidFill>
                  <a:srgbClr val="FFFF00"/>
                </a:solidFill>
                <a:latin typeface="Gill Sans MT" pitchFamily="34" charset="0"/>
              </a:rPr>
              <a:t>“ Esa vara mide más que esta,  porque es más larga”</a:t>
            </a: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649470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 bandas">
  <a:themeElements>
    <a:clrScheme name="Con bandas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Con banda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n bandas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tint val="99000"/>
                <a:shade val="96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C3935CB6-B0E3-44A7-AB37-996D901F73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TM03090430[[fn=Con bandas]]</Template>
  <TotalTime>43</TotalTime>
  <Words>637</Words>
  <Application>Microsoft Office PowerPoint</Application>
  <PresentationFormat>Panorámica</PresentationFormat>
  <Paragraphs>58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Adobe Garamond Pro</vt:lpstr>
      <vt:lpstr>Adobe Garamond Pro Bold</vt:lpstr>
      <vt:lpstr>Arial</vt:lpstr>
      <vt:lpstr>Corbel</vt:lpstr>
      <vt:lpstr>Gill Sans MT</vt:lpstr>
      <vt:lpstr>Wingdings</vt:lpstr>
      <vt:lpstr>Con bandas</vt:lpstr>
      <vt:lpstr>Tipos de falacias </vt:lpstr>
      <vt:lpstr>¿Qué son las falacias? </vt:lpstr>
      <vt:lpstr>Clasificación de las falacias </vt:lpstr>
      <vt:lpstr>Falacias que apelan a los sentimientos o afectos</vt:lpstr>
      <vt:lpstr>1. Argumento contra el hombre (Ad hominen):</vt:lpstr>
      <vt:lpstr>ii. Apelación a la autoridad </vt:lpstr>
      <vt:lpstr>iii. Apelación a los sentimientos</vt:lpstr>
      <vt:lpstr>Falacias procedentes de errores lingüísticos</vt:lpstr>
      <vt:lpstr>1. Equívoco</vt:lpstr>
      <vt:lpstr>ii. Ambigüedad</vt:lpstr>
      <vt:lpstr>Falacias procedentes de razonamientos falsos</vt:lpstr>
      <vt:lpstr>1. La causa falsa</vt:lpstr>
      <vt:lpstr>ii. Generalización apresurada</vt:lpstr>
      <vt:lpstr>III. Argumento por la ignorancia</vt:lpstr>
      <vt:lpstr>iv. Pregunta compleja</vt:lpstr>
      <vt:lpstr>V.  Argumento Tautológico o círculo vicioso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Tipos de falacias </dc:title>
  <dc:creator>Profesor Valparaiso</dc:creator>
  <cp:lastModifiedBy>Profesor Valparaiso</cp:lastModifiedBy>
  <cp:revision>23</cp:revision>
  <dcterms:created xsi:type="dcterms:W3CDTF">2016-08-19T14:36:41Z</dcterms:created>
  <dcterms:modified xsi:type="dcterms:W3CDTF">2016-08-19T18:38:10Z</dcterms:modified>
</cp:coreProperties>
</file>