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29"/>
  </p:notesMasterIdLst>
  <p:sldIdLst>
    <p:sldId id="256" r:id="rId2"/>
    <p:sldId id="257" r:id="rId3"/>
    <p:sldId id="293" r:id="rId4"/>
    <p:sldId id="266" r:id="rId5"/>
    <p:sldId id="294" r:id="rId6"/>
    <p:sldId id="292" r:id="rId7"/>
    <p:sldId id="295" r:id="rId8"/>
    <p:sldId id="296" r:id="rId9"/>
    <p:sldId id="299" r:id="rId10"/>
    <p:sldId id="300" r:id="rId11"/>
    <p:sldId id="301" r:id="rId12"/>
    <p:sldId id="297" r:id="rId13"/>
    <p:sldId id="283" r:id="rId14"/>
    <p:sldId id="302" r:id="rId15"/>
    <p:sldId id="315" r:id="rId16"/>
    <p:sldId id="314" r:id="rId17"/>
    <p:sldId id="303" r:id="rId18"/>
    <p:sldId id="304" r:id="rId19"/>
    <p:sldId id="308" r:id="rId20"/>
    <p:sldId id="309" r:id="rId21"/>
    <p:sldId id="306" r:id="rId22"/>
    <p:sldId id="307" r:id="rId23"/>
    <p:sldId id="305" r:id="rId24"/>
    <p:sldId id="298" r:id="rId25"/>
    <p:sldId id="310" r:id="rId26"/>
    <p:sldId id="311" r:id="rId27"/>
    <p:sldId id="313" r:id="rId28"/>
  </p:sldIdLst>
  <p:sldSz cx="9144000" cy="5143500" type="screen16x9"/>
  <p:notesSz cx="6858000" cy="9144000"/>
  <p:embeddedFontLst>
    <p:embeddedFont>
      <p:font typeface="Arvo" panose="020B0604020202020204" charset="0"/>
      <p:regular r:id="rId30"/>
      <p:bold r:id="rId31"/>
      <p:italic r:id="rId32"/>
      <p:boldItalic r:id="rId33"/>
    </p:embeddedFont>
    <p:embeddedFont>
      <p:font typeface="Cabin" panose="020B0604020202020204" charset="0"/>
      <p:regular r:id="rId34"/>
      <p:bold r:id="rId35"/>
      <p:italic r:id="rId36"/>
      <p:bold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Roboto Condensed" panose="02000000000000000000" pitchFamily="2" charset="0"/>
      <p:regular r:id="rId42"/>
      <p:bold r:id="rId43"/>
      <p:italic r:id="rId44"/>
      <p:boldItalic r:id="rId45"/>
    </p:embeddedFont>
    <p:embeddedFont>
      <p:font typeface="Roboto Condensed Light" panose="02000000000000000000" pitchFamily="2" charset="0"/>
      <p:regular r:id="rId46"/>
      <p:bold r:id="rId47"/>
      <p:italic r:id="rId48"/>
      <p:bold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226" autoAdjust="0"/>
  </p:normalViewPr>
  <p:slideViewPr>
    <p:cSldViewPr snapToGrid="0">
      <p:cViewPr varScale="1">
        <p:scale>
          <a:sx n="101" d="100"/>
          <a:sy n="101" d="100"/>
        </p:scale>
        <p:origin x="9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font" Target="fonts/font19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2613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3439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6234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4823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17-07-2023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365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Unidad I </a:t>
            </a:r>
            <a:br>
              <a:rPr lang="es-MX" sz="3200" dirty="0"/>
            </a:br>
            <a:r>
              <a:rPr lang="es-MX" sz="3200" dirty="0"/>
              <a:t>Contexto de producción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Objetivos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16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Analizar 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el contexto de producción de una obra literaria.</a:t>
            </a:r>
          </a:p>
          <a:p>
            <a:pPr marL="36195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Analizar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 problemática y perspectiva adoptada por el autor en diferentes textos literarios.</a:t>
            </a:r>
            <a:endParaRPr lang="es-CL" sz="18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882351-60D5-4AE6-A634-CBCC87986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6707" y="392575"/>
            <a:ext cx="6129382" cy="766200"/>
          </a:xfrm>
        </p:spPr>
        <p:txBody>
          <a:bodyPr/>
          <a:lstStyle/>
          <a:p>
            <a:r>
              <a:rPr lang="es-MX" dirty="0"/>
              <a:t>Para comenzar respondamos las siguientes preguntas: 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487F09A-AC73-4029-A526-7F26DC40472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8325C3B-4E9F-43FD-8FC5-DC8509ACB7FF}"/>
              </a:ext>
            </a:extLst>
          </p:cNvPr>
          <p:cNvSpPr/>
          <p:nvPr/>
        </p:nvSpPr>
        <p:spPr>
          <a:xfrm>
            <a:off x="446567" y="1623238"/>
            <a:ext cx="8002773" cy="27219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¿En qué consiste el </a:t>
            </a: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</a:rPr>
              <a:t>proceso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 lector? </a:t>
            </a:r>
          </a:p>
          <a:p>
            <a:pPr algn="ctr"/>
            <a:endParaRPr lang="es-MX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¿Cuáles serían los </a:t>
            </a: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</a:rPr>
              <a:t>momentos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 claves para leer un texto? </a:t>
            </a:r>
          </a:p>
          <a:p>
            <a:pPr algn="ctr"/>
            <a:endParaRPr lang="es-MX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¿Cuál es el </a:t>
            </a: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</a:rPr>
              <a:t>rol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 que cumple el </a:t>
            </a: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</a:rPr>
              <a:t>lector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 para comprender un texto?</a:t>
            </a:r>
            <a:r>
              <a:rPr lang="es-CL" sz="1800" dirty="0">
                <a:solidFill>
                  <a:schemeClr val="accent1">
                    <a:lumMod val="75000"/>
                  </a:schemeClr>
                </a:solidFill>
              </a:rPr>
              <a:t> ¿Qué </a:t>
            </a: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</a:rPr>
              <a:t>procesos mentales </a:t>
            </a:r>
            <a:r>
              <a:rPr lang="es-CL" sz="1800" dirty="0">
                <a:solidFill>
                  <a:schemeClr val="accent1">
                    <a:lumMod val="75000"/>
                  </a:schemeClr>
                </a:solidFill>
              </a:rPr>
              <a:t>realiza?</a:t>
            </a:r>
            <a:endParaRPr lang="es-MX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304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600967"/>
          </a:xfrm>
        </p:spPr>
        <p:txBody>
          <a:bodyPr/>
          <a:lstStyle/>
          <a:p>
            <a:r>
              <a:rPr lang="es-CL" sz="3200" b="1" i="1" dirty="0">
                <a:solidFill>
                  <a:schemeClr val="accent1">
                    <a:lumMod val="75000"/>
                  </a:schemeClr>
                </a:solidFill>
              </a:rPr>
              <a:t>Recordemos</a:t>
            </a:r>
            <a:r>
              <a:rPr lang="es-CL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cxnSp>
        <p:nvCxnSpPr>
          <p:cNvPr id="4" name="Conector angular 3"/>
          <p:cNvCxnSpPr/>
          <p:nvPr/>
        </p:nvCxnSpPr>
        <p:spPr>
          <a:xfrm>
            <a:off x="1891308" y="1843088"/>
            <a:ext cx="4538067" cy="171450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" name="Rectángulo 5"/>
          <p:cNvSpPr/>
          <p:nvPr/>
        </p:nvSpPr>
        <p:spPr>
          <a:xfrm>
            <a:off x="4321969" y="2980730"/>
            <a:ext cx="2057400" cy="457200"/>
          </a:xfrm>
          <a:prstGeom prst="rect">
            <a:avLst/>
          </a:prstGeom>
          <a:solidFill>
            <a:schemeClr val="bg1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dirty="0">
                <a:ln w="0">
                  <a:solidFill>
                    <a:srgbClr val="CC0099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COMPRENSIÓN LITERAL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891308" y="1268016"/>
            <a:ext cx="2057400" cy="457200"/>
          </a:xfrm>
          <a:prstGeom prst="rect">
            <a:avLst/>
          </a:prstGeom>
          <a:solidFill>
            <a:schemeClr val="bg1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CL" sz="1050" b="1" dirty="0">
                <a:ln/>
                <a:solidFill>
                  <a:srgbClr val="008080"/>
                </a:solidFill>
              </a:rPr>
              <a:t>COMPRENSIÓN NO LITERAL</a:t>
            </a:r>
          </a:p>
        </p:txBody>
      </p:sp>
      <p:sp>
        <p:nvSpPr>
          <p:cNvPr id="10" name="Cerrar llave 9"/>
          <p:cNvSpPr/>
          <p:nvPr/>
        </p:nvSpPr>
        <p:spPr>
          <a:xfrm>
            <a:off x="6197204" y="770930"/>
            <a:ext cx="835819" cy="3964781"/>
          </a:xfrm>
          <a:prstGeom prst="rightBrace">
            <a:avLst>
              <a:gd name="adj1" fmla="val 8333"/>
              <a:gd name="adj2" fmla="val 503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1050"/>
          </a:p>
        </p:txBody>
      </p:sp>
      <p:sp>
        <p:nvSpPr>
          <p:cNvPr id="11" name="Rectángulo 10"/>
          <p:cNvSpPr/>
          <p:nvPr/>
        </p:nvSpPr>
        <p:spPr>
          <a:xfrm>
            <a:off x="7127676" y="874811"/>
            <a:ext cx="1550194" cy="707231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dirty="0"/>
              <a:t>ANTES 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7127677" y="2167979"/>
            <a:ext cx="1550194" cy="707231"/>
          </a:xfrm>
          <a:prstGeom prst="rect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dirty="0"/>
              <a:t>DURANTE 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7127677" y="3437930"/>
            <a:ext cx="1550194" cy="70723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dirty="0"/>
              <a:t>DESPUÉS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7033022" y="273844"/>
            <a:ext cx="18752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500" b="1" i="1" dirty="0">
                <a:solidFill>
                  <a:schemeClr val="accent1">
                    <a:lumMod val="75000"/>
                  </a:schemeClr>
                </a:solidFill>
              </a:rPr>
              <a:t>PROCESO DE LECTURA 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710081" y="2167978"/>
            <a:ext cx="1697363" cy="25677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Recuerda </a:t>
            </a:r>
            <a:r>
              <a:rPr lang="es-CL" sz="1200" b="1" dirty="0">
                <a:solidFill>
                  <a:schemeClr val="accent1">
                    <a:lumMod val="50000"/>
                  </a:schemeClr>
                </a:solidFill>
              </a:rPr>
              <a:t>supervisar </a:t>
            </a:r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tu lectura: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Piensa en qué te parece el tema del texto.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Resume las ideas principales. 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Si no entiendes alguna idea vuelve a leer.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200" dirty="0">
                <a:solidFill>
                  <a:schemeClr val="accent1">
                    <a:lumMod val="50000"/>
                  </a:schemeClr>
                </a:solidFill>
              </a:rPr>
              <a:t>Busca el significado de palabras que no conozcas.  </a:t>
            </a:r>
          </a:p>
        </p:txBody>
      </p:sp>
    </p:spTree>
    <p:extLst>
      <p:ext uri="{BB962C8B-B14F-4D97-AF65-F5344CB8AC3E}">
        <p14:creationId xmlns:p14="http://schemas.microsoft.com/office/powerpoint/2010/main" val="268655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B87C87-D61C-4D51-8477-503000387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362" y="392575"/>
            <a:ext cx="6046381" cy="766200"/>
          </a:xfrm>
        </p:spPr>
        <p:txBody>
          <a:bodyPr/>
          <a:lstStyle/>
          <a:p>
            <a:r>
              <a:rPr lang="es-MX" sz="3200" dirty="0"/>
              <a:t>Momento 1: antes de la lectura</a:t>
            </a:r>
            <a:endParaRPr lang="es-CL" sz="32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769DA0C-4035-4678-8D83-8ADF8E45646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8C943FE-F816-41C1-A14F-6FC1F926E427}"/>
              </a:ext>
            </a:extLst>
          </p:cNvPr>
          <p:cNvSpPr txBox="1"/>
          <p:nvPr/>
        </p:nvSpPr>
        <p:spPr>
          <a:xfrm>
            <a:off x="2109755" y="2830682"/>
            <a:ext cx="6046381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4000" b="1" dirty="0">
                <a:solidFill>
                  <a:schemeClr val="accent1">
                    <a:lumMod val="75000"/>
                  </a:schemeClr>
                </a:solidFill>
              </a:rPr>
              <a:t>   “El chiflón del diablo” </a:t>
            </a:r>
            <a:endParaRPr lang="es-CL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47B53BE-1394-44D4-AC3B-0557EC718EA2}"/>
              </a:ext>
            </a:extLst>
          </p:cNvPr>
          <p:cNvSpPr/>
          <p:nvPr/>
        </p:nvSpPr>
        <p:spPr>
          <a:xfrm>
            <a:off x="312532" y="1383150"/>
            <a:ext cx="2140045" cy="103097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accent5">
                    <a:lumMod val="75000"/>
                  </a:schemeClr>
                </a:solidFill>
              </a:rPr>
              <a:t>Active los </a:t>
            </a:r>
            <a:r>
              <a:rPr lang="es-CL" b="1" dirty="0">
                <a:solidFill>
                  <a:schemeClr val="accent5">
                    <a:lumMod val="75000"/>
                  </a:schemeClr>
                </a:solidFill>
              </a:rPr>
              <a:t>conocimientos previos </a:t>
            </a:r>
            <a:r>
              <a:rPr lang="es-CL" dirty="0">
                <a:solidFill>
                  <a:schemeClr val="accent5">
                    <a:lumMod val="75000"/>
                  </a:schemeClr>
                </a:solidFill>
              </a:rPr>
              <a:t>antes de la lectura </a:t>
            </a: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1B1F6289-C03F-4E1E-BCDD-C1D6066AEBC5}"/>
              </a:ext>
            </a:extLst>
          </p:cNvPr>
          <p:cNvCxnSpPr/>
          <p:nvPr/>
        </p:nvCxnSpPr>
        <p:spPr>
          <a:xfrm>
            <a:off x="1205023" y="2525854"/>
            <a:ext cx="730103" cy="4070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>
            <a:extLst>
              <a:ext uri="{FF2B5EF4-FFF2-40B4-BE49-F238E27FC236}">
                <a16:creationId xmlns:a16="http://schemas.microsoft.com/office/drawing/2014/main" id="{9C9CEDE5-3506-4799-B439-C45D881EF175}"/>
              </a:ext>
            </a:extLst>
          </p:cNvPr>
          <p:cNvSpPr/>
          <p:nvPr/>
        </p:nvSpPr>
        <p:spPr>
          <a:xfrm>
            <a:off x="7618000" y="1616430"/>
            <a:ext cx="1325109" cy="1004455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Realice </a:t>
            </a:r>
            <a:r>
              <a:rPr lang="es-CL" b="1" dirty="0">
                <a:solidFill>
                  <a:schemeClr val="accent4">
                    <a:lumMod val="75000"/>
                  </a:schemeClr>
                </a:solidFill>
              </a:rPr>
              <a:t>predicciones</a:t>
            </a:r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 a partir del título del texto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C8D5D8FA-D69E-4DA8-86F1-59789FCE782D}"/>
              </a:ext>
            </a:extLst>
          </p:cNvPr>
          <p:cNvCxnSpPr>
            <a:cxnSpLocks/>
          </p:cNvCxnSpPr>
          <p:nvPr/>
        </p:nvCxnSpPr>
        <p:spPr>
          <a:xfrm flipH="1">
            <a:off x="6641806" y="2147777"/>
            <a:ext cx="871868" cy="571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25C28B33-99F6-4DF8-8D33-CE0D95D88DD3}"/>
              </a:ext>
            </a:extLst>
          </p:cNvPr>
          <p:cNvSpPr/>
          <p:nvPr/>
        </p:nvSpPr>
        <p:spPr>
          <a:xfrm>
            <a:off x="7166344" y="106326"/>
            <a:ext cx="177676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ACTIVIDAD 1 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77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5302" y="392575"/>
            <a:ext cx="5647373" cy="766200"/>
          </a:xfrm>
        </p:spPr>
        <p:txBody>
          <a:bodyPr/>
          <a:lstStyle/>
          <a:p>
            <a:r>
              <a:rPr lang="es-CL" sz="3200" dirty="0"/>
              <a:t>Momento 1 (antes de la lectura)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538716" y="1492538"/>
            <a:ext cx="7527852" cy="30511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¿Conoce el concepto de “chiflón”? ¿Cómo se puede definir a partir del título?</a:t>
            </a:r>
          </a:p>
          <a:p>
            <a:pPr algn="ctr"/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Por lo tanto … ¿Qué conocimientos previos puede asociar al título del texto?</a:t>
            </a:r>
          </a:p>
          <a:p>
            <a:pPr algn="ctr"/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¿De qué cree que se puede tratar el relato?</a:t>
            </a:r>
          </a:p>
          <a:p>
            <a:pPr algn="ctr"/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¿Para qué vamos a leer este texto?</a:t>
            </a:r>
          </a:p>
          <a:p>
            <a:pPr algn="ctr"/>
            <a:endParaRPr lang="es-CL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21831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D880A4-5E30-469D-8067-A967748BA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270" y="392575"/>
            <a:ext cx="5810405" cy="766200"/>
          </a:xfrm>
        </p:spPr>
        <p:txBody>
          <a:bodyPr/>
          <a:lstStyle/>
          <a:p>
            <a:r>
              <a:rPr lang="es-MX" sz="3200" dirty="0"/>
              <a:t>Observe las siguientes imágenes </a:t>
            </a:r>
            <a:endParaRPr lang="es-CL" sz="32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63C9F64-0680-483C-85A5-1E010FBD34E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6068A9-3146-4CE8-8C86-F5D091FE1A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64651" t="25633" r="9923" b="18553"/>
          <a:stretch/>
        </p:blipFill>
        <p:spPr>
          <a:xfrm>
            <a:off x="375684" y="1346790"/>
            <a:ext cx="3374066" cy="328971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9593AF0-8FB8-4B2F-AD3F-37F40D6927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396" t="26184" r="4108" b="22549"/>
          <a:stretch/>
        </p:blipFill>
        <p:spPr>
          <a:xfrm>
            <a:off x="3934047" y="1346790"/>
            <a:ext cx="3374066" cy="328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21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0D587BE-F020-436F-85BE-AA503902665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3BBEDF-5EB7-47A5-AE8C-1A6B8C2BFAFE}"/>
              </a:ext>
            </a:extLst>
          </p:cNvPr>
          <p:cNvSpPr/>
          <p:nvPr/>
        </p:nvSpPr>
        <p:spPr>
          <a:xfrm>
            <a:off x="588335" y="1495647"/>
            <a:ext cx="8052391" cy="2608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¿Qué podría inferir de las imágenes anteriores?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endParaRPr lang="es-MX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Escriba cuatro </a:t>
            </a: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</a:rPr>
              <a:t>conceptos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 que, según usted, se asocien a las imágenes y explíquelos.</a:t>
            </a:r>
          </a:p>
          <a:p>
            <a:pPr algn="ctr"/>
            <a:endParaRPr lang="es-MX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</a:rPr>
              <a:t>¿Cómo los podría relacionar con el relato que leerá a continuación? </a:t>
            </a:r>
          </a:p>
          <a:p>
            <a:pPr algn="ctr"/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724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Sesión 2</a:t>
            </a:r>
            <a:br>
              <a:rPr lang="es-MX" sz="3200" dirty="0"/>
            </a:br>
            <a:r>
              <a:rPr lang="es-MX" sz="3200" dirty="0"/>
              <a:t>Unidad I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  <p:extLst>
      <p:ext uri="{BB962C8B-B14F-4D97-AF65-F5344CB8AC3E}">
        <p14:creationId xmlns:p14="http://schemas.microsoft.com/office/powerpoint/2010/main" val="235302436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/>
              <a:t>Objetivos</a:t>
            </a:r>
            <a:endParaRPr sz="3200"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16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Analizar 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el contexto de producción de una obra literaria.</a:t>
            </a:r>
          </a:p>
          <a:p>
            <a:pPr marL="36195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Analizar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 problemática y perspectiva adoptada por el autor en diferentes textos literarios.</a:t>
            </a:r>
            <a:endParaRPr lang="es-CL" sz="18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310566007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2BF3AB-833A-48C2-A49E-69A3B4700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dirty="0"/>
              <a:t>Recordemos lo de la clase anterior 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DDEAF85-C23A-41E9-AA1F-2555991FE8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11</a:t>
            </a:fld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3432108-63C4-4D85-BF97-92E2FC3C73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64651" t="25633" r="9923" b="18553"/>
          <a:stretch/>
        </p:blipFill>
        <p:spPr>
          <a:xfrm>
            <a:off x="375684" y="1494262"/>
            <a:ext cx="3475204" cy="3189249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23CAE01-2D4E-4799-9D48-3C6F1A2EEF60}"/>
              </a:ext>
            </a:extLst>
          </p:cNvPr>
          <p:cNvSpPr/>
          <p:nvPr/>
        </p:nvSpPr>
        <p:spPr>
          <a:xfrm>
            <a:off x="4059044" y="1494262"/>
            <a:ext cx="4709272" cy="31422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¿Con qué asociamos la imagen?</a:t>
            </a:r>
          </a:p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¿Qué estamos leyendo?</a:t>
            </a:r>
          </a:p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Hasta el momento ¿qué ideas destaqué? ¿por qué me parecieron interesantes? </a:t>
            </a:r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05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E151D3-CB72-4241-8C78-058430851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210" y="392575"/>
            <a:ext cx="6670158" cy="766200"/>
          </a:xfrm>
        </p:spPr>
        <p:txBody>
          <a:bodyPr/>
          <a:lstStyle/>
          <a:p>
            <a:r>
              <a:rPr lang="es-MX" sz="2800" dirty="0"/>
              <a:t>Momento 2: durante la lectura (20 minutos)  </a:t>
            </a:r>
            <a:endParaRPr lang="es-CL" sz="28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D84C948-4721-4820-9B3C-9F3162ED09E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2430833-D9DD-4AE3-82BF-9115DF3BFAAD}"/>
              </a:ext>
            </a:extLst>
          </p:cNvPr>
          <p:cNvSpPr/>
          <p:nvPr/>
        </p:nvSpPr>
        <p:spPr>
          <a:xfrm>
            <a:off x="311888" y="1417674"/>
            <a:ext cx="7499498" cy="3333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s-MX" sz="1600" dirty="0">
                <a:solidFill>
                  <a:schemeClr val="accent1">
                    <a:lumMod val="75000"/>
                  </a:schemeClr>
                </a:solidFill>
              </a:rPr>
              <a:t>A continuación deberá leer el relato </a:t>
            </a:r>
            <a:r>
              <a:rPr lang="es-MX" sz="1600" b="1" dirty="0">
                <a:solidFill>
                  <a:schemeClr val="accent1">
                    <a:lumMod val="75000"/>
                  </a:schemeClr>
                </a:solidFill>
              </a:rPr>
              <a:t>“El chiflón del diablo” </a:t>
            </a:r>
            <a:r>
              <a:rPr lang="es-MX" sz="1600" dirty="0">
                <a:solidFill>
                  <a:schemeClr val="accent1">
                    <a:lumMod val="75000"/>
                  </a:schemeClr>
                </a:solidFill>
              </a:rPr>
              <a:t>de Baldomero Lillo Para esto debe cumplir con las siguientes instrucciones: </a:t>
            </a:r>
          </a:p>
          <a:p>
            <a:pPr algn="ctr"/>
            <a:endParaRPr lang="es-MX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Piense en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qué le parece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el tema del texto.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Resuma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 las ideas principales.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Si no entiende alguna idea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vuelva a leer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Busque el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significado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 de palabras que no conozca.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 Subraye aquellos fragmentos que le llamen la atención del texto.</a:t>
            </a:r>
          </a:p>
          <a:p>
            <a:pPr algn="ctr"/>
            <a:endParaRPr lang="es-MX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619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0242" y="392575"/>
            <a:ext cx="5732433" cy="766200"/>
          </a:xfrm>
        </p:spPr>
        <p:txBody>
          <a:bodyPr/>
          <a:lstStyle/>
          <a:p>
            <a:r>
              <a:rPr lang="es-MX" sz="3200" dirty="0"/>
              <a:t>Momento 3: después de la lectura</a:t>
            </a:r>
            <a:endParaRPr lang="es-CL" sz="3200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340243" y="1158774"/>
            <a:ext cx="8325776" cy="379332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1. Con la información obtenida de los otros grupos, realice una síntesis del relato.</a:t>
            </a:r>
          </a:p>
          <a:p>
            <a:pPr>
              <a:lnSpc>
                <a:spcPct val="150000"/>
              </a:lnSpc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2. En grupo comenten: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¿Qué les pareció el tema de la lectura? ¿Por qué?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¿Cuál es el propósito del autor?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¿Qué ideas nuevas puedo rescatar?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¿Qué reflexión puedo hacer a partir del relato?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¿La obra se puede relacionar con la realidad? ¿Por qué?</a:t>
            </a:r>
          </a:p>
          <a:p>
            <a:pPr>
              <a:lnSpc>
                <a:spcPct val="150000"/>
              </a:lnSpc>
            </a:pPr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br>
              <a:rPr lang="es-CL" dirty="0"/>
            </a:b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50736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51A059-DFD1-4F7B-A144-F8D76558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dirty="0"/>
              <a:t>Momento 4: Conociendo al autor</a:t>
            </a:r>
            <a:endParaRPr lang="es-CL" sz="2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E2F3DD-80CF-4626-8144-A10B6F6F0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4" y="1537987"/>
            <a:ext cx="7630915" cy="3212937"/>
          </a:xfrm>
        </p:spPr>
        <p:txBody>
          <a:bodyPr/>
          <a:lstStyle/>
          <a:p>
            <a:r>
              <a:rPr lang="es-MX" sz="1800" dirty="0">
                <a:latin typeface="+mn-lt"/>
              </a:rPr>
              <a:t>Busque información del autor del relato Baldomero Lillo en diferentes fuentes bibliográficas: </a:t>
            </a:r>
          </a:p>
          <a:p>
            <a:pPr marL="101600" indent="0">
              <a:buNone/>
            </a:pPr>
            <a:r>
              <a:rPr lang="es-MX" sz="1800" dirty="0">
                <a:latin typeface="+mn-lt"/>
              </a:rPr>
              <a:t>Lugar de nacimiento </a:t>
            </a:r>
          </a:p>
          <a:p>
            <a:pPr marL="101600" indent="0">
              <a:buNone/>
            </a:pPr>
            <a:r>
              <a:rPr lang="es-MX" sz="1800" dirty="0">
                <a:latin typeface="+mn-lt"/>
              </a:rPr>
              <a:t>Historia de vida </a:t>
            </a:r>
          </a:p>
          <a:p>
            <a:pPr marL="101600" indent="0">
              <a:buNone/>
            </a:pPr>
            <a:r>
              <a:rPr lang="es-MX" sz="1800" dirty="0">
                <a:latin typeface="+mn-lt"/>
              </a:rPr>
              <a:t>Principales temáticas de sus obras </a:t>
            </a:r>
          </a:p>
          <a:p>
            <a:r>
              <a:rPr lang="es-MX" sz="1800" dirty="0">
                <a:latin typeface="+mn-lt"/>
              </a:rPr>
              <a:t>Explique cómo se relaciona su contexto con el cuento leído. Redacte su respuesta y preséntela al curso.</a:t>
            </a:r>
          </a:p>
          <a:p>
            <a:endParaRPr lang="es-CL" sz="1800" dirty="0">
              <a:latin typeface="+mn-lt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A4492C2-6700-4DBD-86D4-0B68A726E5C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4819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69CA95-98DF-4AC7-81C5-5DD1AFA45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200" dirty="0"/>
              <a:t>Finalmente</a:t>
            </a:r>
            <a:endParaRPr lang="es-CL" sz="32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831FA2-1C01-41CB-8ABC-E6B4F17D4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7280646" cy="2724300"/>
          </a:xfrm>
        </p:spPr>
        <p:txBody>
          <a:bodyPr/>
          <a:lstStyle/>
          <a:p>
            <a:r>
              <a:rPr lang="es-MX" dirty="0">
                <a:latin typeface="+mn-lt"/>
              </a:rPr>
              <a:t>¿Qué aprendimos con esta actividad?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  <a:p>
            <a:r>
              <a:rPr lang="es-MX" dirty="0">
                <a:latin typeface="+mn-lt"/>
              </a:rPr>
              <a:t>¿Cómo lo puedo aplicar en otras disciplinas? 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  <a:p>
            <a:r>
              <a:rPr lang="es-MX" dirty="0">
                <a:latin typeface="+mn-lt"/>
              </a:rPr>
              <a:t>¿Qué me gustaría seguir aprendiendo?</a:t>
            </a:r>
          </a:p>
          <a:p>
            <a:pPr marL="101600" indent="0">
              <a:buNone/>
            </a:pPr>
            <a:endParaRPr lang="es-CL" dirty="0">
              <a:latin typeface="+mn-lt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CA827B1-7404-4162-9298-B4C9F338AF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3181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Sesión 3</a:t>
            </a:r>
            <a:br>
              <a:rPr lang="es-MX" sz="3200" dirty="0"/>
            </a:br>
            <a:r>
              <a:rPr lang="es-MX" sz="3200" dirty="0"/>
              <a:t>Comentario literario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  <p:extLst>
      <p:ext uri="{BB962C8B-B14F-4D97-AF65-F5344CB8AC3E}">
        <p14:creationId xmlns:p14="http://schemas.microsoft.com/office/powerpoint/2010/main" val="192236909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1D2BC-0F88-4D8F-A48E-23724A912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7047571" cy="766200"/>
          </a:xfrm>
        </p:spPr>
        <p:txBody>
          <a:bodyPr/>
          <a:lstStyle/>
          <a:p>
            <a:r>
              <a:rPr lang="es-MX" sz="2600" dirty="0"/>
              <a:t>Actividad 1: Elaborando el comentario literario</a:t>
            </a:r>
            <a:endParaRPr lang="es-CL" sz="26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44FC88-26B6-42B1-ADAC-706BDFBA5FB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17</a:t>
            </a:fld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1FABD5B-8F59-4F58-A474-477DCF72E878}"/>
              </a:ext>
            </a:extLst>
          </p:cNvPr>
          <p:cNvSpPr txBox="1"/>
          <p:nvPr/>
        </p:nvSpPr>
        <p:spPr>
          <a:xfrm>
            <a:off x="453483" y="1353015"/>
            <a:ext cx="8445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solidFill>
                  <a:schemeClr val="accent1">
                    <a:lumMod val="50000"/>
                  </a:schemeClr>
                </a:solidFill>
              </a:rPr>
              <a:t>a) Complete la siguiente tabla, a partir de las </a:t>
            </a:r>
            <a:r>
              <a:rPr lang="es-MX" sz="2000" b="1" dirty="0">
                <a:solidFill>
                  <a:schemeClr val="accent1">
                    <a:lumMod val="50000"/>
                  </a:schemeClr>
                </a:solidFill>
              </a:rPr>
              <a:t>preguntas orientadoras</a:t>
            </a:r>
            <a:r>
              <a:rPr lang="es-MX" sz="2000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endParaRPr lang="es-CL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Tabla 3">
            <a:extLst>
              <a:ext uri="{FF2B5EF4-FFF2-40B4-BE49-F238E27FC236}">
                <a16:creationId xmlns:a16="http://schemas.microsoft.com/office/drawing/2014/main" id="{D6CF9528-3847-15A9-682D-2AB6517C99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489862"/>
              </p:ext>
            </p:extLst>
          </p:nvPr>
        </p:nvGraphicFramePr>
        <p:xfrm>
          <a:off x="570033" y="2015540"/>
          <a:ext cx="7871164" cy="2712720"/>
        </p:xfrm>
        <a:graphic>
          <a:graphicData uri="http://schemas.openxmlformats.org/drawingml/2006/table">
            <a:tbl>
              <a:tblPr firstRow="1" bandRow="1">
                <a:tableStyleId>{24C5BC95-28D6-4276-9FBC-873EF2F5AB16}</a:tableStyleId>
              </a:tblPr>
              <a:tblGrid>
                <a:gridCol w="3935582">
                  <a:extLst>
                    <a:ext uri="{9D8B030D-6E8A-4147-A177-3AD203B41FA5}">
                      <a16:colId xmlns:a16="http://schemas.microsoft.com/office/drawing/2014/main" val="3651671663"/>
                    </a:ext>
                  </a:extLst>
                </a:gridCol>
                <a:gridCol w="3935582">
                  <a:extLst>
                    <a:ext uri="{9D8B030D-6E8A-4147-A177-3AD203B41FA5}">
                      <a16:colId xmlns:a16="http://schemas.microsoft.com/office/drawing/2014/main" val="15404487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MX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¿Cuál es el tema o problema que se presenta en mi libro?</a:t>
                      </a:r>
                      <a:endParaRPr lang="es-CL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382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MX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¿Cómo está tratado el tema o problema en el relato?</a:t>
                      </a:r>
                      <a:endParaRPr lang="es-CL" sz="1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871957"/>
                  </a:ext>
                </a:extLst>
              </a:tr>
              <a:tr h="1415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MX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¿Qué ideas o creencias sostienen la perspectiva adoptada por el narrador?</a:t>
                      </a: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518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¿Por qué recomendaría su libro a otro lector?</a:t>
                      </a:r>
                      <a:endParaRPr lang="es-CL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671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12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32C5F9-C30B-4405-9639-2383FD13D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Modelo de comentario literario</a:t>
            </a:r>
            <a:endParaRPr lang="es-CL" sz="28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99E2126-B3F1-445F-885F-9C3FD72467E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18</a:t>
            </a:fld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653947B-CA7A-468D-8695-8BC46ACE5D9E}"/>
              </a:ext>
            </a:extLst>
          </p:cNvPr>
          <p:cNvSpPr txBox="1"/>
          <p:nvPr/>
        </p:nvSpPr>
        <p:spPr>
          <a:xfrm>
            <a:off x="1286108" y="1426520"/>
            <a:ext cx="4638906" cy="3639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5590" algn="just"/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¿Por qué la obra se llama Macbeth? Si el personaje cuyas ideas son las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 desencadenan los eventos que mueven la acción es lady Macbeth,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resulta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curiosa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elección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5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Shakespeare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para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este</a:t>
            </a:r>
            <a:r>
              <a:rPr lang="es-ES" sz="1050" spc="-5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título.</a:t>
            </a:r>
            <a:r>
              <a:rPr lang="es-ES" sz="1050" spc="-2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indudable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que, comparado con su esposa, Macbeth es un personaje con menor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incidencia en la trama, principalmente porque ella es quien, al planear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</a:t>
            </a:r>
            <a:r>
              <a:rPr lang="es-ES" sz="1050" spc="-2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asesinato</a:t>
            </a:r>
            <a:r>
              <a:rPr lang="es-ES" sz="1050" spc="-2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Duncan,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desencadena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eventos</a:t>
            </a:r>
            <a:r>
              <a:rPr lang="es-ES" sz="1050" spc="-3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hacen</a:t>
            </a:r>
            <a:r>
              <a:rPr lang="es-ES" sz="1050" spc="-2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avanzar</a:t>
            </a:r>
            <a:r>
              <a:rPr lang="es-ES" sz="1050" spc="-3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acción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dramática.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Esto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muy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evidente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cuando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señala: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  <a:p>
            <a:pPr marL="525145" marR="342900" algn="just">
              <a:spcBef>
                <a:spcPts val="600"/>
              </a:spcBef>
              <a:spcAft>
                <a:spcPts val="0"/>
              </a:spcAft>
            </a:pP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“Cuando Duncan duerma (puesto que el fatigoso viaje que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hizo hoy y sin duda ha de invitarle a un sueño muy profundo),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 sus dos chambelanes he de vencer con vino y ambrosías,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 tal forma que la guardiana del cerebro, la memoria, humo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será; y puro alambique lo que es asilo de razón. Cuando 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sueño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animal,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como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muerte,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hundan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naturalezas,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¿qué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ejecutaremos,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contra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Duncan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indefenso, tú y yo? ¿Qué no pondremos en la cuenta de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oficiales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tan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ebrios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para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culpen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nuestro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asesinato?”.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  <a:p>
            <a:pPr marL="275590" marR="2540" algn="just">
              <a:spcBef>
                <a:spcPts val="595"/>
              </a:spcBef>
              <a:spcAft>
                <a:spcPts val="0"/>
              </a:spcAft>
            </a:pP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 cita refleja una de las características más relevantes de lady Macbeth: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 astucia, puesta al servicio del propósito que le permitirá convertir 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esposo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rey.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rasgo,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unido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ambición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y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fortaleza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del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personaje, dan cuenta de su complejidad psicológica, haciéndola más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interesante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resto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personajes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obra.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C41750C1-70A7-4778-94EB-EE30877C7E5B}"/>
              </a:ext>
            </a:extLst>
          </p:cNvPr>
          <p:cNvCxnSpPr>
            <a:cxnSpLocks/>
          </p:cNvCxnSpPr>
          <p:nvPr/>
        </p:nvCxnSpPr>
        <p:spPr>
          <a:xfrm flipV="1">
            <a:off x="3456878" y="1375201"/>
            <a:ext cx="2615797" cy="1407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ectángulo 9">
            <a:extLst>
              <a:ext uri="{FF2B5EF4-FFF2-40B4-BE49-F238E27FC236}">
                <a16:creationId xmlns:a16="http://schemas.microsoft.com/office/drawing/2014/main" id="{9F88292A-E763-4797-98D4-FD6734C2F13C}"/>
              </a:ext>
            </a:extLst>
          </p:cNvPr>
          <p:cNvSpPr/>
          <p:nvPr/>
        </p:nvSpPr>
        <p:spPr>
          <a:xfrm>
            <a:off x="6190929" y="1185398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Uso de pregunta </a:t>
            </a:r>
            <a:endParaRPr lang="es-CL" dirty="0"/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78CC8EF1-FB8A-40D6-8726-0D64DF127B63}"/>
              </a:ext>
            </a:extLst>
          </p:cNvPr>
          <p:cNvCxnSpPr/>
          <p:nvPr/>
        </p:nvCxnSpPr>
        <p:spPr>
          <a:xfrm>
            <a:off x="4816979" y="1929648"/>
            <a:ext cx="69881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83E8DDD9-E91B-43A7-B93E-5F0E8FF6E128}"/>
              </a:ext>
            </a:extLst>
          </p:cNvPr>
          <p:cNvCxnSpPr>
            <a:cxnSpLocks/>
          </p:cNvCxnSpPr>
          <p:nvPr/>
        </p:nvCxnSpPr>
        <p:spPr>
          <a:xfrm>
            <a:off x="5538091" y="1922214"/>
            <a:ext cx="1144604" cy="3123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9C1A18B-33E2-43C3-9946-8F004ED8018A}"/>
              </a:ext>
            </a:extLst>
          </p:cNvPr>
          <p:cNvSpPr/>
          <p:nvPr/>
        </p:nvSpPr>
        <p:spPr>
          <a:xfrm>
            <a:off x="6696451" y="2022110"/>
            <a:ext cx="212616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Modalizador de certeza</a:t>
            </a:r>
            <a:endParaRPr lang="es-CL" dirty="0"/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AEFECC09-5C1B-4AFC-BD56-B4FC8020488A}"/>
              </a:ext>
            </a:extLst>
          </p:cNvPr>
          <p:cNvCxnSpPr/>
          <p:nvPr/>
        </p:nvCxnSpPr>
        <p:spPr>
          <a:xfrm>
            <a:off x="1628078" y="1642946"/>
            <a:ext cx="197748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Abrir llave 26">
            <a:extLst>
              <a:ext uri="{FF2B5EF4-FFF2-40B4-BE49-F238E27FC236}">
                <a16:creationId xmlns:a16="http://schemas.microsoft.com/office/drawing/2014/main" id="{4D2CBAB3-AC81-43F5-9CA5-7D20E15BF952}"/>
              </a:ext>
            </a:extLst>
          </p:cNvPr>
          <p:cNvSpPr/>
          <p:nvPr/>
        </p:nvSpPr>
        <p:spPr>
          <a:xfrm>
            <a:off x="1479395" y="1929648"/>
            <a:ext cx="148683" cy="702040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1C07BFBA-4F37-4E68-A6B2-1D31091C306F}"/>
              </a:ext>
            </a:extLst>
          </p:cNvPr>
          <p:cNvSpPr/>
          <p:nvPr/>
        </p:nvSpPr>
        <p:spPr>
          <a:xfrm>
            <a:off x="252760" y="2105676"/>
            <a:ext cx="1129991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Argumento</a:t>
            </a:r>
            <a:endParaRPr lang="es-CL" dirty="0"/>
          </a:p>
        </p:txBody>
      </p:sp>
      <p:sp>
        <p:nvSpPr>
          <p:cNvPr id="29" name="Cerrar llave 28">
            <a:extLst>
              <a:ext uri="{FF2B5EF4-FFF2-40B4-BE49-F238E27FC236}">
                <a16:creationId xmlns:a16="http://schemas.microsoft.com/office/drawing/2014/main" id="{1C653C64-5E3C-467B-A555-495087749BDA}"/>
              </a:ext>
            </a:extLst>
          </p:cNvPr>
          <p:cNvSpPr/>
          <p:nvPr/>
        </p:nvSpPr>
        <p:spPr>
          <a:xfrm>
            <a:off x="5538091" y="2698595"/>
            <a:ext cx="223372" cy="129354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AC4F3CE4-E7FD-44AA-BDC2-39946938BC0E}"/>
              </a:ext>
            </a:extLst>
          </p:cNvPr>
          <p:cNvSpPr/>
          <p:nvPr/>
        </p:nvSpPr>
        <p:spPr>
          <a:xfrm>
            <a:off x="5976450" y="3069110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Evidencia textual</a:t>
            </a:r>
            <a:endParaRPr lang="es-CL" dirty="0"/>
          </a:p>
        </p:txBody>
      </p:sp>
      <p:sp>
        <p:nvSpPr>
          <p:cNvPr id="31" name="Cerrar llave 30">
            <a:extLst>
              <a:ext uri="{FF2B5EF4-FFF2-40B4-BE49-F238E27FC236}">
                <a16:creationId xmlns:a16="http://schemas.microsoft.com/office/drawing/2014/main" id="{323EE48D-58EC-441B-BC6D-D6097181E428}"/>
              </a:ext>
            </a:extLst>
          </p:cNvPr>
          <p:cNvSpPr/>
          <p:nvPr/>
        </p:nvSpPr>
        <p:spPr>
          <a:xfrm>
            <a:off x="5858196" y="4200293"/>
            <a:ext cx="118254" cy="83262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F8E8FF2B-D58F-4053-AC78-76E95A9B3D90}"/>
              </a:ext>
            </a:extLst>
          </p:cNvPr>
          <p:cNvSpPr/>
          <p:nvPr/>
        </p:nvSpPr>
        <p:spPr>
          <a:xfrm>
            <a:off x="6190929" y="4404498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Interpretación personal </a:t>
            </a:r>
          </a:p>
          <a:p>
            <a:pPr algn="ctr"/>
            <a:r>
              <a:rPr lang="es-MX" dirty="0"/>
              <a:t>basada en la evidencia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81784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D7EAAB-FB0D-4752-9DC7-A1A9668B6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¡Ahora hazlo tú!</a:t>
            </a:r>
            <a:endParaRPr lang="es-CL" sz="2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7F503C-7E79-49E6-BA45-50929442E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3288" y="1537988"/>
            <a:ext cx="8489795" cy="3346246"/>
          </a:xfrm>
        </p:spPr>
        <p:txBody>
          <a:bodyPr/>
          <a:lstStyle/>
          <a:p>
            <a:r>
              <a:rPr lang="es-MX" dirty="0">
                <a:latin typeface="+mn-lt"/>
              </a:rPr>
              <a:t>Tomando en cuenta lo visto en clases:</a:t>
            </a:r>
          </a:p>
          <a:p>
            <a:pPr marL="558800" indent="-457200">
              <a:buAutoNum type="arabicPeriod"/>
            </a:pPr>
            <a:r>
              <a:rPr lang="es-MX" dirty="0">
                <a:latin typeface="+mn-lt"/>
              </a:rPr>
              <a:t>Redacte un </a:t>
            </a:r>
            <a:r>
              <a:rPr lang="es-MX" b="1" dirty="0">
                <a:latin typeface="+mn-lt"/>
              </a:rPr>
              <a:t>comentario literario </a:t>
            </a:r>
            <a:r>
              <a:rPr lang="es-MX" dirty="0">
                <a:latin typeface="+mn-lt"/>
              </a:rPr>
              <a:t>de su lectura mensual.</a:t>
            </a:r>
          </a:p>
          <a:p>
            <a:pPr marL="558800" indent="-457200">
              <a:buAutoNum type="arabicPeriod"/>
            </a:pPr>
            <a:r>
              <a:rPr lang="es-MX" dirty="0">
                <a:latin typeface="+mn-lt"/>
              </a:rPr>
              <a:t>Planifique su escritura.</a:t>
            </a:r>
          </a:p>
          <a:p>
            <a:pPr marL="558800" indent="-457200">
              <a:buAutoNum type="arabicPeriod"/>
            </a:pPr>
            <a:r>
              <a:rPr lang="es-MX" dirty="0">
                <a:latin typeface="+mn-lt"/>
              </a:rPr>
              <a:t>Elabore un borrador.</a:t>
            </a:r>
          </a:p>
          <a:p>
            <a:pPr marL="558800" indent="-457200">
              <a:buAutoNum type="arabicPeriod"/>
            </a:pPr>
            <a:r>
              <a:rPr lang="es-MX" dirty="0">
                <a:latin typeface="+mn-lt"/>
              </a:rPr>
              <a:t>Revise su borrador.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28A3F1D-ADD9-40B4-ABDE-F2825896EAB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4745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878B5B-76F9-432C-B0C2-4AD04F05B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274" y="392575"/>
            <a:ext cx="6004739" cy="766200"/>
          </a:xfrm>
        </p:spPr>
        <p:txBody>
          <a:bodyPr/>
          <a:lstStyle/>
          <a:p>
            <a:r>
              <a:rPr lang="es-MX" sz="2800" dirty="0"/>
              <a:t>Actividad 1: planificando mi escritura</a:t>
            </a:r>
            <a:endParaRPr lang="es-CL" sz="2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91AA41-5D4E-4A70-B860-7EC341E49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893" y="1537988"/>
            <a:ext cx="7804297" cy="2724300"/>
          </a:xfrm>
        </p:spPr>
        <p:txBody>
          <a:bodyPr/>
          <a:lstStyle/>
          <a:p>
            <a:r>
              <a:rPr lang="es-MX" sz="2400" dirty="0">
                <a:latin typeface="Calibri" panose="020F0502020204030204" pitchFamily="34" charset="0"/>
                <a:cs typeface="Calibri" panose="020F0502020204030204" pitchFamily="34" charset="0"/>
              </a:rPr>
              <a:t>Antes de redactar su comentario planifique su escritura: </a:t>
            </a:r>
          </a:p>
          <a:p>
            <a:pPr marL="558800" indent="-457200">
              <a:buAutoNum type="alphaLcParenR"/>
            </a:pP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Seleccione el </a:t>
            </a:r>
            <a:r>
              <a:rPr lang="es-MX" sz="1800" b="1" dirty="0">
                <a:latin typeface="Calibri" panose="020F0502020204030204" pitchFamily="34" charset="0"/>
                <a:cs typeface="Calibri" panose="020F0502020204030204" pitchFamily="34" charset="0"/>
              </a:rPr>
              <a:t>tema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cual va a opinar.</a:t>
            </a:r>
          </a:p>
          <a:p>
            <a:pPr marL="558800" indent="-457200">
              <a:buAutoNum type="alphaLcParenR"/>
            </a:pP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Redacte brevemente su </a:t>
            </a:r>
            <a:r>
              <a:rPr lang="es-MX" sz="1800" b="1" dirty="0">
                <a:latin typeface="Calibri" panose="020F0502020204030204" pitchFamily="34" charset="0"/>
                <a:cs typeface="Calibri" panose="020F0502020204030204" pitchFamily="34" charset="0"/>
              </a:rPr>
              <a:t>argumento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558800" indent="-457200">
              <a:buFont typeface="Roboto Condensed Light"/>
              <a:buAutoNum type="alphaLcParenR"/>
            </a:pP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Seleccione un </a:t>
            </a:r>
            <a:r>
              <a:rPr lang="es-MX" sz="1800" b="1" dirty="0">
                <a:latin typeface="Calibri" panose="020F0502020204030204" pitchFamily="34" charset="0"/>
                <a:cs typeface="Calibri" panose="020F0502020204030204" pitchFamily="34" charset="0"/>
              </a:rPr>
              <a:t>fragmento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texto (evidencia textual). Este debe  tener relación con el argumento.</a:t>
            </a:r>
          </a:p>
          <a:p>
            <a:pPr marL="558800" indent="-457200">
              <a:buFont typeface="Roboto Condensed Light"/>
              <a:buAutoNum type="alphaLcParenR"/>
            </a:pP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Presente su planificación. 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E80726C-8DDE-4F36-9FAC-CA7D6585F3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7544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A1F30F-5E84-4098-8369-5EDF7CD07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Algunas sugerencias de estilo </a:t>
            </a:r>
            <a:endParaRPr lang="es-CL" sz="28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47DB221-B70C-4FAB-84AC-C98A7DE66B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21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8AC2FB5-6A6A-4B2D-BC66-F13C0714A231}"/>
              </a:ext>
            </a:extLst>
          </p:cNvPr>
          <p:cNvSpPr/>
          <p:nvPr/>
        </p:nvSpPr>
        <p:spPr>
          <a:xfrm>
            <a:off x="446049" y="1397620"/>
            <a:ext cx="8222166" cy="355448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840"/>
              </a:spcBef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266700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Use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tercera</a:t>
            </a:r>
            <a:r>
              <a:rPr lang="es-ES" sz="1800" b="1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persona</a:t>
            </a:r>
            <a:r>
              <a:rPr lang="es-ES" sz="1800" b="1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modo</a:t>
            </a:r>
            <a:r>
              <a:rPr lang="es-ES" sz="1800" b="1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impersonal</a:t>
            </a:r>
            <a:r>
              <a:rPr lang="es-ES" sz="1800" b="1" spc="-2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como:</a:t>
            </a:r>
            <a:r>
              <a:rPr lang="es-CL" sz="1800" dirty="0"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800" spc="-5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piensa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que,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comenta,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señala.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800" spc="-5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texto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propone/presenta…</a:t>
            </a:r>
            <a:r>
              <a:rPr lang="es-ES" sz="1800" spc="-21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</a:t>
            </a:r>
            <a:r>
              <a:rPr lang="es-ES" sz="1800" spc="-2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preguntas ¿Por</a:t>
            </a:r>
            <a:r>
              <a:rPr lang="es-ES" sz="1800" spc="-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qué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 considerar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texto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como…?</a:t>
            </a:r>
          </a:p>
          <a:p>
            <a:pPr lvl="0">
              <a:spcBef>
                <a:spcPts val="840"/>
              </a:spcBef>
              <a:spcAft>
                <a:spcPts val="0"/>
              </a:spcAft>
              <a:buClr>
                <a:srgbClr val="4DB3CF"/>
              </a:buClr>
              <a:buSzPts val="1000"/>
              <a:tabLst>
                <a:tab pos="266700" algn="l"/>
              </a:tabLst>
            </a:pP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450850" lvl="0" indent="-342900"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266700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Use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adjetivos y frases precisas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para calificar aspectos del texto, como interesante, cautivador,</a:t>
            </a:r>
            <a:r>
              <a:rPr lang="es-ES" sz="1800" spc="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atractivo,</a:t>
            </a:r>
            <a:r>
              <a:rPr lang="es-ES" sz="1800" spc="1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bien</a:t>
            </a:r>
            <a:r>
              <a:rPr lang="es-ES" sz="1800" spc="1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estructurado,</a:t>
            </a:r>
            <a:r>
              <a:rPr lang="es-ES" sz="1800" spc="1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preciso,</a:t>
            </a:r>
            <a:r>
              <a:rPr lang="es-ES" sz="1800" spc="1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ordenado,</a:t>
            </a:r>
            <a:r>
              <a:rPr lang="es-ES" sz="1800" spc="1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caótico,</a:t>
            </a:r>
            <a:r>
              <a:rPr lang="es-ES" sz="1800" spc="1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provocador,</a:t>
            </a:r>
            <a:r>
              <a:rPr lang="es-ES" sz="1800" spc="1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bien</a:t>
            </a:r>
            <a:r>
              <a:rPr lang="es-ES" sz="1800" spc="1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razonado,</a:t>
            </a:r>
            <a:r>
              <a:rPr lang="es-ES" sz="1800" spc="17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demasiado</a:t>
            </a:r>
            <a:r>
              <a:rPr lang="es-ES" sz="1800" spc="-2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ambiguo,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manipulador,</a:t>
            </a:r>
            <a:r>
              <a:rPr lang="es-ES" sz="1800" spc="-1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ofensivo,</a:t>
            </a:r>
            <a:r>
              <a:rPr lang="es-ES" sz="1800" spc="-1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repetitivo.</a:t>
            </a:r>
          </a:p>
          <a:p>
            <a:pPr marR="450850" lvl="0">
              <a:spcAft>
                <a:spcPts val="0"/>
              </a:spcAft>
              <a:buClr>
                <a:srgbClr val="4DB3CF"/>
              </a:buClr>
              <a:buSzPts val="1000"/>
              <a:tabLst>
                <a:tab pos="266700" algn="l"/>
              </a:tabLst>
            </a:pPr>
            <a:endParaRPr lang="es-CL" sz="1800" dirty="0"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266700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Utilice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los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elementos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argumentación</a:t>
            </a:r>
            <a:r>
              <a:rPr lang="es-ES" sz="1800" b="1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para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apoyar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spc="-50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interpretación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del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texto.</a:t>
            </a:r>
            <a:endParaRPr lang="es-CL" sz="1800" dirty="0"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24396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22AF146-F7DC-42B5-A316-37EFAB39435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22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B8FD2EA-ADCD-491A-976A-C149B00846E5}"/>
              </a:ext>
            </a:extLst>
          </p:cNvPr>
          <p:cNvSpPr/>
          <p:nvPr/>
        </p:nvSpPr>
        <p:spPr>
          <a:xfrm>
            <a:off x="446049" y="1397620"/>
            <a:ext cx="8222166" cy="355448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495"/>
              </a:spcBef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436245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Utilice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y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revise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los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conectores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para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introducir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las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partes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spc="-45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comentario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y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conectar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las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ideas.</a:t>
            </a:r>
          </a:p>
          <a:p>
            <a:pPr lvl="0">
              <a:lnSpc>
                <a:spcPts val="1275"/>
              </a:lnSpc>
              <a:spcBef>
                <a:spcPts val="495"/>
              </a:spcBef>
              <a:spcAft>
                <a:spcPts val="0"/>
              </a:spcAft>
              <a:buClr>
                <a:srgbClr val="4DB3CF"/>
              </a:buClr>
              <a:buSzPts val="1000"/>
              <a:tabLst>
                <a:tab pos="436245" algn="l"/>
              </a:tabLst>
            </a:pPr>
            <a:endParaRPr lang="es-CL" sz="1800" dirty="0"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342900" marR="1323975" lvl="0" indent="-342900"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436245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Integre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versos,</a:t>
            </a:r>
            <a:r>
              <a:rPr lang="es-ES" sz="1800" b="1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citas,</a:t>
            </a:r>
            <a:r>
              <a:rPr lang="es-ES" sz="1800" b="1" spc="-5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parlamentos</a:t>
            </a:r>
            <a:r>
              <a:rPr lang="es-ES" sz="1800" b="1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y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otras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partes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del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texto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que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permitan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ilustrar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tus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ideas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y</a:t>
            </a:r>
            <a:r>
              <a:rPr lang="es-ES" sz="1800" spc="-21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apreciaciones</a:t>
            </a:r>
            <a:r>
              <a:rPr lang="es-ES" sz="1800" spc="-1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sobre</a:t>
            </a:r>
            <a:r>
              <a:rPr lang="es-ES" sz="1800" spc="-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</a:t>
            </a:r>
            <a:r>
              <a:rPr lang="es-ES" sz="1800" spc="-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obra.</a:t>
            </a:r>
          </a:p>
          <a:p>
            <a:pPr marR="1323975" lvl="0">
              <a:spcAft>
                <a:spcPts val="0"/>
              </a:spcAft>
              <a:buClr>
                <a:srgbClr val="4DB3CF"/>
              </a:buClr>
              <a:buSzPts val="1000"/>
              <a:tabLst>
                <a:tab pos="436245" algn="l"/>
              </a:tabLst>
            </a:pPr>
            <a:endParaRPr lang="es-CL" sz="1800" dirty="0"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342900" marR="853440" lvl="0" indent="-342900"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436245" algn="l"/>
              </a:tabLst>
            </a:pPr>
            <a:r>
              <a:rPr lang="es-ES" sz="1800" spc="-45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Cuide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spc="-45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ortografía</a:t>
            </a:r>
            <a:r>
              <a:rPr lang="es-ES" sz="1800" b="1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y</a:t>
            </a:r>
            <a:r>
              <a:rPr lang="es-ES" sz="1800" spc="-3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la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redacción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.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Revise su texto antes de entregar.</a:t>
            </a:r>
          </a:p>
          <a:p>
            <a:pPr marR="853440" lvl="0">
              <a:spcAft>
                <a:spcPts val="0"/>
              </a:spcAft>
              <a:buClr>
                <a:srgbClr val="4DB3CF"/>
              </a:buClr>
              <a:buSzPts val="1000"/>
              <a:tabLst>
                <a:tab pos="436245" algn="l"/>
              </a:tabLst>
            </a:pPr>
            <a:endParaRPr lang="es-ES" sz="1800" spc="-45" dirty="0">
              <a:solidFill>
                <a:srgbClr val="262626"/>
              </a:solidFill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342900" marR="853440" lvl="0" indent="-342900">
              <a:spcAft>
                <a:spcPts val="0"/>
              </a:spcAft>
              <a:buClr>
                <a:srgbClr val="4DB3CF"/>
              </a:buClr>
              <a:buSzPts val="1000"/>
              <a:buFont typeface="Symbol" panose="05050102010706020507" pitchFamily="18" charset="2"/>
              <a:buChar char=""/>
              <a:tabLst>
                <a:tab pos="436245" algn="l"/>
              </a:tabLst>
            </a:pP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No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spc="-45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se</a:t>
            </a:r>
            <a:r>
              <a:rPr lang="es-ES" sz="1800" spc="-45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desvíe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del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tema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central</a:t>
            </a:r>
            <a:r>
              <a:rPr lang="es-ES" sz="1800" spc="-3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ni</a:t>
            </a:r>
            <a:r>
              <a:rPr lang="es-ES" sz="1800" spc="-5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spc="-50" dirty="0">
                <a:solidFill>
                  <a:srgbClr val="262626"/>
                </a:solidFill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</a:t>
            </a:r>
            <a:r>
              <a:rPr lang="es-ES" sz="1800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b="1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extienda</a:t>
            </a:r>
            <a:r>
              <a:rPr lang="es-ES" sz="1800" b="1" spc="-4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s-ES" sz="18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excesivamente.</a:t>
            </a:r>
            <a:endParaRPr lang="es-CL" sz="1800" dirty="0">
              <a:effectLst/>
              <a:latin typeface="Calibri" panose="020F050202020403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50075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F5FCD6-2BD2-45B5-A777-BB97CABD9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dirty="0"/>
              <a:t>Por lo tanto… 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E2FFE6-8ED8-4583-B506-F02C63F9E3D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23</a:t>
            </a:fld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D51A62-A552-4CD5-B83C-A6746F373A08}"/>
              </a:ext>
            </a:extLst>
          </p:cNvPr>
          <p:cNvSpPr/>
          <p:nvPr/>
        </p:nvSpPr>
        <p:spPr>
          <a:xfrm>
            <a:off x="1040780" y="1471032"/>
            <a:ext cx="7062439" cy="11007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/>
              <a:t>¿Cuáles son las características principales de un comentario literario?</a:t>
            </a:r>
            <a:endParaRPr lang="es-CL" sz="1600" b="1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E11E10A-F01F-4212-AA59-88F055B6BC74}"/>
              </a:ext>
            </a:extLst>
          </p:cNvPr>
          <p:cNvSpPr/>
          <p:nvPr/>
        </p:nvSpPr>
        <p:spPr>
          <a:xfrm>
            <a:off x="600306" y="3438534"/>
            <a:ext cx="2066693" cy="7662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Comentario personal </a:t>
            </a:r>
          </a:p>
          <a:p>
            <a:pPr algn="ctr"/>
            <a:r>
              <a:rPr lang="es-MX" dirty="0"/>
              <a:t>basado en una obra literaria </a:t>
            </a:r>
            <a:endParaRPr lang="es-CL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ACDD3FC-67EE-47AC-96EA-84C261D63D12}"/>
              </a:ext>
            </a:extLst>
          </p:cNvPr>
          <p:cNvSpPr/>
          <p:nvPr/>
        </p:nvSpPr>
        <p:spPr>
          <a:xfrm>
            <a:off x="2903034" y="2657707"/>
            <a:ext cx="2066693" cy="7662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Contiene juicios valorativos</a:t>
            </a:r>
            <a:endParaRPr lang="es-CL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4AF798C-BDF3-43D2-9567-7F274D3D2009}"/>
              </a:ext>
            </a:extLst>
          </p:cNvPr>
          <p:cNvSpPr/>
          <p:nvPr/>
        </p:nvSpPr>
        <p:spPr>
          <a:xfrm>
            <a:off x="5657386" y="2884007"/>
            <a:ext cx="2066693" cy="766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Se sustenta en la evidencia textual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F66830B-3EA6-497F-8125-1BC9F2C83D10}"/>
              </a:ext>
            </a:extLst>
          </p:cNvPr>
          <p:cNvSpPr/>
          <p:nvPr/>
        </p:nvSpPr>
        <p:spPr>
          <a:xfrm>
            <a:off x="3443475" y="3984725"/>
            <a:ext cx="2066693" cy="7662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No es una opinión o interpretación completamente libre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8800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69CA95-98DF-4AC7-81C5-5DD1AFA45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200" dirty="0"/>
              <a:t>Finalmente</a:t>
            </a:r>
            <a:endParaRPr lang="es-CL" sz="32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831FA2-1C01-41CB-8ABC-E6B4F17D4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7280646" cy="2724300"/>
          </a:xfrm>
        </p:spPr>
        <p:txBody>
          <a:bodyPr/>
          <a:lstStyle/>
          <a:p>
            <a:r>
              <a:rPr lang="es-MX" dirty="0">
                <a:latin typeface="+mn-lt"/>
              </a:rPr>
              <a:t>¿Qué aprendimos con esta actividad?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  <a:p>
            <a:r>
              <a:rPr lang="es-MX" dirty="0">
                <a:latin typeface="+mn-lt"/>
              </a:rPr>
              <a:t>¿Cómo lo puedo aplicar en otras disciplinas? 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  <a:p>
            <a:r>
              <a:rPr lang="es-MX" dirty="0">
                <a:latin typeface="+mn-lt"/>
              </a:rPr>
              <a:t>¿Qué me gustaría seguir aprendiendo?</a:t>
            </a:r>
          </a:p>
          <a:p>
            <a:pPr marL="101600" indent="0">
              <a:buNone/>
            </a:pPr>
            <a:endParaRPr lang="es-CL" dirty="0">
              <a:latin typeface="+mn-lt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CA827B1-7404-4162-9298-B4C9F338AF1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9544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Sesión 4</a:t>
            </a:r>
            <a:br>
              <a:rPr lang="es-MX" sz="3200" dirty="0"/>
            </a:br>
            <a:r>
              <a:rPr lang="es-MX" sz="3200" dirty="0"/>
              <a:t>Comentario literario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  <p:extLst>
      <p:ext uri="{BB962C8B-B14F-4D97-AF65-F5344CB8AC3E}">
        <p14:creationId xmlns:p14="http://schemas.microsoft.com/office/powerpoint/2010/main" val="2501292166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32C5F9-C30B-4405-9639-2383FD13D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Modelo de comentario literario</a:t>
            </a:r>
            <a:endParaRPr lang="es-CL" sz="28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99E2126-B3F1-445F-885F-9C3FD72467E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26</a:t>
            </a:fld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653947B-CA7A-468D-8695-8BC46ACE5D9E}"/>
              </a:ext>
            </a:extLst>
          </p:cNvPr>
          <p:cNvSpPr txBox="1"/>
          <p:nvPr/>
        </p:nvSpPr>
        <p:spPr>
          <a:xfrm>
            <a:off x="1286108" y="1426520"/>
            <a:ext cx="4638906" cy="3639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5590" algn="just"/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¿Por qué la obra se llama Macbeth? Si el personaje cuyas ideas son las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 desencadenan los eventos que mueven la acción es lady Macbeth,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resulta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curiosa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elección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5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Shakespeare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para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este</a:t>
            </a:r>
            <a:r>
              <a:rPr lang="es-ES" sz="1050" spc="-5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título.</a:t>
            </a:r>
            <a:r>
              <a:rPr lang="es-ES" sz="1050" spc="-2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</a:t>
            </a:r>
            <a:r>
              <a:rPr lang="es-ES" sz="1050" spc="-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indudable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que, comparado con su esposa, Macbeth es un personaje con menor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incidencia en la trama, principalmente porque ella es quien, al planear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</a:t>
            </a:r>
            <a:r>
              <a:rPr lang="es-ES" sz="1050" spc="-2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asesinato</a:t>
            </a:r>
            <a:r>
              <a:rPr lang="es-ES" sz="1050" spc="-2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Duncan,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desencadena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eventos</a:t>
            </a:r>
            <a:r>
              <a:rPr lang="es-ES" sz="1050" spc="-3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-4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hacen</a:t>
            </a:r>
            <a:r>
              <a:rPr lang="es-ES" sz="1050" spc="-2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avanzar</a:t>
            </a:r>
            <a:r>
              <a:rPr lang="es-ES" sz="1050" spc="-3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acción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dramática.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Esto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muy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evidente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cuando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señala: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  <a:p>
            <a:pPr marL="525145" marR="342900" algn="just">
              <a:spcBef>
                <a:spcPts val="600"/>
              </a:spcBef>
              <a:spcAft>
                <a:spcPts val="0"/>
              </a:spcAft>
            </a:pP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“Cuando Duncan duerma (puesto que el fatigoso viaje que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hizo hoy y sin duda ha de invitarle a un sueño muy profundo),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 sus dos chambelanes he de vencer con vino y ambrosías,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 tal forma que la guardiana del cerebro, la memoria, humo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será; y puro alambique lo que es asilo de razón. Cuando 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sueño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animal,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como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muerte,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hundan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naturalezas,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¿qué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ejecutaremos,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contra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Duncan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indefenso, tú y yo? ¿Qué no pondremos en la cuenta de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oficiales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tan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ebrios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para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culpen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nuestro</a:t>
            </a:r>
            <a:r>
              <a:rPr lang="es-ES" sz="1050" spc="-2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asesinato?”.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  <a:p>
            <a:pPr marL="275590" marR="2540" algn="just">
              <a:spcBef>
                <a:spcPts val="595"/>
              </a:spcBef>
              <a:spcAft>
                <a:spcPts val="0"/>
              </a:spcAft>
            </a:pP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 cita refleja una de las características más relevantes de lady Macbeth: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 astucia, puesta al servicio del propósito que le permitirá convertir 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su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esposo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rey.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Este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rasgo,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unido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ambición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y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fortaleza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del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personaje, dan cuenta de su complejidad psicológica, haciéndola más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interesante</a:t>
            </a:r>
            <a:r>
              <a:rPr lang="es-ES" sz="1050" spc="-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que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el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resto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los</a:t>
            </a:r>
            <a:r>
              <a:rPr lang="es-ES" sz="1050" spc="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personajes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de</a:t>
            </a:r>
            <a:r>
              <a:rPr lang="es-ES" sz="1050" spc="-1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la</a:t>
            </a:r>
            <a:r>
              <a:rPr lang="es-ES" sz="1050" spc="-15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 </a:t>
            </a:r>
            <a:r>
              <a:rPr lang="es-ES" sz="1050" dirty="0">
                <a:solidFill>
                  <a:srgbClr val="262626"/>
                </a:solidFill>
                <a:effectLst/>
                <a:latin typeface="Ariel"/>
                <a:ea typeface="Calibri" panose="020F0502020204030204" pitchFamily="34" charset="0"/>
              </a:rPr>
              <a:t>obra.</a:t>
            </a:r>
            <a:endParaRPr lang="es-CL" sz="1050" dirty="0">
              <a:effectLst/>
              <a:latin typeface="Ariel"/>
              <a:ea typeface="Calibri" panose="020F0502020204030204" pitchFamily="34" charset="0"/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C41750C1-70A7-4778-94EB-EE30877C7E5B}"/>
              </a:ext>
            </a:extLst>
          </p:cNvPr>
          <p:cNvCxnSpPr>
            <a:cxnSpLocks/>
          </p:cNvCxnSpPr>
          <p:nvPr/>
        </p:nvCxnSpPr>
        <p:spPr>
          <a:xfrm flipV="1">
            <a:off x="3456878" y="1375201"/>
            <a:ext cx="2615797" cy="1407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ectángulo 9">
            <a:extLst>
              <a:ext uri="{FF2B5EF4-FFF2-40B4-BE49-F238E27FC236}">
                <a16:creationId xmlns:a16="http://schemas.microsoft.com/office/drawing/2014/main" id="{9F88292A-E763-4797-98D4-FD6734C2F13C}"/>
              </a:ext>
            </a:extLst>
          </p:cNvPr>
          <p:cNvSpPr/>
          <p:nvPr/>
        </p:nvSpPr>
        <p:spPr>
          <a:xfrm>
            <a:off x="6190929" y="1185398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Uso de pregunta </a:t>
            </a:r>
            <a:endParaRPr lang="es-CL" dirty="0"/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78CC8EF1-FB8A-40D6-8726-0D64DF127B63}"/>
              </a:ext>
            </a:extLst>
          </p:cNvPr>
          <p:cNvCxnSpPr/>
          <p:nvPr/>
        </p:nvCxnSpPr>
        <p:spPr>
          <a:xfrm>
            <a:off x="4816979" y="1929648"/>
            <a:ext cx="69881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83E8DDD9-E91B-43A7-B93E-5F0E8FF6E128}"/>
              </a:ext>
            </a:extLst>
          </p:cNvPr>
          <p:cNvCxnSpPr>
            <a:cxnSpLocks/>
          </p:cNvCxnSpPr>
          <p:nvPr/>
        </p:nvCxnSpPr>
        <p:spPr>
          <a:xfrm>
            <a:off x="5538091" y="1922214"/>
            <a:ext cx="1144604" cy="3123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9C1A18B-33E2-43C3-9946-8F004ED8018A}"/>
              </a:ext>
            </a:extLst>
          </p:cNvPr>
          <p:cNvSpPr/>
          <p:nvPr/>
        </p:nvSpPr>
        <p:spPr>
          <a:xfrm>
            <a:off x="6696451" y="2022110"/>
            <a:ext cx="212616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Modalizador de certeza</a:t>
            </a:r>
            <a:endParaRPr lang="es-CL" dirty="0"/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AEFECC09-5C1B-4AFC-BD56-B4FC8020488A}"/>
              </a:ext>
            </a:extLst>
          </p:cNvPr>
          <p:cNvCxnSpPr/>
          <p:nvPr/>
        </p:nvCxnSpPr>
        <p:spPr>
          <a:xfrm>
            <a:off x="1628078" y="1642946"/>
            <a:ext cx="197748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Abrir llave 26">
            <a:extLst>
              <a:ext uri="{FF2B5EF4-FFF2-40B4-BE49-F238E27FC236}">
                <a16:creationId xmlns:a16="http://schemas.microsoft.com/office/drawing/2014/main" id="{4D2CBAB3-AC81-43F5-9CA5-7D20E15BF952}"/>
              </a:ext>
            </a:extLst>
          </p:cNvPr>
          <p:cNvSpPr/>
          <p:nvPr/>
        </p:nvSpPr>
        <p:spPr>
          <a:xfrm>
            <a:off x="1479395" y="1929648"/>
            <a:ext cx="148683" cy="702040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1C07BFBA-4F37-4E68-A6B2-1D31091C306F}"/>
              </a:ext>
            </a:extLst>
          </p:cNvPr>
          <p:cNvSpPr/>
          <p:nvPr/>
        </p:nvSpPr>
        <p:spPr>
          <a:xfrm>
            <a:off x="252760" y="2105676"/>
            <a:ext cx="1129991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Argumento</a:t>
            </a:r>
            <a:endParaRPr lang="es-CL" dirty="0"/>
          </a:p>
        </p:txBody>
      </p:sp>
      <p:sp>
        <p:nvSpPr>
          <p:cNvPr id="29" name="Cerrar llave 28">
            <a:extLst>
              <a:ext uri="{FF2B5EF4-FFF2-40B4-BE49-F238E27FC236}">
                <a16:creationId xmlns:a16="http://schemas.microsoft.com/office/drawing/2014/main" id="{1C653C64-5E3C-467B-A555-495087749BDA}"/>
              </a:ext>
            </a:extLst>
          </p:cNvPr>
          <p:cNvSpPr/>
          <p:nvPr/>
        </p:nvSpPr>
        <p:spPr>
          <a:xfrm>
            <a:off x="5538091" y="2698595"/>
            <a:ext cx="223372" cy="129354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AC4F3CE4-E7FD-44AA-BDC2-39946938BC0E}"/>
              </a:ext>
            </a:extLst>
          </p:cNvPr>
          <p:cNvSpPr/>
          <p:nvPr/>
        </p:nvSpPr>
        <p:spPr>
          <a:xfrm>
            <a:off x="5976450" y="3069110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Evidencia textual</a:t>
            </a:r>
            <a:endParaRPr lang="es-CL" dirty="0"/>
          </a:p>
        </p:txBody>
      </p:sp>
      <p:sp>
        <p:nvSpPr>
          <p:cNvPr id="31" name="Cerrar llave 30">
            <a:extLst>
              <a:ext uri="{FF2B5EF4-FFF2-40B4-BE49-F238E27FC236}">
                <a16:creationId xmlns:a16="http://schemas.microsoft.com/office/drawing/2014/main" id="{323EE48D-58EC-441B-BC6D-D6097181E428}"/>
              </a:ext>
            </a:extLst>
          </p:cNvPr>
          <p:cNvSpPr/>
          <p:nvPr/>
        </p:nvSpPr>
        <p:spPr>
          <a:xfrm>
            <a:off x="5858196" y="4200293"/>
            <a:ext cx="118254" cy="83262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F8E8FF2B-D58F-4053-AC78-76E95A9B3D90}"/>
              </a:ext>
            </a:extLst>
          </p:cNvPr>
          <p:cNvSpPr/>
          <p:nvPr/>
        </p:nvSpPr>
        <p:spPr>
          <a:xfrm>
            <a:off x="6190929" y="4404498"/>
            <a:ext cx="2215376" cy="520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Interpretación personal </a:t>
            </a:r>
          </a:p>
          <a:p>
            <a:pPr algn="ctr"/>
            <a:r>
              <a:rPr lang="es-MX" dirty="0"/>
              <a:t>basada en la evidencia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46333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7B6E5B-9A80-4DC4-8698-4FB0A8EBC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dirty="0"/>
              <a:t>Recuerde que hoy debe: </a:t>
            </a:r>
            <a:endParaRPr lang="es-CL" sz="2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E0C143-DC61-45D1-81B4-F27B12EE4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4" y="1537988"/>
            <a:ext cx="8173781" cy="2724300"/>
          </a:xfrm>
        </p:spPr>
        <p:txBody>
          <a:bodyPr/>
          <a:lstStyle/>
          <a:p>
            <a:endParaRPr lang="es-MX" dirty="0">
              <a:latin typeface="+mn-lt"/>
            </a:endParaRPr>
          </a:p>
          <a:p>
            <a:r>
              <a:rPr lang="es-MX" dirty="0">
                <a:latin typeface="+mn-lt"/>
              </a:rPr>
              <a:t>Terminar su </a:t>
            </a:r>
            <a:r>
              <a:rPr lang="es-MX" b="1" dirty="0">
                <a:latin typeface="+mn-lt"/>
              </a:rPr>
              <a:t>comentario literario</a:t>
            </a:r>
            <a:r>
              <a:rPr lang="es-MX" dirty="0">
                <a:latin typeface="+mn-lt"/>
              </a:rPr>
              <a:t>.</a:t>
            </a:r>
          </a:p>
          <a:p>
            <a:r>
              <a:rPr lang="es-MX" b="1" dirty="0">
                <a:latin typeface="+mn-lt"/>
              </a:rPr>
              <a:t>Revisar </a:t>
            </a:r>
            <a:r>
              <a:rPr lang="es-MX" dirty="0">
                <a:latin typeface="+mn-lt"/>
              </a:rPr>
              <a:t>el texto y </a:t>
            </a:r>
            <a:r>
              <a:rPr lang="es-MX" b="1" dirty="0">
                <a:latin typeface="+mn-lt"/>
              </a:rPr>
              <a:t>reescribir</a:t>
            </a:r>
            <a:r>
              <a:rPr lang="es-MX" dirty="0">
                <a:latin typeface="+mn-lt"/>
              </a:rPr>
              <a:t> en el caso de que sea necesario.</a:t>
            </a:r>
          </a:p>
          <a:p>
            <a:r>
              <a:rPr lang="es-MX" dirty="0">
                <a:latin typeface="+mn-lt"/>
              </a:rPr>
              <a:t>Ajustar el texto al formato solicitado, según la rúbrica.</a:t>
            </a:r>
          </a:p>
          <a:p>
            <a:pPr marL="101600" indent="0">
              <a:buNone/>
            </a:pPr>
            <a:endParaRPr lang="es-MX" dirty="0">
              <a:latin typeface="+mn-lt"/>
            </a:endParaRPr>
          </a:p>
          <a:p>
            <a:pPr marL="101600" indent="0">
              <a:buNone/>
            </a:pPr>
            <a:r>
              <a:rPr lang="es-MX" dirty="0">
                <a:latin typeface="+mn-lt"/>
              </a:rPr>
              <a:t>Entrega: </a:t>
            </a:r>
            <a:r>
              <a:rPr lang="es-MX" b="1" dirty="0">
                <a:latin typeface="+mn-lt"/>
              </a:rPr>
              <a:t>Lunes 31 de julio </a:t>
            </a:r>
            <a:r>
              <a:rPr lang="es-MX" dirty="0">
                <a:latin typeface="+mn-lt"/>
              </a:rPr>
              <a:t>(impreso con rúbrica adjunta). </a:t>
            </a:r>
          </a:p>
          <a:p>
            <a:endParaRPr lang="es-MX" dirty="0"/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60EDDDA-B502-4D72-B0DA-9C394F9C460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3625851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1635</Words>
  <Application>Microsoft Office PowerPoint</Application>
  <PresentationFormat>Presentación en pantalla (16:9)</PresentationFormat>
  <Paragraphs>197</Paragraphs>
  <Slides>27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8" baseType="lpstr">
      <vt:lpstr>Roboto Condensed Light</vt:lpstr>
      <vt:lpstr>Arvo</vt:lpstr>
      <vt:lpstr>Ariel</vt:lpstr>
      <vt:lpstr>Roboto Condensed</vt:lpstr>
      <vt:lpstr>Times New Roman</vt:lpstr>
      <vt:lpstr>Calibri</vt:lpstr>
      <vt:lpstr>Cabin</vt:lpstr>
      <vt:lpstr>Wingdings</vt:lpstr>
      <vt:lpstr>Arial</vt:lpstr>
      <vt:lpstr>Symbol</vt:lpstr>
      <vt:lpstr>Salerio template</vt:lpstr>
      <vt:lpstr>Unidad I  Contexto de producción</vt:lpstr>
      <vt:lpstr>Objetivos</vt:lpstr>
      <vt:lpstr>Para comenzar respondamos las siguientes preguntas: </vt:lpstr>
      <vt:lpstr>Recordemos </vt:lpstr>
      <vt:lpstr>Momento 1: antes de la lectura</vt:lpstr>
      <vt:lpstr>Momento 1 (antes de la lectura) </vt:lpstr>
      <vt:lpstr>Observe las siguientes imágenes </vt:lpstr>
      <vt:lpstr>Presentación de PowerPoint</vt:lpstr>
      <vt:lpstr>Sesión 2 Unidad I </vt:lpstr>
      <vt:lpstr>Objetivos</vt:lpstr>
      <vt:lpstr>Recordemos lo de la clase anterior </vt:lpstr>
      <vt:lpstr>Momento 2: durante la lectura (20 minutos)  </vt:lpstr>
      <vt:lpstr>Momento 3: después de la lectura</vt:lpstr>
      <vt:lpstr>Momento 4: Conociendo al autor</vt:lpstr>
      <vt:lpstr>Finalmente</vt:lpstr>
      <vt:lpstr>Sesión 3 Comentario literario </vt:lpstr>
      <vt:lpstr>Actividad 1: Elaborando el comentario literario</vt:lpstr>
      <vt:lpstr>Modelo de comentario literario</vt:lpstr>
      <vt:lpstr>¡Ahora hazlo tú!</vt:lpstr>
      <vt:lpstr>Actividad 1: planificando mi escritura</vt:lpstr>
      <vt:lpstr>Algunas sugerencias de estilo </vt:lpstr>
      <vt:lpstr>Presentación de PowerPoint</vt:lpstr>
      <vt:lpstr>Por lo tanto… </vt:lpstr>
      <vt:lpstr>Finalmente</vt:lpstr>
      <vt:lpstr>Sesión 4 Comentario literario</vt:lpstr>
      <vt:lpstr>Modelo de comentario literario</vt:lpstr>
      <vt:lpstr>Recuerde que hoy debe: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113</cp:revision>
  <dcterms:modified xsi:type="dcterms:W3CDTF">2023-07-17T18:27:53Z</dcterms:modified>
</cp:coreProperties>
</file>