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iAmb0lfcw2JfywJmy8rbuSnxrh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3e903e56f5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33e903e56f5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 título" typ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4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tx="0" ty="-762000" sx="92000" sy="89000" flip="xy" algn="ctr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14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tx="0" ty="-717550" sx="92000" sy="89000" flip="xy" algn="ctr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14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2">
              <a:alphaModFix amt="85000"/>
            </a:blip>
            <a:tile tx="0" ty="-704850" sx="92000" sy="89000" flip="xy" algn="ctr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" name="Google Shape;18;p14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9" name="Google Shape;19;p1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tx="0" ty="0" sx="85000" sy="85000" flip="none" algn="tl"/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1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14"/>
          <p:cNvSpPr txBox="1"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>
            <a:endParaRPr/>
          </a:p>
        </p:txBody>
      </p:sp>
      <p:sp>
        <p:nvSpPr>
          <p:cNvPr id="23" name="Google Shape;23;p14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4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4"/>
          <p:cNvSpPr txBox="1">
            <a:spLocks noGrp="1"/>
          </p:cNvSpPr>
          <p:nvPr>
            <p:ph type="sldNum" idx="12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0" lvl="1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0" lvl="2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0" lvl="3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0" lvl="4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0" lvl="5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0" lvl="6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0" lvl="7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0" lvl="8" indent="0" algn="ctr">
              <a:spcBef>
                <a:spcPts val="0"/>
              </a:spcBef>
              <a:buNone/>
              <a:defRPr sz="28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5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marL="1371600" lvl="2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marL="1828800" lvl="3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marL="2286000" lvl="4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marL="2743200" lvl="5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marL="3200400" lvl="6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marL="3657600" lvl="7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marL="4114800" lvl="8" indent="-325754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>
            <a:endParaRPr/>
          </a:p>
        </p:txBody>
      </p:sp>
      <p:sp>
        <p:nvSpPr>
          <p:cNvPr id="29" name="Google Shape;29;p15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5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Encabezado de sección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rotWithShape="1">
            <a:blip r:embed="rId2">
              <a:alphaModFix amt="85000"/>
            </a:blip>
            <a:tile tx="0" ty="-704850" sx="92000" sy="89000" flip="xy" algn="ctr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  <a:defRPr sz="8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dt" idx="10"/>
          </p:nvPr>
        </p:nvSpPr>
        <p:spPr>
          <a:xfrm>
            <a:off x="8593667" y="6272784"/>
            <a:ext cx="26443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ftr" idx="11"/>
          </p:nvPr>
        </p:nvSpPr>
        <p:spPr>
          <a:xfrm>
            <a:off x="2182708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38" name="Google Shape;38;p16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39" name="Google Shape;39;p16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tx="0" ty="0" sx="85000" sy="85000" flip="none" algn="tl"/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16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41;p16"/>
          <p:cNvSpPr txBox="1">
            <a:spLocks noGrp="1"/>
          </p:cNvSpPr>
          <p:nvPr>
            <p:ph type="sldNum" idx="12"/>
          </p:nvPr>
        </p:nvSpPr>
        <p:spPr>
          <a:xfrm>
            <a:off x="843702" y="2506133"/>
            <a:ext cx="1188298" cy="720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0" lvl="1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0" lvl="2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0" lvl="3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0" lvl="4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0" lvl="5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0" lvl="6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0" lvl="7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0" lvl="8" indent="0" algn="ctr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7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body" idx="1"/>
          </p:nvPr>
        </p:nvSpPr>
        <p:spPr>
          <a:xfrm>
            <a:off x="1069848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655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45" name="Google Shape;45;p17"/>
          <p:cNvSpPr txBox="1">
            <a:spLocks noGrp="1"/>
          </p:cNvSpPr>
          <p:nvPr>
            <p:ph type="body" idx="2"/>
          </p:nvPr>
        </p:nvSpPr>
        <p:spPr>
          <a:xfrm>
            <a:off x="6364224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655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8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8"/>
          <p:cNvSpPr txBox="1"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 b="1">
                <a:solidFill>
                  <a:srgbClr val="9E361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18"/>
          <p:cNvSpPr txBox="1">
            <a:spLocks noGrp="1"/>
          </p:cNvSpPr>
          <p:nvPr>
            <p:ph type="body" idx="2"/>
          </p:nvPr>
        </p:nvSpPr>
        <p:spPr>
          <a:xfrm>
            <a:off x="1069848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655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body" idx="3"/>
          </p:nvPr>
        </p:nvSpPr>
        <p:spPr>
          <a:xfrm>
            <a:off x="6364224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 b="1">
                <a:solidFill>
                  <a:srgbClr val="9E361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body" idx="4"/>
          </p:nvPr>
        </p:nvSpPr>
        <p:spPr>
          <a:xfrm>
            <a:off x="6364224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655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9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0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ido con título" type="objTx">
  <p:cSld name="OBJECT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1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tx="0" ty="-704850" sx="92000" sy="89000" flip="xy" algn="ctr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21"/>
          <p:cNvSpPr txBox="1"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1"/>
          <p:cNvSpPr txBox="1">
            <a:spLocks noGrp="1"/>
          </p:cNvSpPr>
          <p:nvPr>
            <p:ph type="body" idx="1"/>
          </p:nvPr>
        </p:nvSpPr>
        <p:spPr>
          <a:xfrm>
            <a:off x="838200" y="685800"/>
            <a:ext cx="6711696" cy="5020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655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body" idx="2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>
            <a:endParaRPr/>
          </a:p>
        </p:txBody>
      </p:sp>
      <p:sp>
        <p:nvSpPr>
          <p:cNvPr id="72" name="Google Shape;72;p21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74" name="Google Shape;74;p2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5" name="Google Shape;75;p2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tx="50800" ty="0" sx="85000" sy="85000" flip="none" algn="tl"/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agen con título" type="picTx">
  <p:cSld name="PICTURE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tx="0" ty="-704850" sx="92000" sy="89000" flip="xy" algn="ctr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>
            <a:spLocks noGrp="1"/>
          </p:cNvSpPr>
          <p:nvPr>
            <p:ph type="pic" idx="2"/>
          </p:nvPr>
        </p:nvSpPr>
        <p:spPr>
          <a:xfrm>
            <a:off x="0" y="0"/>
            <a:ext cx="830374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</p:sp>
      <p:sp>
        <p:nvSpPr>
          <p:cNvPr id="82" name="Google Shape;82;p22"/>
          <p:cNvSpPr txBox="1">
            <a:spLocks noGrp="1"/>
          </p:cNvSpPr>
          <p:nvPr>
            <p:ph type="body" idx="1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84" name="Google Shape;84;p22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5" name="Google Shape;85;p22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tx="50800" ty="0" sx="85000" sy="85000" flip="none" algn="tl"/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2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7" name="Google Shape;87;p22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3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3"/>
          <p:cNvSpPr txBox="1">
            <a:spLocks noGrp="1"/>
          </p:cNvSpPr>
          <p:nvPr>
            <p:ph type="body" idx="1"/>
          </p:nvPr>
        </p:nvSpPr>
        <p:spPr>
          <a:xfrm rot="5400000">
            <a:off x="4073652" y="-882396"/>
            <a:ext cx="4050792" cy="100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marL="1371600" lvl="2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marL="1828800" lvl="3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marL="2286000" lvl="4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marL="2743200" lvl="5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marL="3200400" lvl="6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marL="3657600" lvl="7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marL="4114800" lvl="8" indent="-325754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>
            <a:endParaRPr/>
          </a:p>
        </p:txBody>
      </p:sp>
      <p:sp>
        <p:nvSpPr>
          <p:cNvPr id="91" name="Google Shape;91;p23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3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4"/>
          <p:cNvSpPr txBox="1">
            <a:spLocks noGrp="1"/>
          </p:cNvSpPr>
          <p:nvPr>
            <p:ph type="title"/>
          </p:nvPr>
        </p:nvSpPr>
        <p:spPr>
          <a:xfrm rot="5400000">
            <a:off x="7181850" y="2076450"/>
            <a:ext cx="5638800" cy="25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4"/>
          <p:cNvSpPr txBox="1">
            <a:spLocks noGrp="1"/>
          </p:cNvSpPr>
          <p:nvPr>
            <p:ph type="body" idx="1"/>
          </p:nvPr>
        </p:nvSpPr>
        <p:spPr>
          <a:xfrm rot="5400000">
            <a:off x="2000250" y="-400050"/>
            <a:ext cx="5638800" cy="75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marL="914400" lvl="1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marL="1371600" lvl="2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marL="1828800" lvl="3" indent="-325755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marL="2286000" lvl="4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marL="2743200" lvl="5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marL="3200400" lvl="6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marL="3657600" lvl="7" indent="-325754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marL="4114800" lvl="8" indent="-325754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>
            <a:endParaRPr/>
          </a:p>
        </p:txBody>
      </p:sp>
      <p:sp>
        <p:nvSpPr>
          <p:cNvPr id="97" name="Google Shape;97;p24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4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4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sz="5400" b="0" i="0" u="none" strike="noStrike" cap="non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365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914400" marR="0" lvl="1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1371600" marR="0" lvl="2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1828800" marR="0" lvl="3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2286000" marR="0" lvl="4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2743200" marR="0" lvl="5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3200400" marR="0" lvl="6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3657600" marR="0" lvl="7" indent="-31495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4114800" marR="0" lvl="8" indent="-314959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grpSp>
        <p:nvGrpSpPr>
          <p:cNvPr id="10" name="Google Shape;10;p13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Google Shape;11;p13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3">
                <a:alphaModFix/>
              </a:blip>
              <a:tile tx="50800" ty="0" sx="85000" sy="85000" flip="none" algn="tl"/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3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" name="Google Shape;13;p13"/>
          <p:cNvSpPr txBox="1">
            <a:spLocks noGrp="1"/>
          </p:cNvSpPr>
          <p:nvPr>
            <p:ph type="sldNum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moriachilena.gob.cl/602/w3-article-100610.html#imagenes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rmada.cl/armada/site/tax/port/all/taxport_2_3_72_1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 txBox="1">
            <a:spLocks noGrp="1"/>
          </p:cNvSpPr>
          <p:nvPr>
            <p:ph type="ctrTitle"/>
          </p:nvPr>
        </p:nvSpPr>
        <p:spPr>
          <a:xfrm>
            <a:off x="1608597" y="1795375"/>
            <a:ext cx="89748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</a:pPr>
            <a:r>
              <a:rPr lang="es-CL" sz="6200"/>
              <a:t>GUERRA DEL PACÍFICO</a:t>
            </a:r>
            <a:endParaRPr sz="6200"/>
          </a:p>
        </p:txBody>
      </p:sp>
      <p:sp>
        <p:nvSpPr>
          <p:cNvPr id="105" name="Google Shape;105;p1"/>
          <p:cNvSpPr txBox="1">
            <a:spLocks noGrp="1"/>
          </p:cNvSpPr>
          <p:nvPr>
            <p:ph type="subTitle" idx="1"/>
          </p:nvPr>
        </p:nvSpPr>
        <p:spPr>
          <a:xfrm>
            <a:off x="938347" y="4848525"/>
            <a:ext cx="8183100" cy="10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CL" sz="2000">
                <a:latin typeface="Arial"/>
                <a:ea typeface="Arial"/>
                <a:cs typeface="Arial"/>
                <a:sym typeface="Arial"/>
              </a:rPr>
              <a:t>CADETE   	: Leonor Vera y Vicente Villegas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CL" sz="2000">
                <a:latin typeface="Arial"/>
                <a:ea typeface="Arial"/>
                <a:cs typeface="Arial"/>
                <a:sym typeface="Arial"/>
              </a:rPr>
              <a:t>CURSO    	: 3° Bote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</a:pPr>
            <a:r>
              <a:rPr lang="es-CL" sz="2000">
                <a:latin typeface="Arial"/>
                <a:ea typeface="Arial"/>
                <a:cs typeface="Arial"/>
                <a:sym typeface="Arial"/>
              </a:rPr>
              <a:t>AÑO         	: 2025</a:t>
            </a:r>
            <a:endParaRPr sz="2000"/>
          </a:p>
        </p:txBody>
      </p:sp>
      <p:sp>
        <p:nvSpPr>
          <p:cNvPr id="106" name="Google Shape;106;p1"/>
          <p:cNvSpPr txBox="1"/>
          <p:nvPr/>
        </p:nvSpPr>
        <p:spPr>
          <a:xfrm>
            <a:off x="3599225" y="2630775"/>
            <a:ext cx="4501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Campaña </a:t>
            </a:r>
            <a:r>
              <a:rPr lang="es-CL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N</a:t>
            </a:r>
            <a:r>
              <a:rPr lang="es-CL"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aval </a:t>
            </a:r>
            <a:r>
              <a:rPr lang="es-CL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</a:t>
            </a:r>
            <a:r>
              <a:rPr lang="es-CL"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hilena (1879-1884)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6532546" y="548152"/>
            <a:ext cx="4869179" cy="1517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Rockwell"/>
              <a:buNone/>
            </a:pPr>
            <a:r>
              <a:rPr lang="es-CL" sz="4800">
                <a:solidFill>
                  <a:srgbClr val="000000"/>
                </a:solidFill>
              </a:rPr>
              <a:t>CONTEXTO HISTÓRICO</a:t>
            </a:r>
            <a:endParaRPr sz="4800">
              <a:solidFill>
                <a:srgbClr val="000000"/>
              </a:solidFill>
            </a:endParaRPr>
          </a:p>
        </p:txBody>
      </p:sp>
      <p:pic>
        <p:nvPicPr>
          <p:cNvPr id="113" name="Google Shape;113;p2" descr="Guerra del Pacífico (1879-1883)"/>
          <p:cNvPicPr preferRelativeResize="0"/>
          <p:nvPr/>
        </p:nvPicPr>
        <p:blipFill rotWithShape="1">
          <a:blip r:embed="rId3">
            <a:alphaModFix/>
          </a:blip>
          <a:srcRect l="16201" r="28857" b="1"/>
          <a:stretch/>
        </p:blipFill>
        <p:spPr>
          <a:xfrm>
            <a:off x="-9866" y="401980"/>
            <a:ext cx="6115733" cy="6456021"/>
          </a:xfrm>
          <a:custGeom>
            <a:avLst/>
            <a:gdLst/>
            <a:ahLst/>
            <a:cxnLst/>
            <a:rect l="l" t="t" r="r" b="b"/>
            <a:pathLst>
              <a:path w="6115733" h="6456021" extrusionOk="0">
                <a:moveTo>
                  <a:pt x="2259477" y="433395"/>
                </a:moveTo>
                <a:cubicBezTo>
                  <a:pt x="4149632" y="433395"/>
                  <a:pt x="5681904" y="1964133"/>
                  <a:pt x="5681904" y="3852396"/>
                </a:cubicBezTo>
                <a:cubicBezTo>
                  <a:pt x="5681904" y="4796527"/>
                  <a:pt x="5298836" y="5651278"/>
                  <a:pt x="4679499" y="6269995"/>
                </a:cubicBezTo>
                <a:lnTo>
                  <a:pt x="4474613" y="6456021"/>
                </a:lnTo>
                <a:lnTo>
                  <a:pt x="44341" y="6456021"/>
                </a:lnTo>
                <a:lnTo>
                  <a:pt x="0" y="6415762"/>
                </a:lnTo>
                <a:lnTo>
                  <a:pt x="0" y="1289029"/>
                </a:lnTo>
                <a:lnTo>
                  <a:pt x="82495" y="1214128"/>
                </a:lnTo>
                <a:cubicBezTo>
                  <a:pt x="674092" y="726388"/>
                  <a:pt x="1432534" y="433395"/>
                  <a:pt x="2259477" y="433395"/>
                </a:cubicBezTo>
                <a:close/>
                <a:moveTo>
                  <a:pt x="2259477" y="0"/>
                </a:moveTo>
                <a:cubicBezTo>
                  <a:pt x="4389229" y="0"/>
                  <a:pt x="6115733" y="1724776"/>
                  <a:pt x="6115733" y="3852396"/>
                </a:cubicBezTo>
                <a:cubicBezTo>
                  <a:pt x="6115733" y="4783230"/>
                  <a:pt x="5785270" y="5636956"/>
                  <a:pt x="5235152" y="6302877"/>
                </a:cubicBezTo>
                <a:lnTo>
                  <a:pt x="5095826" y="6456021"/>
                </a:lnTo>
                <a:lnTo>
                  <a:pt x="4617788" y="6456021"/>
                </a:lnTo>
                <a:lnTo>
                  <a:pt x="4747668" y="6338096"/>
                </a:lnTo>
                <a:cubicBezTo>
                  <a:pt x="5384452" y="5701950"/>
                  <a:pt x="5778311" y="4823122"/>
                  <a:pt x="5778311" y="3852396"/>
                </a:cubicBezTo>
                <a:cubicBezTo>
                  <a:pt x="5778311" y="1910944"/>
                  <a:pt x="4202875" y="337085"/>
                  <a:pt x="2259477" y="337085"/>
                </a:cubicBezTo>
                <a:cubicBezTo>
                  <a:pt x="1409240" y="337085"/>
                  <a:pt x="629434" y="638331"/>
                  <a:pt x="21172" y="1139811"/>
                </a:cubicBezTo>
                <a:lnTo>
                  <a:pt x="0" y="1159034"/>
                </a:lnTo>
                <a:lnTo>
                  <a:pt x="0" y="735177"/>
                </a:lnTo>
                <a:lnTo>
                  <a:pt x="103407" y="657929"/>
                </a:lnTo>
                <a:cubicBezTo>
                  <a:pt x="718869" y="242547"/>
                  <a:pt x="1460820" y="0"/>
                  <a:pt x="2259477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14" name="Google Shape;114;p2"/>
          <p:cNvSpPr/>
          <p:nvPr/>
        </p:nvSpPr>
        <p:spPr>
          <a:xfrm>
            <a:off x="-9866" y="401980"/>
            <a:ext cx="6115733" cy="6456021"/>
          </a:xfrm>
          <a:custGeom>
            <a:avLst/>
            <a:gdLst/>
            <a:ahLst/>
            <a:cxnLst/>
            <a:rect l="l" t="t" r="r" b="b"/>
            <a:pathLst>
              <a:path w="6115733" h="6456021" extrusionOk="0">
                <a:moveTo>
                  <a:pt x="2259477" y="433395"/>
                </a:moveTo>
                <a:cubicBezTo>
                  <a:pt x="4149632" y="433395"/>
                  <a:pt x="5681904" y="1964133"/>
                  <a:pt x="5681904" y="3852396"/>
                </a:cubicBezTo>
                <a:cubicBezTo>
                  <a:pt x="5681904" y="4796527"/>
                  <a:pt x="5298836" y="5651278"/>
                  <a:pt x="4679499" y="6269995"/>
                </a:cubicBezTo>
                <a:lnTo>
                  <a:pt x="4474613" y="6456021"/>
                </a:lnTo>
                <a:lnTo>
                  <a:pt x="44341" y="6456021"/>
                </a:lnTo>
                <a:lnTo>
                  <a:pt x="0" y="6415762"/>
                </a:lnTo>
                <a:lnTo>
                  <a:pt x="0" y="1289029"/>
                </a:lnTo>
                <a:lnTo>
                  <a:pt x="82495" y="1214128"/>
                </a:lnTo>
                <a:cubicBezTo>
                  <a:pt x="674092" y="726388"/>
                  <a:pt x="1432534" y="433395"/>
                  <a:pt x="2259477" y="433395"/>
                </a:cubicBezTo>
                <a:close/>
                <a:moveTo>
                  <a:pt x="2259477" y="0"/>
                </a:moveTo>
                <a:cubicBezTo>
                  <a:pt x="4389229" y="0"/>
                  <a:pt x="6115733" y="1724776"/>
                  <a:pt x="6115733" y="3852396"/>
                </a:cubicBezTo>
                <a:cubicBezTo>
                  <a:pt x="6115733" y="4783230"/>
                  <a:pt x="5785270" y="5636956"/>
                  <a:pt x="5235152" y="6302877"/>
                </a:cubicBezTo>
                <a:lnTo>
                  <a:pt x="5095826" y="6456021"/>
                </a:lnTo>
                <a:lnTo>
                  <a:pt x="4617788" y="6456021"/>
                </a:lnTo>
                <a:lnTo>
                  <a:pt x="4747668" y="6338096"/>
                </a:lnTo>
                <a:cubicBezTo>
                  <a:pt x="5384452" y="5701950"/>
                  <a:pt x="5778311" y="4823122"/>
                  <a:pt x="5778311" y="3852396"/>
                </a:cubicBezTo>
                <a:cubicBezTo>
                  <a:pt x="5778311" y="1910944"/>
                  <a:pt x="4202875" y="337085"/>
                  <a:pt x="2259477" y="337085"/>
                </a:cubicBezTo>
                <a:cubicBezTo>
                  <a:pt x="1409240" y="337085"/>
                  <a:pt x="629434" y="638331"/>
                  <a:pt x="21172" y="1139811"/>
                </a:cubicBezTo>
                <a:lnTo>
                  <a:pt x="0" y="1159034"/>
                </a:lnTo>
                <a:lnTo>
                  <a:pt x="0" y="735177"/>
                </a:lnTo>
                <a:lnTo>
                  <a:pt x="103407" y="657929"/>
                </a:lnTo>
                <a:cubicBezTo>
                  <a:pt x="718869" y="242547"/>
                  <a:pt x="1460820" y="0"/>
                  <a:pt x="2259477" y="0"/>
                </a:cubicBezTo>
                <a:close/>
              </a:path>
            </a:pathLst>
          </a:custGeom>
          <a:blipFill rotWithShape="1">
            <a:blip r:embed="rId4">
              <a:alphaModFix amt="30000"/>
            </a:blip>
            <a:tile tx="0" ty="-762000" sx="92000" sy="89000" flip="xy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15" name="Google Shape;115;p2"/>
          <p:cNvSpPr txBox="1">
            <a:spLocks noGrp="1"/>
          </p:cNvSpPr>
          <p:nvPr>
            <p:ph type="body" idx="1"/>
          </p:nvPr>
        </p:nvSpPr>
        <p:spPr>
          <a:xfrm>
            <a:off x="6532550" y="2189650"/>
            <a:ext cx="4869300" cy="327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Rockwell"/>
              <a:buNone/>
            </a:pP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952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Rockwell"/>
              <a:buChar char="•"/>
            </a:pPr>
            <a:r>
              <a:rPr lang="es-CL" sz="1500">
                <a:solidFill>
                  <a:srgbClr val="000000"/>
                </a:solidFill>
              </a:rPr>
              <a:t> </a:t>
            </a:r>
            <a:r>
              <a:rPr lang="es-CL" sz="1500" b="0" i="0" u="none" strike="noStrike" cap="none">
                <a:solidFill>
                  <a:srgbClr val="000000"/>
                </a:solidFill>
              </a:rPr>
              <a:t>La Guerra del Pacífico fue un conflicto entre Chile, Perú y Bolivia por el control de territorios ricos en recursos naturales, como el salitre.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Rockwell"/>
              <a:buNone/>
            </a:pPr>
            <a:endParaRPr sz="1500" b="0" i="0" u="none" strike="noStrike" cap="none">
              <a:solidFill>
                <a:srgbClr val="000000"/>
              </a:solidFill>
            </a:endParaRPr>
          </a:p>
          <a:p>
            <a:pPr marL="0" marR="0" lvl="0" indent="-952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Rockwell"/>
              <a:buChar char="•"/>
            </a:pPr>
            <a:r>
              <a:rPr lang="es-CL" sz="1500">
                <a:solidFill>
                  <a:srgbClr val="000000"/>
                </a:solidFill>
              </a:rPr>
              <a:t> </a:t>
            </a:r>
            <a:r>
              <a:rPr lang="es-CL" sz="1500" b="0" i="0" u="none" strike="noStrike" cap="none">
                <a:solidFill>
                  <a:srgbClr val="000000"/>
                </a:solidFill>
              </a:rPr>
              <a:t>La guerra se desarrolló en dos frentes principalmente: terrestre </a:t>
            </a:r>
            <a:r>
              <a:rPr lang="es-CL" sz="1500">
                <a:solidFill>
                  <a:srgbClr val="000000"/>
                </a:solidFill>
              </a:rPr>
              <a:t>y </a:t>
            </a:r>
            <a:r>
              <a:rPr lang="es-CL" sz="1500" b="0" i="0" u="none" strike="noStrike" cap="none">
                <a:solidFill>
                  <a:srgbClr val="000000"/>
                </a:solidFill>
              </a:rPr>
              <a:t>marítimo.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Rockwell"/>
              <a:buNone/>
            </a:pPr>
            <a:endParaRPr sz="1500" b="0" i="0" u="none" strike="noStrike" cap="none">
              <a:solidFill>
                <a:srgbClr val="000000"/>
              </a:solidFill>
            </a:endParaRPr>
          </a:p>
          <a:p>
            <a:pPr marL="0" marR="0" lvl="0" indent="-952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Rockwell"/>
              <a:buChar char="•"/>
            </a:pPr>
            <a:r>
              <a:rPr lang="es-CL" sz="1500">
                <a:solidFill>
                  <a:srgbClr val="000000"/>
                </a:solidFill>
              </a:rPr>
              <a:t> </a:t>
            </a:r>
            <a:r>
              <a:rPr lang="es-CL" sz="1500" b="0" i="0" u="none" strike="noStrike" cap="none">
                <a:solidFill>
                  <a:srgbClr val="000000"/>
                </a:solidFill>
              </a:rPr>
              <a:t>La campaña naval fue fundamental para la victoria chilena, ya que permitió asegurar el control de las rutas marítimas y bloquear a los adversarios.</a:t>
            </a:r>
            <a:endParaRPr/>
          </a:p>
        </p:txBody>
      </p:sp>
      <p:grpSp>
        <p:nvGrpSpPr>
          <p:cNvPr id="116" name="Google Shape;116;p2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7" name="Google Shape;117;p2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5">
                <a:alphaModFix/>
              </a:blip>
              <a:tile tx="50800" ty="0" sx="85000" sy="85000" flip="none" algn="tl"/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3"/>
          <p:cNvPicPr preferRelativeResize="0"/>
          <p:nvPr/>
        </p:nvPicPr>
        <p:blipFill rotWithShape="1">
          <a:blip r:embed="rId3">
            <a:alphaModFix/>
          </a:blip>
          <a:srcRect l="14002" r="32472" b="-1"/>
          <a:stretch/>
        </p:blipFill>
        <p:spPr>
          <a:xfrm>
            <a:off x="3086987" y="0"/>
            <a:ext cx="2996150" cy="350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3" descr="Tratado secreto de alianza entre Perú y Bolivia de 1873 - La Razón"/>
          <p:cNvPicPr preferRelativeResize="0"/>
          <p:nvPr/>
        </p:nvPicPr>
        <p:blipFill rotWithShape="1">
          <a:blip r:embed="rId4">
            <a:alphaModFix/>
          </a:blip>
          <a:srcRect t="7393" r="1" b="11490"/>
          <a:stretch/>
        </p:blipFill>
        <p:spPr>
          <a:xfrm>
            <a:off x="-5" y="3504904"/>
            <a:ext cx="5926333" cy="3353096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3"/>
          <p:cNvSpPr/>
          <p:nvPr/>
        </p:nvSpPr>
        <p:spPr>
          <a:xfrm>
            <a:off x="6087220" y="0"/>
            <a:ext cx="6104779" cy="6857999"/>
          </a:xfrm>
          <a:prstGeom prst="rect">
            <a:avLst/>
          </a:prstGeom>
          <a:blipFill rotWithShape="1">
            <a:blip r:embed="rId5">
              <a:alphaModFix amt="60000"/>
            </a:blip>
            <a:tile tx="0" ty="-704850" sx="92000" sy="89000" flip="xy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26" name="Google Shape;126;p3"/>
          <p:cNvSpPr txBox="1">
            <a:spLocks noGrp="1"/>
          </p:cNvSpPr>
          <p:nvPr>
            <p:ph type="title"/>
          </p:nvPr>
        </p:nvSpPr>
        <p:spPr>
          <a:xfrm>
            <a:off x="6400800" y="484632"/>
            <a:ext cx="5299586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Font typeface="Rockwell"/>
              <a:buNone/>
            </a:pPr>
            <a:r>
              <a:rPr lang="es-CL" sz="4000"/>
              <a:t>ANTECEDENTES </a:t>
            </a:r>
            <a:endParaRPr sz="4000"/>
          </a:p>
        </p:txBody>
      </p:sp>
      <p:pic>
        <p:nvPicPr>
          <p:cNvPr id="127" name="Google Shape;127;p3" descr="Guerra del Pacífico (1879- 1883) | Chile a fines del siglo XIX e ..."/>
          <p:cNvPicPr preferRelativeResize="0"/>
          <p:nvPr/>
        </p:nvPicPr>
        <p:blipFill rotWithShape="1">
          <a:blip r:embed="rId6">
            <a:alphaModFix/>
          </a:blip>
          <a:srcRect l="4726" t="11809" r="-9" b="17303"/>
          <a:stretch/>
        </p:blipFill>
        <p:spPr>
          <a:xfrm>
            <a:off x="25" y="0"/>
            <a:ext cx="2996125" cy="350490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3"/>
          <p:cNvSpPr txBox="1">
            <a:spLocks noGrp="1"/>
          </p:cNvSpPr>
          <p:nvPr>
            <p:ph type="body" idx="1"/>
          </p:nvPr>
        </p:nvSpPr>
        <p:spPr>
          <a:xfrm>
            <a:off x="6400799" y="2121408"/>
            <a:ext cx="5299585" cy="405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75"/>
              <a:buFont typeface="Arial"/>
              <a:buChar char="•"/>
            </a:pPr>
            <a:r>
              <a:rPr lang="es-CL" sz="1500" b="0" i="0" u="none" strike="noStrike"/>
              <a:t>La delimitación fronteriza imprecisa entre los territorios de Chile y Perú, que venía desde tiempos coloniales.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75"/>
              <a:buFont typeface="Arial"/>
              <a:buChar char="•"/>
            </a:pPr>
            <a:r>
              <a:rPr lang="es-CL" sz="1500" b="0" i="0" u="none" strike="noStrike"/>
              <a:t>La explotación por parte de empresas chilenas de las riquezas del desierto de Atacama, en territorios donde no estaban claros los límites entre Bolivia y Chile.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75"/>
              <a:buFont typeface="Arial"/>
              <a:buChar char="•"/>
            </a:pPr>
            <a:r>
              <a:rPr lang="es-CL" sz="1500" b="0" i="0" u="none" strike="noStrike"/>
              <a:t>La decisión del gobierno de Bolivia de confiscar los bienes pertenecientes a compañías chilenas que explotaban el desierto de Atacama y que se negaron a pagar derechos de exportación.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75"/>
              <a:buFont typeface="Arial"/>
              <a:buChar char="•"/>
            </a:pPr>
            <a:r>
              <a:rPr lang="es-CL" sz="1500" b="0" i="0" u="none" strike="noStrike"/>
              <a:t>El pacto de alianza defensiva firmado entre Bolivia y Perú en 1873, que garantizaba la integridad de los territorios de ambos países y el apoyo mutuo ante amenazas militares.</a:t>
            </a:r>
            <a:endParaRPr/>
          </a:p>
          <a:p>
            <a:pPr marL="182880" lvl="0" indent="-101917" algn="l" rtl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SzPts val="1275"/>
              <a:buNone/>
            </a:pPr>
            <a:endParaRPr sz="1500"/>
          </a:p>
        </p:txBody>
      </p:sp>
      <p:grpSp>
        <p:nvGrpSpPr>
          <p:cNvPr id="129" name="Google Shape;129;p3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30" name="Google Shape;130;p3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7">
                <a:alphaModFix/>
              </a:blip>
              <a:tile tx="50800" ty="0" sx="85000" sy="85000" flip="none" algn="tl"/>
            </a:blip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endParaRPr sz="2000" b="1" i="0" u="none" strike="noStrike" cap="non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31" name="Google Shape;131;p3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"/>
          <p:cNvSpPr txBox="1">
            <a:spLocks noGrp="1"/>
          </p:cNvSpPr>
          <p:nvPr>
            <p:ph type="title"/>
          </p:nvPr>
        </p:nvSpPr>
        <p:spPr>
          <a:xfrm>
            <a:off x="649425" y="484625"/>
            <a:ext cx="10478700" cy="16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300"/>
              <a:buFont typeface="Rockwell"/>
              <a:buNone/>
            </a:pPr>
            <a:r>
              <a:rPr lang="es-CL" sz="5300"/>
              <a:t>ESCUADRA CHILENA   Y ESCUADRA PERUANA</a:t>
            </a:r>
            <a:endParaRPr sz="5300"/>
          </a:p>
        </p:txBody>
      </p:sp>
      <p:pic>
        <p:nvPicPr>
          <p:cNvPr id="137" name="Google Shape;137;p4" descr="Diagrama&#10;&#10;El contenido generado por IA puede ser incorrecto.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49427" y="2294293"/>
            <a:ext cx="5250300" cy="378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53586" y="2294256"/>
            <a:ext cx="5074671" cy="3782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"/>
          <p:cNvSpPr txBox="1">
            <a:spLocks noGrp="1"/>
          </p:cNvSpPr>
          <p:nvPr>
            <p:ph type="title"/>
          </p:nvPr>
        </p:nvSpPr>
        <p:spPr>
          <a:xfrm>
            <a:off x="663173" y="428657"/>
            <a:ext cx="10058400" cy="16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es-CL" sz="5000"/>
              <a:t>LA IMPORTANCIA DE LA CAMPAÑA NAVAL</a:t>
            </a:r>
            <a:endParaRPr sz="5000"/>
          </a:p>
        </p:txBody>
      </p:sp>
      <p:sp>
        <p:nvSpPr>
          <p:cNvPr id="144" name="Google Shape;144;p5"/>
          <p:cNvSpPr txBox="1">
            <a:spLocks noGrp="1"/>
          </p:cNvSpPr>
          <p:nvPr>
            <p:ph type="body" idx="1"/>
          </p:nvPr>
        </p:nvSpPr>
        <p:spPr>
          <a:xfrm>
            <a:off x="663185" y="2136338"/>
            <a:ext cx="55866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ckwel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ckwell"/>
              <a:buChar char="•"/>
            </a:pPr>
            <a:r>
              <a:rPr lang="es-CL" sz="1800"/>
              <a:t> </a:t>
            </a:r>
            <a:r>
              <a:rPr lang="es-CL" sz="1800" b="0" i="0" u="none" strike="noStrike" cap="none">
                <a:solidFill>
                  <a:schemeClr val="dk1"/>
                </a:solidFill>
              </a:rPr>
              <a:t>La supremacía naval permitió a Chile: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ckwell"/>
              <a:buChar char="•"/>
            </a:pPr>
            <a:r>
              <a:rPr lang="es-CL" sz="1800"/>
              <a:t> </a:t>
            </a:r>
            <a:r>
              <a:rPr lang="es-CL" sz="1800" b="0" i="0" u="none" strike="noStrike" cap="none">
                <a:solidFill>
                  <a:schemeClr val="dk1"/>
                </a:solidFill>
              </a:rPr>
              <a:t>Bloquear puertos peruanos y bolivianos.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ckwell"/>
              <a:buChar char="•"/>
            </a:pPr>
            <a:r>
              <a:rPr lang="es-CL" sz="1800"/>
              <a:t> </a:t>
            </a:r>
            <a:r>
              <a:rPr lang="es-CL" sz="1800" b="0" i="0" u="none" strike="noStrike" cap="none">
                <a:solidFill>
                  <a:schemeClr val="dk1"/>
                </a:solidFill>
              </a:rPr>
              <a:t>Asegurar el transporte de tropas y recursos a las zonas de conflicto.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ckwell"/>
              <a:buChar char="•"/>
            </a:pPr>
            <a:r>
              <a:rPr lang="es-CL" sz="1800"/>
              <a:t> </a:t>
            </a:r>
            <a:r>
              <a:rPr lang="es-CL" sz="1800" b="0" i="0" u="none" strike="noStrike" cap="none">
                <a:solidFill>
                  <a:schemeClr val="dk1"/>
                </a:solidFill>
              </a:rPr>
              <a:t>Proteger sus propios puertos y rutas comerciales.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ckwell"/>
              <a:buChar char="•"/>
            </a:pPr>
            <a:r>
              <a:rPr lang="es-CL" sz="1800"/>
              <a:t> </a:t>
            </a:r>
            <a:r>
              <a:rPr lang="es-CL" sz="1800" b="0" i="0" u="none" strike="noStrike" cap="none">
                <a:solidFill>
                  <a:schemeClr val="dk1"/>
                </a:solidFill>
              </a:rPr>
              <a:t>La marina chilena se destacó en las batallas navales, que fueron decisivas para la derrota de las flotas aliadas (Perú y Bolivia). </a:t>
            </a:r>
            <a:endParaRPr/>
          </a:p>
        </p:txBody>
      </p:sp>
      <p:pic>
        <p:nvPicPr>
          <p:cNvPr id="145" name="Google Shape;145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49775" y="2179859"/>
            <a:ext cx="2759901" cy="1946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49239" y="4400505"/>
            <a:ext cx="2857500" cy="194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30887" y="2158396"/>
            <a:ext cx="2551704" cy="1989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218;p12"/>
          <p:cNvSpPr txBox="1"/>
          <p:nvPr/>
        </p:nvSpPr>
        <p:spPr>
          <a:xfrm>
            <a:off x="6533073" y="4018224"/>
            <a:ext cx="2597814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Desembarco de </a:t>
            </a:r>
            <a:r>
              <a:rPr lang="es-MX" sz="1500" dirty="0" err="1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Pisagua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" name="Google Shape;218;p12"/>
          <p:cNvSpPr txBox="1"/>
          <p:nvPr/>
        </p:nvSpPr>
        <p:spPr>
          <a:xfrm>
            <a:off x="9289079" y="4041705"/>
            <a:ext cx="2477741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Desembarco de Pisco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9" name="Google Shape;218;p12"/>
          <p:cNvSpPr txBox="1"/>
          <p:nvPr/>
        </p:nvSpPr>
        <p:spPr>
          <a:xfrm>
            <a:off x="7199850" y="6283814"/>
            <a:ext cx="3862073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Escuadra chilena después de Iquique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6"/>
          <p:cNvSpPr txBox="1">
            <a:spLocks noGrp="1"/>
          </p:cNvSpPr>
          <p:nvPr>
            <p:ph type="title"/>
          </p:nvPr>
        </p:nvSpPr>
        <p:spPr>
          <a:xfrm>
            <a:off x="493600" y="484625"/>
            <a:ext cx="8397300" cy="16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es-CL"/>
              <a:t>COMBATE DE CHIPANA</a:t>
            </a:r>
            <a:endParaRPr/>
          </a:p>
        </p:txBody>
      </p:sp>
      <p:sp>
        <p:nvSpPr>
          <p:cNvPr id="153" name="Google Shape;153;p6"/>
          <p:cNvSpPr txBox="1">
            <a:spLocks noGrp="1"/>
          </p:cNvSpPr>
          <p:nvPr>
            <p:ph type="body" idx="1"/>
          </p:nvPr>
        </p:nvSpPr>
        <p:spPr>
          <a:xfrm>
            <a:off x="493604" y="1958569"/>
            <a:ext cx="2880940" cy="405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30"/>
              <a:buChar char="▪"/>
            </a:pPr>
            <a:r>
              <a:rPr lang="es-CL" sz="1800"/>
              <a:t>12 de abril 1879.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</a:pPr>
            <a:r>
              <a:rPr lang="es-CL" sz="1800"/>
              <a:t>Señala las características de los combates navales durante la guerra.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</a:pPr>
            <a:r>
              <a:rPr lang="es-CL" sz="1800"/>
              <a:t>Pericia de los oficiales chilenos.</a:t>
            </a:r>
            <a:endParaRPr/>
          </a:p>
          <a:p>
            <a:pPr marL="182880" lvl="0" indent="-85724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None/>
            </a:pPr>
            <a:endParaRPr sz="1800"/>
          </a:p>
        </p:txBody>
      </p:sp>
      <p:pic>
        <p:nvPicPr>
          <p:cNvPr id="154" name="Google Shape;15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4975" y="1716750"/>
            <a:ext cx="3386925" cy="152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6" descr="Cañonera Pilcomayo - Wikipedia, la enciclopedia libr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4975" y="4996873"/>
            <a:ext cx="3386925" cy="1468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4970" y="3242275"/>
            <a:ext cx="3386925" cy="1542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630926" y="1716750"/>
            <a:ext cx="3830725" cy="48851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218;p12"/>
          <p:cNvSpPr txBox="1"/>
          <p:nvPr/>
        </p:nvSpPr>
        <p:spPr>
          <a:xfrm>
            <a:off x="7624965" y="2926800"/>
            <a:ext cx="2477741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Corbeta Unión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9" name="Google Shape;218;p12"/>
          <p:cNvSpPr txBox="1"/>
          <p:nvPr/>
        </p:nvSpPr>
        <p:spPr>
          <a:xfrm>
            <a:off x="7624964" y="6417882"/>
            <a:ext cx="2477741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Corbeta Pilcomayo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0" name="Google Shape;218;p12"/>
          <p:cNvSpPr txBox="1"/>
          <p:nvPr/>
        </p:nvSpPr>
        <p:spPr>
          <a:xfrm>
            <a:off x="7624963" y="4686016"/>
            <a:ext cx="2477741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Cañonera Magallanes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"/>
          <p:cNvSpPr txBox="1">
            <a:spLocks noGrp="1"/>
          </p:cNvSpPr>
          <p:nvPr>
            <p:ph type="title"/>
          </p:nvPr>
        </p:nvSpPr>
        <p:spPr>
          <a:xfrm>
            <a:off x="856905" y="424165"/>
            <a:ext cx="10058400" cy="16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es-CL" sz="5000"/>
              <a:t>CAMPAÑAS DE WILLIAMS Y GRAU</a:t>
            </a:r>
            <a:endParaRPr sz="5000"/>
          </a:p>
        </p:txBody>
      </p:sp>
      <p:sp>
        <p:nvSpPr>
          <p:cNvPr id="163" name="Google Shape;163;p7"/>
          <p:cNvSpPr txBox="1">
            <a:spLocks noGrp="1"/>
          </p:cNvSpPr>
          <p:nvPr>
            <p:ph type="body" idx="1"/>
          </p:nvPr>
        </p:nvSpPr>
        <p:spPr>
          <a:xfrm>
            <a:off x="1069848" y="2257483"/>
            <a:ext cx="3201600" cy="40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Bloqueo de Iquique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Instigar al combate en el mar.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Zarpe de la escuadra chilena 17 de mayo 1879.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Mantiene el bloqueo Arturo Prat y Carlos Condell.</a:t>
            </a:r>
            <a:endParaRPr/>
          </a:p>
        </p:txBody>
      </p:sp>
      <p:pic>
        <p:nvPicPr>
          <p:cNvPr id="164" name="Google Shape;16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85750" y="2033373"/>
            <a:ext cx="2814312" cy="4133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61575" y="2033373"/>
            <a:ext cx="2694675" cy="413355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7"/>
          <p:cNvSpPr txBox="1"/>
          <p:nvPr/>
        </p:nvSpPr>
        <p:spPr>
          <a:xfrm>
            <a:off x="4985675" y="6085650"/>
            <a:ext cx="2814300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5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Juan Williams Rebolledo</a:t>
            </a:r>
            <a:endParaRPr sz="15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67" name="Google Shape;167;p7"/>
          <p:cNvSpPr txBox="1"/>
          <p:nvPr/>
        </p:nvSpPr>
        <p:spPr>
          <a:xfrm>
            <a:off x="8161575" y="6085650"/>
            <a:ext cx="2694600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5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Miguel Grau Seminario</a:t>
            </a:r>
            <a:endParaRPr sz="15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8"/>
          <p:cNvSpPr txBox="1">
            <a:spLocks noGrp="1"/>
          </p:cNvSpPr>
          <p:nvPr>
            <p:ph type="title"/>
          </p:nvPr>
        </p:nvSpPr>
        <p:spPr>
          <a:xfrm>
            <a:off x="864575" y="509375"/>
            <a:ext cx="10058400" cy="8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es-CL" sz="5000"/>
              <a:t>COMBATE NAVAL DE IQUIQUE</a:t>
            </a:r>
            <a:endParaRPr sz="5000"/>
          </a:p>
        </p:txBody>
      </p:sp>
      <p:sp>
        <p:nvSpPr>
          <p:cNvPr id="173" name="Google Shape;173;p8"/>
          <p:cNvSpPr txBox="1">
            <a:spLocks noGrp="1"/>
          </p:cNvSpPr>
          <p:nvPr>
            <p:ph type="body" idx="1"/>
          </p:nvPr>
        </p:nvSpPr>
        <p:spPr>
          <a:xfrm>
            <a:off x="6651104" y="1650166"/>
            <a:ext cx="3113700" cy="41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21 de mayo 1879.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Ataque sorpresivo al bloqueo de Iquique.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Superioridad peruana.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Sentimiento de unidad y patriotismo en Chile.</a:t>
            </a:r>
            <a:endParaRPr/>
          </a:p>
        </p:txBody>
      </p:sp>
      <p:pic>
        <p:nvPicPr>
          <p:cNvPr id="174" name="Google Shape;17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52133" y="4250350"/>
            <a:ext cx="2854225" cy="2179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80775" y="1650174"/>
            <a:ext cx="2867976" cy="2179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8" descr="Corbeta Esmeralda - Wikipedia, la enciclopedia libr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51097" y="4250350"/>
            <a:ext cx="4271875" cy="186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4575" y="1650175"/>
            <a:ext cx="2242825" cy="4461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9"/>
          <p:cNvSpPr txBox="1">
            <a:spLocks noGrp="1"/>
          </p:cNvSpPr>
          <p:nvPr>
            <p:ph type="title"/>
          </p:nvPr>
        </p:nvSpPr>
        <p:spPr>
          <a:xfrm>
            <a:off x="847175" y="497001"/>
            <a:ext cx="10058400" cy="14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es-CL" sz="5000"/>
              <a:t>COMBATE NAVAL DE PUNTA GRUESA</a:t>
            </a:r>
            <a:endParaRPr sz="5000"/>
          </a:p>
        </p:txBody>
      </p:sp>
      <p:sp>
        <p:nvSpPr>
          <p:cNvPr id="183" name="Google Shape;183;p9"/>
          <p:cNvSpPr txBox="1">
            <a:spLocks noGrp="1"/>
          </p:cNvSpPr>
          <p:nvPr>
            <p:ph type="body" idx="1"/>
          </p:nvPr>
        </p:nvSpPr>
        <p:spPr>
          <a:xfrm>
            <a:off x="1069848" y="2121408"/>
            <a:ext cx="3740147" cy="405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21 de mayo 1879.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Pérdida de la mitad del poder naval peruano.</a:t>
            </a:r>
            <a:endParaRPr/>
          </a:p>
          <a:p>
            <a:pPr marL="182880" lvl="0" indent="-74929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endParaRPr/>
          </a:p>
        </p:txBody>
      </p:sp>
      <p:pic>
        <p:nvPicPr>
          <p:cNvPr id="184" name="Google Shape;184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41525" y="4193460"/>
            <a:ext cx="3355425" cy="204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1527" y="1818132"/>
            <a:ext cx="3355411" cy="2190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54400" y="1818125"/>
            <a:ext cx="3018300" cy="442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0"/>
          <p:cNvSpPr txBox="1">
            <a:spLocks noGrp="1"/>
          </p:cNvSpPr>
          <p:nvPr>
            <p:ph type="title"/>
          </p:nvPr>
        </p:nvSpPr>
        <p:spPr>
          <a:xfrm>
            <a:off x="797700" y="512050"/>
            <a:ext cx="10330500" cy="95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es-CL" sz="5000"/>
              <a:t>HOSTIGAMIENTO DEL HUÁSCAR</a:t>
            </a:r>
            <a:endParaRPr sz="5000"/>
          </a:p>
        </p:txBody>
      </p:sp>
      <p:sp>
        <p:nvSpPr>
          <p:cNvPr id="192" name="Google Shape;192;p10"/>
          <p:cNvSpPr txBox="1">
            <a:spLocks noGrp="1"/>
          </p:cNvSpPr>
          <p:nvPr>
            <p:ph type="body" idx="1"/>
          </p:nvPr>
        </p:nvSpPr>
        <p:spPr>
          <a:xfrm>
            <a:off x="797698" y="1671833"/>
            <a:ext cx="10058400" cy="40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3 de junio de 1879 (Antofagasta).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10 de julio de 1879 (Iquique).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23 de julio de 1879: captura del transporte Rímac.</a:t>
            </a:r>
            <a:endParaRPr/>
          </a:p>
          <a:p>
            <a:pPr marL="182880" lvl="0" indent="-74929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endParaRPr/>
          </a:p>
          <a:p>
            <a:pPr marL="182880" lvl="0" indent="-74929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endParaRPr/>
          </a:p>
        </p:txBody>
      </p:sp>
      <p:pic>
        <p:nvPicPr>
          <p:cNvPr id="193" name="Google Shape;193;p10" descr="Combate Naval de Antofagasta | MARIN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4100" y="3884174"/>
            <a:ext cx="3215200" cy="231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32325" y="3872725"/>
            <a:ext cx="3215224" cy="2288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90575" y="1671825"/>
            <a:ext cx="3637625" cy="18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90575" y="3838375"/>
            <a:ext cx="3637626" cy="2356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1"/>
          <p:cNvSpPr txBox="1">
            <a:spLocks noGrp="1"/>
          </p:cNvSpPr>
          <p:nvPr>
            <p:ph type="title"/>
          </p:nvPr>
        </p:nvSpPr>
        <p:spPr>
          <a:xfrm>
            <a:off x="1066800" y="484625"/>
            <a:ext cx="10058400" cy="9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es-CL" sz="5000"/>
              <a:t>COMBATE NAVAL DE ANGAMOS</a:t>
            </a:r>
            <a:endParaRPr sz="5000"/>
          </a:p>
        </p:txBody>
      </p:sp>
      <p:sp>
        <p:nvSpPr>
          <p:cNvPr id="202" name="Google Shape;202;p11"/>
          <p:cNvSpPr txBox="1">
            <a:spLocks noGrp="1"/>
          </p:cNvSpPr>
          <p:nvPr>
            <p:ph type="body" idx="1"/>
          </p:nvPr>
        </p:nvSpPr>
        <p:spPr>
          <a:xfrm>
            <a:off x="763220" y="1851321"/>
            <a:ext cx="3940500" cy="40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8 de octubre de 1879.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Superioridad chilena.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Captura del Huáscar.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s-CL"/>
              <a:t>Dominio absoluto del mar.</a:t>
            </a:r>
            <a:endParaRPr/>
          </a:p>
        </p:txBody>
      </p:sp>
      <p:pic>
        <p:nvPicPr>
          <p:cNvPr id="203" name="Google Shape;20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50575" y="1851325"/>
            <a:ext cx="2759898" cy="186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1" descr="Combate de Angamos | MARIN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09350" y="3975750"/>
            <a:ext cx="3201125" cy="216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85375" y="1884021"/>
            <a:ext cx="3539825" cy="4257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3875" y="3975750"/>
            <a:ext cx="3253350" cy="216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endParaRPr/>
          </a:p>
        </p:txBody>
      </p:sp>
      <p:pic>
        <p:nvPicPr>
          <p:cNvPr id="212" name="Google Shape;212;p1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070807" y="3564650"/>
            <a:ext cx="2579700" cy="271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69850" y="484625"/>
            <a:ext cx="2668400" cy="2711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5700" y="475225"/>
            <a:ext cx="2598575" cy="2711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89625" y="453825"/>
            <a:ext cx="2668400" cy="274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2" descr="Patricio Lynch - Wikipedia, la enciclopedia libre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904595" y="3564526"/>
            <a:ext cx="2598575" cy="2711824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2"/>
          <p:cNvSpPr txBox="1"/>
          <p:nvPr/>
        </p:nvSpPr>
        <p:spPr>
          <a:xfrm>
            <a:off x="1456950" y="3090050"/>
            <a:ext cx="1894200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500" dirty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Arturo Prat Chacón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19" name="Google Shape;219;p12"/>
          <p:cNvSpPr txBox="1"/>
          <p:nvPr/>
        </p:nvSpPr>
        <p:spPr>
          <a:xfrm>
            <a:off x="4679688" y="3090050"/>
            <a:ext cx="2668500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5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Carlos Condell de la Haza</a:t>
            </a:r>
            <a:endParaRPr sz="15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8289638" y="3090050"/>
            <a:ext cx="2668500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5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Galvarino Riveros Cárdenas</a:t>
            </a:r>
            <a:endParaRPr sz="15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2" name="Google Shape;218;p12"/>
          <p:cNvSpPr txBox="1"/>
          <p:nvPr/>
        </p:nvSpPr>
        <p:spPr>
          <a:xfrm>
            <a:off x="3360227" y="6276350"/>
            <a:ext cx="2477741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Patricio Lynch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4" name="Google Shape;218;p12"/>
          <p:cNvSpPr txBox="1"/>
          <p:nvPr/>
        </p:nvSpPr>
        <p:spPr>
          <a:xfrm>
            <a:off x="6293600" y="6276350"/>
            <a:ext cx="2477741" cy="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dirty="0" smtClean="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Juan José Latorre</a:t>
            </a:r>
            <a:endParaRPr sz="1500" dirty="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33e903e56f5_0_1"/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2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/>
              <a:t>BIBLIOGRAFÍA</a:t>
            </a:r>
            <a:endParaRPr/>
          </a:p>
        </p:txBody>
      </p:sp>
      <p:sp>
        <p:nvSpPr>
          <p:cNvPr id="226" name="Google Shape;226;g33e903e56f5_0_1"/>
          <p:cNvSpPr txBox="1"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>
                <a:latin typeface="Arial"/>
                <a:ea typeface="Arial"/>
                <a:cs typeface="Arial"/>
                <a:sym typeface="Arial"/>
              </a:rPr>
              <a:t>Soria-</a:t>
            </a:r>
            <a:r>
              <a:rPr lang="es-CL" dirty="0" err="1">
                <a:latin typeface="Arial"/>
                <a:ea typeface="Arial"/>
                <a:cs typeface="Arial"/>
                <a:sym typeface="Arial"/>
              </a:rPr>
              <a:t>Galvarro</a:t>
            </a:r>
            <a:r>
              <a:rPr lang="es-CL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dirty="0" err="1">
                <a:latin typeface="Arial"/>
                <a:ea typeface="Arial"/>
                <a:cs typeface="Arial"/>
                <a:sym typeface="Arial"/>
              </a:rPr>
              <a:t>Derpich</a:t>
            </a:r>
            <a:r>
              <a:rPr lang="es-CL" dirty="0">
                <a:latin typeface="Arial"/>
                <a:ea typeface="Arial"/>
                <a:cs typeface="Arial"/>
                <a:sym typeface="Arial"/>
              </a:rPr>
              <a:t>, R. (2025). </a:t>
            </a:r>
            <a:r>
              <a:rPr lang="es-CL" i="1" dirty="0">
                <a:latin typeface="Arial"/>
                <a:ea typeface="Arial"/>
                <a:cs typeface="Arial"/>
                <a:sym typeface="Arial"/>
              </a:rPr>
              <a:t>Apuntes de Historia Naval Tomo I, Historia Naval de Chile</a:t>
            </a:r>
            <a:r>
              <a:rPr lang="es-CL" dirty="0">
                <a:latin typeface="Arial"/>
                <a:ea typeface="Arial"/>
                <a:cs typeface="Arial"/>
                <a:sym typeface="Arial"/>
              </a:rPr>
              <a:t>. Valparaíso, Chile: Escuela Naval Arturo Prat</a:t>
            </a:r>
            <a:r>
              <a:rPr lang="es-CL" dirty="0" smtClean="0"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None/>
            </a:pPr>
            <a:endParaRPr lang="es-MX" dirty="0" smtClean="0">
              <a:latin typeface="Arial"/>
              <a:cs typeface="Arial"/>
              <a:sym typeface="Arial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s-MX" i="1" dirty="0" smtClean="0">
                <a:latin typeface="+mn-lt"/>
              </a:rPr>
              <a:t>El </a:t>
            </a:r>
            <a:r>
              <a:rPr lang="es-MX" i="1" dirty="0">
                <a:latin typeface="+mn-lt"/>
              </a:rPr>
              <a:t>impacto de la guerra del Pacífico (1879-1929)</a:t>
            </a:r>
            <a:r>
              <a:rPr lang="es-MX" dirty="0">
                <a:latin typeface="+mn-lt"/>
              </a:rPr>
              <a:t>. (s. f.). Memoria Chilena: Portal. </a:t>
            </a:r>
            <a:r>
              <a:rPr lang="es-MX" dirty="0">
                <a:latin typeface="+mn-lt"/>
              </a:rPr>
              <a:t>Recuperado de </a:t>
            </a:r>
            <a:r>
              <a:rPr lang="es-MX" dirty="0">
                <a:latin typeface="+mn-lt"/>
                <a:hlinkClick r:id="rId3"/>
              </a:rPr>
              <a:t>https://</a:t>
            </a:r>
            <a:r>
              <a:rPr lang="es-MX" dirty="0" smtClean="0">
                <a:latin typeface="+mn-lt"/>
                <a:hlinkClick r:id="rId3"/>
              </a:rPr>
              <a:t>www.memoriachilena.gob.cl/602/w3-article-100610.html#imagenes</a:t>
            </a:r>
            <a:endParaRPr lang="es-MX" dirty="0" smtClean="0">
              <a:latin typeface="+mn-lt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None/>
            </a:pPr>
            <a:endParaRPr lang="es-MX" dirty="0">
              <a:latin typeface="+mn-lt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s-CL" dirty="0">
                <a:latin typeface="+mj-lt"/>
              </a:rPr>
              <a:t>Armada de Chile. (2025). </a:t>
            </a:r>
            <a:r>
              <a:rPr lang="es-CL" i="1" dirty="0">
                <a:latin typeface="+mj-lt"/>
              </a:rPr>
              <a:t>Guerra del Pacífico</a:t>
            </a:r>
            <a:r>
              <a:rPr lang="es-CL" dirty="0">
                <a:latin typeface="+mj-lt"/>
              </a:rPr>
              <a:t>. Recuperado de </a:t>
            </a:r>
            <a:r>
              <a:rPr lang="es-CL" u="sng" dirty="0">
                <a:latin typeface="+mj-lt"/>
                <a:hlinkClick r:id="rId4"/>
              </a:rPr>
              <a:t>https://www.armada.cl/armada/site/tax/port/all/taxport_2_3_72_1.html</a:t>
            </a:r>
            <a:endParaRPr lang="es-CL" dirty="0">
              <a:latin typeface="+mj-lt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None/>
            </a:pPr>
            <a:endParaRPr lang="es-MX" dirty="0" smtClean="0">
              <a:latin typeface="+mn-lt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None/>
            </a:pPr>
            <a:endParaRPr lang="es-MX" dirty="0" smtClean="0">
              <a:latin typeface="+mn-lt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None/>
            </a:pPr>
            <a:endParaRPr dirty="0">
              <a:latin typeface="+mn-lt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etras en madera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503</Words>
  <Application>Microsoft Office PowerPoint</Application>
  <PresentationFormat>Panorámica</PresentationFormat>
  <Paragraphs>73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Noto Sans Symbols</vt:lpstr>
      <vt:lpstr>Rockwell</vt:lpstr>
      <vt:lpstr>Letras en madera</vt:lpstr>
      <vt:lpstr>GUERRA DEL PACÍFICO</vt:lpstr>
      <vt:lpstr>CONTEXTO HISTÓRICO</vt:lpstr>
      <vt:lpstr>ANTECEDENTES </vt:lpstr>
      <vt:lpstr>ESCUADRA CHILENA   Y ESCUADRA PERUANA</vt:lpstr>
      <vt:lpstr>LA IMPORTANCIA DE LA CAMPAÑA NAVAL</vt:lpstr>
      <vt:lpstr>COMBATE DE CHIPANA</vt:lpstr>
      <vt:lpstr>CAMPAÑAS DE WILLIAMS Y GRAU</vt:lpstr>
      <vt:lpstr>COMBATE NAVAL DE IQUIQUE</vt:lpstr>
      <vt:lpstr>COMBATE NAVAL DE PUNTA GRUESA</vt:lpstr>
      <vt:lpstr>HOSTIGAMIENTO DEL HUÁSCAR</vt:lpstr>
      <vt:lpstr>COMBATE NAVAL DE ANGAMOS</vt:lpstr>
      <vt:lpstr>Presentación de PowerPoint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GUERRA DEL PACÍFICO</dc:title>
  <dc:creator>eduardo nicolas dominguez campos</dc:creator>
  <cp:lastModifiedBy>Leonor Vera</cp:lastModifiedBy>
  <cp:revision>6</cp:revision>
  <dcterms:created xsi:type="dcterms:W3CDTF">2025-03-05T23:26:59Z</dcterms:created>
  <dcterms:modified xsi:type="dcterms:W3CDTF">2025-03-10T14:40:16Z</dcterms:modified>
</cp:coreProperties>
</file>