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tiff" ContentType="image/tiff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handoutMasterIdLst>
    <p:handoutMasterId r:id="rId33"/>
  </p:handoutMasterIdLst>
  <p:sldIdLst>
    <p:sldId id="678" r:id="rId2"/>
    <p:sldId id="679" r:id="rId3"/>
    <p:sldId id="846" r:id="rId4"/>
    <p:sldId id="809" r:id="rId5"/>
    <p:sldId id="810" r:id="rId6"/>
    <p:sldId id="811" r:id="rId7"/>
    <p:sldId id="813" r:id="rId8"/>
    <p:sldId id="814" r:id="rId9"/>
    <p:sldId id="815" r:id="rId10"/>
    <p:sldId id="816" r:id="rId11"/>
    <p:sldId id="818" r:id="rId12"/>
    <p:sldId id="819" r:id="rId13"/>
    <p:sldId id="825" r:id="rId14"/>
    <p:sldId id="856" r:id="rId15"/>
    <p:sldId id="826" r:id="rId16"/>
    <p:sldId id="828" r:id="rId17"/>
    <p:sldId id="827" r:id="rId18"/>
    <p:sldId id="829" r:id="rId19"/>
    <p:sldId id="849" r:id="rId20"/>
    <p:sldId id="850" r:id="rId21"/>
    <p:sldId id="851" r:id="rId22"/>
    <p:sldId id="853" r:id="rId23"/>
    <p:sldId id="820" r:id="rId24"/>
    <p:sldId id="821" r:id="rId25"/>
    <p:sldId id="855" r:id="rId26"/>
    <p:sldId id="822" r:id="rId27"/>
    <p:sldId id="823" r:id="rId28"/>
    <p:sldId id="834" r:id="rId29"/>
    <p:sldId id="837" r:id="rId30"/>
    <p:sldId id="854" r:id="rId31"/>
  </p:sldIdLst>
  <p:sldSz cx="9144000" cy="6858000" type="screen4x3"/>
  <p:notesSz cx="68580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28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08000"/>
    <a:srgbClr val="FF0066"/>
    <a:srgbClr val="996600"/>
    <a:srgbClr val="996633"/>
    <a:srgbClr val="663300"/>
    <a:srgbClr val="0066FF"/>
    <a:srgbClr val="FF0000"/>
    <a:srgbClr val="00FFFF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5854" autoAdjust="0"/>
    <p:restoredTop sz="68835" autoAdjust="0"/>
  </p:normalViewPr>
  <p:slideViewPr>
    <p:cSldViewPr>
      <p:cViewPr varScale="1">
        <p:scale>
          <a:sx n="82" d="100"/>
          <a:sy n="82" d="100"/>
        </p:scale>
        <p:origin x="2944" y="16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352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>
        <p:scale>
          <a:sx n="125" d="100"/>
          <a:sy n="125" d="100"/>
        </p:scale>
        <p:origin x="-2208" y="-72"/>
      </p:cViewPr>
      <p:guideLst>
        <p:guide orient="horz" pos="2928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4" y="0"/>
            <a:ext cx="2972421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030" y="0"/>
            <a:ext cx="2972421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28A8ED-E556-4E3F-AC63-860BDB24E8BF}" type="datetimeFigureOut">
              <a:rPr lang="en-US" smtClean="0"/>
              <a:t>9/10/20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4" y="8829675"/>
            <a:ext cx="2972421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030" y="8829675"/>
            <a:ext cx="2972421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453FC9-B38C-49DB-AB1A-71C6A0B66AB0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120205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DA3CEC76-C1B5-4635-8A17-B1D1F676C294}" type="datetimeFigureOut">
              <a:rPr lang="en-US" smtClean="0"/>
              <a:t>9/10/20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049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15790"/>
            <a:ext cx="5486400" cy="4183380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297180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829967"/>
            <a:ext cx="297180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EADDB164-7B24-444F-B31C-2E238B57EDD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90962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72359A-2B89-4C53-9610-03FB39EE39CD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34148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72359A-2B89-4C53-9610-03FB39EE39CD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34148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72359A-2B89-4C53-9610-03FB39EE39CD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34148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DDB164-7B24-444F-B31C-2E238B57EDD7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78647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DDB164-7B24-444F-B31C-2E238B57EDD7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275373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DDB164-7B24-444F-B31C-2E238B57EDD7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491101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DDB164-7B24-444F-B31C-2E238B57EDD7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86107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DDB164-7B24-444F-B31C-2E238B57EDD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376351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DDB164-7B24-444F-B31C-2E238B57EDD7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39385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DDB164-7B24-444F-B31C-2E238B57EDD7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268842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DDB164-7B24-444F-B31C-2E238B57EDD7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346176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50179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942665" y="4803775"/>
            <a:ext cx="5076721" cy="3949700"/>
          </a:xfrm>
          <a:noFill/>
        </p:spPr>
        <p:txBody>
          <a:bodyPr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55299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6579" y="3176588"/>
            <a:ext cx="6020939" cy="5422900"/>
          </a:xfrm>
          <a:noFill/>
        </p:spPr>
        <p:txBody>
          <a:bodyPr/>
          <a:lstStyle/>
          <a:p>
            <a:endParaRPr lang="en-US" dirty="0"/>
          </a:p>
        </p:txBody>
      </p:sp>
      <p:sp>
        <p:nvSpPr>
          <p:cNvPr id="56323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522413" y="703263"/>
            <a:ext cx="2984500" cy="2239962"/>
          </a:xfrm>
          <a:ln cap="flat"/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6579" y="3176588"/>
            <a:ext cx="6020939" cy="5422900"/>
          </a:xfrm>
          <a:noFill/>
        </p:spPr>
        <p:txBody>
          <a:bodyPr/>
          <a:lstStyle/>
          <a:p>
            <a:endParaRPr lang="en-US" dirty="0"/>
          </a:p>
        </p:txBody>
      </p:sp>
      <p:sp>
        <p:nvSpPr>
          <p:cNvPr id="56323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522413" y="703263"/>
            <a:ext cx="2984500" cy="2239962"/>
          </a:xfrm>
          <a:ln cap="flat"/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br>
              <a:rPr lang="es-CL" dirty="0"/>
            </a:br>
            <a:endParaRPr lang="en-US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dirty="0"/>
          </a:p>
        </p:txBody>
      </p:sp>
      <p:sp>
        <p:nvSpPr>
          <p:cNvPr id="57347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914711" y="4029076"/>
            <a:ext cx="5028579" cy="4570413"/>
          </a:xfrm>
          <a:noFill/>
        </p:spPr>
        <p:txBody>
          <a:bodyPr/>
          <a:lstStyle/>
          <a:p>
            <a:endParaRPr lang="en-US" dirty="0"/>
          </a:p>
        </p:txBody>
      </p:sp>
      <p:sp>
        <p:nvSpPr>
          <p:cNvPr id="59395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82688" y="387350"/>
            <a:ext cx="4629150" cy="3473450"/>
          </a:xfrm>
          <a:ln cap="flat"/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DDB164-7B24-444F-B31C-2E238B57EDD7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996853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DDB164-7B24-444F-B31C-2E238B57EDD7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859414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DDB164-7B24-444F-B31C-2E238B57EDD7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760158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DDB164-7B24-444F-B31C-2E238B57EDD7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790537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en-US" dirty="0">
                <a:cs typeface="Times New Roman" pitchFamily="18" charset="0"/>
              </a:rPr>
              <a:t>PREESTABLECIDO</a:t>
            </a:r>
          </a:p>
          <a:p>
            <a:pPr lvl="2" eaLnBrk="1" hangingPunct="1">
              <a:lnSpc>
                <a:spcPct val="90000"/>
              </a:lnSpc>
            </a:pPr>
            <a:endParaRPr lang="en-US" dirty="0"/>
          </a:p>
          <a:p>
            <a:pPr lvl="2" eaLnBrk="1" hangingPunct="1">
              <a:lnSpc>
                <a:spcPct val="90000"/>
              </a:lnSpc>
            </a:pPr>
            <a:r>
              <a:rPr lang="es-ES" dirty="0"/>
              <a:t>Constante: </a:t>
            </a:r>
          </a:p>
          <a:p>
            <a:pPr lvl="2" eaLnBrk="1" hangingPunct="1">
              <a:lnSpc>
                <a:spcPct val="90000"/>
              </a:lnSpc>
            </a:pPr>
            <a:r>
              <a:rPr lang="es-ES" dirty="0"/>
              <a:t>Fijado antes del lanzamiento. </a:t>
            </a:r>
          </a:p>
          <a:p>
            <a:pPr lvl="2" eaLnBrk="1" hangingPunct="1">
              <a:lnSpc>
                <a:spcPct val="90000"/>
              </a:lnSpc>
            </a:pPr>
            <a:r>
              <a:rPr lang="es-ES" dirty="0"/>
              <a:t>Una vez lanzado, el perfil no se puede cambiar. </a:t>
            </a:r>
          </a:p>
          <a:p>
            <a:pPr lvl="2" eaLnBrk="1" hangingPunct="1">
              <a:lnSpc>
                <a:spcPct val="90000"/>
              </a:lnSpc>
            </a:pPr>
            <a:endParaRPr lang="es-ES" dirty="0"/>
          </a:p>
          <a:p>
            <a:pPr lvl="2" eaLnBrk="1" hangingPunct="1">
              <a:lnSpc>
                <a:spcPct val="90000"/>
              </a:lnSpc>
            </a:pPr>
            <a:r>
              <a:rPr lang="es-ES" dirty="0"/>
              <a:t>Programado. </a:t>
            </a:r>
          </a:p>
          <a:p>
            <a:pPr lvl="2" eaLnBrk="1" hangingPunct="1">
              <a:lnSpc>
                <a:spcPct val="90000"/>
              </a:lnSpc>
            </a:pPr>
            <a:r>
              <a:rPr lang="es-ES" dirty="0"/>
              <a:t>El arma tiene varias fases programadas.</a:t>
            </a:r>
            <a:endParaRPr lang="en-US" dirty="0"/>
          </a:p>
          <a:p>
            <a:endParaRPr lang="en-US" dirty="0"/>
          </a:p>
        </p:txBody>
      </p:sp>
      <p:sp>
        <p:nvSpPr>
          <p:cNvPr id="51203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dirty="0"/>
          </a:p>
        </p:txBody>
      </p:sp>
      <p:sp>
        <p:nvSpPr>
          <p:cNvPr id="52227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0" indent="0">
              <a:buNone/>
            </a:pPr>
            <a:endParaRPr lang="es-ES" dirty="0"/>
          </a:p>
          <a:p>
            <a:endParaRPr lang="en-US" dirty="0"/>
          </a:p>
        </p:txBody>
      </p:sp>
      <p:sp>
        <p:nvSpPr>
          <p:cNvPr id="52227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228600" indent="-228600"/>
            <a:endParaRPr lang="en-US" dirty="0"/>
          </a:p>
          <a:p>
            <a:pPr marL="228600" indent="-228600"/>
            <a:endParaRPr lang="en-US" dirty="0"/>
          </a:p>
          <a:p>
            <a:pPr marL="228600" indent="-228600"/>
            <a:endParaRPr lang="en-US" dirty="0"/>
          </a:p>
        </p:txBody>
      </p:sp>
      <p:sp>
        <p:nvSpPr>
          <p:cNvPr id="53251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dirty="0"/>
          </a:p>
        </p:txBody>
      </p:sp>
      <p:sp>
        <p:nvSpPr>
          <p:cNvPr id="54275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64515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noFill/>
          <a:ln cap="flat"/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0D57B-4000-4F16-9ADF-947DD51FC95C}" type="datetimeFigureOut">
              <a:rPr lang="en-US" smtClean="0"/>
              <a:t>9/10/20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CDFB8-5788-4712-A1A9-1FDE8D964719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28045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0D57B-4000-4F16-9ADF-947DD51FC95C}" type="datetimeFigureOut">
              <a:rPr lang="en-US" smtClean="0"/>
              <a:t>9/10/20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CDFB8-5788-4712-A1A9-1FDE8D964719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20299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0D57B-4000-4F16-9ADF-947DD51FC95C}" type="datetimeFigureOut">
              <a:rPr lang="en-US" smtClean="0"/>
              <a:t>9/10/20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CDFB8-5788-4712-A1A9-1FDE8D964719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99458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0D57B-4000-4F16-9ADF-947DD51FC95C}" type="datetimeFigureOut">
              <a:rPr lang="en-US" smtClean="0"/>
              <a:t>9/10/20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CDFB8-5788-4712-A1A9-1FDE8D964719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35517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0D57B-4000-4F16-9ADF-947DD51FC95C}" type="datetimeFigureOut">
              <a:rPr lang="en-US" smtClean="0"/>
              <a:t>9/10/20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CDFB8-5788-4712-A1A9-1FDE8D964719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80700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0D57B-4000-4F16-9ADF-947DD51FC95C}" type="datetimeFigureOut">
              <a:rPr lang="en-US" smtClean="0"/>
              <a:t>9/10/20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CDFB8-5788-4712-A1A9-1FDE8D964719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56710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0D57B-4000-4F16-9ADF-947DD51FC95C}" type="datetimeFigureOut">
              <a:rPr lang="en-US" smtClean="0"/>
              <a:t>9/10/20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CDFB8-5788-4712-A1A9-1FDE8D964719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78090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0D57B-4000-4F16-9ADF-947DD51FC95C}" type="datetimeFigureOut">
              <a:rPr lang="en-US" smtClean="0"/>
              <a:t>9/10/20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CDFB8-5788-4712-A1A9-1FDE8D964719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09831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0D57B-4000-4F16-9ADF-947DD51FC95C}" type="datetimeFigureOut">
              <a:rPr lang="en-US" smtClean="0"/>
              <a:t>9/10/20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CDFB8-5788-4712-A1A9-1FDE8D964719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13423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0D57B-4000-4F16-9ADF-947DD51FC95C}" type="datetimeFigureOut">
              <a:rPr lang="en-US" smtClean="0"/>
              <a:t>9/10/20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CDFB8-5788-4712-A1A9-1FDE8D964719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19676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0D57B-4000-4F16-9ADF-947DD51FC95C}" type="datetimeFigureOut">
              <a:rPr lang="en-US" smtClean="0"/>
              <a:t>9/10/20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CDFB8-5788-4712-A1A9-1FDE8D964719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24468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70D57B-4000-4F16-9ADF-947DD51FC95C}" type="datetimeFigureOut">
              <a:rPr lang="en-US" smtClean="0"/>
              <a:t>9/10/20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6CDFB8-5788-4712-A1A9-1FDE8D964719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03012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if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3.gi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Relationship Id="rId6" Type="http://schemas.microsoft.com/office/2007/relationships/hdphoto" Target="../media/hdphoto2.wdp"/><Relationship Id="rId5" Type="http://schemas.openxmlformats.org/officeDocument/2006/relationships/image" Target="../media/image12.png"/><Relationship Id="rId4" Type="http://schemas.microsoft.com/office/2007/relationships/hdphoto" Target="../media/hdphoto1.wdp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4.png"/><Relationship Id="rId7" Type="http://schemas.openxmlformats.org/officeDocument/2006/relationships/hyperlink" Target="http://youtu.be/t-akbhcsjmg?t=41s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6.jpeg"/><Relationship Id="rId5" Type="http://schemas.microsoft.com/office/2007/relationships/hdphoto" Target="../media/hdphoto3.wdp"/><Relationship Id="rId4" Type="http://schemas.openxmlformats.org/officeDocument/2006/relationships/image" Target="../media/image15.png"/><Relationship Id="rId9" Type="http://schemas.microsoft.com/office/2007/relationships/hdphoto" Target="../media/hdphoto4.wdp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6.xml"/><Relationship Id="rId5" Type="http://schemas.openxmlformats.org/officeDocument/2006/relationships/hyperlink" Target="../../../../Mid_lib/ES300/MISSILE.EXE" TargetMode="External"/><Relationship Id="rId4" Type="http://schemas.microsoft.com/office/2007/relationships/hdphoto" Target="../media/hdphoto5.wdp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6.xml"/><Relationship Id="rId5" Type="http://schemas.openxmlformats.org/officeDocument/2006/relationships/hyperlink" Target="../../../../Mid_lib/ES300/MISSILE.EXE" TargetMode="External"/><Relationship Id="rId4" Type="http://schemas.microsoft.com/office/2007/relationships/hdphoto" Target="../media/hdphoto5.wdp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hyperlink" Target="../../../../Mid_lib/ES300/MISSILE.EXE" TargetMode="External"/><Relationship Id="rId7" Type="http://schemas.openxmlformats.org/officeDocument/2006/relationships/image" Target="../media/image200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30.png"/><Relationship Id="rId10" Type="http://schemas.microsoft.com/office/2007/relationships/hdphoto" Target="../media/hdphoto5.wdp"/><Relationship Id="rId9" Type="http://schemas.openxmlformats.org/officeDocument/2006/relationships/image" Target="../media/image26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Combat Helmet Rad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" name="AutoShape 4" descr="Combat Helmet Radar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AutoShape 6" descr="Combat Helmet Radar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917575" y="7937"/>
            <a:ext cx="708342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Guiado</a:t>
            </a:r>
            <a:r>
              <a:rPr lang="en-US" sz="4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&amp; </a:t>
            </a:r>
            <a:r>
              <a:rPr lang="en-US" sz="44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Trayectorias</a:t>
            </a:r>
            <a:r>
              <a:rPr lang="en-US" sz="4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</a:t>
            </a:r>
            <a:r>
              <a:rPr lang="en-US" sz="44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Vuelo</a:t>
            </a:r>
            <a:r>
              <a:rPr lang="en-US" sz="4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4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Misiles</a:t>
            </a:r>
            <a:endParaRPr lang="en-US" sz="4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FE73DDC2-8E8A-5B4C-8B7B-E37AABA04F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000" y="1600200"/>
            <a:ext cx="7086600" cy="44055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6447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/>
          <p:cNvSpPr txBox="1"/>
          <p:nvPr/>
        </p:nvSpPr>
        <p:spPr>
          <a:xfrm>
            <a:off x="225260" y="1337370"/>
            <a:ext cx="8839200" cy="3970318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n-US" sz="2800" dirty="0" err="1"/>
              <a:t>Identificar</a:t>
            </a:r>
            <a:r>
              <a:rPr lang="en-US" sz="2800" dirty="0"/>
              <a:t> y </a:t>
            </a:r>
            <a:r>
              <a:rPr lang="en-US" sz="2800" dirty="0" err="1"/>
              <a:t>describir</a:t>
            </a:r>
            <a:r>
              <a:rPr lang="en-US" sz="2800" dirty="0"/>
              <a:t> las </a:t>
            </a:r>
            <a:r>
              <a:rPr lang="en-US" sz="2800" dirty="0" err="1"/>
              <a:t>características</a:t>
            </a:r>
            <a:r>
              <a:rPr lang="en-US" sz="2800" dirty="0"/>
              <a:t> de las (3) </a:t>
            </a:r>
            <a:r>
              <a:rPr lang="en-US" sz="2800" dirty="0" err="1"/>
              <a:t>fases</a:t>
            </a:r>
            <a:r>
              <a:rPr lang="en-US" sz="2800" dirty="0"/>
              <a:t> de </a:t>
            </a:r>
            <a:r>
              <a:rPr lang="en-US" sz="2800" dirty="0" err="1"/>
              <a:t>guiado</a:t>
            </a:r>
            <a:r>
              <a:rPr lang="en-US" sz="2800" dirty="0"/>
              <a:t> de un </a:t>
            </a:r>
            <a:r>
              <a:rPr lang="en-US" sz="2800" dirty="0" err="1"/>
              <a:t>misil</a:t>
            </a:r>
            <a:r>
              <a:rPr lang="en-US" sz="2800" dirty="0"/>
              <a:t>.</a:t>
            </a:r>
          </a:p>
          <a:p>
            <a:pPr marL="342900" indent="-342900">
              <a:buFont typeface="Arial" pitchFamily="34" charset="0"/>
              <a:buChar char="•"/>
            </a:pPr>
            <a:endParaRPr lang="en-US" sz="2800" dirty="0"/>
          </a:p>
          <a:p>
            <a:pPr marL="342900" indent="-342900">
              <a:buFont typeface="Arial" pitchFamily="34" charset="0"/>
              <a:buChar char="•"/>
            </a:pPr>
            <a:r>
              <a:rPr lang="en-US" sz="2800" dirty="0" err="1"/>
              <a:t>Identificar</a:t>
            </a:r>
            <a:r>
              <a:rPr lang="en-US" sz="2800" dirty="0"/>
              <a:t> y </a:t>
            </a:r>
            <a:r>
              <a:rPr lang="en-US" sz="2800" dirty="0" err="1"/>
              <a:t>describir</a:t>
            </a:r>
            <a:r>
              <a:rPr lang="en-US" sz="2800" dirty="0"/>
              <a:t> las </a:t>
            </a:r>
            <a:r>
              <a:rPr lang="en-US" sz="2800" dirty="0" err="1"/>
              <a:t>categorías</a:t>
            </a:r>
            <a:r>
              <a:rPr lang="en-US" sz="2800" dirty="0"/>
              <a:t> de </a:t>
            </a:r>
            <a:r>
              <a:rPr lang="en-US" sz="2800" dirty="0" err="1"/>
              <a:t>guiado</a:t>
            </a:r>
            <a:r>
              <a:rPr lang="en-US" sz="2800" dirty="0"/>
              <a:t> de un </a:t>
            </a:r>
            <a:r>
              <a:rPr lang="en-US" sz="2800" dirty="0" err="1"/>
              <a:t>misil</a:t>
            </a:r>
            <a:r>
              <a:rPr lang="en-US" sz="2800" dirty="0"/>
              <a:t> y </a:t>
            </a:r>
            <a:r>
              <a:rPr lang="en-US" sz="2800" dirty="0" err="1"/>
              <a:t>sus</a:t>
            </a:r>
            <a:r>
              <a:rPr lang="en-US" sz="2800" dirty="0"/>
              <a:t> </a:t>
            </a:r>
            <a:r>
              <a:rPr lang="en-US" sz="2800" dirty="0" err="1"/>
              <a:t>respectivas</a:t>
            </a:r>
            <a:r>
              <a:rPr lang="en-US" sz="2800" dirty="0"/>
              <a:t> sub-</a:t>
            </a:r>
            <a:r>
              <a:rPr lang="en-US" sz="2800" dirty="0" err="1"/>
              <a:t>categorías</a:t>
            </a:r>
            <a:r>
              <a:rPr lang="en-US" sz="2800" dirty="0"/>
              <a:t>.</a:t>
            </a:r>
          </a:p>
          <a:p>
            <a:pPr marL="342900" indent="-342900">
              <a:buFont typeface="Arial" pitchFamily="34" charset="0"/>
              <a:buChar char="•"/>
            </a:pPr>
            <a:endParaRPr lang="en-US" sz="2800" dirty="0"/>
          </a:p>
          <a:p>
            <a:pPr marL="342900" indent="-342900">
              <a:buFont typeface="Arial" pitchFamily="34" charset="0"/>
              <a:buChar char="•"/>
            </a:pPr>
            <a:r>
              <a:rPr lang="en-US" sz="2800" dirty="0" err="1"/>
              <a:t>Identificar</a:t>
            </a:r>
            <a:r>
              <a:rPr lang="en-US" sz="2800" dirty="0"/>
              <a:t> y </a:t>
            </a:r>
            <a:r>
              <a:rPr lang="en-US" sz="2800" dirty="0" err="1"/>
              <a:t>describir</a:t>
            </a:r>
            <a:r>
              <a:rPr lang="en-US" sz="2800" dirty="0"/>
              <a:t> las </a:t>
            </a:r>
            <a:r>
              <a:rPr lang="en-US" sz="2800" dirty="0" err="1"/>
              <a:t>diferentes</a:t>
            </a:r>
            <a:r>
              <a:rPr lang="en-US" sz="2800" dirty="0"/>
              <a:t> </a:t>
            </a:r>
            <a:r>
              <a:rPr lang="en-US" sz="2800" dirty="0" err="1"/>
              <a:t>lógicas</a:t>
            </a:r>
            <a:r>
              <a:rPr lang="en-US" sz="2800" dirty="0"/>
              <a:t> “homing” y </a:t>
            </a:r>
            <a:r>
              <a:rPr lang="en-US" sz="2800" dirty="0" err="1"/>
              <a:t>distinguir</a:t>
            </a:r>
            <a:r>
              <a:rPr lang="en-US" sz="2800" dirty="0"/>
              <a:t> </a:t>
            </a:r>
            <a:r>
              <a:rPr lang="en-US" sz="2800" dirty="0" err="1"/>
              <a:t>sus</a:t>
            </a:r>
            <a:r>
              <a:rPr lang="en-US" sz="2800" dirty="0"/>
              <a:t> </a:t>
            </a:r>
            <a:r>
              <a:rPr lang="en-US" sz="2800" dirty="0" err="1"/>
              <a:t>ventajas</a:t>
            </a:r>
            <a:r>
              <a:rPr lang="en-US" sz="2800" dirty="0"/>
              <a:t> y </a:t>
            </a:r>
            <a:r>
              <a:rPr lang="en-US" sz="2800" dirty="0" err="1"/>
              <a:t>desventajas</a:t>
            </a:r>
            <a:r>
              <a:rPr lang="en-US" sz="2800" dirty="0"/>
              <a:t>.</a:t>
            </a:r>
          </a:p>
          <a:p>
            <a:pPr marL="342900" indent="-342900">
              <a:buFont typeface="Arial" pitchFamily="34" charset="0"/>
              <a:buChar char="•"/>
            </a:pPr>
            <a:endParaRPr lang="en-US" sz="2800" dirty="0"/>
          </a:p>
        </p:txBody>
      </p:sp>
      <p:sp>
        <p:nvSpPr>
          <p:cNvPr id="9" name="TextBox 8"/>
          <p:cNvSpPr txBox="1"/>
          <p:nvPr/>
        </p:nvSpPr>
        <p:spPr>
          <a:xfrm>
            <a:off x="609600" y="0"/>
            <a:ext cx="773836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i="1" dirty="0"/>
              <a:t>OBJETIVOS</a:t>
            </a:r>
          </a:p>
        </p:txBody>
      </p:sp>
    </p:spTree>
    <p:extLst>
      <p:ext uri="{BB962C8B-B14F-4D97-AF65-F5344CB8AC3E}">
        <p14:creationId xmlns:p14="http://schemas.microsoft.com/office/powerpoint/2010/main" val="33048180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-146852" y="-64607"/>
            <a:ext cx="92797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i="1" dirty="0"/>
              <a:t>¿POR QUÉ SE INCORPORA EL GUIADO A UN ARMA?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-1" y="1051680"/>
            <a:ext cx="5653219" cy="917376"/>
            <a:chOff x="-14419" y="1173071"/>
            <a:chExt cx="5653219" cy="917376"/>
          </a:xfrm>
        </p:grpSpPr>
        <p:sp>
          <p:nvSpPr>
            <p:cNvPr id="11" name="Rounded Rectangle 10"/>
            <p:cNvSpPr/>
            <p:nvPr/>
          </p:nvSpPr>
          <p:spPr>
            <a:xfrm>
              <a:off x="-14419" y="1173071"/>
              <a:ext cx="5257800" cy="917376"/>
            </a:xfrm>
            <a:prstGeom prst="round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-14419" y="1173071"/>
              <a:ext cx="5653219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200" b="1" dirty="0"/>
                <a:t>Las </a:t>
              </a:r>
              <a:r>
                <a:rPr lang="en-US" sz="2200" b="1" dirty="0" err="1"/>
                <a:t>armas</a:t>
              </a:r>
              <a:r>
                <a:rPr lang="en-US" sz="2200" b="1" dirty="0"/>
                <a:t> </a:t>
              </a:r>
              <a:r>
                <a:rPr lang="en-US" sz="2200" b="1" dirty="0" err="1"/>
                <a:t>guiadas</a:t>
              </a:r>
              <a:r>
                <a:rPr lang="en-US" sz="2200" b="1" dirty="0"/>
                <a:t> </a:t>
              </a:r>
              <a:r>
                <a:rPr lang="en-US" sz="2200" b="1" dirty="0" err="1"/>
                <a:t>proveen</a:t>
              </a:r>
              <a:r>
                <a:rPr lang="en-US" sz="2200" b="1" dirty="0"/>
                <a:t> </a:t>
              </a:r>
              <a:r>
                <a:rPr lang="en-US" sz="2200" b="1" dirty="0" err="1"/>
                <a:t>una</a:t>
              </a:r>
              <a:r>
                <a:rPr lang="en-US" sz="2200" b="1" dirty="0"/>
                <a:t> </a:t>
              </a:r>
              <a:r>
                <a:rPr lang="en-US" sz="2200" b="1" dirty="0" err="1"/>
                <a:t>significativa</a:t>
              </a:r>
              <a:r>
                <a:rPr lang="en-US" sz="2200" b="1" dirty="0"/>
                <a:t> </a:t>
              </a:r>
              <a:r>
                <a:rPr lang="en-US" sz="2200" b="1" dirty="0" err="1"/>
                <a:t>mejora</a:t>
              </a:r>
              <a:r>
                <a:rPr lang="en-US" sz="2200" b="1" dirty="0"/>
                <a:t> </a:t>
              </a:r>
              <a:r>
                <a:rPr lang="en-US" sz="2200" b="1" dirty="0" err="1"/>
                <a:t>en</a:t>
              </a:r>
              <a:r>
                <a:rPr lang="en-US" sz="2200" b="1" dirty="0">
                  <a:solidFill>
                    <a:srgbClr val="0000FF"/>
                  </a:solidFill>
                </a:rPr>
                <a:t> </a:t>
              </a:r>
              <a:r>
                <a:rPr lang="en-US" sz="2200" b="1" dirty="0" err="1">
                  <a:solidFill>
                    <a:srgbClr val="0000FF"/>
                  </a:solidFill>
                </a:rPr>
                <a:t>exactitud</a:t>
              </a:r>
              <a:r>
                <a:rPr lang="en-US" sz="2200" b="1" dirty="0"/>
                <a:t> y </a:t>
              </a:r>
              <a:r>
                <a:rPr lang="en-US" sz="2200" b="1" dirty="0" err="1">
                  <a:solidFill>
                    <a:srgbClr val="0000FF"/>
                  </a:solidFill>
                </a:rPr>
                <a:t>letalidad</a:t>
              </a:r>
              <a:r>
                <a:rPr lang="en-US" sz="2200" b="1" dirty="0"/>
                <a:t>.</a:t>
              </a:r>
            </a:p>
          </p:txBody>
        </p:sp>
      </p:grpSp>
      <p:sp>
        <p:nvSpPr>
          <p:cNvPr id="4" name="Rectangle 3"/>
          <p:cNvSpPr/>
          <p:nvPr/>
        </p:nvSpPr>
        <p:spPr>
          <a:xfrm>
            <a:off x="1678375" y="3569256"/>
            <a:ext cx="5791200" cy="28315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7030A0"/>
                </a:solidFill>
              </a:rPr>
              <a:t>Para </a:t>
            </a:r>
            <a:r>
              <a:rPr lang="en-US" sz="2800" b="1" dirty="0" err="1">
                <a:solidFill>
                  <a:srgbClr val="7030A0"/>
                </a:solidFill>
              </a:rPr>
              <a:t>completar</a:t>
            </a:r>
            <a:r>
              <a:rPr lang="en-US" sz="2800" b="1" dirty="0">
                <a:solidFill>
                  <a:srgbClr val="7030A0"/>
                </a:solidFill>
              </a:rPr>
              <a:t> </a:t>
            </a:r>
            <a:r>
              <a:rPr lang="en-US" sz="2800" b="1" dirty="0" err="1">
                <a:solidFill>
                  <a:srgbClr val="7030A0"/>
                </a:solidFill>
              </a:rPr>
              <a:t>esto</a:t>
            </a:r>
            <a:r>
              <a:rPr lang="en-US" sz="2800" b="1" dirty="0">
                <a:solidFill>
                  <a:srgbClr val="7030A0"/>
                </a:solidFill>
              </a:rPr>
              <a:t> </a:t>
            </a:r>
            <a:r>
              <a:rPr lang="en-US" sz="2800" b="1" dirty="0" err="1">
                <a:solidFill>
                  <a:srgbClr val="7030A0"/>
                </a:solidFill>
              </a:rPr>
              <a:t>debemos</a:t>
            </a:r>
            <a:r>
              <a:rPr lang="en-US" sz="2800" b="1" dirty="0">
                <a:solidFill>
                  <a:srgbClr val="7030A0"/>
                </a:solidFill>
              </a:rPr>
              <a:t>…</a:t>
            </a:r>
          </a:p>
          <a:p>
            <a:pPr lvl="1"/>
            <a:endParaRPr lang="en-US" sz="1400" b="1" dirty="0">
              <a:solidFill>
                <a:srgbClr val="C00000"/>
              </a:solidFill>
            </a:endParaRPr>
          </a:p>
          <a:p>
            <a:pPr lvl="1"/>
            <a:r>
              <a:rPr lang="en-US" sz="3600" b="1" dirty="0"/>
              <a:t>1) </a:t>
            </a:r>
            <a:r>
              <a:rPr lang="en-US" sz="3600" b="1" dirty="0">
                <a:solidFill>
                  <a:srgbClr val="C00000"/>
                </a:solidFill>
              </a:rPr>
              <a:t>TRAQUEAR EL BLANCO</a:t>
            </a:r>
          </a:p>
          <a:p>
            <a:pPr lvl="1"/>
            <a:endParaRPr lang="en-US" sz="1400" b="1" dirty="0">
              <a:solidFill>
                <a:srgbClr val="C00000"/>
              </a:solidFill>
            </a:endParaRPr>
          </a:p>
          <a:p>
            <a:pPr lvl="1"/>
            <a:r>
              <a:rPr lang="en-US" sz="3600" b="1" dirty="0"/>
              <a:t>2) </a:t>
            </a:r>
            <a:r>
              <a:rPr lang="en-US" sz="3600" b="1" dirty="0">
                <a:solidFill>
                  <a:srgbClr val="C00000"/>
                </a:solidFill>
              </a:rPr>
              <a:t>TRAQUEAR EL ARMA</a:t>
            </a:r>
          </a:p>
          <a:p>
            <a:pPr lvl="1"/>
            <a:endParaRPr lang="en-US" sz="1400" b="1" dirty="0">
              <a:solidFill>
                <a:srgbClr val="C00000"/>
              </a:solidFill>
            </a:endParaRPr>
          </a:p>
          <a:p>
            <a:pPr lvl="1"/>
            <a:r>
              <a:rPr lang="en-US" sz="3600" b="1" dirty="0"/>
              <a:t>3) </a:t>
            </a:r>
            <a:r>
              <a:rPr lang="en-US" sz="3600" b="1" dirty="0">
                <a:solidFill>
                  <a:srgbClr val="C00000"/>
                </a:solidFill>
              </a:rPr>
              <a:t>CONTROLAR EL ARMA</a:t>
            </a:r>
          </a:p>
        </p:txBody>
      </p:sp>
      <p:sp>
        <p:nvSpPr>
          <p:cNvPr id="6" name="Rectangle 5"/>
          <p:cNvSpPr/>
          <p:nvPr/>
        </p:nvSpPr>
        <p:spPr>
          <a:xfrm>
            <a:off x="2097592" y="2139279"/>
            <a:ext cx="554626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>
                <a:solidFill>
                  <a:srgbClr val="C00000"/>
                </a:solidFill>
              </a:rPr>
              <a:t>CLAVE PARA EL CONTROL DEL GUIADO ES SABER… </a:t>
            </a:r>
            <a:endParaRPr lang="en-US" sz="2000" dirty="0">
              <a:solidFill>
                <a:srgbClr val="C00000"/>
              </a:solidFill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53961" y="2819400"/>
            <a:ext cx="3352800" cy="53340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QUÉ HACE EL </a:t>
            </a:r>
            <a:r>
              <a:rPr lang="en-US" sz="2400" b="1" i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BLANCO</a:t>
            </a:r>
            <a:r>
              <a:rPr lang="en-US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8" name="Rounded Rectangle 27"/>
          <p:cNvSpPr/>
          <p:nvPr/>
        </p:nvSpPr>
        <p:spPr>
          <a:xfrm>
            <a:off x="4419600" y="2819400"/>
            <a:ext cx="4321969" cy="53340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QUÉ HACE </a:t>
            </a:r>
            <a:r>
              <a:rPr lang="en-US" sz="2400" b="1" i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 ARMA</a:t>
            </a:r>
            <a:endParaRPr 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Bent-Up Arrow 17"/>
          <p:cNvSpPr/>
          <p:nvPr/>
        </p:nvSpPr>
        <p:spPr>
          <a:xfrm rot="10800000">
            <a:off x="1174953" y="2285691"/>
            <a:ext cx="838200" cy="464678"/>
          </a:xfrm>
          <a:prstGeom prst="bentUpArrow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Bent-Up Arrow 28"/>
          <p:cNvSpPr/>
          <p:nvPr/>
        </p:nvSpPr>
        <p:spPr>
          <a:xfrm rot="10800000" flipH="1">
            <a:off x="7488948" y="2324128"/>
            <a:ext cx="806247" cy="464678"/>
          </a:xfrm>
          <a:prstGeom prst="bentUpArrow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54197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1474787"/>
            <a:ext cx="6169025" cy="4621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14400" y="-3376"/>
            <a:ext cx="7738368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i="1" dirty="0"/>
              <a:t>FASES DE GUIADO </a:t>
            </a:r>
          </a:p>
          <a:p>
            <a:pPr algn="ctr"/>
            <a:r>
              <a:rPr lang="en-US" sz="3800" b="1" i="1" dirty="0">
                <a:solidFill>
                  <a:srgbClr val="C00000"/>
                </a:solidFill>
              </a:rPr>
              <a:t>(“VUELO” DEL MISIL)</a:t>
            </a:r>
          </a:p>
        </p:txBody>
      </p:sp>
    </p:spTree>
    <p:extLst>
      <p:ext uri="{BB962C8B-B14F-4D97-AF65-F5344CB8AC3E}">
        <p14:creationId xmlns:p14="http://schemas.microsoft.com/office/powerpoint/2010/main" val="31855736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5575" y="1474788"/>
            <a:ext cx="6291263" cy="4621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914400" y="-3376"/>
            <a:ext cx="7738368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i="1" dirty="0"/>
              <a:t>FASES DE GUIADO </a:t>
            </a:r>
          </a:p>
          <a:p>
            <a:pPr algn="ctr"/>
            <a:r>
              <a:rPr lang="en-US" sz="3800" b="1" i="1" dirty="0">
                <a:solidFill>
                  <a:srgbClr val="C00000"/>
                </a:solidFill>
              </a:rPr>
              <a:t>(“VUELO” DEL MISIL)</a:t>
            </a:r>
          </a:p>
        </p:txBody>
      </p:sp>
    </p:spTree>
    <p:extLst>
      <p:ext uri="{BB962C8B-B14F-4D97-AF65-F5344CB8AC3E}">
        <p14:creationId xmlns:p14="http://schemas.microsoft.com/office/powerpoint/2010/main" val="881537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5575" y="1474788"/>
            <a:ext cx="6291263" cy="4621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914400" y="-3376"/>
            <a:ext cx="7738368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i="1" dirty="0"/>
              <a:t>FASES DE GUIADO </a:t>
            </a:r>
          </a:p>
          <a:p>
            <a:pPr algn="ctr"/>
            <a:r>
              <a:rPr lang="en-US" sz="3800" b="1" i="1" dirty="0">
                <a:solidFill>
                  <a:srgbClr val="C00000"/>
                </a:solidFill>
              </a:rPr>
              <a:t>(“VUELO” DEL MISIL)</a:t>
            </a:r>
          </a:p>
        </p:txBody>
      </p:sp>
    </p:spTree>
    <p:extLst>
      <p:ext uri="{BB962C8B-B14F-4D97-AF65-F5344CB8AC3E}">
        <p14:creationId xmlns:p14="http://schemas.microsoft.com/office/powerpoint/2010/main" val="17418037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5575" y="1474788"/>
            <a:ext cx="6291263" cy="4621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914400" y="-3376"/>
            <a:ext cx="7738368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i="1" dirty="0"/>
              <a:t>FASES DE GUIADO </a:t>
            </a:r>
          </a:p>
          <a:p>
            <a:pPr algn="ctr"/>
            <a:r>
              <a:rPr lang="en-US" sz="3800" b="1" i="1" dirty="0">
                <a:solidFill>
                  <a:srgbClr val="C00000"/>
                </a:solidFill>
              </a:rPr>
              <a:t>(“VUELO” DEL MISIL)</a:t>
            </a:r>
          </a:p>
        </p:txBody>
      </p:sp>
    </p:spTree>
    <p:extLst>
      <p:ext uri="{BB962C8B-B14F-4D97-AF65-F5344CB8AC3E}">
        <p14:creationId xmlns:p14="http://schemas.microsoft.com/office/powerpoint/2010/main" val="20284568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5575" y="1474788"/>
            <a:ext cx="6291263" cy="4621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914400" y="-3376"/>
            <a:ext cx="7738368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i="1" dirty="0"/>
              <a:t>FASES DE GUIADO </a:t>
            </a:r>
          </a:p>
          <a:p>
            <a:pPr algn="ctr"/>
            <a:r>
              <a:rPr lang="en-US" sz="3800" b="1" i="1" dirty="0">
                <a:solidFill>
                  <a:srgbClr val="C00000"/>
                </a:solidFill>
              </a:rPr>
              <a:t>(“VUELO” DEL MISIL)</a:t>
            </a:r>
          </a:p>
        </p:txBody>
      </p:sp>
    </p:spTree>
    <p:extLst>
      <p:ext uri="{BB962C8B-B14F-4D97-AF65-F5344CB8AC3E}">
        <p14:creationId xmlns:p14="http://schemas.microsoft.com/office/powerpoint/2010/main" val="25060549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5575" y="1474788"/>
            <a:ext cx="6291263" cy="4621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914400" y="-3376"/>
            <a:ext cx="7738368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i="1" dirty="0"/>
              <a:t>FASES DE GUIADO </a:t>
            </a:r>
          </a:p>
          <a:p>
            <a:pPr algn="ctr"/>
            <a:r>
              <a:rPr lang="en-US" sz="3800" b="1" i="1" dirty="0">
                <a:solidFill>
                  <a:srgbClr val="C00000"/>
                </a:solidFill>
              </a:rPr>
              <a:t>(“VUELO” DEL MISIL)</a:t>
            </a:r>
          </a:p>
        </p:txBody>
      </p:sp>
    </p:spTree>
    <p:extLst>
      <p:ext uri="{BB962C8B-B14F-4D97-AF65-F5344CB8AC3E}">
        <p14:creationId xmlns:p14="http://schemas.microsoft.com/office/powerpoint/2010/main" val="19078963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5575" y="1428750"/>
            <a:ext cx="6291263" cy="4743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914400" y="-3376"/>
            <a:ext cx="7738368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i="1" dirty="0"/>
              <a:t>FASES DE GUIADO </a:t>
            </a:r>
          </a:p>
          <a:p>
            <a:pPr algn="ctr"/>
            <a:r>
              <a:rPr lang="en-US" sz="3800" b="1" i="1" dirty="0">
                <a:solidFill>
                  <a:srgbClr val="C00000"/>
                </a:solidFill>
              </a:rPr>
              <a:t>(“VUELO” DEL MISIL)</a:t>
            </a:r>
          </a:p>
        </p:txBody>
      </p:sp>
    </p:spTree>
    <p:extLst>
      <p:ext uri="{BB962C8B-B14F-4D97-AF65-F5344CB8AC3E}">
        <p14:creationId xmlns:p14="http://schemas.microsoft.com/office/powerpoint/2010/main" val="36373701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5575" y="1428750"/>
            <a:ext cx="6291263" cy="4743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914400" y="-3376"/>
            <a:ext cx="7738368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i="1" dirty="0"/>
              <a:t>FASES DE GUIADO </a:t>
            </a:r>
          </a:p>
          <a:p>
            <a:pPr algn="ctr"/>
            <a:r>
              <a:rPr lang="en-US" sz="3800" b="1" i="1" dirty="0">
                <a:solidFill>
                  <a:srgbClr val="C00000"/>
                </a:solidFill>
              </a:rPr>
              <a:t>(“VUELO” DEL MISIL)</a:t>
            </a:r>
          </a:p>
        </p:txBody>
      </p:sp>
    </p:spTree>
    <p:extLst>
      <p:ext uri="{BB962C8B-B14F-4D97-AF65-F5344CB8AC3E}">
        <p14:creationId xmlns:p14="http://schemas.microsoft.com/office/powerpoint/2010/main" val="29175403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4" name="Picture 7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27" t="16320" r="11905" b="18857"/>
          <a:stretch/>
        </p:blipFill>
        <p:spPr bwMode="auto">
          <a:xfrm>
            <a:off x="1953523" y="3163888"/>
            <a:ext cx="6513409" cy="338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8434" name="Group 2"/>
          <p:cNvGrpSpPr>
            <a:grpSpLocks/>
          </p:cNvGrpSpPr>
          <p:nvPr/>
        </p:nvGrpSpPr>
        <p:grpSpPr bwMode="auto">
          <a:xfrm>
            <a:off x="177800" y="5343525"/>
            <a:ext cx="941388" cy="1209675"/>
            <a:chOff x="112" y="3554"/>
            <a:chExt cx="593" cy="762"/>
          </a:xfrm>
        </p:grpSpPr>
        <p:grpSp>
          <p:nvGrpSpPr>
            <p:cNvPr id="18635" name="Group 3"/>
            <p:cNvGrpSpPr>
              <a:grpSpLocks/>
            </p:cNvGrpSpPr>
            <p:nvPr/>
          </p:nvGrpSpPr>
          <p:grpSpPr bwMode="auto">
            <a:xfrm>
              <a:off x="112" y="4008"/>
              <a:ext cx="593" cy="308"/>
              <a:chOff x="112" y="4008"/>
              <a:chExt cx="593" cy="308"/>
            </a:xfrm>
          </p:grpSpPr>
          <p:sp>
            <p:nvSpPr>
              <p:cNvPr id="18658" name="Freeform 4"/>
              <p:cNvSpPr>
                <a:spLocks/>
              </p:cNvSpPr>
              <p:nvPr/>
            </p:nvSpPr>
            <p:spPr bwMode="auto">
              <a:xfrm>
                <a:off x="112" y="4008"/>
                <a:ext cx="585" cy="280"/>
              </a:xfrm>
              <a:custGeom>
                <a:avLst/>
                <a:gdLst>
                  <a:gd name="T0" fmla="*/ 0 w 585"/>
                  <a:gd name="T1" fmla="*/ 279 h 280"/>
                  <a:gd name="T2" fmla="*/ 0 w 585"/>
                  <a:gd name="T3" fmla="*/ 182 h 280"/>
                  <a:gd name="T4" fmla="*/ 584 w 585"/>
                  <a:gd name="T5" fmla="*/ 0 h 280"/>
                  <a:gd name="T6" fmla="*/ 584 w 585"/>
                  <a:gd name="T7" fmla="*/ 97 h 280"/>
                  <a:gd name="T8" fmla="*/ 0 w 585"/>
                  <a:gd name="T9" fmla="*/ 279 h 2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585" h="280">
                    <a:moveTo>
                      <a:pt x="0" y="279"/>
                    </a:moveTo>
                    <a:lnTo>
                      <a:pt x="0" y="182"/>
                    </a:lnTo>
                    <a:lnTo>
                      <a:pt x="584" y="0"/>
                    </a:lnTo>
                    <a:lnTo>
                      <a:pt x="584" y="97"/>
                    </a:lnTo>
                    <a:lnTo>
                      <a:pt x="0" y="279"/>
                    </a:lnTo>
                  </a:path>
                </a:pathLst>
              </a:custGeom>
              <a:solidFill>
                <a:srgbClr val="000000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659" name="Freeform 5"/>
              <p:cNvSpPr>
                <a:spLocks/>
              </p:cNvSpPr>
              <p:nvPr/>
            </p:nvSpPr>
            <p:spPr bwMode="auto">
              <a:xfrm>
                <a:off x="116" y="4061"/>
                <a:ext cx="589" cy="255"/>
              </a:xfrm>
              <a:custGeom>
                <a:avLst/>
                <a:gdLst>
                  <a:gd name="T0" fmla="*/ 562 w 589"/>
                  <a:gd name="T1" fmla="*/ 65 h 255"/>
                  <a:gd name="T2" fmla="*/ 571 w 589"/>
                  <a:gd name="T3" fmla="*/ 59 h 255"/>
                  <a:gd name="T4" fmla="*/ 578 w 589"/>
                  <a:gd name="T5" fmla="*/ 52 h 255"/>
                  <a:gd name="T6" fmla="*/ 584 w 589"/>
                  <a:gd name="T7" fmla="*/ 46 h 255"/>
                  <a:gd name="T8" fmla="*/ 587 w 589"/>
                  <a:gd name="T9" fmla="*/ 40 h 255"/>
                  <a:gd name="T10" fmla="*/ 588 w 589"/>
                  <a:gd name="T11" fmla="*/ 35 h 255"/>
                  <a:gd name="T12" fmla="*/ 588 w 589"/>
                  <a:gd name="T13" fmla="*/ 31 h 255"/>
                  <a:gd name="T14" fmla="*/ 585 w 589"/>
                  <a:gd name="T15" fmla="*/ 27 h 255"/>
                  <a:gd name="T16" fmla="*/ 580 w 589"/>
                  <a:gd name="T17" fmla="*/ 25 h 255"/>
                  <a:gd name="T18" fmla="*/ 574 w 589"/>
                  <a:gd name="T19" fmla="*/ 23 h 255"/>
                  <a:gd name="T20" fmla="*/ 366 w 589"/>
                  <a:gd name="T21" fmla="*/ 0 h 255"/>
                  <a:gd name="T22" fmla="*/ 357 w 589"/>
                  <a:gd name="T23" fmla="*/ 0 h 255"/>
                  <a:gd name="T24" fmla="*/ 347 w 589"/>
                  <a:gd name="T25" fmla="*/ 1 h 255"/>
                  <a:gd name="T26" fmla="*/ 335 w 589"/>
                  <a:gd name="T27" fmla="*/ 4 h 255"/>
                  <a:gd name="T28" fmla="*/ 323 w 589"/>
                  <a:gd name="T29" fmla="*/ 7 h 255"/>
                  <a:gd name="T30" fmla="*/ 311 w 589"/>
                  <a:gd name="T31" fmla="*/ 11 h 255"/>
                  <a:gd name="T32" fmla="*/ 298 w 589"/>
                  <a:gd name="T33" fmla="*/ 16 h 255"/>
                  <a:gd name="T34" fmla="*/ 286 w 589"/>
                  <a:gd name="T35" fmla="*/ 22 h 255"/>
                  <a:gd name="T36" fmla="*/ 274 w 589"/>
                  <a:gd name="T37" fmla="*/ 28 h 255"/>
                  <a:gd name="T38" fmla="*/ 263 w 589"/>
                  <a:gd name="T39" fmla="*/ 35 h 255"/>
                  <a:gd name="T40" fmla="*/ 26 w 589"/>
                  <a:gd name="T41" fmla="*/ 188 h 255"/>
                  <a:gd name="T42" fmla="*/ 18 w 589"/>
                  <a:gd name="T43" fmla="*/ 195 h 255"/>
                  <a:gd name="T44" fmla="*/ 10 w 589"/>
                  <a:gd name="T45" fmla="*/ 201 h 255"/>
                  <a:gd name="T46" fmla="*/ 5 w 589"/>
                  <a:gd name="T47" fmla="*/ 208 h 255"/>
                  <a:gd name="T48" fmla="*/ 2 w 589"/>
                  <a:gd name="T49" fmla="*/ 213 h 255"/>
                  <a:gd name="T50" fmla="*/ 0 w 589"/>
                  <a:gd name="T51" fmla="*/ 219 h 255"/>
                  <a:gd name="T52" fmla="*/ 1 w 589"/>
                  <a:gd name="T53" fmla="*/ 223 h 255"/>
                  <a:gd name="T54" fmla="*/ 4 w 589"/>
                  <a:gd name="T55" fmla="*/ 226 h 255"/>
                  <a:gd name="T56" fmla="*/ 8 w 589"/>
                  <a:gd name="T57" fmla="*/ 229 h 255"/>
                  <a:gd name="T58" fmla="*/ 15 w 589"/>
                  <a:gd name="T59" fmla="*/ 230 h 255"/>
                  <a:gd name="T60" fmla="*/ 223 w 589"/>
                  <a:gd name="T61" fmla="*/ 254 h 255"/>
                  <a:gd name="T62" fmla="*/ 232 w 589"/>
                  <a:gd name="T63" fmla="*/ 253 h 255"/>
                  <a:gd name="T64" fmla="*/ 242 w 589"/>
                  <a:gd name="T65" fmla="*/ 252 h 255"/>
                  <a:gd name="T66" fmla="*/ 254 w 589"/>
                  <a:gd name="T67" fmla="*/ 250 h 255"/>
                  <a:gd name="T68" fmla="*/ 266 w 589"/>
                  <a:gd name="T69" fmla="*/ 247 h 255"/>
                  <a:gd name="T70" fmla="*/ 278 w 589"/>
                  <a:gd name="T71" fmla="*/ 242 h 255"/>
                  <a:gd name="T72" fmla="*/ 291 w 589"/>
                  <a:gd name="T73" fmla="*/ 237 h 255"/>
                  <a:gd name="T74" fmla="*/ 303 w 589"/>
                  <a:gd name="T75" fmla="*/ 231 h 255"/>
                  <a:gd name="T76" fmla="*/ 314 w 589"/>
                  <a:gd name="T77" fmla="*/ 225 h 255"/>
                  <a:gd name="T78" fmla="*/ 325 w 589"/>
                  <a:gd name="T79" fmla="*/ 219 h 255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</a:gdLst>
                <a:ahLst/>
                <a:cxnLst>
                  <a:cxn ang="T80">
                    <a:pos x="T0" y="T1"/>
                  </a:cxn>
                  <a:cxn ang="T81">
                    <a:pos x="T2" y="T3"/>
                  </a:cxn>
                  <a:cxn ang="T82">
                    <a:pos x="T4" y="T5"/>
                  </a:cxn>
                  <a:cxn ang="T83">
                    <a:pos x="T6" y="T7"/>
                  </a:cxn>
                  <a:cxn ang="T84">
                    <a:pos x="T8" y="T9"/>
                  </a:cxn>
                  <a:cxn ang="T85">
                    <a:pos x="T10" y="T11"/>
                  </a:cxn>
                  <a:cxn ang="T86">
                    <a:pos x="T12" y="T13"/>
                  </a:cxn>
                  <a:cxn ang="T87">
                    <a:pos x="T14" y="T15"/>
                  </a:cxn>
                  <a:cxn ang="T88">
                    <a:pos x="T16" y="T17"/>
                  </a:cxn>
                  <a:cxn ang="T89">
                    <a:pos x="T18" y="T19"/>
                  </a:cxn>
                  <a:cxn ang="T90">
                    <a:pos x="T20" y="T21"/>
                  </a:cxn>
                  <a:cxn ang="T91">
                    <a:pos x="T22" y="T23"/>
                  </a:cxn>
                  <a:cxn ang="T92">
                    <a:pos x="T24" y="T25"/>
                  </a:cxn>
                  <a:cxn ang="T93">
                    <a:pos x="T26" y="T27"/>
                  </a:cxn>
                  <a:cxn ang="T94">
                    <a:pos x="T28" y="T29"/>
                  </a:cxn>
                  <a:cxn ang="T95">
                    <a:pos x="T30" y="T31"/>
                  </a:cxn>
                  <a:cxn ang="T96">
                    <a:pos x="T32" y="T33"/>
                  </a:cxn>
                  <a:cxn ang="T97">
                    <a:pos x="T34" y="T35"/>
                  </a:cxn>
                  <a:cxn ang="T98">
                    <a:pos x="T36" y="T37"/>
                  </a:cxn>
                  <a:cxn ang="T99">
                    <a:pos x="T38" y="T39"/>
                  </a:cxn>
                  <a:cxn ang="T100">
                    <a:pos x="T40" y="T41"/>
                  </a:cxn>
                  <a:cxn ang="T101">
                    <a:pos x="T42" y="T43"/>
                  </a:cxn>
                  <a:cxn ang="T102">
                    <a:pos x="T44" y="T45"/>
                  </a:cxn>
                  <a:cxn ang="T103">
                    <a:pos x="T46" y="T47"/>
                  </a:cxn>
                  <a:cxn ang="T104">
                    <a:pos x="T48" y="T49"/>
                  </a:cxn>
                  <a:cxn ang="T105">
                    <a:pos x="T50" y="T51"/>
                  </a:cxn>
                  <a:cxn ang="T106">
                    <a:pos x="T52" y="T53"/>
                  </a:cxn>
                  <a:cxn ang="T107">
                    <a:pos x="T54" y="T55"/>
                  </a:cxn>
                  <a:cxn ang="T108">
                    <a:pos x="T56" y="T57"/>
                  </a:cxn>
                  <a:cxn ang="T109">
                    <a:pos x="T58" y="T59"/>
                  </a:cxn>
                  <a:cxn ang="T110">
                    <a:pos x="T60" y="T61"/>
                  </a:cxn>
                  <a:cxn ang="T111">
                    <a:pos x="T62" y="T63"/>
                  </a:cxn>
                  <a:cxn ang="T112">
                    <a:pos x="T64" y="T65"/>
                  </a:cxn>
                  <a:cxn ang="T113">
                    <a:pos x="T66" y="T67"/>
                  </a:cxn>
                  <a:cxn ang="T114">
                    <a:pos x="T68" y="T69"/>
                  </a:cxn>
                  <a:cxn ang="T115">
                    <a:pos x="T70" y="T71"/>
                  </a:cxn>
                  <a:cxn ang="T116">
                    <a:pos x="T72" y="T73"/>
                  </a:cxn>
                  <a:cxn ang="T117">
                    <a:pos x="T74" y="T75"/>
                  </a:cxn>
                  <a:cxn ang="T118">
                    <a:pos x="T76" y="T77"/>
                  </a:cxn>
                  <a:cxn ang="T119">
                    <a:pos x="T78" y="T79"/>
                  </a:cxn>
                </a:cxnLst>
                <a:rect l="0" t="0" r="r" b="b"/>
                <a:pathLst>
                  <a:path w="589" h="255">
                    <a:moveTo>
                      <a:pt x="557" y="69"/>
                    </a:moveTo>
                    <a:lnTo>
                      <a:pt x="562" y="65"/>
                    </a:lnTo>
                    <a:lnTo>
                      <a:pt x="567" y="62"/>
                    </a:lnTo>
                    <a:lnTo>
                      <a:pt x="571" y="59"/>
                    </a:lnTo>
                    <a:lnTo>
                      <a:pt x="575" y="55"/>
                    </a:lnTo>
                    <a:lnTo>
                      <a:pt x="578" y="52"/>
                    </a:lnTo>
                    <a:lnTo>
                      <a:pt x="581" y="49"/>
                    </a:lnTo>
                    <a:lnTo>
                      <a:pt x="584" y="46"/>
                    </a:lnTo>
                    <a:lnTo>
                      <a:pt x="586" y="43"/>
                    </a:lnTo>
                    <a:lnTo>
                      <a:pt x="587" y="40"/>
                    </a:lnTo>
                    <a:lnTo>
                      <a:pt x="588" y="37"/>
                    </a:lnTo>
                    <a:lnTo>
                      <a:pt x="588" y="35"/>
                    </a:lnTo>
                    <a:lnTo>
                      <a:pt x="588" y="33"/>
                    </a:lnTo>
                    <a:lnTo>
                      <a:pt x="588" y="31"/>
                    </a:lnTo>
                    <a:lnTo>
                      <a:pt x="586" y="29"/>
                    </a:lnTo>
                    <a:lnTo>
                      <a:pt x="585" y="27"/>
                    </a:lnTo>
                    <a:lnTo>
                      <a:pt x="583" y="26"/>
                    </a:lnTo>
                    <a:lnTo>
                      <a:pt x="580" y="25"/>
                    </a:lnTo>
                    <a:lnTo>
                      <a:pt x="577" y="24"/>
                    </a:lnTo>
                    <a:lnTo>
                      <a:pt x="574" y="23"/>
                    </a:lnTo>
                    <a:lnTo>
                      <a:pt x="370" y="0"/>
                    </a:lnTo>
                    <a:lnTo>
                      <a:pt x="366" y="0"/>
                    </a:lnTo>
                    <a:lnTo>
                      <a:pt x="362" y="0"/>
                    </a:lnTo>
                    <a:lnTo>
                      <a:pt x="357" y="0"/>
                    </a:lnTo>
                    <a:lnTo>
                      <a:pt x="352" y="1"/>
                    </a:lnTo>
                    <a:lnTo>
                      <a:pt x="347" y="1"/>
                    </a:lnTo>
                    <a:lnTo>
                      <a:pt x="341" y="2"/>
                    </a:lnTo>
                    <a:lnTo>
                      <a:pt x="335" y="4"/>
                    </a:lnTo>
                    <a:lnTo>
                      <a:pt x="329" y="5"/>
                    </a:lnTo>
                    <a:lnTo>
                      <a:pt x="323" y="7"/>
                    </a:lnTo>
                    <a:lnTo>
                      <a:pt x="317" y="9"/>
                    </a:lnTo>
                    <a:lnTo>
                      <a:pt x="311" y="11"/>
                    </a:lnTo>
                    <a:lnTo>
                      <a:pt x="304" y="14"/>
                    </a:lnTo>
                    <a:lnTo>
                      <a:pt x="298" y="16"/>
                    </a:lnTo>
                    <a:lnTo>
                      <a:pt x="292" y="19"/>
                    </a:lnTo>
                    <a:lnTo>
                      <a:pt x="286" y="22"/>
                    </a:lnTo>
                    <a:lnTo>
                      <a:pt x="280" y="25"/>
                    </a:lnTo>
                    <a:lnTo>
                      <a:pt x="274" y="28"/>
                    </a:lnTo>
                    <a:lnTo>
                      <a:pt x="269" y="31"/>
                    </a:lnTo>
                    <a:lnTo>
                      <a:pt x="263" y="35"/>
                    </a:lnTo>
                    <a:lnTo>
                      <a:pt x="32" y="185"/>
                    </a:lnTo>
                    <a:lnTo>
                      <a:pt x="26" y="188"/>
                    </a:lnTo>
                    <a:lnTo>
                      <a:pt x="22" y="192"/>
                    </a:lnTo>
                    <a:lnTo>
                      <a:pt x="18" y="195"/>
                    </a:lnTo>
                    <a:lnTo>
                      <a:pt x="14" y="198"/>
                    </a:lnTo>
                    <a:lnTo>
                      <a:pt x="10" y="201"/>
                    </a:lnTo>
                    <a:lnTo>
                      <a:pt x="8" y="205"/>
                    </a:lnTo>
                    <a:lnTo>
                      <a:pt x="5" y="208"/>
                    </a:lnTo>
                    <a:lnTo>
                      <a:pt x="3" y="211"/>
                    </a:lnTo>
                    <a:lnTo>
                      <a:pt x="2" y="213"/>
                    </a:lnTo>
                    <a:lnTo>
                      <a:pt x="1" y="216"/>
                    </a:lnTo>
                    <a:lnTo>
                      <a:pt x="0" y="219"/>
                    </a:lnTo>
                    <a:lnTo>
                      <a:pt x="0" y="221"/>
                    </a:lnTo>
                    <a:lnTo>
                      <a:pt x="1" y="223"/>
                    </a:lnTo>
                    <a:lnTo>
                      <a:pt x="2" y="225"/>
                    </a:lnTo>
                    <a:lnTo>
                      <a:pt x="4" y="226"/>
                    </a:lnTo>
                    <a:lnTo>
                      <a:pt x="6" y="227"/>
                    </a:lnTo>
                    <a:lnTo>
                      <a:pt x="8" y="229"/>
                    </a:lnTo>
                    <a:lnTo>
                      <a:pt x="12" y="229"/>
                    </a:lnTo>
                    <a:lnTo>
                      <a:pt x="15" y="230"/>
                    </a:lnTo>
                    <a:lnTo>
                      <a:pt x="219" y="253"/>
                    </a:lnTo>
                    <a:lnTo>
                      <a:pt x="223" y="254"/>
                    </a:lnTo>
                    <a:lnTo>
                      <a:pt x="227" y="254"/>
                    </a:lnTo>
                    <a:lnTo>
                      <a:pt x="232" y="253"/>
                    </a:lnTo>
                    <a:lnTo>
                      <a:pt x="237" y="253"/>
                    </a:lnTo>
                    <a:lnTo>
                      <a:pt x="242" y="252"/>
                    </a:lnTo>
                    <a:lnTo>
                      <a:pt x="248" y="251"/>
                    </a:lnTo>
                    <a:lnTo>
                      <a:pt x="254" y="250"/>
                    </a:lnTo>
                    <a:lnTo>
                      <a:pt x="260" y="248"/>
                    </a:lnTo>
                    <a:lnTo>
                      <a:pt x="266" y="247"/>
                    </a:lnTo>
                    <a:lnTo>
                      <a:pt x="272" y="245"/>
                    </a:lnTo>
                    <a:lnTo>
                      <a:pt x="278" y="242"/>
                    </a:lnTo>
                    <a:lnTo>
                      <a:pt x="284" y="240"/>
                    </a:lnTo>
                    <a:lnTo>
                      <a:pt x="291" y="237"/>
                    </a:lnTo>
                    <a:lnTo>
                      <a:pt x="297" y="234"/>
                    </a:lnTo>
                    <a:lnTo>
                      <a:pt x="303" y="231"/>
                    </a:lnTo>
                    <a:lnTo>
                      <a:pt x="309" y="229"/>
                    </a:lnTo>
                    <a:lnTo>
                      <a:pt x="314" y="225"/>
                    </a:lnTo>
                    <a:lnTo>
                      <a:pt x="320" y="222"/>
                    </a:lnTo>
                    <a:lnTo>
                      <a:pt x="325" y="219"/>
                    </a:lnTo>
                    <a:lnTo>
                      <a:pt x="557" y="69"/>
                    </a:lnTo>
                  </a:path>
                </a:pathLst>
              </a:custGeom>
              <a:solidFill>
                <a:srgbClr val="000000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8636" name="Freeform 6"/>
            <p:cNvSpPr>
              <a:spLocks/>
            </p:cNvSpPr>
            <p:nvPr/>
          </p:nvSpPr>
          <p:spPr bwMode="auto">
            <a:xfrm>
              <a:off x="114" y="3974"/>
              <a:ext cx="575" cy="239"/>
            </a:xfrm>
            <a:custGeom>
              <a:avLst/>
              <a:gdLst>
                <a:gd name="T0" fmla="*/ 548 w 575"/>
                <a:gd name="T1" fmla="*/ 58 h 239"/>
                <a:gd name="T2" fmla="*/ 557 w 575"/>
                <a:gd name="T3" fmla="*/ 52 h 239"/>
                <a:gd name="T4" fmla="*/ 564 w 575"/>
                <a:gd name="T5" fmla="*/ 46 h 239"/>
                <a:gd name="T6" fmla="*/ 569 w 575"/>
                <a:gd name="T7" fmla="*/ 40 h 239"/>
                <a:gd name="T8" fmla="*/ 572 w 575"/>
                <a:gd name="T9" fmla="*/ 35 h 239"/>
                <a:gd name="T10" fmla="*/ 574 w 575"/>
                <a:gd name="T11" fmla="*/ 30 h 239"/>
                <a:gd name="T12" fmla="*/ 573 w 575"/>
                <a:gd name="T13" fmla="*/ 26 h 239"/>
                <a:gd name="T14" fmla="*/ 570 w 575"/>
                <a:gd name="T15" fmla="*/ 23 h 239"/>
                <a:gd name="T16" fmla="*/ 566 w 575"/>
                <a:gd name="T17" fmla="*/ 21 h 239"/>
                <a:gd name="T18" fmla="*/ 560 w 575"/>
                <a:gd name="T19" fmla="*/ 20 h 239"/>
                <a:gd name="T20" fmla="*/ 357 w 575"/>
                <a:gd name="T21" fmla="*/ 0 h 239"/>
                <a:gd name="T22" fmla="*/ 348 w 575"/>
                <a:gd name="T23" fmla="*/ 0 h 239"/>
                <a:gd name="T24" fmla="*/ 338 w 575"/>
                <a:gd name="T25" fmla="*/ 2 h 239"/>
                <a:gd name="T26" fmla="*/ 327 w 575"/>
                <a:gd name="T27" fmla="*/ 4 h 239"/>
                <a:gd name="T28" fmla="*/ 315 w 575"/>
                <a:gd name="T29" fmla="*/ 7 h 239"/>
                <a:gd name="T30" fmla="*/ 303 w 575"/>
                <a:gd name="T31" fmla="*/ 11 h 239"/>
                <a:gd name="T32" fmla="*/ 291 w 575"/>
                <a:gd name="T33" fmla="*/ 16 h 239"/>
                <a:gd name="T34" fmla="*/ 279 w 575"/>
                <a:gd name="T35" fmla="*/ 22 h 239"/>
                <a:gd name="T36" fmla="*/ 267 w 575"/>
                <a:gd name="T37" fmla="*/ 28 h 239"/>
                <a:gd name="T38" fmla="*/ 257 w 575"/>
                <a:gd name="T39" fmla="*/ 34 h 239"/>
                <a:gd name="T40" fmla="*/ 26 w 575"/>
                <a:gd name="T41" fmla="*/ 180 h 239"/>
                <a:gd name="T42" fmla="*/ 17 w 575"/>
                <a:gd name="T43" fmla="*/ 186 h 239"/>
                <a:gd name="T44" fmla="*/ 10 w 575"/>
                <a:gd name="T45" fmla="*/ 192 h 239"/>
                <a:gd name="T46" fmla="*/ 5 w 575"/>
                <a:gd name="T47" fmla="*/ 198 h 239"/>
                <a:gd name="T48" fmla="*/ 2 w 575"/>
                <a:gd name="T49" fmla="*/ 203 h 239"/>
                <a:gd name="T50" fmla="*/ 0 w 575"/>
                <a:gd name="T51" fmla="*/ 208 h 239"/>
                <a:gd name="T52" fmla="*/ 1 w 575"/>
                <a:gd name="T53" fmla="*/ 212 h 239"/>
                <a:gd name="T54" fmla="*/ 4 w 575"/>
                <a:gd name="T55" fmla="*/ 215 h 239"/>
                <a:gd name="T56" fmla="*/ 8 w 575"/>
                <a:gd name="T57" fmla="*/ 218 h 239"/>
                <a:gd name="T58" fmla="*/ 14 w 575"/>
                <a:gd name="T59" fmla="*/ 219 h 239"/>
                <a:gd name="T60" fmla="*/ 217 w 575"/>
                <a:gd name="T61" fmla="*/ 238 h 239"/>
                <a:gd name="T62" fmla="*/ 226 w 575"/>
                <a:gd name="T63" fmla="*/ 238 h 239"/>
                <a:gd name="T64" fmla="*/ 236 w 575"/>
                <a:gd name="T65" fmla="*/ 236 h 239"/>
                <a:gd name="T66" fmla="*/ 247 w 575"/>
                <a:gd name="T67" fmla="*/ 234 h 239"/>
                <a:gd name="T68" fmla="*/ 259 w 575"/>
                <a:gd name="T69" fmla="*/ 231 h 239"/>
                <a:gd name="T70" fmla="*/ 271 w 575"/>
                <a:gd name="T71" fmla="*/ 227 h 239"/>
                <a:gd name="T72" fmla="*/ 283 w 575"/>
                <a:gd name="T73" fmla="*/ 222 h 239"/>
                <a:gd name="T74" fmla="*/ 295 w 575"/>
                <a:gd name="T75" fmla="*/ 217 h 239"/>
                <a:gd name="T76" fmla="*/ 307 w 575"/>
                <a:gd name="T77" fmla="*/ 211 h 239"/>
                <a:gd name="T78" fmla="*/ 317 w 575"/>
                <a:gd name="T79" fmla="*/ 205 h 239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575" h="239">
                  <a:moveTo>
                    <a:pt x="544" y="62"/>
                  </a:moveTo>
                  <a:lnTo>
                    <a:pt x="548" y="58"/>
                  </a:lnTo>
                  <a:lnTo>
                    <a:pt x="553" y="55"/>
                  </a:lnTo>
                  <a:lnTo>
                    <a:pt x="557" y="52"/>
                  </a:lnTo>
                  <a:lnTo>
                    <a:pt x="561" y="49"/>
                  </a:lnTo>
                  <a:lnTo>
                    <a:pt x="564" y="46"/>
                  </a:lnTo>
                  <a:lnTo>
                    <a:pt x="567" y="43"/>
                  </a:lnTo>
                  <a:lnTo>
                    <a:pt x="569" y="40"/>
                  </a:lnTo>
                  <a:lnTo>
                    <a:pt x="571" y="38"/>
                  </a:lnTo>
                  <a:lnTo>
                    <a:pt x="572" y="35"/>
                  </a:lnTo>
                  <a:lnTo>
                    <a:pt x="574" y="32"/>
                  </a:lnTo>
                  <a:lnTo>
                    <a:pt x="574" y="30"/>
                  </a:lnTo>
                  <a:lnTo>
                    <a:pt x="574" y="28"/>
                  </a:lnTo>
                  <a:lnTo>
                    <a:pt x="573" y="26"/>
                  </a:lnTo>
                  <a:lnTo>
                    <a:pt x="572" y="24"/>
                  </a:lnTo>
                  <a:lnTo>
                    <a:pt x="570" y="23"/>
                  </a:lnTo>
                  <a:lnTo>
                    <a:pt x="568" y="22"/>
                  </a:lnTo>
                  <a:lnTo>
                    <a:pt x="566" y="21"/>
                  </a:lnTo>
                  <a:lnTo>
                    <a:pt x="563" y="20"/>
                  </a:lnTo>
                  <a:lnTo>
                    <a:pt x="560" y="20"/>
                  </a:lnTo>
                  <a:lnTo>
                    <a:pt x="361" y="0"/>
                  </a:lnTo>
                  <a:lnTo>
                    <a:pt x="357" y="0"/>
                  </a:lnTo>
                  <a:lnTo>
                    <a:pt x="352" y="0"/>
                  </a:lnTo>
                  <a:lnTo>
                    <a:pt x="348" y="0"/>
                  </a:lnTo>
                  <a:lnTo>
                    <a:pt x="343" y="1"/>
                  </a:lnTo>
                  <a:lnTo>
                    <a:pt x="338" y="2"/>
                  </a:lnTo>
                  <a:lnTo>
                    <a:pt x="332" y="3"/>
                  </a:lnTo>
                  <a:lnTo>
                    <a:pt x="327" y="4"/>
                  </a:lnTo>
                  <a:lnTo>
                    <a:pt x="321" y="5"/>
                  </a:lnTo>
                  <a:lnTo>
                    <a:pt x="315" y="7"/>
                  </a:lnTo>
                  <a:lnTo>
                    <a:pt x="309" y="9"/>
                  </a:lnTo>
                  <a:lnTo>
                    <a:pt x="303" y="11"/>
                  </a:lnTo>
                  <a:lnTo>
                    <a:pt x="297" y="14"/>
                  </a:lnTo>
                  <a:lnTo>
                    <a:pt x="291" y="16"/>
                  </a:lnTo>
                  <a:lnTo>
                    <a:pt x="285" y="19"/>
                  </a:lnTo>
                  <a:lnTo>
                    <a:pt x="279" y="22"/>
                  </a:lnTo>
                  <a:lnTo>
                    <a:pt x="273" y="24"/>
                  </a:lnTo>
                  <a:lnTo>
                    <a:pt x="267" y="28"/>
                  </a:lnTo>
                  <a:lnTo>
                    <a:pt x="262" y="30"/>
                  </a:lnTo>
                  <a:lnTo>
                    <a:pt x="257" y="34"/>
                  </a:lnTo>
                  <a:lnTo>
                    <a:pt x="30" y="176"/>
                  </a:lnTo>
                  <a:lnTo>
                    <a:pt x="26" y="180"/>
                  </a:lnTo>
                  <a:lnTo>
                    <a:pt x="21" y="183"/>
                  </a:lnTo>
                  <a:lnTo>
                    <a:pt x="17" y="186"/>
                  </a:lnTo>
                  <a:lnTo>
                    <a:pt x="13" y="189"/>
                  </a:lnTo>
                  <a:lnTo>
                    <a:pt x="10" y="192"/>
                  </a:lnTo>
                  <a:lnTo>
                    <a:pt x="7" y="195"/>
                  </a:lnTo>
                  <a:lnTo>
                    <a:pt x="5" y="198"/>
                  </a:lnTo>
                  <a:lnTo>
                    <a:pt x="3" y="200"/>
                  </a:lnTo>
                  <a:lnTo>
                    <a:pt x="2" y="203"/>
                  </a:lnTo>
                  <a:lnTo>
                    <a:pt x="0" y="206"/>
                  </a:lnTo>
                  <a:lnTo>
                    <a:pt x="0" y="208"/>
                  </a:lnTo>
                  <a:lnTo>
                    <a:pt x="0" y="210"/>
                  </a:lnTo>
                  <a:lnTo>
                    <a:pt x="1" y="212"/>
                  </a:lnTo>
                  <a:lnTo>
                    <a:pt x="2" y="214"/>
                  </a:lnTo>
                  <a:lnTo>
                    <a:pt x="4" y="215"/>
                  </a:lnTo>
                  <a:lnTo>
                    <a:pt x="6" y="216"/>
                  </a:lnTo>
                  <a:lnTo>
                    <a:pt x="8" y="218"/>
                  </a:lnTo>
                  <a:lnTo>
                    <a:pt x="11" y="218"/>
                  </a:lnTo>
                  <a:lnTo>
                    <a:pt x="14" y="219"/>
                  </a:lnTo>
                  <a:lnTo>
                    <a:pt x="213" y="238"/>
                  </a:lnTo>
                  <a:lnTo>
                    <a:pt x="217" y="238"/>
                  </a:lnTo>
                  <a:lnTo>
                    <a:pt x="221" y="238"/>
                  </a:lnTo>
                  <a:lnTo>
                    <a:pt x="226" y="238"/>
                  </a:lnTo>
                  <a:lnTo>
                    <a:pt x="231" y="238"/>
                  </a:lnTo>
                  <a:lnTo>
                    <a:pt x="236" y="236"/>
                  </a:lnTo>
                  <a:lnTo>
                    <a:pt x="242" y="236"/>
                  </a:lnTo>
                  <a:lnTo>
                    <a:pt x="247" y="234"/>
                  </a:lnTo>
                  <a:lnTo>
                    <a:pt x="253" y="233"/>
                  </a:lnTo>
                  <a:lnTo>
                    <a:pt x="259" y="231"/>
                  </a:lnTo>
                  <a:lnTo>
                    <a:pt x="265" y="229"/>
                  </a:lnTo>
                  <a:lnTo>
                    <a:pt x="271" y="227"/>
                  </a:lnTo>
                  <a:lnTo>
                    <a:pt x="277" y="225"/>
                  </a:lnTo>
                  <a:lnTo>
                    <a:pt x="283" y="222"/>
                  </a:lnTo>
                  <a:lnTo>
                    <a:pt x="290" y="219"/>
                  </a:lnTo>
                  <a:lnTo>
                    <a:pt x="295" y="217"/>
                  </a:lnTo>
                  <a:lnTo>
                    <a:pt x="301" y="214"/>
                  </a:lnTo>
                  <a:lnTo>
                    <a:pt x="307" y="211"/>
                  </a:lnTo>
                  <a:lnTo>
                    <a:pt x="312" y="208"/>
                  </a:lnTo>
                  <a:lnTo>
                    <a:pt x="317" y="205"/>
                  </a:lnTo>
                  <a:lnTo>
                    <a:pt x="544" y="62"/>
                  </a:lnTo>
                </a:path>
              </a:pathLst>
            </a:custGeom>
            <a:gradFill rotWithShape="0">
              <a:gsLst>
                <a:gs pos="0">
                  <a:srgbClr val="AAAAAA"/>
                </a:gs>
                <a:gs pos="100000">
                  <a:srgbClr val="555555"/>
                </a:gs>
              </a:gsLst>
              <a:lin ang="0" scaled="1"/>
            </a:gra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8637" name="Group 7"/>
            <p:cNvGrpSpPr>
              <a:grpSpLocks/>
            </p:cNvGrpSpPr>
            <p:nvPr/>
          </p:nvGrpSpPr>
          <p:grpSpPr bwMode="auto">
            <a:xfrm>
              <a:off x="201" y="3554"/>
              <a:ext cx="475" cy="556"/>
              <a:chOff x="201" y="3554"/>
              <a:chExt cx="475" cy="556"/>
            </a:xfrm>
          </p:grpSpPr>
          <p:grpSp>
            <p:nvGrpSpPr>
              <p:cNvPr id="18644" name="Group 8"/>
              <p:cNvGrpSpPr>
                <a:grpSpLocks/>
              </p:cNvGrpSpPr>
              <p:nvPr/>
            </p:nvGrpSpPr>
            <p:grpSpPr bwMode="auto">
              <a:xfrm>
                <a:off x="313" y="3554"/>
                <a:ext cx="363" cy="495"/>
                <a:chOff x="313" y="3554"/>
                <a:chExt cx="363" cy="495"/>
              </a:xfrm>
            </p:grpSpPr>
            <p:sp>
              <p:nvSpPr>
                <p:cNvPr id="18655" name="Freeform 9"/>
                <p:cNvSpPr>
                  <a:spLocks/>
                </p:cNvSpPr>
                <p:nvPr/>
              </p:nvSpPr>
              <p:spPr bwMode="auto">
                <a:xfrm>
                  <a:off x="313" y="3554"/>
                  <a:ext cx="352" cy="495"/>
                </a:xfrm>
                <a:custGeom>
                  <a:avLst/>
                  <a:gdLst>
                    <a:gd name="T0" fmla="*/ 54 w 352"/>
                    <a:gd name="T1" fmla="*/ 494 h 495"/>
                    <a:gd name="T2" fmla="*/ 0 w 352"/>
                    <a:gd name="T3" fmla="*/ 423 h 495"/>
                    <a:gd name="T4" fmla="*/ 152 w 352"/>
                    <a:gd name="T5" fmla="*/ 190 h 495"/>
                    <a:gd name="T6" fmla="*/ 345 w 352"/>
                    <a:gd name="T7" fmla="*/ 0 h 495"/>
                    <a:gd name="T8" fmla="*/ 351 w 352"/>
                    <a:gd name="T9" fmla="*/ 10 h 495"/>
                    <a:gd name="T10" fmla="*/ 54 w 352"/>
                    <a:gd name="T11" fmla="*/ 494 h 495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0" t="0" r="r" b="b"/>
                  <a:pathLst>
                    <a:path w="352" h="495">
                      <a:moveTo>
                        <a:pt x="54" y="494"/>
                      </a:moveTo>
                      <a:lnTo>
                        <a:pt x="0" y="423"/>
                      </a:lnTo>
                      <a:lnTo>
                        <a:pt x="152" y="190"/>
                      </a:lnTo>
                      <a:lnTo>
                        <a:pt x="345" y="0"/>
                      </a:lnTo>
                      <a:lnTo>
                        <a:pt x="351" y="10"/>
                      </a:lnTo>
                      <a:lnTo>
                        <a:pt x="54" y="494"/>
                      </a:lnTo>
                    </a:path>
                  </a:pathLst>
                </a:custGeom>
                <a:gradFill rotWithShape="0">
                  <a:gsLst>
                    <a:gs pos="0">
                      <a:srgbClr val="D4D4D4"/>
                    </a:gs>
                    <a:gs pos="100000">
                      <a:srgbClr val="555555"/>
                    </a:gs>
                  </a:gsLst>
                  <a:lin ang="2700000" scaled="1"/>
                </a:gradFill>
                <a:ln w="12700" cap="rnd" cmpd="sng">
                  <a:solidFill>
                    <a:srgbClr val="555555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8656" name="Freeform 10"/>
                <p:cNvSpPr>
                  <a:spLocks/>
                </p:cNvSpPr>
                <p:nvPr/>
              </p:nvSpPr>
              <p:spPr bwMode="auto">
                <a:xfrm>
                  <a:off x="658" y="3554"/>
                  <a:ext cx="18" cy="12"/>
                </a:xfrm>
                <a:custGeom>
                  <a:avLst/>
                  <a:gdLst>
                    <a:gd name="T0" fmla="*/ 6 w 18"/>
                    <a:gd name="T1" fmla="*/ 10 h 12"/>
                    <a:gd name="T2" fmla="*/ 17 w 18"/>
                    <a:gd name="T3" fmla="*/ 11 h 12"/>
                    <a:gd name="T4" fmla="*/ 10 w 18"/>
                    <a:gd name="T5" fmla="*/ 1 h 12"/>
                    <a:gd name="T6" fmla="*/ 0 w 18"/>
                    <a:gd name="T7" fmla="*/ 0 h 12"/>
                    <a:gd name="T8" fmla="*/ 6 w 18"/>
                    <a:gd name="T9" fmla="*/ 10 h 1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8" h="12">
                      <a:moveTo>
                        <a:pt x="6" y="10"/>
                      </a:moveTo>
                      <a:lnTo>
                        <a:pt x="17" y="11"/>
                      </a:lnTo>
                      <a:lnTo>
                        <a:pt x="10" y="1"/>
                      </a:lnTo>
                      <a:lnTo>
                        <a:pt x="0" y="0"/>
                      </a:lnTo>
                      <a:lnTo>
                        <a:pt x="6" y="10"/>
                      </a:lnTo>
                    </a:path>
                  </a:pathLst>
                </a:custGeom>
                <a:gradFill rotWithShape="0">
                  <a:gsLst>
                    <a:gs pos="0">
                      <a:srgbClr val="D4D4D4"/>
                    </a:gs>
                    <a:gs pos="100000">
                      <a:srgbClr val="555555"/>
                    </a:gs>
                  </a:gsLst>
                  <a:lin ang="2700000" scaled="1"/>
                </a:gradFill>
                <a:ln w="12700" cap="rnd" cmpd="sng">
                  <a:solidFill>
                    <a:srgbClr val="555555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8657" name="Freeform 11"/>
                <p:cNvSpPr>
                  <a:spLocks/>
                </p:cNvSpPr>
                <p:nvPr/>
              </p:nvSpPr>
              <p:spPr bwMode="auto">
                <a:xfrm>
                  <a:off x="367" y="3564"/>
                  <a:ext cx="309" cy="485"/>
                </a:xfrm>
                <a:custGeom>
                  <a:avLst/>
                  <a:gdLst>
                    <a:gd name="T0" fmla="*/ 297 w 309"/>
                    <a:gd name="T1" fmla="*/ 0 h 485"/>
                    <a:gd name="T2" fmla="*/ 308 w 309"/>
                    <a:gd name="T3" fmla="*/ 1 h 485"/>
                    <a:gd name="T4" fmla="*/ 15 w 309"/>
                    <a:gd name="T5" fmla="*/ 484 h 485"/>
                    <a:gd name="T6" fmla="*/ 0 w 309"/>
                    <a:gd name="T7" fmla="*/ 484 h 485"/>
                    <a:gd name="T8" fmla="*/ 297 w 309"/>
                    <a:gd name="T9" fmla="*/ 0 h 48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309" h="485">
                      <a:moveTo>
                        <a:pt x="297" y="0"/>
                      </a:moveTo>
                      <a:lnTo>
                        <a:pt x="308" y="1"/>
                      </a:lnTo>
                      <a:lnTo>
                        <a:pt x="15" y="484"/>
                      </a:lnTo>
                      <a:lnTo>
                        <a:pt x="0" y="484"/>
                      </a:lnTo>
                      <a:lnTo>
                        <a:pt x="297" y="0"/>
                      </a:lnTo>
                    </a:path>
                  </a:pathLst>
                </a:custGeom>
                <a:solidFill>
                  <a:srgbClr val="00000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18645" name="Group 12"/>
              <p:cNvGrpSpPr>
                <a:grpSpLocks/>
              </p:cNvGrpSpPr>
              <p:nvPr/>
            </p:nvGrpSpPr>
            <p:grpSpPr bwMode="auto">
              <a:xfrm>
                <a:off x="316" y="3906"/>
                <a:ext cx="163" cy="204"/>
                <a:chOff x="316" y="3906"/>
                <a:chExt cx="163" cy="204"/>
              </a:xfrm>
            </p:grpSpPr>
            <p:sp>
              <p:nvSpPr>
                <p:cNvPr id="18653" name="Freeform 13"/>
                <p:cNvSpPr>
                  <a:spLocks/>
                </p:cNvSpPr>
                <p:nvPr/>
              </p:nvSpPr>
              <p:spPr bwMode="auto">
                <a:xfrm>
                  <a:off x="316" y="3906"/>
                  <a:ext cx="92" cy="204"/>
                </a:xfrm>
                <a:custGeom>
                  <a:avLst/>
                  <a:gdLst>
                    <a:gd name="T0" fmla="*/ 25 w 92"/>
                    <a:gd name="T1" fmla="*/ 2 h 204"/>
                    <a:gd name="T2" fmla="*/ 31 w 92"/>
                    <a:gd name="T3" fmla="*/ 5 h 204"/>
                    <a:gd name="T4" fmla="*/ 37 w 92"/>
                    <a:gd name="T5" fmla="*/ 7 h 204"/>
                    <a:gd name="T6" fmla="*/ 43 w 92"/>
                    <a:gd name="T7" fmla="*/ 9 h 204"/>
                    <a:gd name="T8" fmla="*/ 49 w 92"/>
                    <a:gd name="T9" fmla="*/ 10 h 204"/>
                    <a:gd name="T10" fmla="*/ 55 w 92"/>
                    <a:gd name="T11" fmla="*/ 12 h 204"/>
                    <a:gd name="T12" fmla="*/ 62 w 92"/>
                    <a:gd name="T13" fmla="*/ 14 h 204"/>
                    <a:gd name="T14" fmla="*/ 68 w 92"/>
                    <a:gd name="T15" fmla="*/ 15 h 204"/>
                    <a:gd name="T16" fmla="*/ 74 w 92"/>
                    <a:gd name="T17" fmla="*/ 16 h 204"/>
                    <a:gd name="T18" fmla="*/ 81 w 92"/>
                    <a:gd name="T19" fmla="*/ 17 h 204"/>
                    <a:gd name="T20" fmla="*/ 86 w 92"/>
                    <a:gd name="T21" fmla="*/ 18 h 204"/>
                    <a:gd name="T22" fmla="*/ 89 w 92"/>
                    <a:gd name="T23" fmla="*/ 18 h 204"/>
                    <a:gd name="T24" fmla="*/ 89 w 92"/>
                    <a:gd name="T25" fmla="*/ 29 h 204"/>
                    <a:gd name="T26" fmla="*/ 87 w 92"/>
                    <a:gd name="T27" fmla="*/ 46 h 204"/>
                    <a:gd name="T28" fmla="*/ 86 w 92"/>
                    <a:gd name="T29" fmla="*/ 62 h 204"/>
                    <a:gd name="T30" fmla="*/ 84 w 92"/>
                    <a:gd name="T31" fmla="*/ 79 h 204"/>
                    <a:gd name="T32" fmla="*/ 82 w 92"/>
                    <a:gd name="T33" fmla="*/ 96 h 204"/>
                    <a:gd name="T34" fmla="*/ 80 w 92"/>
                    <a:gd name="T35" fmla="*/ 112 h 204"/>
                    <a:gd name="T36" fmla="*/ 78 w 92"/>
                    <a:gd name="T37" fmla="*/ 129 h 204"/>
                    <a:gd name="T38" fmla="*/ 76 w 92"/>
                    <a:gd name="T39" fmla="*/ 146 h 204"/>
                    <a:gd name="T40" fmla="*/ 75 w 92"/>
                    <a:gd name="T41" fmla="*/ 163 h 204"/>
                    <a:gd name="T42" fmla="*/ 73 w 92"/>
                    <a:gd name="T43" fmla="*/ 180 h 204"/>
                    <a:gd name="T44" fmla="*/ 72 w 92"/>
                    <a:gd name="T45" fmla="*/ 196 h 204"/>
                    <a:gd name="T46" fmla="*/ 69 w 92"/>
                    <a:gd name="T47" fmla="*/ 198 h 204"/>
                    <a:gd name="T48" fmla="*/ 64 w 92"/>
                    <a:gd name="T49" fmla="*/ 200 h 204"/>
                    <a:gd name="T50" fmla="*/ 58 w 92"/>
                    <a:gd name="T51" fmla="*/ 201 h 204"/>
                    <a:gd name="T52" fmla="*/ 51 w 92"/>
                    <a:gd name="T53" fmla="*/ 202 h 204"/>
                    <a:gd name="T54" fmla="*/ 42 w 92"/>
                    <a:gd name="T55" fmla="*/ 203 h 204"/>
                    <a:gd name="T56" fmla="*/ 34 w 92"/>
                    <a:gd name="T57" fmla="*/ 203 h 204"/>
                    <a:gd name="T58" fmla="*/ 24 w 92"/>
                    <a:gd name="T59" fmla="*/ 203 h 204"/>
                    <a:gd name="T60" fmla="*/ 16 w 92"/>
                    <a:gd name="T61" fmla="*/ 202 h 204"/>
                    <a:gd name="T62" fmla="*/ 8 w 92"/>
                    <a:gd name="T63" fmla="*/ 201 h 204"/>
                    <a:gd name="T64" fmla="*/ 2 w 92"/>
                    <a:gd name="T65" fmla="*/ 199 h 204"/>
                    <a:gd name="T66" fmla="*/ 2 w 92"/>
                    <a:gd name="T67" fmla="*/ 180 h 204"/>
                    <a:gd name="T68" fmla="*/ 3 w 92"/>
                    <a:gd name="T69" fmla="*/ 161 h 204"/>
                    <a:gd name="T70" fmla="*/ 5 w 92"/>
                    <a:gd name="T71" fmla="*/ 142 h 204"/>
                    <a:gd name="T72" fmla="*/ 7 w 92"/>
                    <a:gd name="T73" fmla="*/ 124 h 204"/>
                    <a:gd name="T74" fmla="*/ 9 w 92"/>
                    <a:gd name="T75" fmla="*/ 105 h 204"/>
                    <a:gd name="T76" fmla="*/ 10 w 92"/>
                    <a:gd name="T77" fmla="*/ 86 h 204"/>
                    <a:gd name="T78" fmla="*/ 12 w 92"/>
                    <a:gd name="T79" fmla="*/ 68 h 204"/>
                    <a:gd name="T80" fmla="*/ 14 w 92"/>
                    <a:gd name="T81" fmla="*/ 49 h 204"/>
                    <a:gd name="T82" fmla="*/ 16 w 92"/>
                    <a:gd name="T83" fmla="*/ 30 h 204"/>
                    <a:gd name="T84" fmla="*/ 18 w 92"/>
                    <a:gd name="T85" fmla="*/ 12 h 204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</a:gdLst>
                  <a:ahLst/>
                  <a:cxnLst>
                    <a:cxn ang="T86">
                      <a:pos x="T0" y="T1"/>
                    </a:cxn>
                    <a:cxn ang="T87">
                      <a:pos x="T2" y="T3"/>
                    </a:cxn>
                    <a:cxn ang="T88">
                      <a:pos x="T4" y="T5"/>
                    </a:cxn>
                    <a:cxn ang="T89">
                      <a:pos x="T6" y="T7"/>
                    </a:cxn>
                    <a:cxn ang="T90">
                      <a:pos x="T8" y="T9"/>
                    </a:cxn>
                    <a:cxn ang="T91">
                      <a:pos x="T10" y="T11"/>
                    </a:cxn>
                    <a:cxn ang="T92">
                      <a:pos x="T12" y="T13"/>
                    </a:cxn>
                    <a:cxn ang="T93">
                      <a:pos x="T14" y="T15"/>
                    </a:cxn>
                    <a:cxn ang="T94">
                      <a:pos x="T16" y="T17"/>
                    </a:cxn>
                    <a:cxn ang="T95">
                      <a:pos x="T18" y="T19"/>
                    </a:cxn>
                    <a:cxn ang="T96">
                      <a:pos x="T20" y="T21"/>
                    </a:cxn>
                    <a:cxn ang="T97">
                      <a:pos x="T22" y="T23"/>
                    </a:cxn>
                    <a:cxn ang="T98">
                      <a:pos x="T24" y="T25"/>
                    </a:cxn>
                    <a:cxn ang="T99">
                      <a:pos x="T26" y="T27"/>
                    </a:cxn>
                    <a:cxn ang="T100">
                      <a:pos x="T28" y="T29"/>
                    </a:cxn>
                    <a:cxn ang="T101">
                      <a:pos x="T30" y="T31"/>
                    </a:cxn>
                    <a:cxn ang="T102">
                      <a:pos x="T32" y="T33"/>
                    </a:cxn>
                    <a:cxn ang="T103">
                      <a:pos x="T34" y="T35"/>
                    </a:cxn>
                    <a:cxn ang="T104">
                      <a:pos x="T36" y="T37"/>
                    </a:cxn>
                    <a:cxn ang="T105">
                      <a:pos x="T38" y="T39"/>
                    </a:cxn>
                    <a:cxn ang="T106">
                      <a:pos x="T40" y="T41"/>
                    </a:cxn>
                    <a:cxn ang="T107">
                      <a:pos x="T42" y="T43"/>
                    </a:cxn>
                    <a:cxn ang="T108">
                      <a:pos x="T44" y="T45"/>
                    </a:cxn>
                    <a:cxn ang="T109">
                      <a:pos x="T46" y="T47"/>
                    </a:cxn>
                    <a:cxn ang="T110">
                      <a:pos x="T48" y="T49"/>
                    </a:cxn>
                    <a:cxn ang="T111">
                      <a:pos x="T50" y="T51"/>
                    </a:cxn>
                    <a:cxn ang="T112">
                      <a:pos x="T52" y="T53"/>
                    </a:cxn>
                    <a:cxn ang="T113">
                      <a:pos x="T54" y="T55"/>
                    </a:cxn>
                    <a:cxn ang="T114">
                      <a:pos x="T56" y="T57"/>
                    </a:cxn>
                    <a:cxn ang="T115">
                      <a:pos x="T58" y="T59"/>
                    </a:cxn>
                    <a:cxn ang="T116">
                      <a:pos x="T60" y="T61"/>
                    </a:cxn>
                    <a:cxn ang="T117">
                      <a:pos x="T62" y="T63"/>
                    </a:cxn>
                    <a:cxn ang="T118">
                      <a:pos x="T64" y="T65"/>
                    </a:cxn>
                    <a:cxn ang="T119">
                      <a:pos x="T66" y="T67"/>
                    </a:cxn>
                    <a:cxn ang="T120">
                      <a:pos x="T68" y="T69"/>
                    </a:cxn>
                    <a:cxn ang="T121">
                      <a:pos x="T70" y="T71"/>
                    </a:cxn>
                    <a:cxn ang="T122">
                      <a:pos x="T72" y="T73"/>
                    </a:cxn>
                    <a:cxn ang="T123">
                      <a:pos x="T74" y="T75"/>
                    </a:cxn>
                    <a:cxn ang="T124">
                      <a:pos x="T76" y="T77"/>
                    </a:cxn>
                    <a:cxn ang="T125">
                      <a:pos x="T78" y="T79"/>
                    </a:cxn>
                    <a:cxn ang="T126">
                      <a:pos x="T80" y="T81"/>
                    </a:cxn>
                    <a:cxn ang="T127">
                      <a:pos x="T82" y="T83"/>
                    </a:cxn>
                    <a:cxn ang="T128">
                      <a:pos x="T84" y="T85"/>
                    </a:cxn>
                  </a:cxnLst>
                  <a:rect l="0" t="0" r="r" b="b"/>
                  <a:pathLst>
                    <a:path w="92" h="204">
                      <a:moveTo>
                        <a:pt x="20" y="0"/>
                      </a:moveTo>
                      <a:lnTo>
                        <a:pt x="23" y="2"/>
                      </a:lnTo>
                      <a:lnTo>
                        <a:pt x="25" y="2"/>
                      </a:lnTo>
                      <a:lnTo>
                        <a:pt x="27" y="3"/>
                      </a:lnTo>
                      <a:lnTo>
                        <a:pt x="29" y="4"/>
                      </a:lnTo>
                      <a:lnTo>
                        <a:pt x="31" y="5"/>
                      </a:lnTo>
                      <a:lnTo>
                        <a:pt x="33" y="5"/>
                      </a:lnTo>
                      <a:lnTo>
                        <a:pt x="35" y="6"/>
                      </a:lnTo>
                      <a:lnTo>
                        <a:pt x="37" y="7"/>
                      </a:lnTo>
                      <a:lnTo>
                        <a:pt x="39" y="8"/>
                      </a:lnTo>
                      <a:lnTo>
                        <a:pt x="41" y="8"/>
                      </a:lnTo>
                      <a:lnTo>
                        <a:pt x="43" y="9"/>
                      </a:lnTo>
                      <a:lnTo>
                        <a:pt x="45" y="9"/>
                      </a:lnTo>
                      <a:lnTo>
                        <a:pt x="47" y="10"/>
                      </a:lnTo>
                      <a:lnTo>
                        <a:pt x="49" y="10"/>
                      </a:lnTo>
                      <a:lnTo>
                        <a:pt x="51" y="11"/>
                      </a:lnTo>
                      <a:lnTo>
                        <a:pt x="53" y="12"/>
                      </a:lnTo>
                      <a:lnTo>
                        <a:pt x="55" y="12"/>
                      </a:lnTo>
                      <a:lnTo>
                        <a:pt x="58" y="13"/>
                      </a:lnTo>
                      <a:lnTo>
                        <a:pt x="60" y="13"/>
                      </a:lnTo>
                      <a:lnTo>
                        <a:pt x="62" y="14"/>
                      </a:lnTo>
                      <a:lnTo>
                        <a:pt x="64" y="14"/>
                      </a:lnTo>
                      <a:lnTo>
                        <a:pt x="66" y="14"/>
                      </a:lnTo>
                      <a:lnTo>
                        <a:pt x="68" y="15"/>
                      </a:lnTo>
                      <a:lnTo>
                        <a:pt x="70" y="15"/>
                      </a:lnTo>
                      <a:lnTo>
                        <a:pt x="72" y="16"/>
                      </a:lnTo>
                      <a:lnTo>
                        <a:pt x="74" y="16"/>
                      </a:lnTo>
                      <a:lnTo>
                        <a:pt x="76" y="16"/>
                      </a:lnTo>
                      <a:lnTo>
                        <a:pt x="78" y="16"/>
                      </a:lnTo>
                      <a:lnTo>
                        <a:pt x="81" y="17"/>
                      </a:lnTo>
                      <a:lnTo>
                        <a:pt x="83" y="17"/>
                      </a:lnTo>
                      <a:lnTo>
                        <a:pt x="85" y="18"/>
                      </a:lnTo>
                      <a:lnTo>
                        <a:pt x="86" y="18"/>
                      </a:lnTo>
                      <a:lnTo>
                        <a:pt x="87" y="18"/>
                      </a:lnTo>
                      <a:lnTo>
                        <a:pt x="88" y="18"/>
                      </a:lnTo>
                      <a:lnTo>
                        <a:pt x="89" y="18"/>
                      </a:lnTo>
                      <a:lnTo>
                        <a:pt x="90" y="18"/>
                      </a:lnTo>
                      <a:lnTo>
                        <a:pt x="91" y="18"/>
                      </a:lnTo>
                      <a:lnTo>
                        <a:pt x="89" y="29"/>
                      </a:lnTo>
                      <a:lnTo>
                        <a:pt x="88" y="34"/>
                      </a:lnTo>
                      <a:lnTo>
                        <a:pt x="88" y="40"/>
                      </a:lnTo>
                      <a:lnTo>
                        <a:pt x="87" y="46"/>
                      </a:lnTo>
                      <a:lnTo>
                        <a:pt x="87" y="51"/>
                      </a:lnTo>
                      <a:lnTo>
                        <a:pt x="86" y="57"/>
                      </a:lnTo>
                      <a:lnTo>
                        <a:pt x="86" y="62"/>
                      </a:lnTo>
                      <a:lnTo>
                        <a:pt x="85" y="68"/>
                      </a:lnTo>
                      <a:lnTo>
                        <a:pt x="84" y="73"/>
                      </a:lnTo>
                      <a:lnTo>
                        <a:pt x="84" y="79"/>
                      </a:lnTo>
                      <a:lnTo>
                        <a:pt x="83" y="84"/>
                      </a:lnTo>
                      <a:lnTo>
                        <a:pt x="82" y="90"/>
                      </a:lnTo>
                      <a:lnTo>
                        <a:pt x="82" y="96"/>
                      </a:lnTo>
                      <a:lnTo>
                        <a:pt x="81" y="101"/>
                      </a:lnTo>
                      <a:lnTo>
                        <a:pt x="80" y="107"/>
                      </a:lnTo>
                      <a:lnTo>
                        <a:pt x="80" y="112"/>
                      </a:lnTo>
                      <a:lnTo>
                        <a:pt x="79" y="118"/>
                      </a:lnTo>
                      <a:lnTo>
                        <a:pt x="79" y="124"/>
                      </a:lnTo>
                      <a:lnTo>
                        <a:pt x="78" y="129"/>
                      </a:lnTo>
                      <a:lnTo>
                        <a:pt x="78" y="135"/>
                      </a:lnTo>
                      <a:lnTo>
                        <a:pt x="77" y="140"/>
                      </a:lnTo>
                      <a:lnTo>
                        <a:pt x="76" y="146"/>
                      </a:lnTo>
                      <a:lnTo>
                        <a:pt x="76" y="152"/>
                      </a:lnTo>
                      <a:lnTo>
                        <a:pt x="75" y="157"/>
                      </a:lnTo>
                      <a:lnTo>
                        <a:pt x="75" y="163"/>
                      </a:lnTo>
                      <a:lnTo>
                        <a:pt x="74" y="168"/>
                      </a:lnTo>
                      <a:lnTo>
                        <a:pt x="74" y="174"/>
                      </a:lnTo>
                      <a:lnTo>
                        <a:pt x="73" y="180"/>
                      </a:lnTo>
                      <a:lnTo>
                        <a:pt x="72" y="185"/>
                      </a:lnTo>
                      <a:lnTo>
                        <a:pt x="72" y="190"/>
                      </a:lnTo>
                      <a:lnTo>
                        <a:pt x="72" y="196"/>
                      </a:lnTo>
                      <a:lnTo>
                        <a:pt x="71" y="197"/>
                      </a:lnTo>
                      <a:lnTo>
                        <a:pt x="70" y="198"/>
                      </a:lnTo>
                      <a:lnTo>
                        <a:pt x="69" y="198"/>
                      </a:lnTo>
                      <a:lnTo>
                        <a:pt x="68" y="199"/>
                      </a:lnTo>
                      <a:lnTo>
                        <a:pt x="66" y="200"/>
                      </a:lnTo>
                      <a:lnTo>
                        <a:pt x="64" y="200"/>
                      </a:lnTo>
                      <a:lnTo>
                        <a:pt x="63" y="200"/>
                      </a:lnTo>
                      <a:lnTo>
                        <a:pt x="60" y="201"/>
                      </a:lnTo>
                      <a:lnTo>
                        <a:pt x="58" y="201"/>
                      </a:lnTo>
                      <a:lnTo>
                        <a:pt x="56" y="202"/>
                      </a:lnTo>
                      <a:lnTo>
                        <a:pt x="54" y="202"/>
                      </a:lnTo>
                      <a:lnTo>
                        <a:pt x="51" y="202"/>
                      </a:lnTo>
                      <a:lnTo>
                        <a:pt x="48" y="203"/>
                      </a:lnTo>
                      <a:lnTo>
                        <a:pt x="45" y="203"/>
                      </a:lnTo>
                      <a:lnTo>
                        <a:pt x="42" y="203"/>
                      </a:lnTo>
                      <a:lnTo>
                        <a:pt x="39" y="203"/>
                      </a:lnTo>
                      <a:lnTo>
                        <a:pt x="36" y="203"/>
                      </a:lnTo>
                      <a:lnTo>
                        <a:pt x="34" y="203"/>
                      </a:lnTo>
                      <a:lnTo>
                        <a:pt x="30" y="203"/>
                      </a:lnTo>
                      <a:lnTo>
                        <a:pt x="28" y="203"/>
                      </a:lnTo>
                      <a:lnTo>
                        <a:pt x="24" y="203"/>
                      </a:lnTo>
                      <a:lnTo>
                        <a:pt x="22" y="203"/>
                      </a:lnTo>
                      <a:lnTo>
                        <a:pt x="19" y="203"/>
                      </a:lnTo>
                      <a:lnTo>
                        <a:pt x="16" y="202"/>
                      </a:lnTo>
                      <a:lnTo>
                        <a:pt x="13" y="202"/>
                      </a:lnTo>
                      <a:lnTo>
                        <a:pt x="10" y="202"/>
                      </a:lnTo>
                      <a:lnTo>
                        <a:pt x="8" y="201"/>
                      </a:lnTo>
                      <a:lnTo>
                        <a:pt x="6" y="201"/>
                      </a:lnTo>
                      <a:lnTo>
                        <a:pt x="4" y="200"/>
                      </a:lnTo>
                      <a:lnTo>
                        <a:pt x="2" y="199"/>
                      </a:lnTo>
                      <a:lnTo>
                        <a:pt x="0" y="199"/>
                      </a:lnTo>
                      <a:lnTo>
                        <a:pt x="1" y="186"/>
                      </a:lnTo>
                      <a:lnTo>
                        <a:pt x="2" y="180"/>
                      </a:lnTo>
                      <a:lnTo>
                        <a:pt x="2" y="174"/>
                      </a:lnTo>
                      <a:lnTo>
                        <a:pt x="3" y="167"/>
                      </a:lnTo>
                      <a:lnTo>
                        <a:pt x="3" y="161"/>
                      </a:lnTo>
                      <a:lnTo>
                        <a:pt x="4" y="155"/>
                      </a:lnTo>
                      <a:lnTo>
                        <a:pt x="4" y="148"/>
                      </a:lnTo>
                      <a:lnTo>
                        <a:pt x="5" y="142"/>
                      </a:lnTo>
                      <a:lnTo>
                        <a:pt x="6" y="136"/>
                      </a:lnTo>
                      <a:lnTo>
                        <a:pt x="6" y="130"/>
                      </a:lnTo>
                      <a:lnTo>
                        <a:pt x="7" y="124"/>
                      </a:lnTo>
                      <a:lnTo>
                        <a:pt x="8" y="117"/>
                      </a:lnTo>
                      <a:lnTo>
                        <a:pt x="8" y="111"/>
                      </a:lnTo>
                      <a:lnTo>
                        <a:pt x="9" y="105"/>
                      </a:lnTo>
                      <a:lnTo>
                        <a:pt x="9" y="99"/>
                      </a:lnTo>
                      <a:lnTo>
                        <a:pt x="10" y="92"/>
                      </a:lnTo>
                      <a:lnTo>
                        <a:pt x="10" y="86"/>
                      </a:lnTo>
                      <a:lnTo>
                        <a:pt x="11" y="80"/>
                      </a:lnTo>
                      <a:lnTo>
                        <a:pt x="12" y="74"/>
                      </a:lnTo>
                      <a:lnTo>
                        <a:pt x="12" y="68"/>
                      </a:lnTo>
                      <a:lnTo>
                        <a:pt x="13" y="61"/>
                      </a:lnTo>
                      <a:lnTo>
                        <a:pt x="14" y="55"/>
                      </a:lnTo>
                      <a:lnTo>
                        <a:pt x="14" y="49"/>
                      </a:lnTo>
                      <a:lnTo>
                        <a:pt x="15" y="43"/>
                      </a:lnTo>
                      <a:lnTo>
                        <a:pt x="16" y="37"/>
                      </a:lnTo>
                      <a:lnTo>
                        <a:pt x="16" y="30"/>
                      </a:lnTo>
                      <a:lnTo>
                        <a:pt x="17" y="24"/>
                      </a:lnTo>
                      <a:lnTo>
                        <a:pt x="17" y="18"/>
                      </a:lnTo>
                      <a:lnTo>
                        <a:pt x="18" y="12"/>
                      </a:lnTo>
                      <a:lnTo>
                        <a:pt x="19" y="6"/>
                      </a:lnTo>
                      <a:lnTo>
                        <a:pt x="20" y="0"/>
                      </a:lnTo>
                    </a:path>
                  </a:pathLst>
                </a:custGeom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8654" name="Freeform 14"/>
                <p:cNvSpPr>
                  <a:spLocks/>
                </p:cNvSpPr>
                <p:nvPr/>
              </p:nvSpPr>
              <p:spPr bwMode="auto">
                <a:xfrm>
                  <a:off x="388" y="3926"/>
                  <a:ext cx="91" cy="175"/>
                </a:xfrm>
                <a:custGeom>
                  <a:avLst/>
                  <a:gdLst>
                    <a:gd name="T0" fmla="*/ 19 w 91"/>
                    <a:gd name="T1" fmla="*/ 1 h 175"/>
                    <a:gd name="T2" fmla="*/ 22 w 91"/>
                    <a:gd name="T3" fmla="*/ 1 h 175"/>
                    <a:gd name="T4" fmla="*/ 25 w 91"/>
                    <a:gd name="T5" fmla="*/ 2 h 175"/>
                    <a:gd name="T6" fmla="*/ 28 w 91"/>
                    <a:gd name="T7" fmla="*/ 2 h 175"/>
                    <a:gd name="T8" fmla="*/ 31 w 91"/>
                    <a:gd name="T9" fmla="*/ 2 h 175"/>
                    <a:gd name="T10" fmla="*/ 34 w 91"/>
                    <a:gd name="T11" fmla="*/ 3 h 175"/>
                    <a:gd name="T12" fmla="*/ 40 w 91"/>
                    <a:gd name="T13" fmla="*/ 3 h 175"/>
                    <a:gd name="T14" fmla="*/ 46 w 91"/>
                    <a:gd name="T15" fmla="*/ 4 h 175"/>
                    <a:gd name="T16" fmla="*/ 51 w 91"/>
                    <a:gd name="T17" fmla="*/ 4 h 175"/>
                    <a:gd name="T18" fmla="*/ 57 w 91"/>
                    <a:gd name="T19" fmla="*/ 4 h 175"/>
                    <a:gd name="T20" fmla="*/ 62 w 91"/>
                    <a:gd name="T21" fmla="*/ 4 h 175"/>
                    <a:gd name="T22" fmla="*/ 67 w 91"/>
                    <a:gd name="T23" fmla="*/ 3 h 175"/>
                    <a:gd name="T24" fmla="*/ 73 w 91"/>
                    <a:gd name="T25" fmla="*/ 3 h 175"/>
                    <a:gd name="T26" fmla="*/ 78 w 91"/>
                    <a:gd name="T27" fmla="*/ 2 h 175"/>
                    <a:gd name="T28" fmla="*/ 83 w 91"/>
                    <a:gd name="T29" fmla="*/ 1 h 175"/>
                    <a:gd name="T30" fmla="*/ 88 w 91"/>
                    <a:gd name="T31" fmla="*/ 0 h 175"/>
                    <a:gd name="T32" fmla="*/ 89 w 91"/>
                    <a:gd name="T33" fmla="*/ 14 h 175"/>
                    <a:gd name="T34" fmla="*/ 88 w 91"/>
                    <a:gd name="T35" fmla="*/ 27 h 175"/>
                    <a:gd name="T36" fmla="*/ 86 w 91"/>
                    <a:gd name="T37" fmla="*/ 41 h 175"/>
                    <a:gd name="T38" fmla="*/ 85 w 91"/>
                    <a:gd name="T39" fmla="*/ 54 h 175"/>
                    <a:gd name="T40" fmla="*/ 84 w 91"/>
                    <a:gd name="T41" fmla="*/ 68 h 175"/>
                    <a:gd name="T42" fmla="*/ 82 w 91"/>
                    <a:gd name="T43" fmla="*/ 82 h 175"/>
                    <a:gd name="T44" fmla="*/ 81 w 91"/>
                    <a:gd name="T45" fmla="*/ 96 h 175"/>
                    <a:gd name="T46" fmla="*/ 80 w 91"/>
                    <a:gd name="T47" fmla="*/ 109 h 175"/>
                    <a:gd name="T48" fmla="*/ 78 w 91"/>
                    <a:gd name="T49" fmla="*/ 123 h 175"/>
                    <a:gd name="T50" fmla="*/ 77 w 91"/>
                    <a:gd name="T51" fmla="*/ 137 h 175"/>
                    <a:gd name="T52" fmla="*/ 74 w 91"/>
                    <a:gd name="T53" fmla="*/ 149 h 175"/>
                    <a:gd name="T54" fmla="*/ 70 w 91"/>
                    <a:gd name="T55" fmla="*/ 154 h 175"/>
                    <a:gd name="T56" fmla="*/ 63 w 91"/>
                    <a:gd name="T57" fmla="*/ 159 h 175"/>
                    <a:gd name="T58" fmla="*/ 54 w 91"/>
                    <a:gd name="T59" fmla="*/ 163 h 175"/>
                    <a:gd name="T60" fmla="*/ 44 w 91"/>
                    <a:gd name="T61" fmla="*/ 167 h 175"/>
                    <a:gd name="T62" fmla="*/ 33 w 91"/>
                    <a:gd name="T63" fmla="*/ 170 h 175"/>
                    <a:gd name="T64" fmla="*/ 22 w 91"/>
                    <a:gd name="T65" fmla="*/ 172 h 175"/>
                    <a:gd name="T66" fmla="*/ 13 w 91"/>
                    <a:gd name="T67" fmla="*/ 174 h 175"/>
                    <a:gd name="T68" fmla="*/ 6 w 91"/>
                    <a:gd name="T69" fmla="*/ 174 h 175"/>
                    <a:gd name="T70" fmla="*/ 1 w 91"/>
                    <a:gd name="T71" fmla="*/ 174 h 175"/>
                    <a:gd name="T72" fmla="*/ 0 w 91"/>
                    <a:gd name="T73" fmla="*/ 161 h 175"/>
                    <a:gd name="T74" fmla="*/ 2 w 91"/>
                    <a:gd name="T75" fmla="*/ 145 h 175"/>
                    <a:gd name="T76" fmla="*/ 4 w 91"/>
                    <a:gd name="T77" fmla="*/ 129 h 175"/>
                    <a:gd name="T78" fmla="*/ 5 w 91"/>
                    <a:gd name="T79" fmla="*/ 113 h 175"/>
                    <a:gd name="T80" fmla="*/ 7 w 91"/>
                    <a:gd name="T81" fmla="*/ 97 h 175"/>
                    <a:gd name="T82" fmla="*/ 9 w 91"/>
                    <a:gd name="T83" fmla="*/ 81 h 175"/>
                    <a:gd name="T84" fmla="*/ 10 w 91"/>
                    <a:gd name="T85" fmla="*/ 64 h 175"/>
                    <a:gd name="T86" fmla="*/ 12 w 91"/>
                    <a:gd name="T87" fmla="*/ 48 h 175"/>
                    <a:gd name="T88" fmla="*/ 14 w 91"/>
                    <a:gd name="T89" fmla="*/ 32 h 175"/>
                    <a:gd name="T90" fmla="*/ 16 w 91"/>
                    <a:gd name="T91" fmla="*/ 16 h 175"/>
                    <a:gd name="T92" fmla="*/ 18 w 91"/>
                    <a:gd name="T93" fmla="*/ 0 h 175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0" t="0" r="r" b="b"/>
                  <a:pathLst>
                    <a:path w="91" h="175">
                      <a:moveTo>
                        <a:pt x="18" y="0"/>
                      </a:moveTo>
                      <a:lnTo>
                        <a:pt x="19" y="0"/>
                      </a:lnTo>
                      <a:lnTo>
                        <a:pt x="19" y="1"/>
                      </a:lnTo>
                      <a:lnTo>
                        <a:pt x="20" y="1"/>
                      </a:lnTo>
                      <a:lnTo>
                        <a:pt x="21" y="1"/>
                      </a:lnTo>
                      <a:lnTo>
                        <a:pt x="22" y="1"/>
                      </a:lnTo>
                      <a:lnTo>
                        <a:pt x="23" y="1"/>
                      </a:lnTo>
                      <a:lnTo>
                        <a:pt x="24" y="2"/>
                      </a:lnTo>
                      <a:lnTo>
                        <a:pt x="25" y="2"/>
                      </a:lnTo>
                      <a:lnTo>
                        <a:pt x="26" y="2"/>
                      </a:lnTo>
                      <a:lnTo>
                        <a:pt x="27" y="2"/>
                      </a:lnTo>
                      <a:lnTo>
                        <a:pt x="28" y="2"/>
                      </a:lnTo>
                      <a:lnTo>
                        <a:pt x="29" y="2"/>
                      </a:lnTo>
                      <a:lnTo>
                        <a:pt x="30" y="2"/>
                      </a:lnTo>
                      <a:lnTo>
                        <a:pt x="31" y="2"/>
                      </a:lnTo>
                      <a:lnTo>
                        <a:pt x="32" y="2"/>
                      </a:lnTo>
                      <a:lnTo>
                        <a:pt x="33" y="2"/>
                      </a:lnTo>
                      <a:lnTo>
                        <a:pt x="34" y="3"/>
                      </a:lnTo>
                      <a:lnTo>
                        <a:pt x="37" y="3"/>
                      </a:lnTo>
                      <a:lnTo>
                        <a:pt x="39" y="3"/>
                      </a:lnTo>
                      <a:lnTo>
                        <a:pt x="40" y="3"/>
                      </a:lnTo>
                      <a:lnTo>
                        <a:pt x="42" y="3"/>
                      </a:lnTo>
                      <a:lnTo>
                        <a:pt x="44" y="3"/>
                      </a:lnTo>
                      <a:lnTo>
                        <a:pt x="46" y="4"/>
                      </a:lnTo>
                      <a:lnTo>
                        <a:pt x="48" y="4"/>
                      </a:lnTo>
                      <a:lnTo>
                        <a:pt x="50" y="4"/>
                      </a:lnTo>
                      <a:lnTo>
                        <a:pt x="51" y="4"/>
                      </a:lnTo>
                      <a:lnTo>
                        <a:pt x="53" y="4"/>
                      </a:lnTo>
                      <a:lnTo>
                        <a:pt x="55" y="4"/>
                      </a:lnTo>
                      <a:lnTo>
                        <a:pt x="57" y="4"/>
                      </a:lnTo>
                      <a:lnTo>
                        <a:pt x="58" y="4"/>
                      </a:lnTo>
                      <a:lnTo>
                        <a:pt x="60" y="4"/>
                      </a:lnTo>
                      <a:lnTo>
                        <a:pt x="62" y="4"/>
                      </a:lnTo>
                      <a:lnTo>
                        <a:pt x="64" y="3"/>
                      </a:lnTo>
                      <a:lnTo>
                        <a:pt x="66" y="3"/>
                      </a:lnTo>
                      <a:lnTo>
                        <a:pt x="67" y="3"/>
                      </a:lnTo>
                      <a:lnTo>
                        <a:pt x="69" y="3"/>
                      </a:lnTo>
                      <a:lnTo>
                        <a:pt x="71" y="3"/>
                      </a:lnTo>
                      <a:lnTo>
                        <a:pt x="73" y="3"/>
                      </a:lnTo>
                      <a:lnTo>
                        <a:pt x="74" y="2"/>
                      </a:lnTo>
                      <a:lnTo>
                        <a:pt x="76" y="2"/>
                      </a:lnTo>
                      <a:lnTo>
                        <a:pt x="78" y="2"/>
                      </a:lnTo>
                      <a:lnTo>
                        <a:pt x="80" y="2"/>
                      </a:lnTo>
                      <a:lnTo>
                        <a:pt x="82" y="2"/>
                      </a:lnTo>
                      <a:lnTo>
                        <a:pt x="83" y="1"/>
                      </a:lnTo>
                      <a:lnTo>
                        <a:pt x="85" y="1"/>
                      </a:lnTo>
                      <a:lnTo>
                        <a:pt x="87" y="0"/>
                      </a:lnTo>
                      <a:lnTo>
                        <a:pt x="88" y="0"/>
                      </a:lnTo>
                      <a:lnTo>
                        <a:pt x="90" y="0"/>
                      </a:lnTo>
                      <a:lnTo>
                        <a:pt x="89" y="9"/>
                      </a:lnTo>
                      <a:lnTo>
                        <a:pt x="89" y="14"/>
                      </a:lnTo>
                      <a:lnTo>
                        <a:pt x="88" y="18"/>
                      </a:lnTo>
                      <a:lnTo>
                        <a:pt x="88" y="23"/>
                      </a:lnTo>
                      <a:lnTo>
                        <a:pt x="88" y="27"/>
                      </a:lnTo>
                      <a:lnTo>
                        <a:pt x="87" y="32"/>
                      </a:lnTo>
                      <a:lnTo>
                        <a:pt x="87" y="36"/>
                      </a:lnTo>
                      <a:lnTo>
                        <a:pt x="86" y="41"/>
                      </a:lnTo>
                      <a:lnTo>
                        <a:pt x="86" y="46"/>
                      </a:lnTo>
                      <a:lnTo>
                        <a:pt x="85" y="50"/>
                      </a:lnTo>
                      <a:lnTo>
                        <a:pt x="85" y="54"/>
                      </a:lnTo>
                      <a:lnTo>
                        <a:pt x="84" y="59"/>
                      </a:lnTo>
                      <a:lnTo>
                        <a:pt x="84" y="64"/>
                      </a:lnTo>
                      <a:lnTo>
                        <a:pt x="84" y="68"/>
                      </a:lnTo>
                      <a:lnTo>
                        <a:pt x="83" y="73"/>
                      </a:lnTo>
                      <a:lnTo>
                        <a:pt x="82" y="77"/>
                      </a:lnTo>
                      <a:lnTo>
                        <a:pt x="82" y="82"/>
                      </a:lnTo>
                      <a:lnTo>
                        <a:pt x="82" y="86"/>
                      </a:lnTo>
                      <a:lnTo>
                        <a:pt x="81" y="91"/>
                      </a:lnTo>
                      <a:lnTo>
                        <a:pt x="81" y="96"/>
                      </a:lnTo>
                      <a:lnTo>
                        <a:pt x="80" y="100"/>
                      </a:lnTo>
                      <a:lnTo>
                        <a:pt x="80" y="105"/>
                      </a:lnTo>
                      <a:lnTo>
                        <a:pt x="80" y="109"/>
                      </a:lnTo>
                      <a:lnTo>
                        <a:pt x="79" y="114"/>
                      </a:lnTo>
                      <a:lnTo>
                        <a:pt x="78" y="118"/>
                      </a:lnTo>
                      <a:lnTo>
                        <a:pt x="78" y="123"/>
                      </a:lnTo>
                      <a:lnTo>
                        <a:pt x="78" y="128"/>
                      </a:lnTo>
                      <a:lnTo>
                        <a:pt x="77" y="132"/>
                      </a:lnTo>
                      <a:lnTo>
                        <a:pt x="77" y="137"/>
                      </a:lnTo>
                      <a:lnTo>
                        <a:pt x="76" y="141"/>
                      </a:lnTo>
                      <a:lnTo>
                        <a:pt x="76" y="146"/>
                      </a:lnTo>
                      <a:lnTo>
                        <a:pt x="74" y="149"/>
                      </a:lnTo>
                      <a:lnTo>
                        <a:pt x="73" y="151"/>
                      </a:lnTo>
                      <a:lnTo>
                        <a:pt x="72" y="152"/>
                      </a:lnTo>
                      <a:lnTo>
                        <a:pt x="70" y="154"/>
                      </a:lnTo>
                      <a:lnTo>
                        <a:pt x="68" y="156"/>
                      </a:lnTo>
                      <a:lnTo>
                        <a:pt x="66" y="157"/>
                      </a:lnTo>
                      <a:lnTo>
                        <a:pt x="63" y="159"/>
                      </a:lnTo>
                      <a:lnTo>
                        <a:pt x="60" y="160"/>
                      </a:lnTo>
                      <a:lnTo>
                        <a:pt x="57" y="162"/>
                      </a:lnTo>
                      <a:lnTo>
                        <a:pt x="54" y="163"/>
                      </a:lnTo>
                      <a:lnTo>
                        <a:pt x="50" y="164"/>
                      </a:lnTo>
                      <a:lnTo>
                        <a:pt x="47" y="166"/>
                      </a:lnTo>
                      <a:lnTo>
                        <a:pt x="44" y="167"/>
                      </a:lnTo>
                      <a:lnTo>
                        <a:pt x="40" y="168"/>
                      </a:lnTo>
                      <a:lnTo>
                        <a:pt x="36" y="169"/>
                      </a:lnTo>
                      <a:lnTo>
                        <a:pt x="33" y="170"/>
                      </a:lnTo>
                      <a:lnTo>
                        <a:pt x="29" y="171"/>
                      </a:lnTo>
                      <a:lnTo>
                        <a:pt x="26" y="172"/>
                      </a:lnTo>
                      <a:lnTo>
                        <a:pt x="22" y="172"/>
                      </a:lnTo>
                      <a:lnTo>
                        <a:pt x="19" y="173"/>
                      </a:lnTo>
                      <a:lnTo>
                        <a:pt x="16" y="174"/>
                      </a:lnTo>
                      <a:lnTo>
                        <a:pt x="13" y="174"/>
                      </a:lnTo>
                      <a:lnTo>
                        <a:pt x="10" y="174"/>
                      </a:lnTo>
                      <a:lnTo>
                        <a:pt x="8" y="174"/>
                      </a:lnTo>
                      <a:lnTo>
                        <a:pt x="6" y="174"/>
                      </a:lnTo>
                      <a:lnTo>
                        <a:pt x="4" y="174"/>
                      </a:lnTo>
                      <a:lnTo>
                        <a:pt x="2" y="174"/>
                      </a:lnTo>
                      <a:lnTo>
                        <a:pt x="1" y="174"/>
                      </a:lnTo>
                      <a:lnTo>
                        <a:pt x="0" y="173"/>
                      </a:lnTo>
                      <a:lnTo>
                        <a:pt x="0" y="172"/>
                      </a:lnTo>
                      <a:lnTo>
                        <a:pt x="0" y="161"/>
                      </a:lnTo>
                      <a:lnTo>
                        <a:pt x="1" y="156"/>
                      </a:lnTo>
                      <a:lnTo>
                        <a:pt x="2" y="150"/>
                      </a:lnTo>
                      <a:lnTo>
                        <a:pt x="2" y="145"/>
                      </a:lnTo>
                      <a:lnTo>
                        <a:pt x="3" y="140"/>
                      </a:lnTo>
                      <a:lnTo>
                        <a:pt x="3" y="134"/>
                      </a:lnTo>
                      <a:lnTo>
                        <a:pt x="4" y="129"/>
                      </a:lnTo>
                      <a:lnTo>
                        <a:pt x="4" y="124"/>
                      </a:lnTo>
                      <a:lnTo>
                        <a:pt x="5" y="118"/>
                      </a:lnTo>
                      <a:lnTo>
                        <a:pt x="5" y="113"/>
                      </a:lnTo>
                      <a:lnTo>
                        <a:pt x="6" y="108"/>
                      </a:lnTo>
                      <a:lnTo>
                        <a:pt x="6" y="102"/>
                      </a:lnTo>
                      <a:lnTo>
                        <a:pt x="7" y="97"/>
                      </a:lnTo>
                      <a:lnTo>
                        <a:pt x="8" y="91"/>
                      </a:lnTo>
                      <a:lnTo>
                        <a:pt x="8" y="86"/>
                      </a:lnTo>
                      <a:lnTo>
                        <a:pt x="9" y="81"/>
                      </a:lnTo>
                      <a:lnTo>
                        <a:pt x="9" y="75"/>
                      </a:lnTo>
                      <a:lnTo>
                        <a:pt x="10" y="70"/>
                      </a:lnTo>
                      <a:lnTo>
                        <a:pt x="10" y="64"/>
                      </a:lnTo>
                      <a:lnTo>
                        <a:pt x="11" y="59"/>
                      </a:lnTo>
                      <a:lnTo>
                        <a:pt x="12" y="54"/>
                      </a:lnTo>
                      <a:lnTo>
                        <a:pt x="12" y="48"/>
                      </a:lnTo>
                      <a:lnTo>
                        <a:pt x="13" y="43"/>
                      </a:lnTo>
                      <a:lnTo>
                        <a:pt x="13" y="38"/>
                      </a:lnTo>
                      <a:lnTo>
                        <a:pt x="14" y="32"/>
                      </a:lnTo>
                      <a:lnTo>
                        <a:pt x="14" y="27"/>
                      </a:lnTo>
                      <a:lnTo>
                        <a:pt x="15" y="22"/>
                      </a:lnTo>
                      <a:lnTo>
                        <a:pt x="16" y="16"/>
                      </a:lnTo>
                      <a:lnTo>
                        <a:pt x="16" y="11"/>
                      </a:lnTo>
                      <a:lnTo>
                        <a:pt x="17" y="6"/>
                      </a:lnTo>
                      <a:lnTo>
                        <a:pt x="18" y="0"/>
                      </a:lnTo>
                    </a:path>
                  </a:pathLst>
                </a:custGeom>
                <a:gradFill rotWithShape="0">
                  <a:gsLst>
                    <a:gs pos="0">
                      <a:srgbClr val="FFFFFF"/>
                    </a:gs>
                    <a:gs pos="100000">
                      <a:srgbClr val="B2B2B2"/>
                    </a:gs>
                  </a:gsLst>
                  <a:lin ang="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18646" name="Freeform 15"/>
              <p:cNvSpPr>
                <a:spLocks/>
              </p:cNvSpPr>
              <p:nvPr/>
            </p:nvSpPr>
            <p:spPr bwMode="auto">
              <a:xfrm>
                <a:off x="390" y="3765"/>
                <a:ext cx="145" cy="238"/>
              </a:xfrm>
              <a:custGeom>
                <a:avLst/>
                <a:gdLst>
                  <a:gd name="T0" fmla="*/ 0 w 145"/>
                  <a:gd name="T1" fmla="*/ 237 h 238"/>
                  <a:gd name="T2" fmla="*/ 10 w 145"/>
                  <a:gd name="T3" fmla="*/ 81 h 238"/>
                  <a:gd name="T4" fmla="*/ 144 w 145"/>
                  <a:gd name="T5" fmla="*/ 0 h 238"/>
                  <a:gd name="T6" fmla="*/ 134 w 145"/>
                  <a:gd name="T7" fmla="*/ 155 h 238"/>
                  <a:gd name="T8" fmla="*/ 0 w 145"/>
                  <a:gd name="T9" fmla="*/ 237 h 23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45" h="238">
                    <a:moveTo>
                      <a:pt x="0" y="237"/>
                    </a:moveTo>
                    <a:lnTo>
                      <a:pt x="10" y="81"/>
                    </a:lnTo>
                    <a:lnTo>
                      <a:pt x="144" y="0"/>
                    </a:lnTo>
                    <a:lnTo>
                      <a:pt x="134" y="155"/>
                    </a:lnTo>
                    <a:lnTo>
                      <a:pt x="0" y="237"/>
                    </a:lnTo>
                  </a:path>
                </a:pathLst>
              </a:custGeom>
              <a:gradFill rotWithShape="0">
                <a:gsLst>
                  <a:gs pos="0">
                    <a:srgbClr val="FFFFFF"/>
                  </a:gs>
                  <a:gs pos="100000">
                    <a:srgbClr val="B2B2B2"/>
                  </a:gs>
                </a:gsLst>
                <a:lin ang="2700000" scaled="1"/>
              </a:gra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647" name="Freeform 16"/>
              <p:cNvSpPr>
                <a:spLocks/>
              </p:cNvSpPr>
              <p:nvPr/>
            </p:nvSpPr>
            <p:spPr bwMode="auto">
              <a:xfrm>
                <a:off x="312" y="3837"/>
                <a:ext cx="91" cy="166"/>
              </a:xfrm>
              <a:custGeom>
                <a:avLst/>
                <a:gdLst>
                  <a:gd name="T0" fmla="*/ 0 w 91"/>
                  <a:gd name="T1" fmla="*/ 155 h 166"/>
                  <a:gd name="T2" fmla="*/ 9 w 91"/>
                  <a:gd name="T3" fmla="*/ 0 h 166"/>
                  <a:gd name="T4" fmla="*/ 90 w 91"/>
                  <a:gd name="T5" fmla="*/ 10 h 166"/>
                  <a:gd name="T6" fmla="*/ 80 w 91"/>
                  <a:gd name="T7" fmla="*/ 165 h 166"/>
                  <a:gd name="T8" fmla="*/ 0 w 91"/>
                  <a:gd name="T9" fmla="*/ 155 h 16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91" h="166">
                    <a:moveTo>
                      <a:pt x="0" y="155"/>
                    </a:moveTo>
                    <a:lnTo>
                      <a:pt x="9" y="0"/>
                    </a:lnTo>
                    <a:lnTo>
                      <a:pt x="90" y="10"/>
                    </a:lnTo>
                    <a:lnTo>
                      <a:pt x="80" y="165"/>
                    </a:lnTo>
                    <a:lnTo>
                      <a:pt x="0" y="155"/>
                    </a:lnTo>
                  </a:path>
                </a:pathLst>
              </a:custGeom>
              <a:gradFill rotWithShape="0">
                <a:gsLst>
                  <a:gs pos="0">
                    <a:srgbClr val="D4D4D4"/>
                  </a:gs>
                  <a:gs pos="100000">
                    <a:srgbClr val="555555"/>
                  </a:gs>
                </a:gsLst>
                <a:lin ang="2700000" scaled="1"/>
              </a:gra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648" name="Freeform 17"/>
              <p:cNvSpPr>
                <a:spLocks/>
              </p:cNvSpPr>
              <p:nvPr/>
            </p:nvSpPr>
            <p:spPr bwMode="auto">
              <a:xfrm>
                <a:off x="321" y="3763"/>
                <a:ext cx="216" cy="85"/>
              </a:xfrm>
              <a:custGeom>
                <a:avLst/>
                <a:gdLst>
                  <a:gd name="T0" fmla="*/ 0 w 216"/>
                  <a:gd name="T1" fmla="*/ 73 h 85"/>
                  <a:gd name="T2" fmla="*/ 81 w 216"/>
                  <a:gd name="T3" fmla="*/ 84 h 85"/>
                  <a:gd name="T4" fmla="*/ 215 w 216"/>
                  <a:gd name="T5" fmla="*/ 2 h 85"/>
                  <a:gd name="T6" fmla="*/ 126 w 216"/>
                  <a:gd name="T7" fmla="*/ 0 h 85"/>
                  <a:gd name="T8" fmla="*/ 0 w 216"/>
                  <a:gd name="T9" fmla="*/ 73 h 8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16" h="85">
                    <a:moveTo>
                      <a:pt x="0" y="73"/>
                    </a:moveTo>
                    <a:lnTo>
                      <a:pt x="81" y="84"/>
                    </a:lnTo>
                    <a:lnTo>
                      <a:pt x="215" y="2"/>
                    </a:lnTo>
                    <a:lnTo>
                      <a:pt x="126" y="0"/>
                    </a:lnTo>
                    <a:lnTo>
                      <a:pt x="0" y="73"/>
                    </a:lnTo>
                  </a:path>
                </a:pathLst>
              </a:custGeom>
              <a:gradFill rotWithShape="0">
                <a:gsLst>
                  <a:gs pos="0">
                    <a:srgbClr val="FFFFFF"/>
                  </a:gs>
                  <a:gs pos="100000">
                    <a:srgbClr val="B2B2B2"/>
                  </a:gs>
                </a:gsLst>
                <a:lin ang="2700000" scaled="1"/>
              </a:gra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18649" name="Group 18"/>
              <p:cNvGrpSpPr>
                <a:grpSpLocks/>
              </p:cNvGrpSpPr>
              <p:nvPr/>
            </p:nvGrpSpPr>
            <p:grpSpPr bwMode="auto">
              <a:xfrm>
                <a:off x="201" y="3588"/>
                <a:ext cx="363" cy="496"/>
                <a:chOff x="201" y="3588"/>
                <a:chExt cx="363" cy="496"/>
              </a:xfrm>
            </p:grpSpPr>
            <p:sp>
              <p:nvSpPr>
                <p:cNvPr id="18650" name="Freeform 19"/>
                <p:cNvSpPr>
                  <a:spLocks/>
                </p:cNvSpPr>
                <p:nvPr/>
              </p:nvSpPr>
              <p:spPr bwMode="auto">
                <a:xfrm>
                  <a:off x="201" y="3588"/>
                  <a:ext cx="352" cy="496"/>
                </a:xfrm>
                <a:custGeom>
                  <a:avLst/>
                  <a:gdLst>
                    <a:gd name="T0" fmla="*/ 54 w 352"/>
                    <a:gd name="T1" fmla="*/ 495 h 496"/>
                    <a:gd name="T2" fmla="*/ 0 w 352"/>
                    <a:gd name="T3" fmla="*/ 423 h 496"/>
                    <a:gd name="T4" fmla="*/ 151 w 352"/>
                    <a:gd name="T5" fmla="*/ 190 h 496"/>
                    <a:gd name="T6" fmla="*/ 345 w 352"/>
                    <a:gd name="T7" fmla="*/ 0 h 496"/>
                    <a:gd name="T8" fmla="*/ 351 w 352"/>
                    <a:gd name="T9" fmla="*/ 10 h 496"/>
                    <a:gd name="T10" fmla="*/ 54 w 352"/>
                    <a:gd name="T11" fmla="*/ 495 h 496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0" t="0" r="r" b="b"/>
                  <a:pathLst>
                    <a:path w="352" h="496">
                      <a:moveTo>
                        <a:pt x="54" y="495"/>
                      </a:moveTo>
                      <a:lnTo>
                        <a:pt x="0" y="423"/>
                      </a:lnTo>
                      <a:lnTo>
                        <a:pt x="151" y="190"/>
                      </a:lnTo>
                      <a:lnTo>
                        <a:pt x="345" y="0"/>
                      </a:lnTo>
                      <a:lnTo>
                        <a:pt x="351" y="10"/>
                      </a:lnTo>
                      <a:lnTo>
                        <a:pt x="54" y="495"/>
                      </a:lnTo>
                    </a:path>
                  </a:pathLst>
                </a:custGeom>
                <a:gradFill rotWithShape="0">
                  <a:gsLst>
                    <a:gs pos="0">
                      <a:srgbClr val="D4D4D4"/>
                    </a:gs>
                    <a:gs pos="100000">
                      <a:srgbClr val="555555"/>
                    </a:gs>
                  </a:gsLst>
                  <a:lin ang="2700000" scaled="1"/>
                </a:gradFill>
                <a:ln w="12700" cap="rnd" cmpd="sng">
                  <a:solidFill>
                    <a:srgbClr val="555555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8651" name="Freeform 20"/>
                <p:cNvSpPr>
                  <a:spLocks/>
                </p:cNvSpPr>
                <p:nvPr/>
              </p:nvSpPr>
              <p:spPr bwMode="auto">
                <a:xfrm>
                  <a:off x="545" y="3588"/>
                  <a:ext cx="19" cy="12"/>
                </a:xfrm>
                <a:custGeom>
                  <a:avLst/>
                  <a:gdLst>
                    <a:gd name="T0" fmla="*/ 7 w 19"/>
                    <a:gd name="T1" fmla="*/ 10 h 12"/>
                    <a:gd name="T2" fmla="*/ 18 w 19"/>
                    <a:gd name="T3" fmla="*/ 11 h 12"/>
                    <a:gd name="T4" fmla="*/ 11 w 19"/>
                    <a:gd name="T5" fmla="*/ 2 h 12"/>
                    <a:gd name="T6" fmla="*/ 0 w 19"/>
                    <a:gd name="T7" fmla="*/ 0 h 12"/>
                    <a:gd name="T8" fmla="*/ 7 w 19"/>
                    <a:gd name="T9" fmla="*/ 10 h 1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9" h="12">
                      <a:moveTo>
                        <a:pt x="7" y="10"/>
                      </a:moveTo>
                      <a:lnTo>
                        <a:pt x="18" y="11"/>
                      </a:lnTo>
                      <a:lnTo>
                        <a:pt x="11" y="2"/>
                      </a:lnTo>
                      <a:lnTo>
                        <a:pt x="0" y="0"/>
                      </a:lnTo>
                      <a:lnTo>
                        <a:pt x="7" y="10"/>
                      </a:lnTo>
                    </a:path>
                  </a:pathLst>
                </a:custGeom>
                <a:gradFill rotWithShape="0">
                  <a:gsLst>
                    <a:gs pos="0">
                      <a:srgbClr val="D4D4D4"/>
                    </a:gs>
                    <a:gs pos="100000">
                      <a:srgbClr val="555555"/>
                    </a:gs>
                  </a:gsLst>
                  <a:lin ang="2700000" scaled="1"/>
                </a:gradFill>
                <a:ln w="12700" cap="rnd" cmpd="sng">
                  <a:solidFill>
                    <a:srgbClr val="555555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8652" name="Freeform 21"/>
                <p:cNvSpPr>
                  <a:spLocks/>
                </p:cNvSpPr>
                <p:nvPr/>
              </p:nvSpPr>
              <p:spPr bwMode="auto">
                <a:xfrm>
                  <a:off x="255" y="3598"/>
                  <a:ext cx="309" cy="486"/>
                </a:xfrm>
                <a:custGeom>
                  <a:avLst/>
                  <a:gdLst>
                    <a:gd name="T0" fmla="*/ 297 w 309"/>
                    <a:gd name="T1" fmla="*/ 0 h 486"/>
                    <a:gd name="T2" fmla="*/ 308 w 309"/>
                    <a:gd name="T3" fmla="*/ 2 h 486"/>
                    <a:gd name="T4" fmla="*/ 15 w 309"/>
                    <a:gd name="T5" fmla="*/ 484 h 486"/>
                    <a:gd name="T6" fmla="*/ 0 w 309"/>
                    <a:gd name="T7" fmla="*/ 485 h 486"/>
                    <a:gd name="T8" fmla="*/ 297 w 309"/>
                    <a:gd name="T9" fmla="*/ 0 h 48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309" h="486">
                      <a:moveTo>
                        <a:pt x="297" y="0"/>
                      </a:moveTo>
                      <a:lnTo>
                        <a:pt x="308" y="2"/>
                      </a:lnTo>
                      <a:lnTo>
                        <a:pt x="15" y="484"/>
                      </a:lnTo>
                      <a:lnTo>
                        <a:pt x="0" y="485"/>
                      </a:lnTo>
                      <a:lnTo>
                        <a:pt x="297" y="0"/>
                      </a:lnTo>
                    </a:path>
                  </a:pathLst>
                </a:custGeom>
                <a:solidFill>
                  <a:srgbClr val="00000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</p:grpSp>
        <p:sp>
          <p:nvSpPr>
            <p:cNvPr id="18638" name="Freeform 22"/>
            <p:cNvSpPr>
              <a:spLocks/>
            </p:cNvSpPr>
            <p:nvPr/>
          </p:nvSpPr>
          <p:spPr bwMode="auto">
            <a:xfrm>
              <a:off x="216" y="3967"/>
              <a:ext cx="68" cy="90"/>
            </a:xfrm>
            <a:custGeom>
              <a:avLst/>
              <a:gdLst>
                <a:gd name="T0" fmla="*/ 0 w 68"/>
                <a:gd name="T1" fmla="*/ 46 h 90"/>
                <a:gd name="T2" fmla="*/ 34 w 68"/>
                <a:gd name="T3" fmla="*/ 89 h 90"/>
                <a:gd name="T4" fmla="*/ 67 w 68"/>
                <a:gd name="T5" fmla="*/ 40 h 90"/>
                <a:gd name="T6" fmla="*/ 36 w 68"/>
                <a:gd name="T7" fmla="*/ 0 h 90"/>
                <a:gd name="T8" fmla="*/ 0 w 68"/>
                <a:gd name="T9" fmla="*/ 46 h 9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8" h="90">
                  <a:moveTo>
                    <a:pt x="0" y="46"/>
                  </a:moveTo>
                  <a:lnTo>
                    <a:pt x="34" y="89"/>
                  </a:lnTo>
                  <a:lnTo>
                    <a:pt x="67" y="40"/>
                  </a:lnTo>
                  <a:lnTo>
                    <a:pt x="36" y="0"/>
                  </a:lnTo>
                  <a:lnTo>
                    <a:pt x="0" y="46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639" name="Freeform 23"/>
            <p:cNvSpPr>
              <a:spLocks/>
            </p:cNvSpPr>
            <p:nvPr/>
          </p:nvSpPr>
          <p:spPr bwMode="auto">
            <a:xfrm>
              <a:off x="262" y="3931"/>
              <a:ext cx="33" cy="46"/>
            </a:xfrm>
            <a:custGeom>
              <a:avLst/>
              <a:gdLst>
                <a:gd name="T0" fmla="*/ 0 w 33"/>
                <a:gd name="T1" fmla="*/ 25 h 46"/>
                <a:gd name="T2" fmla="*/ 16 w 33"/>
                <a:gd name="T3" fmla="*/ 45 h 46"/>
                <a:gd name="T4" fmla="*/ 32 w 33"/>
                <a:gd name="T5" fmla="*/ 25 h 46"/>
                <a:gd name="T6" fmla="*/ 18 w 33"/>
                <a:gd name="T7" fmla="*/ 0 h 46"/>
                <a:gd name="T8" fmla="*/ 0 w 33"/>
                <a:gd name="T9" fmla="*/ 25 h 4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3" h="46">
                  <a:moveTo>
                    <a:pt x="0" y="25"/>
                  </a:moveTo>
                  <a:lnTo>
                    <a:pt x="16" y="45"/>
                  </a:lnTo>
                  <a:lnTo>
                    <a:pt x="32" y="25"/>
                  </a:lnTo>
                  <a:lnTo>
                    <a:pt x="18" y="0"/>
                  </a:lnTo>
                  <a:lnTo>
                    <a:pt x="0" y="25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640" name="Line 24"/>
            <p:cNvSpPr>
              <a:spLocks noChangeShapeType="1"/>
            </p:cNvSpPr>
            <p:nvPr/>
          </p:nvSpPr>
          <p:spPr bwMode="auto">
            <a:xfrm flipV="1">
              <a:off x="349" y="4010"/>
              <a:ext cx="11" cy="18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641" name="Line 25"/>
            <p:cNvSpPr>
              <a:spLocks noChangeShapeType="1"/>
            </p:cNvSpPr>
            <p:nvPr/>
          </p:nvSpPr>
          <p:spPr bwMode="auto">
            <a:xfrm flipV="1">
              <a:off x="351" y="4032"/>
              <a:ext cx="7" cy="18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642" name="Line 26"/>
            <p:cNvSpPr>
              <a:spLocks noChangeShapeType="1"/>
            </p:cNvSpPr>
            <p:nvPr/>
          </p:nvSpPr>
          <p:spPr bwMode="auto">
            <a:xfrm flipV="1">
              <a:off x="353" y="4058"/>
              <a:ext cx="5" cy="19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643" name="Line 27"/>
            <p:cNvSpPr>
              <a:spLocks noChangeShapeType="1"/>
            </p:cNvSpPr>
            <p:nvPr/>
          </p:nvSpPr>
          <p:spPr bwMode="auto">
            <a:xfrm flipV="1">
              <a:off x="358" y="4076"/>
              <a:ext cx="4" cy="18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8435" name="Group 28"/>
          <p:cNvGrpSpPr>
            <a:grpSpLocks/>
          </p:cNvGrpSpPr>
          <p:nvPr/>
        </p:nvGrpSpPr>
        <p:grpSpPr bwMode="auto">
          <a:xfrm>
            <a:off x="763588" y="4343400"/>
            <a:ext cx="928687" cy="1331913"/>
            <a:chOff x="481" y="2924"/>
            <a:chExt cx="585" cy="839"/>
          </a:xfrm>
        </p:grpSpPr>
        <p:sp>
          <p:nvSpPr>
            <p:cNvPr id="18605" name="Freeform 29"/>
            <p:cNvSpPr>
              <a:spLocks/>
            </p:cNvSpPr>
            <p:nvPr/>
          </p:nvSpPr>
          <p:spPr bwMode="auto">
            <a:xfrm>
              <a:off x="481" y="3528"/>
              <a:ext cx="168" cy="235"/>
            </a:xfrm>
            <a:custGeom>
              <a:avLst/>
              <a:gdLst>
                <a:gd name="T0" fmla="*/ 130 w 168"/>
                <a:gd name="T1" fmla="*/ 11 h 235"/>
                <a:gd name="T2" fmla="*/ 125 w 168"/>
                <a:gd name="T3" fmla="*/ 15 h 235"/>
                <a:gd name="T4" fmla="*/ 121 w 168"/>
                <a:gd name="T5" fmla="*/ 20 h 235"/>
                <a:gd name="T6" fmla="*/ 117 w 168"/>
                <a:gd name="T7" fmla="*/ 25 h 235"/>
                <a:gd name="T8" fmla="*/ 111 w 168"/>
                <a:gd name="T9" fmla="*/ 33 h 235"/>
                <a:gd name="T10" fmla="*/ 104 w 168"/>
                <a:gd name="T11" fmla="*/ 43 h 235"/>
                <a:gd name="T12" fmla="*/ 96 w 168"/>
                <a:gd name="T13" fmla="*/ 53 h 235"/>
                <a:gd name="T14" fmla="*/ 89 w 168"/>
                <a:gd name="T15" fmla="*/ 64 h 235"/>
                <a:gd name="T16" fmla="*/ 81 w 168"/>
                <a:gd name="T17" fmla="*/ 78 h 235"/>
                <a:gd name="T18" fmla="*/ 71 w 168"/>
                <a:gd name="T19" fmla="*/ 95 h 235"/>
                <a:gd name="T20" fmla="*/ 62 w 168"/>
                <a:gd name="T21" fmla="*/ 112 h 235"/>
                <a:gd name="T22" fmla="*/ 53 w 168"/>
                <a:gd name="T23" fmla="*/ 129 h 235"/>
                <a:gd name="T24" fmla="*/ 45 w 168"/>
                <a:gd name="T25" fmla="*/ 144 h 235"/>
                <a:gd name="T26" fmla="*/ 39 w 168"/>
                <a:gd name="T27" fmla="*/ 153 h 235"/>
                <a:gd name="T28" fmla="*/ 34 w 168"/>
                <a:gd name="T29" fmla="*/ 162 h 235"/>
                <a:gd name="T30" fmla="*/ 28 w 168"/>
                <a:gd name="T31" fmla="*/ 171 h 235"/>
                <a:gd name="T32" fmla="*/ 23 w 168"/>
                <a:gd name="T33" fmla="*/ 180 h 235"/>
                <a:gd name="T34" fmla="*/ 19 w 168"/>
                <a:gd name="T35" fmla="*/ 189 h 235"/>
                <a:gd name="T36" fmla="*/ 12 w 168"/>
                <a:gd name="T37" fmla="*/ 202 h 235"/>
                <a:gd name="T38" fmla="*/ 4 w 168"/>
                <a:gd name="T39" fmla="*/ 224 h 235"/>
                <a:gd name="T40" fmla="*/ 3 w 168"/>
                <a:gd name="T41" fmla="*/ 230 h 235"/>
                <a:gd name="T42" fmla="*/ 10 w 168"/>
                <a:gd name="T43" fmla="*/ 224 h 235"/>
                <a:gd name="T44" fmla="*/ 18 w 168"/>
                <a:gd name="T45" fmla="*/ 218 h 235"/>
                <a:gd name="T46" fmla="*/ 25 w 168"/>
                <a:gd name="T47" fmla="*/ 211 h 235"/>
                <a:gd name="T48" fmla="*/ 33 w 168"/>
                <a:gd name="T49" fmla="*/ 200 h 235"/>
                <a:gd name="T50" fmla="*/ 43 w 168"/>
                <a:gd name="T51" fmla="*/ 185 h 235"/>
                <a:gd name="T52" fmla="*/ 54 w 168"/>
                <a:gd name="T53" fmla="*/ 172 h 235"/>
                <a:gd name="T54" fmla="*/ 65 w 168"/>
                <a:gd name="T55" fmla="*/ 158 h 235"/>
                <a:gd name="T56" fmla="*/ 75 w 168"/>
                <a:gd name="T57" fmla="*/ 144 h 235"/>
                <a:gd name="T58" fmla="*/ 87 w 168"/>
                <a:gd name="T59" fmla="*/ 130 h 235"/>
                <a:gd name="T60" fmla="*/ 97 w 168"/>
                <a:gd name="T61" fmla="*/ 116 h 235"/>
                <a:gd name="T62" fmla="*/ 109 w 168"/>
                <a:gd name="T63" fmla="*/ 102 h 235"/>
                <a:gd name="T64" fmla="*/ 119 w 168"/>
                <a:gd name="T65" fmla="*/ 89 h 235"/>
                <a:gd name="T66" fmla="*/ 129 w 168"/>
                <a:gd name="T67" fmla="*/ 76 h 235"/>
                <a:gd name="T68" fmla="*/ 139 w 168"/>
                <a:gd name="T69" fmla="*/ 62 h 235"/>
                <a:gd name="T70" fmla="*/ 149 w 168"/>
                <a:gd name="T71" fmla="*/ 50 h 235"/>
                <a:gd name="T72" fmla="*/ 157 w 168"/>
                <a:gd name="T73" fmla="*/ 40 h 235"/>
                <a:gd name="T74" fmla="*/ 163 w 168"/>
                <a:gd name="T75" fmla="*/ 32 h 235"/>
                <a:gd name="T76" fmla="*/ 165 w 168"/>
                <a:gd name="T77" fmla="*/ 27 h 235"/>
                <a:gd name="T78" fmla="*/ 167 w 168"/>
                <a:gd name="T79" fmla="*/ 22 h 235"/>
                <a:gd name="T80" fmla="*/ 167 w 168"/>
                <a:gd name="T81" fmla="*/ 16 h 235"/>
                <a:gd name="T82" fmla="*/ 166 w 168"/>
                <a:gd name="T83" fmla="*/ 9 h 235"/>
                <a:gd name="T84" fmla="*/ 163 w 168"/>
                <a:gd name="T85" fmla="*/ 4 h 235"/>
                <a:gd name="T86" fmla="*/ 160 w 168"/>
                <a:gd name="T87" fmla="*/ 1 h 235"/>
                <a:gd name="T88" fmla="*/ 156 w 168"/>
                <a:gd name="T89" fmla="*/ 0 h 235"/>
                <a:gd name="T90" fmla="*/ 150 w 168"/>
                <a:gd name="T91" fmla="*/ 1 h 235"/>
                <a:gd name="T92" fmla="*/ 144 w 168"/>
                <a:gd name="T93" fmla="*/ 3 h 235"/>
                <a:gd name="T94" fmla="*/ 137 w 168"/>
                <a:gd name="T95" fmla="*/ 7 h 235"/>
                <a:gd name="T96" fmla="*/ 132 w 168"/>
                <a:gd name="T97" fmla="*/ 10 h 235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168" h="235">
                  <a:moveTo>
                    <a:pt x="132" y="10"/>
                  </a:moveTo>
                  <a:lnTo>
                    <a:pt x="130" y="11"/>
                  </a:lnTo>
                  <a:lnTo>
                    <a:pt x="128" y="13"/>
                  </a:lnTo>
                  <a:lnTo>
                    <a:pt x="125" y="15"/>
                  </a:lnTo>
                  <a:lnTo>
                    <a:pt x="123" y="18"/>
                  </a:lnTo>
                  <a:lnTo>
                    <a:pt x="121" y="20"/>
                  </a:lnTo>
                  <a:lnTo>
                    <a:pt x="119" y="23"/>
                  </a:lnTo>
                  <a:lnTo>
                    <a:pt x="117" y="25"/>
                  </a:lnTo>
                  <a:lnTo>
                    <a:pt x="115" y="27"/>
                  </a:lnTo>
                  <a:lnTo>
                    <a:pt x="111" y="33"/>
                  </a:lnTo>
                  <a:lnTo>
                    <a:pt x="107" y="38"/>
                  </a:lnTo>
                  <a:lnTo>
                    <a:pt x="104" y="43"/>
                  </a:lnTo>
                  <a:lnTo>
                    <a:pt x="100" y="48"/>
                  </a:lnTo>
                  <a:lnTo>
                    <a:pt x="96" y="53"/>
                  </a:lnTo>
                  <a:lnTo>
                    <a:pt x="93" y="58"/>
                  </a:lnTo>
                  <a:lnTo>
                    <a:pt x="89" y="64"/>
                  </a:lnTo>
                  <a:lnTo>
                    <a:pt x="86" y="69"/>
                  </a:lnTo>
                  <a:lnTo>
                    <a:pt x="81" y="78"/>
                  </a:lnTo>
                  <a:lnTo>
                    <a:pt x="76" y="86"/>
                  </a:lnTo>
                  <a:lnTo>
                    <a:pt x="71" y="95"/>
                  </a:lnTo>
                  <a:lnTo>
                    <a:pt x="67" y="104"/>
                  </a:lnTo>
                  <a:lnTo>
                    <a:pt x="62" y="112"/>
                  </a:lnTo>
                  <a:lnTo>
                    <a:pt x="57" y="120"/>
                  </a:lnTo>
                  <a:lnTo>
                    <a:pt x="53" y="129"/>
                  </a:lnTo>
                  <a:lnTo>
                    <a:pt x="48" y="138"/>
                  </a:lnTo>
                  <a:lnTo>
                    <a:pt x="45" y="144"/>
                  </a:lnTo>
                  <a:lnTo>
                    <a:pt x="43" y="149"/>
                  </a:lnTo>
                  <a:lnTo>
                    <a:pt x="39" y="153"/>
                  </a:lnTo>
                  <a:lnTo>
                    <a:pt x="37" y="158"/>
                  </a:lnTo>
                  <a:lnTo>
                    <a:pt x="34" y="162"/>
                  </a:lnTo>
                  <a:lnTo>
                    <a:pt x="31" y="166"/>
                  </a:lnTo>
                  <a:lnTo>
                    <a:pt x="28" y="171"/>
                  </a:lnTo>
                  <a:lnTo>
                    <a:pt x="25" y="177"/>
                  </a:lnTo>
                  <a:lnTo>
                    <a:pt x="23" y="180"/>
                  </a:lnTo>
                  <a:lnTo>
                    <a:pt x="21" y="184"/>
                  </a:lnTo>
                  <a:lnTo>
                    <a:pt x="19" y="189"/>
                  </a:lnTo>
                  <a:lnTo>
                    <a:pt x="17" y="191"/>
                  </a:lnTo>
                  <a:lnTo>
                    <a:pt x="12" y="202"/>
                  </a:lnTo>
                  <a:lnTo>
                    <a:pt x="8" y="213"/>
                  </a:lnTo>
                  <a:lnTo>
                    <a:pt x="4" y="224"/>
                  </a:lnTo>
                  <a:lnTo>
                    <a:pt x="0" y="234"/>
                  </a:lnTo>
                  <a:lnTo>
                    <a:pt x="3" y="230"/>
                  </a:lnTo>
                  <a:lnTo>
                    <a:pt x="7" y="227"/>
                  </a:lnTo>
                  <a:lnTo>
                    <a:pt x="10" y="224"/>
                  </a:lnTo>
                  <a:lnTo>
                    <a:pt x="14" y="220"/>
                  </a:lnTo>
                  <a:lnTo>
                    <a:pt x="18" y="218"/>
                  </a:lnTo>
                  <a:lnTo>
                    <a:pt x="21" y="214"/>
                  </a:lnTo>
                  <a:lnTo>
                    <a:pt x="25" y="211"/>
                  </a:lnTo>
                  <a:lnTo>
                    <a:pt x="28" y="207"/>
                  </a:lnTo>
                  <a:lnTo>
                    <a:pt x="33" y="200"/>
                  </a:lnTo>
                  <a:lnTo>
                    <a:pt x="38" y="192"/>
                  </a:lnTo>
                  <a:lnTo>
                    <a:pt x="43" y="185"/>
                  </a:lnTo>
                  <a:lnTo>
                    <a:pt x="49" y="178"/>
                  </a:lnTo>
                  <a:lnTo>
                    <a:pt x="54" y="172"/>
                  </a:lnTo>
                  <a:lnTo>
                    <a:pt x="59" y="165"/>
                  </a:lnTo>
                  <a:lnTo>
                    <a:pt x="65" y="158"/>
                  </a:lnTo>
                  <a:lnTo>
                    <a:pt x="70" y="151"/>
                  </a:lnTo>
                  <a:lnTo>
                    <a:pt x="75" y="144"/>
                  </a:lnTo>
                  <a:lnTo>
                    <a:pt x="81" y="137"/>
                  </a:lnTo>
                  <a:lnTo>
                    <a:pt x="87" y="130"/>
                  </a:lnTo>
                  <a:lnTo>
                    <a:pt x="92" y="124"/>
                  </a:lnTo>
                  <a:lnTo>
                    <a:pt x="97" y="116"/>
                  </a:lnTo>
                  <a:lnTo>
                    <a:pt x="103" y="110"/>
                  </a:lnTo>
                  <a:lnTo>
                    <a:pt x="109" y="102"/>
                  </a:lnTo>
                  <a:lnTo>
                    <a:pt x="114" y="96"/>
                  </a:lnTo>
                  <a:lnTo>
                    <a:pt x="119" y="89"/>
                  </a:lnTo>
                  <a:lnTo>
                    <a:pt x="124" y="82"/>
                  </a:lnTo>
                  <a:lnTo>
                    <a:pt x="129" y="76"/>
                  </a:lnTo>
                  <a:lnTo>
                    <a:pt x="133" y="69"/>
                  </a:lnTo>
                  <a:lnTo>
                    <a:pt x="139" y="62"/>
                  </a:lnTo>
                  <a:lnTo>
                    <a:pt x="143" y="56"/>
                  </a:lnTo>
                  <a:lnTo>
                    <a:pt x="149" y="50"/>
                  </a:lnTo>
                  <a:lnTo>
                    <a:pt x="155" y="43"/>
                  </a:lnTo>
                  <a:lnTo>
                    <a:pt x="157" y="40"/>
                  </a:lnTo>
                  <a:lnTo>
                    <a:pt x="160" y="36"/>
                  </a:lnTo>
                  <a:lnTo>
                    <a:pt x="163" y="32"/>
                  </a:lnTo>
                  <a:lnTo>
                    <a:pt x="165" y="28"/>
                  </a:lnTo>
                  <a:lnTo>
                    <a:pt x="165" y="27"/>
                  </a:lnTo>
                  <a:lnTo>
                    <a:pt x="166" y="24"/>
                  </a:lnTo>
                  <a:lnTo>
                    <a:pt x="167" y="22"/>
                  </a:lnTo>
                  <a:lnTo>
                    <a:pt x="167" y="21"/>
                  </a:lnTo>
                  <a:lnTo>
                    <a:pt x="167" y="16"/>
                  </a:lnTo>
                  <a:lnTo>
                    <a:pt x="167" y="13"/>
                  </a:lnTo>
                  <a:lnTo>
                    <a:pt x="166" y="9"/>
                  </a:lnTo>
                  <a:lnTo>
                    <a:pt x="165" y="6"/>
                  </a:lnTo>
                  <a:lnTo>
                    <a:pt x="163" y="4"/>
                  </a:lnTo>
                  <a:lnTo>
                    <a:pt x="162" y="2"/>
                  </a:lnTo>
                  <a:lnTo>
                    <a:pt x="160" y="1"/>
                  </a:lnTo>
                  <a:lnTo>
                    <a:pt x="158" y="0"/>
                  </a:lnTo>
                  <a:lnTo>
                    <a:pt x="156" y="0"/>
                  </a:lnTo>
                  <a:lnTo>
                    <a:pt x="153" y="0"/>
                  </a:lnTo>
                  <a:lnTo>
                    <a:pt x="150" y="1"/>
                  </a:lnTo>
                  <a:lnTo>
                    <a:pt x="147" y="2"/>
                  </a:lnTo>
                  <a:lnTo>
                    <a:pt x="144" y="3"/>
                  </a:lnTo>
                  <a:lnTo>
                    <a:pt x="140" y="5"/>
                  </a:lnTo>
                  <a:lnTo>
                    <a:pt x="137" y="7"/>
                  </a:lnTo>
                  <a:lnTo>
                    <a:pt x="132" y="10"/>
                  </a:lnTo>
                </a:path>
              </a:pathLst>
            </a:custGeom>
            <a:gradFill rotWithShape="0">
              <a:gsLst>
                <a:gs pos="0">
                  <a:srgbClr val="FFFF00"/>
                </a:gs>
                <a:gs pos="100000">
                  <a:srgbClr val="4C4C00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606" name="Freeform 30"/>
            <p:cNvSpPr>
              <a:spLocks/>
            </p:cNvSpPr>
            <p:nvPr/>
          </p:nvSpPr>
          <p:spPr bwMode="auto">
            <a:xfrm>
              <a:off x="858" y="2924"/>
              <a:ext cx="208" cy="288"/>
            </a:xfrm>
            <a:custGeom>
              <a:avLst/>
              <a:gdLst>
                <a:gd name="T0" fmla="*/ 173 w 208"/>
                <a:gd name="T1" fmla="*/ 31 h 288"/>
                <a:gd name="T2" fmla="*/ 0 w 208"/>
                <a:gd name="T3" fmla="*/ 277 h 288"/>
                <a:gd name="T4" fmla="*/ 18 w 208"/>
                <a:gd name="T5" fmla="*/ 287 h 288"/>
                <a:gd name="T6" fmla="*/ 191 w 208"/>
                <a:gd name="T7" fmla="*/ 41 h 288"/>
                <a:gd name="T8" fmla="*/ 196 w 208"/>
                <a:gd name="T9" fmla="*/ 32 h 288"/>
                <a:gd name="T10" fmla="*/ 201 w 208"/>
                <a:gd name="T11" fmla="*/ 24 h 288"/>
                <a:gd name="T12" fmla="*/ 204 w 208"/>
                <a:gd name="T13" fmla="*/ 17 h 288"/>
                <a:gd name="T14" fmla="*/ 205 w 208"/>
                <a:gd name="T15" fmla="*/ 11 h 288"/>
                <a:gd name="T16" fmla="*/ 206 w 208"/>
                <a:gd name="T17" fmla="*/ 6 h 288"/>
                <a:gd name="T18" fmla="*/ 207 w 208"/>
                <a:gd name="T19" fmla="*/ 3 h 288"/>
                <a:gd name="T20" fmla="*/ 207 w 208"/>
                <a:gd name="T21" fmla="*/ 1 h 288"/>
                <a:gd name="T22" fmla="*/ 207 w 208"/>
                <a:gd name="T23" fmla="*/ 0 h 288"/>
                <a:gd name="T24" fmla="*/ 200 w 208"/>
                <a:gd name="T25" fmla="*/ 4 h 288"/>
                <a:gd name="T26" fmla="*/ 194 w 208"/>
                <a:gd name="T27" fmla="*/ 9 h 288"/>
                <a:gd name="T28" fmla="*/ 188 w 208"/>
                <a:gd name="T29" fmla="*/ 14 h 288"/>
                <a:gd name="T30" fmla="*/ 184 w 208"/>
                <a:gd name="T31" fmla="*/ 19 h 288"/>
                <a:gd name="T32" fmla="*/ 179 w 208"/>
                <a:gd name="T33" fmla="*/ 24 h 288"/>
                <a:gd name="T34" fmla="*/ 176 w 208"/>
                <a:gd name="T35" fmla="*/ 28 h 288"/>
                <a:gd name="T36" fmla="*/ 174 w 208"/>
                <a:gd name="T37" fmla="*/ 30 h 288"/>
                <a:gd name="T38" fmla="*/ 173 w 208"/>
                <a:gd name="T39" fmla="*/ 31 h 288"/>
                <a:gd name="T40" fmla="*/ 173 w 208"/>
                <a:gd name="T41" fmla="*/ 31 h 288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208" h="288">
                  <a:moveTo>
                    <a:pt x="173" y="31"/>
                  </a:moveTo>
                  <a:lnTo>
                    <a:pt x="0" y="277"/>
                  </a:lnTo>
                  <a:lnTo>
                    <a:pt x="18" y="287"/>
                  </a:lnTo>
                  <a:lnTo>
                    <a:pt x="191" y="41"/>
                  </a:lnTo>
                  <a:lnTo>
                    <a:pt x="196" y="32"/>
                  </a:lnTo>
                  <a:lnTo>
                    <a:pt x="201" y="24"/>
                  </a:lnTo>
                  <a:lnTo>
                    <a:pt x="204" y="17"/>
                  </a:lnTo>
                  <a:lnTo>
                    <a:pt x="205" y="11"/>
                  </a:lnTo>
                  <a:lnTo>
                    <a:pt x="206" y="6"/>
                  </a:lnTo>
                  <a:lnTo>
                    <a:pt x="207" y="3"/>
                  </a:lnTo>
                  <a:lnTo>
                    <a:pt x="207" y="1"/>
                  </a:lnTo>
                  <a:lnTo>
                    <a:pt x="207" y="0"/>
                  </a:lnTo>
                  <a:lnTo>
                    <a:pt x="200" y="4"/>
                  </a:lnTo>
                  <a:lnTo>
                    <a:pt x="194" y="9"/>
                  </a:lnTo>
                  <a:lnTo>
                    <a:pt x="188" y="14"/>
                  </a:lnTo>
                  <a:lnTo>
                    <a:pt x="184" y="19"/>
                  </a:lnTo>
                  <a:lnTo>
                    <a:pt x="179" y="24"/>
                  </a:lnTo>
                  <a:lnTo>
                    <a:pt x="176" y="28"/>
                  </a:lnTo>
                  <a:lnTo>
                    <a:pt x="174" y="30"/>
                  </a:lnTo>
                  <a:lnTo>
                    <a:pt x="173" y="31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607" name="Freeform 31"/>
            <p:cNvSpPr>
              <a:spLocks/>
            </p:cNvSpPr>
            <p:nvPr/>
          </p:nvSpPr>
          <p:spPr bwMode="auto">
            <a:xfrm>
              <a:off x="844" y="2960"/>
              <a:ext cx="207" cy="287"/>
            </a:xfrm>
            <a:custGeom>
              <a:avLst/>
              <a:gdLst>
                <a:gd name="T0" fmla="*/ 200 w 207"/>
                <a:gd name="T1" fmla="*/ 0 h 287"/>
                <a:gd name="T2" fmla="*/ 0 w 207"/>
                <a:gd name="T3" fmla="*/ 283 h 287"/>
                <a:gd name="T4" fmla="*/ 6 w 207"/>
                <a:gd name="T5" fmla="*/ 286 h 287"/>
                <a:gd name="T6" fmla="*/ 206 w 207"/>
                <a:gd name="T7" fmla="*/ 4 h 287"/>
                <a:gd name="T8" fmla="*/ 200 w 207"/>
                <a:gd name="T9" fmla="*/ 0 h 287"/>
                <a:gd name="T10" fmla="*/ 200 w 207"/>
                <a:gd name="T11" fmla="*/ 0 h 28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07" h="287">
                  <a:moveTo>
                    <a:pt x="200" y="0"/>
                  </a:moveTo>
                  <a:lnTo>
                    <a:pt x="0" y="283"/>
                  </a:lnTo>
                  <a:lnTo>
                    <a:pt x="6" y="286"/>
                  </a:lnTo>
                  <a:lnTo>
                    <a:pt x="206" y="4"/>
                  </a:lnTo>
                  <a:lnTo>
                    <a:pt x="200" y="0"/>
                  </a:lnTo>
                </a:path>
              </a:pathLst>
            </a:custGeom>
            <a:solidFill>
              <a:srgbClr val="CCCCC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608" name="Freeform 32"/>
            <p:cNvSpPr>
              <a:spLocks/>
            </p:cNvSpPr>
            <p:nvPr/>
          </p:nvSpPr>
          <p:spPr bwMode="auto">
            <a:xfrm>
              <a:off x="614" y="3248"/>
              <a:ext cx="232" cy="304"/>
            </a:xfrm>
            <a:custGeom>
              <a:avLst/>
              <a:gdLst>
                <a:gd name="T0" fmla="*/ 0 w 232"/>
                <a:gd name="T1" fmla="*/ 288 h 304"/>
                <a:gd name="T2" fmla="*/ 204 w 232"/>
                <a:gd name="T3" fmla="*/ 0 h 304"/>
                <a:gd name="T4" fmla="*/ 231 w 232"/>
                <a:gd name="T5" fmla="*/ 16 h 304"/>
                <a:gd name="T6" fmla="*/ 28 w 232"/>
                <a:gd name="T7" fmla="*/ 303 h 304"/>
                <a:gd name="T8" fmla="*/ 0 w 232"/>
                <a:gd name="T9" fmla="*/ 288 h 304"/>
                <a:gd name="T10" fmla="*/ 0 w 232"/>
                <a:gd name="T11" fmla="*/ 288 h 30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32" h="304">
                  <a:moveTo>
                    <a:pt x="0" y="288"/>
                  </a:moveTo>
                  <a:lnTo>
                    <a:pt x="204" y="0"/>
                  </a:lnTo>
                  <a:lnTo>
                    <a:pt x="231" y="16"/>
                  </a:lnTo>
                  <a:lnTo>
                    <a:pt x="28" y="303"/>
                  </a:lnTo>
                  <a:lnTo>
                    <a:pt x="0" y="288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609" name="Freeform 33"/>
            <p:cNvSpPr>
              <a:spLocks/>
            </p:cNvSpPr>
            <p:nvPr/>
          </p:nvSpPr>
          <p:spPr bwMode="auto">
            <a:xfrm>
              <a:off x="632" y="3258"/>
              <a:ext cx="214" cy="294"/>
            </a:xfrm>
            <a:custGeom>
              <a:avLst/>
              <a:gdLst>
                <a:gd name="T0" fmla="*/ 0 w 214"/>
                <a:gd name="T1" fmla="*/ 288 h 294"/>
                <a:gd name="T2" fmla="*/ 203 w 214"/>
                <a:gd name="T3" fmla="*/ 0 h 294"/>
                <a:gd name="T4" fmla="*/ 213 w 214"/>
                <a:gd name="T5" fmla="*/ 6 h 294"/>
                <a:gd name="T6" fmla="*/ 10 w 214"/>
                <a:gd name="T7" fmla="*/ 293 h 294"/>
                <a:gd name="T8" fmla="*/ 0 w 214"/>
                <a:gd name="T9" fmla="*/ 288 h 294"/>
                <a:gd name="T10" fmla="*/ 0 w 214"/>
                <a:gd name="T11" fmla="*/ 288 h 29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14" h="294">
                  <a:moveTo>
                    <a:pt x="0" y="288"/>
                  </a:moveTo>
                  <a:lnTo>
                    <a:pt x="203" y="0"/>
                  </a:lnTo>
                  <a:lnTo>
                    <a:pt x="213" y="6"/>
                  </a:lnTo>
                  <a:lnTo>
                    <a:pt x="10" y="293"/>
                  </a:lnTo>
                  <a:lnTo>
                    <a:pt x="0" y="288"/>
                  </a:lnTo>
                </a:path>
              </a:pathLst>
            </a:custGeom>
            <a:solidFill>
              <a:srgbClr val="CCCCC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610" name="Freeform 34"/>
            <p:cNvSpPr>
              <a:spLocks/>
            </p:cNvSpPr>
            <p:nvPr/>
          </p:nvSpPr>
          <p:spPr bwMode="auto">
            <a:xfrm>
              <a:off x="1023" y="2967"/>
              <a:ext cx="18" cy="11"/>
            </a:xfrm>
            <a:custGeom>
              <a:avLst/>
              <a:gdLst>
                <a:gd name="T0" fmla="*/ 17 w 18"/>
                <a:gd name="T1" fmla="*/ 10 h 11"/>
                <a:gd name="T2" fmla="*/ 0 w 18"/>
                <a:gd name="T3" fmla="*/ 0 h 11"/>
                <a:gd name="T4" fmla="*/ 17 w 18"/>
                <a:gd name="T5" fmla="*/ 10 h 11"/>
                <a:gd name="T6" fmla="*/ 17 w 18"/>
                <a:gd name="T7" fmla="*/ 10 h 11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8" h="11">
                  <a:moveTo>
                    <a:pt x="17" y="10"/>
                  </a:moveTo>
                  <a:lnTo>
                    <a:pt x="0" y="0"/>
                  </a:lnTo>
                  <a:lnTo>
                    <a:pt x="17" y="1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611" name="Line 35"/>
            <p:cNvSpPr>
              <a:spLocks noChangeShapeType="1"/>
            </p:cNvSpPr>
            <p:nvPr/>
          </p:nvSpPr>
          <p:spPr bwMode="auto">
            <a:xfrm flipH="1" flipV="1">
              <a:off x="1019" y="2963"/>
              <a:ext cx="25" cy="1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612" name="Freeform 36"/>
            <p:cNvSpPr>
              <a:spLocks/>
            </p:cNvSpPr>
            <p:nvPr/>
          </p:nvSpPr>
          <p:spPr bwMode="auto">
            <a:xfrm>
              <a:off x="976" y="3033"/>
              <a:ext cx="19" cy="11"/>
            </a:xfrm>
            <a:custGeom>
              <a:avLst/>
              <a:gdLst>
                <a:gd name="T0" fmla="*/ 18 w 19"/>
                <a:gd name="T1" fmla="*/ 10 h 11"/>
                <a:gd name="T2" fmla="*/ 0 w 19"/>
                <a:gd name="T3" fmla="*/ 0 h 11"/>
                <a:gd name="T4" fmla="*/ 18 w 19"/>
                <a:gd name="T5" fmla="*/ 10 h 11"/>
                <a:gd name="T6" fmla="*/ 18 w 19"/>
                <a:gd name="T7" fmla="*/ 10 h 11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" h="11">
                  <a:moveTo>
                    <a:pt x="18" y="10"/>
                  </a:moveTo>
                  <a:lnTo>
                    <a:pt x="0" y="0"/>
                  </a:lnTo>
                  <a:lnTo>
                    <a:pt x="18" y="1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613" name="Line 37"/>
            <p:cNvSpPr>
              <a:spLocks noChangeShapeType="1"/>
            </p:cNvSpPr>
            <p:nvPr/>
          </p:nvSpPr>
          <p:spPr bwMode="auto">
            <a:xfrm flipH="1" flipV="1">
              <a:off x="972" y="3029"/>
              <a:ext cx="26" cy="1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614" name="Freeform 38"/>
            <p:cNvSpPr>
              <a:spLocks/>
            </p:cNvSpPr>
            <p:nvPr/>
          </p:nvSpPr>
          <p:spPr bwMode="auto">
            <a:xfrm>
              <a:off x="922" y="3110"/>
              <a:ext cx="19" cy="11"/>
            </a:xfrm>
            <a:custGeom>
              <a:avLst/>
              <a:gdLst>
                <a:gd name="T0" fmla="*/ 18 w 19"/>
                <a:gd name="T1" fmla="*/ 10 h 11"/>
                <a:gd name="T2" fmla="*/ 0 w 19"/>
                <a:gd name="T3" fmla="*/ 0 h 11"/>
                <a:gd name="T4" fmla="*/ 18 w 19"/>
                <a:gd name="T5" fmla="*/ 10 h 11"/>
                <a:gd name="T6" fmla="*/ 18 w 19"/>
                <a:gd name="T7" fmla="*/ 10 h 11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" h="11">
                  <a:moveTo>
                    <a:pt x="18" y="10"/>
                  </a:moveTo>
                  <a:lnTo>
                    <a:pt x="0" y="0"/>
                  </a:lnTo>
                  <a:lnTo>
                    <a:pt x="18" y="1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615" name="Line 39"/>
            <p:cNvSpPr>
              <a:spLocks noChangeShapeType="1"/>
            </p:cNvSpPr>
            <p:nvPr/>
          </p:nvSpPr>
          <p:spPr bwMode="auto">
            <a:xfrm flipH="1" flipV="1">
              <a:off x="918" y="3106"/>
              <a:ext cx="26" cy="1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616" name="Freeform 40"/>
            <p:cNvSpPr>
              <a:spLocks/>
            </p:cNvSpPr>
            <p:nvPr/>
          </p:nvSpPr>
          <p:spPr bwMode="auto">
            <a:xfrm>
              <a:off x="928" y="3037"/>
              <a:ext cx="55" cy="77"/>
            </a:xfrm>
            <a:custGeom>
              <a:avLst/>
              <a:gdLst>
                <a:gd name="T0" fmla="*/ 54 w 55"/>
                <a:gd name="T1" fmla="*/ 0 h 77"/>
                <a:gd name="T2" fmla="*/ 0 w 55"/>
                <a:gd name="T3" fmla="*/ 76 h 77"/>
                <a:gd name="T4" fmla="*/ 54 w 55"/>
                <a:gd name="T5" fmla="*/ 0 h 77"/>
                <a:gd name="T6" fmla="*/ 54 w 55"/>
                <a:gd name="T7" fmla="*/ 0 h 77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55" h="77">
                  <a:moveTo>
                    <a:pt x="54" y="0"/>
                  </a:moveTo>
                  <a:lnTo>
                    <a:pt x="0" y="76"/>
                  </a:lnTo>
                  <a:lnTo>
                    <a:pt x="54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617" name="Line 41"/>
            <p:cNvSpPr>
              <a:spLocks noChangeShapeType="1"/>
            </p:cNvSpPr>
            <p:nvPr/>
          </p:nvSpPr>
          <p:spPr bwMode="auto">
            <a:xfrm flipH="1">
              <a:off x="924" y="3041"/>
              <a:ext cx="62" cy="6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618" name="Freeform 42"/>
            <p:cNvSpPr>
              <a:spLocks/>
            </p:cNvSpPr>
            <p:nvPr/>
          </p:nvSpPr>
          <p:spPr bwMode="auto">
            <a:xfrm>
              <a:off x="951" y="3064"/>
              <a:ext cx="34" cy="29"/>
            </a:xfrm>
            <a:custGeom>
              <a:avLst/>
              <a:gdLst>
                <a:gd name="T0" fmla="*/ 14 w 34"/>
                <a:gd name="T1" fmla="*/ 28 h 29"/>
                <a:gd name="T2" fmla="*/ 0 w 34"/>
                <a:gd name="T3" fmla="*/ 26 h 29"/>
                <a:gd name="T4" fmla="*/ 18 w 34"/>
                <a:gd name="T5" fmla="*/ 0 h 29"/>
                <a:gd name="T6" fmla="*/ 33 w 34"/>
                <a:gd name="T7" fmla="*/ 1 h 29"/>
                <a:gd name="T8" fmla="*/ 14 w 34"/>
                <a:gd name="T9" fmla="*/ 28 h 29"/>
                <a:gd name="T10" fmla="*/ 14 w 34"/>
                <a:gd name="T11" fmla="*/ 28 h 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4" h="29">
                  <a:moveTo>
                    <a:pt x="14" y="28"/>
                  </a:moveTo>
                  <a:lnTo>
                    <a:pt x="0" y="26"/>
                  </a:lnTo>
                  <a:lnTo>
                    <a:pt x="18" y="0"/>
                  </a:lnTo>
                  <a:lnTo>
                    <a:pt x="33" y="1"/>
                  </a:lnTo>
                  <a:lnTo>
                    <a:pt x="14" y="28"/>
                  </a:lnTo>
                </a:path>
              </a:pathLst>
            </a:custGeom>
            <a:solidFill>
              <a:srgbClr val="333333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619" name="Freeform 43"/>
            <p:cNvSpPr>
              <a:spLocks/>
            </p:cNvSpPr>
            <p:nvPr/>
          </p:nvSpPr>
          <p:spPr bwMode="auto">
            <a:xfrm>
              <a:off x="958" y="3064"/>
              <a:ext cx="16" cy="25"/>
            </a:xfrm>
            <a:custGeom>
              <a:avLst/>
              <a:gdLst>
                <a:gd name="T0" fmla="*/ 10 w 16"/>
                <a:gd name="T1" fmla="*/ 24 h 25"/>
                <a:gd name="T2" fmla="*/ 0 w 16"/>
                <a:gd name="T3" fmla="*/ 22 h 25"/>
                <a:gd name="T4" fmla="*/ 15 w 16"/>
                <a:gd name="T5" fmla="*/ 0 h 25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6" h="25">
                  <a:moveTo>
                    <a:pt x="10" y="24"/>
                  </a:moveTo>
                  <a:lnTo>
                    <a:pt x="0" y="22"/>
                  </a:lnTo>
                  <a:lnTo>
                    <a:pt x="15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620" name="Line 44"/>
            <p:cNvSpPr>
              <a:spLocks noChangeShapeType="1"/>
            </p:cNvSpPr>
            <p:nvPr/>
          </p:nvSpPr>
          <p:spPr bwMode="auto">
            <a:xfrm flipH="1">
              <a:off x="960" y="3078"/>
              <a:ext cx="19" cy="0"/>
            </a:xfrm>
            <a:prstGeom prst="line">
              <a:avLst/>
            </a:prstGeom>
            <a:noFill/>
            <a:ln w="12700">
              <a:solidFill>
                <a:srgbClr val="FFFF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621" name="Freeform 45"/>
            <p:cNvSpPr>
              <a:spLocks/>
            </p:cNvSpPr>
            <p:nvPr/>
          </p:nvSpPr>
          <p:spPr bwMode="auto">
            <a:xfrm>
              <a:off x="919" y="3064"/>
              <a:ext cx="44" cy="55"/>
            </a:xfrm>
            <a:custGeom>
              <a:avLst/>
              <a:gdLst>
                <a:gd name="T0" fmla="*/ 0 w 44"/>
                <a:gd name="T1" fmla="*/ 50 h 55"/>
                <a:gd name="T2" fmla="*/ 35 w 44"/>
                <a:gd name="T3" fmla="*/ 0 h 55"/>
                <a:gd name="T4" fmla="*/ 43 w 44"/>
                <a:gd name="T5" fmla="*/ 4 h 55"/>
                <a:gd name="T6" fmla="*/ 8 w 44"/>
                <a:gd name="T7" fmla="*/ 54 h 55"/>
                <a:gd name="T8" fmla="*/ 0 w 44"/>
                <a:gd name="T9" fmla="*/ 50 h 55"/>
                <a:gd name="T10" fmla="*/ 0 w 44"/>
                <a:gd name="T11" fmla="*/ 50 h 5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4" h="55">
                  <a:moveTo>
                    <a:pt x="0" y="50"/>
                  </a:moveTo>
                  <a:lnTo>
                    <a:pt x="35" y="0"/>
                  </a:lnTo>
                  <a:lnTo>
                    <a:pt x="43" y="4"/>
                  </a:lnTo>
                  <a:lnTo>
                    <a:pt x="8" y="54"/>
                  </a:lnTo>
                  <a:lnTo>
                    <a:pt x="0" y="50"/>
                  </a:lnTo>
                </a:path>
              </a:pathLst>
            </a:custGeom>
            <a:solidFill>
              <a:srgbClr val="E6E6E6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622" name="Freeform 46"/>
            <p:cNvSpPr>
              <a:spLocks/>
            </p:cNvSpPr>
            <p:nvPr/>
          </p:nvSpPr>
          <p:spPr bwMode="auto">
            <a:xfrm>
              <a:off x="878" y="3114"/>
              <a:ext cx="50" cy="64"/>
            </a:xfrm>
            <a:custGeom>
              <a:avLst/>
              <a:gdLst>
                <a:gd name="T0" fmla="*/ 0 w 50"/>
                <a:gd name="T1" fmla="*/ 59 h 64"/>
                <a:gd name="T2" fmla="*/ 41 w 50"/>
                <a:gd name="T3" fmla="*/ 0 h 64"/>
                <a:gd name="T4" fmla="*/ 49 w 50"/>
                <a:gd name="T5" fmla="*/ 4 h 64"/>
                <a:gd name="T6" fmla="*/ 7 w 50"/>
                <a:gd name="T7" fmla="*/ 63 h 64"/>
                <a:gd name="T8" fmla="*/ 0 w 50"/>
                <a:gd name="T9" fmla="*/ 59 h 64"/>
                <a:gd name="T10" fmla="*/ 0 w 50"/>
                <a:gd name="T11" fmla="*/ 59 h 6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0" h="64">
                  <a:moveTo>
                    <a:pt x="0" y="59"/>
                  </a:moveTo>
                  <a:lnTo>
                    <a:pt x="41" y="0"/>
                  </a:lnTo>
                  <a:lnTo>
                    <a:pt x="49" y="4"/>
                  </a:lnTo>
                  <a:lnTo>
                    <a:pt x="7" y="63"/>
                  </a:lnTo>
                  <a:lnTo>
                    <a:pt x="0" y="59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623" name="Freeform 47"/>
            <p:cNvSpPr>
              <a:spLocks/>
            </p:cNvSpPr>
            <p:nvPr/>
          </p:nvSpPr>
          <p:spPr bwMode="auto">
            <a:xfrm>
              <a:off x="896" y="3154"/>
              <a:ext cx="17" cy="13"/>
            </a:xfrm>
            <a:custGeom>
              <a:avLst/>
              <a:gdLst>
                <a:gd name="T0" fmla="*/ 11 w 17"/>
                <a:gd name="T1" fmla="*/ 12 h 13"/>
                <a:gd name="T2" fmla="*/ 16 w 17"/>
                <a:gd name="T3" fmla="*/ 6 h 13"/>
                <a:gd name="T4" fmla="*/ 5 w 17"/>
                <a:gd name="T5" fmla="*/ 0 h 13"/>
                <a:gd name="T6" fmla="*/ 0 w 17"/>
                <a:gd name="T7" fmla="*/ 7 h 13"/>
                <a:gd name="T8" fmla="*/ 11 w 17"/>
                <a:gd name="T9" fmla="*/ 12 h 13"/>
                <a:gd name="T10" fmla="*/ 11 w 17"/>
                <a:gd name="T11" fmla="*/ 12 h 1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7" h="13">
                  <a:moveTo>
                    <a:pt x="11" y="12"/>
                  </a:moveTo>
                  <a:lnTo>
                    <a:pt x="16" y="6"/>
                  </a:lnTo>
                  <a:lnTo>
                    <a:pt x="5" y="0"/>
                  </a:lnTo>
                  <a:lnTo>
                    <a:pt x="0" y="7"/>
                  </a:lnTo>
                  <a:lnTo>
                    <a:pt x="11" y="12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624" name="Freeform 48"/>
            <p:cNvSpPr>
              <a:spLocks/>
            </p:cNvSpPr>
            <p:nvPr/>
          </p:nvSpPr>
          <p:spPr bwMode="auto">
            <a:xfrm>
              <a:off x="881" y="3172"/>
              <a:ext cx="28" cy="35"/>
            </a:xfrm>
            <a:custGeom>
              <a:avLst/>
              <a:gdLst>
                <a:gd name="T0" fmla="*/ 0 w 28"/>
                <a:gd name="T1" fmla="*/ 31 h 35"/>
                <a:gd name="T2" fmla="*/ 22 w 28"/>
                <a:gd name="T3" fmla="*/ 0 h 35"/>
                <a:gd name="T4" fmla="*/ 27 w 28"/>
                <a:gd name="T5" fmla="*/ 2 h 35"/>
                <a:gd name="T6" fmla="*/ 5 w 28"/>
                <a:gd name="T7" fmla="*/ 34 h 35"/>
                <a:gd name="T8" fmla="*/ 0 w 28"/>
                <a:gd name="T9" fmla="*/ 31 h 35"/>
                <a:gd name="T10" fmla="*/ 0 w 28"/>
                <a:gd name="T11" fmla="*/ 31 h 3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8" h="35">
                  <a:moveTo>
                    <a:pt x="0" y="31"/>
                  </a:moveTo>
                  <a:lnTo>
                    <a:pt x="22" y="0"/>
                  </a:lnTo>
                  <a:lnTo>
                    <a:pt x="27" y="2"/>
                  </a:lnTo>
                  <a:lnTo>
                    <a:pt x="5" y="34"/>
                  </a:lnTo>
                  <a:lnTo>
                    <a:pt x="0" y="31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625" name="Freeform 49"/>
            <p:cNvSpPr>
              <a:spLocks/>
            </p:cNvSpPr>
            <p:nvPr/>
          </p:nvSpPr>
          <p:spPr bwMode="auto">
            <a:xfrm>
              <a:off x="833" y="3201"/>
              <a:ext cx="44" cy="46"/>
            </a:xfrm>
            <a:custGeom>
              <a:avLst/>
              <a:gdLst>
                <a:gd name="T0" fmla="*/ 0 w 44"/>
                <a:gd name="T1" fmla="*/ 35 h 46"/>
                <a:gd name="T2" fmla="*/ 25 w 44"/>
                <a:gd name="T3" fmla="*/ 0 h 46"/>
                <a:gd name="T4" fmla="*/ 43 w 44"/>
                <a:gd name="T5" fmla="*/ 10 h 46"/>
                <a:gd name="T6" fmla="*/ 17 w 44"/>
                <a:gd name="T7" fmla="*/ 45 h 46"/>
                <a:gd name="T8" fmla="*/ 0 w 44"/>
                <a:gd name="T9" fmla="*/ 35 h 46"/>
                <a:gd name="T10" fmla="*/ 0 w 44"/>
                <a:gd name="T11" fmla="*/ 35 h 4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4" h="46">
                  <a:moveTo>
                    <a:pt x="0" y="35"/>
                  </a:moveTo>
                  <a:lnTo>
                    <a:pt x="25" y="0"/>
                  </a:lnTo>
                  <a:lnTo>
                    <a:pt x="43" y="10"/>
                  </a:lnTo>
                  <a:lnTo>
                    <a:pt x="17" y="45"/>
                  </a:lnTo>
                  <a:lnTo>
                    <a:pt x="0" y="35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626" name="Freeform 50"/>
            <p:cNvSpPr>
              <a:spLocks/>
            </p:cNvSpPr>
            <p:nvPr/>
          </p:nvSpPr>
          <p:spPr bwMode="auto">
            <a:xfrm>
              <a:off x="850" y="3211"/>
              <a:ext cx="32" cy="36"/>
            </a:xfrm>
            <a:custGeom>
              <a:avLst/>
              <a:gdLst>
                <a:gd name="T0" fmla="*/ 26 w 32"/>
                <a:gd name="T1" fmla="*/ 0 h 36"/>
                <a:gd name="T2" fmla="*/ 31 w 32"/>
                <a:gd name="T3" fmla="*/ 27 h 36"/>
                <a:gd name="T4" fmla="*/ 0 w 32"/>
                <a:gd name="T5" fmla="*/ 35 h 36"/>
                <a:gd name="T6" fmla="*/ 26 w 32"/>
                <a:gd name="T7" fmla="*/ 0 h 36"/>
                <a:gd name="T8" fmla="*/ 26 w 32"/>
                <a:gd name="T9" fmla="*/ 0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2" h="36">
                  <a:moveTo>
                    <a:pt x="26" y="0"/>
                  </a:moveTo>
                  <a:lnTo>
                    <a:pt x="31" y="27"/>
                  </a:lnTo>
                  <a:lnTo>
                    <a:pt x="0" y="35"/>
                  </a:lnTo>
                  <a:lnTo>
                    <a:pt x="26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627" name="Freeform 51"/>
            <p:cNvSpPr>
              <a:spLocks/>
            </p:cNvSpPr>
            <p:nvPr/>
          </p:nvSpPr>
          <p:spPr bwMode="auto">
            <a:xfrm>
              <a:off x="828" y="3200"/>
              <a:ext cx="31" cy="37"/>
            </a:xfrm>
            <a:custGeom>
              <a:avLst/>
              <a:gdLst>
                <a:gd name="T0" fmla="*/ 30 w 31"/>
                <a:gd name="T1" fmla="*/ 0 h 37"/>
                <a:gd name="T2" fmla="*/ 0 w 31"/>
                <a:gd name="T3" fmla="*/ 8 h 37"/>
                <a:gd name="T4" fmla="*/ 6 w 31"/>
                <a:gd name="T5" fmla="*/ 36 h 37"/>
                <a:gd name="T6" fmla="*/ 30 w 31"/>
                <a:gd name="T7" fmla="*/ 0 h 37"/>
                <a:gd name="T8" fmla="*/ 30 w 31"/>
                <a:gd name="T9" fmla="*/ 0 h 3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1" h="37">
                  <a:moveTo>
                    <a:pt x="30" y="0"/>
                  </a:moveTo>
                  <a:lnTo>
                    <a:pt x="0" y="8"/>
                  </a:lnTo>
                  <a:lnTo>
                    <a:pt x="6" y="36"/>
                  </a:lnTo>
                  <a:lnTo>
                    <a:pt x="30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628" name="Freeform 52"/>
            <p:cNvSpPr>
              <a:spLocks/>
            </p:cNvSpPr>
            <p:nvPr/>
          </p:nvSpPr>
          <p:spPr bwMode="auto">
            <a:xfrm>
              <a:off x="855" y="3217"/>
              <a:ext cx="20" cy="26"/>
            </a:xfrm>
            <a:custGeom>
              <a:avLst/>
              <a:gdLst>
                <a:gd name="T0" fmla="*/ 0 w 20"/>
                <a:gd name="T1" fmla="*/ 23 h 26"/>
                <a:gd name="T2" fmla="*/ 16 w 20"/>
                <a:gd name="T3" fmla="*/ 0 h 26"/>
                <a:gd name="T4" fmla="*/ 19 w 20"/>
                <a:gd name="T5" fmla="*/ 2 h 26"/>
                <a:gd name="T6" fmla="*/ 3 w 20"/>
                <a:gd name="T7" fmla="*/ 25 h 26"/>
                <a:gd name="T8" fmla="*/ 0 w 20"/>
                <a:gd name="T9" fmla="*/ 23 h 26"/>
                <a:gd name="T10" fmla="*/ 0 w 20"/>
                <a:gd name="T11" fmla="*/ 23 h 2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0" h="26">
                  <a:moveTo>
                    <a:pt x="0" y="23"/>
                  </a:moveTo>
                  <a:lnTo>
                    <a:pt x="16" y="0"/>
                  </a:lnTo>
                  <a:lnTo>
                    <a:pt x="19" y="2"/>
                  </a:lnTo>
                  <a:lnTo>
                    <a:pt x="3" y="25"/>
                  </a:lnTo>
                  <a:lnTo>
                    <a:pt x="0" y="23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629" name="Freeform 53"/>
            <p:cNvSpPr>
              <a:spLocks/>
            </p:cNvSpPr>
            <p:nvPr/>
          </p:nvSpPr>
          <p:spPr bwMode="auto">
            <a:xfrm>
              <a:off x="834" y="3206"/>
              <a:ext cx="20" cy="25"/>
            </a:xfrm>
            <a:custGeom>
              <a:avLst/>
              <a:gdLst>
                <a:gd name="T0" fmla="*/ 0 w 20"/>
                <a:gd name="T1" fmla="*/ 22 h 25"/>
                <a:gd name="T2" fmla="*/ 16 w 20"/>
                <a:gd name="T3" fmla="*/ 0 h 25"/>
                <a:gd name="T4" fmla="*/ 19 w 20"/>
                <a:gd name="T5" fmla="*/ 1 h 25"/>
                <a:gd name="T6" fmla="*/ 4 w 20"/>
                <a:gd name="T7" fmla="*/ 24 h 25"/>
                <a:gd name="T8" fmla="*/ 0 w 20"/>
                <a:gd name="T9" fmla="*/ 22 h 25"/>
                <a:gd name="T10" fmla="*/ 0 w 20"/>
                <a:gd name="T11" fmla="*/ 22 h 2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0" h="25">
                  <a:moveTo>
                    <a:pt x="0" y="22"/>
                  </a:moveTo>
                  <a:lnTo>
                    <a:pt x="16" y="0"/>
                  </a:lnTo>
                  <a:lnTo>
                    <a:pt x="19" y="1"/>
                  </a:lnTo>
                  <a:lnTo>
                    <a:pt x="4" y="24"/>
                  </a:lnTo>
                  <a:lnTo>
                    <a:pt x="0" y="22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630" name="Freeform 54"/>
            <p:cNvSpPr>
              <a:spLocks/>
            </p:cNvSpPr>
            <p:nvPr/>
          </p:nvSpPr>
          <p:spPr bwMode="auto">
            <a:xfrm>
              <a:off x="818" y="3236"/>
              <a:ext cx="33" cy="29"/>
            </a:xfrm>
            <a:custGeom>
              <a:avLst/>
              <a:gdLst>
                <a:gd name="T0" fmla="*/ 32 w 33"/>
                <a:gd name="T1" fmla="*/ 10 h 29"/>
                <a:gd name="T2" fmla="*/ 27 w 33"/>
                <a:gd name="T3" fmla="*/ 28 h 29"/>
                <a:gd name="T4" fmla="*/ 0 w 33"/>
                <a:gd name="T5" fmla="*/ 12 h 29"/>
                <a:gd name="T6" fmla="*/ 15 w 33"/>
                <a:gd name="T7" fmla="*/ 0 h 29"/>
                <a:gd name="T8" fmla="*/ 32 w 33"/>
                <a:gd name="T9" fmla="*/ 10 h 29"/>
                <a:gd name="T10" fmla="*/ 32 w 33"/>
                <a:gd name="T11" fmla="*/ 10 h 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3" h="29">
                  <a:moveTo>
                    <a:pt x="32" y="10"/>
                  </a:moveTo>
                  <a:lnTo>
                    <a:pt x="27" y="28"/>
                  </a:lnTo>
                  <a:lnTo>
                    <a:pt x="0" y="12"/>
                  </a:lnTo>
                  <a:lnTo>
                    <a:pt x="15" y="0"/>
                  </a:lnTo>
                  <a:lnTo>
                    <a:pt x="32" y="1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631" name="Freeform 55"/>
            <p:cNvSpPr>
              <a:spLocks/>
            </p:cNvSpPr>
            <p:nvPr/>
          </p:nvSpPr>
          <p:spPr bwMode="auto">
            <a:xfrm>
              <a:off x="671" y="3447"/>
              <a:ext cx="34" cy="24"/>
            </a:xfrm>
            <a:custGeom>
              <a:avLst/>
              <a:gdLst>
                <a:gd name="T0" fmla="*/ 0 w 34"/>
                <a:gd name="T1" fmla="*/ 8 h 24"/>
                <a:gd name="T2" fmla="*/ 6 w 34"/>
                <a:gd name="T3" fmla="*/ 0 h 24"/>
                <a:gd name="T4" fmla="*/ 33 w 34"/>
                <a:gd name="T5" fmla="*/ 15 h 24"/>
                <a:gd name="T6" fmla="*/ 27 w 34"/>
                <a:gd name="T7" fmla="*/ 23 h 24"/>
                <a:gd name="T8" fmla="*/ 0 w 34"/>
                <a:gd name="T9" fmla="*/ 8 h 24"/>
                <a:gd name="T10" fmla="*/ 0 w 34"/>
                <a:gd name="T11" fmla="*/ 8 h 2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4" h="24">
                  <a:moveTo>
                    <a:pt x="0" y="8"/>
                  </a:moveTo>
                  <a:lnTo>
                    <a:pt x="6" y="0"/>
                  </a:lnTo>
                  <a:lnTo>
                    <a:pt x="33" y="15"/>
                  </a:lnTo>
                  <a:lnTo>
                    <a:pt x="27" y="23"/>
                  </a:lnTo>
                  <a:lnTo>
                    <a:pt x="0" y="8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632" name="Freeform 56"/>
            <p:cNvSpPr>
              <a:spLocks/>
            </p:cNvSpPr>
            <p:nvPr/>
          </p:nvSpPr>
          <p:spPr bwMode="auto">
            <a:xfrm>
              <a:off x="1044" y="2924"/>
              <a:ext cx="22" cy="41"/>
            </a:xfrm>
            <a:custGeom>
              <a:avLst/>
              <a:gdLst>
                <a:gd name="T0" fmla="*/ 0 w 22"/>
                <a:gd name="T1" fmla="*/ 36 h 41"/>
                <a:gd name="T2" fmla="*/ 4 w 22"/>
                <a:gd name="T3" fmla="*/ 30 h 41"/>
                <a:gd name="T4" fmla="*/ 8 w 22"/>
                <a:gd name="T5" fmla="*/ 24 h 41"/>
                <a:gd name="T6" fmla="*/ 11 w 22"/>
                <a:gd name="T7" fmla="*/ 18 h 41"/>
                <a:gd name="T8" fmla="*/ 14 w 22"/>
                <a:gd name="T9" fmla="*/ 12 h 41"/>
                <a:gd name="T10" fmla="*/ 17 w 22"/>
                <a:gd name="T11" fmla="*/ 8 h 41"/>
                <a:gd name="T12" fmla="*/ 19 w 22"/>
                <a:gd name="T13" fmla="*/ 4 h 41"/>
                <a:gd name="T14" fmla="*/ 20 w 22"/>
                <a:gd name="T15" fmla="*/ 1 h 41"/>
                <a:gd name="T16" fmla="*/ 21 w 22"/>
                <a:gd name="T17" fmla="*/ 0 h 41"/>
                <a:gd name="T18" fmla="*/ 19 w 22"/>
                <a:gd name="T19" fmla="*/ 8 h 41"/>
                <a:gd name="T20" fmla="*/ 17 w 22"/>
                <a:gd name="T21" fmla="*/ 16 h 41"/>
                <a:gd name="T22" fmla="*/ 15 w 22"/>
                <a:gd name="T23" fmla="*/ 23 h 41"/>
                <a:gd name="T24" fmla="*/ 12 w 22"/>
                <a:gd name="T25" fmla="*/ 28 h 41"/>
                <a:gd name="T26" fmla="*/ 10 w 22"/>
                <a:gd name="T27" fmla="*/ 34 h 41"/>
                <a:gd name="T28" fmla="*/ 8 w 22"/>
                <a:gd name="T29" fmla="*/ 37 h 41"/>
                <a:gd name="T30" fmla="*/ 6 w 22"/>
                <a:gd name="T31" fmla="*/ 39 h 41"/>
                <a:gd name="T32" fmla="*/ 6 w 22"/>
                <a:gd name="T33" fmla="*/ 40 h 41"/>
                <a:gd name="T34" fmla="*/ 0 w 22"/>
                <a:gd name="T35" fmla="*/ 36 h 41"/>
                <a:gd name="T36" fmla="*/ 0 w 22"/>
                <a:gd name="T37" fmla="*/ 36 h 41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22" h="41">
                  <a:moveTo>
                    <a:pt x="0" y="36"/>
                  </a:moveTo>
                  <a:lnTo>
                    <a:pt x="4" y="30"/>
                  </a:lnTo>
                  <a:lnTo>
                    <a:pt x="8" y="24"/>
                  </a:lnTo>
                  <a:lnTo>
                    <a:pt x="11" y="18"/>
                  </a:lnTo>
                  <a:lnTo>
                    <a:pt x="14" y="12"/>
                  </a:lnTo>
                  <a:lnTo>
                    <a:pt x="17" y="8"/>
                  </a:lnTo>
                  <a:lnTo>
                    <a:pt x="19" y="4"/>
                  </a:lnTo>
                  <a:lnTo>
                    <a:pt x="20" y="1"/>
                  </a:lnTo>
                  <a:lnTo>
                    <a:pt x="21" y="0"/>
                  </a:lnTo>
                  <a:lnTo>
                    <a:pt x="19" y="8"/>
                  </a:lnTo>
                  <a:lnTo>
                    <a:pt x="17" y="16"/>
                  </a:lnTo>
                  <a:lnTo>
                    <a:pt x="15" y="23"/>
                  </a:lnTo>
                  <a:lnTo>
                    <a:pt x="12" y="28"/>
                  </a:lnTo>
                  <a:lnTo>
                    <a:pt x="10" y="34"/>
                  </a:lnTo>
                  <a:lnTo>
                    <a:pt x="8" y="37"/>
                  </a:lnTo>
                  <a:lnTo>
                    <a:pt x="6" y="39"/>
                  </a:lnTo>
                  <a:lnTo>
                    <a:pt x="6" y="40"/>
                  </a:lnTo>
                  <a:lnTo>
                    <a:pt x="0" y="36"/>
                  </a:lnTo>
                </a:path>
              </a:pathLst>
            </a:custGeom>
            <a:solidFill>
              <a:srgbClr val="CCCCC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633" name="Freeform 57"/>
            <p:cNvSpPr>
              <a:spLocks/>
            </p:cNvSpPr>
            <p:nvPr/>
          </p:nvSpPr>
          <p:spPr bwMode="auto">
            <a:xfrm>
              <a:off x="606" y="3466"/>
              <a:ext cx="59" cy="65"/>
            </a:xfrm>
            <a:custGeom>
              <a:avLst/>
              <a:gdLst>
                <a:gd name="T0" fmla="*/ 58 w 59"/>
                <a:gd name="T1" fmla="*/ 0 h 65"/>
                <a:gd name="T2" fmla="*/ 17 w 59"/>
                <a:gd name="T3" fmla="*/ 2 h 65"/>
                <a:gd name="T4" fmla="*/ 0 w 59"/>
                <a:gd name="T5" fmla="*/ 26 h 65"/>
                <a:gd name="T6" fmla="*/ 12 w 59"/>
                <a:gd name="T7" fmla="*/ 64 h 65"/>
                <a:gd name="T8" fmla="*/ 58 w 59"/>
                <a:gd name="T9" fmla="*/ 0 h 65"/>
                <a:gd name="T10" fmla="*/ 58 w 59"/>
                <a:gd name="T11" fmla="*/ 0 h 6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9" h="65">
                  <a:moveTo>
                    <a:pt x="58" y="0"/>
                  </a:moveTo>
                  <a:lnTo>
                    <a:pt x="17" y="2"/>
                  </a:lnTo>
                  <a:lnTo>
                    <a:pt x="0" y="26"/>
                  </a:lnTo>
                  <a:lnTo>
                    <a:pt x="12" y="64"/>
                  </a:lnTo>
                  <a:lnTo>
                    <a:pt x="58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634" name="Freeform 58"/>
            <p:cNvSpPr>
              <a:spLocks/>
            </p:cNvSpPr>
            <p:nvPr/>
          </p:nvSpPr>
          <p:spPr bwMode="auto">
            <a:xfrm>
              <a:off x="645" y="3483"/>
              <a:ext cx="62" cy="65"/>
            </a:xfrm>
            <a:custGeom>
              <a:avLst/>
              <a:gdLst>
                <a:gd name="T0" fmla="*/ 46 w 62"/>
                <a:gd name="T1" fmla="*/ 0 h 65"/>
                <a:gd name="T2" fmla="*/ 61 w 62"/>
                <a:gd name="T3" fmla="*/ 33 h 65"/>
                <a:gd name="T4" fmla="*/ 45 w 62"/>
                <a:gd name="T5" fmla="*/ 57 h 65"/>
                <a:gd name="T6" fmla="*/ 0 w 62"/>
                <a:gd name="T7" fmla="*/ 64 h 65"/>
                <a:gd name="T8" fmla="*/ 46 w 62"/>
                <a:gd name="T9" fmla="*/ 0 h 65"/>
                <a:gd name="T10" fmla="*/ 46 w 62"/>
                <a:gd name="T11" fmla="*/ 0 h 6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2" h="65">
                  <a:moveTo>
                    <a:pt x="46" y="0"/>
                  </a:moveTo>
                  <a:lnTo>
                    <a:pt x="61" y="33"/>
                  </a:lnTo>
                  <a:lnTo>
                    <a:pt x="45" y="57"/>
                  </a:lnTo>
                  <a:lnTo>
                    <a:pt x="0" y="64"/>
                  </a:lnTo>
                  <a:lnTo>
                    <a:pt x="46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8436" name="Freeform 59"/>
          <p:cNvSpPr>
            <a:spLocks/>
          </p:cNvSpPr>
          <p:nvPr/>
        </p:nvSpPr>
        <p:spPr bwMode="auto">
          <a:xfrm>
            <a:off x="1676400" y="1301750"/>
            <a:ext cx="6677025" cy="3079750"/>
          </a:xfrm>
          <a:custGeom>
            <a:avLst/>
            <a:gdLst>
              <a:gd name="T0" fmla="*/ 2147483647 w 4206"/>
              <a:gd name="T1" fmla="*/ 2147483647 h 1940"/>
              <a:gd name="T2" fmla="*/ 2147483647 w 4206"/>
              <a:gd name="T3" fmla="*/ 2147483647 h 1940"/>
              <a:gd name="T4" fmla="*/ 2147483647 w 4206"/>
              <a:gd name="T5" fmla="*/ 2147483647 h 1940"/>
              <a:gd name="T6" fmla="*/ 2147483647 w 4206"/>
              <a:gd name="T7" fmla="*/ 2147483647 h 1940"/>
              <a:gd name="T8" fmla="*/ 2147483647 w 4206"/>
              <a:gd name="T9" fmla="*/ 2147483647 h 1940"/>
              <a:gd name="T10" fmla="*/ 2147483647 w 4206"/>
              <a:gd name="T11" fmla="*/ 2147483647 h 1940"/>
              <a:gd name="T12" fmla="*/ 2147483647 w 4206"/>
              <a:gd name="T13" fmla="*/ 2147483647 h 1940"/>
              <a:gd name="T14" fmla="*/ 2147483647 w 4206"/>
              <a:gd name="T15" fmla="*/ 2147483647 h 1940"/>
              <a:gd name="T16" fmla="*/ 2147483647 w 4206"/>
              <a:gd name="T17" fmla="*/ 2147483647 h 1940"/>
              <a:gd name="T18" fmla="*/ 2147483647 w 4206"/>
              <a:gd name="T19" fmla="*/ 2147483647 h 1940"/>
              <a:gd name="T20" fmla="*/ 2147483647 w 4206"/>
              <a:gd name="T21" fmla="*/ 2147483647 h 1940"/>
              <a:gd name="T22" fmla="*/ 2147483647 w 4206"/>
              <a:gd name="T23" fmla="*/ 2147483647 h 1940"/>
              <a:gd name="T24" fmla="*/ 2147483647 w 4206"/>
              <a:gd name="T25" fmla="*/ 2147483647 h 1940"/>
              <a:gd name="T26" fmla="*/ 2147483647 w 4206"/>
              <a:gd name="T27" fmla="*/ 2147483647 h 1940"/>
              <a:gd name="T28" fmla="*/ 2147483647 w 4206"/>
              <a:gd name="T29" fmla="*/ 2147483647 h 1940"/>
              <a:gd name="T30" fmla="*/ 2147483647 w 4206"/>
              <a:gd name="T31" fmla="*/ 2147483647 h 1940"/>
              <a:gd name="T32" fmla="*/ 2147483647 w 4206"/>
              <a:gd name="T33" fmla="*/ 2147483647 h 1940"/>
              <a:gd name="T34" fmla="*/ 2147483647 w 4206"/>
              <a:gd name="T35" fmla="*/ 2147483647 h 1940"/>
              <a:gd name="T36" fmla="*/ 2147483647 w 4206"/>
              <a:gd name="T37" fmla="*/ 2147483647 h 1940"/>
              <a:gd name="T38" fmla="*/ 2147483647 w 4206"/>
              <a:gd name="T39" fmla="*/ 2147483647 h 1940"/>
              <a:gd name="T40" fmla="*/ 2147483647 w 4206"/>
              <a:gd name="T41" fmla="*/ 2147483647 h 1940"/>
              <a:gd name="T42" fmla="*/ 2147483647 w 4206"/>
              <a:gd name="T43" fmla="*/ 2147483647 h 1940"/>
              <a:gd name="T44" fmla="*/ 2147483647 w 4206"/>
              <a:gd name="T45" fmla="*/ 2147483647 h 1940"/>
              <a:gd name="T46" fmla="*/ 2147483647 w 4206"/>
              <a:gd name="T47" fmla="*/ 2147483647 h 1940"/>
              <a:gd name="T48" fmla="*/ 2147483647 w 4206"/>
              <a:gd name="T49" fmla="*/ 2147483647 h 1940"/>
              <a:gd name="T50" fmla="*/ 2147483647 w 4206"/>
              <a:gd name="T51" fmla="*/ 2147483647 h 1940"/>
              <a:gd name="T52" fmla="*/ 2147483647 w 4206"/>
              <a:gd name="T53" fmla="*/ 2147483647 h 1940"/>
              <a:gd name="T54" fmla="*/ 2147483647 w 4206"/>
              <a:gd name="T55" fmla="*/ 2147483647 h 1940"/>
              <a:gd name="T56" fmla="*/ 2147483647 w 4206"/>
              <a:gd name="T57" fmla="*/ 2147483647 h 1940"/>
              <a:gd name="T58" fmla="*/ 2147483647 w 4206"/>
              <a:gd name="T59" fmla="*/ 2147483647 h 1940"/>
              <a:gd name="T60" fmla="*/ 2147483647 w 4206"/>
              <a:gd name="T61" fmla="*/ 2147483647 h 1940"/>
              <a:gd name="T62" fmla="*/ 2147483647 w 4206"/>
              <a:gd name="T63" fmla="*/ 0 h 1940"/>
              <a:gd name="T64" fmla="*/ 2147483647 w 4206"/>
              <a:gd name="T65" fmla="*/ 2147483647 h 1940"/>
              <a:gd name="T66" fmla="*/ 2147483647 w 4206"/>
              <a:gd name="T67" fmla="*/ 2147483647 h 1940"/>
              <a:gd name="T68" fmla="*/ 2147483647 w 4206"/>
              <a:gd name="T69" fmla="*/ 2147483647 h 1940"/>
              <a:gd name="T70" fmla="*/ 2147483647 w 4206"/>
              <a:gd name="T71" fmla="*/ 2147483647 h 1940"/>
              <a:gd name="T72" fmla="*/ 2147483647 w 4206"/>
              <a:gd name="T73" fmla="*/ 2147483647 h 1940"/>
              <a:gd name="T74" fmla="*/ 2147483647 w 4206"/>
              <a:gd name="T75" fmla="*/ 2147483647 h 1940"/>
              <a:gd name="T76" fmla="*/ 2147483647 w 4206"/>
              <a:gd name="T77" fmla="*/ 2147483647 h 1940"/>
              <a:gd name="T78" fmla="*/ 2147483647 w 4206"/>
              <a:gd name="T79" fmla="*/ 2147483647 h 1940"/>
              <a:gd name="T80" fmla="*/ 2147483647 w 4206"/>
              <a:gd name="T81" fmla="*/ 2147483647 h 1940"/>
              <a:gd name="T82" fmla="*/ 2147483647 w 4206"/>
              <a:gd name="T83" fmla="*/ 2147483647 h 1940"/>
              <a:gd name="T84" fmla="*/ 2147483647 w 4206"/>
              <a:gd name="T85" fmla="*/ 2147483647 h 1940"/>
              <a:gd name="T86" fmla="*/ 2147483647 w 4206"/>
              <a:gd name="T87" fmla="*/ 2147483647 h 1940"/>
              <a:gd name="T88" fmla="*/ 2147483647 w 4206"/>
              <a:gd name="T89" fmla="*/ 2147483647 h 1940"/>
              <a:gd name="T90" fmla="*/ 2147483647 w 4206"/>
              <a:gd name="T91" fmla="*/ 2147483647 h 1940"/>
              <a:gd name="T92" fmla="*/ 2147483647 w 4206"/>
              <a:gd name="T93" fmla="*/ 2147483647 h 1940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</a:gdLst>
            <a:ahLst/>
            <a:cxnLst>
              <a:cxn ang="T94">
                <a:pos x="T0" y="T1"/>
              </a:cxn>
              <a:cxn ang="T95">
                <a:pos x="T2" y="T3"/>
              </a:cxn>
              <a:cxn ang="T96">
                <a:pos x="T4" y="T5"/>
              </a:cxn>
              <a:cxn ang="T97">
                <a:pos x="T6" y="T7"/>
              </a:cxn>
              <a:cxn ang="T98">
                <a:pos x="T8" y="T9"/>
              </a:cxn>
              <a:cxn ang="T99">
                <a:pos x="T10" y="T11"/>
              </a:cxn>
              <a:cxn ang="T100">
                <a:pos x="T12" y="T13"/>
              </a:cxn>
              <a:cxn ang="T101">
                <a:pos x="T14" y="T15"/>
              </a:cxn>
              <a:cxn ang="T102">
                <a:pos x="T16" y="T17"/>
              </a:cxn>
              <a:cxn ang="T103">
                <a:pos x="T18" y="T19"/>
              </a:cxn>
              <a:cxn ang="T104">
                <a:pos x="T20" y="T21"/>
              </a:cxn>
              <a:cxn ang="T105">
                <a:pos x="T22" y="T23"/>
              </a:cxn>
              <a:cxn ang="T106">
                <a:pos x="T24" y="T25"/>
              </a:cxn>
              <a:cxn ang="T107">
                <a:pos x="T26" y="T27"/>
              </a:cxn>
              <a:cxn ang="T108">
                <a:pos x="T28" y="T29"/>
              </a:cxn>
              <a:cxn ang="T109">
                <a:pos x="T30" y="T31"/>
              </a:cxn>
              <a:cxn ang="T110">
                <a:pos x="T32" y="T33"/>
              </a:cxn>
              <a:cxn ang="T111">
                <a:pos x="T34" y="T35"/>
              </a:cxn>
              <a:cxn ang="T112">
                <a:pos x="T36" y="T37"/>
              </a:cxn>
              <a:cxn ang="T113">
                <a:pos x="T38" y="T39"/>
              </a:cxn>
              <a:cxn ang="T114">
                <a:pos x="T40" y="T41"/>
              </a:cxn>
              <a:cxn ang="T115">
                <a:pos x="T42" y="T43"/>
              </a:cxn>
              <a:cxn ang="T116">
                <a:pos x="T44" y="T45"/>
              </a:cxn>
              <a:cxn ang="T117">
                <a:pos x="T46" y="T47"/>
              </a:cxn>
              <a:cxn ang="T118">
                <a:pos x="T48" y="T49"/>
              </a:cxn>
              <a:cxn ang="T119">
                <a:pos x="T50" y="T51"/>
              </a:cxn>
              <a:cxn ang="T120">
                <a:pos x="T52" y="T53"/>
              </a:cxn>
              <a:cxn ang="T121">
                <a:pos x="T54" y="T55"/>
              </a:cxn>
              <a:cxn ang="T122">
                <a:pos x="T56" y="T57"/>
              </a:cxn>
              <a:cxn ang="T123">
                <a:pos x="T58" y="T59"/>
              </a:cxn>
              <a:cxn ang="T124">
                <a:pos x="T60" y="T61"/>
              </a:cxn>
              <a:cxn ang="T125">
                <a:pos x="T62" y="T63"/>
              </a:cxn>
              <a:cxn ang="T126">
                <a:pos x="T64" y="T65"/>
              </a:cxn>
              <a:cxn ang="T127">
                <a:pos x="T66" y="T67"/>
              </a:cxn>
              <a:cxn ang="T128">
                <a:pos x="T68" y="T69"/>
              </a:cxn>
              <a:cxn ang="T129">
                <a:pos x="T70" y="T71"/>
              </a:cxn>
              <a:cxn ang="T130">
                <a:pos x="T72" y="T73"/>
              </a:cxn>
              <a:cxn ang="T131">
                <a:pos x="T74" y="T75"/>
              </a:cxn>
              <a:cxn ang="T132">
                <a:pos x="T76" y="T77"/>
              </a:cxn>
              <a:cxn ang="T133">
                <a:pos x="T78" y="T79"/>
              </a:cxn>
              <a:cxn ang="T134">
                <a:pos x="T80" y="T81"/>
              </a:cxn>
              <a:cxn ang="T135">
                <a:pos x="T82" y="T83"/>
              </a:cxn>
              <a:cxn ang="T136">
                <a:pos x="T84" y="T85"/>
              </a:cxn>
              <a:cxn ang="T137">
                <a:pos x="T86" y="T87"/>
              </a:cxn>
              <a:cxn ang="T138">
                <a:pos x="T88" y="T89"/>
              </a:cxn>
              <a:cxn ang="T139">
                <a:pos x="T90" y="T91"/>
              </a:cxn>
              <a:cxn ang="T140">
                <a:pos x="T92" y="T93"/>
              </a:cxn>
            </a:cxnLst>
            <a:rect l="0" t="0" r="r" b="b"/>
            <a:pathLst>
              <a:path w="4206" h="1940">
                <a:moveTo>
                  <a:pt x="0" y="1939"/>
                </a:moveTo>
                <a:lnTo>
                  <a:pt x="5" y="1927"/>
                </a:lnTo>
                <a:lnTo>
                  <a:pt x="12" y="1913"/>
                </a:lnTo>
                <a:lnTo>
                  <a:pt x="21" y="1893"/>
                </a:lnTo>
                <a:lnTo>
                  <a:pt x="33" y="1868"/>
                </a:lnTo>
                <a:lnTo>
                  <a:pt x="48" y="1839"/>
                </a:lnTo>
                <a:lnTo>
                  <a:pt x="65" y="1805"/>
                </a:lnTo>
                <a:lnTo>
                  <a:pt x="84" y="1768"/>
                </a:lnTo>
                <a:lnTo>
                  <a:pt x="106" y="1726"/>
                </a:lnTo>
                <a:lnTo>
                  <a:pt x="130" y="1681"/>
                </a:lnTo>
                <a:lnTo>
                  <a:pt x="156" y="1633"/>
                </a:lnTo>
                <a:lnTo>
                  <a:pt x="185" y="1583"/>
                </a:lnTo>
                <a:lnTo>
                  <a:pt x="216" y="1529"/>
                </a:lnTo>
                <a:lnTo>
                  <a:pt x="248" y="1474"/>
                </a:lnTo>
                <a:lnTo>
                  <a:pt x="283" y="1416"/>
                </a:lnTo>
                <a:lnTo>
                  <a:pt x="320" y="1357"/>
                </a:lnTo>
                <a:lnTo>
                  <a:pt x="358" y="1297"/>
                </a:lnTo>
                <a:lnTo>
                  <a:pt x="399" y="1235"/>
                </a:lnTo>
                <a:lnTo>
                  <a:pt x="441" y="1173"/>
                </a:lnTo>
                <a:lnTo>
                  <a:pt x="484" y="1110"/>
                </a:lnTo>
                <a:lnTo>
                  <a:pt x="530" y="1047"/>
                </a:lnTo>
                <a:lnTo>
                  <a:pt x="577" y="984"/>
                </a:lnTo>
                <a:lnTo>
                  <a:pt x="626" y="922"/>
                </a:lnTo>
                <a:lnTo>
                  <a:pt x="676" y="860"/>
                </a:lnTo>
                <a:lnTo>
                  <a:pt x="728" y="800"/>
                </a:lnTo>
                <a:lnTo>
                  <a:pt x="780" y="741"/>
                </a:lnTo>
                <a:lnTo>
                  <a:pt x="834" y="683"/>
                </a:lnTo>
                <a:lnTo>
                  <a:pt x="890" y="628"/>
                </a:lnTo>
                <a:lnTo>
                  <a:pt x="947" y="575"/>
                </a:lnTo>
                <a:lnTo>
                  <a:pt x="1004" y="524"/>
                </a:lnTo>
                <a:lnTo>
                  <a:pt x="1064" y="476"/>
                </a:lnTo>
                <a:lnTo>
                  <a:pt x="1124" y="432"/>
                </a:lnTo>
                <a:lnTo>
                  <a:pt x="1188" y="391"/>
                </a:lnTo>
                <a:lnTo>
                  <a:pt x="1225" y="371"/>
                </a:lnTo>
                <a:lnTo>
                  <a:pt x="1264" y="352"/>
                </a:lnTo>
                <a:lnTo>
                  <a:pt x="1305" y="333"/>
                </a:lnTo>
                <a:lnTo>
                  <a:pt x="1349" y="315"/>
                </a:lnTo>
                <a:lnTo>
                  <a:pt x="1396" y="298"/>
                </a:lnTo>
                <a:lnTo>
                  <a:pt x="1444" y="281"/>
                </a:lnTo>
                <a:lnTo>
                  <a:pt x="1495" y="264"/>
                </a:lnTo>
                <a:lnTo>
                  <a:pt x="1549" y="249"/>
                </a:lnTo>
                <a:lnTo>
                  <a:pt x="1604" y="233"/>
                </a:lnTo>
                <a:lnTo>
                  <a:pt x="1662" y="218"/>
                </a:lnTo>
                <a:lnTo>
                  <a:pt x="1722" y="204"/>
                </a:lnTo>
                <a:lnTo>
                  <a:pt x="1783" y="190"/>
                </a:lnTo>
                <a:lnTo>
                  <a:pt x="1847" y="176"/>
                </a:lnTo>
                <a:lnTo>
                  <a:pt x="1913" y="163"/>
                </a:lnTo>
                <a:lnTo>
                  <a:pt x="1980" y="151"/>
                </a:lnTo>
                <a:lnTo>
                  <a:pt x="2050" y="138"/>
                </a:lnTo>
                <a:lnTo>
                  <a:pt x="2121" y="126"/>
                </a:lnTo>
                <a:lnTo>
                  <a:pt x="2194" y="115"/>
                </a:lnTo>
                <a:lnTo>
                  <a:pt x="2269" y="104"/>
                </a:lnTo>
                <a:lnTo>
                  <a:pt x="2345" y="93"/>
                </a:lnTo>
                <a:lnTo>
                  <a:pt x="2423" y="83"/>
                </a:lnTo>
                <a:lnTo>
                  <a:pt x="2502" y="73"/>
                </a:lnTo>
                <a:lnTo>
                  <a:pt x="2583" y="63"/>
                </a:lnTo>
                <a:lnTo>
                  <a:pt x="2666" y="53"/>
                </a:lnTo>
                <a:lnTo>
                  <a:pt x="2749" y="44"/>
                </a:lnTo>
                <a:lnTo>
                  <a:pt x="2834" y="35"/>
                </a:lnTo>
                <a:lnTo>
                  <a:pt x="2921" y="27"/>
                </a:lnTo>
                <a:lnTo>
                  <a:pt x="3008" y="18"/>
                </a:lnTo>
                <a:lnTo>
                  <a:pt x="3097" y="10"/>
                </a:lnTo>
                <a:lnTo>
                  <a:pt x="3187" y="3"/>
                </a:lnTo>
                <a:lnTo>
                  <a:pt x="3286" y="0"/>
                </a:lnTo>
                <a:lnTo>
                  <a:pt x="3332" y="3"/>
                </a:lnTo>
                <a:lnTo>
                  <a:pt x="3377" y="8"/>
                </a:lnTo>
                <a:lnTo>
                  <a:pt x="3420" y="16"/>
                </a:lnTo>
                <a:lnTo>
                  <a:pt x="3462" y="26"/>
                </a:lnTo>
                <a:lnTo>
                  <a:pt x="3502" y="38"/>
                </a:lnTo>
                <a:lnTo>
                  <a:pt x="3540" y="52"/>
                </a:lnTo>
                <a:lnTo>
                  <a:pt x="3577" y="68"/>
                </a:lnTo>
                <a:lnTo>
                  <a:pt x="3613" y="86"/>
                </a:lnTo>
                <a:lnTo>
                  <a:pt x="3648" y="105"/>
                </a:lnTo>
                <a:lnTo>
                  <a:pt x="3682" y="126"/>
                </a:lnTo>
                <a:lnTo>
                  <a:pt x="3714" y="147"/>
                </a:lnTo>
                <a:lnTo>
                  <a:pt x="3745" y="170"/>
                </a:lnTo>
                <a:lnTo>
                  <a:pt x="3776" y="193"/>
                </a:lnTo>
                <a:lnTo>
                  <a:pt x="3805" y="218"/>
                </a:lnTo>
                <a:lnTo>
                  <a:pt x="3834" y="243"/>
                </a:lnTo>
                <a:lnTo>
                  <a:pt x="3861" y="268"/>
                </a:lnTo>
                <a:lnTo>
                  <a:pt x="3888" y="293"/>
                </a:lnTo>
                <a:lnTo>
                  <a:pt x="3915" y="319"/>
                </a:lnTo>
                <a:lnTo>
                  <a:pt x="3940" y="345"/>
                </a:lnTo>
                <a:lnTo>
                  <a:pt x="3966" y="370"/>
                </a:lnTo>
                <a:lnTo>
                  <a:pt x="3991" y="395"/>
                </a:lnTo>
                <a:lnTo>
                  <a:pt x="4015" y="419"/>
                </a:lnTo>
                <a:lnTo>
                  <a:pt x="4039" y="443"/>
                </a:lnTo>
                <a:lnTo>
                  <a:pt x="4063" y="465"/>
                </a:lnTo>
                <a:lnTo>
                  <a:pt x="4087" y="487"/>
                </a:lnTo>
                <a:lnTo>
                  <a:pt x="4110" y="508"/>
                </a:lnTo>
                <a:lnTo>
                  <a:pt x="4134" y="527"/>
                </a:lnTo>
                <a:lnTo>
                  <a:pt x="4158" y="545"/>
                </a:lnTo>
                <a:lnTo>
                  <a:pt x="4181" y="561"/>
                </a:lnTo>
                <a:lnTo>
                  <a:pt x="4205" y="576"/>
                </a:lnTo>
              </a:path>
            </a:pathLst>
          </a:custGeom>
          <a:noFill/>
          <a:ln w="28575" cap="rnd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8437" name="Group 60"/>
          <p:cNvGrpSpPr>
            <a:grpSpLocks/>
          </p:cNvGrpSpPr>
          <p:nvPr/>
        </p:nvGrpSpPr>
        <p:grpSpPr bwMode="auto">
          <a:xfrm>
            <a:off x="3998913" y="1379538"/>
            <a:ext cx="1782762" cy="301625"/>
            <a:chOff x="2519" y="1057"/>
            <a:chExt cx="1123" cy="190"/>
          </a:xfrm>
        </p:grpSpPr>
        <p:sp>
          <p:nvSpPr>
            <p:cNvPr id="18581" name="Freeform 61"/>
            <p:cNvSpPr>
              <a:spLocks/>
            </p:cNvSpPr>
            <p:nvPr/>
          </p:nvSpPr>
          <p:spPr bwMode="auto">
            <a:xfrm>
              <a:off x="2519" y="1143"/>
              <a:ext cx="476" cy="104"/>
            </a:xfrm>
            <a:custGeom>
              <a:avLst/>
              <a:gdLst>
                <a:gd name="T0" fmla="*/ 438 w 476"/>
                <a:gd name="T1" fmla="*/ 0 h 104"/>
                <a:gd name="T2" fmla="*/ 429 w 476"/>
                <a:gd name="T3" fmla="*/ 0 h 104"/>
                <a:gd name="T4" fmla="*/ 418 w 476"/>
                <a:gd name="T5" fmla="*/ 0 h 104"/>
                <a:gd name="T6" fmla="*/ 407 w 476"/>
                <a:gd name="T7" fmla="*/ 1 h 104"/>
                <a:gd name="T8" fmla="*/ 391 w 476"/>
                <a:gd name="T9" fmla="*/ 4 h 104"/>
                <a:gd name="T10" fmla="*/ 370 w 476"/>
                <a:gd name="T11" fmla="*/ 7 h 104"/>
                <a:gd name="T12" fmla="*/ 349 w 476"/>
                <a:gd name="T13" fmla="*/ 10 h 104"/>
                <a:gd name="T14" fmla="*/ 328 w 476"/>
                <a:gd name="T15" fmla="*/ 14 h 104"/>
                <a:gd name="T16" fmla="*/ 300 w 476"/>
                <a:gd name="T17" fmla="*/ 21 h 104"/>
                <a:gd name="T18" fmla="*/ 267 w 476"/>
                <a:gd name="T19" fmla="*/ 29 h 104"/>
                <a:gd name="T20" fmla="*/ 234 w 476"/>
                <a:gd name="T21" fmla="*/ 36 h 104"/>
                <a:gd name="T22" fmla="*/ 201 w 476"/>
                <a:gd name="T23" fmla="*/ 45 h 104"/>
                <a:gd name="T24" fmla="*/ 172 w 476"/>
                <a:gd name="T25" fmla="*/ 53 h 104"/>
                <a:gd name="T26" fmla="*/ 153 w 476"/>
                <a:gd name="T27" fmla="*/ 57 h 104"/>
                <a:gd name="T28" fmla="*/ 137 w 476"/>
                <a:gd name="T29" fmla="*/ 60 h 104"/>
                <a:gd name="T30" fmla="*/ 117 w 476"/>
                <a:gd name="T31" fmla="*/ 64 h 104"/>
                <a:gd name="T32" fmla="*/ 101 w 476"/>
                <a:gd name="T33" fmla="*/ 68 h 104"/>
                <a:gd name="T34" fmla="*/ 84 w 476"/>
                <a:gd name="T35" fmla="*/ 73 h 104"/>
                <a:gd name="T36" fmla="*/ 59 w 476"/>
                <a:gd name="T37" fmla="*/ 79 h 104"/>
                <a:gd name="T38" fmla="*/ 19 w 476"/>
                <a:gd name="T39" fmla="*/ 95 h 104"/>
                <a:gd name="T40" fmla="*/ 8 w 476"/>
                <a:gd name="T41" fmla="*/ 101 h 104"/>
                <a:gd name="T42" fmla="*/ 23 w 476"/>
                <a:gd name="T43" fmla="*/ 101 h 104"/>
                <a:gd name="T44" fmla="*/ 39 w 476"/>
                <a:gd name="T45" fmla="*/ 102 h 104"/>
                <a:gd name="T46" fmla="*/ 54 w 476"/>
                <a:gd name="T47" fmla="*/ 103 h 104"/>
                <a:gd name="T48" fmla="*/ 77 w 476"/>
                <a:gd name="T49" fmla="*/ 99 h 104"/>
                <a:gd name="T50" fmla="*/ 107 w 476"/>
                <a:gd name="T51" fmla="*/ 95 h 104"/>
                <a:gd name="T52" fmla="*/ 135 w 476"/>
                <a:gd name="T53" fmla="*/ 91 h 104"/>
                <a:gd name="T54" fmla="*/ 165 w 476"/>
                <a:gd name="T55" fmla="*/ 88 h 104"/>
                <a:gd name="T56" fmla="*/ 193 w 476"/>
                <a:gd name="T57" fmla="*/ 85 h 104"/>
                <a:gd name="T58" fmla="*/ 223 w 476"/>
                <a:gd name="T59" fmla="*/ 82 h 104"/>
                <a:gd name="T60" fmla="*/ 252 w 476"/>
                <a:gd name="T61" fmla="*/ 78 h 104"/>
                <a:gd name="T62" fmla="*/ 281 w 476"/>
                <a:gd name="T63" fmla="*/ 75 h 104"/>
                <a:gd name="T64" fmla="*/ 310 w 476"/>
                <a:gd name="T65" fmla="*/ 71 h 104"/>
                <a:gd name="T66" fmla="*/ 338 w 476"/>
                <a:gd name="T67" fmla="*/ 67 h 104"/>
                <a:gd name="T68" fmla="*/ 365 w 476"/>
                <a:gd name="T69" fmla="*/ 64 h 104"/>
                <a:gd name="T70" fmla="*/ 392 w 476"/>
                <a:gd name="T71" fmla="*/ 61 h 104"/>
                <a:gd name="T72" fmla="*/ 413 w 476"/>
                <a:gd name="T73" fmla="*/ 59 h 104"/>
                <a:gd name="T74" fmla="*/ 430 w 476"/>
                <a:gd name="T75" fmla="*/ 56 h 104"/>
                <a:gd name="T76" fmla="*/ 439 w 476"/>
                <a:gd name="T77" fmla="*/ 53 h 104"/>
                <a:gd name="T78" fmla="*/ 448 w 476"/>
                <a:gd name="T79" fmla="*/ 51 h 104"/>
                <a:gd name="T80" fmla="*/ 457 w 476"/>
                <a:gd name="T81" fmla="*/ 45 h 104"/>
                <a:gd name="T82" fmla="*/ 467 w 476"/>
                <a:gd name="T83" fmla="*/ 36 h 104"/>
                <a:gd name="T84" fmla="*/ 473 w 476"/>
                <a:gd name="T85" fmla="*/ 28 h 104"/>
                <a:gd name="T86" fmla="*/ 475 w 476"/>
                <a:gd name="T87" fmla="*/ 21 h 104"/>
                <a:gd name="T88" fmla="*/ 473 w 476"/>
                <a:gd name="T89" fmla="*/ 15 h 104"/>
                <a:gd name="T90" fmla="*/ 469 w 476"/>
                <a:gd name="T91" fmla="*/ 11 h 104"/>
                <a:gd name="T92" fmla="*/ 460 w 476"/>
                <a:gd name="T93" fmla="*/ 7 h 104"/>
                <a:gd name="T94" fmla="*/ 449 w 476"/>
                <a:gd name="T95" fmla="*/ 3 h 104"/>
                <a:gd name="T96" fmla="*/ 442 w 476"/>
                <a:gd name="T97" fmla="*/ 1 h 104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476" h="104">
                  <a:moveTo>
                    <a:pt x="442" y="1"/>
                  </a:moveTo>
                  <a:lnTo>
                    <a:pt x="438" y="0"/>
                  </a:lnTo>
                  <a:lnTo>
                    <a:pt x="434" y="0"/>
                  </a:lnTo>
                  <a:lnTo>
                    <a:pt x="429" y="0"/>
                  </a:lnTo>
                  <a:lnTo>
                    <a:pt x="423" y="0"/>
                  </a:lnTo>
                  <a:lnTo>
                    <a:pt x="418" y="0"/>
                  </a:lnTo>
                  <a:lnTo>
                    <a:pt x="412" y="1"/>
                  </a:lnTo>
                  <a:lnTo>
                    <a:pt x="407" y="1"/>
                  </a:lnTo>
                  <a:lnTo>
                    <a:pt x="403" y="2"/>
                  </a:lnTo>
                  <a:lnTo>
                    <a:pt x="391" y="4"/>
                  </a:lnTo>
                  <a:lnTo>
                    <a:pt x="381" y="5"/>
                  </a:lnTo>
                  <a:lnTo>
                    <a:pt x="370" y="7"/>
                  </a:lnTo>
                  <a:lnTo>
                    <a:pt x="359" y="8"/>
                  </a:lnTo>
                  <a:lnTo>
                    <a:pt x="349" y="10"/>
                  </a:lnTo>
                  <a:lnTo>
                    <a:pt x="338" y="12"/>
                  </a:lnTo>
                  <a:lnTo>
                    <a:pt x="328" y="14"/>
                  </a:lnTo>
                  <a:lnTo>
                    <a:pt x="317" y="16"/>
                  </a:lnTo>
                  <a:lnTo>
                    <a:pt x="300" y="21"/>
                  </a:lnTo>
                  <a:lnTo>
                    <a:pt x="283" y="25"/>
                  </a:lnTo>
                  <a:lnTo>
                    <a:pt x="267" y="29"/>
                  </a:lnTo>
                  <a:lnTo>
                    <a:pt x="250" y="32"/>
                  </a:lnTo>
                  <a:lnTo>
                    <a:pt x="234" y="36"/>
                  </a:lnTo>
                  <a:lnTo>
                    <a:pt x="217" y="40"/>
                  </a:lnTo>
                  <a:lnTo>
                    <a:pt x="201" y="45"/>
                  </a:lnTo>
                  <a:lnTo>
                    <a:pt x="184" y="49"/>
                  </a:lnTo>
                  <a:lnTo>
                    <a:pt x="172" y="53"/>
                  </a:lnTo>
                  <a:lnTo>
                    <a:pt x="162" y="55"/>
                  </a:lnTo>
                  <a:lnTo>
                    <a:pt x="153" y="57"/>
                  </a:lnTo>
                  <a:lnTo>
                    <a:pt x="145" y="58"/>
                  </a:lnTo>
                  <a:lnTo>
                    <a:pt x="137" y="60"/>
                  </a:lnTo>
                  <a:lnTo>
                    <a:pt x="128" y="62"/>
                  </a:lnTo>
                  <a:lnTo>
                    <a:pt x="117" y="64"/>
                  </a:lnTo>
                  <a:lnTo>
                    <a:pt x="106" y="67"/>
                  </a:lnTo>
                  <a:lnTo>
                    <a:pt x="101" y="68"/>
                  </a:lnTo>
                  <a:lnTo>
                    <a:pt x="93" y="71"/>
                  </a:lnTo>
                  <a:lnTo>
                    <a:pt x="84" y="73"/>
                  </a:lnTo>
                  <a:lnTo>
                    <a:pt x="79" y="74"/>
                  </a:lnTo>
                  <a:lnTo>
                    <a:pt x="59" y="79"/>
                  </a:lnTo>
                  <a:lnTo>
                    <a:pt x="39" y="87"/>
                  </a:lnTo>
                  <a:lnTo>
                    <a:pt x="19" y="95"/>
                  </a:lnTo>
                  <a:lnTo>
                    <a:pt x="0" y="102"/>
                  </a:lnTo>
                  <a:lnTo>
                    <a:pt x="8" y="101"/>
                  </a:lnTo>
                  <a:lnTo>
                    <a:pt x="16" y="101"/>
                  </a:lnTo>
                  <a:lnTo>
                    <a:pt x="23" y="101"/>
                  </a:lnTo>
                  <a:lnTo>
                    <a:pt x="31" y="102"/>
                  </a:lnTo>
                  <a:lnTo>
                    <a:pt x="39" y="102"/>
                  </a:lnTo>
                  <a:lnTo>
                    <a:pt x="46" y="103"/>
                  </a:lnTo>
                  <a:lnTo>
                    <a:pt x="54" y="103"/>
                  </a:lnTo>
                  <a:lnTo>
                    <a:pt x="62" y="102"/>
                  </a:lnTo>
                  <a:lnTo>
                    <a:pt x="77" y="99"/>
                  </a:lnTo>
                  <a:lnTo>
                    <a:pt x="92" y="97"/>
                  </a:lnTo>
                  <a:lnTo>
                    <a:pt x="107" y="95"/>
                  </a:lnTo>
                  <a:lnTo>
                    <a:pt x="121" y="93"/>
                  </a:lnTo>
                  <a:lnTo>
                    <a:pt x="135" y="91"/>
                  </a:lnTo>
                  <a:lnTo>
                    <a:pt x="150" y="90"/>
                  </a:lnTo>
                  <a:lnTo>
                    <a:pt x="165" y="88"/>
                  </a:lnTo>
                  <a:lnTo>
                    <a:pt x="179" y="86"/>
                  </a:lnTo>
                  <a:lnTo>
                    <a:pt x="193" y="85"/>
                  </a:lnTo>
                  <a:lnTo>
                    <a:pt x="208" y="83"/>
                  </a:lnTo>
                  <a:lnTo>
                    <a:pt x="223" y="82"/>
                  </a:lnTo>
                  <a:lnTo>
                    <a:pt x="237" y="80"/>
                  </a:lnTo>
                  <a:lnTo>
                    <a:pt x="252" y="78"/>
                  </a:lnTo>
                  <a:lnTo>
                    <a:pt x="267" y="77"/>
                  </a:lnTo>
                  <a:lnTo>
                    <a:pt x="281" y="75"/>
                  </a:lnTo>
                  <a:lnTo>
                    <a:pt x="297" y="73"/>
                  </a:lnTo>
                  <a:lnTo>
                    <a:pt x="310" y="71"/>
                  </a:lnTo>
                  <a:lnTo>
                    <a:pt x="324" y="69"/>
                  </a:lnTo>
                  <a:lnTo>
                    <a:pt x="338" y="67"/>
                  </a:lnTo>
                  <a:lnTo>
                    <a:pt x="351" y="65"/>
                  </a:lnTo>
                  <a:lnTo>
                    <a:pt x="365" y="64"/>
                  </a:lnTo>
                  <a:lnTo>
                    <a:pt x="378" y="63"/>
                  </a:lnTo>
                  <a:lnTo>
                    <a:pt x="392" y="61"/>
                  </a:lnTo>
                  <a:lnTo>
                    <a:pt x="407" y="60"/>
                  </a:lnTo>
                  <a:lnTo>
                    <a:pt x="413" y="59"/>
                  </a:lnTo>
                  <a:lnTo>
                    <a:pt x="421" y="58"/>
                  </a:lnTo>
                  <a:lnTo>
                    <a:pt x="430" y="56"/>
                  </a:lnTo>
                  <a:lnTo>
                    <a:pt x="437" y="55"/>
                  </a:lnTo>
                  <a:lnTo>
                    <a:pt x="439" y="53"/>
                  </a:lnTo>
                  <a:lnTo>
                    <a:pt x="443" y="52"/>
                  </a:lnTo>
                  <a:lnTo>
                    <a:pt x="448" y="51"/>
                  </a:lnTo>
                  <a:lnTo>
                    <a:pt x="450" y="50"/>
                  </a:lnTo>
                  <a:lnTo>
                    <a:pt x="457" y="45"/>
                  </a:lnTo>
                  <a:lnTo>
                    <a:pt x="462" y="40"/>
                  </a:lnTo>
                  <a:lnTo>
                    <a:pt x="467" y="36"/>
                  </a:lnTo>
                  <a:lnTo>
                    <a:pt x="470" y="32"/>
                  </a:lnTo>
                  <a:lnTo>
                    <a:pt x="473" y="28"/>
                  </a:lnTo>
                  <a:lnTo>
                    <a:pt x="475" y="25"/>
                  </a:lnTo>
                  <a:lnTo>
                    <a:pt x="475" y="21"/>
                  </a:lnTo>
                  <a:lnTo>
                    <a:pt x="475" y="19"/>
                  </a:lnTo>
                  <a:lnTo>
                    <a:pt x="473" y="15"/>
                  </a:lnTo>
                  <a:lnTo>
                    <a:pt x="471" y="13"/>
                  </a:lnTo>
                  <a:lnTo>
                    <a:pt x="469" y="11"/>
                  </a:lnTo>
                  <a:lnTo>
                    <a:pt x="465" y="9"/>
                  </a:lnTo>
                  <a:lnTo>
                    <a:pt x="460" y="7"/>
                  </a:lnTo>
                  <a:lnTo>
                    <a:pt x="455" y="5"/>
                  </a:lnTo>
                  <a:lnTo>
                    <a:pt x="449" y="3"/>
                  </a:lnTo>
                  <a:lnTo>
                    <a:pt x="442" y="1"/>
                  </a:lnTo>
                </a:path>
              </a:pathLst>
            </a:custGeom>
            <a:gradFill rotWithShape="0">
              <a:gsLst>
                <a:gs pos="0">
                  <a:srgbClr val="FFFF00"/>
                </a:gs>
                <a:gs pos="100000">
                  <a:srgbClr val="4C4C00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582" name="Freeform 62"/>
            <p:cNvSpPr>
              <a:spLocks/>
            </p:cNvSpPr>
            <p:nvPr/>
          </p:nvSpPr>
          <p:spPr bwMode="auto">
            <a:xfrm>
              <a:off x="3062" y="1057"/>
              <a:ext cx="580" cy="113"/>
            </a:xfrm>
            <a:custGeom>
              <a:avLst/>
              <a:gdLst>
                <a:gd name="T0" fmla="*/ 507 w 580"/>
                <a:gd name="T1" fmla="*/ 3 h 113"/>
                <a:gd name="T2" fmla="*/ 3 w 580"/>
                <a:gd name="T3" fmla="*/ 83 h 113"/>
                <a:gd name="T4" fmla="*/ 0 w 580"/>
                <a:gd name="T5" fmla="*/ 112 h 113"/>
                <a:gd name="T6" fmla="*/ 504 w 580"/>
                <a:gd name="T7" fmla="*/ 32 h 113"/>
                <a:gd name="T8" fmla="*/ 523 w 580"/>
                <a:gd name="T9" fmla="*/ 27 h 113"/>
                <a:gd name="T10" fmla="*/ 539 w 580"/>
                <a:gd name="T11" fmla="*/ 23 h 113"/>
                <a:gd name="T12" fmla="*/ 551 w 580"/>
                <a:gd name="T13" fmla="*/ 19 h 113"/>
                <a:gd name="T14" fmla="*/ 562 w 580"/>
                <a:gd name="T15" fmla="*/ 14 h 113"/>
                <a:gd name="T16" fmla="*/ 570 w 580"/>
                <a:gd name="T17" fmla="*/ 11 h 113"/>
                <a:gd name="T18" fmla="*/ 575 w 580"/>
                <a:gd name="T19" fmla="*/ 7 h 113"/>
                <a:gd name="T20" fmla="*/ 578 w 580"/>
                <a:gd name="T21" fmla="*/ 5 h 113"/>
                <a:gd name="T22" fmla="*/ 579 w 580"/>
                <a:gd name="T23" fmla="*/ 5 h 113"/>
                <a:gd name="T24" fmla="*/ 568 w 580"/>
                <a:gd name="T25" fmla="*/ 2 h 113"/>
                <a:gd name="T26" fmla="*/ 557 w 580"/>
                <a:gd name="T27" fmla="*/ 1 h 113"/>
                <a:gd name="T28" fmla="*/ 545 w 580"/>
                <a:gd name="T29" fmla="*/ 0 h 113"/>
                <a:gd name="T30" fmla="*/ 533 w 580"/>
                <a:gd name="T31" fmla="*/ 0 h 113"/>
                <a:gd name="T32" fmla="*/ 523 w 580"/>
                <a:gd name="T33" fmla="*/ 1 h 113"/>
                <a:gd name="T34" fmla="*/ 515 w 580"/>
                <a:gd name="T35" fmla="*/ 1 h 113"/>
                <a:gd name="T36" fmla="*/ 509 w 580"/>
                <a:gd name="T37" fmla="*/ 2 h 113"/>
                <a:gd name="T38" fmla="*/ 507 w 580"/>
                <a:gd name="T39" fmla="*/ 3 h 113"/>
                <a:gd name="T40" fmla="*/ 507 w 580"/>
                <a:gd name="T41" fmla="*/ 3 h 113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580" h="113">
                  <a:moveTo>
                    <a:pt x="507" y="3"/>
                  </a:moveTo>
                  <a:lnTo>
                    <a:pt x="3" y="83"/>
                  </a:lnTo>
                  <a:lnTo>
                    <a:pt x="0" y="112"/>
                  </a:lnTo>
                  <a:lnTo>
                    <a:pt x="504" y="32"/>
                  </a:lnTo>
                  <a:lnTo>
                    <a:pt x="523" y="27"/>
                  </a:lnTo>
                  <a:lnTo>
                    <a:pt x="539" y="23"/>
                  </a:lnTo>
                  <a:lnTo>
                    <a:pt x="551" y="19"/>
                  </a:lnTo>
                  <a:lnTo>
                    <a:pt x="562" y="14"/>
                  </a:lnTo>
                  <a:lnTo>
                    <a:pt x="570" y="11"/>
                  </a:lnTo>
                  <a:lnTo>
                    <a:pt x="575" y="7"/>
                  </a:lnTo>
                  <a:lnTo>
                    <a:pt x="578" y="5"/>
                  </a:lnTo>
                  <a:lnTo>
                    <a:pt x="579" y="5"/>
                  </a:lnTo>
                  <a:lnTo>
                    <a:pt x="568" y="2"/>
                  </a:lnTo>
                  <a:lnTo>
                    <a:pt x="557" y="1"/>
                  </a:lnTo>
                  <a:lnTo>
                    <a:pt x="545" y="0"/>
                  </a:lnTo>
                  <a:lnTo>
                    <a:pt x="533" y="0"/>
                  </a:lnTo>
                  <a:lnTo>
                    <a:pt x="523" y="1"/>
                  </a:lnTo>
                  <a:lnTo>
                    <a:pt x="515" y="1"/>
                  </a:lnTo>
                  <a:lnTo>
                    <a:pt x="509" y="2"/>
                  </a:lnTo>
                  <a:lnTo>
                    <a:pt x="507" y="3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583" name="Freeform 63"/>
            <p:cNvSpPr>
              <a:spLocks/>
            </p:cNvSpPr>
            <p:nvPr/>
          </p:nvSpPr>
          <p:spPr bwMode="auto">
            <a:xfrm>
              <a:off x="2989" y="1078"/>
              <a:ext cx="582" cy="103"/>
            </a:xfrm>
            <a:custGeom>
              <a:avLst/>
              <a:gdLst>
                <a:gd name="T0" fmla="*/ 581 w 582"/>
                <a:gd name="T1" fmla="*/ 0 h 103"/>
                <a:gd name="T2" fmla="*/ 1 w 582"/>
                <a:gd name="T3" fmla="*/ 92 h 103"/>
                <a:gd name="T4" fmla="*/ 0 w 582"/>
                <a:gd name="T5" fmla="*/ 102 h 103"/>
                <a:gd name="T6" fmla="*/ 580 w 582"/>
                <a:gd name="T7" fmla="*/ 10 h 103"/>
                <a:gd name="T8" fmla="*/ 581 w 582"/>
                <a:gd name="T9" fmla="*/ 0 h 103"/>
                <a:gd name="T10" fmla="*/ 581 w 582"/>
                <a:gd name="T11" fmla="*/ 0 h 10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82" h="103">
                  <a:moveTo>
                    <a:pt x="581" y="0"/>
                  </a:moveTo>
                  <a:lnTo>
                    <a:pt x="1" y="92"/>
                  </a:lnTo>
                  <a:lnTo>
                    <a:pt x="0" y="102"/>
                  </a:lnTo>
                  <a:lnTo>
                    <a:pt x="580" y="10"/>
                  </a:lnTo>
                  <a:lnTo>
                    <a:pt x="581" y="0"/>
                  </a:lnTo>
                </a:path>
              </a:pathLst>
            </a:custGeom>
            <a:solidFill>
              <a:srgbClr val="CCCCC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584" name="Freeform 64"/>
            <p:cNvSpPr>
              <a:spLocks/>
            </p:cNvSpPr>
            <p:nvPr/>
          </p:nvSpPr>
          <p:spPr bwMode="auto">
            <a:xfrm>
              <a:off x="3542" y="1064"/>
              <a:ext cx="3" cy="29"/>
            </a:xfrm>
            <a:custGeom>
              <a:avLst/>
              <a:gdLst>
                <a:gd name="T0" fmla="*/ 0 w 3"/>
                <a:gd name="T1" fmla="*/ 28 h 29"/>
                <a:gd name="T2" fmla="*/ 2 w 3"/>
                <a:gd name="T3" fmla="*/ 0 h 29"/>
                <a:gd name="T4" fmla="*/ 0 w 3"/>
                <a:gd name="T5" fmla="*/ 28 h 29"/>
                <a:gd name="T6" fmla="*/ 0 w 3"/>
                <a:gd name="T7" fmla="*/ 28 h 2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" h="29">
                  <a:moveTo>
                    <a:pt x="0" y="28"/>
                  </a:moveTo>
                  <a:lnTo>
                    <a:pt x="2" y="0"/>
                  </a:lnTo>
                  <a:lnTo>
                    <a:pt x="0" y="28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585" name="Line 65"/>
            <p:cNvSpPr>
              <a:spLocks noChangeShapeType="1"/>
            </p:cNvSpPr>
            <p:nvPr/>
          </p:nvSpPr>
          <p:spPr bwMode="auto">
            <a:xfrm flipV="1">
              <a:off x="3542" y="1060"/>
              <a:ext cx="2" cy="36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86" name="Freeform 66"/>
            <p:cNvSpPr>
              <a:spLocks/>
            </p:cNvSpPr>
            <p:nvPr/>
          </p:nvSpPr>
          <p:spPr bwMode="auto">
            <a:xfrm>
              <a:off x="3406" y="1085"/>
              <a:ext cx="4" cy="30"/>
            </a:xfrm>
            <a:custGeom>
              <a:avLst/>
              <a:gdLst>
                <a:gd name="T0" fmla="*/ 0 w 4"/>
                <a:gd name="T1" fmla="*/ 29 h 30"/>
                <a:gd name="T2" fmla="*/ 3 w 4"/>
                <a:gd name="T3" fmla="*/ 0 h 30"/>
                <a:gd name="T4" fmla="*/ 0 w 4"/>
                <a:gd name="T5" fmla="*/ 29 h 30"/>
                <a:gd name="T6" fmla="*/ 0 w 4"/>
                <a:gd name="T7" fmla="*/ 29 h 3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4" h="30">
                  <a:moveTo>
                    <a:pt x="0" y="29"/>
                  </a:moveTo>
                  <a:lnTo>
                    <a:pt x="3" y="0"/>
                  </a:lnTo>
                  <a:lnTo>
                    <a:pt x="0" y="29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587" name="Line 67"/>
            <p:cNvSpPr>
              <a:spLocks noChangeShapeType="1"/>
            </p:cNvSpPr>
            <p:nvPr/>
          </p:nvSpPr>
          <p:spPr bwMode="auto">
            <a:xfrm flipV="1">
              <a:off x="3406" y="1081"/>
              <a:ext cx="3" cy="3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88" name="Freeform 68"/>
            <p:cNvSpPr>
              <a:spLocks/>
            </p:cNvSpPr>
            <p:nvPr/>
          </p:nvSpPr>
          <p:spPr bwMode="auto">
            <a:xfrm>
              <a:off x="3249" y="1110"/>
              <a:ext cx="4" cy="30"/>
            </a:xfrm>
            <a:custGeom>
              <a:avLst/>
              <a:gdLst>
                <a:gd name="T0" fmla="*/ 0 w 4"/>
                <a:gd name="T1" fmla="*/ 29 h 30"/>
                <a:gd name="T2" fmla="*/ 3 w 4"/>
                <a:gd name="T3" fmla="*/ 0 h 30"/>
                <a:gd name="T4" fmla="*/ 0 w 4"/>
                <a:gd name="T5" fmla="*/ 29 h 30"/>
                <a:gd name="T6" fmla="*/ 0 w 4"/>
                <a:gd name="T7" fmla="*/ 29 h 3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4" h="30">
                  <a:moveTo>
                    <a:pt x="0" y="29"/>
                  </a:moveTo>
                  <a:lnTo>
                    <a:pt x="3" y="0"/>
                  </a:lnTo>
                  <a:lnTo>
                    <a:pt x="0" y="29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589" name="Line 69"/>
            <p:cNvSpPr>
              <a:spLocks noChangeShapeType="1"/>
            </p:cNvSpPr>
            <p:nvPr/>
          </p:nvSpPr>
          <p:spPr bwMode="auto">
            <a:xfrm flipV="1">
              <a:off x="3249" y="1106"/>
              <a:ext cx="3" cy="3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90" name="Freeform 70"/>
            <p:cNvSpPr>
              <a:spLocks/>
            </p:cNvSpPr>
            <p:nvPr/>
          </p:nvSpPr>
          <p:spPr bwMode="auto">
            <a:xfrm>
              <a:off x="3251" y="1095"/>
              <a:ext cx="158" cy="26"/>
            </a:xfrm>
            <a:custGeom>
              <a:avLst/>
              <a:gdLst>
                <a:gd name="T0" fmla="*/ 157 w 158"/>
                <a:gd name="T1" fmla="*/ 0 h 26"/>
                <a:gd name="T2" fmla="*/ 0 w 158"/>
                <a:gd name="T3" fmla="*/ 25 h 26"/>
                <a:gd name="T4" fmla="*/ 157 w 158"/>
                <a:gd name="T5" fmla="*/ 0 h 26"/>
                <a:gd name="T6" fmla="*/ 157 w 158"/>
                <a:gd name="T7" fmla="*/ 0 h 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58" h="26">
                  <a:moveTo>
                    <a:pt x="157" y="0"/>
                  </a:moveTo>
                  <a:lnTo>
                    <a:pt x="0" y="25"/>
                  </a:lnTo>
                  <a:lnTo>
                    <a:pt x="157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591" name="Line 71"/>
            <p:cNvSpPr>
              <a:spLocks noChangeShapeType="1"/>
            </p:cNvSpPr>
            <p:nvPr/>
          </p:nvSpPr>
          <p:spPr bwMode="auto">
            <a:xfrm flipH="1">
              <a:off x="3247" y="1099"/>
              <a:ext cx="165" cy="1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92" name="Freeform 72"/>
            <p:cNvSpPr>
              <a:spLocks/>
            </p:cNvSpPr>
            <p:nvPr/>
          </p:nvSpPr>
          <p:spPr bwMode="auto">
            <a:xfrm>
              <a:off x="3303" y="1110"/>
              <a:ext cx="64" cy="27"/>
            </a:xfrm>
            <a:custGeom>
              <a:avLst/>
              <a:gdLst>
                <a:gd name="T0" fmla="*/ 6 w 64"/>
                <a:gd name="T1" fmla="*/ 26 h 27"/>
                <a:gd name="T2" fmla="*/ 0 w 64"/>
                <a:gd name="T3" fmla="*/ 9 h 27"/>
                <a:gd name="T4" fmla="*/ 53 w 64"/>
                <a:gd name="T5" fmla="*/ 0 h 27"/>
                <a:gd name="T6" fmla="*/ 63 w 64"/>
                <a:gd name="T7" fmla="*/ 17 h 27"/>
                <a:gd name="T8" fmla="*/ 6 w 64"/>
                <a:gd name="T9" fmla="*/ 26 h 27"/>
                <a:gd name="T10" fmla="*/ 6 w 64"/>
                <a:gd name="T11" fmla="*/ 26 h 2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4" h="27">
                  <a:moveTo>
                    <a:pt x="6" y="26"/>
                  </a:moveTo>
                  <a:lnTo>
                    <a:pt x="0" y="9"/>
                  </a:lnTo>
                  <a:lnTo>
                    <a:pt x="53" y="0"/>
                  </a:lnTo>
                  <a:lnTo>
                    <a:pt x="63" y="17"/>
                  </a:lnTo>
                  <a:lnTo>
                    <a:pt x="6" y="26"/>
                  </a:lnTo>
                </a:path>
              </a:pathLst>
            </a:custGeom>
            <a:solidFill>
              <a:srgbClr val="333333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593" name="Freeform 73"/>
            <p:cNvSpPr>
              <a:spLocks/>
            </p:cNvSpPr>
            <p:nvPr/>
          </p:nvSpPr>
          <p:spPr bwMode="auto">
            <a:xfrm>
              <a:off x="3313" y="1115"/>
              <a:ext cx="46" cy="21"/>
            </a:xfrm>
            <a:custGeom>
              <a:avLst/>
              <a:gdLst>
                <a:gd name="T0" fmla="*/ 6 w 46"/>
                <a:gd name="T1" fmla="*/ 20 h 21"/>
                <a:gd name="T2" fmla="*/ 0 w 46"/>
                <a:gd name="T3" fmla="*/ 7 h 21"/>
                <a:gd name="T4" fmla="*/ 45 w 46"/>
                <a:gd name="T5" fmla="*/ 0 h 21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46" h="21">
                  <a:moveTo>
                    <a:pt x="6" y="20"/>
                  </a:moveTo>
                  <a:lnTo>
                    <a:pt x="0" y="7"/>
                  </a:lnTo>
                  <a:lnTo>
                    <a:pt x="45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594" name="Line 74"/>
            <p:cNvSpPr>
              <a:spLocks noChangeShapeType="1"/>
            </p:cNvSpPr>
            <p:nvPr/>
          </p:nvSpPr>
          <p:spPr bwMode="auto">
            <a:xfrm flipH="1" flipV="1">
              <a:off x="3327" y="1115"/>
              <a:ext cx="15" cy="21"/>
            </a:xfrm>
            <a:prstGeom prst="line">
              <a:avLst/>
            </a:prstGeom>
            <a:noFill/>
            <a:ln w="12700">
              <a:solidFill>
                <a:srgbClr val="FFFF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95" name="Freeform 75"/>
            <p:cNvSpPr>
              <a:spLocks/>
            </p:cNvSpPr>
            <p:nvPr/>
          </p:nvSpPr>
          <p:spPr bwMode="auto">
            <a:xfrm>
              <a:off x="3243" y="1095"/>
              <a:ext cx="103" cy="29"/>
            </a:xfrm>
            <a:custGeom>
              <a:avLst/>
              <a:gdLst>
                <a:gd name="T0" fmla="*/ 1 w 103"/>
                <a:gd name="T1" fmla="*/ 16 h 29"/>
                <a:gd name="T2" fmla="*/ 102 w 103"/>
                <a:gd name="T3" fmla="*/ 0 h 29"/>
                <a:gd name="T4" fmla="*/ 101 w 103"/>
                <a:gd name="T5" fmla="*/ 12 h 29"/>
                <a:gd name="T6" fmla="*/ 0 w 103"/>
                <a:gd name="T7" fmla="*/ 28 h 29"/>
                <a:gd name="T8" fmla="*/ 1 w 103"/>
                <a:gd name="T9" fmla="*/ 16 h 29"/>
                <a:gd name="T10" fmla="*/ 1 w 103"/>
                <a:gd name="T11" fmla="*/ 16 h 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03" h="29">
                  <a:moveTo>
                    <a:pt x="1" y="16"/>
                  </a:moveTo>
                  <a:lnTo>
                    <a:pt x="102" y="0"/>
                  </a:lnTo>
                  <a:lnTo>
                    <a:pt x="101" y="12"/>
                  </a:lnTo>
                  <a:lnTo>
                    <a:pt x="0" y="28"/>
                  </a:lnTo>
                  <a:lnTo>
                    <a:pt x="1" y="16"/>
                  </a:lnTo>
                </a:path>
              </a:pathLst>
            </a:custGeom>
            <a:solidFill>
              <a:srgbClr val="E6E6E6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596" name="Freeform 76"/>
            <p:cNvSpPr>
              <a:spLocks/>
            </p:cNvSpPr>
            <p:nvPr/>
          </p:nvSpPr>
          <p:spPr bwMode="auto">
            <a:xfrm>
              <a:off x="3121" y="1111"/>
              <a:ext cx="124" cy="33"/>
            </a:xfrm>
            <a:custGeom>
              <a:avLst/>
              <a:gdLst>
                <a:gd name="T0" fmla="*/ 1 w 124"/>
                <a:gd name="T1" fmla="*/ 20 h 33"/>
                <a:gd name="T2" fmla="*/ 123 w 124"/>
                <a:gd name="T3" fmla="*/ 0 h 33"/>
                <a:gd name="T4" fmla="*/ 122 w 124"/>
                <a:gd name="T5" fmla="*/ 12 h 33"/>
                <a:gd name="T6" fmla="*/ 0 w 124"/>
                <a:gd name="T7" fmla="*/ 32 h 33"/>
                <a:gd name="T8" fmla="*/ 1 w 124"/>
                <a:gd name="T9" fmla="*/ 20 h 33"/>
                <a:gd name="T10" fmla="*/ 1 w 124"/>
                <a:gd name="T11" fmla="*/ 20 h 3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24" h="33">
                  <a:moveTo>
                    <a:pt x="1" y="20"/>
                  </a:moveTo>
                  <a:lnTo>
                    <a:pt x="123" y="0"/>
                  </a:lnTo>
                  <a:lnTo>
                    <a:pt x="122" y="12"/>
                  </a:lnTo>
                  <a:lnTo>
                    <a:pt x="0" y="32"/>
                  </a:lnTo>
                  <a:lnTo>
                    <a:pt x="1" y="2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597" name="Freeform 77"/>
            <p:cNvSpPr>
              <a:spLocks/>
            </p:cNvSpPr>
            <p:nvPr/>
          </p:nvSpPr>
          <p:spPr bwMode="auto">
            <a:xfrm>
              <a:off x="3153" y="1135"/>
              <a:ext cx="16" cy="20"/>
            </a:xfrm>
            <a:custGeom>
              <a:avLst/>
              <a:gdLst>
                <a:gd name="T0" fmla="*/ 0 w 16"/>
                <a:gd name="T1" fmla="*/ 19 h 20"/>
                <a:gd name="T2" fmla="*/ 13 w 16"/>
                <a:gd name="T3" fmla="*/ 17 h 20"/>
                <a:gd name="T4" fmla="*/ 15 w 16"/>
                <a:gd name="T5" fmla="*/ 0 h 20"/>
                <a:gd name="T6" fmla="*/ 1 w 16"/>
                <a:gd name="T7" fmla="*/ 2 h 20"/>
                <a:gd name="T8" fmla="*/ 0 w 16"/>
                <a:gd name="T9" fmla="*/ 19 h 20"/>
                <a:gd name="T10" fmla="*/ 0 w 16"/>
                <a:gd name="T11" fmla="*/ 19 h 2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6" h="20">
                  <a:moveTo>
                    <a:pt x="0" y="19"/>
                  </a:moveTo>
                  <a:lnTo>
                    <a:pt x="13" y="17"/>
                  </a:lnTo>
                  <a:lnTo>
                    <a:pt x="15" y="0"/>
                  </a:lnTo>
                  <a:lnTo>
                    <a:pt x="1" y="2"/>
                  </a:lnTo>
                  <a:lnTo>
                    <a:pt x="0" y="19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598" name="Freeform 78"/>
            <p:cNvSpPr>
              <a:spLocks/>
            </p:cNvSpPr>
            <p:nvPr/>
          </p:nvSpPr>
          <p:spPr bwMode="auto">
            <a:xfrm>
              <a:off x="3078" y="1156"/>
              <a:ext cx="65" cy="19"/>
            </a:xfrm>
            <a:custGeom>
              <a:avLst/>
              <a:gdLst>
                <a:gd name="T0" fmla="*/ 0 w 65"/>
                <a:gd name="T1" fmla="*/ 10 h 19"/>
                <a:gd name="T2" fmla="*/ 64 w 65"/>
                <a:gd name="T3" fmla="*/ 0 h 19"/>
                <a:gd name="T4" fmla="*/ 63 w 65"/>
                <a:gd name="T5" fmla="*/ 8 h 19"/>
                <a:gd name="T6" fmla="*/ 0 w 65"/>
                <a:gd name="T7" fmla="*/ 18 h 19"/>
                <a:gd name="T8" fmla="*/ 0 w 65"/>
                <a:gd name="T9" fmla="*/ 10 h 19"/>
                <a:gd name="T10" fmla="*/ 0 w 65"/>
                <a:gd name="T11" fmla="*/ 10 h 1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5" h="19">
                  <a:moveTo>
                    <a:pt x="0" y="10"/>
                  </a:moveTo>
                  <a:lnTo>
                    <a:pt x="64" y="0"/>
                  </a:lnTo>
                  <a:lnTo>
                    <a:pt x="63" y="8"/>
                  </a:lnTo>
                  <a:lnTo>
                    <a:pt x="0" y="18"/>
                  </a:lnTo>
                  <a:lnTo>
                    <a:pt x="0" y="1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599" name="Freeform 79"/>
            <p:cNvSpPr>
              <a:spLocks/>
            </p:cNvSpPr>
            <p:nvPr/>
          </p:nvSpPr>
          <p:spPr bwMode="auto">
            <a:xfrm>
              <a:off x="2989" y="1140"/>
              <a:ext cx="77" cy="41"/>
            </a:xfrm>
            <a:custGeom>
              <a:avLst/>
              <a:gdLst>
                <a:gd name="T0" fmla="*/ 3 w 77"/>
                <a:gd name="T1" fmla="*/ 11 h 41"/>
                <a:gd name="T2" fmla="*/ 76 w 77"/>
                <a:gd name="T3" fmla="*/ 0 h 41"/>
                <a:gd name="T4" fmla="*/ 73 w 77"/>
                <a:gd name="T5" fmla="*/ 29 h 41"/>
                <a:gd name="T6" fmla="*/ 0 w 77"/>
                <a:gd name="T7" fmla="*/ 40 h 41"/>
                <a:gd name="T8" fmla="*/ 3 w 77"/>
                <a:gd name="T9" fmla="*/ 11 h 41"/>
                <a:gd name="T10" fmla="*/ 3 w 77"/>
                <a:gd name="T11" fmla="*/ 11 h 4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77" h="41">
                  <a:moveTo>
                    <a:pt x="3" y="11"/>
                  </a:moveTo>
                  <a:lnTo>
                    <a:pt x="76" y="0"/>
                  </a:lnTo>
                  <a:lnTo>
                    <a:pt x="73" y="29"/>
                  </a:lnTo>
                  <a:lnTo>
                    <a:pt x="0" y="40"/>
                  </a:lnTo>
                  <a:lnTo>
                    <a:pt x="3" y="11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600" name="Freeform 80"/>
            <p:cNvSpPr>
              <a:spLocks/>
            </p:cNvSpPr>
            <p:nvPr/>
          </p:nvSpPr>
          <p:spPr bwMode="auto">
            <a:xfrm>
              <a:off x="2989" y="1169"/>
              <a:ext cx="74" cy="36"/>
            </a:xfrm>
            <a:custGeom>
              <a:avLst/>
              <a:gdLst>
                <a:gd name="T0" fmla="*/ 73 w 74"/>
                <a:gd name="T1" fmla="*/ 0 h 36"/>
                <a:gd name="T2" fmla="*/ 34 w 74"/>
                <a:gd name="T3" fmla="*/ 35 h 36"/>
                <a:gd name="T4" fmla="*/ 0 w 74"/>
                <a:gd name="T5" fmla="*/ 11 h 36"/>
                <a:gd name="T6" fmla="*/ 73 w 74"/>
                <a:gd name="T7" fmla="*/ 0 h 36"/>
                <a:gd name="T8" fmla="*/ 73 w 74"/>
                <a:gd name="T9" fmla="*/ 0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4" h="36">
                  <a:moveTo>
                    <a:pt x="73" y="0"/>
                  </a:moveTo>
                  <a:lnTo>
                    <a:pt x="34" y="35"/>
                  </a:lnTo>
                  <a:lnTo>
                    <a:pt x="0" y="11"/>
                  </a:lnTo>
                  <a:lnTo>
                    <a:pt x="73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601" name="Freeform 81"/>
            <p:cNvSpPr>
              <a:spLocks/>
            </p:cNvSpPr>
            <p:nvPr/>
          </p:nvSpPr>
          <p:spPr bwMode="auto">
            <a:xfrm>
              <a:off x="2993" y="1116"/>
              <a:ext cx="74" cy="36"/>
            </a:xfrm>
            <a:custGeom>
              <a:avLst/>
              <a:gdLst>
                <a:gd name="T0" fmla="*/ 73 w 74"/>
                <a:gd name="T1" fmla="*/ 24 h 36"/>
                <a:gd name="T2" fmla="*/ 40 w 74"/>
                <a:gd name="T3" fmla="*/ 0 h 36"/>
                <a:gd name="T4" fmla="*/ 0 w 74"/>
                <a:gd name="T5" fmla="*/ 35 h 36"/>
                <a:gd name="T6" fmla="*/ 73 w 74"/>
                <a:gd name="T7" fmla="*/ 24 h 36"/>
                <a:gd name="T8" fmla="*/ 73 w 74"/>
                <a:gd name="T9" fmla="*/ 24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4" h="36">
                  <a:moveTo>
                    <a:pt x="73" y="24"/>
                  </a:moveTo>
                  <a:lnTo>
                    <a:pt x="40" y="0"/>
                  </a:lnTo>
                  <a:lnTo>
                    <a:pt x="0" y="35"/>
                  </a:lnTo>
                  <a:lnTo>
                    <a:pt x="73" y="24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602" name="Freeform 82"/>
            <p:cNvSpPr>
              <a:spLocks/>
            </p:cNvSpPr>
            <p:nvPr/>
          </p:nvSpPr>
          <p:spPr bwMode="auto">
            <a:xfrm>
              <a:off x="3002" y="1171"/>
              <a:ext cx="47" cy="14"/>
            </a:xfrm>
            <a:custGeom>
              <a:avLst/>
              <a:gdLst>
                <a:gd name="T0" fmla="*/ 1 w 47"/>
                <a:gd name="T1" fmla="*/ 7 h 14"/>
                <a:gd name="T2" fmla="*/ 46 w 47"/>
                <a:gd name="T3" fmla="*/ 0 h 14"/>
                <a:gd name="T4" fmla="*/ 46 w 47"/>
                <a:gd name="T5" fmla="*/ 5 h 14"/>
                <a:gd name="T6" fmla="*/ 0 w 47"/>
                <a:gd name="T7" fmla="*/ 13 h 14"/>
                <a:gd name="T8" fmla="*/ 1 w 47"/>
                <a:gd name="T9" fmla="*/ 7 h 14"/>
                <a:gd name="T10" fmla="*/ 1 w 47"/>
                <a:gd name="T11" fmla="*/ 7 h 1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7" h="14">
                  <a:moveTo>
                    <a:pt x="1" y="7"/>
                  </a:moveTo>
                  <a:lnTo>
                    <a:pt x="46" y="0"/>
                  </a:lnTo>
                  <a:lnTo>
                    <a:pt x="46" y="5"/>
                  </a:lnTo>
                  <a:lnTo>
                    <a:pt x="0" y="13"/>
                  </a:lnTo>
                  <a:lnTo>
                    <a:pt x="1" y="7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603" name="Freeform 83"/>
            <p:cNvSpPr>
              <a:spLocks/>
            </p:cNvSpPr>
            <p:nvPr/>
          </p:nvSpPr>
          <p:spPr bwMode="auto">
            <a:xfrm>
              <a:off x="3006" y="1136"/>
              <a:ext cx="47" cy="14"/>
            </a:xfrm>
            <a:custGeom>
              <a:avLst/>
              <a:gdLst>
                <a:gd name="T0" fmla="*/ 0 w 47"/>
                <a:gd name="T1" fmla="*/ 8 h 14"/>
                <a:gd name="T2" fmla="*/ 46 w 47"/>
                <a:gd name="T3" fmla="*/ 0 h 14"/>
                <a:gd name="T4" fmla="*/ 46 w 47"/>
                <a:gd name="T5" fmla="*/ 6 h 14"/>
                <a:gd name="T6" fmla="*/ 0 w 47"/>
                <a:gd name="T7" fmla="*/ 13 h 14"/>
                <a:gd name="T8" fmla="*/ 0 w 47"/>
                <a:gd name="T9" fmla="*/ 8 h 14"/>
                <a:gd name="T10" fmla="*/ 0 w 47"/>
                <a:gd name="T11" fmla="*/ 8 h 1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7" h="14">
                  <a:moveTo>
                    <a:pt x="0" y="8"/>
                  </a:moveTo>
                  <a:lnTo>
                    <a:pt x="46" y="0"/>
                  </a:lnTo>
                  <a:lnTo>
                    <a:pt x="46" y="6"/>
                  </a:lnTo>
                  <a:lnTo>
                    <a:pt x="0" y="13"/>
                  </a:lnTo>
                  <a:lnTo>
                    <a:pt x="0" y="8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604" name="Freeform 84"/>
            <p:cNvSpPr>
              <a:spLocks/>
            </p:cNvSpPr>
            <p:nvPr/>
          </p:nvSpPr>
          <p:spPr bwMode="auto">
            <a:xfrm>
              <a:off x="3569" y="1062"/>
              <a:ext cx="73" cy="27"/>
            </a:xfrm>
            <a:custGeom>
              <a:avLst/>
              <a:gdLst>
                <a:gd name="T0" fmla="*/ 1 w 73"/>
                <a:gd name="T1" fmla="*/ 16 h 27"/>
                <a:gd name="T2" fmla="*/ 14 w 73"/>
                <a:gd name="T3" fmla="*/ 14 h 27"/>
                <a:gd name="T4" fmla="*/ 26 w 73"/>
                <a:gd name="T5" fmla="*/ 12 h 27"/>
                <a:gd name="T6" fmla="*/ 38 w 73"/>
                <a:gd name="T7" fmla="*/ 9 h 27"/>
                <a:gd name="T8" fmla="*/ 49 w 73"/>
                <a:gd name="T9" fmla="*/ 6 h 27"/>
                <a:gd name="T10" fmla="*/ 58 w 73"/>
                <a:gd name="T11" fmla="*/ 4 h 27"/>
                <a:gd name="T12" fmla="*/ 65 w 73"/>
                <a:gd name="T13" fmla="*/ 2 h 27"/>
                <a:gd name="T14" fmla="*/ 70 w 73"/>
                <a:gd name="T15" fmla="*/ 0 h 27"/>
                <a:gd name="T16" fmla="*/ 72 w 73"/>
                <a:gd name="T17" fmla="*/ 0 h 27"/>
                <a:gd name="T18" fmla="*/ 58 w 73"/>
                <a:gd name="T19" fmla="*/ 7 h 27"/>
                <a:gd name="T20" fmla="*/ 45 w 73"/>
                <a:gd name="T21" fmla="*/ 13 h 27"/>
                <a:gd name="T22" fmla="*/ 32 w 73"/>
                <a:gd name="T23" fmla="*/ 18 h 27"/>
                <a:gd name="T24" fmla="*/ 22 w 73"/>
                <a:gd name="T25" fmla="*/ 21 h 27"/>
                <a:gd name="T26" fmla="*/ 13 w 73"/>
                <a:gd name="T27" fmla="*/ 24 h 27"/>
                <a:gd name="T28" fmla="*/ 6 w 73"/>
                <a:gd name="T29" fmla="*/ 25 h 27"/>
                <a:gd name="T30" fmla="*/ 2 w 73"/>
                <a:gd name="T31" fmla="*/ 26 h 27"/>
                <a:gd name="T32" fmla="*/ 0 w 73"/>
                <a:gd name="T33" fmla="*/ 26 h 27"/>
                <a:gd name="T34" fmla="*/ 1 w 73"/>
                <a:gd name="T35" fmla="*/ 16 h 27"/>
                <a:gd name="T36" fmla="*/ 1 w 73"/>
                <a:gd name="T37" fmla="*/ 16 h 2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73" h="27">
                  <a:moveTo>
                    <a:pt x="1" y="16"/>
                  </a:moveTo>
                  <a:lnTo>
                    <a:pt x="14" y="14"/>
                  </a:lnTo>
                  <a:lnTo>
                    <a:pt x="26" y="12"/>
                  </a:lnTo>
                  <a:lnTo>
                    <a:pt x="38" y="9"/>
                  </a:lnTo>
                  <a:lnTo>
                    <a:pt x="49" y="6"/>
                  </a:lnTo>
                  <a:lnTo>
                    <a:pt x="58" y="4"/>
                  </a:lnTo>
                  <a:lnTo>
                    <a:pt x="65" y="2"/>
                  </a:lnTo>
                  <a:lnTo>
                    <a:pt x="70" y="0"/>
                  </a:lnTo>
                  <a:lnTo>
                    <a:pt x="72" y="0"/>
                  </a:lnTo>
                  <a:lnTo>
                    <a:pt x="58" y="7"/>
                  </a:lnTo>
                  <a:lnTo>
                    <a:pt x="45" y="13"/>
                  </a:lnTo>
                  <a:lnTo>
                    <a:pt x="32" y="18"/>
                  </a:lnTo>
                  <a:lnTo>
                    <a:pt x="22" y="21"/>
                  </a:lnTo>
                  <a:lnTo>
                    <a:pt x="13" y="24"/>
                  </a:lnTo>
                  <a:lnTo>
                    <a:pt x="6" y="25"/>
                  </a:lnTo>
                  <a:lnTo>
                    <a:pt x="2" y="26"/>
                  </a:lnTo>
                  <a:lnTo>
                    <a:pt x="0" y="26"/>
                  </a:lnTo>
                  <a:lnTo>
                    <a:pt x="1" y="16"/>
                  </a:lnTo>
                </a:path>
              </a:pathLst>
            </a:custGeom>
            <a:solidFill>
              <a:srgbClr val="CCCCC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8438" name="Group 85"/>
          <p:cNvGrpSpPr>
            <a:grpSpLocks/>
          </p:cNvGrpSpPr>
          <p:nvPr/>
        </p:nvGrpSpPr>
        <p:grpSpPr bwMode="auto">
          <a:xfrm>
            <a:off x="7080250" y="1012825"/>
            <a:ext cx="1325563" cy="1230313"/>
            <a:chOff x="4460" y="826"/>
            <a:chExt cx="835" cy="775"/>
          </a:xfrm>
        </p:grpSpPr>
        <p:sp>
          <p:nvSpPr>
            <p:cNvPr id="18557" name="Freeform 86"/>
            <p:cNvSpPr>
              <a:spLocks/>
            </p:cNvSpPr>
            <p:nvPr/>
          </p:nvSpPr>
          <p:spPr bwMode="auto">
            <a:xfrm>
              <a:off x="4460" y="826"/>
              <a:ext cx="362" cy="329"/>
            </a:xfrm>
            <a:custGeom>
              <a:avLst/>
              <a:gdLst>
                <a:gd name="T0" fmla="*/ 350 w 362"/>
                <a:gd name="T1" fmla="*/ 284 h 329"/>
                <a:gd name="T2" fmla="*/ 345 w 362"/>
                <a:gd name="T3" fmla="*/ 276 h 329"/>
                <a:gd name="T4" fmla="*/ 338 w 362"/>
                <a:gd name="T5" fmla="*/ 268 h 329"/>
                <a:gd name="T6" fmla="*/ 330 w 362"/>
                <a:gd name="T7" fmla="*/ 260 h 329"/>
                <a:gd name="T8" fmla="*/ 318 w 362"/>
                <a:gd name="T9" fmla="*/ 249 h 329"/>
                <a:gd name="T10" fmla="*/ 303 w 362"/>
                <a:gd name="T11" fmla="*/ 234 h 329"/>
                <a:gd name="T12" fmla="*/ 288 w 362"/>
                <a:gd name="T13" fmla="*/ 220 h 329"/>
                <a:gd name="T14" fmla="*/ 272 w 362"/>
                <a:gd name="T15" fmla="*/ 205 h 329"/>
                <a:gd name="T16" fmla="*/ 249 w 362"/>
                <a:gd name="T17" fmla="*/ 187 h 329"/>
                <a:gd name="T18" fmla="*/ 222 w 362"/>
                <a:gd name="T19" fmla="*/ 166 h 329"/>
                <a:gd name="T20" fmla="*/ 196 w 362"/>
                <a:gd name="T21" fmla="*/ 144 h 329"/>
                <a:gd name="T22" fmla="*/ 170 w 362"/>
                <a:gd name="T23" fmla="*/ 124 h 329"/>
                <a:gd name="T24" fmla="*/ 145 w 362"/>
                <a:gd name="T25" fmla="*/ 106 h 329"/>
                <a:gd name="T26" fmla="*/ 130 w 362"/>
                <a:gd name="T27" fmla="*/ 94 h 329"/>
                <a:gd name="T28" fmla="*/ 118 w 362"/>
                <a:gd name="T29" fmla="*/ 82 h 329"/>
                <a:gd name="T30" fmla="*/ 103 w 362"/>
                <a:gd name="T31" fmla="*/ 70 h 329"/>
                <a:gd name="T32" fmla="*/ 90 w 362"/>
                <a:gd name="T33" fmla="*/ 59 h 329"/>
                <a:gd name="T34" fmla="*/ 76 w 362"/>
                <a:gd name="T35" fmla="*/ 48 h 329"/>
                <a:gd name="T36" fmla="*/ 54 w 362"/>
                <a:gd name="T37" fmla="*/ 33 h 329"/>
                <a:gd name="T38" fmla="*/ 19 w 362"/>
                <a:gd name="T39" fmla="*/ 11 h 329"/>
                <a:gd name="T40" fmla="*/ 6 w 362"/>
                <a:gd name="T41" fmla="*/ 6 h 329"/>
                <a:gd name="T42" fmla="*/ 16 w 362"/>
                <a:gd name="T43" fmla="*/ 18 h 329"/>
                <a:gd name="T44" fmla="*/ 24 w 362"/>
                <a:gd name="T45" fmla="*/ 31 h 329"/>
                <a:gd name="T46" fmla="*/ 34 w 362"/>
                <a:gd name="T47" fmla="*/ 43 h 329"/>
                <a:gd name="T48" fmla="*/ 50 w 362"/>
                <a:gd name="T49" fmla="*/ 60 h 329"/>
                <a:gd name="T50" fmla="*/ 72 w 362"/>
                <a:gd name="T51" fmla="*/ 80 h 329"/>
                <a:gd name="T52" fmla="*/ 92 w 362"/>
                <a:gd name="T53" fmla="*/ 101 h 329"/>
                <a:gd name="T54" fmla="*/ 113 w 362"/>
                <a:gd name="T55" fmla="*/ 122 h 329"/>
                <a:gd name="T56" fmla="*/ 133 w 362"/>
                <a:gd name="T57" fmla="*/ 143 h 329"/>
                <a:gd name="T58" fmla="*/ 154 w 362"/>
                <a:gd name="T59" fmla="*/ 164 h 329"/>
                <a:gd name="T60" fmla="*/ 174 w 362"/>
                <a:gd name="T61" fmla="*/ 185 h 329"/>
                <a:gd name="T62" fmla="*/ 195 w 362"/>
                <a:gd name="T63" fmla="*/ 206 h 329"/>
                <a:gd name="T64" fmla="*/ 216 w 362"/>
                <a:gd name="T65" fmla="*/ 226 h 329"/>
                <a:gd name="T66" fmla="*/ 236 w 362"/>
                <a:gd name="T67" fmla="*/ 246 h 329"/>
                <a:gd name="T68" fmla="*/ 255 w 362"/>
                <a:gd name="T69" fmla="*/ 265 h 329"/>
                <a:gd name="T70" fmla="*/ 274 w 362"/>
                <a:gd name="T71" fmla="*/ 285 h 329"/>
                <a:gd name="T72" fmla="*/ 288 w 362"/>
                <a:gd name="T73" fmla="*/ 301 h 329"/>
                <a:gd name="T74" fmla="*/ 301 w 362"/>
                <a:gd name="T75" fmla="*/ 312 h 329"/>
                <a:gd name="T76" fmla="*/ 308 w 362"/>
                <a:gd name="T77" fmla="*/ 317 h 329"/>
                <a:gd name="T78" fmla="*/ 316 w 362"/>
                <a:gd name="T79" fmla="*/ 322 h 329"/>
                <a:gd name="T80" fmla="*/ 326 w 362"/>
                <a:gd name="T81" fmla="*/ 326 h 329"/>
                <a:gd name="T82" fmla="*/ 339 w 362"/>
                <a:gd name="T83" fmla="*/ 328 h 329"/>
                <a:gd name="T84" fmla="*/ 349 w 362"/>
                <a:gd name="T85" fmla="*/ 328 h 329"/>
                <a:gd name="T86" fmla="*/ 356 w 362"/>
                <a:gd name="T87" fmla="*/ 326 h 329"/>
                <a:gd name="T88" fmla="*/ 360 w 362"/>
                <a:gd name="T89" fmla="*/ 322 h 329"/>
                <a:gd name="T90" fmla="*/ 361 w 362"/>
                <a:gd name="T91" fmla="*/ 314 h 329"/>
                <a:gd name="T92" fmla="*/ 359 w 362"/>
                <a:gd name="T93" fmla="*/ 305 h 329"/>
                <a:gd name="T94" fmla="*/ 355 w 362"/>
                <a:gd name="T95" fmla="*/ 294 h 329"/>
                <a:gd name="T96" fmla="*/ 352 w 362"/>
                <a:gd name="T97" fmla="*/ 288 h 329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362" h="329">
                  <a:moveTo>
                    <a:pt x="352" y="288"/>
                  </a:moveTo>
                  <a:lnTo>
                    <a:pt x="350" y="284"/>
                  </a:lnTo>
                  <a:lnTo>
                    <a:pt x="348" y="280"/>
                  </a:lnTo>
                  <a:lnTo>
                    <a:pt x="345" y="276"/>
                  </a:lnTo>
                  <a:lnTo>
                    <a:pt x="341" y="272"/>
                  </a:lnTo>
                  <a:lnTo>
                    <a:pt x="338" y="268"/>
                  </a:lnTo>
                  <a:lnTo>
                    <a:pt x="334" y="264"/>
                  </a:lnTo>
                  <a:lnTo>
                    <a:pt x="330" y="260"/>
                  </a:lnTo>
                  <a:lnTo>
                    <a:pt x="327" y="257"/>
                  </a:lnTo>
                  <a:lnTo>
                    <a:pt x="318" y="249"/>
                  </a:lnTo>
                  <a:lnTo>
                    <a:pt x="311" y="242"/>
                  </a:lnTo>
                  <a:lnTo>
                    <a:pt x="303" y="234"/>
                  </a:lnTo>
                  <a:lnTo>
                    <a:pt x="296" y="227"/>
                  </a:lnTo>
                  <a:lnTo>
                    <a:pt x="288" y="220"/>
                  </a:lnTo>
                  <a:lnTo>
                    <a:pt x="280" y="212"/>
                  </a:lnTo>
                  <a:lnTo>
                    <a:pt x="272" y="205"/>
                  </a:lnTo>
                  <a:lnTo>
                    <a:pt x="263" y="198"/>
                  </a:lnTo>
                  <a:lnTo>
                    <a:pt x="249" y="187"/>
                  </a:lnTo>
                  <a:lnTo>
                    <a:pt x="236" y="176"/>
                  </a:lnTo>
                  <a:lnTo>
                    <a:pt x="222" y="166"/>
                  </a:lnTo>
                  <a:lnTo>
                    <a:pt x="209" y="155"/>
                  </a:lnTo>
                  <a:lnTo>
                    <a:pt x="196" y="144"/>
                  </a:lnTo>
                  <a:lnTo>
                    <a:pt x="183" y="134"/>
                  </a:lnTo>
                  <a:lnTo>
                    <a:pt x="170" y="124"/>
                  </a:lnTo>
                  <a:lnTo>
                    <a:pt x="156" y="114"/>
                  </a:lnTo>
                  <a:lnTo>
                    <a:pt x="145" y="106"/>
                  </a:lnTo>
                  <a:lnTo>
                    <a:pt x="137" y="100"/>
                  </a:lnTo>
                  <a:lnTo>
                    <a:pt x="130" y="94"/>
                  </a:lnTo>
                  <a:lnTo>
                    <a:pt x="124" y="88"/>
                  </a:lnTo>
                  <a:lnTo>
                    <a:pt x="118" y="82"/>
                  </a:lnTo>
                  <a:lnTo>
                    <a:pt x="111" y="76"/>
                  </a:lnTo>
                  <a:lnTo>
                    <a:pt x="103" y="70"/>
                  </a:lnTo>
                  <a:lnTo>
                    <a:pt x="94" y="62"/>
                  </a:lnTo>
                  <a:lnTo>
                    <a:pt x="90" y="59"/>
                  </a:lnTo>
                  <a:lnTo>
                    <a:pt x="82" y="54"/>
                  </a:lnTo>
                  <a:lnTo>
                    <a:pt x="76" y="48"/>
                  </a:lnTo>
                  <a:lnTo>
                    <a:pt x="71" y="45"/>
                  </a:lnTo>
                  <a:lnTo>
                    <a:pt x="54" y="33"/>
                  </a:lnTo>
                  <a:lnTo>
                    <a:pt x="37" y="22"/>
                  </a:lnTo>
                  <a:lnTo>
                    <a:pt x="19" y="11"/>
                  </a:lnTo>
                  <a:lnTo>
                    <a:pt x="0" y="0"/>
                  </a:lnTo>
                  <a:lnTo>
                    <a:pt x="6" y="6"/>
                  </a:lnTo>
                  <a:lnTo>
                    <a:pt x="11" y="12"/>
                  </a:lnTo>
                  <a:lnTo>
                    <a:pt x="16" y="18"/>
                  </a:lnTo>
                  <a:lnTo>
                    <a:pt x="20" y="25"/>
                  </a:lnTo>
                  <a:lnTo>
                    <a:pt x="24" y="31"/>
                  </a:lnTo>
                  <a:lnTo>
                    <a:pt x="28" y="37"/>
                  </a:lnTo>
                  <a:lnTo>
                    <a:pt x="34" y="43"/>
                  </a:lnTo>
                  <a:lnTo>
                    <a:pt x="39" y="49"/>
                  </a:lnTo>
                  <a:lnTo>
                    <a:pt x="50" y="60"/>
                  </a:lnTo>
                  <a:lnTo>
                    <a:pt x="61" y="70"/>
                  </a:lnTo>
                  <a:lnTo>
                    <a:pt x="72" y="80"/>
                  </a:lnTo>
                  <a:lnTo>
                    <a:pt x="82" y="90"/>
                  </a:lnTo>
                  <a:lnTo>
                    <a:pt x="92" y="101"/>
                  </a:lnTo>
                  <a:lnTo>
                    <a:pt x="102" y="112"/>
                  </a:lnTo>
                  <a:lnTo>
                    <a:pt x="113" y="122"/>
                  </a:lnTo>
                  <a:lnTo>
                    <a:pt x="123" y="132"/>
                  </a:lnTo>
                  <a:lnTo>
                    <a:pt x="133" y="143"/>
                  </a:lnTo>
                  <a:lnTo>
                    <a:pt x="143" y="153"/>
                  </a:lnTo>
                  <a:lnTo>
                    <a:pt x="154" y="164"/>
                  </a:lnTo>
                  <a:lnTo>
                    <a:pt x="164" y="174"/>
                  </a:lnTo>
                  <a:lnTo>
                    <a:pt x="174" y="185"/>
                  </a:lnTo>
                  <a:lnTo>
                    <a:pt x="184" y="196"/>
                  </a:lnTo>
                  <a:lnTo>
                    <a:pt x="195" y="206"/>
                  </a:lnTo>
                  <a:lnTo>
                    <a:pt x="206" y="217"/>
                  </a:lnTo>
                  <a:lnTo>
                    <a:pt x="216" y="226"/>
                  </a:lnTo>
                  <a:lnTo>
                    <a:pt x="226" y="236"/>
                  </a:lnTo>
                  <a:lnTo>
                    <a:pt x="236" y="246"/>
                  </a:lnTo>
                  <a:lnTo>
                    <a:pt x="245" y="255"/>
                  </a:lnTo>
                  <a:lnTo>
                    <a:pt x="255" y="265"/>
                  </a:lnTo>
                  <a:lnTo>
                    <a:pt x="264" y="275"/>
                  </a:lnTo>
                  <a:lnTo>
                    <a:pt x="274" y="285"/>
                  </a:lnTo>
                  <a:lnTo>
                    <a:pt x="284" y="296"/>
                  </a:lnTo>
                  <a:lnTo>
                    <a:pt x="288" y="301"/>
                  </a:lnTo>
                  <a:lnTo>
                    <a:pt x="294" y="306"/>
                  </a:lnTo>
                  <a:lnTo>
                    <a:pt x="301" y="312"/>
                  </a:lnTo>
                  <a:lnTo>
                    <a:pt x="306" y="316"/>
                  </a:lnTo>
                  <a:lnTo>
                    <a:pt x="308" y="317"/>
                  </a:lnTo>
                  <a:lnTo>
                    <a:pt x="312" y="320"/>
                  </a:lnTo>
                  <a:lnTo>
                    <a:pt x="316" y="322"/>
                  </a:lnTo>
                  <a:lnTo>
                    <a:pt x="318" y="324"/>
                  </a:lnTo>
                  <a:lnTo>
                    <a:pt x="326" y="326"/>
                  </a:lnTo>
                  <a:lnTo>
                    <a:pt x="333" y="327"/>
                  </a:lnTo>
                  <a:lnTo>
                    <a:pt x="339" y="328"/>
                  </a:lnTo>
                  <a:lnTo>
                    <a:pt x="345" y="328"/>
                  </a:lnTo>
                  <a:lnTo>
                    <a:pt x="349" y="328"/>
                  </a:lnTo>
                  <a:lnTo>
                    <a:pt x="353" y="328"/>
                  </a:lnTo>
                  <a:lnTo>
                    <a:pt x="356" y="326"/>
                  </a:lnTo>
                  <a:lnTo>
                    <a:pt x="358" y="324"/>
                  </a:lnTo>
                  <a:lnTo>
                    <a:pt x="360" y="322"/>
                  </a:lnTo>
                  <a:lnTo>
                    <a:pt x="360" y="318"/>
                  </a:lnTo>
                  <a:lnTo>
                    <a:pt x="361" y="314"/>
                  </a:lnTo>
                  <a:lnTo>
                    <a:pt x="360" y="310"/>
                  </a:lnTo>
                  <a:lnTo>
                    <a:pt x="359" y="305"/>
                  </a:lnTo>
                  <a:lnTo>
                    <a:pt x="357" y="300"/>
                  </a:lnTo>
                  <a:lnTo>
                    <a:pt x="355" y="294"/>
                  </a:lnTo>
                  <a:lnTo>
                    <a:pt x="352" y="288"/>
                  </a:lnTo>
                </a:path>
              </a:pathLst>
            </a:custGeom>
            <a:gradFill rotWithShape="0">
              <a:gsLst>
                <a:gs pos="0">
                  <a:srgbClr val="FFFF00"/>
                </a:gs>
                <a:gs pos="100000">
                  <a:srgbClr val="4C4C00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558" name="Freeform 87"/>
            <p:cNvSpPr>
              <a:spLocks/>
            </p:cNvSpPr>
            <p:nvPr/>
          </p:nvSpPr>
          <p:spPr bwMode="auto">
            <a:xfrm>
              <a:off x="4854" y="1193"/>
              <a:ext cx="441" cy="408"/>
            </a:xfrm>
            <a:custGeom>
              <a:avLst/>
              <a:gdLst>
                <a:gd name="T0" fmla="*/ 398 w 441"/>
                <a:gd name="T1" fmla="*/ 349 h 408"/>
                <a:gd name="T2" fmla="*/ 25 w 441"/>
                <a:gd name="T3" fmla="*/ 0 h 408"/>
                <a:gd name="T4" fmla="*/ 0 w 441"/>
                <a:gd name="T5" fmla="*/ 15 h 408"/>
                <a:gd name="T6" fmla="*/ 373 w 441"/>
                <a:gd name="T7" fmla="*/ 364 h 408"/>
                <a:gd name="T8" fmla="*/ 388 w 441"/>
                <a:gd name="T9" fmla="*/ 377 h 408"/>
                <a:gd name="T10" fmla="*/ 401 w 441"/>
                <a:gd name="T11" fmla="*/ 386 h 408"/>
                <a:gd name="T12" fmla="*/ 412 w 441"/>
                <a:gd name="T13" fmla="*/ 394 h 408"/>
                <a:gd name="T14" fmla="*/ 422 w 441"/>
                <a:gd name="T15" fmla="*/ 399 h 408"/>
                <a:gd name="T16" fmla="*/ 430 w 441"/>
                <a:gd name="T17" fmla="*/ 403 h 408"/>
                <a:gd name="T18" fmla="*/ 436 w 441"/>
                <a:gd name="T19" fmla="*/ 405 h 408"/>
                <a:gd name="T20" fmla="*/ 439 w 441"/>
                <a:gd name="T21" fmla="*/ 407 h 408"/>
                <a:gd name="T22" fmla="*/ 440 w 441"/>
                <a:gd name="T23" fmla="*/ 407 h 408"/>
                <a:gd name="T24" fmla="*/ 436 w 441"/>
                <a:gd name="T25" fmla="*/ 397 h 408"/>
                <a:gd name="T26" fmla="*/ 430 w 441"/>
                <a:gd name="T27" fmla="*/ 387 h 408"/>
                <a:gd name="T28" fmla="*/ 423 w 441"/>
                <a:gd name="T29" fmla="*/ 377 h 408"/>
                <a:gd name="T30" fmla="*/ 416 w 441"/>
                <a:gd name="T31" fmla="*/ 368 h 408"/>
                <a:gd name="T32" fmla="*/ 409 w 441"/>
                <a:gd name="T33" fmla="*/ 360 h 408"/>
                <a:gd name="T34" fmla="*/ 403 w 441"/>
                <a:gd name="T35" fmla="*/ 354 h 408"/>
                <a:gd name="T36" fmla="*/ 399 w 441"/>
                <a:gd name="T37" fmla="*/ 350 h 408"/>
                <a:gd name="T38" fmla="*/ 398 w 441"/>
                <a:gd name="T39" fmla="*/ 349 h 408"/>
                <a:gd name="T40" fmla="*/ 398 w 441"/>
                <a:gd name="T41" fmla="*/ 349 h 408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441" h="408">
                  <a:moveTo>
                    <a:pt x="398" y="349"/>
                  </a:moveTo>
                  <a:lnTo>
                    <a:pt x="25" y="0"/>
                  </a:lnTo>
                  <a:lnTo>
                    <a:pt x="0" y="15"/>
                  </a:lnTo>
                  <a:lnTo>
                    <a:pt x="373" y="364"/>
                  </a:lnTo>
                  <a:lnTo>
                    <a:pt x="388" y="377"/>
                  </a:lnTo>
                  <a:lnTo>
                    <a:pt x="401" y="386"/>
                  </a:lnTo>
                  <a:lnTo>
                    <a:pt x="412" y="394"/>
                  </a:lnTo>
                  <a:lnTo>
                    <a:pt x="422" y="399"/>
                  </a:lnTo>
                  <a:lnTo>
                    <a:pt x="430" y="403"/>
                  </a:lnTo>
                  <a:lnTo>
                    <a:pt x="436" y="405"/>
                  </a:lnTo>
                  <a:lnTo>
                    <a:pt x="439" y="407"/>
                  </a:lnTo>
                  <a:lnTo>
                    <a:pt x="440" y="407"/>
                  </a:lnTo>
                  <a:lnTo>
                    <a:pt x="436" y="397"/>
                  </a:lnTo>
                  <a:lnTo>
                    <a:pt x="430" y="387"/>
                  </a:lnTo>
                  <a:lnTo>
                    <a:pt x="423" y="377"/>
                  </a:lnTo>
                  <a:lnTo>
                    <a:pt x="416" y="368"/>
                  </a:lnTo>
                  <a:lnTo>
                    <a:pt x="409" y="360"/>
                  </a:lnTo>
                  <a:lnTo>
                    <a:pt x="403" y="354"/>
                  </a:lnTo>
                  <a:lnTo>
                    <a:pt x="399" y="350"/>
                  </a:lnTo>
                  <a:lnTo>
                    <a:pt x="398" y="349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559" name="Freeform 88"/>
            <p:cNvSpPr>
              <a:spLocks/>
            </p:cNvSpPr>
            <p:nvPr/>
          </p:nvSpPr>
          <p:spPr bwMode="auto">
            <a:xfrm>
              <a:off x="4800" y="1152"/>
              <a:ext cx="439" cy="409"/>
            </a:xfrm>
            <a:custGeom>
              <a:avLst/>
              <a:gdLst>
                <a:gd name="T0" fmla="*/ 438 w 439"/>
                <a:gd name="T1" fmla="*/ 402 h 409"/>
                <a:gd name="T2" fmla="*/ 9 w 439"/>
                <a:gd name="T3" fmla="*/ 0 h 409"/>
                <a:gd name="T4" fmla="*/ 0 w 439"/>
                <a:gd name="T5" fmla="*/ 6 h 409"/>
                <a:gd name="T6" fmla="*/ 429 w 439"/>
                <a:gd name="T7" fmla="*/ 408 h 409"/>
                <a:gd name="T8" fmla="*/ 438 w 439"/>
                <a:gd name="T9" fmla="*/ 402 h 409"/>
                <a:gd name="T10" fmla="*/ 438 w 439"/>
                <a:gd name="T11" fmla="*/ 402 h 40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39" h="409">
                  <a:moveTo>
                    <a:pt x="438" y="402"/>
                  </a:moveTo>
                  <a:lnTo>
                    <a:pt x="9" y="0"/>
                  </a:lnTo>
                  <a:lnTo>
                    <a:pt x="0" y="6"/>
                  </a:lnTo>
                  <a:lnTo>
                    <a:pt x="429" y="408"/>
                  </a:lnTo>
                  <a:lnTo>
                    <a:pt x="438" y="402"/>
                  </a:lnTo>
                </a:path>
              </a:pathLst>
            </a:custGeom>
            <a:solidFill>
              <a:srgbClr val="CCCCC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560" name="Freeform 89"/>
            <p:cNvSpPr>
              <a:spLocks/>
            </p:cNvSpPr>
            <p:nvPr/>
          </p:nvSpPr>
          <p:spPr bwMode="auto">
            <a:xfrm>
              <a:off x="5209" y="1525"/>
              <a:ext cx="26" cy="16"/>
            </a:xfrm>
            <a:custGeom>
              <a:avLst/>
              <a:gdLst>
                <a:gd name="T0" fmla="*/ 0 w 26"/>
                <a:gd name="T1" fmla="*/ 15 h 16"/>
                <a:gd name="T2" fmla="*/ 25 w 26"/>
                <a:gd name="T3" fmla="*/ 0 h 16"/>
                <a:gd name="T4" fmla="*/ 0 w 26"/>
                <a:gd name="T5" fmla="*/ 15 h 16"/>
                <a:gd name="T6" fmla="*/ 0 w 26"/>
                <a:gd name="T7" fmla="*/ 15 h 1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6" h="16">
                  <a:moveTo>
                    <a:pt x="0" y="15"/>
                  </a:moveTo>
                  <a:lnTo>
                    <a:pt x="25" y="0"/>
                  </a:lnTo>
                  <a:lnTo>
                    <a:pt x="0" y="15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561" name="Line 90"/>
            <p:cNvSpPr>
              <a:spLocks noChangeShapeType="1"/>
            </p:cNvSpPr>
            <p:nvPr/>
          </p:nvSpPr>
          <p:spPr bwMode="auto">
            <a:xfrm flipV="1">
              <a:off x="5213" y="1521"/>
              <a:ext cx="17" cy="2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62" name="Freeform 91"/>
            <p:cNvSpPr>
              <a:spLocks/>
            </p:cNvSpPr>
            <p:nvPr/>
          </p:nvSpPr>
          <p:spPr bwMode="auto">
            <a:xfrm>
              <a:off x="5109" y="1431"/>
              <a:ext cx="26" cy="17"/>
            </a:xfrm>
            <a:custGeom>
              <a:avLst/>
              <a:gdLst>
                <a:gd name="T0" fmla="*/ 0 w 26"/>
                <a:gd name="T1" fmla="*/ 16 h 17"/>
                <a:gd name="T2" fmla="*/ 25 w 26"/>
                <a:gd name="T3" fmla="*/ 0 h 17"/>
                <a:gd name="T4" fmla="*/ 0 w 26"/>
                <a:gd name="T5" fmla="*/ 16 h 17"/>
                <a:gd name="T6" fmla="*/ 0 w 26"/>
                <a:gd name="T7" fmla="*/ 16 h 17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6" h="17">
                  <a:moveTo>
                    <a:pt x="0" y="16"/>
                  </a:moveTo>
                  <a:lnTo>
                    <a:pt x="25" y="0"/>
                  </a:lnTo>
                  <a:lnTo>
                    <a:pt x="0" y="16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563" name="Line 92"/>
            <p:cNvSpPr>
              <a:spLocks noChangeShapeType="1"/>
            </p:cNvSpPr>
            <p:nvPr/>
          </p:nvSpPr>
          <p:spPr bwMode="auto">
            <a:xfrm flipV="1">
              <a:off x="5113" y="1427"/>
              <a:ext cx="17" cy="24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64" name="Freeform 93"/>
            <p:cNvSpPr>
              <a:spLocks/>
            </p:cNvSpPr>
            <p:nvPr/>
          </p:nvSpPr>
          <p:spPr bwMode="auto">
            <a:xfrm>
              <a:off x="4993" y="1322"/>
              <a:ext cx="25" cy="17"/>
            </a:xfrm>
            <a:custGeom>
              <a:avLst/>
              <a:gdLst>
                <a:gd name="T0" fmla="*/ 0 w 25"/>
                <a:gd name="T1" fmla="*/ 16 h 17"/>
                <a:gd name="T2" fmla="*/ 24 w 25"/>
                <a:gd name="T3" fmla="*/ 0 h 17"/>
                <a:gd name="T4" fmla="*/ 0 w 25"/>
                <a:gd name="T5" fmla="*/ 16 h 17"/>
                <a:gd name="T6" fmla="*/ 0 w 25"/>
                <a:gd name="T7" fmla="*/ 16 h 17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5" h="17">
                  <a:moveTo>
                    <a:pt x="0" y="16"/>
                  </a:moveTo>
                  <a:lnTo>
                    <a:pt x="24" y="0"/>
                  </a:lnTo>
                  <a:lnTo>
                    <a:pt x="0" y="16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565" name="Line 94"/>
            <p:cNvSpPr>
              <a:spLocks noChangeShapeType="1"/>
            </p:cNvSpPr>
            <p:nvPr/>
          </p:nvSpPr>
          <p:spPr bwMode="auto">
            <a:xfrm flipV="1">
              <a:off x="4997" y="1318"/>
              <a:ext cx="16" cy="24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66" name="Freeform 95"/>
            <p:cNvSpPr>
              <a:spLocks/>
            </p:cNvSpPr>
            <p:nvPr/>
          </p:nvSpPr>
          <p:spPr bwMode="auto">
            <a:xfrm>
              <a:off x="5008" y="1328"/>
              <a:ext cx="118" cy="110"/>
            </a:xfrm>
            <a:custGeom>
              <a:avLst/>
              <a:gdLst>
                <a:gd name="T0" fmla="*/ 117 w 118"/>
                <a:gd name="T1" fmla="*/ 109 h 110"/>
                <a:gd name="T2" fmla="*/ 0 w 118"/>
                <a:gd name="T3" fmla="*/ 0 h 110"/>
                <a:gd name="T4" fmla="*/ 117 w 118"/>
                <a:gd name="T5" fmla="*/ 109 h 110"/>
                <a:gd name="T6" fmla="*/ 117 w 118"/>
                <a:gd name="T7" fmla="*/ 109 h 11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18" h="110">
                  <a:moveTo>
                    <a:pt x="117" y="109"/>
                  </a:moveTo>
                  <a:lnTo>
                    <a:pt x="0" y="0"/>
                  </a:lnTo>
                  <a:lnTo>
                    <a:pt x="117" y="109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567" name="Line 96"/>
            <p:cNvSpPr>
              <a:spLocks noChangeShapeType="1"/>
            </p:cNvSpPr>
            <p:nvPr/>
          </p:nvSpPr>
          <p:spPr bwMode="auto">
            <a:xfrm flipH="1" flipV="1">
              <a:off x="5004" y="1324"/>
              <a:ext cx="125" cy="11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68" name="Freeform 97"/>
            <p:cNvSpPr>
              <a:spLocks/>
            </p:cNvSpPr>
            <p:nvPr/>
          </p:nvSpPr>
          <p:spPr bwMode="auto">
            <a:xfrm>
              <a:off x="5032" y="1368"/>
              <a:ext cx="50" cy="56"/>
            </a:xfrm>
            <a:custGeom>
              <a:avLst/>
              <a:gdLst>
                <a:gd name="T0" fmla="*/ 0 w 50"/>
                <a:gd name="T1" fmla="*/ 16 h 56"/>
                <a:gd name="T2" fmla="*/ 10 w 50"/>
                <a:gd name="T3" fmla="*/ 0 h 56"/>
                <a:gd name="T4" fmla="*/ 49 w 50"/>
                <a:gd name="T5" fmla="*/ 37 h 56"/>
                <a:gd name="T6" fmla="*/ 42 w 50"/>
                <a:gd name="T7" fmla="*/ 55 h 56"/>
                <a:gd name="T8" fmla="*/ 0 w 50"/>
                <a:gd name="T9" fmla="*/ 16 h 56"/>
                <a:gd name="T10" fmla="*/ 0 w 50"/>
                <a:gd name="T11" fmla="*/ 16 h 5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0" h="56">
                  <a:moveTo>
                    <a:pt x="0" y="16"/>
                  </a:moveTo>
                  <a:lnTo>
                    <a:pt x="10" y="0"/>
                  </a:lnTo>
                  <a:lnTo>
                    <a:pt x="49" y="37"/>
                  </a:lnTo>
                  <a:lnTo>
                    <a:pt x="42" y="55"/>
                  </a:lnTo>
                  <a:lnTo>
                    <a:pt x="0" y="16"/>
                  </a:lnTo>
                </a:path>
              </a:pathLst>
            </a:custGeom>
            <a:solidFill>
              <a:srgbClr val="333333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569" name="Freeform 98"/>
            <p:cNvSpPr>
              <a:spLocks/>
            </p:cNvSpPr>
            <p:nvPr/>
          </p:nvSpPr>
          <p:spPr bwMode="auto">
            <a:xfrm>
              <a:off x="5039" y="1378"/>
              <a:ext cx="41" cy="32"/>
            </a:xfrm>
            <a:custGeom>
              <a:avLst/>
              <a:gdLst>
                <a:gd name="T0" fmla="*/ 0 w 41"/>
                <a:gd name="T1" fmla="*/ 12 h 32"/>
                <a:gd name="T2" fmla="*/ 7 w 41"/>
                <a:gd name="T3" fmla="*/ 0 h 32"/>
                <a:gd name="T4" fmla="*/ 40 w 41"/>
                <a:gd name="T5" fmla="*/ 31 h 32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41" h="32">
                  <a:moveTo>
                    <a:pt x="0" y="12"/>
                  </a:moveTo>
                  <a:lnTo>
                    <a:pt x="7" y="0"/>
                  </a:lnTo>
                  <a:lnTo>
                    <a:pt x="40" y="31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570" name="Line 99"/>
            <p:cNvSpPr>
              <a:spLocks noChangeShapeType="1"/>
            </p:cNvSpPr>
            <p:nvPr/>
          </p:nvSpPr>
          <p:spPr bwMode="auto">
            <a:xfrm flipV="1">
              <a:off x="5053" y="1387"/>
              <a:ext cx="5" cy="21"/>
            </a:xfrm>
            <a:prstGeom prst="line">
              <a:avLst/>
            </a:prstGeom>
            <a:noFill/>
            <a:ln w="12700">
              <a:solidFill>
                <a:srgbClr val="FFFF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71" name="Freeform 100"/>
            <p:cNvSpPr>
              <a:spLocks/>
            </p:cNvSpPr>
            <p:nvPr/>
          </p:nvSpPr>
          <p:spPr bwMode="auto">
            <a:xfrm>
              <a:off x="5001" y="1316"/>
              <a:ext cx="86" cy="79"/>
            </a:xfrm>
            <a:custGeom>
              <a:avLst/>
              <a:gdLst>
                <a:gd name="T0" fmla="*/ 10 w 86"/>
                <a:gd name="T1" fmla="*/ 0 h 79"/>
                <a:gd name="T2" fmla="*/ 85 w 86"/>
                <a:gd name="T3" fmla="*/ 71 h 79"/>
                <a:gd name="T4" fmla="*/ 75 w 86"/>
                <a:gd name="T5" fmla="*/ 78 h 79"/>
                <a:gd name="T6" fmla="*/ 0 w 86"/>
                <a:gd name="T7" fmla="*/ 7 h 79"/>
                <a:gd name="T8" fmla="*/ 10 w 86"/>
                <a:gd name="T9" fmla="*/ 0 h 79"/>
                <a:gd name="T10" fmla="*/ 10 w 86"/>
                <a:gd name="T11" fmla="*/ 0 h 7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86" h="79">
                  <a:moveTo>
                    <a:pt x="10" y="0"/>
                  </a:moveTo>
                  <a:lnTo>
                    <a:pt x="85" y="71"/>
                  </a:lnTo>
                  <a:lnTo>
                    <a:pt x="75" y="78"/>
                  </a:lnTo>
                  <a:lnTo>
                    <a:pt x="0" y="7"/>
                  </a:lnTo>
                  <a:lnTo>
                    <a:pt x="10" y="0"/>
                  </a:lnTo>
                </a:path>
              </a:pathLst>
            </a:custGeom>
            <a:solidFill>
              <a:srgbClr val="E6E6E6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572" name="Freeform 101"/>
            <p:cNvSpPr>
              <a:spLocks/>
            </p:cNvSpPr>
            <p:nvPr/>
          </p:nvSpPr>
          <p:spPr bwMode="auto">
            <a:xfrm>
              <a:off x="4911" y="1232"/>
              <a:ext cx="101" cy="92"/>
            </a:xfrm>
            <a:custGeom>
              <a:avLst/>
              <a:gdLst>
                <a:gd name="T0" fmla="*/ 10 w 101"/>
                <a:gd name="T1" fmla="*/ 0 h 92"/>
                <a:gd name="T2" fmla="*/ 100 w 101"/>
                <a:gd name="T3" fmla="*/ 84 h 92"/>
                <a:gd name="T4" fmla="*/ 90 w 101"/>
                <a:gd name="T5" fmla="*/ 91 h 92"/>
                <a:gd name="T6" fmla="*/ 0 w 101"/>
                <a:gd name="T7" fmla="*/ 7 h 92"/>
                <a:gd name="T8" fmla="*/ 10 w 101"/>
                <a:gd name="T9" fmla="*/ 0 h 92"/>
                <a:gd name="T10" fmla="*/ 10 w 101"/>
                <a:gd name="T11" fmla="*/ 0 h 9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01" h="92">
                  <a:moveTo>
                    <a:pt x="10" y="0"/>
                  </a:moveTo>
                  <a:lnTo>
                    <a:pt x="100" y="84"/>
                  </a:lnTo>
                  <a:lnTo>
                    <a:pt x="90" y="91"/>
                  </a:lnTo>
                  <a:lnTo>
                    <a:pt x="0" y="7"/>
                  </a:lnTo>
                  <a:lnTo>
                    <a:pt x="10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573" name="Freeform 102"/>
            <p:cNvSpPr>
              <a:spLocks/>
            </p:cNvSpPr>
            <p:nvPr/>
          </p:nvSpPr>
          <p:spPr bwMode="auto">
            <a:xfrm>
              <a:off x="4921" y="1262"/>
              <a:ext cx="26" cy="20"/>
            </a:xfrm>
            <a:custGeom>
              <a:avLst/>
              <a:gdLst>
                <a:gd name="T0" fmla="*/ 0 w 26"/>
                <a:gd name="T1" fmla="*/ 10 h 20"/>
                <a:gd name="T2" fmla="*/ 11 w 26"/>
                <a:gd name="T3" fmla="*/ 19 h 20"/>
                <a:gd name="T4" fmla="*/ 25 w 26"/>
                <a:gd name="T5" fmla="*/ 10 h 20"/>
                <a:gd name="T6" fmla="*/ 15 w 26"/>
                <a:gd name="T7" fmla="*/ 0 h 20"/>
                <a:gd name="T8" fmla="*/ 0 w 26"/>
                <a:gd name="T9" fmla="*/ 10 h 20"/>
                <a:gd name="T10" fmla="*/ 0 w 26"/>
                <a:gd name="T11" fmla="*/ 10 h 2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6" h="20">
                  <a:moveTo>
                    <a:pt x="0" y="10"/>
                  </a:moveTo>
                  <a:lnTo>
                    <a:pt x="11" y="19"/>
                  </a:lnTo>
                  <a:lnTo>
                    <a:pt x="25" y="10"/>
                  </a:lnTo>
                  <a:lnTo>
                    <a:pt x="15" y="0"/>
                  </a:lnTo>
                  <a:lnTo>
                    <a:pt x="0" y="1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574" name="Freeform 103"/>
            <p:cNvSpPr>
              <a:spLocks/>
            </p:cNvSpPr>
            <p:nvPr/>
          </p:nvSpPr>
          <p:spPr bwMode="auto">
            <a:xfrm>
              <a:off x="4860" y="1220"/>
              <a:ext cx="55" cy="49"/>
            </a:xfrm>
            <a:custGeom>
              <a:avLst/>
              <a:gdLst>
                <a:gd name="T0" fmla="*/ 7 w 55"/>
                <a:gd name="T1" fmla="*/ 0 h 49"/>
                <a:gd name="T2" fmla="*/ 54 w 55"/>
                <a:gd name="T3" fmla="*/ 44 h 49"/>
                <a:gd name="T4" fmla="*/ 47 w 55"/>
                <a:gd name="T5" fmla="*/ 48 h 49"/>
                <a:gd name="T6" fmla="*/ 0 w 55"/>
                <a:gd name="T7" fmla="*/ 4 h 49"/>
                <a:gd name="T8" fmla="*/ 7 w 55"/>
                <a:gd name="T9" fmla="*/ 0 h 49"/>
                <a:gd name="T10" fmla="*/ 7 w 55"/>
                <a:gd name="T11" fmla="*/ 0 h 4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5" h="49">
                  <a:moveTo>
                    <a:pt x="7" y="0"/>
                  </a:moveTo>
                  <a:lnTo>
                    <a:pt x="54" y="44"/>
                  </a:lnTo>
                  <a:lnTo>
                    <a:pt x="47" y="48"/>
                  </a:lnTo>
                  <a:lnTo>
                    <a:pt x="0" y="4"/>
                  </a:lnTo>
                  <a:lnTo>
                    <a:pt x="7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575" name="Freeform 104"/>
            <p:cNvSpPr>
              <a:spLocks/>
            </p:cNvSpPr>
            <p:nvPr/>
          </p:nvSpPr>
          <p:spPr bwMode="auto">
            <a:xfrm>
              <a:off x="4800" y="1142"/>
              <a:ext cx="80" cy="67"/>
            </a:xfrm>
            <a:custGeom>
              <a:avLst/>
              <a:gdLst>
                <a:gd name="T0" fmla="*/ 25 w 80"/>
                <a:gd name="T1" fmla="*/ 0 h 67"/>
                <a:gd name="T2" fmla="*/ 79 w 80"/>
                <a:gd name="T3" fmla="*/ 51 h 67"/>
                <a:gd name="T4" fmla="*/ 54 w 80"/>
                <a:gd name="T5" fmla="*/ 66 h 67"/>
                <a:gd name="T6" fmla="*/ 0 w 80"/>
                <a:gd name="T7" fmla="*/ 16 h 67"/>
                <a:gd name="T8" fmla="*/ 25 w 80"/>
                <a:gd name="T9" fmla="*/ 0 h 67"/>
                <a:gd name="T10" fmla="*/ 25 w 80"/>
                <a:gd name="T11" fmla="*/ 0 h 6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80" h="67">
                  <a:moveTo>
                    <a:pt x="25" y="0"/>
                  </a:moveTo>
                  <a:lnTo>
                    <a:pt x="79" y="51"/>
                  </a:lnTo>
                  <a:lnTo>
                    <a:pt x="54" y="66"/>
                  </a:lnTo>
                  <a:lnTo>
                    <a:pt x="0" y="16"/>
                  </a:lnTo>
                  <a:lnTo>
                    <a:pt x="25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576" name="Freeform 105"/>
            <p:cNvSpPr>
              <a:spLocks/>
            </p:cNvSpPr>
            <p:nvPr/>
          </p:nvSpPr>
          <p:spPr bwMode="auto">
            <a:xfrm>
              <a:off x="4800" y="1158"/>
              <a:ext cx="55" cy="51"/>
            </a:xfrm>
            <a:custGeom>
              <a:avLst/>
              <a:gdLst>
                <a:gd name="T0" fmla="*/ 54 w 55"/>
                <a:gd name="T1" fmla="*/ 50 h 51"/>
                <a:gd name="T2" fmla="*/ 3 w 55"/>
                <a:gd name="T3" fmla="*/ 41 h 51"/>
                <a:gd name="T4" fmla="*/ 0 w 55"/>
                <a:gd name="T5" fmla="*/ 0 h 51"/>
                <a:gd name="T6" fmla="*/ 54 w 55"/>
                <a:gd name="T7" fmla="*/ 50 h 51"/>
                <a:gd name="T8" fmla="*/ 54 w 55"/>
                <a:gd name="T9" fmla="*/ 50 h 5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5" h="51">
                  <a:moveTo>
                    <a:pt x="54" y="50"/>
                  </a:moveTo>
                  <a:lnTo>
                    <a:pt x="3" y="41"/>
                  </a:lnTo>
                  <a:lnTo>
                    <a:pt x="0" y="0"/>
                  </a:lnTo>
                  <a:lnTo>
                    <a:pt x="54" y="5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577" name="Freeform 106"/>
            <p:cNvSpPr>
              <a:spLocks/>
            </p:cNvSpPr>
            <p:nvPr/>
          </p:nvSpPr>
          <p:spPr bwMode="auto">
            <a:xfrm>
              <a:off x="4826" y="1143"/>
              <a:ext cx="55" cy="52"/>
            </a:xfrm>
            <a:custGeom>
              <a:avLst/>
              <a:gdLst>
                <a:gd name="T0" fmla="*/ 54 w 55"/>
                <a:gd name="T1" fmla="*/ 51 h 52"/>
                <a:gd name="T2" fmla="*/ 52 w 55"/>
                <a:gd name="T3" fmla="*/ 10 h 52"/>
                <a:gd name="T4" fmla="*/ 0 w 55"/>
                <a:gd name="T5" fmla="*/ 0 h 52"/>
                <a:gd name="T6" fmla="*/ 54 w 55"/>
                <a:gd name="T7" fmla="*/ 51 h 52"/>
                <a:gd name="T8" fmla="*/ 54 w 55"/>
                <a:gd name="T9" fmla="*/ 51 h 5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5" h="52">
                  <a:moveTo>
                    <a:pt x="54" y="51"/>
                  </a:moveTo>
                  <a:lnTo>
                    <a:pt x="52" y="10"/>
                  </a:lnTo>
                  <a:lnTo>
                    <a:pt x="0" y="0"/>
                  </a:lnTo>
                  <a:lnTo>
                    <a:pt x="54" y="51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578" name="Freeform 107"/>
            <p:cNvSpPr>
              <a:spLocks/>
            </p:cNvSpPr>
            <p:nvPr/>
          </p:nvSpPr>
          <p:spPr bwMode="auto">
            <a:xfrm>
              <a:off x="4806" y="1168"/>
              <a:ext cx="39" cy="35"/>
            </a:xfrm>
            <a:custGeom>
              <a:avLst/>
              <a:gdLst>
                <a:gd name="T0" fmla="*/ 4 w 39"/>
                <a:gd name="T1" fmla="*/ 0 h 35"/>
                <a:gd name="T2" fmla="*/ 38 w 39"/>
                <a:gd name="T3" fmla="*/ 31 h 35"/>
                <a:gd name="T4" fmla="*/ 34 w 39"/>
                <a:gd name="T5" fmla="*/ 34 h 35"/>
                <a:gd name="T6" fmla="*/ 0 w 39"/>
                <a:gd name="T7" fmla="*/ 2 h 35"/>
                <a:gd name="T8" fmla="*/ 4 w 39"/>
                <a:gd name="T9" fmla="*/ 0 h 35"/>
                <a:gd name="T10" fmla="*/ 4 w 39"/>
                <a:gd name="T11" fmla="*/ 0 h 3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9" h="35">
                  <a:moveTo>
                    <a:pt x="4" y="0"/>
                  </a:moveTo>
                  <a:lnTo>
                    <a:pt x="38" y="31"/>
                  </a:lnTo>
                  <a:lnTo>
                    <a:pt x="34" y="34"/>
                  </a:lnTo>
                  <a:lnTo>
                    <a:pt x="0" y="2"/>
                  </a:lnTo>
                  <a:lnTo>
                    <a:pt x="4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579" name="Freeform 108"/>
            <p:cNvSpPr>
              <a:spLocks/>
            </p:cNvSpPr>
            <p:nvPr/>
          </p:nvSpPr>
          <p:spPr bwMode="auto">
            <a:xfrm>
              <a:off x="4835" y="1149"/>
              <a:ext cx="40" cy="36"/>
            </a:xfrm>
            <a:custGeom>
              <a:avLst/>
              <a:gdLst>
                <a:gd name="T0" fmla="*/ 4 w 40"/>
                <a:gd name="T1" fmla="*/ 0 h 36"/>
                <a:gd name="T2" fmla="*/ 39 w 40"/>
                <a:gd name="T3" fmla="*/ 32 h 36"/>
                <a:gd name="T4" fmla="*/ 34 w 40"/>
                <a:gd name="T5" fmla="*/ 35 h 36"/>
                <a:gd name="T6" fmla="*/ 0 w 40"/>
                <a:gd name="T7" fmla="*/ 3 h 36"/>
                <a:gd name="T8" fmla="*/ 4 w 40"/>
                <a:gd name="T9" fmla="*/ 0 h 36"/>
                <a:gd name="T10" fmla="*/ 4 w 40"/>
                <a:gd name="T11" fmla="*/ 0 h 3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0" h="36">
                  <a:moveTo>
                    <a:pt x="4" y="0"/>
                  </a:moveTo>
                  <a:lnTo>
                    <a:pt x="39" y="32"/>
                  </a:lnTo>
                  <a:lnTo>
                    <a:pt x="34" y="35"/>
                  </a:lnTo>
                  <a:lnTo>
                    <a:pt x="0" y="3"/>
                  </a:lnTo>
                  <a:lnTo>
                    <a:pt x="4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580" name="Freeform 109"/>
            <p:cNvSpPr>
              <a:spLocks/>
            </p:cNvSpPr>
            <p:nvPr/>
          </p:nvSpPr>
          <p:spPr bwMode="auto">
            <a:xfrm>
              <a:off x="5229" y="1554"/>
              <a:ext cx="66" cy="47"/>
            </a:xfrm>
            <a:custGeom>
              <a:avLst/>
              <a:gdLst>
                <a:gd name="T0" fmla="*/ 9 w 66"/>
                <a:gd name="T1" fmla="*/ 0 h 47"/>
                <a:gd name="T2" fmla="*/ 18 w 66"/>
                <a:gd name="T3" fmla="*/ 8 h 47"/>
                <a:gd name="T4" fmla="*/ 28 w 66"/>
                <a:gd name="T5" fmla="*/ 17 h 47"/>
                <a:gd name="T6" fmla="*/ 37 w 66"/>
                <a:gd name="T7" fmla="*/ 24 h 47"/>
                <a:gd name="T8" fmla="*/ 46 w 66"/>
                <a:gd name="T9" fmla="*/ 32 h 47"/>
                <a:gd name="T10" fmla="*/ 53 w 66"/>
                <a:gd name="T11" fmla="*/ 37 h 47"/>
                <a:gd name="T12" fmla="*/ 60 w 66"/>
                <a:gd name="T13" fmla="*/ 42 h 47"/>
                <a:gd name="T14" fmla="*/ 64 w 66"/>
                <a:gd name="T15" fmla="*/ 45 h 47"/>
                <a:gd name="T16" fmla="*/ 65 w 66"/>
                <a:gd name="T17" fmla="*/ 46 h 47"/>
                <a:gd name="T18" fmla="*/ 51 w 66"/>
                <a:gd name="T19" fmla="*/ 39 h 47"/>
                <a:gd name="T20" fmla="*/ 37 w 66"/>
                <a:gd name="T21" fmla="*/ 32 h 47"/>
                <a:gd name="T22" fmla="*/ 27 w 66"/>
                <a:gd name="T23" fmla="*/ 26 h 47"/>
                <a:gd name="T24" fmla="*/ 18 w 66"/>
                <a:gd name="T25" fmla="*/ 19 h 47"/>
                <a:gd name="T26" fmla="*/ 10 w 66"/>
                <a:gd name="T27" fmla="*/ 14 h 47"/>
                <a:gd name="T28" fmla="*/ 5 w 66"/>
                <a:gd name="T29" fmla="*/ 10 h 47"/>
                <a:gd name="T30" fmla="*/ 1 w 66"/>
                <a:gd name="T31" fmla="*/ 7 h 47"/>
                <a:gd name="T32" fmla="*/ 0 w 66"/>
                <a:gd name="T33" fmla="*/ 6 h 47"/>
                <a:gd name="T34" fmla="*/ 9 w 66"/>
                <a:gd name="T35" fmla="*/ 0 h 47"/>
                <a:gd name="T36" fmla="*/ 9 w 66"/>
                <a:gd name="T37" fmla="*/ 0 h 4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66" h="47">
                  <a:moveTo>
                    <a:pt x="9" y="0"/>
                  </a:moveTo>
                  <a:lnTo>
                    <a:pt x="18" y="8"/>
                  </a:lnTo>
                  <a:lnTo>
                    <a:pt x="28" y="17"/>
                  </a:lnTo>
                  <a:lnTo>
                    <a:pt x="37" y="24"/>
                  </a:lnTo>
                  <a:lnTo>
                    <a:pt x="46" y="32"/>
                  </a:lnTo>
                  <a:lnTo>
                    <a:pt x="53" y="37"/>
                  </a:lnTo>
                  <a:lnTo>
                    <a:pt x="60" y="42"/>
                  </a:lnTo>
                  <a:lnTo>
                    <a:pt x="64" y="45"/>
                  </a:lnTo>
                  <a:lnTo>
                    <a:pt x="65" y="46"/>
                  </a:lnTo>
                  <a:lnTo>
                    <a:pt x="51" y="39"/>
                  </a:lnTo>
                  <a:lnTo>
                    <a:pt x="37" y="32"/>
                  </a:lnTo>
                  <a:lnTo>
                    <a:pt x="27" y="26"/>
                  </a:lnTo>
                  <a:lnTo>
                    <a:pt x="18" y="19"/>
                  </a:lnTo>
                  <a:lnTo>
                    <a:pt x="10" y="14"/>
                  </a:lnTo>
                  <a:lnTo>
                    <a:pt x="5" y="10"/>
                  </a:lnTo>
                  <a:lnTo>
                    <a:pt x="1" y="7"/>
                  </a:lnTo>
                  <a:lnTo>
                    <a:pt x="0" y="6"/>
                  </a:lnTo>
                  <a:lnTo>
                    <a:pt x="9" y="0"/>
                  </a:lnTo>
                </a:path>
              </a:pathLst>
            </a:custGeom>
            <a:solidFill>
              <a:srgbClr val="CCCCC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03886" name="Rectangle 110"/>
          <p:cNvSpPr>
            <a:spLocks noChangeArrowheads="1"/>
          </p:cNvSpPr>
          <p:nvPr/>
        </p:nvSpPr>
        <p:spPr bwMode="auto">
          <a:xfrm>
            <a:off x="113084" y="3813449"/>
            <a:ext cx="1564532" cy="586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 anchor="ctr">
            <a:spAutoFit/>
          </a:bodyPr>
          <a:lstStyle/>
          <a:p>
            <a:pPr algn="ctr" eaLnBrk="0" hangingPunct="0">
              <a:lnSpc>
                <a:spcPct val="85000"/>
              </a:lnSpc>
              <a:spcBef>
                <a:spcPct val="30000"/>
              </a:spcBef>
              <a:defRPr/>
            </a:pPr>
            <a:r>
              <a:rPr lang="en-US" sz="3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P32867" charset="0"/>
              </a:rPr>
              <a:t>Boost</a:t>
            </a:r>
          </a:p>
        </p:txBody>
      </p:sp>
      <p:sp>
        <p:nvSpPr>
          <p:cNvPr id="203887" name="Rectangle 111"/>
          <p:cNvSpPr>
            <a:spLocks noChangeArrowheads="1"/>
          </p:cNvSpPr>
          <p:nvPr/>
        </p:nvSpPr>
        <p:spPr bwMode="auto">
          <a:xfrm>
            <a:off x="3155984" y="2137049"/>
            <a:ext cx="2619308" cy="586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 anchor="ctr">
            <a:spAutoFit/>
          </a:bodyPr>
          <a:lstStyle/>
          <a:p>
            <a:pPr algn="ctr" eaLnBrk="0" hangingPunct="0">
              <a:lnSpc>
                <a:spcPct val="85000"/>
              </a:lnSpc>
              <a:spcBef>
                <a:spcPct val="30000"/>
              </a:spcBef>
              <a:defRPr/>
            </a:pPr>
            <a:r>
              <a:rPr lang="en-US" sz="3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P32867" charset="0"/>
              </a:rPr>
              <a:t>Midcourse</a:t>
            </a:r>
          </a:p>
        </p:txBody>
      </p:sp>
      <p:sp>
        <p:nvSpPr>
          <p:cNvPr id="203888" name="Rectangle 112"/>
          <p:cNvSpPr>
            <a:spLocks noChangeArrowheads="1"/>
          </p:cNvSpPr>
          <p:nvPr/>
        </p:nvSpPr>
        <p:spPr bwMode="auto">
          <a:xfrm>
            <a:off x="6935840" y="2723876"/>
            <a:ext cx="2175981" cy="586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 anchor="ctr">
            <a:spAutoFit/>
          </a:bodyPr>
          <a:lstStyle/>
          <a:p>
            <a:pPr algn="ctr" eaLnBrk="0" hangingPunct="0">
              <a:lnSpc>
                <a:spcPct val="85000"/>
              </a:lnSpc>
              <a:spcBef>
                <a:spcPct val="30000"/>
              </a:spcBef>
              <a:defRPr/>
            </a:pPr>
            <a:r>
              <a:rPr lang="en-US" sz="3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P32867" charset="0"/>
              </a:rPr>
              <a:t>Terminal</a:t>
            </a:r>
          </a:p>
        </p:txBody>
      </p:sp>
      <p:grpSp>
        <p:nvGrpSpPr>
          <p:cNvPr id="18442" name="Group 113"/>
          <p:cNvGrpSpPr>
            <a:grpSpLocks/>
          </p:cNvGrpSpPr>
          <p:nvPr/>
        </p:nvGrpSpPr>
        <p:grpSpPr bwMode="auto">
          <a:xfrm>
            <a:off x="7331075" y="2319338"/>
            <a:ext cx="1679575" cy="388937"/>
            <a:chOff x="4618" y="1649"/>
            <a:chExt cx="1058" cy="245"/>
          </a:xfrm>
        </p:grpSpPr>
        <p:sp>
          <p:nvSpPr>
            <p:cNvPr id="18444" name="Freeform 114"/>
            <p:cNvSpPr>
              <a:spLocks/>
            </p:cNvSpPr>
            <p:nvPr/>
          </p:nvSpPr>
          <p:spPr bwMode="auto">
            <a:xfrm>
              <a:off x="4618" y="1649"/>
              <a:ext cx="1058" cy="245"/>
            </a:xfrm>
            <a:custGeom>
              <a:avLst/>
              <a:gdLst>
                <a:gd name="T0" fmla="*/ 163 w 1058"/>
                <a:gd name="T1" fmla="*/ 121 h 245"/>
                <a:gd name="T2" fmla="*/ 143 w 1058"/>
                <a:gd name="T3" fmla="*/ 126 h 245"/>
                <a:gd name="T4" fmla="*/ 116 w 1058"/>
                <a:gd name="T5" fmla="*/ 130 h 245"/>
                <a:gd name="T6" fmla="*/ 89 w 1058"/>
                <a:gd name="T7" fmla="*/ 137 h 245"/>
                <a:gd name="T8" fmla="*/ 60 w 1058"/>
                <a:gd name="T9" fmla="*/ 146 h 245"/>
                <a:gd name="T10" fmla="*/ 28 w 1058"/>
                <a:gd name="T11" fmla="*/ 158 h 245"/>
                <a:gd name="T12" fmla="*/ 7 w 1058"/>
                <a:gd name="T13" fmla="*/ 168 h 245"/>
                <a:gd name="T14" fmla="*/ 14 w 1058"/>
                <a:gd name="T15" fmla="*/ 181 h 245"/>
                <a:gd name="T16" fmla="*/ 44 w 1058"/>
                <a:gd name="T17" fmla="*/ 188 h 245"/>
                <a:gd name="T18" fmla="*/ 74 w 1058"/>
                <a:gd name="T19" fmla="*/ 192 h 245"/>
                <a:gd name="T20" fmla="*/ 112 w 1058"/>
                <a:gd name="T21" fmla="*/ 195 h 245"/>
                <a:gd name="T22" fmla="*/ 112 w 1058"/>
                <a:gd name="T23" fmla="*/ 199 h 245"/>
                <a:gd name="T24" fmla="*/ 118 w 1058"/>
                <a:gd name="T25" fmla="*/ 204 h 245"/>
                <a:gd name="T26" fmla="*/ 132 w 1058"/>
                <a:gd name="T27" fmla="*/ 205 h 245"/>
                <a:gd name="T28" fmla="*/ 176 w 1058"/>
                <a:gd name="T29" fmla="*/ 201 h 245"/>
                <a:gd name="T30" fmla="*/ 299 w 1058"/>
                <a:gd name="T31" fmla="*/ 195 h 245"/>
                <a:gd name="T32" fmla="*/ 309 w 1058"/>
                <a:gd name="T33" fmla="*/ 201 h 245"/>
                <a:gd name="T34" fmla="*/ 324 w 1058"/>
                <a:gd name="T35" fmla="*/ 201 h 245"/>
                <a:gd name="T36" fmla="*/ 396 w 1058"/>
                <a:gd name="T37" fmla="*/ 217 h 245"/>
                <a:gd name="T38" fmla="*/ 491 w 1058"/>
                <a:gd name="T39" fmla="*/ 213 h 245"/>
                <a:gd name="T40" fmla="*/ 538 w 1058"/>
                <a:gd name="T41" fmla="*/ 215 h 245"/>
                <a:gd name="T42" fmla="*/ 556 w 1058"/>
                <a:gd name="T43" fmla="*/ 209 h 245"/>
                <a:gd name="T44" fmla="*/ 594 w 1058"/>
                <a:gd name="T45" fmla="*/ 217 h 245"/>
                <a:gd name="T46" fmla="*/ 931 w 1058"/>
                <a:gd name="T47" fmla="*/ 217 h 245"/>
                <a:gd name="T48" fmla="*/ 957 w 1058"/>
                <a:gd name="T49" fmla="*/ 209 h 245"/>
                <a:gd name="T50" fmla="*/ 990 w 1058"/>
                <a:gd name="T51" fmla="*/ 204 h 245"/>
                <a:gd name="T52" fmla="*/ 1012 w 1058"/>
                <a:gd name="T53" fmla="*/ 199 h 245"/>
                <a:gd name="T54" fmla="*/ 1031 w 1058"/>
                <a:gd name="T55" fmla="*/ 175 h 245"/>
                <a:gd name="T56" fmla="*/ 1049 w 1058"/>
                <a:gd name="T57" fmla="*/ 171 h 245"/>
                <a:gd name="T58" fmla="*/ 1025 w 1058"/>
                <a:gd name="T59" fmla="*/ 169 h 245"/>
                <a:gd name="T60" fmla="*/ 1010 w 1058"/>
                <a:gd name="T61" fmla="*/ 148 h 245"/>
                <a:gd name="T62" fmla="*/ 995 w 1058"/>
                <a:gd name="T63" fmla="*/ 144 h 245"/>
                <a:gd name="T64" fmla="*/ 1015 w 1058"/>
                <a:gd name="T65" fmla="*/ 140 h 245"/>
                <a:gd name="T66" fmla="*/ 1055 w 1058"/>
                <a:gd name="T67" fmla="*/ 14 h 245"/>
                <a:gd name="T68" fmla="*/ 1057 w 1058"/>
                <a:gd name="T69" fmla="*/ 5 h 245"/>
                <a:gd name="T70" fmla="*/ 1047 w 1058"/>
                <a:gd name="T71" fmla="*/ 0 h 245"/>
                <a:gd name="T72" fmla="*/ 994 w 1058"/>
                <a:gd name="T73" fmla="*/ 1 h 245"/>
                <a:gd name="T74" fmla="*/ 844 w 1058"/>
                <a:gd name="T75" fmla="*/ 127 h 245"/>
                <a:gd name="T76" fmla="*/ 695 w 1058"/>
                <a:gd name="T77" fmla="*/ 125 h 245"/>
                <a:gd name="T78" fmla="*/ 605 w 1058"/>
                <a:gd name="T79" fmla="*/ 121 h 245"/>
                <a:gd name="T80" fmla="*/ 599 w 1058"/>
                <a:gd name="T81" fmla="*/ 122 h 245"/>
                <a:gd name="T82" fmla="*/ 562 w 1058"/>
                <a:gd name="T83" fmla="*/ 119 h 245"/>
                <a:gd name="T84" fmla="*/ 529 w 1058"/>
                <a:gd name="T85" fmla="*/ 113 h 245"/>
                <a:gd name="T86" fmla="*/ 491 w 1058"/>
                <a:gd name="T87" fmla="*/ 106 h 245"/>
                <a:gd name="T88" fmla="*/ 474 w 1058"/>
                <a:gd name="T89" fmla="*/ 103 h 245"/>
                <a:gd name="T90" fmla="*/ 465 w 1058"/>
                <a:gd name="T91" fmla="*/ 101 h 245"/>
                <a:gd name="T92" fmla="*/ 432 w 1058"/>
                <a:gd name="T93" fmla="*/ 94 h 245"/>
                <a:gd name="T94" fmla="*/ 399 w 1058"/>
                <a:gd name="T95" fmla="*/ 102 h 245"/>
                <a:gd name="T96" fmla="*/ 360 w 1058"/>
                <a:gd name="T97" fmla="*/ 102 h 245"/>
                <a:gd name="T98" fmla="*/ 311 w 1058"/>
                <a:gd name="T99" fmla="*/ 79 h 245"/>
                <a:gd name="T100" fmla="*/ 227 w 1058"/>
                <a:gd name="T101" fmla="*/ 94 h 245"/>
                <a:gd name="T102" fmla="*/ 178 w 1058"/>
                <a:gd name="T103" fmla="*/ 122 h 245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1058" h="245">
                  <a:moveTo>
                    <a:pt x="176" y="116"/>
                  </a:moveTo>
                  <a:lnTo>
                    <a:pt x="170" y="118"/>
                  </a:lnTo>
                  <a:lnTo>
                    <a:pt x="163" y="121"/>
                  </a:lnTo>
                  <a:lnTo>
                    <a:pt x="158" y="124"/>
                  </a:lnTo>
                  <a:lnTo>
                    <a:pt x="154" y="126"/>
                  </a:lnTo>
                  <a:lnTo>
                    <a:pt x="143" y="126"/>
                  </a:lnTo>
                  <a:lnTo>
                    <a:pt x="134" y="127"/>
                  </a:lnTo>
                  <a:lnTo>
                    <a:pt x="124" y="129"/>
                  </a:lnTo>
                  <a:lnTo>
                    <a:pt x="116" y="130"/>
                  </a:lnTo>
                  <a:lnTo>
                    <a:pt x="104" y="133"/>
                  </a:lnTo>
                  <a:lnTo>
                    <a:pt x="96" y="135"/>
                  </a:lnTo>
                  <a:lnTo>
                    <a:pt x="89" y="137"/>
                  </a:lnTo>
                  <a:lnTo>
                    <a:pt x="77" y="141"/>
                  </a:lnTo>
                  <a:lnTo>
                    <a:pt x="69" y="143"/>
                  </a:lnTo>
                  <a:lnTo>
                    <a:pt x="60" y="146"/>
                  </a:lnTo>
                  <a:lnTo>
                    <a:pt x="51" y="149"/>
                  </a:lnTo>
                  <a:lnTo>
                    <a:pt x="38" y="154"/>
                  </a:lnTo>
                  <a:lnTo>
                    <a:pt x="28" y="158"/>
                  </a:lnTo>
                  <a:lnTo>
                    <a:pt x="22" y="161"/>
                  </a:lnTo>
                  <a:lnTo>
                    <a:pt x="15" y="165"/>
                  </a:lnTo>
                  <a:lnTo>
                    <a:pt x="7" y="168"/>
                  </a:lnTo>
                  <a:lnTo>
                    <a:pt x="0" y="173"/>
                  </a:lnTo>
                  <a:lnTo>
                    <a:pt x="8" y="178"/>
                  </a:lnTo>
                  <a:lnTo>
                    <a:pt x="14" y="181"/>
                  </a:lnTo>
                  <a:lnTo>
                    <a:pt x="26" y="185"/>
                  </a:lnTo>
                  <a:lnTo>
                    <a:pt x="36" y="187"/>
                  </a:lnTo>
                  <a:lnTo>
                    <a:pt x="44" y="188"/>
                  </a:lnTo>
                  <a:lnTo>
                    <a:pt x="53" y="189"/>
                  </a:lnTo>
                  <a:lnTo>
                    <a:pt x="62" y="190"/>
                  </a:lnTo>
                  <a:lnTo>
                    <a:pt x="74" y="192"/>
                  </a:lnTo>
                  <a:lnTo>
                    <a:pt x="82" y="193"/>
                  </a:lnTo>
                  <a:lnTo>
                    <a:pt x="91" y="193"/>
                  </a:lnTo>
                  <a:lnTo>
                    <a:pt x="112" y="195"/>
                  </a:lnTo>
                  <a:lnTo>
                    <a:pt x="114" y="195"/>
                  </a:lnTo>
                  <a:lnTo>
                    <a:pt x="112" y="197"/>
                  </a:lnTo>
                  <a:lnTo>
                    <a:pt x="112" y="199"/>
                  </a:lnTo>
                  <a:lnTo>
                    <a:pt x="112" y="201"/>
                  </a:lnTo>
                  <a:lnTo>
                    <a:pt x="114" y="203"/>
                  </a:lnTo>
                  <a:lnTo>
                    <a:pt x="118" y="204"/>
                  </a:lnTo>
                  <a:lnTo>
                    <a:pt x="118" y="207"/>
                  </a:lnTo>
                  <a:lnTo>
                    <a:pt x="120" y="209"/>
                  </a:lnTo>
                  <a:lnTo>
                    <a:pt x="132" y="205"/>
                  </a:lnTo>
                  <a:lnTo>
                    <a:pt x="170" y="205"/>
                  </a:lnTo>
                  <a:lnTo>
                    <a:pt x="173" y="204"/>
                  </a:lnTo>
                  <a:lnTo>
                    <a:pt x="176" y="201"/>
                  </a:lnTo>
                  <a:lnTo>
                    <a:pt x="177" y="198"/>
                  </a:lnTo>
                  <a:lnTo>
                    <a:pt x="177" y="195"/>
                  </a:lnTo>
                  <a:lnTo>
                    <a:pt x="299" y="195"/>
                  </a:lnTo>
                  <a:lnTo>
                    <a:pt x="304" y="195"/>
                  </a:lnTo>
                  <a:lnTo>
                    <a:pt x="305" y="199"/>
                  </a:lnTo>
                  <a:lnTo>
                    <a:pt x="309" y="201"/>
                  </a:lnTo>
                  <a:lnTo>
                    <a:pt x="313" y="201"/>
                  </a:lnTo>
                  <a:lnTo>
                    <a:pt x="318" y="201"/>
                  </a:lnTo>
                  <a:lnTo>
                    <a:pt x="324" y="201"/>
                  </a:lnTo>
                  <a:lnTo>
                    <a:pt x="329" y="201"/>
                  </a:lnTo>
                  <a:lnTo>
                    <a:pt x="378" y="201"/>
                  </a:lnTo>
                  <a:lnTo>
                    <a:pt x="396" y="217"/>
                  </a:lnTo>
                  <a:lnTo>
                    <a:pt x="401" y="201"/>
                  </a:lnTo>
                  <a:lnTo>
                    <a:pt x="479" y="201"/>
                  </a:lnTo>
                  <a:lnTo>
                    <a:pt x="491" y="213"/>
                  </a:lnTo>
                  <a:lnTo>
                    <a:pt x="493" y="201"/>
                  </a:lnTo>
                  <a:lnTo>
                    <a:pt x="527" y="206"/>
                  </a:lnTo>
                  <a:lnTo>
                    <a:pt x="538" y="215"/>
                  </a:lnTo>
                  <a:lnTo>
                    <a:pt x="540" y="208"/>
                  </a:lnTo>
                  <a:lnTo>
                    <a:pt x="545" y="208"/>
                  </a:lnTo>
                  <a:lnTo>
                    <a:pt x="556" y="209"/>
                  </a:lnTo>
                  <a:lnTo>
                    <a:pt x="565" y="211"/>
                  </a:lnTo>
                  <a:lnTo>
                    <a:pt x="574" y="213"/>
                  </a:lnTo>
                  <a:lnTo>
                    <a:pt x="594" y="217"/>
                  </a:lnTo>
                  <a:lnTo>
                    <a:pt x="758" y="217"/>
                  </a:lnTo>
                  <a:lnTo>
                    <a:pt x="781" y="244"/>
                  </a:lnTo>
                  <a:lnTo>
                    <a:pt x="931" y="217"/>
                  </a:lnTo>
                  <a:lnTo>
                    <a:pt x="934" y="210"/>
                  </a:lnTo>
                  <a:lnTo>
                    <a:pt x="947" y="210"/>
                  </a:lnTo>
                  <a:lnTo>
                    <a:pt x="957" y="209"/>
                  </a:lnTo>
                  <a:lnTo>
                    <a:pt x="967" y="208"/>
                  </a:lnTo>
                  <a:lnTo>
                    <a:pt x="979" y="207"/>
                  </a:lnTo>
                  <a:lnTo>
                    <a:pt x="990" y="204"/>
                  </a:lnTo>
                  <a:lnTo>
                    <a:pt x="998" y="202"/>
                  </a:lnTo>
                  <a:lnTo>
                    <a:pt x="1005" y="201"/>
                  </a:lnTo>
                  <a:lnTo>
                    <a:pt x="1012" y="199"/>
                  </a:lnTo>
                  <a:lnTo>
                    <a:pt x="1025" y="199"/>
                  </a:lnTo>
                  <a:lnTo>
                    <a:pt x="1025" y="175"/>
                  </a:lnTo>
                  <a:lnTo>
                    <a:pt x="1031" y="175"/>
                  </a:lnTo>
                  <a:lnTo>
                    <a:pt x="1038" y="174"/>
                  </a:lnTo>
                  <a:lnTo>
                    <a:pt x="1046" y="173"/>
                  </a:lnTo>
                  <a:lnTo>
                    <a:pt x="1049" y="171"/>
                  </a:lnTo>
                  <a:lnTo>
                    <a:pt x="1044" y="170"/>
                  </a:lnTo>
                  <a:lnTo>
                    <a:pt x="1033" y="169"/>
                  </a:lnTo>
                  <a:lnTo>
                    <a:pt x="1025" y="169"/>
                  </a:lnTo>
                  <a:lnTo>
                    <a:pt x="1025" y="149"/>
                  </a:lnTo>
                  <a:lnTo>
                    <a:pt x="1012" y="149"/>
                  </a:lnTo>
                  <a:lnTo>
                    <a:pt x="1010" y="148"/>
                  </a:lnTo>
                  <a:lnTo>
                    <a:pt x="1006" y="147"/>
                  </a:lnTo>
                  <a:lnTo>
                    <a:pt x="1001" y="145"/>
                  </a:lnTo>
                  <a:lnTo>
                    <a:pt x="995" y="144"/>
                  </a:lnTo>
                  <a:lnTo>
                    <a:pt x="988" y="141"/>
                  </a:lnTo>
                  <a:lnTo>
                    <a:pt x="981" y="140"/>
                  </a:lnTo>
                  <a:lnTo>
                    <a:pt x="1015" y="140"/>
                  </a:lnTo>
                  <a:lnTo>
                    <a:pt x="1050" y="14"/>
                  </a:lnTo>
                  <a:lnTo>
                    <a:pt x="1053" y="14"/>
                  </a:lnTo>
                  <a:lnTo>
                    <a:pt x="1055" y="14"/>
                  </a:lnTo>
                  <a:lnTo>
                    <a:pt x="1057" y="11"/>
                  </a:lnTo>
                  <a:lnTo>
                    <a:pt x="1057" y="8"/>
                  </a:lnTo>
                  <a:lnTo>
                    <a:pt x="1057" y="5"/>
                  </a:lnTo>
                  <a:lnTo>
                    <a:pt x="1056" y="1"/>
                  </a:lnTo>
                  <a:lnTo>
                    <a:pt x="1053" y="0"/>
                  </a:lnTo>
                  <a:lnTo>
                    <a:pt x="1047" y="0"/>
                  </a:lnTo>
                  <a:lnTo>
                    <a:pt x="1006" y="0"/>
                  </a:lnTo>
                  <a:lnTo>
                    <a:pt x="999" y="0"/>
                  </a:lnTo>
                  <a:lnTo>
                    <a:pt x="994" y="1"/>
                  </a:lnTo>
                  <a:lnTo>
                    <a:pt x="990" y="3"/>
                  </a:lnTo>
                  <a:lnTo>
                    <a:pt x="985" y="7"/>
                  </a:lnTo>
                  <a:lnTo>
                    <a:pt x="844" y="127"/>
                  </a:lnTo>
                  <a:lnTo>
                    <a:pt x="808" y="127"/>
                  </a:lnTo>
                  <a:lnTo>
                    <a:pt x="790" y="131"/>
                  </a:lnTo>
                  <a:lnTo>
                    <a:pt x="695" y="125"/>
                  </a:lnTo>
                  <a:lnTo>
                    <a:pt x="684" y="125"/>
                  </a:lnTo>
                  <a:lnTo>
                    <a:pt x="648" y="118"/>
                  </a:lnTo>
                  <a:lnTo>
                    <a:pt x="605" y="121"/>
                  </a:lnTo>
                  <a:lnTo>
                    <a:pt x="605" y="113"/>
                  </a:lnTo>
                  <a:lnTo>
                    <a:pt x="599" y="113"/>
                  </a:lnTo>
                  <a:lnTo>
                    <a:pt x="599" y="122"/>
                  </a:lnTo>
                  <a:lnTo>
                    <a:pt x="586" y="123"/>
                  </a:lnTo>
                  <a:lnTo>
                    <a:pt x="571" y="120"/>
                  </a:lnTo>
                  <a:lnTo>
                    <a:pt x="562" y="119"/>
                  </a:lnTo>
                  <a:lnTo>
                    <a:pt x="554" y="117"/>
                  </a:lnTo>
                  <a:lnTo>
                    <a:pt x="542" y="115"/>
                  </a:lnTo>
                  <a:lnTo>
                    <a:pt x="529" y="113"/>
                  </a:lnTo>
                  <a:lnTo>
                    <a:pt x="512" y="110"/>
                  </a:lnTo>
                  <a:lnTo>
                    <a:pt x="498" y="107"/>
                  </a:lnTo>
                  <a:lnTo>
                    <a:pt x="491" y="106"/>
                  </a:lnTo>
                  <a:lnTo>
                    <a:pt x="485" y="105"/>
                  </a:lnTo>
                  <a:lnTo>
                    <a:pt x="478" y="103"/>
                  </a:lnTo>
                  <a:lnTo>
                    <a:pt x="474" y="103"/>
                  </a:lnTo>
                  <a:lnTo>
                    <a:pt x="474" y="92"/>
                  </a:lnTo>
                  <a:lnTo>
                    <a:pt x="465" y="92"/>
                  </a:lnTo>
                  <a:lnTo>
                    <a:pt x="465" y="101"/>
                  </a:lnTo>
                  <a:lnTo>
                    <a:pt x="455" y="98"/>
                  </a:lnTo>
                  <a:lnTo>
                    <a:pt x="442" y="96"/>
                  </a:lnTo>
                  <a:lnTo>
                    <a:pt x="432" y="94"/>
                  </a:lnTo>
                  <a:lnTo>
                    <a:pt x="424" y="93"/>
                  </a:lnTo>
                  <a:lnTo>
                    <a:pt x="406" y="90"/>
                  </a:lnTo>
                  <a:lnTo>
                    <a:pt x="399" y="102"/>
                  </a:lnTo>
                  <a:lnTo>
                    <a:pt x="392" y="102"/>
                  </a:lnTo>
                  <a:lnTo>
                    <a:pt x="380" y="102"/>
                  </a:lnTo>
                  <a:lnTo>
                    <a:pt x="360" y="102"/>
                  </a:lnTo>
                  <a:lnTo>
                    <a:pt x="313" y="103"/>
                  </a:lnTo>
                  <a:lnTo>
                    <a:pt x="317" y="79"/>
                  </a:lnTo>
                  <a:lnTo>
                    <a:pt x="311" y="79"/>
                  </a:lnTo>
                  <a:lnTo>
                    <a:pt x="307" y="104"/>
                  </a:lnTo>
                  <a:lnTo>
                    <a:pt x="233" y="116"/>
                  </a:lnTo>
                  <a:lnTo>
                    <a:pt x="227" y="94"/>
                  </a:lnTo>
                  <a:lnTo>
                    <a:pt x="216" y="98"/>
                  </a:lnTo>
                  <a:lnTo>
                    <a:pt x="222" y="117"/>
                  </a:lnTo>
                  <a:lnTo>
                    <a:pt x="178" y="122"/>
                  </a:lnTo>
                  <a:lnTo>
                    <a:pt x="177" y="116"/>
                  </a:lnTo>
                  <a:lnTo>
                    <a:pt x="176" y="116"/>
                  </a:lnTo>
                </a:path>
              </a:pathLst>
            </a:custGeom>
            <a:gradFill rotWithShape="0">
              <a:gsLst>
                <a:gs pos="0">
                  <a:srgbClr val="AAAAAA"/>
                </a:gs>
                <a:gs pos="100000">
                  <a:srgbClr val="555555"/>
                </a:gs>
              </a:gsLst>
              <a:lin ang="5400000" scaled="1"/>
            </a:gra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445" name="Line 115"/>
            <p:cNvSpPr>
              <a:spLocks noChangeShapeType="1"/>
            </p:cNvSpPr>
            <p:nvPr/>
          </p:nvSpPr>
          <p:spPr bwMode="auto">
            <a:xfrm flipH="1">
              <a:off x="5592" y="1663"/>
              <a:ext cx="81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46" name="Freeform 116"/>
            <p:cNvSpPr>
              <a:spLocks/>
            </p:cNvSpPr>
            <p:nvPr/>
          </p:nvSpPr>
          <p:spPr bwMode="auto">
            <a:xfrm>
              <a:off x="5579" y="1672"/>
              <a:ext cx="88" cy="117"/>
            </a:xfrm>
            <a:custGeom>
              <a:avLst/>
              <a:gdLst>
                <a:gd name="T0" fmla="*/ 87 w 88"/>
                <a:gd name="T1" fmla="*/ 0 h 117"/>
                <a:gd name="T2" fmla="*/ 60 w 88"/>
                <a:gd name="T3" fmla="*/ 0 h 117"/>
                <a:gd name="T4" fmla="*/ 0 w 88"/>
                <a:gd name="T5" fmla="*/ 112 h 117"/>
                <a:gd name="T6" fmla="*/ 0 w 88"/>
                <a:gd name="T7" fmla="*/ 116 h 117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88" h="117">
                  <a:moveTo>
                    <a:pt x="87" y="0"/>
                  </a:moveTo>
                  <a:lnTo>
                    <a:pt x="60" y="0"/>
                  </a:lnTo>
                  <a:lnTo>
                    <a:pt x="0" y="112"/>
                  </a:lnTo>
                  <a:lnTo>
                    <a:pt x="0" y="116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447" name="Line 117"/>
            <p:cNvSpPr>
              <a:spLocks noChangeShapeType="1"/>
            </p:cNvSpPr>
            <p:nvPr/>
          </p:nvSpPr>
          <p:spPr bwMode="auto">
            <a:xfrm flipH="1">
              <a:off x="5491" y="1667"/>
              <a:ext cx="130" cy="10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48" name="Freeform 118"/>
            <p:cNvSpPr>
              <a:spLocks/>
            </p:cNvSpPr>
            <p:nvPr/>
          </p:nvSpPr>
          <p:spPr bwMode="auto">
            <a:xfrm>
              <a:off x="5462" y="1776"/>
              <a:ext cx="117" cy="10"/>
            </a:xfrm>
            <a:custGeom>
              <a:avLst/>
              <a:gdLst>
                <a:gd name="T0" fmla="*/ 0 w 117"/>
                <a:gd name="T1" fmla="*/ 0 h 10"/>
                <a:gd name="T2" fmla="*/ 33 w 117"/>
                <a:gd name="T3" fmla="*/ 0 h 10"/>
                <a:gd name="T4" fmla="*/ 116 w 117"/>
                <a:gd name="T5" fmla="*/ 9 h 1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17" h="10">
                  <a:moveTo>
                    <a:pt x="0" y="0"/>
                  </a:moveTo>
                  <a:lnTo>
                    <a:pt x="33" y="0"/>
                  </a:lnTo>
                  <a:lnTo>
                    <a:pt x="116" y="9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449" name="Freeform 119"/>
            <p:cNvSpPr>
              <a:spLocks/>
            </p:cNvSpPr>
            <p:nvPr/>
          </p:nvSpPr>
          <p:spPr bwMode="auto">
            <a:xfrm>
              <a:off x="5376" y="1859"/>
              <a:ext cx="177" cy="8"/>
            </a:xfrm>
            <a:custGeom>
              <a:avLst/>
              <a:gdLst>
                <a:gd name="T0" fmla="*/ 0 w 177"/>
                <a:gd name="T1" fmla="*/ 7 h 8"/>
                <a:gd name="T2" fmla="*/ 9 w 177"/>
                <a:gd name="T3" fmla="*/ 7 h 8"/>
                <a:gd name="T4" fmla="*/ 23 w 177"/>
                <a:gd name="T5" fmla="*/ 7 h 8"/>
                <a:gd name="T6" fmla="*/ 34 w 177"/>
                <a:gd name="T7" fmla="*/ 7 h 8"/>
                <a:gd name="T8" fmla="*/ 43 w 177"/>
                <a:gd name="T9" fmla="*/ 7 h 8"/>
                <a:gd name="T10" fmla="*/ 54 w 177"/>
                <a:gd name="T11" fmla="*/ 7 h 8"/>
                <a:gd name="T12" fmla="*/ 70 w 177"/>
                <a:gd name="T13" fmla="*/ 7 h 8"/>
                <a:gd name="T14" fmla="*/ 79 w 177"/>
                <a:gd name="T15" fmla="*/ 7 h 8"/>
                <a:gd name="T16" fmla="*/ 93 w 177"/>
                <a:gd name="T17" fmla="*/ 6 h 8"/>
                <a:gd name="T18" fmla="*/ 102 w 177"/>
                <a:gd name="T19" fmla="*/ 5 h 8"/>
                <a:gd name="T20" fmla="*/ 110 w 177"/>
                <a:gd name="T21" fmla="*/ 5 h 8"/>
                <a:gd name="T22" fmla="*/ 121 w 177"/>
                <a:gd name="T23" fmla="*/ 5 h 8"/>
                <a:gd name="T24" fmla="*/ 136 w 177"/>
                <a:gd name="T25" fmla="*/ 3 h 8"/>
                <a:gd name="T26" fmla="*/ 142 w 177"/>
                <a:gd name="T27" fmla="*/ 3 h 8"/>
                <a:gd name="T28" fmla="*/ 153 w 177"/>
                <a:gd name="T29" fmla="*/ 2 h 8"/>
                <a:gd name="T30" fmla="*/ 162 w 177"/>
                <a:gd name="T31" fmla="*/ 1 h 8"/>
                <a:gd name="T32" fmla="*/ 170 w 177"/>
                <a:gd name="T33" fmla="*/ 1 h 8"/>
                <a:gd name="T34" fmla="*/ 176 w 177"/>
                <a:gd name="T35" fmla="*/ 0 h 8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177" h="8">
                  <a:moveTo>
                    <a:pt x="0" y="7"/>
                  </a:moveTo>
                  <a:lnTo>
                    <a:pt x="9" y="7"/>
                  </a:lnTo>
                  <a:lnTo>
                    <a:pt x="23" y="7"/>
                  </a:lnTo>
                  <a:lnTo>
                    <a:pt x="34" y="7"/>
                  </a:lnTo>
                  <a:lnTo>
                    <a:pt x="43" y="7"/>
                  </a:lnTo>
                  <a:lnTo>
                    <a:pt x="54" y="7"/>
                  </a:lnTo>
                  <a:lnTo>
                    <a:pt x="70" y="7"/>
                  </a:lnTo>
                  <a:lnTo>
                    <a:pt x="79" y="7"/>
                  </a:lnTo>
                  <a:lnTo>
                    <a:pt x="93" y="6"/>
                  </a:lnTo>
                  <a:lnTo>
                    <a:pt x="102" y="5"/>
                  </a:lnTo>
                  <a:lnTo>
                    <a:pt x="110" y="5"/>
                  </a:lnTo>
                  <a:lnTo>
                    <a:pt x="121" y="5"/>
                  </a:lnTo>
                  <a:lnTo>
                    <a:pt x="136" y="3"/>
                  </a:lnTo>
                  <a:lnTo>
                    <a:pt x="142" y="3"/>
                  </a:lnTo>
                  <a:lnTo>
                    <a:pt x="153" y="2"/>
                  </a:lnTo>
                  <a:lnTo>
                    <a:pt x="162" y="1"/>
                  </a:lnTo>
                  <a:lnTo>
                    <a:pt x="170" y="1"/>
                  </a:lnTo>
                  <a:lnTo>
                    <a:pt x="176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450" name="Freeform 120"/>
            <p:cNvSpPr>
              <a:spLocks/>
            </p:cNvSpPr>
            <p:nvPr/>
          </p:nvSpPr>
          <p:spPr bwMode="auto">
            <a:xfrm>
              <a:off x="5454" y="1865"/>
              <a:ext cx="25" cy="10"/>
            </a:xfrm>
            <a:custGeom>
              <a:avLst/>
              <a:gdLst>
                <a:gd name="T0" fmla="*/ 24 w 25"/>
                <a:gd name="T1" fmla="*/ 9 h 10"/>
                <a:gd name="T2" fmla="*/ 0 w 25"/>
                <a:gd name="T3" fmla="*/ 4 h 10"/>
                <a:gd name="T4" fmla="*/ 24 w 25"/>
                <a:gd name="T5" fmla="*/ 0 h 10"/>
                <a:gd name="T6" fmla="*/ 24 w 25"/>
                <a:gd name="T7" fmla="*/ 9 h 1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5" h="10">
                  <a:moveTo>
                    <a:pt x="24" y="9"/>
                  </a:moveTo>
                  <a:lnTo>
                    <a:pt x="0" y="4"/>
                  </a:lnTo>
                  <a:lnTo>
                    <a:pt x="24" y="0"/>
                  </a:lnTo>
                  <a:lnTo>
                    <a:pt x="24" y="9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451" name="Freeform 121"/>
            <p:cNvSpPr>
              <a:spLocks/>
            </p:cNvSpPr>
            <p:nvPr/>
          </p:nvSpPr>
          <p:spPr bwMode="auto">
            <a:xfrm>
              <a:off x="5409" y="1780"/>
              <a:ext cx="172" cy="9"/>
            </a:xfrm>
            <a:custGeom>
              <a:avLst/>
              <a:gdLst>
                <a:gd name="T0" fmla="*/ 171 w 172"/>
                <a:gd name="T1" fmla="*/ 8 h 9"/>
                <a:gd name="T2" fmla="*/ 73 w 172"/>
                <a:gd name="T3" fmla="*/ 4 h 9"/>
                <a:gd name="T4" fmla="*/ 0 w 172"/>
                <a:gd name="T5" fmla="*/ 0 h 9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72" h="9">
                  <a:moveTo>
                    <a:pt x="171" y="8"/>
                  </a:moveTo>
                  <a:lnTo>
                    <a:pt x="73" y="4"/>
                  </a:lnTo>
                  <a:lnTo>
                    <a:pt x="0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452" name="Freeform 122"/>
            <p:cNvSpPr>
              <a:spLocks/>
            </p:cNvSpPr>
            <p:nvPr/>
          </p:nvSpPr>
          <p:spPr bwMode="auto">
            <a:xfrm>
              <a:off x="5211" y="1821"/>
              <a:ext cx="409" cy="17"/>
            </a:xfrm>
            <a:custGeom>
              <a:avLst/>
              <a:gdLst>
                <a:gd name="T0" fmla="*/ 0 w 409"/>
                <a:gd name="T1" fmla="*/ 0 h 17"/>
                <a:gd name="T2" fmla="*/ 37 w 409"/>
                <a:gd name="T3" fmla="*/ 2 h 17"/>
                <a:gd name="T4" fmla="*/ 60 w 409"/>
                <a:gd name="T5" fmla="*/ 5 h 17"/>
                <a:gd name="T6" fmla="*/ 100 w 409"/>
                <a:gd name="T7" fmla="*/ 7 h 17"/>
                <a:gd name="T8" fmla="*/ 149 w 409"/>
                <a:gd name="T9" fmla="*/ 9 h 17"/>
                <a:gd name="T10" fmla="*/ 385 w 409"/>
                <a:gd name="T11" fmla="*/ 16 h 17"/>
                <a:gd name="T12" fmla="*/ 390 w 409"/>
                <a:gd name="T13" fmla="*/ 16 h 17"/>
                <a:gd name="T14" fmla="*/ 395 w 409"/>
                <a:gd name="T15" fmla="*/ 15 h 17"/>
                <a:gd name="T16" fmla="*/ 399 w 409"/>
                <a:gd name="T17" fmla="*/ 13 h 17"/>
                <a:gd name="T18" fmla="*/ 403 w 409"/>
                <a:gd name="T19" fmla="*/ 12 h 17"/>
                <a:gd name="T20" fmla="*/ 406 w 409"/>
                <a:gd name="T21" fmla="*/ 9 h 17"/>
                <a:gd name="T22" fmla="*/ 408 w 409"/>
                <a:gd name="T23" fmla="*/ 7 h 1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409" h="17">
                  <a:moveTo>
                    <a:pt x="0" y="0"/>
                  </a:moveTo>
                  <a:lnTo>
                    <a:pt x="37" y="2"/>
                  </a:lnTo>
                  <a:lnTo>
                    <a:pt x="60" y="5"/>
                  </a:lnTo>
                  <a:lnTo>
                    <a:pt x="100" y="7"/>
                  </a:lnTo>
                  <a:lnTo>
                    <a:pt x="149" y="9"/>
                  </a:lnTo>
                  <a:lnTo>
                    <a:pt x="385" y="16"/>
                  </a:lnTo>
                  <a:lnTo>
                    <a:pt x="390" y="16"/>
                  </a:lnTo>
                  <a:lnTo>
                    <a:pt x="395" y="15"/>
                  </a:lnTo>
                  <a:lnTo>
                    <a:pt x="399" y="13"/>
                  </a:lnTo>
                  <a:lnTo>
                    <a:pt x="403" y="12"/>
                  </a:lnTo>
                  <a:lnTo>
                    <a:pt x="406" y="9"/>
                  </a:lnTo>
                  <a:lnTo>
                    <a:pt x="408" y="7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453" name="Line 123"/>
            <p:cNvSpPr>
              <a:spLocks noChangeShapeType="1"/>
            </p:cNvSpPr>
            <p:nvPr/>
          </p:nvSpPr>
          <p:spPr bwMode="auto">
            <a:xfrm>
              <a:off x="5495" y="1780"/>
              <a:ext cx="0" cy="1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54" name="Line 124"/>
            <p:cNvSpPr>
              <a:spLocks noChangeShapeType="1"/>
            </p:cNvSpPr>
            <p:nvPr/>
          </p:nvSpPr>
          <p:spPr bwMode="auto">
            <a:xfrm>
              <a:off x="5545" y="1781"/>
              <a:ext cx="0" cy="6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55" name="Freeform 125"/>
            <p:cNvSpPr>
              <a:spLocks/>
            </p:cNvSpPr>
            <p:nvPr/>
          </p:nvSpPr>
          <p:spPr bwMode="auto">
            <a:xfrm>
              <a:off x="5482" y="1798"/>
              <a:ext cx="139" cy="18"/>
            </a:xfrm>
            <a:custGeom>
              <a:avLst/>
              <a:gdLst>
                <a:gd name="T0" fmla="*/ 138 w 139"/>
                <a:gd name="T1" fmla="*/ 17 h 18"/>
                <a:gd name="T2" fmla="*/ 136 w 139"/>
                <a:gd name="T3" fmla="*/ 12 h 18"/>
                <a:gd name="T4" fmla="*/ 132 w 139"/>
                <a:gd name="T5" fmla="*/ 8 h 18"/>
                <a:gd name="T6" fmla="*/ 129 w 139"/>
                <a:gd name="T7" fmla="*/ 6 h 18"/>
                <a:gd name="T8" fmla="*/ 122 w 139"/>
                <a:gd name="T9" fmla="*/ 2 h 18"/>
                <a:gd name="T10" fmla="*/ 118 w 139"/>
                <a:gd name="T11" fmla="*/ 2 h 18"/>
                <a:gd name="T12" fmla="*/ 113 w 139"/>
                <a:gd name="T13" fmla="*/ 1 h 18"/>
                <a:gd name="T14" fmla="*/ 106 w 139"/>
                <a:gd name="T15" fmla="*/ 0 h 18"/>
                <a:gd name="T16" fmla="*/ 99 w 139"/>
                <a:gd name="T17" fmla="*/ 0 h 18"/>
                <a:gd name="T18" fmla="*/ 0 w 139"/>
                <a:gd name="T19" fmla="*/ 0 h 18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39" h="18">
                  <a:moveTo>
                    <a:pt x="138" y="17"/>
                  </a:moveTo>
                  <a:lnTo>
                    <a:pt x="136" y="12"/>
                  </a:lnTo>
                  <a:lnTo>
                    <a:pt x="132" y="8"/>
                  </a:lnTo>
                  <a:lnTo>
                    <a:pt x="129" y="6"/>
                  </a:lnTo>
                  <a:lnTo>
                    <a:pt x="122" y="2"/>
                  </a:lnTo>
                  <a:lnTo>
                    <a:pt x="118" y="2"/>
                  </a:lnTo>
                  <a:lnTo>
                    <a:pt x="113" y="1"/>
                  </a:lnTo>
                  <a:lnTo>
                    <a:pt x="106" y="0"/>
                  </a:lnTo>
                  <a:lnTo>
                    <a:pt x="99" y="0"/>
                  </a:lnTo>
                  <a:lnTo>
                    <a:pt x="0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456" name="Line 126"/>
            <p:cNvSpPr>
              <a:spLocks noChangeShapeType="1"/>
            </p:cNvSpPr>
            <p:nvPr/>
          </p:nvSpPr>
          <p:spPr bwMode="auto">
            <a:xfrm>
              <a:off x="5482" y="1788"/>
              <a:ext cx="0" cy="2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57" name="Line 127"/>
            <p:cNvSpPr>
              <a:spLocks noChangeShapeType="1"/>
            </p:cNvSpPr>
            <p:nvPr/>
          </p:nvSpPr>
          <p:spPr bwMode="auto">
            <a:xfrm>
              <a:off x="5482" y="1832"/>
              <a:ext cx="0" cy="2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58" name="Line 128"/>
            <p:cNvSpPr>
              <a:spLocks noChangeShapeType="1"/>
            </p:cNvSpPr>
            <p:nvPr/>
          </p:nvSpPr>
          <p:spPr bwMode="auto">
            <a:xfrm>
              <a:off x="5552" y="1791"/>
              <a:ext cx="0" cy="19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59" name="Line 129"/>
            <p:cNvSpPr>
              <a:spLocks noChangeShapeType="1"/>
            </p:cNvSpPr>
            <p:nvPr/>
          </p:nvSpPr>
          <p:spPr bwMode="auto">
            <a:xfrm>
              <a:off x="5552" y="1832"/>
              <a:ext cx="0" cy="2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60" name="Line 130"/>
            <p:cNvSpPr>
              <a:spLocks noChangeShapeType="1"/>
            </p:cNvSpPr>
            <p:nvPr/>
          </p:nvSpPr>
          <p:spPr bwMode="auto">
            <a:xfrm>
              <a:off x="5580" y="1792"/>
              <a:ext cx="0" cy="1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61" name="Line 131"/>
            <p:cNvSpPr>
              <a:spLocks noChangeShapeType="1"/>
            </p:cNvSpPr>
            <p:nvPr/>
          </p:nvSpPr>
          <p:spPr bwMode="auto">
            <a:xfrm>
              <a:off x="5579" y="1832"/>
              <a:ext cx="0" cy="21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62" name="Line 132"/>
            <p:cNvSpPr>
              <a:spLocks noChangeShapeType="1"/>
            </p:cNvSpPr>
            <p:nvPr/>
          </p:nvSpPr>
          <p:spPr bwMode="auto">
            <a:xfrm>
              <a:off x="5594" y="1793"/>
              <a:ext cx="0" cy="1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63" name="Line 133"/>
            <p:cNvSpPr>
              <a:spLocks noChangeShapeType="1"/>
            </p:cNvSpPr>
            <p:nvPr/>
          </p:nvSpPr>
          <p:spPr bwMode="auto">
            <a:xfrm>
              <a:off x="5594" y="1833"/>
              <a:ext cx="0" cy="1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64" name="Freeform 134"/>
            <p:cNvSpPr>
              <a:spLocks/>
            </p:cNvSpPr>
            <p:nvPr/>
          </p:nvSpPr>
          <p:spPr bwMode="auto">
            <a:xfrm>
              <a:off x="5595" y="1795"/>
              <a:ext cx="49" cy="10"/>
            </a:xfrm>
            <a:custGeom>
              <a:avLst/>
              <a:gdLst>
                <a:gd name="T0" fmla="*/ 0 w 49"/>
                <a:gd name="T1" fmla="*/ 0 h 10"/>
                <a:gd name="T2" fmla="*/ 4 w 49"/>
                <a:gd name="T3" fmla="*/ 0 h 10"/>
                <a:gd name="T4" fmla="*/ 7 w 49"/>
                <a:gd name="T5" fmla="*/ 0 h 10"/>
                <a:gd name="T6" fmla="*/ 11 w 49"/>
                <a:gd name="T7" fmla="*/ 1 h 10"/>
                <a:gd name="T8" fmla="*/ 15 w 49"/>
                <a:gd name="T9" fmla="*/ 2 h 10"/>
                <a:gd name="T10" fmla="*/ 21 w 49"/>
                <a:gd name="T11" fmla="*/ 3 h 10"/>
                <a:gd name="T12" fmla="*/ 24 w 49"/>
                <a:gd name="T13" fmla="*/ 3 h 10"/>
                <a:gd name="T14" fmla="*/ 27 w 49"/>
                <a:gd name="T15" fmla="*/ 5 h 10"/>
                <a:gd name="T16" fmla="*/ 31 w 49"/>
                <a:gd name="T17" fmla="*/ 6 h 10"/>
                <a:gd name="T18" fmla="*/ 33 w 49"/>
                <a:gd name="T19" fmla="*/ 7 h 10"/>
                <a:gd name="T20" fmla="*/ 36 w 49"/>
                <a:gd name="T21" fmla="*/ 9 h 10"/>
                <a:gd name="T22" fmla="*/ 38 w 49"/>
                <a:gd name="T23" fmla="*/ 9 h 10"/>
                <a:gd name="T24" fmla="*/ 42 w 49"/>
                <a:gd name="T25" fmla="*/ 9 h 10"/>
                <a:gd name="T26" fmla="*/ 48 w 49"/>
                <a:gd name="T27" fmla="*/ 9 h 1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49" h="10">
                  <a:moveTo>
                    <a:pt x="0" y="0"/>
                  </a:moveTo>
                  <a:lnTo>
                    <a:pt x="4" y="0"/>
                  </a:lnTo>
                  <a:lnTo>
                    <a:pt x="7" y="0"/>
                  </a:lnTo>
                  <a:lnTo>
                    <a:pt x="11" y="1"/>
                  </a:lnTo>
                  <a:lnTo>
                    <a:pt x="15" y="2"/>
                  </a:lnTo>
                  <a:lnTo>
                    <a:pt x="21" y="3"/>
                  </a:lnTo>
                  <a:lnTo>
                    <a:pt x="24" y="3"/>
                  </a:lnTo>
                  <a:lnTo>
                    <a:pt x="27" y="5"/>
                  </a:lnTo>
                  <a:lnTo>
                    <a:pt x="31" y="6"/>
                  </a:lnTo>
                  <a:lnTo>
                    <a:pt x="33" y="7"/>
                  </a:lnTo>
                  <a:lnTo>
                    <a:pt x="36" y="9"/>
                  </a:lnTo>
                  <a:lnTo>
                    <a:pt x="38" y="9"/>
                  </a:lnTo>
                  <a:lnTo>
                    <a:pt x="42" y="9"/>
                  </a:lnTo>
                  <a:lnTo>
                    <a:pt x="48" y="9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465" name="Freeform 135"/>
            <p:cNvSpPr>
              <a:spLocks/>
            </p:cNvSpPr>
            <p:nvPr/>
          </p:nvSpPr>
          <p:spPr bwMode="auto">
            <a:xfrm>
              <a:off x="5594" y="1841"/>
              <a:ext cx="50" cy="8"/>
            </a:xfrm>
            <a:custGeom>
              <a:avLst/>
              <a:gdLst>
                <a:gd name="T0" fmla="*/ 0 w 50"/>
                <a:gd name="T1" fmla="*/ 7 h 8"/>
                <a:gd name="T2" fmla="*/ 8 w 50"/>
                <a:gd name="T3" fmla="*/ 7 h 8"/>
                <a:gd name="T4" fmla="*/ 17 w 50"/>
                <a:gd name="T5" fmla="*/ 5 h 8"/>
                <a:gd name="T6" fmla="*/ 30 w 50"/>
                <a:gd name="T7" fmla="*/ 2 h 8"/>
                <a:gd name="T8" fmla="*/ 37 w 50"/>
                <a:gd name="T9" fmla="*/ 0 h 8"/>
                <a:gd name="T10" fmla="*/ 49 w 50"/>
                <a:gd name="T11" fmla="*/ 0 h 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0" h="8">
                  <a:moveTo>
                    <a:pt x="0" y="7"/>
                  </a:moveTo>
                  <a:lnTo>
                    <a:pt x="8" y="7"/>
                  </a:lnTo>
                  <a:lnTo>
                    <a:pt x="17" y="5"/>
                  </a:lnTo>
                  <a:lnTo>
                    <a:pt x="30" y="2"/>
                  </a:lnTo>
                  <a:lnTo>
                    <a:pt x="37" y="0"/>
                  </a:lnTo>
                  <a:lnTo>
                    <a:pt x="49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466" name="Freeform 136"/>
            <p:cNvSpPr>
              <a:spLocks/>
            </p:cNvSpPr>
            <p:nvPr/>
          </p:nvSpPr>
          <p:spPr bwMode="auto">
            <a:xfrm>
              <a:off x="5595" y="1834"/>
              <a:ext cx="49" cy="10"/>
            </a:xfrm>
            <a:custGeom>
              <a:avLst/>
              <a:gdLst>
                <a:gd name="T0" fmla="*/ 0 w 49"/>
                <a:gd name="T1" fmla="*/ 8 h 10"/>
                <a:gd name="T2" fmla="*/ 3 w 49"/>
                <a:gd name="T3" fmla="*/ 9 h 10"/>
                <a:gd name="T4" fmla="*/ 11 w 49"/>
                <a:gd name="T5" fmla="*/ 8 h 10"/>
                <a:gd name="T6" fmla="*/ 18 w 49"/>
                <a:gd name="T7" fmla="*/ 6 h 10"/>
                <a:gd name="T8" fmla="*/ 25 w 49"/>
                <a:gd name="T9" fmla="*/ 4 h 10"/>
                <a:gd name="T10" fmla="*/ 30 w 49"/>
                <a:gd name="T11" fmla="*/ 2 h 10"/>
                <a:gd name="T12" fmla="*/ 37 w 49"/>
                <a:gd name="T13" fmla="*/ 0 h 10"/>
                <a:gd name="T14" fmla="*/ 48 w 49"/>
                <a:gd name="T15" fmla="*/ 0 h 1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49" h="10">
                  <a:moveTo>
                    <a:pt x="0" y="8"/>
                  </a:moveTo>
                  <a:lnTo>
                    <a:pt x="3" y="9"/>
                  </a:lnTo>
                  <a:lnTo>
                    <a:pt x="11" y="8"/>
                  </a:lnTo>
                  <a:lnTo>
                    <a:pt x="18" y="6"/>
                  </a:lnTo>
                  <a:lnTo>
                    <a:pt x="25" y="4"/>
                  </a:lnTo>
                  <a:lnTo>
                    <a:pt x="30" y="2"/>
                  </a:lnTo>
                  <a:lnTo>
                    <a:pt x="37" y="0"/>
                  </a:lnTo>
                  <a:lnTo>
                    <a:pt x="48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467" name="Freeform 137"/>
            <p:cNvSpPr>
              <a:spLocks/>
            </p:cNvSpPr>
            <p:nvPr/>
          </p:nvSpPr>
          <p:spPr bwMode="auto">
            <a:xfrm>
              <a:off x="5424" y="1814"/>
              <a:ext cx="220" cy="15"/>
            </a:xfrm>
            <a:custGeom>
              <a:avLst/>
              <a:gdLst>
                <a:gd name="T0" fmla="*/ 219 w 220"/>
                <a:gd name="T1" fmla="*/ 4 h 15"/>
                <a:gd name="T2" fmla="*/ 207 w 220"/>
                <a:gd name="T3" fmla="*/ 2 h 15"/>
                <a:gd name="T4" fmla="*/ 186 w 220"/>
                <a:gd name="T5" fmla="*/ 1 h 15"/>
                <a:gd name="T6" fmla="*/ 172 w 220"/>
                <a:gd name="T7" fmla="*/ 0 h 15"/>
                <a:gd name="T8" fmla="*/ 43 w 220"/>
                <a:gd name="T9" fmla="*/ 0 h 15"/>
                <a:gd name="T10" fmla="*/ 37 w 220"/>
                <a:gd name="T11" fmla="*/ 0 h 15"/>
                <a:gd name="T12" fmla="*/ 26 w 220"/>
                <a:gd name="T13" fmla="*/ 1 h 15"/>
                <a:gd name="T14" fmla="*/ 18 w 220"/>
                <a:gd name="T15" fmla="*/ 2 h 15"/>
                <a:gd name="T16" fmla="*/ 13 w 220"/>
                <a:gd name="T17" fmla="*/ 3 h 15"/>
                <a:gd name="T18" fmla="*/ 0 w 220"/>
                <a:gd name="T19" fmla="*/ 7 h 15"/>
                <a:gd name="T20" fmla="*/ 11 w 220"/>
                <a:gd name="T21" fmla="*/ 11 h 15"/>
                <a:gd name="T22" fmla="*/ 21 w 220"/>
                <a:gd name="T23" fmla="*/ 13 h 15"/>
                <a:gd name="T24" fmla="*/ 48 w 220"/>
                <a:gd name="T25" fmla="*/ 14 h 15"/>
                <a:gd name="T26" fmla="*/ 175 w 220"/>
                <a:gd name="T27" fmla="*/ 14 h 15"/>
                <a:gd name="T28" fmla="*/ 186 w 220"/>
                <a:gd name="T29" fmla="*/ 14 h 15"/>
                <a:gd name="T30" fmla="*/ 194 w 220"/>
                <a:gd name="T31" fmla="*/ 13 h 15"/>
                <a:gd name="T32" fmla="*/ 200 w 220"/>
                <a:gd name="T33" fmla="*/ 12 h 15"/>
                <a:gd name="T34" fmla="*/ 219 w 220"/>
                <a:gd name="T35" fmla="*/ 10 h 15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220" h="15">
                  <a:moveTo>
                    <a:pt x="219" y="4"/>
                  </a:moveTo>
                  <a:lnTo>
                    <a:pt x="207" y="2"/>
                  </a:lnTo>
                  <a:lnTo>
                    <a:pt x="186" y="1"/>
                  </a:lnTo>
                  <a:lnTo>
                    <a:pt x="172" y="0"/>
                  </a:lnTo>
                  <a:lnTo>
                    <a:pt x="43" y="0"/>
                  </a:lnTo>
                  <a:lnTo>
                    <a:pt x="37" y="0"/>
                  </a:lnTo>
                  <a:lnTo>
                    <a:pt x="26" y="1"/>
                  </a:lnTo>
                  <a:lnTo>
                    <a:pt x="18" y="2"/>
                  </a:lnTo>
                  <a:lnTo>
                    <a:pt x="13" y="3"/>
                  </a:lnTo>
                  <a:lnTo>
                    <a:pt x="0" y="7"/>
                  </a:lnTo>
                  <a:lnTo>
                    <a:pt x="11" y="11"/>
                  </a:lnTo>
                  <a:lnTo>
                    <a:pt x="21" y="13"/>
                  </a:lnTo>
                  <a:lnTo>
                    <a:pt x="48" y="14"/>
                  </a:lnTo>
                  <a:lnTo>
                    <a:pt x="175" y="14"/>
                  </a:lnTo>
                  <a:lnTo>
                    <a:pt x="186" y="14"/>
                  </a:lnTo>
                  <a:lnTo>
                    <a:pt x="194" y="13"/>
                  </a:lnTo>
                  <a:lnTo>
                    <a:pt x="200" y="12"/>
                  </a:lnTo>
                  <a:lnTo>
                    <a:pt x="219" y="1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468" name="Freeform 138"/>
            <p:cNvSpPr>
              <a:spLocks/>
            </p:cNvSpPr>
            <p:nvPr/>
          </p:nvSpPr>
          <p:spPr bwMode="auto">
            <a:xfrm>
              <a:off x="5616" y="1815"/>
              <a:ext cx="1" cy="2"/>
            </a:xfrm>
            <a:custGeom>
              <a:avLst/>
              <a:gdLst>
                <a:gd name="T0" fmla="*/ 0 w 1"/>
                <a:gd name="T1" fmla="*/ 0 h 2"/>
                <a:gd name="T2" fmla="*/ 0 w 1"/>
                <a:gd name="T3" fmla="*/ 1 h 2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lnTo>
                    <a:pt x="0" y="1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469" name="Freeform 139"/>
            <p:cNvSpPr>
              <a:spLocks/>
            </p:cNvSpPr>
            <p:nvPr/>
          </p:nvSpPr>
          <p:spPr bwMode="auto">
            <a:xfrm>
              <a:off x="5610" y="1816"/>
              <a:ext cx="7" cy="3"/>
            </a:xfrm>
            <a:custGeom>
              <a:avLst/>
              <a:gdLst>
                <a:gd name="T0" fmla="*/ 6 w 7"/>
                <a:gd name="T1" fmla="*/ 0 h 3"/>
                <a:gd name="T2" fmla="*/ 5 w 7"/>
                <a:gd name="T3" fmla="*/ 0 h 3"/>
                <a:gd name="T4" fmla="*/ 4 w 7"/>
                <a:gd name="T5" fmla="*/ 0 h 3"/>
                <a:gd name="T6" fmla="*/ 3 w 7"/>
                <a:gd name="T7" fmla="*/ 0 h 3"/>
                <a:gd name="T8" fmla="*/ 2 w 7"/>
                <a:gd name="T9" fmla="*/ 0 h 3"/>
                <a:gd name="T10" fmla="*/ 2 w 7"/>
                <a:gd name="T11" fmla="*/ 1 h 3"/>
                <a:gd name="T12" fmla="*/ 1 w 7"/>
                <a:gd name="T13" fmla="*/ 1 h 3"/>
                <a:gd name="T14" fmla="*/ 0 w 7"/>
                <a:gd name="T15" fmla="*/ 2 h 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7" h="3">
                  <a:moveTo>
                    <a:pt x="6" y="0"/>
                  </a:moveTo>
                  <a:lnTo>
                    <a:pt x="5" y="0"/>
                  </a:lnTo>
                  <a:lnTo>
                    <a:pt x="4" y="0"/>
                  </a:lnTo>
                  <a:lnTo>
                    <a:pt x="3" y="0"/>
                  </a:lnTo>
                  <a:lnTo>
                    <a:pt x="2" y="0"/>
                  </a:lnTo>
                  <a:lnTo>
                    <a:pt x="2" y="1"/>
                  </a:lnTo>
                  <a:lnTo>
                    <a:pt x="1" y="1"/>
                  </a:lnTo>
                  <a:lnTo>
                    <a:pt x="0" y="2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470" name="Freeform 140"/>
            <p:cNvSpPr>
              <a:spLocks/>
            </p:cNvSpPr>
            <p:nvPr/>
          </p:nvSpPr>
          <p:spPr bwMode="auto">
            <a:xfrm>
              <a:off x="5608" y="1818"/>
              <a:ext cx="3" cy="4"/>
            </a:xfrm>
            <a:custGeom>
              <a:avLst/>
              <a:gdLst>
                <a:gd name="T0" fmla="*/ 2 w 3"/>
                <a:gd name="T1" fmla="*/ 0 h 4"/>
                <a:gd name="T2" fmla="*/ 1 w 3"/>
                <a:gd name="T3" fmla="*/ 0 h 4"/>
                <a:gd name="T4" fmla="*/ 1 w 3"/>
                <a:gd name="T5" fmla="*/ 1 h 4"/>
                <a:gd name="T6" fmla="*/ 0 w 3"/>
                <a:gd name="T7" fmla="*/ 2 h 4"/>
                <a:gd name="T8" fmla="*/ 0 w 3"/>
                <a:gd name="T9" fmla="*/ 3 h 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" h="4">
                  <a:moveTo>
                    <a:pt x="2" y="0"/>
                  </a:moveTo>
                  <a:lnTo>
                    <a:pt x="1" y="0"/>
                  </a:lnTo>
                  <a:lnTo>
                    <a:pt x="1" y="1"/>
                  </a:lnTo>
                  <a:lnTo>
                    <a:pt x="0" y="2"/>
                  </a:lnTo>
                  <a:lnTo>
                    <a:pt x="0" y="3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471" name="Freeform 141"/>
            <p:cNvSpPr>
              <a:spLocks/>
            </p:cNvSpPr>
            <p:nvPr/>
          </p:nvSpPr>
          <p:spPr bwMode="auto">
            <a:xfrm>
              <a:off x="5608" y="1821"/>
              <a:ext cx="3" cy="4"/>
            </a:xfrm>
            <a:custGeom>
              <a:avLst/>
              <a:gdLst>
                <a:gd name="T0" fmla="*/ 0 w 3"/>
                <a:gd name="T1" fmla="*/ 0 h 4"/>
                <a:gd name="T2" fmla="*/ 0 w 3"/>
                <a:gd name="T3" fmla="*/ 1 h 4"/>
                <a:gd name="T4" fmla="*/ 1 w 3"/>
                <a:gd name="T5" fmla="*/ 1 h 4"/>
                <a:gd name="T6" fmla="*/ 1 w 3"/>
                <a:gd name="T7" fmla="*/ 2 h 4"/>
                <a:gd name="T8" fmla="*/ 2 w 3"/>
                <a:gd name="T9" fmla="*/ 2 h 4"/>
                <a:gd name="T10" fmla="*/ 2 w 3"/>
                <a:gd name="T11" fmla="*/ 3 h 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" h="4">
                  <a:moveTo>
                    <a:pt x="0" y="0"/>
                  </a:moveTo>
                  <a:lnTo>
                    <a:pt x="0" y="1"/>
                  </a:lnTo>
                  <a:lnTo>
                    <a:pt x="1" y="1"/>
                  </a:lnTo>
                  <a:lnTo>
                    <a:pt x="1" y="2"/>
                  </a:lnTo>
                  <a:lnTo>
                    <a:pt x="2" y="2"/>
                  </a:lnTo>
                  <a:lnTo>
                    <a:pt x="2" y="3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472" name="Freeform 142"/>
            <p:cNvSpPr>
              <a:spLocks/>
            </p:cNvSpPr>
            <p:nvPr/>
          </p:nvSpPr>
          <p:spPr bwMode="auto">
            <a:xfrm>
              <a:off x="5610" y="1824"/>
              <a:ext cx="7" cy="3"/>
            </a:xfrm>
            <a:custGeom>
              <a:avLst/>
              <a:gdLst>
                <a:gd name="T0" fmla="*/ 0 w 7"/>
                <a:gd name="T1" fmla="*/ 0 h 3"/>
                <a:gd name="T2" fmla="*/ 1 w 7"/>
                <a:gd name="T3" fmla="*/ 0 h 3"/>
                <a:gd name="T4" fmla="*/ 2 w 7"/>
                <a:gd name="T5" fmla="*/ 0 h 3"/>
                <a:gd name="T6" fmla="*/ 2 w 7"/>
                <a:gd name="T7" fmla="*/ 1 h 3"/>
                <a:gd name="T8" fmla="*/ 3 w 7"/>
                <a:gd name="T9" fmla="*/ 1 h 3"/>
                <a:gd name="T10" fmla="*/ 4 w 7"/>
                <a:gd name="T11" fmla="*/ 2 h 3"/>
                <a:gd name="T12" fmla="*/ 5 w 7"/>
                <a:gd name="T13" fmla="*/ 2 h 3"/>
                <a:gd name="T14" fmla="*/ 6 w 7"/>
                <a:gd name="T15" fmla="*/ 2 h 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7" h="3">
                  <a:moveTo>
                    <a:pt x="0" y="0"/>
                  </a:moveTo>
                  <a:lnTo>
                    <a:pt x="1" y="0"/>
                  </a:lnTo>
                  <a:lnTo>
                    <a:pt x="2" y="0"/>
                  </a:lnTo>
                  <a:lnTo>
                    <a:pt x="2" y="1"/>
                  </a:lnTo>
                  <a:lnTo>
                    <a:pt x="3" y="1"/>
                  </a:lnTo>
                  <a:lnTo>
                    <a:pt x="4" y="2"/>
                  </a:lnTo>
                  <a:lnTo>
                    <a:pt x="5" y="2"/>
                  </a:lnTo>
                  <a:lnTo>
                    <a:pt x="6" y="2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473" name="Freeform 143"/>
            <p:cNvSpPr>
              <a:spLocks/>
            </p:cNvSpPr>
            <p:nvPr/>
          </p:nvSpPr>
          <p:spPr bwMode="auto">
            <a:xfrm>
              <a:off x="5616" y="1826"/>
              <a:ext cx="1" cy="2"/>
            </a:xfrm>
            <a:custGeom>
              <a:avLst/>
              <a:gdLst>
                <a:gd name="T0" fmla="*/ 0 w 1"/>
                <a:gd name="T1" fmla="*/ 0 h 2"/>
                <a:gd name="T2" fmla="*/ 0 w 1"/>
                <a:gd name="T3" fmla="*/ 1 h 2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lnTo>
                    <a:pt x="0" y="1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474" name="Line 144"/>
            <p:cNvSpPr>
              <a:spLocks noChangeShapeType="1"/>
            </p:cNvSpPr>
            <p:nvPr/>
          </p:nvSpPr>
          <p:spPr bwMode="auto">
            <a:xfrm flipH="1">
              <a:off x="5421" y="1820"/>
              <a:ext cx="191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75" name="Line 145"/>
            <p:cNvSpPr>
              <a:spLocks noChangeShapeType="1"/>
            </p:cNvSpPr>
            <p:nvPr/>
          </p:nvSpPr>
          <p:spPr bwMode="auto">
            <a:xfrm>
              <a:off x="5632" y="1802"/>
              <a:ext cx="0" cy="1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76" name="Line 146"/>
            <p:cNvSpPr>
              <a:spLocks noChangeShapeType="1"/>
            </p:cNvSpPr>
            <p:nvPr/>
          </p:nvSpPr>
          <p:spPr bwMode="auto">
            <a:xfrm>
              <a:off x="5632" y="1830"/>
              <a:ext cx="0" cy="1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77" name="Freeform 147"/>
            <p:cNvSpPr>
              <a:spLocks/>
            </p:cNvSpPr>
            <p:nvPr/>
          </p:nvSpPr>
          <p:spPr bwMode="auto">
            <a:xfrm>
              <a:off x="5614" y="1806"/>
              <a:ext cx="30" cy="7"/>
            </a:xfrm>
            <a:custGeom>
              <a:avLst/>
              <a:gdLst>
                <a:gd name="T0" fmla="*/ 0 w 30"/>
                <a:gd name="T1" fmla="*/ 0 h 7"/>
                <a:gd name="T2" fmla="*/ 11 w 30"/>
                <a:gd name="T3" fmla="*/ 3 h 7"/>
                <a:gd name="T4" fmla="*/ 18 w 30"/>
                <a:gd name="T5" fmla="*/ 6 h 7"/>
                <a:gd name="T6" fmla="*/ 29 w 30"/>
                <a:gd name="T7" fmla="*/ 6 h 7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0" h="7">
                  <a:moveTo>
                    <a:pt x="0" y="0"/>
                  </a:moveTo>
                  <a:lnTo>
                    <a:pt x="11" y="3"/>
                  </a:lnTo>
                  <a:lnTo>
                    <a:pt x="18" y="6"/>
                  </a:lnTo>
                  <a:lnTo>
                    <a:pt x="29" y="6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478" name="Line 148"/>
            <p:cNvSpPr>
              <a:spLocks noChangeShapeType="1"/>
            </p:cNvSpPr>
            <p:nvPr/>
          </p:nvSpPr>
          <p:spPr bwMode="auto">
            <a:xfrm>
              <a:off x="5584" y="1789"/>
              <a:ext cx="11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18479" name="Group 149"/>
            <p:cNvGrpSpPr>
              <a:grpSpLocks/>
            </p:cNvGrpSpPr>
            <p:nvPr/>
          </p:nvGrpSpPr>
          <p:grpSpPr bwMode="auto">
            <a:xfrm>
              <a:off x="4689" y="1728"/>
              <a:ext cx="771" cy="153"/>
              <a:chOff x="4689" y="1728"/>
              <a:chExt cx="771" cy="153"/>
            </a:xfrm>
          </p:grpSpPr>
          <p:sp>
            <p:nvSpPr>
              <p:cNvPr id="18480" name="Freeform 150"/>
              <p:cNvSpPr>
                <a:spLocks/>
              </p:cNvSpPr>
              <p:nvPr/>
            </p:nvSpPr>
            <p:spPr bwMode="auto">
              <a:xfrm>
                <a:off x="4772" y="1757"/>
                <a:ext cx="435" cy="19"/>
              </a:xfrm>
              <a:custGeom>
                <a:avLst/>
                <a:gdLst>
                  <a:gd name="T0" fmla="*/ 0 w 435"/>
                  <a:gd name="T1" fmla="*/ 18 h 19"/>
                  <a:gd name="T2" fmla="*/ 16 w 435"/>
                  <a:gd name="T3" fmla="*/ 18 h 19"/>
                  <a:gd name="T4" fmla="*/ 24 w 435"/>
                  <a:gd name="T5" fmla="*/ 18 h 19"/>
                  <a:gd name="T6" fmla="*/ 54 w 435"/>
                  <a:gd name="T7" fmla="*/ 17 h 19"/>
                  <a:gd name="T8" fmla="*/ 72 w 435"/>
                  <a:gd name="T9" fmla="*/ 15 h 19"/>
                  <a:gd name="T10" fmla="*/ 77 w 435"/>
                  <a:gd name="T11" fmla="*/ 14 h 19"/>
                  <a:gd name="T12" fmla="*/ 131 w 435"/>
                  <a:gd name="T13" fmla="*/ 6 h 19"/>
                  <a:gd name="T14" fmla="*/ 161 w 435"/>
                  <a:gd name="T15" fmla="*/ 2 h 19"/>
                  <a:gd name="T16" fmla="*/ 174 w 435"/>
                  <a:gd name="T17" fmla="*/ 1 h 19"/>
                  <a:gd name="T18" fmla="*/ 244 w 435"/>
                  <a:gd name="T19" fmla="*/ 0 h 19"/>
                  <a:gd name="T20" fmla="*/ 258 w 435"/>
                  <a:gd name="T21" fmla="*/ 4 h 19"/>
                  <a:gd name="T22" fmla="*/ 265 w 435"/>
                  <a:gd name="T23" fmla="*/ 5 h 19"/>
                  <a:gd name="T24" fmla="*/ 274 w 435"/>
                  <a:gd name="T25" fmla="*/ 6 h 19"/>
                  <a:gd name="T26" fmla="*/ 283 w 435"/>
                  <a:gd name="T27" fmla="*/ 7 h 19"/>
                  <a:gd name="T28" fmla="*/ 290 w 435"/>
                  <a:gd name="T29" fmla="*/ 7 h 19"/>
                  <a:gd name="T30" fmla="*/ 380 w 435"/>
                  <a:gd name="T31" fmla="*/ 12 h 19"/>
                  <a:gd name="T32" fmla="*/ 383 w 435"/>
                  <a:gd name="T33" fmla="*/ 12 h 19"/>
                  <a:gd name="T34" fmla="*/ 434 w 435"/>
                  <a:gd name="T35" fmla="*/ 15 h 19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435" h="19">
                    <a:moveTo>
                      <a:pt x="0" y="18"/>
                    </a:moveTo>
                    <a:lnTo>
                      <a:pt x="16" y="18"/>
                    </a:lnTo>
                    <a:lnTo>
                      <a:pt x="24" y="18"/>
                    </a:lnTo>
                    <a:lnTo>
                      <a:pt x="54" y="17"/>
                    </a:lnTo>
                    <a:lnTo>
                      <a:pt x="72" y="15"/>
                    </a:lnTo>
                    <a:lnTo>
                      <a:pt x="77" y="14"/>
                    </a:lnTo>
                    <a:lnTo>
                      <a:pt x="131" y="6"/>
                    </a:lnTo>
                    <a:lnTo>
                      <a:pt x="161" y="2"/>
                    </a:lnTo>
                    <a:lnTo>
                      <a:pt x="174" y="1"/>
                    </a:lnTo>
                    <a:lnTo>
                      <a:pt x="244" y="0"/>
                    </a:lnTo>
                    <a:lnTo>
                      <a:pt x="258" y="4"/>
                    </a:lnTo>
                    <a:lnTo>
                      <a:pt x="265" y="5"/>
                    </a:lnTo>
                    <a:lnTo>
                      <a:pt x="274" y="6"/>
                    </a:lnTo>
                    <a:lnTo>
                      <a:pt x="283" y="7"/>
                    </a:lnTo>
                    <a:lnTo>
                      <a:pt x="290" y="7"/>
                    </a:lnTo>
                    <a:lnTo>
                      <a:pt x="380" y="12"/>
                    </a:lnTo>
                    <a:lnTo>
                      <a:pt x="383" y="12"/>
                    </a:lnTo>
                    <a:lnTo>
                      <a:pt x="434" y="15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481" name="Line 151"/>
              <p:cNvSpPr>
                <a:spLocks noChangeShapeType="1"/>
              </p:cNvSpPr>
              <p:nvPr/>
            </p:nvSpPr>
            <p:spPr bwMode="auto">
              <a:xfrm>
                <a:off x="5096" y="1756"/>
                <a:ext cx="0" cy="14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8482" name="Line 152"/>
              <p:cNvSpPr>
                <a:spLocks noChangeShapeType="1"/>
              </p:cNvSpPr>
              <p:nvPr/>
            </p:nvSpPr>
            <p:spPr bwMode="auto">
              <a:xfrm>
                <a:off x="5131" y="1764"/>
                <a:ext cx="0" cy="5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8483" name="Line 153"/>
              <p:cNvSpPr>
                <a:spLocks noChangeShapeType="1"/>
              </p:cNvSpPr>
              <p:nvPr/>
            </p:nvSpPr>
            <p:spPr bwMode="auto">
              <a:xfrm>
                <a:off x="4924" y="1844"/>
                <a:ext cx="168" cy="0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8484" name="Freeform 154"/>
              <p:cNvSpPr>
                <a:spLocks/>
              </p:cNvSpPr>
              <p:nvPr/>
            </p:nvSpPr>
            <p:spPr bwMode="auto">
              <a:xfrm>
                <a:off x="4960" y="1771"/>
                <a:ext cx="258" cy="80"/>
              </a:xfrm>
              <a:custGeom>
                <a:avLst/>
                <a:gdLst>
                  <a:gd name="T0" fmla="*/ 257 w 258"/>
                  <a:gd name="T1" fmla="*/ 0 h 80"/>
                  <a:gd name="T2" fmla="*/ 104 w 258"/>
                  <a:gd name="T3" fmla="*/ 5 h 80"/>
                  <a:gd name="T4" fmla="*/ 81 w 258"/>
                  <a:gd name="T5" fmla="*/ 6 h 80"/>
                  <a:gd name="T6" fmla="*/ 68 w 258"/>
                  <a:gd name="T7" fmla="*/ 7 h 80"/>
                  <a:gd name="T8" fmla="*/ 57 w 258"/>
                  <a:gd name="T9" fmla="*/ 7 h 80"/>
                  <a:gd name="T10" fmla="*/ 36 w 258"/>
                  <a:gd name="T11" fmla="*/ 9 h 80"/>
                  <a:gd name="T12" fmla="*/ 25 w 258"/>
                  <a:gd name="T13" fmla="*/ 11 h 80"/>
                  <a:gd name="T14" fmla="*/ 10 w 258"/>
                  <a:gd name="T15" fmla="*/ 14 h 80"/>
                  <a:gd name="T16" fmla="*/ 0 w 258"/>
                  <a:gd name="T17" fmla="*/ 16 h 80"/>
                  <a:gd name="T18" fmla="*/ 0 w 258"/>
                  <a:gd name="T19" fmla="*/ 18 h 80"/>
                  <a:gd name="T20" fmla="*/ 1 w 258"/>
                  <a:gd name="T21" fmla="*/ 21 h 80"/>
                  <a:gd name="T22" fmla="*/ 2 w 258"/>
                  <a:gd name="T23" fmla="*/ 23 h 80"/>
                  <a:gd name="T24" fmla="*/ 8 w 258"/>
                  <a:gd name="T25" fmla="*/ 25 h 80"/>
                  <a:gd name="T26" fmla="*/ 16 w 258"/>
                  <a:gd name="T27" fmla="*/ 25 h 80"/>
                  <a:gd name="T28" fmla="*/ 25 w 258"/>
                  <a:gd name="T29" fmla="*/ 26 h 80"/>
                  <a:gd name="T30" fmla="*/ 34 w 258"/>
                  <a:gd name="T31" fmla="*/ 27 h 80"/>
                  <a:gd name="T32" fmla="*/ 125 w 258"/>
                  <a:gd name="T33" fmla="*/ 59 h 80"/>
                  <a:gd name="T34" fmla="*/ 128 w 258"/>
                  <a:gd name="T35" fmla="*/ 60 h 80"/>
                  <a:gd name="T36" fmla="*/ 132 w 258"/>
                  <a:gd name="T37" fmla="*/ 62 h 80"/>
                  <a:gd name="T38" fmla="*/ 134 w 258"/>
                  <a:gd name="T39" fmla="*/ 64 h 80"/>
                  <a:gd name="T40" fmla="*/ 136 w 258"/>
                  <a:gd name="T41" fmla="*/ 67 h 80"/>
                  <a:gd name="T42" fmla="*/ 136 w 258"/>
                  <a:gd name="T43" fmla="*/ 72 h 80"/>
                  <a:gd name="T44" fmla="*/ 136 w 258"/>
                  <a:gd name="T45" fmla="*/ 79 h 80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0" t="0" r="r" b="b"/>
                <a:pathLst>
                  <a:path w="258" h="80">
                    <a:moveTo>
                      <a:pt x="257" y="0"/>
                    </a:moveTo>
                    <a:lnTo>
                      <a:pt x="104" y="5"/>
                    </a:lnTo>
                    <a:lnTo>
                      <a:pt x="81" y="6"/>
                    </a:lnTo>
                    <a:lnTo>
                      <a:pt x="68" y="7"/>
                    </a:lnTo>
                    <a:lnTo>
                      <a:pt x="57" y="7"/>
                    </a:lnTo>
                    <a:lnTo>
                      <a:pt x="36" y="9"/>
                    </a:lnTo>
                    <a:lnTo>
                      <a:pt x="25" y="11"/>
                    </a:lnTo>
                    <a:lnTo>
                      <a:pt x="10" y="14"/>
                    </a:lnTo>
                    <a:lnTo>
                      <a:pt x="0" y="16"/>
                    </a:lnTo>
                    <a:lnTo>
                      <a:pt x="0" y="18"/>
                    </a:lnTo>
                    <a:lnTo>
                      <a:pt x="1" y="21"/>
                    </a:lnTo>
                    <a:lnTo>
                      <a:pt x="2" y="23"/>
                    </a:lnTo>
                    <a:lnTo>
                      <a:pt x="8" y="25"/>
                    </a:lnTo>
                    <a:lnTo>
                      <a:pt x="16" y="25"/>
                    </a:lnTo>
                    <a:lnTo>
                      <a:pt x="25" y="26"/>
                    </a:lnTo>
                    <a:lnTo>
                      <a:pt x="34" y="27"/>
                    </a:lnTo>
                    <a:lnTo>
                      <a:pt x="125" y="59"/>
                    </a:lnTo>
                    <a:lnTo>
                      <a:pt x="128" y="60"/>
                    </a:lnTo>
                    <a:lnTo>
                      <a:pt x="132" y="62"/>
                    </a:lnTo>
                    <a:lnTo>
                      <a:pt x="134" y="64"/>
                    </a:lnTo>
                    <a:lnTo>
                      <a:pt x="136" y="67"/>
                    </a:lnTo>
                    <a:lnTo>
                      <a:pt x="136" y="72"/>
                    </a:lnTo>
                    <a:lnTo>
                      <a:pt x="136" y="79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485" name="Freeform 155"/>
              <p:cNvSpPr>
                <a:spLocks/>
              </p:cNvSpPr>
              <p:nvPr/>
            </p:nvSpPr>
            <p:spPr bwMode="auto">
              <a:xfrm>
                <a:off x="4963" y="1787"/>
                <a:ext cx="142" cy="64"/>
              </a:xfrm>
              <a:custGeom>
                <a:avLst/>
                <a:gdLst>
                  <a:gd name="T0" fmla="*/ 0 w 142"/>
                  <a:gd name="T1" fmla="*/ 0 h 64"/>
                  <a:gd name="T2" fmla="*/ 30 w 142"/>
                  <a:gd name="T3" fmla="*/ 5 h 64"/>
                  <a:gd name="T4" fmla="*/ 128 w 142"/>
                  <a:gd name="T5" fmla="*/ 39 h 64"/>
                  <a:gd name="T6" fmla="*/ 132 w 142"/>
                  <a:gd name="T7" fmla="*/ 41 h 64"/>
                  <a:gd name="T8" fmla="*/ 137 w 142"/>
                  <a:gd name="T9" fmla="*/ 43 h 64"/>
                  <a:gd name="T10" fmla="*/ 139 w 142"/>
                  <a:gd name="T11" fmla="*/ 45 h 64"/>
                  <a:gd name="T12" fmla="*/ 141 w 142"/>
                  <a:gd name="T13" fmla="*/ 50 h 64"/>
                  <a:gd name="T14" fmla="*/ 141 w 142"/>
                  <a:gd name="T15" fmla="*/ 54 h 64"/>
                  <a:gd name="T16" fmla="*/ 141 w 142"/>
                  <a:gd name="T17" fmla="*/ 63 h 64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42" h="64">
                    <a:moveTo>
                      <a:pt x="0" y="0"/>
                    </a:moveTo>
                    <a:lnTo>
                      <a:pt x="30" y="5"/>
                    </a:lnTo>
                    <a:lnTo>
                      <a:pt x="128" y="39"/>
                    </a:lnTo>
                    <a:lnTo>
                      <a:pt x="132" y="41"/>
                    </a:lnTo>
                    <a:lnTo>
                      <a:pt x="137" y="43"/>
                    </a:lnTo>
                    <a:lnTo>
                      <a:pt x="139" y="45"/>
                    </a:lnTo>
                    <a:lnTo>
                      <a:pt x="141" y="50"/>
                    </a:lnTo>
                    <a:lnTo>
                      <a:pt x="141" y="54"/>
                    </a:lnTo>
                    <a:lnTo>
                      <a:pt x="141" y="63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486" name="Line 156"/>
              <p:cNvSpPr>
                <a:spLocks noChangeShapeType="1"/>
              </p:cNvSpPr>
              <p:nvPr/>
            </p:nvSpPr>
            <p:spPr bwMode="auto">
              <a:xfrm>
                <a:off x="4997" y="1796"/>
                <a:ext cx="146" cy="12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8487" name="Freeform 157"/>
              <p:cNvSpPr>
                <a:spLocks/>
              </p:cNvSpPr>
              <p:nvPr/>
            </p:nvSpPr>
            <p:spPr bwMode="auto">
              <a:xfrm>
                <a:off x="5383" y="1866"/>
                <a:ext cx="50" cy="15"/>
              </a:xfrm>
              <a:custGeom>
                <a:avLst/>
                <a:gdLst>
                  <a:gd name="T0" fmla="*/ 0 w 50"/>
                  <a:gd name="T1" fmla="*/ 0 h 15"/>
                  <a:gd name="T2" fmla="*/ 18 w 50"/>
                  <a:gd name="T3" fmla="*/ 14 h 15"/>
                  <a:gd name="T4" fmla="*/ 49 w 50"/>
                  <a:gd name="T5" fmla="*/ 9 h 15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50" h="15">
                    <a:moveTo>
                      <a:pt x="0" y="0"/>
                    </a:moveTo>
                    <a:lnTo>
                      <a:pt x="18" y="14"/>
                    </a:lnTo>
                    <a:lnTo>
                      <a:pt x="49" y="9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488" name="Freeform 158"/>
              <p:cNvSpPr>
                <a:spLocks/>
              </p:cNvSpPr>
              <p:nvPr/>
            </p:nvSpPr>
            <p:spPr bwMode="auto">
              <a:xfrm>
                <a:off x="5257" y="1780"/>
                <a:ext cx="123" cy="21"/>
              </a:xfrm>
              <a:custGeom>
                <a:avLst/>
                <a:gdLst>
                  <a:gd name="T0" fmla="*/ 0 w 123"/>
                  <a:gd name="T1" fmla="*/ 19 h 21"/>
                  <a:gd name="T2" fmla="*/ 26 w 123"/>
                  <a:gd name="T3" fmla="*/ 20 h 21"/>
                  <a:gd name="T4" fmla="*/ 39 w 123"/>
                  <a:gd name="T5" fmla="*/ 20 h 21"/>
                  <a:gd name="T6" fmla="*/ 59 w 123"/>
                  <a:gd name="T7" fmla="*/ 16 h 21"/>
                  <a:gd name="T8" fmla="*/ 65 w 123"/>
                  <a:gd name="T9" fmla="*/ 14 h 21"/>
                  <a:gd name="T10" fmla="*/ 122 w 123"/>
                  <a:gd name="T11" fmla="*/ 0 h 2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23" h="21">
                    <a:moveTo>
                      <a:pt x="0" y="19"/>
                    </a:moveTo>
                    <a:lnTo>
                      <a:pt x="26" y="20"/>
                    </a:lnTo>
                    <a:lnTo>
                      <a:pt x="39" y="20"/>
                    </a:lnTo>
                    <a:lnTo>
                      <a:pt x="59" y="16"/>
                    </a:lnTo>
                    <a:lnTo>
                      <a:pt x="65" y="14"/>
                    </a:lnTo>
                    <a:lnTo>
                      <a:pt x="122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489" name="Freeform 159"/>
              <p:cNvSpPr>
                <a:spLocks/>
              </p:cNvSpPr>
              <p:nvPr/>
            </p:nvSpPr>
            <p:spPr bwMode="auto">
              <a:xfrm>
                <a:off x="5148" y="1772"/>
                <a:ext cx="111" cy="29"/>
              </a:xfrm>
              <a:custGeom>
                <a:avLst/>
                <a:gdLst>
                  <a:gd name="T0" fmla="*/ 102 w 111"/>
                  <a:gd name="T1" fmla="*/ 2 h 29"/>
                  <a:gd name="T2" fmla="*/ 86 w 111"/>
                  <a:gd name="T3" fmla="*/ 0 h 29"/>
                  <a:gd name="T4" fmla="*/ 73 w 111"/>
                  <a:gd name="T5" fmla="*/ 0 h 29"/>
                  <a:gd name="T6" fmla="*/ 64 w 111"/>
                  <a:gd name="T7" fmla="*/ 1 h 29"/>
                  <a:gd name="T8" fmla="*/ 53 w 111"/>
                  <a:gd name="T9" fmla="*/ 1 h 29"/>
                  <a:gd name="T10" fmla="*/ 37 w 111"/>
                  <a:gd name="T11" fmla="*/ 2 h 29"/>
                  <a:gd name="T12" fmla="*/ 22 w 111"/>
                  <a:gd name="T13" fmla="*/ 2 h 29"/>
                  <a:gd name="T14" fmla="*/ 10 w 111"/>
                  <a:gd name="T15" fmla="*/ 4 h 29"/>
                  <a:gd name="T16" fmla="*/ 4 w 111"/>
                  <a:gd name="T17" fmla="*/ 6 h 29"/>
                  <a:gd name="T18" fmla="*/ 2 w 111"/>
                  <a:gd name="T19" fmla="*/ 8 h 29"/>
                  <a:gd name="T20" fmla="*/ 0 w 111"/>
                  <a:gd name="T21" fmla="*/ 13 h 29"/>
                  <a:gd name="T22" fmla="*/ 2 w 111"/>
                  <a:gd name="T23" fmla="*/ 18 h 29"/>
                  <a:gd name="T24" fmla="*/ 6 w 111"/>
                  <a:gd name="T25" fmla="*/ 22 h 29"/>
                  <a:gd name="T26" fmla="*/ 12 w 111"/>
                  <a:gd name="T27" fmla="*/ 24 h 29"/>
                  <a:gd name="T28" fmla="*/ 30 w 111"/>
                  <a:gd name="T29" fmla="*/ 26 h 29"/>
                  <a:gd name="T30" fmla="*/ 41 w 111"/>
                  <a:gd name="T31" fmla="*/ 26 h 29"/>
                  <a:gd name="T32" fmla="*/ 51 w 111"/>
                  <a:gd name="T33" fmla="*/ 27 h 29"/>
                  <a:gd name="T34" fmla="*/ 61 w 111"/>
                  <a:gd name="T35" fmla="*/ 27 h 29"/>
                  <a:gd name="T36" fmla="*/ 72 w 111"/>
                  <a:gd name="T37" fmla="*/ 28 h 29"/>
                  <a:gd name="T38" fmla="*/ 87 w 111"/>
                  <a:gd name="T39" fmla="*/ 28 h 29"/>
                  <a:gd name="T40" fmla="*/ 110 w 111"/>
                  <a:gd name="T41" fmla="*/ 27 h 29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111" h="29">
                    <a:moveTo>
                      <a:pt x="102" y="2"/>
                    </a:moveTo>
                    <a:lnTo>
                      <a:pt x="86" y="0"/>
                    </a:lnTo>
                    <a:lnTo>
                      <a:pt x="73" y="0"/>
                    </a:lnTo>
                    <a:lnTo>
                      <a:pt x="64" y="1"/>
                    </a:lnTo>
                    <a:lnTo>
                      <a:pt x="53" y="1"/>
                    </a:lnTo>
                    <a:lnTo>
                      <a:pt x="37" y="2"/>
                    </a:lnTo>
                    <a:lnTo>
                      <a:pt x="22" y="2"/>
                    </a:lnTo>
                    <a:lnTo>
                      <a:pt x="10" y="4"/>
                    </a:lnTo>
                    <a:lnTo>
                      <a:pt x="4" y="6"/>
                    </a:lnTo>
                    <a:lnTo>
                      <a:pt x="2" y="8"/>
                    </a:lnTo>
                    <a:lnTo>
                      <a:pt x="0" y="13"/>
                    </a:lnTo>
                    <a:lnTo>
                      <a:pt x="2" y="18"/>
                    </a:lnTo>
                    <a:lnTo>
                      <a:pt x="6" y="22"/>
                    </a:lnTo>
                    <a:lnTo>
                      <a:pt x="12" y="24"/>
                    </a:lnTo>
                    <a:lnTo>
                      <a:pt x="30" y="26"/>
                    </a:lnTo>
                    <a:lnTo>
                      <a:pt x="41" y="26"/>
                    </a:lnTo>
                    <a:lnTo>
                      <a:pt x="51" y="27"/>
                    </a:lnTo>
                    <a:lnTo>
                      <a:pt x="61" y="27"/>
                    </a:lnTo>
                    <a:lnTo>
                      <a:pt x="72" y="28"/>
                    </a:lnTo>
                    <a:lnTo>
                      <a:pt x="87" y="28"/>
                    </a:lnTo>
                    <a:lnTo>
                      <a:pt x="110" y="27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490" name="Freeform 160"/>
              <p:cNvSpPr>
                <a:spLocks/>
              </p:cNvSpPr>
              <p:nvPr/>
            </p:nvSpPr>
            <p:spPr bwMode="auto">
              <a:xfrm>
                <a:off x="5376" y="1780"/>
                <a:ext cx="3" cy="1"/>
              </a:xfrm>
              <a:custGeom>
                <a:avLst/>
                <a:gdLst>
                  <a:gd name="T0" fmla="*/ 2 w 3"/>
                  <a:gd name="T1" fmla="*/ 0 h 1"/>
                  <a:gd name="T2" fmla="*/ 1 w 3"/>
                  <a:gd name="T3" fmla="*/ 0 h 1"/>
                  <a:gd name="T4" fmla="*/ 0 w 3"/>
                  <a:gd name="T5" fmla="*/ 0 h 1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3" h="1">
                    <a:moveTo>
                      <a:pt x="2" y="0"/>
                    </a:moveTo>
                    <a:lnTo>
                      <a:pt x="1" y="0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491" name="Freeform 161"/>
              <p:cNvSpPr>
                <a:spLocks/>
              </p:cNvSpPr>
              <p:nvPr/>
            </p:nvSpPr>
            <p:spPr bwMode="auto">
              <a:xfrm>
                <a:off x="5358" y="1780"/>
                <a:ext cx="19" cy="1"/>
              </a:xfrm>
              <a:custGeom>
                <a:avLst/>
                <a:gdLst>
                  <a:gd name="T0" fmla="*/ 18 w 19"/>
                  <a:gd name="T1" fmla="*/ 0 h 1"/>
                  <a:gd name="T2" fmla="*/ 16 w 19"/>
                  <a:gd name="T3" fmla="*/ 0 h 1"/>
                  <a:gd name="T4" fmla="*/ 14 w 19"/>
                  <a:gd name="T5" fmla="*/ 0 h 1"/>
                  <a:gd name="T6" fmla="*/ 12 w 19"/>
                  <a:gd name="T7" fmla="*/ 0 h 1"/>
                  <a:gd name="T8" fmla="*/ 10 w 19"/>
                  <a:gd name="T9" fmla="*/ 0 h 1"/>
                  <a:gd name="T10" fmla="*/ 7 w 19"/>
                  <a:gd name="T11" fmla="*/ 0 h 1"/>
                  <a:gd name="T12" fmla="*/ 4 w 19"/>
                  <a:gd name="T13" fmla="*/ 0 h 1"/>
                  <a:gd name="T14" fmla="*/ 2 w 19"/>
                  <a:gd name="T15" fmla="*/ 0 h 1"/>
                  <a:gd name="T16" fmla="*/ 0 w 19"/>
                  <a:gd name="T17" fmla="*/ 0 h 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9" h="1">
                    <a:moveTo>
                      <a:pt x="18" y="0"/>
                    </a:moveTo>
                    <a:lnTo>
                      <a:pt x="16" y="0"/>
                    </a:lnTo>
                    <a:lnTo>
                      <a:pt x="14" y="0"/>
                    </a:lnTo>
                    <a:lnTo>
                      <a:pt x="12" y="0"/>
                    </a:lnTo>
                    <a:lnTo>
                      <a:pt x="10" y="0"/>
                    </a:lnTo>
                    <a:lnTo>
                      <a:pt x="7" y="0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492" name="Freeform 162"/>
              <p:cNvSpPr>
                <a:spLocks/>
              </p:cNvSpPr>
              <p:nvPr/>
            </p:nvSpPr>
            <p:spPr bwMode="auto">
              <a:xfrm>
                <a:off x="5343" y="1780"/>
                <a:ext cx="16" cy="1"/>
              </a:xfrm>
              <a:custGeom>
                <a:avLst/>
                <a:gdLst>
                  <a:gd name="T0" fmla="*/ 15 w 16"/>
                  <a:gd name="T1" fmla="*/ 0 h 1"/>
                  <a:gd name="T2" fmla="*/ 12 w 16"/>
                  <a:gd name="T3" fmla="*/ 0 h 1"/>
                  <a:gd name="T4" fmla="*/ 10 w 16"/>
                  <a:gd name="T5" fmla="*/ 0 h 1"/>
                  <a:gd name="T6" fmla="*/ 8 w 16"/>
                  <a:gd name="T7" fmla="*/ 0 h 1"/>
                  <a:gd name="T8" fmla="*/ 6 w 16"/>
                  <a:gd name="T9" fmla="*/ 0 h 1"/>
                  <a:gd name="T10" fmla="*/ 5 w 16"/>
                  <a:gd name="T11" fmla="*/ 0 h 1"/>
                  <a:gd name="T12" fmla="*/ 3 w 16"/>
                  <a:gd name="T13" fmla="*/ 0 h 1"/>
                  <a:gd name="T14" fmla="*/ 1 w 16"/>
                  <a:gd name="T15" fmla="*/ 0 h 1"/>
                  <a:gd name="T16" fmla="*/ 0 w 16"/>
                  <a:gd name="T17" fmla="*/ 0 h 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6" h="1">
                    <a:moveTo>
                      <a:pt x="15" y="0"/>
                    </a:moveTo>
                    <a:lnTo>
                      <a:pt x="12" y="0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6" y="0"/>
                    </a:lnTo>
                    <a:lnTo>
                      <a:pt x="5" y="0"/>
                    </a:lnTo>
                    <a:lnTo>
                      <a:pt x="3" y="0"/>
                    </a:lnTo>
                    <a:lnTo>
                      <a:pt x="1" y="0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493" name="Freeform 163"/>
              <p:cNvSpPr>
                <a:spLocks/>
              </p:cNvSpPr>
              <p:nvPr/>
            </p:nvSpPr>
            <p:spPr bwMode="auto">
              <a:xfrm>
                <a:off x="5335" y="1780"/>
                <a:ext cx="9" cy="2"/>
              </a:xfrm>
              <a:custGeom>
                <a:avLst/>
                <a:gdLst>
                  <a:gd name="T0" fmla="*/ 8 w 9"/>
                  <a:gd name="T1" fmla="*/ 0 h 2"/>
                  <a:gd name="T2" fmla="*/ 6 w 9"/>
                  <a:gd name="T3" fmla="*/ 0 h 2"/>
                  <a:gd name="T4" fmla="*/ 5 w 9"/>
                  <a:gd name="T5" fmla="*/ 0 h 2"/>
                  <a:gd name="T6" fmla="*/ 4 w 9"/>
                  <a:gd name="T7" fmla="*/ 0 h 2"/>
                  <a:gd name="T8" fmla="*/ 3 w 9"/>
                  <a:gd name="T9" fmla="*/ 0 h 2"/>
                  <a:gd name="T10" fmla="*/ 2 w 9"/>
                  <a:gd name="T11" fmla="*/ 0 h 2"/>
                  <a:gd name="T12" fmla="*/ 1 w 9"/>
                  <a:gd name="T13" fmla="*/ 1 h 2"/>
                  <a:gd name="T14" fmla="*/ 0 w 9"/>
                  <a:gd name="T15" fmla="*/ 1 h 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9" h="2">
                    <a:moveTo>
                      <a:pt x="8" y="0"/>
                    </a:moveTo>
                    <a:lnTo>
                      <a:pt x="6" y="0"/>
                    </a:lnTo>
                    <a:lnTo>
                      <a:pt x="5" y="0"/>
                    </a:lnTo>
                    <a:lnTo>
                      <a:pt x="4" y="0"/>
                    </a:lnTo>
                    <a:lnTo>
                      <a:pt x="3" y="0"/>
                    </a:lnTo>
                    <a:lnTo>
                      <a:pt x="2" y="0"/>
                    </a:lnTo>
                    <a:lnTo>
                      <a:pt x="1" y="1"/>
                    </a:lnTo>
                    <a:lnTo>
                      <a:pt x="0" y="1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494" name="Freeform 164"/>
              <p:cNvSpPr>
                <a:spLocks/>
              </p:cNvSpPr>
              <p:nvPr/>
            </p:nvSpPr>
            <p:spPr bwMode="auto">
              <a:xfrm>
                <a:off x="5329" y="1781"/>
                <a:ext cx="7" cy="2"/>
              </a:xfrm>
              <a:custGeom>
                <a:avLst/>
                <a:gdLst>
                  <a:gd name="T0" fmla="*/ 6 w 7"/>
                  <a:gd name="T1" fmla="*/ 0 h 2"/>
                  <a:gd name="T2" fmla="*/ 5 w 7"/>
                  <a:gd name="T3" fmla="*/ 0 h 2"/>
                  <a:gd name="T4" fmla="*/ 4 w 7"/>
                  <a:gd name="T5" fmla="*/ 0 h 2"/>
                  <a:gd name="T6" fmla="*/ 3 w 7"/>
                  <a:gd name="T7" fmla="*/ 0 h 2"/>
                  <a:gd name="T8" fmla="*/ 2 w 7"/>
                  <a:gd name="T9" fmla="*/ 0 h 2"/>
                  <a:gd name="T10" fmla="*/ 1 w 7"/>
                  <a:gd name="T11" fmla="*/ 1 h 2"/>
                  <a:gd name="T12" fmla="*/ 0 w 7"/>
                  <a:gd name="T13" fmla="*/ 1 h 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7" h="2">
                    <a:moveTo>
                      <a:pt x="6" y="0"/>
                    </a:moveTo>
                    <a:lnTo>
                      <a:pt x="5" y="0"/>
                    </a:lnTo>
                    <a:lnTo>
                      <a:pt x="4" y="0"/>
                    </a:lnTo>
                    <a:lnTo>
                      <a:pt x="3" y="0"/>
                    </a:lnTo>
                    <a:lnTo>
                      <a:pt x="2" y="0"/>
                    </a:lnTo>
                    <a:lnTo>
                      <a:pt x="1" y="1"/>
                    </a:lnTo>
                    <a:lnTo>
                      <a:pt x="0" y="1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495" name="Freeform 165"/>
              <p:cNvSpPr>
                <a:spLocks/>
              </p:cNvSpPr>
              <p:nvPr/>
            </p:nvSpPr>
            <p:spPr bwMode="auto">
              <a:xfrm>
                <a:off x="5324" y="1782"/>
                <a:ext cx="6" cy="2"/>
              </a:xfrm>
              <a:custGeom>
                <a:avLst/>
                <a:gdLst>
                  <a:gd name="T0" fmla="*/ 5 w 6"/>
                  <a:gd name="T1" fmla="*/ 0 h 2"/>
                  <a:gd name="T2" fmla="*/ 4 w 6"/>
                  <a:gd name="T3" fmla="*/ 0 h 2"/>
                  <a:gd name="T4" fmla="*/ 3 w 6"/>
                  <a:gd name="T5" fmla="*/ 0 h 2"/>
                  <a:gd name="T6" fmla="*/ 2 w 6"/>
                  <a:gd name="T7" fmla="*/ 0 h 2"/>
                  <a:gd name="T8" fmla="*/ 2 w 6"/>
                  <a:gd name="T9" fmla="*/ 1 h 2"/>
                  <a:gd name="T10" fmla="*/ 1 w 6"/>
                  <a:gd name="T11" fmla="*/ 1 h 2"/>
                  <a:gd name="T12" fmla="*/ 0 w 6"/>
                  <a:gd name="T13" fmla="*/ 1 h 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6" h="2">
                    <a:moveTo>
                      <a:pt x="5" y="0"/>
                    </a:moveTo>
                    <a:lnTo>
                      <a:pt x="4" y="0"/>
                    </a:lnTo>
                    <a:lnTo>
                      <a:pt x="3" y="0"/>
                    </a:lnTo>
                    <a:lnTo>
                      <a:pt x="2" y="0"/>
                    </a:lnTo>
                    <a:lnTo>
                      <a:pt x="2" y="1"/>
                    </a:lnTo>
                    <a:lnTo>
                      <a:pt x="1" y="1"/>
                    </a:lnTo>
                    <a:lnTo>
                      <a:pt x="0" y="1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496" name="Freeform 166"/>
              <p:cNvSpPr>
                <a:spLocks/>
              </p:cNvSpPr>
              <p:nvPr/>
            </p:nvSpPr>
            <p:spPr bwMode="auto">
              <a:xfrm>
                <a:off x="5321" y="1783"/>
                <a:ext cx="4" cy="4"/>
              </a:xfrm>
              <a:custGeom>
                <a:avLst/>
                <a:gdLst>
                  <a:gd name="T0" fmla="*/ 3 w 4"/>
                  <a:gd name="T1" fmla="*/ 0 h 4"/>
                  <a:gd name="T2" fmla="*/ 3 w 4"/>
                  <a:gd name="T3" fmla="*/ 1 h 4"/>
                  <a:gd name="T4" fmla="*/ 2 w 4"/>
                  <a:gd name="T5" fmla="*/ 1 h 4"/>
                  <a:gd name="T6" fmla="*/ 1 w 4"/>
                  <a:gd name="T7" fmla="*/ 2 h 4"/>
                  <a:gd name="T8" fmla="*/ 1 w 4"/>
                  <a:gd name="T9" fmla="*/ 3 h 4"/>
                  <a:gd name="T10" fmla="*/ 0 w 4"/>
                  <a:gd name="T11" fmla="*/ 3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4" h="4">
                    <a:moveTo>
                      <a:pt x="3" y="0"/>
                    </a:moveTo>
                    <a:lnTo>
                      <a:pt x="3" y="1"/>
                    </a:lnTo>
                    <a:lnTo>
                      <a:pt x="2" y="1"/>
                    </a:lnTo>
                    <a:lnTo>
                      <a:pt x="1" y="2"/>
                    </a:lnTo>
                    <a:lnTo>
                      <a:pt x="1" y="3"/>
                    </a:lnTo>
                    <a:lnTo>
                      <a:pt x="0" y="3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497" name="Freeform 167"/>
              <p:cNvSpPr>
                <a:spLocks/>
              </p:cNvSpPr>
              <p:nvPr/>
            </p:nvSpPr>
            <p:spPr bwMode="auto">
              <a:xfrm>
                <a:off x="5321" y="1786"/>
                <a:ext cx="2" cy="1"/>
              </a:xfrm>
              <a:custGeom>
                <a:avLst/>
                <a:gdLst>
                  <a:gd name="T0" fmla="*/ 0 w 2"/>
                  <a:gd name="T1" fmla="*/ 0 h 1"/>
                  <a:gd name="T2" fmla="*/ 1 w 2"/>
                  <a:gd name="T3" fmla="*/ 0 h 1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2" h="1">
                    <a:moveTo>
                      <a:pt x="0" y="0"/>
                    </a:moveTo>
                    <a:lnTo>
                      <a:pt x="1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498" name="Freeform 168"/>
              <p:cNvSpPr>
                <a:spLocks/>
              </p:cNvSpPr>
              <p:nvPr/>
            </p:nvSpPr>
            <p:spPr bwMode="auto">
              <a:xfrm>
                <a:off x="5322" y="1786"/>
                <a:ext cx="4" cy="3"/>
              </a:xfrm>
              <a:custGeom>
                <a:avLst/>
                <a:gdLst>
                  <a:gd name="T0" fmla="*/ 0 w 4"/>
                  <a:gd name="T1" fmla="*/ 0 h 3"/>
                  <a:gd name="T2" fmla="*/ 0 w 4"/>
                  <a:gd name="T3" fmla="*/ 1 h 3"/>
                  <a:gd name="T4" fmla="*/ 1 w 4"/>
                  <a:gd name="T5" fmla="*/ 1 h 3"/>
                  <a:gd name="T6" fmla="*/ 1 w 4"/>
                  <a:gd name="T7" fmla="*/ 2 h 3"/>
                  <a:gd name="T8" fmla="*/ 2 w 4"/>
                  <a:gd name="T9" fmla="*/ 2 h 3"/>
                  <a:gd name="T10" fmla="*/ 3 w 4"/>
                  <a:gd name="T11" fmla="*/ 2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4" h="3">
                    <a:moveTo>
                      <a:pt x="0" y="0"/>
                    </a:moveTo>
                    <a:lnTo>
                      <a:pt x="0" y="1"/>
                    </a:lnTo>
                    <a:lnTo>
                      <a:pt x="1" y="1"/>
                    </a:lnTo>
                    <a:lnTo>
                      <a:pt x="1" y="2"/>
                    </a:lnTo>
                    <a:lnTo>
                      <a:pt x="2" y="2"/>
                    </a:lnTo>
                    <a:lnTo>
                      <a:pt x="3" y="2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499" name="Freeform 169"/>
              <p:cNvSpPr>
                <a:spLocks/>
              </p:cNvSpPr>
              <p:nvPr/>
            </p:nvSpPr>
            <p:spPr bwMode="auto">
              <a:xfrm>
                <a:off x="5325" y="1788"/>
                <a:ext cx="7" cy="4"/>
              </a:xfrm>
              <a:custGeom>
                <a:avLst/>
                <a:gdLst>
                  <a:gd name="T0" fmla="*/ 0 w 7"/>
                  <a:gd name="T1" fmla="*/ 0 h 4"/>
                  <a:gd name="T2" fmla="*/ 1 w 7"/>
                  <a:gd name="T3" fmla="*/ 1 h 4"/>
                  <a:gd name="T4" fmla="*/ 2 w 7"/>
                  <a:gd name="T5" fmla="*/ 1 h 4"/>
                  <a:gd name="T6" fmla="*/ 3 w 7"/>
                  <a:gd name="T7" fmla="*/ 2 h 4"/>
                  <a:gd name="T8" fmla="*/ 4 w 7"/>
                  <a:gd name="T9" fmla="*/ 2 h 4"/>
                  <a:gd name="T10" fmla="*/ 5 w 7"/>
                  <a:gd name="T11" fmla="*/ 2 h 4"/>
                  <a:gd name="T12" fmla="*/ 5 w 7"/>
                  <a:gd name="T13" fmla="*/ 3 h 4"/>
                  <a:gd name="T14" fmla="*/ 6 w 7"/>
                  <a:gd name="T15" fmla="*/ 3 h 4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7" h="4">
                    <a:moveTo>
                      <a:pt x="0" y="0"/>
                    </a:moveTo>
                    <a:lnTo>
                      <a:pt x="1" y="1"/>
                    </a:lnTo>
                    <a:lnTo>
                      <a:pt x="2" y="1"/>
                    </a:lnTo>
                    <a:lnTo>
                      <a:pt x="3" y="2"/>
                    </a:lnTo>
                    <a:lnTo>
                      <a:pt x="4" y="2"/>
                    </a:lnTo>
                    <a:lnTo>
                      <a:pt x="5" y="2"/>
                    </a:lnTo>
                    <a:lnTo>
                      <a:pt x="5" y="3"/>
                    </a:lnTo>
                    <a:lnTo>
                      <a:pt x="6" y="3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500" name="Freeform 170"/>
              <p:cNvSpPr>
                <a:spLocks/>
              </p:cNvSpPr>
              <p:nvPr/>
            </p:nvSpPr>
            <p:spPr bwMode="auto">
              <a:xfrm>
                <a:off x="5331" y="1791"/>
                <a:ext cx="2" cy="2"/>
              </a:xfrm>
              <a:custGeom>
                <a:avLst/>
                <a:gdLst>
                  <a:gd name="T0" fmla="*/ 0 w 2"/>
                  <a:gd name="T1" fmla="*/ 0 h 2"/>
                  <a:gd name="T2" fmla="*/ 1 w 2"/>
                  <a:gd name="T3" fmla="*/ 1 h 2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2" h="2">
                    <a:moveTo>
                      <a:pt x="0" y="0"/>
                    </a:moveTo>
                    <a:lnTo>
                      <a:pt x="1" y="1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501" name="Freeform 171"/>
              <p:cNvSpPr>
                <a:spLocks/>
              </p:cNvSpPr>
              <p:nvPr/>
            </p:nvSpPr>
            <p:spPr bwMode="auto">
              <a:xfrm>
                <a:off x="5315" y="1780"/>
                <a:ext cx="145" cy="19"/>
              </a:xfrm>
              <a:custGeom>
                <a:avLst/>
                <a:gdLst>
                  <a:gd name="T0" fmla="*/ 0 w 145"/>
                  <a:gd name="T1" fmla="*/ 16 h 19"/>
                  <a:gd name="T2" fmla="*/ 144 w 145"/>
                  <a:gd name="T3" fmla="*/ 18 h 19"/>
                  <a:gd name="T4" fmla="*/ 144 w 145"/>
                  <a:gd name="T5" fmla="*/ 12 h 19"/>
                  <a:gd name="T6" fmla="*/ 124 w 145"/>
                  <a:gd name="T7" fmla="*/ 9 h 19"/>
                  <a:gd name="T8" fmla="*/ 113 w 145"/>
                  <a:gd name="T9" fmla="*/ 8 h 19"/>
                  <a:gd name="T10" fmla="*/ 104 w 145"/>
                  <a:gd name="T11" fmla="*/ 6 h 19"/>
                  <a:gd name="T12" fmla="*/ 98 w 145"/>
                  <a:gd name="T13" fmla="*/ 6 h 19"/>
                  <a:gd name="T14" fmla="*/ 89 w 145"/>
                  <a:gd name="T15" fmla="*/ 4 h 19"/>
                  <a:gd name="T16" fmla="*/ 78 w 145"/>
                  <a:gd name="T17" fmla="*/ 1 h 19"/>
                  <a:gd name="T18" fmla="*/ 69 w 145"/>
                  <a:gd name="T19" fmla="*/ 0 h 19"/>
                  <a:gd name="T20" fmla="*/ 61 w 145"/>
                  <a:gd name="T21" fmla="*/ 0 h 19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145" h="19">
                    <a:moveTo>
                      <a:pt x="0" y="16"/>
                    </a:moveTo>
                    <a:lnTo>
                      <a:pt x="144" y="18"/>
                    </a:lnTo>
                    <a:lnTo>
                      <a:pt x="144" y="12"/>
                    </a:lnTo>
                    <a:lnTo>
                      <a:pt x="124" y="9"/>
                    </a:lnTo>
                    <a:lnTo>
                      <a:pt x="113" y="8"/>
                    </a:lnTo>
                    <a:lnTo>
                      <a:pt x="104" y="6"/>
                    </a:lnTo>
                    <a:lnTo>
                      <a:pt x="98" y="6"/>
                    </a:lnTo>
                    <a:lnTo>
                      <a:pt x="89" y="4"/>
                    </a:lnTo>
                    <a:lnTo>
                      <a:pt x="78" y="1"/>
                    </a:lnTo>
                    <a:lnTo>
                      <a:pt x="69" y="0"/>
                    </a:lnTo>
                    <a:lnTo>
                      <a:pt x="61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502" name="Freeform 172"/>
              <p:cNvSpPr>
                <a:spLocks/>
              </p:cNvSpPr>
              <p:nvPr/>
            </p:nvSpPr>
            <p:spPr bwMode="auto">
              <a:xfrm>
                <a:off x="5384" y="1780"/>
                <a:ext cx="18" cy="18"/>
              </a:xfrm>
              <a:custGeom>
                <a:avLst/>
                <a:gdLst>
                  <a:gd name="T0" fmla="*/ 0 w 18"/>
                  <a:gd name="T1" fmla="*/ 0 h 18"/>
                  <a:gd name="T2" fmla="*/ 17 w 18"/>
                  <a:gd name="T3" fmla="*/ 12 h 18"/>
                  <a:gd name="T4" fmla="*/ 5 w 18"/>
                  <a:gd name="T5" fmla="*/ 17 h 18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18" h="18">
                    <a:moveTo>
                      <a:pt x="0" y="0"/>
                    </a:moveTo>
                    <a:lnTo>
                      <a:pt x="17" y="12"/>
                    </a:lnTo>
                    <a:lnTo>
                      <a:pt x="5" y="17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503" name="Line 173"/>
              <p:cNvSpPr>
                <a:spLocks noChangeShapeType="1"/>
              </p:cNvSpPr>
              <p:nvPr/>
            </p:nvSpPr>
            <p:spPr bwMode="auto">
              <a:xfrm flipH="1">
                <a:off x="5141" y="1786"/>
                <a:ext cx="184" cy="0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8504" name="Line 174"/>
              <p:cNvSpPr>
                <a:spLocks noChangeShapeType="1"/>
              </p:cNvSpPr>
              <p:nvPr/>
            </p:nvSpPr>
            <p:spPr bwMode="auto">
              <a:xfrm>
                <a:off x="5422" y="1802"/>
                <a:ext cx="0" cy="25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8505" name="Line 175"/>
              <p:cNvSpPr>
                <a:spLocks noChangeShapeType="1"/>
              </p:cNvSpPr>
              <p:nvPr/>
            </p:nvSpPr>
            <p:spPr bwMode="auto">
              <a:xfrm>
                <a:off x="5357" y="1801"/>
                <a:ext cx="0" cy="25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8506" name="Line 176"/>
              <p:cNvSpPr>
                <a:spLocks noChangeShapeType="1"/>
              </p:cNvSpPr>
              <p:nvPr/>
            </p:nvSpPr>
            <p:spPr bwMode="auto">
              <a:xfrm>
                <a:off x="5211" y="1803"/>
                <a:ext cx="0" cy="59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8507" name="Freeform 177"/>
              <p:cNvSpPr>
                <a:spLocks/>
              </p:cNvSpPr>
              <p:nvPr/>
            </p:nvSpPr>
            <p:spPr bwMode="auto">
              <a:xfrm>
                <a:off x="5145" y="1794"/>
                <a:ext cx="67" cy="44"/>
              </a:xfrm>
              <a:custGeom>
                <a:avLst/>
                <a:gdLst>
                  <a:gd name="T0" fmla="*/ 66 w 67"/>
                  <a:gd name="T1" fmla="*/ 37 h 44"/>
                  <a:gd name="T2" fmla="*/ 0 w 67"/>
                  <a:gd name="T3" fmla="*/ 43 h 44"/>
                  <a:gd name="T4" fmla="*/ 0 w 67"/>
                  <a:gd name="T5" fmla="*/ 25 h 44"/>
                  <a:gd name="T6" fmla="*/ 9 w 67"/>
                  <a:gd name="T7" fmla="*/ 0 h 44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67" h="44">
                    <a:moveTo>
                      <a:pt x="66" y="37"/>
                    </a:moveTo>
                    <a:lnTo>
                      <a:pt x="0" y="43"/>
                    </a:lnTo>
                    <a:lnTo>
                      <a:pt x="0" y="25"/>
                    </a:lnTo>
                    <a:lnTo>
                      <a:pt x="9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508" name="Freeform 178"/>
              <p:cNvSpPr>
                <a:spLocks/>
              </p:cNvSpPr>
              <p:nvPr/>
            </p:nvSpPr>
            <p:spPr bwMode="auto">
              <a:xfrm>
                <a:off x="5142" y="1855"/>
                <a:ext cx="18" cy="3"/>
              </a:xfrm>
              <a:custGeom>
                <a:avLst/>
                <a:gdLst>
                  <a:gd name="T0" fmla="*/ 17 w 18"/>
                  <a:gd name="T1" fmla="*/ 2 h 3"/>
                  <a:gd name="T2" fmla="*/ 12 w 18"/>
                  <a:gd name="T3" fmla="*/ 1 h 3"/>
                  <a:gd name="T4" fmla="*/ 8 w 18"/>
                  <a:gd name="T5" fmla="*/ 1 h 3"/>
                  <a:gd name="T6" fmla="*/ 0 w 18"/>
                  <a:gd name="T7" fmla="*/ 0 h 3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8" h="3">
                    <a:moveTo>
                      <a:pt x="17" y="2"/>
                    </a:moveTo>
                    <a:lnTo>
                      <a:pt x="12" y="1"/>
                    </a:lnTo>
                    <a:lnTo>
                      <a:pt x="8" y="1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509" name="Freeform 179"/>
              <p:cNvSpPr>
                <a:spLocks/>
              </p:cNvSpPr>
              <p:nvPr/>
            </p:nvSpPr>
            <p:spPr bwMode="auto">
              <a:xfrm>
                <a:off x="5096" y="1850"/>
                <a:ext cx="16" cy="1"/>
              </a:xfrm>
              <a:custGeom>
                <a:avLst/>
                <a:gdLst>
                  <a:gd name="T0" fmla="*/ 15 w 16"/>
                  <a:gd name="T1" fmla="*/ 0 h 1"/>
                  <a:gd name="T2" fmla="*/ 10 w 16"/>
                  <a:gd name="T3" fmla="*/ 0 h 1"/>
                  <a:gd name="T4" fmla="*/ 0 w 16"/>
                  <a:gd name="T5" fmla="*/ 0 h 1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16" h="1">
                    <a:moveTo>
                      <a:pt x="15" y="0"/>
                    </a:moveTo>
                    <a:lnTo>
                      <a:pt x="10" y="0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510" name="Line 180"/>
              <p:cNvSpPr>
                <a:spLocks noChangeShapeType="1"/>
              </p:cNvSpPr>
              <p:nvPr/>
            </p:nvSpPr>
            <p:spPr bwMode="auto">
              <a:xfrm>
                <a:off x="5154" y="1840"/>
                <a:ext cx="0" cy="12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8511" name="Line 181"/>
              <p:cNvSpPr>
                <a:spLocks noChangeShapeType="1"/>
              </p:cNvSpPr>
              <p:nvPr/>
            </p:nvSpPr>
            <p:spPr bwMode="auto">
              <a:xfrm>
                <a:off x="5204" y="1803"/>
                <a:ext cx="7" cy="24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8512" name="Freeform 182"/>
              <p:cNvSpPr>
                <a:spLocks/>
              </p:cNvSpPr>
              <p:nvPr/>
            </p:nvSpPr>
            <p:spPr bwMode="auto">
              <a:xfrm>
                <a:off x="5338" y="1830"/>
                <a:ext cx="39" cy="27"/>
              </a:xfrm>
              <a:custGeom>
                <a:avLst/>
                <a:gdLst>
                  <a:gd name="T0" fmla="*/ 38 w 39"/>
                  <a:gd name="T1" fmla="*/ 1 h 27"/>
                  <a:gd name="T2" fmla="*/ 38 w 39"/>
                  <a:gd name="T3" fmla="*/ 26 h 27"/>
                  <a:gd name="T4" fmla="*/ 0 w 39"/>
                  <a:gd name="T5" fmla="*/ 26 h 27"/>
                  <a:gd name="T6" fmla="*/ 0 w 39"/>
                  <a:gd name="T7" fmla="*/ 0 h 2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39" h="27">
                    <a:moveTo>
                      <a:pt x="38" y="1"/>
                    </a:moveTo>
                    <a:lnTo>
                      <a:pt x="38" y="26"/>
                    </a:lnTo>
                    <a:lnTo>
                      <a:pt x="0" y="26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513" name="Line 183"/>
              <p:cNvSpPr>
                <a:spLocks noChangeShapeType="1"/>
              </p:cNvSpPr>
              <p:nvPr/>
            </p:nvSpPr>
            <p:spPr bwMode="auto">
              <a:xfrm>
                <a:off x="5087" y="1750"/>
                <a:ext cx="1" cy="1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8514" name="Freeform 184"/>
              <p:cNvSpPr>
                <a:spLocks/>
              </p:cNvSpPr>
              <p:nvPr/>
            </p:nvSpPr>
            <p:spPr bwMode="auto">
              <a:xfrm>
                <a:off x="5041" y="1784"/>
                <a:ext cx="105" cy="8"/>
              </a:xfrm>
              <a:custGeom>
                <a:avLst/>
                <a:gdLst>
                  <a:gd name="T0" fmla="*/ 104 w 105"/>
                  <a:gd name="T1" fmla="*/ 2 h 8"/>
                  <a:gd name="T2" fmla="*/ 65 w 105"/>
                  <a:gd name="T3" fmla="*/ 2 h 8"/>
                  <a:gd name="T4" fmla="*/ 64 w 105"/>
                  <a:gd name="T5" fmla="*/ 2 h 8"/>
                  <a:gd name="T6" fmla="*/ 64 w 105"/>
                  <a:gd name="T7" fmla="*/ 1 h 8"/>
                  <a:gd name="T8" fmla="*/ 63 w 105"/>
                  <a:gd name="T9" fmla="*/ 1 h 8"/>
                  <a:gd name="T10" fmla="*/ 62 w 105"/>
                  <a:gd name="T11" fmla="*/ 0 h 8"/>
                  <a:gd name="T12" fmla="*/ 61 w 105"/>
                  <a:gd name="T13" fmla="*/ 0 h 8"/>
                  <a:gd name="T14" fmla="*/ 61 w 105"/>
                  <a:gd name="T15" fmla="*/ 1 h 8"/>
                  <a:gd name="T16" fmla="*/ 60 w 105"/>
                  <a:gd name="T17" fmla="*/ 1 h 8"/>
                  <a:gd name="T18" fmla="*/ 59 w 105"/>
                  <a:gd name="T19" fmla="*/ 2 h 8"/>
                  <a:gd name="T20" fmla="*/ 59 w 105"/>
                  <a:gd name="T21" fmla="*/ 3 h 8"/>
                  <a:gd name="T22" fmla="*/ 0 w 105"/>
                  <a:gd name="T23" fmla="*/ 4 h 8"/>
                  <a:gd name="T24" fmla="*/ 59 w 105"/>
                  <a:gd name="T25" fmla="*/ 5 h 8"/>
                  <a:gd name="T26" fmla="*/ 59 w 105"/>
                  <a:gd name="T27" fmla="*/ 6 h 8"/>
                  <a:gd name="T28" fmla="*/ 60 w 105"/>
                  <a:gd name="T29" fmla="*/ 6 h 8"/>
                  <a:gd name="T30" fmla="*/ 61 w 105"/>
                  <a:gd name="T31" fmla="*/ 6 h 8"/>
                  <a:gd name="T32" fmla="*/ 61 w 105"/>
                  <a:gd name="T33" fmla="*/ 7 h 8"/>
                  <a:gd name="T34" fmla="*/ 62 w 105"/>
                  <a:gd name="T35" fmla="*/ 7 h 8"/>
                  <a:gd name="T36" fmla="*/ 63 w 105"/>
                  <a:gd name="T37" fmla="*/ 7 h 8"/>
                  <a:gd name="T38" fmla="*/ 63 w 105"/>
                  <a:gd name="T39" fmla="*/ 6 h 8"/>
                  <a:gd name="T40" fmla="*/ 64 w 105"/>
                  <a:gd name="T41" fmla="*/ 6 h 8"/>
                  <a:gd name="T42" fmla="*/ 65 w 105"/>
                  <a:gd name="T43" fmla="*/ 5 h 8"/>
                  <a:gd name="T44" fmla="*/ 65 w 105"/>
                  <a:gd name="T45" fmla="*/ 4 h 8"/>
                  <a:gd name="T46" fmla="*/ 104 w 105"/>
                  <a:gd name="T47" fmla="*/ 6 h 8"/>
                  <a:gd name="T48" fmla="*/ 104 w 105"/>
                  <a:gd name="T49" fmla="*/ 2 h 8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0" t="0" r="r" b="b"/>
                <a:pathLst>
                  <a:path w="105" h="8">
                    <a:moveTo>
                      <a:pt x="104" y="2"/>
                    </a:moveTo>
                    <a:lnTo>
                      <a:pt x="65" y="2"/>
                    </a:lnTo>
                    <a:lnTo>
                      <a:pt x="64" y="2"/>
                    </a:lnTo>
                    <a:lnTo>
                      <a:pt x="64" y="1"/>
                    </a:lnTo>
                    <a:lnTo>
                      <a:pt x="63" y="1"/>
                    </a:lnTo>
                    <a:lnTo>
                      <a:pt x="62" y="0"/>
                    </a:lnTo>
                    <a:lnTo>
                      <a:pt x="61" y="0"/>
                    </a:lnTo>
                    <a:lnTo>
                      <a:pt x="61" y="1"/>
                    </a:lnTo>
                    <a:lnTo>
                      <a:pt x="60" y="1"/>
                    </a:lnTo>
                    <a:lnTo>
                      <a:pt x="59" y="2"/>
                    </a:lnTo>
                    <a:lnTo>
                      <a:pt x="59" y="3"/>
                    </a:lnTo>
                    <a:lnTo>
                      <a:pt x="0" y="4"/>
                    </a:lnTo>
                    <a:lnTo>
                      <a:pt x="59" y="5"/>
                    </a:lnTo>
                    <a:lnTo>
                      <a:pt x="59" y="6"/>
                    </a:lnTo>
                    <a:lnTo>
                      <a:pt x="60" y="6"/>
                    </a:lnTo>
                    <a:lnTo>
                      <a:pt x="61" y="6"/>
                    </a:lnTo>
                    <a:lnTo>
                      <a:pt x="61" y="7"/>
                    </a:lnTo>
                    <a:lnTo>
                      <a:pt x="62" y="7"/>
                    </a:lnTo>
                    <a:lnTo>
                      <a:pt x="63" y="7"/>
                    </a:lnTo>
                    <a:lnTo>
                      <a:pt x="63" y="6"/>
                    </a:lnTo>
                    <a:lnTo>
                      <a:pt x="64" y="6"/>
                    </a:lnTo>
                    <a:lnTo>
                      <a:pt x="65" y="5"/>
                    </a:lnTo>
                    <a:lnTo>
                      <a:pt x="65" y="4"/>
                    </a:lnTo>
                    <a:lnTo>
                      <a:pt x="104" y="6"/>
                    </a:lnTo>
                    <a:lnTo>
                      <a:pt x="104" y="2"/>
                    </a:lnTo>
                  </a:path>
                </a:pathLst>
              </a:custGeom>
              <a:gradFill rotWithShape="0">
                <a:gsLst>
                  <a:gs pos="0">
                    <a:srgbClr val="AAAAAA"/>
                  </a:gs>
                  <a:gs pos="100000">
                    <a:srgbClr val="555555"/>
                  </a:gs>
                </a:gsLst>
                <a:lin ang="5400000" scaled="1"/>
              </a:gra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515" name="Freeform 185"/>
              <p:cNvSpPr>
                <a:spLocks/>
              </p:cNvSpPr>
              <p:nvPr/>
            </p:nvSpPr>
            <p:spPr bwMode="auto">
              <a:xfrm>
                <a:off x="5401" y="1808"/>
                <a:ext cx="12" cy="9"/>
              </a:xfrm>
              <a:custGeom>
                <a:avLst/>
                <a:gdLst>
                  <a:gd name="T0" fmla="*/ 0 w 12"/>
                  <a:gd name="T1" fmla="*/ 8 h 9"/>
                  <a:gd name="T2" fmla="*/ 0 w 12"/>
                  <a:gd name="T3" fmla="*/ 0 h 9"/>
                  <a:gd name="T4" fmla="*/ 11 w 12"/>
                  <a:gd name="T5" fmla="*/ 0 h 9"/>
                  <a:gd name="T6" fmla="*/ 11 w 12"/>
                  <a:gd name="T7" fmla="*/ 8 h 9"/>
                  <a:gd name="T8" fmla="*/ 0 w 12"/>
                  <a:gd name="T9" fmla="*/ 8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2" h="9">
                    <a:moveTo>
                      <a:pt x="0" y="8"/>
                    </a:moveTo>
                    <a:lnTo>
                      <a:pt x="0" y="0"/>
                    </a:lnTo>
                    <a:lnTo>
                      <a:pt x="11" y="0"/>
                    </a:lnTo>
                    <a:lnTo>
                      <a:pt x="11" y="8"/>
                    </a:lnTo>
                    <a:lnTo>
                      <a:pt x="0" y="8"/>
                    </a:lnTo>
                  </a:path>
                </a:pathLst>
              </a:custGeom>
              <a:gradFill rotWithShape="0">
                <a:gsLst>
                  <a:gs pos="0">
                    <a:srgbClr val="AAAAAA"/>
                  </a:gs>
                  <a:gs pos="100000">
                    <a:srgbClr val="555555"/>
                  </a:gs>
                </a:gsLst>
                <a:lin ang="5400000" scaled="1"/>
              </a:gra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516" name="Freeform 186"/>
              <p:cNvSpPr>
                <a:spLocks/>
              </p:cNvSpPr>
              <p:nvPr/>
            </p:nvSpPr>
            <p:spPr bwMode="auto">
              <a:xfrm>
                <a:off x="5358" y="1797"/>
                <a:ext cx="30" cy="8"/>
              </a:xfrm>
              <a:custGeom>
                <a:avLst/>
                <a:gdLst>
                  <a:gd name="T0" fmla="*/ 0 w 30"/>
                  <a:gd name="T1" fmla="*/ 7 h 8"/>
                  <a:gd name="T2" fmla="*/ 29 w 30"/>
                  <a:gd name="T3" fmla="*/ 7 h 8"/>
                  <a:gd name="T4" fmla="*/ 29 w 30"/>
                  <a:gd name="T5" fmla="*/ 0 h 8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30" h="8">
                    <a:moveTo>
                      <a:pt x="0" y="7"/>
                    </a:moveTo>
                    <a:lnTo>
                      <a:pt x="29" y="7"/>
                    </a:lnTo>
                    <a:lnTo>
                      <a:pt x="29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517" name="Freeform 187"/>
              <p:cNvSpPr>
                <a:spLocks/>
              </p:cNvSpPr>
              <p:nvPr/>
            </p:nvSpPr>
            <p:spPr bwMode="auto">
              <a:xfrm>
                <a:off x="5393" y="1798"/>
                <a:ext cx="29" cy="7"/>
              </a:xfrm>
              <a:custGeom>
                <a:avLst/>
                <a:gdLst>
                  <a:gd name="T0" fmla="*/ 0 w 29"/>
                  <a:gd name="T1" fmla="*/ 0 h 7"/>
                  <a:gd name="T2" fmla="*/ 0 w 29"/>
                  <a:gd name="T3" fmla="*/ 6 h 7"/>
                  <a:gd name="T4" fmla="*/ 28 w 29"/>
                  <a:gd name="T5" fmla="*/ 6 h 7"/>
                  <a:gd name="T6" fmla="*/ 28 w 29"/>
                  <a:gd name="T7" fmla="*/ 0 h 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9" h="7">
                    <a:moveTo>
                      <a:pt x="0" y="0"/>
                    </a:moveTo>
                    <a:lnTo>
                      <a:pt x="0" y="6"/>
                    </a:lnTo>
                    <a:lnTo>
                      <a:pt x="28" y="6"/>
                    </a:lnTo>
                    <a:lnTo>
                      <a:pt x="28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518" name="Line 188"/>
              <p:cNvSpPr>
                <a:spLocks noChangeShapeType="1"/>
              </p:cNvSpPr>
              <p:nvPr/>
            </p:nvSpPr>
            <p:spPr bwMode="auto">
              <a:xfrm flipV="1">
                <a:off x="5217" y="1766"/>
                <a:ext cx="7" cy="9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8519" name="Freeform 189"/>
              <p:cNvSpPr>
                <a:spLocks/>
              </p:cNvSpPr>
              <p:nvPr/>
            </p:nvSpPr>
            <p:spPr bwMode="auto">
              <a:xfrm>
                <a:off x="5214" y="1772"/>
                <a:ext cx="98" cy="29"/>
              </a:xfrm>
              <a:custGeom>
                <a:avLst/>
                <a:gdLst>
                  <a:gd name="T0" fmla="*/ 97 w 98"/>
                  <a:gd name="T1" fmla="*/ 2 h 29"/>
                  <a:gd name="T2" fmla="*/ 57 w 98"/>
                  <a:gd name="T3" fmla="*/ 0 h 29"/>
                  <a:gd name="T4" fmla="*/ 44 w 98"/>
                  <a:gd name="T5" fmla="*/ 1 h 29"/>
                  <a:gd name="T6" fmla="*/ 35 w 98"/>
                  <a:gd name="T7" fmla="*/ 2 h 29"/>
                  <a:gd name="T8" fmla="*/ 27 w 98"/>
                  <a:gd name="T9" fmla="*/ 3 h 29"/>
                  <a:gd name="T10" fmla="*/ 20 w 98"/>
                  <a:gd name="T11" fmla="*/ 5 h 29"/>
                  <a:gd name="T12" fmla="*/ 8 w 98"/>
                  <a:gd name="T13" fmla="*/ 9 h 29"/>
                  <a:gd name="T14" fmla="*/ 1 w 98"/>
                  <a:gd name="T15" fmla="*/ 13 h 29"/>
                  <a:gd name="T16" fmla="*/ 0 w 98"/>
                  <a:gd name="T17" fmla="*/ 14 h 29"/>
                  <a:gd name="T18" fmla="*/ 4 w 98"/>
                  <a:gd name="T19" fmla="*/ 16 h 29"/>
                  <a:gd name="T20" fmla="*/ 8 w 98"/>
                  <a:gd name="T21" fmla="*/ 18 h 29"/>
                  <a:gd name="T22" fmla="*/ 17 w 98"/>
                  <a:gd name="T23" fmla="*/ 22 h 29"/>
                  <a:gd name="T24" fmla="*/ 27 w 98"/>
                  <a:gd name="T25" fmla="*/ 24 h 29"/>
                  <a:gd name="T26" fmla="*/ 61 w 98"/>
                  <a:gd name="T27" fmla="*/ 28 h 29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0" t="0" r="r" b="b"/>
                <a:pathLst>
                  <a:path w="98" h="29">
                    <a:moveTo>
                      <a:pt x="97" y="2"/>
                    </a:moveTo>
                    <a:lnTo>
                      <a:pt x="57" y="0"/>
                    </a:lnTo>
                    <a:lnTo>
                      <a:pt x="44" y="1"/>
                    </a:lnTo>
                    <a:lnTo>
                      <a:pt x="35" y="2"/>
                    </a:lnTo>
                    <a:lnTo>
                      <a:pt x="27" y="3"/>
                    </a:lnTo>
                    <a:lnTo>
                      <a:pt x="20" y="5"/>
                    </a:lnTo>
                    <a:lnTo>
                      <a:pt x="8" y="9"/>
                    </a:lnTo>
                    <a:lnTo>
                      <a:pt x="1" y="13"/>
                    </a:lnTo>
                    <a:lnTo>
                      <a:pt x="0" y="14"/>
                    </a:lnTo>
                    <a:lnTo>
                      <a:pt x="4" y="16"/>
                    </a:lnTo>
                    <a:lnTo>
                      <a:pt x="8" y="18"/>
                    </a:lnTo>
                    <a:lnTo>
                      <a:pt x="17" y="22"/>
                    </a:lnTo>
                    <a:lnTo>
                      <a:pt x="27" y="24"/>
                    </a:lnTo>
                    <a:lnTo>
                      <a:pt x="61" y="28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18520" name="Group 190"/>
              <p:cNvGrpSpPr>
                <a:grpSpLocks/>
              </p:cNvGrpSpPr>
              <p:nvPr/>
            </p:nvGrpSpPr>
            <p:grpSpPr bwMode="auto">
              <a:xfrm>
                <a:off x="4689" y="1728"/>
                <a:ext cx="366" cy="134"/>
                <a:chOff x="4689" y="1728"/>
                <a:chExt cx="366" cy="134"/>
              </a:xfrm>
            </p:grpSpPr>
            <p:sp>
              <p:nvSpPr>
                <p:cNvPr id="18521" name="Freeform 191"/>
                <p:cNvSpPr>
                  <a:spLocks/>
                </p:cNvSpPr>
                <p:nvPr/>
              </p:nvSpPr>
              <p:spPr bwMode="auto">
                <a:xfrm>
                  <a:off x="5018" y="1738"/>
                  <a:ext cx="7" cy="2"/>
                </a:xfrm>
                <a:custGeom>
                  <a:avLst/>
                  <a:gdLst>
                    <a:gd name="T0" fmla="*/ 6 w 7"/>
                    <a:gd name="T1" fmla="*/ 1 h 2"/>
                    <a:gd name="T2" fmla="*/ 5 w 7"/>
                    <a:gd name="T3" fmla="*/ 1 h 2"/>
                    <a:gd name="T4" fmla="*/ 3 w 7"/>
                    <a:gd name="T5" fmla="*/ 1 h 2"/>
                    <a:gd name="T6" fmla="*/ 0 w 7"/>
                    <a:gd name="T7" fmla="*/ 0 h 2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7" h="2">
                      <a:moveTo>
                        <a:pt x="6" y="1"/>
                      </a:moveTo>
                      <a:lnTo>
                        <a:pt x="5" y="1"/>
                      </a:lnTo>
                      <a:lnTo>
                        <a:pt x="3" y="1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8522" name="Freeform 192"/>
                <p:cNvSpPr>
                  <a:spLocks/>
                </p:cNvSpPr>
                <p:nvPr/>
              </p:nvSpPr>
              <p:spPr bwMode="auto">
                <a:xfrm>
                  <a:off x="4967" y="1731"/>
                  <a:ext cx="52" cy="8"/>
                </a:xfrm>
                <a:custGeom>
                  <a:avLst/>
                  <a:gdLst>
                    <a:gd name="T0" fmla="*/ 51 w 52"/>
                    <a:gd name="T1" fmla="*/ 7 h 8"/>
                    <a:gd name="T2" fmla="*/ 46 w 52"/>
                    <a:gd name="T3" fmla="*/ 7 h 8"/>
                    <a:gd name="T4" fmla="*/ 41 w 52"/>
                    <a:gd name="T5" fmla="*/ 6 h 8"/>
                    <a:gd name="T6" fmla="*/ 35 w 52"/>
                    <a:gd name="T7" fmla="*/ 5 h 8"/>
                    <a:gd name="T8" fmla="*/ 27 w 52"/>
                    <a:gd name="T9" fmla="*/ 4 h 8"/>
                    <a:gd name="T10" fmla="*/ 19 w 52"/>
                    <a:gd name="T11" fmla="*/ 3 h 8"/>
                    <a:gd name="T12" fmla="*/ 12 w 52"/>
                    <a:gd name="T13" fmla="*/ 2 h 8"/>
                    <a:gd name="T14" fmla="*/ 6 w 52"/>
                    <a:gd name="T15" fmla="*/ 1 h 8"/>
                    <a:gd name="T16" fmla="*/ 0 w 52"/>
                    <a:gd name="T17" fmla="*/ 0 h 8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52" h="8">
                      <a:moveTo>
                        <a:pt x="51" y="7"/>
                      </a:moveTo>
                      <a:lnTo>
                        <a:pt x="46" y="7"/>
                      </a:lnTo>
                      <a:lnTo>
                        <a:pt x="41" y="6"/>
                      </a:lnTo>
                      <a:lnTo>
                        <a:pt x="35" y="5"/>
                      </a:lnTo>
                      <a:lnTo>
                        <a:pt x="27" y="4"/>
                      </a:lnTo>
                      <a:lnTo>
                        <a:pt x="19" y="3"/>
                      </a:lnTo>
                      <a:lnTo>
                        <a:pt x="12" y="2"/>
                      </a:lnTo>
                      <a:lnTo>
                        <a:pt x="6" y="1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8523" name="Freeform 193"/>
                <p:cNvSpPr>
                  <a:spLocks/>
                </p:cNvSpPr>
                <p:nvPr/>
              </p:nvSpPr>
              <p:spPr bwMode="auto">
                <a:xfrm>
                  <a:off x="4938" y="1728"/>
                  <a:ext cx="30" cy="4"/>
                </a:xfrm>
                <a:custGeom>
                  <a:avLst/>
                  <a:gdLst>
                    <a:gd name="T0" fmla="*/ 29 w 30"/>
                    <a:gd name="T1" fmla="*/ 3 h 4"/>
                    <a:gd name="T2" fmla="*/ 24 w 30"/>
                    <a:gd name="T3" fmla="*/ 2 h 4"/>
                    <a:gd name="T4" fmla="*/ 20 w 30"/>
                    <a:gd name="T5" fmla="*/ 2 h 4"/>
                    <a:gd name="T6" fmla="*/ 16 w 30"/>
                    <a:gd name="T7" fmla="*/ 1 h 4"/>
                    <a:gd name="T8" fmla="*/ 13 w 30"/>
                    <a:gd name="T9" fmla="*/ 1 h 4"/>
                    <a:gd name="T10" fmla="*/ 10 w 30"/>
                    <a:gd name="T11" fmla="*/ 0 h 4"/>
                    <a:gd name="T12" fmla="*/ 7 w 30"/>
                    <a:gd name="T13" fmla="*/ 0 h 4"/>
                    <a:gd name="T14" fmla="*/ 4 w 30"/>
                    <a:gd name="T15" fmla="*/ 0 h 4"/>
                    <a:gd name="T16" fmla="*/ 0 w 30"/>
                    <a:gd name="T17" fmla="*/ 0 h 4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30" h="4">
                      <a:moveTo>
                        <a:pt x="29" y="3"/>
                      </a:moveTo>
                      <a:lnTo>
                        <a:pt x="24" y="2"/>
                      </a:lnTo>
                      <a:lnTo>
                        <a:pt x="20" y="2"/>
                      </a:lnTo>
                      <a:lnTo>
                        <a:pt x="16" y="1"/>
                      </a:lnTo>
                      <a:lnTo>
                        <a:pt x="13" y="1"/>
                      </a:lnTo>
                      <a:lnTo>
                        <a:pt x="10" y="0"/>
                      </a:lnTo>
                      <a:lnTo>
                        <a:pt x="7" y="0"/>
                      </a:lnTo>
                      <a:lnTo>
                        <a:pt x="4" y="0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8524" name="Freeform 194"/>
                <p:cNvSpPr>
                  <a:spLocks/>
                </p:cNvSpPr>
                <p:nvPr/>
              </p:nvSpPr>
              <p:spPr bwMode="auto">
                <a:xfrm>
                  <a:off x="4904" y="1728"/>
                  <a:ext cx="35" cy="2"/>
                </a:xfrm>
                <a:custGeom>
                  <a:avLst/>
                  <a:gdLst>
                    <a:gd name="T0" fmla="*/ 34 w 35"/>
                    <a:gd name="T1" fmla="*/ 0 h 2"/>
                    <a:gd name="T2" fmla="*/ 30 w 35"/>
                    <a:gd name="T3" fmla="*/ 0 h 2"/>
                    <a:gd name="T4" fmla="*/ 26 w 35"/>
                    <a:gd name="T5" fmla="*/ 0 h 2"/>
                    <a:gd name="T6" fmla="*/ 22 w 35"/>
                    <a:gd name="T7" fmla="*/ 0 h 2"/>
                    <a:gd name="T8" fmla="*/ 18 w 35"/>
                    <a:gd name="T9" fmla="*/ 0 h 2"/>
                    <a:gd name="T10" fmla="*/ 14 w 35"/>
                    <a:gd name="T11" fmla="*/ 0 h 2"/>
                    <a:gd name="T12" fmla="*/ 9 w 35"/>
                    <a:gd name="T13" fmla="*/ 0 h 2"/>
                    <a:gd name="T14" fmla="*/ 5 w 35"/>
                    <a:gd name="T15" fmla="*/ 0 h 2"/>
                    <a:gd name="T16" fmla="*/ 0 w 35"/>
                    <a:gd name="T17" fmla="*/ 1 h 2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35" h="2">
                      <a:moveTo>
                        <a:pt x="34" y="0"/>
                      </a:moveTo>
                      <a:lnTo>
                        <a:pt x="30" y="0"/>
                      </a:lnTo>
                      <a:lnTo>
                        <a:pt x="26" y="0"/>
                      </a:lnTo>
                      <a:lnTo>
                        <a:pt x="22" y="0"/>
                      </a:lnTo>
                      <a:lnTo>
                        <a:pt x="18" y="0"/>
                      </a:lnTo>
                      <a:lnTo>
                        <a:pt x="14" y="0"/>
                      </a:lnTo>
                      <a:lnTo>
                        <a:pt x="9" y="0"/>
                      </a:lnTo>
                      <a:lnTo>
                        <a:pt x="5" y="0"/>
                      </a:lnTo>
                      <a:lnTo>
                        <a:pt x="0" y="1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8525" name="Freeform 195"/>
                <p:cNvSpPr>
                  <a:spLocks/>
                </p:cNvSpPr>
                <p:nvPr/>
              </p:nvSpPr>
              <p:spPr bwMode="auto">
                <a:xfrm>
                  <a:off x="4866" y="1729"/>
                  <a:ext cx="39" cy="8"/>
                </a:xfrm>
                <a:custGeom>
                  <a:avLst/>
                  <a:gdLst>
                    <a:gd name="T0" fmla="*/ 38 w 39"/>
                    <a:gd name="T1" fmla="*/ 0 h 8"/>
                    <a:gd name="T2" fmla="*/ 34 w 39"/>
                    <a:gd name="T3" fmla="*/ 0 h 8"/>
                    <a:gd name="T4" fmla="*/ 29 w 39"/>
                    <a:gd name="T5" fmla="*/ 1 h 8"/>
                    <a:gd name="T6" fmla="*/ 24 w 39"/>
                    <a:gd name="T7" fmla="*/ 2 h 8"/>
                    <a:gd name="T8" fmla="*/ 19 w 39"/>
                    <a:gd name="T9" fmla="*/ 3 h 8"/>
                    <a:gd name="T10" fmla="*/ 14 w 39"/>
                    <a:gd name="T11" fmla="*/ 3 h 8"/>
                    <a:gd name="T12" fmla="*/ 9 w 39"/>
                    <a:gd name="T13" fmla="*/ 4 h 8"/>
                    <a:gd name="T14" fmla="*/ 4 w 39"/>
                    <a:gd name="T15" fmla="*/ 5 h 8"/>
                    <a:gd name="T16" fmla="*/ 0 w 39"/>
                    <a:gd name="T17" fmla="*/ 7 h 8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39" h="8">
                      <a:moveTo>
                        <a:pt x="38" y="0"/>
                      </a:moveTo>
                      <a:lnTo>
                        <a:pt x="34" y="0"/>
                      </a:lnTo>
                      <a:lnTo>
                        <a:pt x="29" y="1"/>
                      </a:lnTo>
                      <a:lnTo>
                        <a:pt x="24" y="2"/>
                      </a:lnTo>
                      <a:lnTo>
                        <a:pt x="19" y="3"/>
                      </a:lnTo>
                      <a:lnTo>
                        <a:pt x="14" y="3"/>
                      </a:lnTo>
                      <a:lnTo>
                        <a:pt x="9" y="4"/>
                      </a:lnTo>
                      <a:lnTo>
                        <a:pt x="4" y="5"/>
                      </a:lnTo>
                      <a:lnTo>
                        <a:pt x="0" y="7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8526" name="Freeform 196"/>
                <p:cNvSpPr>
                  <a:spLocks/>
                </p:cNvSpPr>
                <p:nvPr/>
              </p:nvSpPr>
              <p:spPr bwMode="auto">
                <a:xfrm>
                  <a:off x="4832" y="1736"/>
                  <a:ext cx="35" cy="13"/>
                </a:xfrm>
                <a:custGeom>
                  <a:avLst/>
                  <a:gdLst>
                    <a:gd name="T0" fmla="*/ 34 w 35"/>
                    <a:gd name="T1" fmla="*/ 0 h 13"/>
                    <a:gd name="T2" fmla="*/ 29 w 35"/>
                    <a:gd name="T3" fmla="*/ 1 h 13"/>
                    <a:gd name="T4" fmla="*/ 24 w 35"/>
                    <a:gd name="T5" fmla="*/ 2 h 13"/>
                    <a:gd name="T6" fmla="*/ 20 w 35"/>
                    <a:gd name="T7" fmla="*/ 4 h 13"/>
                    <a:gd name="T8" fmla="*/ 16 w 35"/>
                    <a:gd name="T9" fmla="*/ 6 h 13"/>
                    <a:gd name="T10" fmla="*/ 12 w 35"/>
                    <a:gd name="T11" fmla="*/ 8 h 13"/>
                    <a:gd name="T12" fmla="*/ 8 w 35"/>
                    <a:gd name="T13" fmla="*/ 9 h 13"/>
                    <a:gd name="T14" fmla="*/ 4 w 35"/>
                    <a:gd name="T15" fmla="*/ 10 h 13"/>
                    <a:gd name="T16" fmla="*/ 0 w 35"/>
                    <a:gd name="T17" fmla="*/ 12 h 13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35" h="13">
                      <a:moveTo>
                        <a:pt x="34" y="0"/>
                      </a:moveTo>
                      <a:lnTo>
                        <a:pt x="29" y="1"/>
                      </a:lnTo>
                      <a:lnTo>
                        <a:pt x="24" y="2"/>
                      </a:lnTo>
                      <a:lnTo>
                        <a:pt x="20" y="4"/>
                      </a:lnTo>
                      <a:lnTo>
                        <a:pt x="16" y="6"/>
                      </a:lnTo>
                      <a:lnTo>
                        <a:pt x="12" y="8"/>
                      </a:lnTo>
                      <a:lnTo>
                        <a:pt x="8" y="9"/>
                      </a:lnTo>
                      <a:lnTo>
                        <a:pt x="4" y="10"/>
                      </a:lnTo>
                      <a:lnTo>
                        <a:pt x="0" y="12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8527" name="Freeform 197"/>
                <p:cNvSpPr>
                  <a:spLocks/>
                </p:cNvSpPr>
                <p:nvPr/>
              </p:nvSpPr>
              <p:spPr bwMode="auto">
                <a:xfrm>
                  <a:off x="4812" y="1748"/>
                  <a:ext cx="21" cy="9"/>
                </a:xfrm>
                <a:custGeom>
                  <a:avLst/>
                  <a:gdLst>
                    <a:gd name="T0" fmla="*/ 20 w 21"/>
                    <a:gd name="T1" fmla="*/ 0 h 9"/>
                    <a:gd name="T2" fmla="*/ 17 w 21"/>
                    <a:gd name="T3" fmla="*/ 1 h 9"/>
                    <a:gd name="T4" fmla="*/ 14 w 21"/>
                    <a:gd name="T5" fmla="*/ 2 h 9"/>
                    <a:gd name="T6" fmla="*/ 12 w 21"/>
                    <a:gd name="T7" fmla="*/ 4 h 9"/>
                    <a:gd name="T8" fmla="*/ 10 w 21"/>
                    <a:gd name="T9" fmla="*/ 4 h 9"/>
                    <a:gd name="T10" fmla="*/ 7 w 21"/>
                    <a:gd name="T11" fmla="*/ 5 h 9"/>
                    <a:gd name="T12" fmla="*/ 5 w 21"/>
                    <a:gd name="T13" fmla="*/ 6 h 9"/>
                    <a:gd name="T14" fmla="*/ 3 w 21"/>
                    <a:gd name="T15" fmla="*/ 7 h 9"/>
                    <a:gd name="T16" fmla="*/ 0 w 21"/>
                    <a:gd name="T17" fmla="*/ 8 h 9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21" h="9">
                      <a:moveTo>
                        <a:pt x="20" y="0"/>
                      </a:moveTo>
                      <a:lnTo>
                        <a:pt x="17" y="1"/>
                      </a:lnTo>
                      <a:lnTo>
                        <a:pt x="14" y="2"/>
                      </a:lnTo>
                      <a:lnTo>
                        <a:pt x="12" y="4"/>
                      </a:lnTo>
                      <a:lnTo>
                        <a:pt x="10" y="4"/>
                      </a:lnTo>
                      <a:lnTo>
                        <a:pt x="7" y="5"/>
                      </a:lnTo>
                      <a:lnTo>
                        <a:pt x="5" y="6"/>
                      </a:lnTo>
                      <a:lnTo>
                        <a:pt x="3" y="7"/>
                      </a:lnTo>
                      <a:lnTo>
                        <a:pt x="0" y="8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8528" name="Freeform 198"/>
                <p:cNvSpPr>
                  <a:spLocks/>
                </p:cNvSpPr>
                <p:nvPr/>
              </p:nvSpPr>
              <p:spPr bwMode="auto">
                <a:xfrm>
                  <a:off x="4796" y="1756"/>
                  <a:ext cx="17" cy="9"/>
                </a:xfrm>
                <a:custGeom>
                  <a:avLst/>
                  <a:gdLst>
                    <a:gd name="T0" fmla="*/ 16 w 17"/>
                    <a:gd name="T1" fmla="*/ 0 h 9"/>
                    <a:gd name="T2" fmla="*/ 14 w 17"/>
                    <a:gd name="T3" fmla="*/ 1 h 9"/>
                    <a:gd name="T4" fmla="*/ 12 w 17"/>
                    <a:gd name="T5" fmla="*/ 2 h 9"/>
                    <a:gd name="T6" fmla="*/ 10 w 17"/>
                    <a:gd name="T7" fmla="*/ 4 h 9"/>
                    <a:gd name="T8" fmla="*/ 8 w 17"/>
                    <a:gd name="T9" fmla="*/ 4 h 9"/>
                    <a:gd name="T10" fmla="*/ 5 w 17"/>
                    <a:gd name="T11" fmla="*/ 6 h 9"/>
                    <a:gd name="T12" fmla="*/ 3 w 17"/>
                    <a:gd name="T13" fmla="*/ 6 h 9"/>
                    <a:gd name="T14" fmla="*/ 2 w 17"/>
                    <a:gd name="T15" fmla="*/ 8 h 9"/>
                    <a:gd name="T16" fmla="*/ 0 w 17"/>
                    <a:gd name="T17" fmla="*/ 8 h 9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17" h="9">
                      <a:moveTo>
                        <a:pt x="16" y="0"/>
                      </a:moveTo>
                      <a:lnTo>
                        <a:pt x="14" y="1"/>
                      </a:lnTo>
                      <a:lnTo>
                        <a:pt x="12" y="2"/>
                      </a:lnTo>
                      <a:lnTo>
                        <a:pt x="10" y="4"/>
                      </a:lnTo>
                      <a:lnTo>
                        <a:pt x="8" y="4"/>
                      </a:lnTo>
                      <a:lnTo>
                        <a:pt x="5" y="6"/>
                      </a:lnTo>
                      <a:lnTo>
                        <a:pt x="3" y="6"/>
                      </a:lnTo>
                      <a:lnTo>
                        <a:pt x="2" y="8"/>
                      </a:lnTo>
                      <a:lnTo>
                        <a:pt x="0" y="8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8529" name="Freeform 199"/>
                <p:cNvSpPr>
                  <a:spLocks/>
                </p:cNvSpPr>
                <p:nvPr/>
              </p:nvSpPr>
              <p:spPr bwMode="auto">
                <a:xfrm>
                  <a:off x="4795" y="1764"/>
                  <a:ext cx="2" cy="2"/>
                </a:xfrm>
                <a:custGeom>
                  <a:avLst/>
                  <a:gdLst>
                    <a:gd name="T0" fmla="*/ 1 w 2"/>
                    <a:gd name="T1" fmla="*/ 0 h 2"/>
                    <a:gd name="T2" fmla="*/ 0 w 2"/>
                    <a:gd name="T3" fmla="*/ 1 h 2"/>
                    <a:gd name="T4" fmla="*/ 0 60000 65536"/>
                    <a:gd name="T5" fmla="*/ 0 60000 65536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0" t="0" r="r" b="b"/>
                  <a:pathLst>
                    <a:path w="2" h="2">
                      <a:moveTo>
                        <a:pt x="1" y="0"/>
                      </a:moveTo>
                      <a:lnTo>
                        <a:pt x="0" y="1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8530" name="Line 200"/>
                <p:cNvSpPr>
                  <a:spLocks noChangeShapeType="1"/>
                </p:cNvSpPr>
                <p:nvPr/>
              </p:nvSpPr>
              <p:spPr bwMode="auto">
                <a:xfrm>
                  <a:off x="4689" y="1796"/>
                  <a:ext cx="0" cy="4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8531" name="Freeform 201"/>
                <p:cNvSpPr>
                  <a:spLocks/>
                </p:cNvSpPr>
                <p:nvPr/>
              </p:nvSpPr>
              <p:spPr bwMode="auto">
                <a:xfrm>
                  <a:off x="4738" y="1779"/>
                  <a:ext cx="8" cy="65"/>
                </a:xfrm>
                <a:custGeom>
                  <a:avLst/>
                  <a:gdLst>
                    <a:gd name="T0" fmla="*/ 0 w 8"/>
                    <a:gd name="T1" fmla="*/ 0 h 65"/>
                    <a:gd name="T2" fmla="*/ 7 w 8"/>
                    <a:gd name="T3" fmla="*/ 13 h 65"/>
                    <a:gd name="T4" fmla="*/ 7 w 8"/>
                    <a:gd name="T5" fmla="*/ 64 h 65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8" h="65">
                      <a:moveTo>
                        <a:pt x="0" y="0"/>
                      </a:moveTo>
                      <a:lnTo>
                        <a:pt x="7" y="13"/>
                      </a:lnTo>
                      <a:lnTo>
                        <a:pt x="7" y="64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8532" name="Freeform 202"/>
                <p:cNvSpPr>
                  <a:spLocks/>
                </p:cNvSpPr>
                <p:nvPr/>
              </p:nvSpPr>
              <p:spPr bwMode="auto">
                <a:xfrm>
                  <a:off x="4750" y="1777"/>
                  <a:ext cx="88" cy="45"/>
                </a:xfrm>
                <a:custGeom>
                  <a:avLst/>
                  <a:gdLst>
                    <a:gd name="T0" fmla="*/ 0 w 88"/>
                    <a:gd name="T1" fmla="*/ 0 h 45"/>
                    <a:gd name="T2" fmla="*/ 0 w 88"/>
                    <a:gd name="T3" fmla="*/ 44 h 45"/>
                    <a:gd name="T4" fmla="*/ 87 w 88"/>
                    <a:gd name="T5" fmla="*/ 44 h 45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88" h="45">
                      <a:moveTo>
                        <a:pt x="0" y="0"/>
                      </a:moveTo>
                      <a:lnTo>
                        <a:pt x="0" y="44"/>
                      </a:lnTo>
                      <a:lnTo>
                        <a:pt x="87" y="44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8533" name="Line 203"/>
                <p:cNvSpPr>
                  <a:spLocks noChangeShapeType="1"/>
                </p:cNvSpPr>
                <p:nvPr/>
              </p:nvSpPr>
              <p:spPr bwMode="auto">
                <a:xfrm>
                  <a:off x="4796" y="1778"/>
                  <a:ext cx="0" cy="62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8534" name="Line 204"/>
                <p:cNvSpPr>
                  <a:spLocks noChangeShapeType="1"/>
                </p:cNvSpPr>
                <p:nvPr/>
              </p:nvSpPr>
              <p:spPr bwMode="auto">
                <a:xfrm>
                  <a:off x="4840" y="1749"/>
                  <a:ext cx="7" cy="18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8535" name="Line 205"/>
                <p:cNvSpPr>
                  <a:spLocks noChangeShapeType="1"/>
                </p:cNvSpPr>
                <p:nvPr/>
              </p:nvSpPr>
              <p:spPr bwMode="auto">
                <a:xfrm flipV="1">
                  <a:off x="5032" y="1737"/>
                  <a:ext cx="2" cy="27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8536" name="Line 206"/>
                <p:cNvSpPr>
                  <a:spLocks noChangeShapeType="1"/>
                </p:cNvSpPr>
                <p:nvPr/>
              </p:nvSpPr>
              <p:spPr bwMode="auto">
                <a:xfrm>
                  <a:off x="5055" y="1748"/>
                  <a:ext cx="0" cy="24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8537" name="Freeform 207"/>
                <p:cNvSpPr>
                  <a:spLocks/>
                </p:cNvSpPr>
                <p:nvPr/>
              </p:nvSpPr>
              <p:spPr bwMode="auto">
                <a:xfrm>
                  <a:off x="4796" y="1782"/>
                  <a:ext cx="19" cy="24"/>
                </a:xfrm>
                <a:custGeom>
                  <a:avLst/>
                  <a:gdLst>
                    <a:gd name="T0" fmla="*/ 0 w 19"/>
                    <a:gd name="T1" fmla="*/ 2 h 24"/>
                    <a:gd name="T2" fmla="*/ 12 w 19"/>
                    <a:gd name="T3" fmla="*/ 0 h 24"/>
                    <a:gd name="T4" fmla="*/ 18 w 19"/>
                    <a:gd name="T5" fmla="*/ 23 h 24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19" h="24">
                      <a:moveTo>
                        <a:pt x="0" y="2"/>
                      </a:moveTo>
                      <a:lnTo>
                        <a:pt x="12" y="0"/>
                      </a:lnTo>
                      <a:lnTo>
                        <a:pt x="18" y="23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8538" name="Line 208"/>
                <p:cNvSpPr>
                  <a:spLocks noChangeShapeType="1"/>
                </p:cNvSpPr>
                <p:nvPr/>
              </p:nvSpPr>
              <p:spPr bwMode="auto">
                <a:xfrm>
                  <a:off x="4800" y="1805"/>
                  <a:ext cx="188" cy="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8539" name="Line 209"/>
                <p:cNvSpPr>
                  <a:spLocks noChangeShapeType="1"/>
                </p:cNvSpPr>
                <p:nvPr/>
              </p:nvSpPr>
              <p:spPr bwMode="auto">
                <a:xfrm>
                  <a:off x="4837" y="1809"/>
                  <a:ext cx="0" cy="3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8540" name="Line 210"/>
                <p:cNvSpPr>
                  <a:spLocks noChangeShapeType="1"/>
                </p:cNvSpPr>
                <p:nvPr/>
              </p:nvSpPr>
              <p:spPr bwMode="auto">
                <a:xfrm>
                  <a:off x="4900" y="1767"/>
                  <a:ext cx="0" cy="72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8541" name="Line 211"/>
                <p:cNvSpPr>
                  <a:spLocks noChangeShapeType="1"/>
                </p:cNvSpPr>
                <p:nvPr/>
              </p:nvSpPr>
              <p:spPr bwMode="auto">
                <a:xfrm>
                  <a:off x="4914" y="1765"/>
                  <a:ext cx="0" cy="74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8542" name="Line 212"/>
                <p:cNvSpPr>
                  <a:spLocks noChangeShapeType="1"/>
                </p:cNvSpPr>
                <p:nvPr/>
              </p:nvSpPr>
              <p:spPr bwMode="auto">
                <a:xfrm>
                  <a:off x="4905" y="1778"/>
                  <a:ext cx="4" cy="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8543" name="Freeform 213"/>
                <p:cNvSpPr>
                  <a:spLocks/>
                </p:cNvSpPr>
                <p:nvPr/>
              </p:nvSpPr>
              <p:spPr bwMode="auto">
                <a:xfrm>
                  <a:off x="4880" y="1828"/>
                  <a:ext cx="21" cy="17"/>
                </a:xfrm>
                <a:custGeom>
                  <a:avLst/>
                  <a:gdLst>
                    <a:gd name="T0" fmla="*/ 20 w 21"/>
                    <a:gd name="T1" fmla="*/ 0 h 17"/>
                    <a:gd name="T2" fmla="*/ 0 w 21"/>
                    <a:gd name="T3" fmla="*/ 0 h 17"/>
                    <a:gd name="T4" fmla="*/ 0 w 21"/>
                    <a:gd name="T5" fmla="*/ 16 h 17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1" h="17">
                      <a:moveTo>
                        <a:pt x="20" y="0"/>
                      </a:moveTo>
                      <a:lnTo>
                        <a:pt x="0" y="0"/>
                      </a:lnTo>
                      <a:lnTo>
                        <a:pt x="0" y="16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8544" name="Line 214"/>
                <p:cNvSpPr>
                  <a:spLocks noChangeShapeType="1"/>
                </p:cNvSpPr>
                <p:nvPr/>
              </p:nvSpPr>
              <p:spPr bwMode="auto">
                <a:xfrm>
                  <a:off x="4992" y="1809"/>
                  <a:ext cx="0" cy="37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8545" name="Line 215"/>
                <p:cNvSpPr>
                  <a:spLocks noChangeShapeType="1"/>
                </p:cNvSpPr>
                <p:nvPr/>
              </p:nvSpPr>
              <p:spPr bwMode="auto">
                <a:xfrm>
                  <a:off x="4735" y="1844"/>
                  <a:ext cx="56" cy="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8546" name="Line 216"/>
                <p:cNvSpPr>
                  <a:spLocks noChangeShapeType="1"/>
                </p:cNvSpPr>
                <p:nvPr/>
              </p:nvSpPr>
              <p:spPr bwMode="auto">
                <a:xfrm>
                  <a:off x="4736" y="1848"/>
                  <a:ext cx="0" cy="2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8547" name="Line 217"/>
                <p:cNvSpPr>
                  <a:spLocks noChangeShapeType="1"/>
                </p:cNvSpPr>
                <p:nvPr/>
              </p:nvSpPr>
              <p:spPr bwMode="auto">
                <a:xfrm>
                  <a:off x="4740" y="1854"/>
                  <a:ext cx="5" cy="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8548" name="Line 218"/>
                <p:cNvSpPr>
                  <a:spLocks noChangeShapeType="1"/>
                </p:cNvSpPr>
                <p:nvPr/>
              </p:nvSpPr>
              <p:spPr bwMode="auto">
                <a:xfrm>
                  <a:off x="4786" y="1848"/>
                  <a:ext cx="0" cy="2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8549" name="Line 219"/>
                <p:cNvSpPr>
                  <a:spLocks noChangeShapeType="1"/>
                </p:cNvSpPr>
                <p:nvPr/>
              </p:nvSpPr>
              <p:spPr bwMode="auto">
                <a:xfrm>
                  <a:off x="4956" y="1844"/>
                  <a:ext cx="0" cy="6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8550" name="Line 220"/>
                <p:cNvSpPr>
                  <a:spLocks noChangeShapeType="1"/>
                </p:cNvSpPr>
                <p:nvPr/>
              </p:nvSpPr>
              <p:spPr bwMode="auto">
                <a:xfrm>
                  <a:off x="5001" y="1850"/>
                  <a:ext cx="16" cy="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8551" name="Line 221"/>
                <p:cNvSpPr>
                  <a:spLocks noChangeShapeType="1"/>
                </p:cNvSpPr>
                <p:nvPr/>
              </p:nvSpPr>
              <p:spPr bwMode="auto">
                <a:xfrm>
                  <a:off x="5010" y="1854"/>
                  <a:ext cx="4" cy="8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8552" name="Freeform 222"/>
                <p:cNvSpPr>
                  <a:spLocks/>
                </p:cNvSpPr>
                <p:nvPr/>
              </p:nvSpPr>
              <p:spPr bwMode="auto">
                <a:xfrm>
                  <a:off x="4810" y="1789"/>
                  <a:ext cx="19" cy="10"/>
                </a:xfrm>
                <a:custGeom>
                  <a:avLst/>
                  <a:gdLst>
                    <a:gd name="T0" fmla="*/ 0 w 19"/>
                    <a:gd name="T1" fmla="*/ 0 h 10"/>
                    <a:gd name="T2" fmla="*/ 9 w 19"/>
                    <a:gd name="T3" fmla="*/ 0 h 10"/>
                    <a:gd name="T4" fmla="*/ 18 w 19"/>
                    <a:gd name="T5" fmla="*/ 5 h 10"/>
                    <a:gd name="T6" fmla="*/ 18 w 19"/>
                    <a:gd name="T7" fmla="*/ 9 h 10"/>
                    <a:gd name="T8" fmla="*/ 2 w 19"/>
                    <a:gd name="T9" fmla="*/ 9 h 10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9" h="10">
                      <a:moveTo>
                        <a:pt x="0" y="0"/>
                      </a:moveTo>
                      <a:lnTo>
                        <a:pt x="9" y="0"/>
                      </a:lnTo>
                      <a:lnTo>
                        <a:pt x="18" y="5"/>
                      </a:lnTo>
                      <a:lnTo>
                        <a:pt x="18" y="9"/>
                      </a:lnTo>
                      <a:lnTo>
                        <a:pt x="2" y="9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8553" name="Freeform 223"/>
                <p:cNvSpPr>
                  <a:spLocks/>
                </p:cNvSpPr>
                <p:nvPr/>
              </p:nvSpPr>
              <p:spPr bwMode="auto">
                <a:xfrm>
                  <a:off x="4992" y="1791"/>
                  <a:ext cx="12" cy="8"/>
                </a:xfrm>
                <a:custGeom>
                  <a:avLst/>
                  <a:gdLst>
                    <a:gd name="T0" fmla="*/ 0 w 12"/>
                    <a:gd name="T1" fmla="*/ 0 h 8"/>
                    <a:gd name="T2" fmla="*/ 11 w 12"/>
                    <a:gd name="T3" fmla="*/ 5 h 8"/>
                    <a:gd name="T4" fmla="*/ 0 w 12"/>
                    <a:gd name="T5" fmla="*/ 7 h 8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12" h="8">
                      <a:moveTo>
                        <a:pt x="0" y="0"/>
                      </a:moveTo>
                      <a:lnTo>
                        <a:pt x="11" y="5"/>
                      </a:lnTo>
                      <a:lnTo>
                        <a:pt x="0" y="7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8554" name="Freeform 224"/>
                <p:cNvSpPr>
                  <a:spLocks/>
                </p:cNvSpPr>
                <p:nvPr/>
              </p:nvSpPr>
              <p:spPr bwMode="auto">
                <a:xfrm>
                  <a:off x="4936" y="1789"/>
                  <a:ext cx="14" cy="10"/>
                </a:xfrm>
                <a:custGeom>
                  <a:avLst/>
                  <a:gdLst>
                    <a:gd name="T0" fmla="*/ 0 w 14"/>
                    <a:gd name="T1" fmla="*/ 9 h 10"/>
                    <a:gd name="T2" fmla="*/ 0 w 14"/>
                    <a:gd name="T3" fmla="*/ 0 h 10"/>
                    <a:gd name="T4" fmla="*/ 13 w 14"/>
                    <a:gd name="T5" fmla="*/ 0 h 10"/>
                    <a:gd name="T6" fmla="*/ 13 w 14"/>
                    <a:gd name="T7" fmla="*/ 9 h 10"/>
                    <a:gd name="T8" fmla="*/ 0 w 14"/>
                    <a:gd name="T9" fmla="*/ 9 h 10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4" h="10">
                      <a:moveTo>
                        <a:pt x="0" y="9"/>
                      </a:moveTo>
                      <a:lnTo>
                        <a:pt x="0" y="0"/>
                      </a:lnTo>
                      <a:lnTo>
                        <a:pt x="13" y="0"/>
                      </a:lnTo>
                      <a:lnTo>
                        <a:pt x="13" y="9"/>
                      </a:lnTo>
                      <a:lnTo>
                        <a:pt x="0" y="9"/>
                      </a:lnTo>
                    </a:path>
                  </a:pathLst>
                </a:custGeom>
                <a:gradFill rotWithShape="0">
                  <a:gsLst>
                    <a:gs pos="0">
                      <a:srgbClr val="AAAAAA"/>
                    </a:gs>
                    <a:gs pos="100000">
                      <a:srgbClr val="555555"/>
                    </a:gs>
                  </a:gsLst>
                  <a:lin ang="5400000" scaled="1"/>
                </a:gra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8555" name="Freeform 225"/>
                <p:cNvSpPr>
                  <a:spLocks/>
                </p:cNvSpPr>
                <p:nvPr/>
              </p:nvSpPr>
              <p:spPr bwMode="auto">
                <a:xfrm>
                  <a:off x="4860" y="1831"/>
                  <a:ext cx="28" cy="6"/>
                </a:xfrm>
                <a:custGeom>
                  <a:avLst/>
                  <a:gdLst>
                    <a:gd name="T0" fmla="*/ 0 w 28"/>
                    <a:gd name="T1" fmla="*/ 1 h 6"/>
                    <a:gd name="T2" fmla="*/ 1 w 28"/>
                    <a:gd name="T3" fmla="*/ 1 h 6"/>
                    <a:gd name="T4" fmla="*/ 2 w 28"/>
                    <a:gd name="T5" fmla="*/ 1 h 6"/>
                    <a:gd name="T6" fmla="*/ 3 w 28"/>
                    <a:gd name="T7" fmla="*/ 1 h 6"/>
                    <a:gd name="T8" fmla="*/ 4 w 28"/>
                    <a:gd name="T9" fmla="*/ 1 h 6"/>
                    <a:gd name="T10" fmla="*/ 4 w 28"/>
                    <a:gd name="T11" fmla="*/ 0 h 6"/>
                    <a:gd name="T12" fmla="*/ 6 w 28"/>
                    <a:gd name="T13" fmla="*/ 0 h 6"/>
                    <a:gd name="T14" fmla="*/ 7 w 28"/>
                    <a:gd name="T15" fmla="*/ 0 h 6"/>
                    <a:gd name="T16" fmla="*/ 16 w 28"/>
                    <a:gd name="T17" fmla="*/ 0 h 6"/>
                    <a:gd name="T18" fmla="*/ 17 w 28"/>
                    <a:gd name="T19" fmla="*/ 0 h 6"/>
                    <a:gd name="T20" fmla="*/ 18 w 28"/>
                    <a:gd name="T21" fmla="*/ 0 h 6"/>
                    <a:gd name="T22" fmla="*/ 20 w 28"/>
                    <a:gd name="T23" fmla="*/ 0 h 6"/>
                    <a:gd name="T24" fmla="*/ 21 w 28"/>
                    <a:gd name="T25" fmla="*/ 0 h 6"/>
                    <a:gd name="T26" fmla="*/ 22 w 28"/>
                    <a:gd name="T27" fmla="*/ 1 h 6"/>
                    <a:gd name="T28" fmla="*/ 23 w 28"/>
                    <a:gd name="T29" fmla="*/ 1 h 6"/>
                    <a:gd name="T30" fmla="*/ 24 w 28"/>
                    <a:gd name="T31" fmla="*/ 1 h 6"/>
                    <a:gd name="T32" fmla="*/ 25 w 28"/>
                    <a:gd name="T33" fmla="*/ 1 h 6"/>
                    <a:gd name="T34" fmla="*/ 26 w 28"/>
                    <a:gd name="T35" fmla="*/ 2 h 6"/>
                    <a:gd name="T36" fmla="*/ 26 w 28"/>
                    <a:gd name="T37" fmla="*/ 3 h 6"/>
                    <a:gd name="T38" fmla="*/ 27 w 28"/>
                    <a:gd name="T39" fmla="*/ 3 h 6"/>
                    <a:gd name="T40" fmla="*/ 26 w 28"/>
                    <a:gd name="T41" fmla="*/ 3 h 6"/>
                    <a:gd name="T42" fmla="*/ 25 w 28"/>
                    <a:gd name="T43" fmla="*/ 4 h 6"/>
                    <a:gd name="T44" fmla="*/ 24 w 28"/>
                    <a:gd name="T45" fmla="*/ 4 h 6"/>
                    <a:gd name="T46" fmla="*/ 23 w 28"/>
                    <a:gd name="T47" fmla="*/ 4 h 6"/>
                    <a:gd name="T48" fmla="*/ 22 w 28"/>
                    <a:gd name="T49" fmla="*/ 4 h 6"/>
                    <a:gd name="T50" fmla="*/ 22 w 28"/>
                    <a:gd name="T51" fmla="*/ 5 h 6"/>
                    <a:gd name="T52" fmla="*/ 20 w 28"/>
                    <a:gd name="T53" fmla="*/ 5 h 6"/>
                    <a:gd name="T54" fmla="*/ 19 w 28"/>
                    <a:gd name="T55" fmla="*/ 5 h 6"/>
                    <a:gd name="T56" fmla="*/ 18 w 28"/>
                    <a:gd name="T57" fmla="*/ 5 h 6"/>
                    <a:gd name="T58" fmla="*/ 17 w 28"/>
                    <a:gd name="T59" fmla="*/ 5 h 6"/>
                    <a:gd name="T60" fmla="*/ 16 w 28"/>
                    <a:gd name="T61" fmla="*/ 5 h 6"/>
                    <a:gd name="T62" fmla="*/ 15 w 28"/>
                    <a:gd name="T63" fmla="*/ 5 h 6"/>
                    <a:gd name="T64" fmla="*/ 14 w 28"/>
                    <a:gd name="T65" fmla="*/ 5 h 6"/>
                    <a:gd name="T66" fmla="*/ 12 w 28"/>
                    <a:gd name="T67" fmla="*/ 5 h 6"/>
                    <a:gd name="T68" fmla="*/ 11 w 28"/>
                    <a:gd name="T69" fmla="*/ 5 h 6"/>
                    <a:gd name="T70" fmla="*/ 10 w 28"/>
                    <a:gd name="T71" fmla="*/ 5 h 6"/>
                    <a:gd name="T72" fmla="*/ 9 w 28"/>
                    <a:gd name="T73" fmla="*/ 5 h 6"/>
                    <a:gd name="T74" fmla="*/ 8 w 28"/>
                    <a:gd name="T75" fmla="*/ 5 h 6"/>
                    <a:gd name="T76" fmla="*/ 7 w 28"/>
                    <a:gd name="T77" fmla="*/ 5 h 6"/>
                    <a:gd name="T78" fmla="*/ 6 w 28"/>
                    <a:gd name="T79" fmla="*/ 5 h 6"/>
                    <a:gd name="T80" fmla="*/ 4 w 28"/>
                    <a:gd name="T81" fmla="*/ 4 h 6"/>
                    <a:gd name="T82" fmla="*/ 3 w 28"/>
                    <a:gd name="T83" fmla="*/ 4 h 6"/>
                    <a:gd name="T84" fmla="*/ 2 w 28"/>
                    <a:gd name="T85" fmla="*/ 4 h 6"/>
                    <a:gd name="T86" fmla="*/ 2 w 28"/>
                    <a:gd name="T87" fmla="*/ 3 h 6"/>
                    <a:gd name="T88" fmla="*/ 1 w 28"/>
                    <a:gd name="T89" fmla="*/ 3 h 6"/>
                    <a:gd name="T90" fmla="*/ 0 w 28"/>
                    <a:gd name="T91" fmla="*/ 3 h 6"/>
                    <a:gd name="T92" fmla="*/ 0 w 28"/>
                    <a:gd name="T93" fmla="*/ 2 h 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0" t="0" r="r" b="b"/>
                  <a:pathLst>
                    <a:path w="28" h="6">
                      <a:moveTo>
                        <a:pt x="0" y="1"/>
                      </a:moveTo>
                      <a:lnTo>
                        <a:pt x="1" y="1"/>
                      </a:lnTo>
                      <a:lnTo>
                        <a:pt x="2" y="1"/>
                      </a:lnTo>
                      <a:lnTo>
                        <a:pt x="3" y="1"/>
                      </a:lnTo>
                      <a:lnTo>
                        <a:pt x="4" y="1"/>
                      </a:lnTo>
                      <a:lnTo>
                        <a:pt x="4" y="0"/>
                      </a:lnTo>
                      <a:lnTo>
                        <a:pt x="6" y="0"/>
                      </a:lnTo>
                      <a:lnTo>
                        <a:pt x="7" y="0"/>
                      </a:lnTo>
                      <a:lnTo>
                        <a:pt x="16" y="0"/>
                      </a:lnTo>
                      <a:lnTo>
                        <a:pt x="17" y="0"/>
                      </a:lnTo>
                      <a:lnTo>
                        <a:pt x="18" y="0"/>
                      </a:lnTo>
                      <a:lnTo>
                        <a:pt x="20" y="0"/>
                      </a:lnTo>
                      <a:lnTo>
                        <a:pt x="21" y="0"/>
                      </a:lnTo>
                      <a:lnTo>
                        <a:pt x="22" y="1"/>
                      </a:lnTo>
                      <a:lnTo>
                        <a:pt x="23" y="1"/>
                      </a:lnTo>
                      <a:lnTo>
                        <a:pt x="24" y="1"/>
                      </a:lnTo>
                      <a:lnTo>
                        <a:pt x="25" y="1"/>
                      </a:lnTo>
                      <a:lnTo>
                        <a:pt x="26" y="2"/>
                      </a:lnTo>
                      <a:lnTo>
                        <a:pt x="26" y="3"/>
                      </a:lnTo>
                      <a:lnTo>
                        <a:pt x="27" y="3"/>
                      </a:lnTo>
                      <a:lnTo>
                        <a:pt x="26" y="3"/>
                      </a:lnTo>
                      <a:lnTo>
                        <a:pt x="25" y="4"/>
                      </a:lnTo>
                      <a:lnTo>
                        <a:pt x="24" y="4"/>
                      </a:lnTo>
                      <a:lnTo>
                        <a:pt x="23" y="4"/>
                      </a:lnTo>
                      <a:lnTo>
                        <a:pt x="22" y="4"/>
                      </a:lnTo>
                      <a:lnTo>
                        <a:pt x="22" y="5"/>
                      </a:lnTo>
                      <a:lnTo>
                        <a:pt x="20" y="5"/>
                      </a:lnTo>
                      <a:lnTo>
                        <a:pt x="19" y="5"/>
                      </a:lnTo>
                      <a:lnTo>
                        <a:pt x="18" y="5"/>
                      </a:lnTo>
                      <a:lnTo>
                        <a:pt x="17" y="5"/>
                      </a:lnTo>
                      <a:lnTo>
                        <a:pt x="16" y="5"/>
                      </a:lnTo>
                      <a:lnTo>
                        <a:pt x="15" y="5"/>
                      </a:lnTo>
                      <a:lnTo>
                        <a:pt x="14" y="5"/>
                      </a:lnTo>
                      <a:lnTo>
                        <a:pt x="12" y="5"/>
                      </a:lnTo>
                      <a:lnTo>
                        <a:pt x="11" y="5"/>
                      </a:lnTo>
                      <a:lnTo>
                        <a:pt x="10" y="5"/>
                      </a:lnTo>
                      <a:lnTo>
                        <a:pt x="9" y="5"/>
                      </a:lnTo>
                      <a:lnTo>
                        <a:pt x="8" y="5"/>
                      </a:lnTo>
                      <a:lnTo>
                        <a:pt x="7" y="5"/>
                      </a:lnTo>
                      <a:lnTo>
                        <a:pt x="6" y="5"/>
                      </a:lnTo>
                      <a:lnTo>
                        <a:pt x="4" y="4"/>
                      </a:lnTo>
                      <a:lnTo>
                        <a:pt x="3" y="4"/>
                      </a:lnTo>
                      <a:lnTo>
                        <a:pt x="2" y="4"/>
                      </a:lnTo>
                      <a:lnTo>
                        <a:pt x="2" y="3"/>
                      </a:lnTo>
                      <a:lnTo>
                        <a:pt x="1" y="3"/>
                      </a:lnTo>
                      <a:lnTo>
                        <a:pt x="0" y="3"/>
                      </a:lnTo>
                      <a:lnTo>
                        <a:pt x="0" y="2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8556" name="Line 226"/>
                <p:cNvSpPr>
                  <a:spLocks noChangeShapeType="1"/>
                </p:cNvSpPr>
                <p:nvPr/>
              </p:nvSpPr>
              <p:spPr bwMode="auto">
                <a:xfrm flipV="1">
                  <a:off x="4784" y="1765"/>
                  <a:ext cx="0" cy="13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1225943794"/>
      </p:ext>
    </p:extLst>
  </p:cSld>
  <p:clrMapOvr>
    <a:masterClrMapping/>
  </p:clrMapOvr>
  <p:transition spd="med">
    <p:cut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914400" y="-3376"/>
            <a:ext cx="773836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i="1" dirty="0"/>
              <a:t>TIPOS DE GUIADO</a:t>
            </a:r>
          </a:p>
        </p:txBody>
      </p:sp>
      <p:sp>
        <p:nvSpPr>
          <p:cNvPr id="3" name="Rectangle 2"/>
          <p:cNvSpPr/>
          <p:nvPr/>
        </p:nvSpPr>
        <p:spPr>
          <a:xfrm>
            <a:off x="381000" y="914400"/>
            <a:ext cx="81534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2200" b="1" dirty="0">
                <a:solidFill>
                  <a:srgbClr val="C00000"/>
                </a:solidFill>
              </a:rPr>
              <a:t>“Los </a:t>
            </a:r>
            <a:r>
              <a:rPr lang="en-US" sz="2200" b="1" dirty="0" err="1">
                <a:solidFill>
                  <a:srgbClr val="C00000"/>
                </a:solidFill>
              </a:rPr>
              <a:t>Sistemas</a:t>
            </a:r>
            <a:r>
              <a:rPr lang="en-US" sz="2200" b="1" dirty="0">
                <a:solidFill>
                  <a:srgbClr val="C00000"/>
                </a:solidFill>
              </a:rPr>
              <a:t> de </a:t>
            </a:r>
            <a:r>
              <a:rPr lang="en-US" sz="2200" b="1" dirty="0" err="1">
                <a:solidFill>
                  <a:srgbClr val="C00000"/>
                </a:solidFill>
              </a:rPr>
              <a:t>Guiado</a:t>
            </a:r>
            <a:r>
              <a:rPr lang="en-US" sz="2200" b="1" dirty="0">
                <a:solidFill>
                  <a:srgbClr val="C00000"/>
                </a:solidFill>
              </a:rPr>
              <a:t> son </a:t>
            </a:r>
            <a:r>
              <a:rPr lang="en-US" sz="2200" b="1" dirty="0" err="1">
                <a:solidFill>
                  <a:srgbClr val="C00000"/>
                </a:solidFill>
              </a:rPr>
              <a:t>los</a:t>
            </a:r>
            <a:r>
              <a:rPr lang="en-US" sz="2200" b="1" dirty="0">
                <a:solidFill>
                  <a:srgbClr val="C00000"/>
                </a:solidFill>
              </a:rPr>
              <a:t> que </a:t>
            </a:r>
            <a:r>
              <a:rPr lang="en-US" sz="2200" b="1" dirty="0" err="1">
                <a:solidFill>
                  <a:srgbClr val="C00000"/>
                </a:solidFill>
              </a:rPr>
              <a:t>permiten</a:t>
            </a:r>
            <a:r>
              <a:rPr lang="en-US" sz="2200" b="1" dirty="0">
                <a:solidFill>
                  <a:srgbClr val="C00000"/>
                </a:solidFill>
              </a:rPr>
              <a:t> </a:t>
            </a:r>
            <a:r>
              <a:rPr lang="en-US" sz="2200" b="1" dirty="0" err="1">
                <a:solidFill>
                  <a:srgbClr val="C00000"/>
                </a:solidFill>
              </a:rPr>
              <a:t>asegurar</a:t>
            </a:r>
            <a:r>
              <a:rPr lang="en-US" sz="2200" b="1" dirty="0">
                <a:solidFill>
                  <a:srgbClr val="C00000"/>
                </a:solidFill>
              </a:rPr>
              <a:t> que el </a:t>
            </a:r>
            <a:r>
              <a:rPr lang="en-US" sz="2200" b="1" dirty="0" err="1">
                <a:solidFill>
                  <a:srgbClr val="C00000"/>
                </a:solidFill>
              </a:rPr>
              <a:t>arma</a:t>
            </a:r>
            <a:r>
              <a:rPr lang="en-US" sz="2200" b="1" dirty="0">
                <a:solidFill>
                  <a:srgbClr val="C00000"/>
                </a:solidFill>
              </a:rPr>
              <a:t> </a:t>
            </a:r>
            <a:r>
              <a:rPr lang="en-US" sz="2200" b="1" dirty="0" err="1">
                <a:solidFill>
                  <a:srgbClr val="C00000"/>
                </a:solidFill>
              </a:rPr>
              <a:t>llegará</a:t>
            </a:r>
            <a:r>
              <a:rPr lang="en-US" sz="2200" b="1" dirty="0">
                <a:solidFill>
                  <a:srgbClr val="C00000"/>
                </a:solidFill>
              </a:rPr>
              <a:t> al </a:t>
            </a:r>
            <a:r>
              <a:rPr lang="en-US" sz="2200" b="1" dirty="0" err="1">
                <a:solidFill>
                  <a:srgbClr val="C00000"/>
                </a:solidFill>
              </a:rPr>
              <a:t>blanco</a:t>
            </a:r>
            <a:r>
              <a:rPr lang="en-US" sz="2200" b="1" dirty="0">
                <a:solidFill>
                  <a:srgbClr val="C00000"/>
                </a:solidFill>
              </a:rPr>
              <a:t>”</a:t>
            </a:r>
          </a:p>
        </p:txBody>
      </p:sp>
      <p:grpSp>
        <p:nvGrpSpPr>
          <p:cNvPr id="14" name="Group 13"/>
          <p:cNvGrpSpPr/>
          <p:nvPr/>
        </p:nvGrpSpPr>
        <p:grpSpPr>
          <a:xfrm>
            <a:off x="177063" y="1905000"/>
            <a:ext cx="3303474" cy="1066800"/>
            <a:chOff x="2286000" y="3235340"/>
            <a:chExt cx="3303474" cy="1066800"/>
          </a:xfrm>
        </p:grpSpPr>
        <p:sp>
          <p:nvSpPr>
            <p:cNvPr id="21" name="Rounded Rectangle 20"/>
            <p:cNvSpPr/>
            <p:nvPr/>
          </p:nvSpPr>
          <p:spPr>
            <a:xfrm>
              <a:off x="2286000" y="3235340"/>
              <a:ext cx="3303474" cy="1066800"/>
            </a:xfrm>
            <a:prstGeom prst="roundRect">
              <a:avLst/>
            </a:prstGeom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Rectangle 20"/>
            <p:cNvSpPr>
              <a:spLocks noChangeArrowheads="1"/>
            </p:cNvSpPr>
            <p:nvPr/>
          </p:nvSpPr>
          <p:spPr bwMode="auto">
            <a:xfrm>
              <a:off x="2438399" y="3308357"/>
              <a:ext cx="2956964" cy="9207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5400" b="1" dirty="0">
                  <a:solidFill>
                    <a:schemeClr val="bg1">
                      <a:lumMod val="9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CONTROL</a:t>
              </a: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2819400" y="3962400"/>
            <a:ext cx="2895600" cy="1066800"/>
            <a:chOff x="5257799" y="4902207"/>
            <a:chExt cx="2895600" cy="1066800"/>
          </a:xfrm>
        </p:grpSpPr>
        <p:sp>
          <p:nvSpPr>
            <p:cNvPr id="19" name="Rounded Rectangle 18"/>
            <p:cNvSpPr/>
            <p:nvPr/>
          </p:nvSpPr>
          <p:spPr>
            <a:xfrm>
              <a:off x="5257799" y="4902207"/>
              <a:ext cx="2895600" cy="1066800"/>
            </a:xfrm>
            <a:prstGeom prst="roundRect">
              <a:avLst/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Rectangle 21"/>
            <p:cNvSpPr>
              <a:spLocks noChangeArrowheads="1"/>
            </p:cNvSpPr>
            <p:nvPr/>
          </p:nvSpPr>
          <p:spPr bwMode="auto">
            <a:xfrm>
              <a:off x="5317398" y="4991079"/>
              <a:ext cx="2776402" cy="9207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5400" b="1" dirty="0">
                  <a:solidFill>
                    <a:schemeClr val="bg1">
                      <a:lumMod val="9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HOMING</a:t>
              </a: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3656842" y="1905000"/>
            <a:ext cx="5272123" cy="1066800"/>
            <a:chOff x="304800" y="5292174"/>
            <a:chExt cx="5272123" cy="1066800"/>
          </a:xfrm>
        </p:grpSpPr>
        <p:sp>
          <p:nvSpPr>
            <p:cNvPr id="17" name="Rounded Rectangle 16"/>
            <p:cNvSpPr/>
            <p:nvPr/>
          </p:nvSpPr>
          <p:spPr>
            <a:xfrm>
              <a:off x="304800" y="5292174"/>
              <a:ext cx="5272123" cy="1066800"/>
            </a:xfrm>
            <a:prstGeom prst="roundRect">
              <a:avLst/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21"/>
            <p:cNvSpPr>
              <a:spLocks noChangeArrowheads="1"/>
            </p:cNvSpPr>
            <p:nvPr/>
          </p:nvSpPr>
          <p:spPr bwMode="auto">
            <a:xfrm>
              <a:off x="888036" y="5378774"/>
              <a:ext cx="3834384" cy="9207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 eaLnBrk="0" hangingPunct="0"/>
              <a:r>
                <a:rPr lang="en-US" sz="5400" b="1" dirty="0">
                  <a:solidFill>
                    <a:schemeClr val="bg1">
                      <a:lumMod val="9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AUTÓNOMO</a:t>
              </a:r>
            </a:p>
          </p:txBody>
        </p:sp>
      </p:grpSp>
      <p:sp>
        <p:nvSpPr>
          <p:cNvPr id="25" name="Rectangle 24"/>
          <p:cNvSpPr/>
          <p:nvPr/>
        </p:nvSpPr>
        <p:spPr>
          <a:xfrm>
            <a:off x="2514600" y="5039436"/>
            <a:ext cx="3810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ACTIVO</a:t>
            </a:r>
          </a:p>
          <a:p>
            <a:pPr algn="ctr"/>
            <a:r>
              <a:rPr lang="en-US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SEMI-ACTIVO</a:t>
            </a:r>
          </a:p>
          <a:p>
            <a:pPr algn="ctr"/>
            <a:r>
              <a:rPr lang="en-US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PASIVO</a:t>
            </a:r>
          </a:p>
          <a:p>
            <a:pPr algn="ctr"/>
            <a:r>
              <a:rPr lang="en-US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TRAQUEO VIA MISIL (TVM)</a:t>
            </a:r>
          </a:p>
        </p:txBody>
      </p:sp>
      <p:sp>
        <p:nvSpPr>
          <p:cNvPr id="28" name="Rectangle 27"/>
          <p:cNvSpPr/>
          <p:nvPr/>
        </p:nvSpPr>
        <p:spPr>
          <a:xfrm>
            <a:off x="4498616" y="2966114"/>
            <a:ext cx="35052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PREESTABLECIDO</a:t>
            </a:r>
          </a:p>
          <a:p>
            <a:pPr algn="ctr"/>
            <a:r>
              <a:rPr lang="en-US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NAVEGACIONAL</a:t>
            </a:r>
          </a:p>
        </p:txBody>
      </p:sp>
      <p:sp>
        <p:nvSpPr>
          <p:cNvPr id="29" name="Rectangle 28"/>
          <p:cNvSpPr/>
          <p:nvPr/>
        </p:nvSpPr>
        <p:spPr>
          <a:xfrm>
            <a:off x="76200" y="2971800"/>
            <a:ext cx="3505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COMANDO</a:t>
            </a:r>
          </a:p>
          <a:p>
            <a:pPr algn="ctr"/>
            <a:r>
              <a:rPr lang="en-US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GUIADO POR CABLE</a:t>
            </a:r>
          </a:p>
          <a:p>
            <a:pPr algn="ctr"/>
            <a:r>
              <a:rPr lang="en-US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BEAM-RIDER</a:t>
            </a:r>
          </a:p>
        </p:txBody>
      </p:sp>
    </p:spTree>
    <p:extLst>
      <p:ext uri="{BB962C8B-B14F-4D97-AF65-F5344CB8AC3E}">
        <p14:creationId xmlns:p14="http://schemas.microsoft.com/office/powerpoint/2010/main" val="1007675448"/>
      </p:ext>
    </p:extLst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TextBox 34"/>
          <p:cNvSpPr txBox="1"/>
          <p:nvPr/>
        </p:nvSpPr>
        <p:spPr>
          <a:xfrm>
            <a:off x="914400" y="-76200"/>
            <a:ext cx="7738368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i="1" dirty="0"/>
              <a:t>GUIADO “CONTROL”</a:t>
            </a:r>
          </a:p>
          <a:p>
            <a:pPr algn="ctr"/>
            <a:r>
              <a:rPr lang="en-US" sz="3800" b="1" i="1" dirty="0">
                <a:solidFill>
                  <a:srgbClr val="C00000"/>
                </a:solidFill>
              </a:rPr>
              <a:t>GUIADO POR COMANDO</a:t>
            </a:r>
          </a:p>
        </p:txBody>
      </p:sp>
      <p:pic>
        <p:nvPicPr>
          <p:cNvPr id="39" name="Picture 2" descr="http://upload.wikimedia.org/wikipedia/commons/b/bf/Burke_class_destroyer_profile%3Bwpe47485.gif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956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-1"/>
          <a:stretch/>
        </p:blipFill>
        <p:spPr bwMode="auto">
          <a:xfrm>
            <a:off x="226877" y="5038333"/>
            <a:ext cx="2189349" cy="650724"/>
          </a:xfrm>
          <a:prstGeom prst="rect">
            <a:avLst/>
          </a:prstGeom>
          <a:noFill/>
          <a:extLst/>
        </p:spPr>
      </p:pic>
      <p:sp>
        <p:nvSpPr>
          <p:cNvPr id="40" name="Rectangle 39"/>
          <p:cNvSpPr/>
          <p:nvPr/>
        </p:nvSpPr>
        <p:spPr>
          <a:xfrm>
            <a:off x="438150" y="1509229"/>
            <a:ext cx="855859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b="1" dirty="0" err="1"/>
              <a:t>Plataforma</a:t>
            </a:r>
            <a:r>
              <a:rPr lang="en-US" b="1" dirty="0"/>
              <a:t> </a:t>
            </a:r>
            <a:r>
              <a:rPr lang="en-US" b="1" dirty="0" err="1"/>
              <a:t>lanzadora</a:t>
            </a:r>
            <a:r>
              <a:rPr lang="en-US" b="1" dirty="0"/>
              <a:t> </a:t>
            </a:r>
            <a:r>
              <a:rPr lang="en-US" b="1" dirty="0" err="1"/>
              <a:t>traquea</a:t>
            </a:r>
            <a:r>
              <a:rPr lang="en-US" b="1" dirty="0"/>
              <a:t> el </a:t>
            </a:r>
            <a:r>
              <a:rPr lang="en-US" b="1" dirty="0" err="1"/>
              <a:t>blanco</a:t>
            </a:r>
            <a:r>
              <a:rPr lang="en-US" b="1" dirty="0"/>
              <a:t> &amp; interceptor</a:t>
            </a:r>
          </a:p>
          <a:p>
            <a:pPr marL="457200" indent="-457200">
              <a:buFont typeface="+mj-lt"/>
              <a:buAutoNum type="arabicPeriod"/>
            </a:pPr>
            <a:r>
              <a:rPr lang="en-US" b="1" dirty="0" err="1"/>
              <a:t>Basado</a:t>
            </a:r>
            <a:r>
              <a:rPr lang="en-US" b="1" dirty="0"/>
              <a:t> </a:t>
            </a:r>
            <a:r>
              <a:rPr lang="en-US" b="1" dirty="0" err="1"/>
              <a:t>en</a:t>
            </a:r>
            <a:r>
              <a:rPr lang="en-US" b="1" dirty="0"/>
              <a:t> la </a:t>
            </a:r>
            <a:r>
              <a:rPr lang="en-US" b="1" dirty="0" err="1"/>
              <a:t>posición</a:t>
            </a:r>
            <a:r>
              <a:rPr lang="en-US" b="1" dirty="0"/>
              <a:t> </a:t>
            </a:r>
            <a:r>
              <a:rPr lang="en-US" b="1" dirty="0" err="1"/>
              <a:t>relativa</a:t>
            </a:r>
            <a:r>
              <a:rPr lang="en-US" b="1" dirty="0"/>
              <a:t> del </a:t>
            </a:r>
            <a:r>
              <a:rPr lang="en-US" b="1" dirty="0" err="1"/>
              <a:t>blanco</a:t>
            </a:r>
            <a:r>
              <a:rPr lang="en-US" b="1" dirty="0"/>
              <a:t> &amp; interceptor, el </a:t>
            </a:r>
            <a:r>
              <a:rPr lang="en-US" b="1" dirty="0" err="1"/>
              <a:t>computador</a:t>
            </a:r>
            <a:r>
              <a:rPr lang="en-US" b="1" dirty="0"/>
              <a:t> (</a:t>
            </a:r>
            <a:r>
              <a:rPr lang="en-US" b="1" dirty="0" err="1"/>
              <a:t>comando</a:t>
            </a:r>
            <a:r>
              <a:rPr lang="en-US" b="1" dirty="0"/>
              <a:t>) </a:t>
            </a:r>
            <a:r>
              <a:rPr lang="en-US" b="1" dirty="0" err="1"/>
              <a:t>calcula</a:t>
            </a:r>
            <a:r>
              <a:rPr lang="en-US" b="1" dirty="0"/>
              <a:t> &amp; </a:t>
            </a:r>
            <a:r>
              <a:rPr lang="en-US" b="1" dirty="0" err="1"/>
              <a:t>transmite</a:t>
            </a:r>
            <a:r>
              <a:rPr lang="en-US" b="1" dirty="0"/>
              <a:t> </a:t>
            </a:r>
            <a:r>
              <a:rPr lang="en-US" b="1" dirty="0" err="1"/>
              <a:t>comandos</a:t>
            </a:r>
            <a:r>
              <a:rPr lang="en-US" b="1" dirty="0"/>
              <a:t> de </a:t>
            </a:r>
            <a:r>
              <a:rPr lang="en-US" b="1" dirty="0" err="1"/>
              <a:t>rumbo</a:t>
            </a:r>
            <a:r>
              <a:rPr lang="en-US" b="1" dirty="0"/>
              <a:t> (</a:t>
            </a:r>
            <a:r>
              <a:rPr lang="en-US" b="1" dirty="0" err="1"/>
              <a:t>dirección</a:t>
            </a:r>
            <a:r>
              <a:rPr lang="en-US" b="1" dirty="0"/>
              <a:t>) al interceptor</a:t>
            </a:r>
          </a:p>
        </p:txBody>
      </p:sp>
      <p:sp>
        <p:nvSpPr>
          <p:cNvPr id="41" name="Rectangle 40"/>
          <p:cNvSpPr/>
          <p:nvPr/>
        </p:nvSpPr>
        <p:spPr>
          <a:xfrm>
            <a:off x="0" y="5689057"/>
            <a:ext cx="9144000" cy="556168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44000"/>
                </a:schemeClr>
              </a:gs>
              <a:gs pos="50000">
                <a:schemeClr val="accent1">
                  <a:lumMod val="91000"/>
                  <a:lumOff val="9000"/>
                </a:schemeClr>
              </a:gs>
              <a:gs pos="100000">
                <a:schemeClr val="accent1">
                  <a:tint val="23500"/>
                  <a:satMod val="160000"/>
                  <a:lumMod val="89000"/>
                  <a:lumOff val="11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2" name="Picture 2" descr="http://www.3dcadbrowser.com/th/1/10/10707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3167" b="93500" l="1000" r="1000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297276">
            <a:off x="3575881" y="3313823"/>
            <a:ext cx="1710535" cy="128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3" name="Straight Arrow Connector 42"/>
          <p:cNvCxnSpPr/>
          <p:nvPr/>
        </p:nvCxnSpPr>
        <p:spPr>
          <a:xfrm flipV="1">
            <a:off x="1649083" y="4100751"/>
            <a:ext cx="1494167" cy="937582"/>
          </a:xfrm>
          <a:prstGeom prst="straightConnector1">
            <a:avLst/>
          </a:prstGeom>
          <a:ln w="38100">
            <a:solidFill>
              <a:schemeClr val="accent6">
                <a:lumMod val="75000"/>
              </a:schemeClr>
            </a:solidFill>
            <a:prstDash val="sysDash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Rectangle 43"/>
          <p:cNvSpPr/>
          <p:nvPr/>
        </p:nvSpPr>
        <p:spPr>
          <a:xfrm>
            <a:off x="4144854" y="3460964"/>
            <a:ext cx="57259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en-US" sz="1400" b="1" dirty="0">
                <a:solidFill>
                  <a:schemeClr val="bg1">
                    <a:lumMod val="50000"/>
                  </a:schemeClr>
                </a:solidFill>
              </a:rPr>
              <a:t>SM-2</a:t>
            </a:r>
          </a:p>
        </p:txBody>
      </p:sp>
      <p:grpSp>
        <p:nvGrpSpPr>
          <p:cNvPr id="45" name="Group 44"/>
          <p:cNvGrpSpPr/>
          <p:nvPr/>
        </p:nvGrpSpPr>
        <p:grpSpPr>
          <a:xfrm>
            <a:off x="1653031" y="4516557"/>
            <a:ext cx="5649113" cy="762742"/>
            <a:chOff x="1696774" y="3962193"/>
            <a:chExt cx="5649113" cy="762742"/>
          </a:xfrm>
        </p:grpSpPr>
        <p:grpSp>
          <p:nvGrpSpPr>
            <p:cNvPr id="46" name="Group 45"/>
            <p:cNvGrpSpPr/>
            <p:nvPr/>
          </p:nvGrpSpPr>
          <p:grpSpPr>
            <a:xfrm rot="21135329">
              <a:off x="2005887" y="3967875"/>
              <a:ext cx="5340000" cy="757060"/>
              <a:chOff x="2053348" y="5033370"/>
              <a:chExt cx="4695144" cy="757060"/>
            </a:xfrm>
          </p:grpSpPr>
          <p:sp>
            <p:nvSpPr>
              <p:cNvPr id="50" name="Isosceles Triangle 49"/>
              <p:cNvSpPr/>
              <p:nvPr/>
            </p:nvSpPr>
            <p:spPr>
              <a:xfrm rot="15862518">
                <a:off x="4022390" y="3064328"/>
                <a:ext cx="757060" cy="4695144"/>
              </a:xfrm>
              <a:prstGeom prst="triangle">
                <a:avLst/>
              </a:prstGeom>
              <a:pattFill prst="dkVert">
                <a:fgClr>
                  <a:schemeClr val="accent1"/>
                </a:fgClr>
                <a:bgClr>
                  <a:schemeClr val="accent1">
                    <a:lumMod val="40000"/>
                    <a:lumOff val="60000"/>
                  </a:schemeClr>
                </a:bgClr>
              </a:patt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51" name="Straight Arrow Connector 50"/>
              <p:cNvCxnSpPr>
                <a:endCxn id="50" idx="3"/>
              </p:cNvCxnSpPr>
              <p:nvPr/>
            </p:nvCxnSpPr>
            <p:spPr>
              <a:xfrm rot="21372949" flipV="1">
                <a:off x="2423200" y="5312295"/>
                <a:ext cx="4323894" cy="178939"/>
              </a:xfrm>
              <a:prstGeom prst="straightConnector1">
                <a:avLst/>
              </a:prstGeom>
              <a:ln w="44450">
                <a:solidFill>
                  <a:schemeClr val="bg1"/>
                </a:solidFill>
                <a:tailEnd type="stealth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7" name="Group 46"/>
            <p:cNvGrpSpPr/>
            <p:nvPr/>
          </p:nvGrpSpPr>
          <p:grpSpPr>
            <a:xfrm rot="19735966">
              <a:off x="1696774" y="3962193"/>
              <a:ext cx="2243142" cy="757060"/>
              <a:chOff x="2053348" y="5033370"/>
              <a:chExt cx="4695144" cy="757060"/>
            </a:xfrm>
          </p:grpSpPr>
          <p:sp>
            <p:nvSpPr>
              <p:cNvPr id="48" name="Isosceles Triangle 47"/>
              <p:cNvSpPr/>
              <p:nvPr/>
            </p:nvSpPr>
            <p:spPr>
              <a:xfrm rot="15862518">
                <a:off x="4022390" y="3064328"/>
                <a:ext cx="757060" cy="4695144"/>
              </a:xfrm>
              <a:prstGeom prst="triangle">
                <a:avLst/>
              </a:prstGeom>
              <a:pattFill prst="dkVert">
                <a:fgClr>
                  <a:schemeClr val="accent1"/>
                </a:fgClr>
                <a:bgClr>
                  <a:schemeClr val="accent1">
                    <a:lumMod val="40000"/>
                    <a:lumOff val="60000"/>
                  </a:schemeClr>
                </a:bgClr>
              </a:patt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49" name="Straight Arrow Connector 48"/>
              <p:cNvCxnSpPr>
                <a:endCxn id="48" idx="3"/>
              </p:cNvCxnSpPr>
              <p:nvPr/>
            </p:nvCxnSpPr>
            <p:spPr>
              <a:xfrm rot="21372949" flipV="1">
                <a:off x="2423200" y="5312295"/>
                <a:ext cx="4323894" cy="178939"/>
              </a:xfrm>
              <a:prstGeom prst="straightConnector1">
                <a:avLst/>
              </a:prstGeom>
              <a:ln w="44450">
                <a:solidFill>
                  <a:schemeClr val="bg1"/>
                </a:solidFill>
                <a:tailEnd type="stealth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52" name="Group 51"/>
          <p:cNvGrpSpPr/>
          <p:nvPr/>
        </p:nvGrpSpPr>
        <p:grpSpPr>
          <a:xfrm>
            <a:off x="2242577" y="3456048"/>
            <a:ext cx="4683480" cy="2314140"/>
            <a:chOff x="2314052" y="3086630"/>
            <a:chExt cx="4683480" cy="2314140"/>
          </a:xfrm>
        </p:grpSpPr>
        <p:grpSp>
          <p:nvGrpSpPr>
            <p:cNvPr id="53" name="Group 52"/>
            <p:cNvGrpSpPr/>
            <p:nvPr/>
          </p:nvGrpSpPr>
          <p:grpSpPr>
            <a:xfrm rot="19472202">
              <a:off x="2953239" y="4122355"/>
              <a:ext cx="4044293" cy="638153"/>
              <a:chOff x="4361254" y="2852741"/>
              <a:chExt cx="4044293" cy="638153"/>
            </a:xfrm>
          </p:grpSpPr>
          <p:sp>
            <p:nvSpPr>
              <p:cNvPr id="57" name="Isosceles Triangle 56"/>
              <p:cNvSpPr/>
              <p:nvPr/>
            </p:nvSpPr>
            <p:spPr>
              <a:xfrm rot="6731651">
                <a:off x="6064324" y="1149671"/>
                <a:ext cx="638153" cy="4044293"/>
              </a:xfrm>
              <a:prstGeom prst="triangle">
                <a:avLst/>
              </a:prstGeom>
              <a:pattFill prst="dkVert">
                <a:fgClr>
                  <a:schemeClr val="accent2">
                    <a:lumMod val="60000"/>
                    <a:lumOff val="40000"/>
                  </a:schemeClr>
                </a:fgClr>
                <a:bgClr>
                  <a:schemeClr val="accent2">
                    <a:lumMod val="20000"/>
                    <a:lumOff val="80000"/>
                  </a:schemeClr>
                </a:bgClr>
              </a:patt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58" name="Straight Arrow Connector 57"/>
              <p:cNvCxnSpPr>
                <a:endCxn id="57" idx="3"/>
              </p:cNvCxnSpPr>
              <p:nvPr/>
            </p:nvCxnSpPr>
            <p:spPr>
              <a:xfrm rot="1390772" flipH="1">
                <a:off x="4361553" y="3137044"/>
                <a:ext cx="4043694" cy="69548"/>
              </a:xfrm>
              <a:prstGeom prst="straightConnector1">
                <a:avLst/>
              </a:prstGeom>
              <a:ln w="44450">
                <a:solidFill>
                  <a:schemeClr val="bg1"/>
                </a:solidFill>
                <a:tailEnd type="stealth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4" name="Group 53"/>
            <p:cNvGrpSpPr/>
            <p:nvPr/>
          </p:nvGrpSpPr>
          <p:grpSpPr>
            <a:xfrm rot="17888258">
              <a:off x="1938183" y="3462499"/>
              <a:ext cx="2314140" cy="1562401"/>
              <a:chOff x="6199392" y="2509135"/>
              <a:chExt cx="2776655" cy="1562401"/>
            </a:xfrm>
          </p:grpSpPr>
          <p:sp>
            <p:nvSpPr>
              <p:cNvPr id="55" name="Isosceles Triangle 54"/>
              <p:cNvSpPr/>
              <p:nvPr/>
            </p:nvSpPr>
            <p:spPr>
              <a:xfrm rot="6731651">
                <a:off x="7268643" y="1956437"/>
                <a:ext cx="638153" cy="2776655"/>
              </a:xfrm>
              <a:prstGeom prst="triangle">
                <a:avLst/>
              </a:prstGeom>
              <a:pattFill prst="dkVert">
                <a:fgClr>
                  <a:schemeClr val="accent2">
                    <a:lumMod val="60000"/>
                    <a:lumOff val="40000"/>
                  </a:schemeClr>
                </a:fgClr>
                <a:bgClr>
                  <a:schemeClr val="accent2">
                    <a:lumMod val="20000"/>
                    <a:lumOff val="80000"/>
                  </a:schemeClr>
                </a:bgClr>
              </a:patt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56" name="Straight Arrow Connector 55"/>
              <p:cNvCxnSpPr>
                <a:endCxn id="55" idx="3"/>
              </p:cNvCxnSpPr>
              <p:nvPr/>
            </p:nvCxnSpPr>
            <p:spPr>
              <a:xfrm rot="3711742" flipH="1">
                <a:off x="6650139" y="2511210"/>
                <a:ext cx="1562401" cy="1558252"/>
              </a:xfrm>
              <a:prstGeom prst="straightConnector1">
                <a:avLst/>
              </a:prstGeom>
              <a:ln w="44450">
                <a:solidFill>
                  <a:schemeClr val="bg1"/>
                </a:solidFill>
                <a:tailEnd type="stealth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59" name="Picture 21" descr="Flanker 2 View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158"/>
          <a:stretch/>
        </p:blipFill>
        <p:spPr bwMode="auto">
          <a:xfrm>
            <a:off x="7195847" y="4078701"/>
            <a:ext cx="1447891" cy="322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491496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603" name="Group 6"/>
          <p:cNvGrpSpPr>
            <a:grpSpLocks/>
          </p:cNvGrpSpPr>
          <p:nvPr/>
        </p:nvGrpSpPr>
        <p:grpSpPr bwMode="auto">
          <a:xfrm>
            <a:off x="1373188" y="3973513"/>
            <a:ext cx="1612900" cy="1963737"/>
            <a:chOff x="865" y="2503"/>
            <a:chExt cx="1016" cy="1237"/>
          </a:xfrm>
        </p:grpSpPr>
        <p:sp>
          <p:nvSpPr>
            <p:cNvPr id="25631" name="Rectangle 3"/>
            <p:cNvSpPr>
              <a:spLocks noChangeArrowheads="1"/>
            </p:cNvSpPr>
            <p:nvPr/>
          </p:nvSpPr>
          <p:spPr bwMode="auto">
            <a:xfrm>
              <a:off x="865" y="3113"/>
              <a:ext cx="1016" cy="627"/>
            </a:xfrm>
            <a:prstGeom prst="rect">
              <a:avLst/>
            </a:prstGeom>
            <a:noFill/>
            <a:ln w="508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632" name="Arc 4"/>
            <p:cNvSpPr>
              <a:spLocks/>
            </p:cNvSpPr>
            <p:nvPr/>
          </p:nvSpPr>
          <p:spPr bwMode="auto">
            <a:xfrm rot="8160000">
              <a:off x="1124" y="2503"/>
              <a:ext cx="498" cy="481"/>
            </a:xfrm>
            <a:custGeom>
              <a:avLst/>
              <a:gdLst>
                <a:gd name="T0" fmla="*/ 0 w 21643"/>
                <a:gd name="T1" fmla="*/ 0 h 21600"/>
                <a:gd name="T2" fmla="*/ 0 w 21643"/>
                <a:gd name="T3" fmla="*/ 0 h 21600"/>
                <a:gd name="T4" fmla="*/ 0 w 21643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43" h="21600" fill="none" extrusionOk="0">
                  <a:moveTo>
                    <a:pt x="0" y="0"/>
                  </a:moveTo>
                  <a:cubicBezTo>
                    <a:pt x="14" y="0"/>
                    <a:pt x="28" y="-1"/>
                    <a:pt x="43" y="0"/>
                  </a:cubicBezTo>
                  <a:cubicBezTo>
                    <a:pt x="11954" y="0"/>
                    <a:pt x="21618" y="9643"/>
                    <a:pt x="21642" y="21555"/>
                  </a:cubicBezTo>
                </a:path>
                <a:path w="21643" h="21600" stroke="0" extrusionOk="0">
                  <a:moveTo>
                    <a:pt x="0" y="0"/>
                  </a:moveTo>
                  <a:cubicBezTo>
                    <a:pt x="14" y="0"/>
                    <a:pt x="28" y="-1"/>
                    <a:pt x="43" y="0"/>
                  </a:cubicBezTo>
                  <a:cubicBezTo>
                    <a:pt x="11954" y="0"/>
                    <a:pt x="21618" y="9643"/>
                    <a:pt x="21642" y="21555"/>
                  </a:cubicBezTo>
                  <a:lnTo>
                    <a:pt x="43" y="2160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50800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5633" name="AutoShape 5"/>
            <p:cNvSpPr>
              <a:spLocks noChangeArrowheads="1"/>
            </p:cNvSpPr>
            <p:nvPr/>
          </p:nvSpPr>
          <p:spPr bwMode="auto">
            <a:xfrm>
              <a:off x="1330" y="2843"/>
              <a:ext cx="119" cy="238"/>
            </a:xfrm>
            <a:prstGeom prst="triangle">
              <a:avLst>
                <a:gd name="adj" fmla="val 49995"/>
              </a:avLst>
            </a:prstGeom>
            <a:noFill/>
            <a:ln w="508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25604" name="Group 10"/>
          <p:cNvGrpSpPr>
            <a:grpSpLocks/>
          </p:cNvGrpSpPr>
          <p:nvPr/>
        </p:nvGrpSpPr>
        <p:grpSpPr bwMode="auto">
          <a:xfrm>
            <a:off x="6383338" y="3973513"/>
            <a:ext cx="1612900" cy="1963737"/>
            <a:chOff x="4021" y="2503"/>
            <a:chExt cx="1016" cy="1237"/>
          </a:xfrm>
        </p:grpSpPr>
        <p:sp>
          <p:nvSpPr>
            <p:cNvPr id="25628" name="Rectangle 7"/>
            <p:cNvSpPr>
              <a:spLocks noChangeArrowheads="1"/>
            </p:cNvSpPr>
            <p:nvPr/>
          </p:nvSpPr>
          <p:spPr bwMode="auto">
            <a:xfrm>
              <a:off x="4021" y="3113"/>
              <a:ext cx="1016" cy="627"/>
            </a:xfrm>
            <a:prstGeom prst="rect">
              <a:avLst/>
            </a:prstGeom>
            <a:noFill/>
            <a:ln w="508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629" name="Arc 8"/>
            <p:cNvSpPr>
              <a:spLocks/>
            </p:cNvSpPr>
            <p:nvPr/>
          </p:nvSpPr>
          <p:spPr bwMode="auto">
            <a:xfrm rot="8160000">
              <a:off x="4280" y="2503"/>
              <a:ext cx="498" cy="481"/>
            </a:xfrm>
            <a:custGeom>
              <a:avLst/>
              <a:gdLst>
                <a:gd name="T0" fmla="*/ 0 w 21643"/>
                <a:gd name="T1" fmla="*/ 0 h 21600"/>
                <a:gd name="T2" fmla="*/ 0 w 21643"/>
                <a:gd name="T3" fmla="*/ 0 h 21600"/>
                <a:gd name="T4" fmla="*/ 0 w 21643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43" h="21600" fill="none" extrusionOk="0">
                  <a:moveTo>
                    <a:pt x="0" y="0"/>
                  </a:moveTo>
                  <a:cubicBezTo>
                    <a:pt x="14" y="0"/>
                    <a:pt x="28" y="-1"/>
                    <a:pt x="43" y="0"/>
                  </a:cubicBezTo>
                  <a:cubicBezTo>
                    <a:pt x="11954" y="0"/>
                    <a:pt x="21618" y="9643"/>
                    <a:pt x="21642" y="21555"/>
                  </a:cubicBezTo>
                </a:path>
                <a:path w="21643" h="21600" stroke="0" extrusionOk="0">
                  <a:moveTo>
                    <a:pt x="0" y="0"/>
                  </a:moveTo>
                  <a:cubicBezTo>
                    <a:pt x="14" y="0"/>
                    <a:pt x="28" y="-1"/>
                    <a:pt x="43" y="0"/>
                  </a:cubicBezTo>
                  <a:cubicBezTo>
                    <a:pt x="11954" y="0"/>
                    <a:pt x="21618" y="9643"/>
                    <a:pt x="21642" y="21555"/>
                  </a:cubicBezTo>
                  <a:lnTo>
                    <a:pt x="43" y="2160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50800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5630" name="AutoShape 9"/>
            <p:cNvSpPr>
              <a:spLocks noChangeArrowheads="1"/>
            </p:cNvSpPr>
            <p:nvPr/>
          </p:nvSpPr>
          <p:spPr bwMode="auto">
            <a:xfrm>
              <a:off x="4486" y="2843"/>
              <a:ext cx="119" cy="238"/>
            </a:xfrm>
            <a:prstGeom prst="triangle">
              <a:avLst>
                <a:gd name="adj" fmla="val 49995"/>
              </a:avLst>
            </a:prstGeom>
            <a:noFill/>
            <a:ln w="508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5605" name="Rectangle 11"/>
          <p:cNvSpPr>
            <a:spLocks noChangeArrowheads="1"/>
          </p:cNvSpPr>
          <p:nvPr/>
        </p:nvSpPr>
        <p:spPr bwMode="auto">
          <a:xfrm>
            <a:off x="3835400" y="4940300"/>
            <a:ext cx="1663700" cy="996950"/>
          </a:xfrm>
          <a:prstGeom prst="rect">
            <a:avLst/>
          </a:prstGeom>
          <a:noFill/>
          <a:ln w="508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5606" name="Rectangle 12"/>
          <p:cNvSpPr>
            <a:spLocks noChangeArrowheads="1"/>
          </p:cNvSpPr>
          <p:nvPr/>
        </p:nvSpPr>
        <p:spPr bwMode="auto">
          <a:xfrm>
            <a:off x="3816350" y="3454400"/>
            <a:ext cx="1663700" cy="996950"/>
          </a:xfrm>
          <a:prstGeom prst="rect">
            <a:avLst/>
          </a:prstGeom>
          <a:noFill/>
          <a:ln w="508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5607" name="Rectangle 13"/>
          <p:cNvSpPr>
            <a:spLocks noChangeArrowheads="1"/>
          </p:cNvSpPr>
          <p:nvPr/>
        </p:nvSpPr>
        <p:spPr bwMode="auto">
          <a:xfrm>
            <a:off x="6330950" y="2006600"/>
            <a:ext cx="1663700" cy="996950"/>
          </a:xfrm>
          <a:prstGeom prst="rect">
            <a:avLst/>
          </a:prstGeom>
          <a:noFill/>
          <a:ln w="508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5608" name="Rectangle 14"/>
          <p:cNvSpPr>
            <a:spLocks noChangeArrowheads="1"/>
          </p:cNvSpPr>
          <p:nvPr/>
        </p:nvSpPr>
        <p:spPr bwMode="auto">
          <a:xfrm>
            <a:off x="1435100" y="2006600"/>
            <a:ext cx="1663700" cy="996950"/>
          </a:xfrm>
          <a:prstGeom prst="rect">
            <a:avLst/>
          </a:prstGeom>
          <a:noFill/>
          <a:ln w="508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5609" name="Freeform 15"/>
          <p:cNvSpPr>
            <a:spLocks/>
          </p:cNvSpPr>
          <p:nvPr/>
        </p:nvSpPr>
        <p:spPr bwMode="auto">
          <a:xfrm>
            <a:off x="6850063" y="2157413"/>
            <a:ext cx="692150" cy="493712"/>
          </a:xfrm>
          <a:custGeom>
            <a:avLst/>
            <a:gdLst>
              <a:gd name="T0" fmla="*/ 0 w 436"/>
              <a:gd name="T1" fmla="*/ 2147483647 h 311"/>
              <a:gd name="T2" fmla="*/ 2147483647 w 436"/>
              <a:gd name="T3" fmla="*/ 0 h 311"/>
              <a:gd name="T4" fmla="*/ 2147483647 w 436"/>
              <a:gd name="T5" fmla="*/ 2147483647 h 311"/>
              <a:gd name="T6" fmla="*/ 2147483647 w 436"/>
              <a:gd name="T7" fmla="*/ 2147483647 h 311"/>
              <a:gd name="T8" fmla="*/ 2147483647 w 436"/>
              <a:gd name="T9" fmla="*/ 2147483647 h 311"/>
              <a:gd name="T10" fmla="*/ 2147483647 w 436"/>
              <a:gd name="T11" fmla="*/ 2147483647 h 311"/>
              <a:gd name="T12" fmla="*/ 2147483647 w 436"/>
              <a:gd name="T13" fmla="*/ 2147483647 h 311"/>
              <a:gd name="T14" fmla="*/ 2147483647 w 436"/>
              <a:gd name="T15" fmla="*/ 2147483647 h 311"/>
              <a:gd name="T16" fmla="*/ 2147483647 w 436"/>
              <a:gd name="T17" fmla="*/ 2147483647 h 311"/>
              <a:gd name="T18" fmla="*/ 2147483647 w 436"/>
              <a:gd name="T19" fmla="*/ 2147483647 h 311"/>
              <a:gd name="T20" fmla="*/ 2147483647 w 436"/>
              <a:gd name="T21" fmla="*/ 2147483647 h 311"/>
              <a:gd name="T22" fmla="*/ 2147483647 w 436"/>
              <a:gd name="T23" fmla="*/ 2147483647 h 311"/>
              <a:gd name="T24" fmla="*/ 2147483647 w 436"/>
              <a:gd name="T25" fmla="*/ 2147483647 h 311"/>
              <a:gd name="T26" fmla="*/ 2147483647 w 436"/>
              <a:gd name="T27" fmla="*/ 2147483647 h 311"/>
              <a:gd name="T28" fmla="*/ 2147483647 w 436"/>
              <a:gd name="T29" fmla="*/ 2147483647 h 311"/>
              <a:gd name="T30" fmla="*/ 2147483647 w 436"/>
              <a:gd name="T31" fmla="*/ 2147483647 h 311"/>
              <a:gd name="T32" fmla="*/ 2147483647 w 436"/>
              <a:gd name="T33" fmla="*/ 2147483647 h 311"/>
              <a:gd name="T34" fmla="*/ 2147483647 w 436"/>
              <a:gd name="T35" fmla="*/ 2147483647 h 311"/>
              <a:gd name="T36" fmla="*/ 2147483647 w 436"/>
              <a:gd name="T37" fmla="*/ 2147483647 h 311"/>
              <a:gd name="T38" fmla="*/ 2147483647 w 436"/>
              <a:gd name="T39" fmla="*/ 2147483647 h 311"/>
              <a:gd name="T40" fmla="*/ 0 w 436"/>
              <a:gd name="T41" fmla="*/ 2147483647 h 311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0" t="0" r="r" b="b"/>
            <a:pathLst>
              <a:path w="436" h="311">
                <a:moveTo>
                  <a:pt x="0" y="30"/>
                </a:moveTo>
                <a:lnTo>
                  <a:pt x="20" y="0"/>
                </a:lnTo>
                <a:lnTo>
                  <a:pt x="141" y="46"/>
                </a:lnTo>
                <a:lnTo>
                  <a:pt x="268" y="40"/>
                </a:lnTo>
                <a:lnTo>
                  <a:pt x="291" y="74"/>
                </a:lnTo>
                <a:lnTo>
                  <a:pt x="203" y="104"/>
                </a:lnTo>
                <a:lnTo>
                  <a:pt x="325" y="190"/>
                </a:lnTo>
                <a:lnTo>
                  <a:pt x="328" y="140"/>
                </a:lnTo>
                <a:lnTo>
                  <a:pt x="357" y="161"/>
                </a:lnTo>
                <a:lnTo>
                  <a:pt x="355" y="207"/>
                </a:lnTo>
                <a:lnTo>
                  <a:pt x="414" y="214"/>
                </a:lnTo>
                <a:lnTo>
                  <a:pt x="435" y="238"/>
                </a:lnTo>
                <a:lnTo>
                  <a:pt x="359" y="246"/>
                </a:lnTo>
                <a:lnTo>
                  <a:pt x="351" y="310"/>
                </a:lnTo>
                <a:lnTo>
                  <a:pt x="326" y="277"/>
                </a:lnTo>
                <a:lnTo>
                  <a:pt x="327" y="238"/>
                </a:lnTo>
                <a:lnTo>
                  <a:pt x="174" y="163"/>
                </a:lnTo>
                <a:lnTo>
                  <a:pt x="187" y="282"/>
                </a:lnTo>
                <a:lnTo>
                  <a:pt x="143" y="245"/>
                </a:lnTo>
                <a:lnTo>
                  <a:pt x="105" y="129"/>
                </a:lnTo>
                <a:lnTo>
                  <a:pt x="0" y="30"/>
                </a:lnTo>
              </a:path>
            </a:pathLst>
          </a:custGeom>
          <a:solidFill>
            <a:schemeClr val="accent1"/>
          </a:solidFill>
          <a:ln w="12700" cap="rnd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5610" name="Freeform 16"/>
          <p:cNvSpPr>
            <a:spLocks/>
          </p:cNvSpPr>
          <p:nvPr/>
        </p:nvSpPr>
        <p:spPr bwMode="auto">
          <a:xfrm>
            <a:off x="1881188" y="2238375"/>
            <a:ext cx="760412" cy="201613"/>
          </a:xfrm>
          <a:custGeom>
            <a:avLst/>
            <a:gdLst>
              <a:gd name="T0" fmla="*/ 0 w 479"/>
              <a:gd name="T1" fmla="*/ 2147483647 h 127"/>
              <a:gd name="T2" fmla="*/ 2147483647 w 479"/>
              <a:gd name="T3" fmla="*/ 2147483647 h 127"/>
              <a:gd name="T4" fmla="*/ 2147483647 w 479"/>
              <a:gd name="T5" fmla="*/ 0 h 127"/>
              <a:gd name="T6" fmla="*/ 2147483647 w 479"/>
              <a:gd name="T7" fmla="*/ 2147483647 h 127"/>
              <a:gd name="T8" fmla="*/ 2147483647 w 479"/>
              <a:gd name="T9" fmla="*/ 2147483647 h 127"/>
              <a:gd name="T10" fmla="*/ 2147483647 w 479"/>
              <a:gd name="T11" fmla="*/ 2147483647 h 127"/>
              <a:gd name="T12" fmla="*/ 2147483647 w 479"/>
              <a:gd name="T13" fmla="*/ 2147483647 h 127"/>
              <a:gd name="T14" fmla="*/ 2147483647 w 479"/>
              <a:gd name="T15" fmla="*/ 2147483647 h 127"/>
              <a:gd name="T16" fmla="*/ 2147483647 w 479"/>
              <a:gd name="T17" fmla="*/ 2147483647 h 127"/>
              <a:gd name="T18" fmla="*/ 2147483647 w 479"/>
              <a:gd name="T19" fmla="*/ 2147483647 h 127"/>
              <a:gd name="T20" fmla="*/ 2147483647 w 479"/>
              <a:gd name="T21" fmla="*/ 2147483647 h 127"/>
              <a:gd name="T22" fmla="*/ 2147483647 w 479"/>
              <a:gd name="T23" fmla="*/ 2147483647 h 127"/>
              <a:gd name="T24" fmla="*/ 2147483647 w 479"/>
              <a:gd name="T25" fmla="*/ 2147483647 h 127"/>
              <a:gd name="T26" fmla="*/ 2147483647 w 479"/>
              <a:gd name="T27" fmla="*/ 2147483647 h 127"/>
              <a:gd name="T28" fmla="*/ 2147483647 w 479"/>
              <a:gd name="T29" fmla="*/ 2147483647 h 127"/>
              <a:gd name="T30" fmla="*/ 2147483647 w 479"/>
              <a:gd name="T31" fmla="*/ 2147483647 h 127"/>
              <a:gd name="T32" fmla="*/ 0 w 479"/>
              <a:gd name="T33" fmla="*/ 2147483647 h 127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0" t="0" r="r" b="b"/>
            <a:pathLst>
              <a:path w="479" h="127">
                <a:moveTo>
                  <a:pt x="0" y="67"/>
                </a:moveTo>
                <a:lnTo>
                  <a:pt x="18" y="1"/>
                </a:lnTo>
                <a:lnTo>
                  <a:pt x="32" y="0"/>
                </a:lnTo>
                <a:lnTo>
                  <a:pt x="48" y="53"/>
                </a:lnTo>
                <a:lnTo>
                  <a:pt x="71" y="28"/>
                </a:lnTo>
                <a:lnTo>
                  <a:pt x="255" y="32"/>
                </a:lnTo>
                <a:lnTo>
                  <a:pt x="285" y="48"/>
                </a:lnTo>
                <a:lnTo>
                  <a:pt x="394" y="48"/>
                </a:lnTo>
                <a:lnTo>
                  <a:pt x="478" y="64"/>
                </a:lnTo>
                <a:lnTo>
                  <a:pt x="398" y="82"/>
                </a:lnTo>
                <a:lnTo>
                  <a:pt x="291" y="83"/>
                </a:lnTo>
                <a:lnTo>
                  <a:pt x="265" y="98"/>
                </a:lnTo>
                <a:lnTo>
                  <a:pt x="74" y="100"/>
                </a:lnTo>
                <a:lnTo>
                  <a:pt x="53" y="77"/>
                </a:lnTo>
                <a:lnTo>
                  <a:pt x="36" y="126"/>
                </a:lnTo>
                <a:lnTo>
                  <a:pt x="13" y="122"/>
                </a:lnTo>
                <a:lnTo>
                  <a:pt x="0" y="67"/>
                </a:lnTo>
              </a:path>
            </a:pathLst>
          </a:custGeom>
          <a:solidFill>
            <a:schemeClr val="accent1"/>
          </a:solidFill>
          <a:ln w="12700" cap="rnd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5611" name="AutoShape 17"/>
          <p:cNvSpPr>
            <a:spLocks noChangeArrowheads="1"/>
          </p:cNvSpPr>
          <p:nvPr/>
        </p:nvSpPr>
        <p:spPr bwMode="auto">
          <a:xfrm>
            <a:off x="4044950" y="1225550"/>
            <a:ext cx="1168400" cy="1054100"/>
          </a:xfrm>
          <a:prstGeom prst="star16">
            <a:avLst>
              <a:gd name="adj" fmla="val 37500"/>
            </a:avLst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5612" name="Line 18"/>
          <p:cNvSpPr>
            <a:spLocks noChangeShapeType="1"/>
          </p:cNvSpPr>
          <p:nvPr/>
        </p:nvSpPr>
        <p:spPr bwMode="auto">
          <a:xfrm>
            <a:off x="7219950" y="3048000"/>
            <a:ext cx="0" cy="129540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5613" name="Line 19"/>
          <p:cNvSpPr>
            <a:spLocks noChangeShapeType="1"/>
          </p:cNvSpPr>
          <p:nvPr/>
        </p:nvSpPr>
        <p:spPr bwMode="auto">
          <a:xfrm>
            <a:off x="2209800" y="3009900"/>
            <a:ext cx="0" cy="129540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5614" name="Line 20"/>
          <p:cNvSpPr>
            <a:spLocks noChangeShapeType="1"/>
          </p:cNvSpPr>
          <p:nvPr/>
        </p:nvSpPr>
        <p:spPr bwMode="auto">
          <a:xfrm>
            <a:off x="2990850" y="5448300"/>
            <a:ext cx="838200" cy="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5615" name="Line 21"/>
          <p:cNvSpPr>
            <a:spLocks noChangeShapeType="1"/>
          </p:cNvSpPr>
          <p:nvPr/>
        </p:nvSpPr>
        <p:spPr bwMode="auto">
          <a:xfrm flipH="1">
            <a:off x="5562600" y="5448300"/>
            <a:ext cx="838200" cy="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5616" name="Line 22"/>
          <p:cNvSpPr>
            <a:spLocks noChangeShapeType="1"/>
          </p:cNvSpPr>
          <p:nvPr/>
        </p:nvSpPr>
        <p:spPr bwMode="auto">
          <a:xfrm flipV="1">
            <a:off x="4629150" y="4438650"/>
            <a:ext cx="0" cy="51435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5617" name="Line 23"/>
          <p:cNvSpPr>
            <a:spLocks noChangeShapeType="1"/>
          </p:cNvSpPr>
          <p:nvPr/>
        </p:nvSpPr>
        <p:spPr bwMode="auto">
          <a:xfrm flipV="1">
            <a:off x="4629150" y="2686050"/>
            <a:ext cx="0" cy="72390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5618" name="Line 24"/>
          <p:cNvSpPr>
            <a:spLocks noChangeShapeType="1"/>
          </p:cNvSpPr>
          <p:nvPr/>
        </p:nvSpPr>
        <p:spPr bwMode="auto">
          <a:xfrm>
            <a:off x="3105150" y="2609850"/>
            <a:ext cx="1524000" cy="7620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5619" name="Rectangle 25"/>
          <p:cNvSpPr>
            <a:spLocks noChangeArrowheads="1"/>
          </p:cNvSpPr>
          <p:nvPr/>
        </p:nvSpPr>
        <p:spPr bwMode="auto">
          <a:xfrm>
            <a:off x="1719263" y="2538413"/>
            <a:ext cx="644408" cy="366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b="1" dirty="0" err="1"/>
              <a:t>Misil</a:t>
            </a:r>
            <a:endParaRPr lang="en-US" b="1" dirty="0"/>
          </a:p>
        </p:txBody>
      </p:sp>
      <p:sp>
        <p:nvSpPr>
          <p:cNvPr id="25620" name="Rectangle 26"/>
          <p:cNvSpPr>
            <a:spLocks noChangeArrowheads="1"/>
          </p:cNvSpPr>
          <p:nvPr/>
        </p:nvSpPr>
        <p:spPr bwMode="auto">
          <a:xfrm>
            <a:off x="6653213" y="2557463"/>
            <a:ext cx="824394" cy="366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b="1" dirty="0"/>
              <a:t>Blanco</a:t>
            </a:r>
          </a:p>
        </p:txBody>
      </p:sp>
      <p:sp>
        <p:nvSpPr>
          <p:cNvPr id="25621" name="Rectangle 27"/>
          <p:cNvSpPr>
            <a:spLocks noChangeArrowheads="1"/>
          </p:cNvSpPr>
          <p:nvPr/>
        </p:nvSpPr>
        <p:spPr bwMode="auto">
          <a:xfrm>
            <a:off x="3903313" y="3589878"/>
            <a:ext cx="1336008" cy="6437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b="1" dirty="0"/>
              <a:t> </a:t>
            </a:r>
            <a:r>
              <a:rPr lang="en-US" b="1" dirty="0" err="1"/>
              <a:t>Transmisor</a:t>
            </a:r>
            <a:r>
              <a:rPr lang="en-US" b="1" dirty="0"/>
              <a:t> </a:t>
            </a:r>
          </a:p>
          <a:p>
            <a:pPr eaLnBrk="0" hangingPunct="0"/>
            <a:r>
              <a:rPr lang="en-US" b="1" dirty="0" err="1"/>
              <a:t>Comando</a:t>
            </a:r>
            <a:endParaRPr lang="en-US" b="1" dirty="0"/>
          </a:p>
        </p:txBody>
      </p:sp>
      <p:sp>
        <p:nvSpPr>
          <p:cNvPr id="25622" name="Rectangle 28"/>
          <p:cNvSpPr>
            <a:spLocks noChangeArrowheads="1"/>
          </p:cNvSpPr>
          <p:nvPr/>
        </p:nvSpPr>
        <p:spPr bwMode="auto">
          <a:xfrm>
            <a:off x="3967163" y="5205413"/>
            <a:ext cx="1382752" cy="366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b="1" dirty="0" err="1"/>
              <a:t>Computador</a:t>
            </a:r>
            <a:endParaRPr lang="en-US" b="1" dirty="0"/>
          </a:p>
        </p:txBody>
      </p:sp>
      <p:sp>
        <p:nvSpPr>
          <p:cNvPr id="25623" name="Rectangle 29"/>
          <p:cNvSpPr>
            <a:spLocks noChangeArrowheads="1"/>
          </p:cNvSpPr>
          <p:nvPr/>
        </p:nvSpPr>
        <p:spPr bwMode="auto">
          <a:xfrm>
            <a:off x="1395413" y="5027613"/>
            <a:ext cx="1105304" cy="6437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b="1" dirty="0"/>
              <a:t>   </a:t>
            </a:r>
            <a:r>
              <a:rPr lang="en-US" b="1" dirty="0" err="1"/>
              <a:t>Traquer</a:t>
            </a:r>
            <a:endParaRPr lang="en-US" b="1" dirty="0"/>
          </a:p>
          <a:p>
            <a:pPr eaLnBrk="0" hangingPunct="0"/>
            <a:r>
              <a:rPr lang="en-US" b="1" dirty="0" err="1"/>
              <a:t>Misil</a:t>
            </a:r>
            <a:r>
              <a:rPr lang="en-US" b="1" dirty="0"/>
              <a:t> #2</a:t>
            </a:r>
          </a:p>
        </p:txBody>
      </p:sp>
      <p:sp>
        <p:nvSpPr>
          <p:cNvPr id="25624" name="Rectangle 30"/>
          <p:cNvSpPr>
            <a:spLocks noChangeArrowheads="1"/>
          </p:cNvSpPr>
          <p:nvPr/>
        </p:nvSpPr>
        <p:spPr bwMode="auto">
          <a:xfrm>
            <a:off x="6424613" y="5053013"/>
            <a:ext cx="1109728" cy="6437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b="1" dirty="0"/>
              <a:t>   </a:t>
            </a:r>
            <a:r>
              <a:rPr lang="en-US" b="1" dirty="0" err="1"/>
              <a:t>Traquer</a:t>
            </a:r>
            <a:endParaRPr lang="en-US" b="1" dirty="0"/>
          </a:p>
          <a:p>
            <a:pPr eaLnBrk="0" hangingPunct="0"/>
            <a:r>
              <a:rPr lang="en-US" b="1" dirty="0"/>
              <a:t>Blanco #1</a:t>
            </a:r>
          </a:p>
        </p:txBody>
      </p:sp>
      <p:sp>
        <p:nvSpPr>
          <p:cNvPr id="25625" name="Line 31"/>
          <p:cNvSpPr>
            <a:spLocks noChangeShapeType="1"/>
          </p:cNvSpPr>
          <p:nvPr/>
        </p:nvSpPr>
        <p:spPr bwMode="auto">
          <a:xfrm flipV="1">
            <a:off x="3086100" y="1752600"/>
            <a:ext cx="1485900" cy="53340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5626" name="Line 32"/>
          <p:cNvSpPr>
            <a:spLocks noChangeShapeType="1"/>
          </p:cNvSpPr>
          <p:nvPr/>
        </p:nvSpPr>
        <p:spPr bwMode="auto">
          <a:xfrm flipH="1" flipV="1">
            <a:off x="4743450" y="1790700"/>
            <a:ext cx="1562100" cy="53340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5" name="TextBox 34"/>
          <p:cNvSpPr txBox="1"/>
          <p:nvPr/>
        </p:nvSpPr>
        <p:spPr>
          <a:xfrm>
            <a:off x="914400" y="-76200"/>
            <a:ext cx="7738368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i="1" dirty="0"/>
              <a:t>GUIADO “CONTROL”</a:t>
            </a:r>
          </a:p>
          <a:p>
            <a:pPr algn="ctr"/>
            <a:r>
              <a:rPr lang="en-US" sz="3800" b="1" i="1" dirty="0">
                <a:solidFill>
                  <a:srgbClr val="C00000"/>
                </a:solidFill>
              </a:rPr>
              <a:t>GUIADO POR COMANDO</a:t>
            </a:r>
          </a:p>
        </p:txBody>
      </p:sp>
    </p:spTree>
    <p:extLst>
      <p:ext uri="{BB962C8B-B14F-4D97-AF65-F5344CB8AC3E}">
        <p14:creationId xmlns:p14="http://schemas.microsoft.com/office/powerpoint/2010/main" val="30364222"/>
      </p:ext>
    </p:extLst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20"/>
          <p:cNvSpPr txBox="1"/>
          <p:nvPr/>
        </p:nvSpPr>
        <p:spPr>
          <a:xfrm>
            <a:off x="914400" y="-76200"/>
            <a:ext cx="7738368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i="1" dirty="0"/>
              <a:t>GUIADO “CONTROL”</a:t>
            </a:r>
          </a:p>
          <a:p>
            <a:pPr algn="ctr"/>
            <a:r>
              <a:rPr lang="en-US" sz="3800" b="1" i="1" dirty="0">
                <a:solidFill>
                  <a:srgbClr val="C00000"/>
                </a:solidFill>
              </a:rPr>
              <a:t>GUIADO POR CABLE</a:t>
            </a:r>
          </a:p>
        </p:txBody>
      </p:sp>
      <p:sp>
        <p:nvSpPr>
          <p:cNvPr id="20" name="Rectangle 19"/>
          <p:cNvSpPr/>
          <p:nvPr/>
        </p:nvSpPr>
        <p:spPr>
          <a:xfrm>
            <a:off x="489956" y="3607698"/>
            <a:ext cx="855859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b="1" dirty="0" err="1"/>
              <a:t>Plataforma</a:t>
            </a:r>
            <a:r>
              <a:rPr lang="en-US" b="1" dirty="0"/>
              <a:t> </a:t>
            </a:r>
            <a:r>
              <a:rPr lang="en-US" b="1" dirty="0" err="1"/>
              <a:t>lanzadora</a:t>
            </a:r>
            <a:r>
              <a:rPr lang="en-US" b="1" dirty="0"/>
              <a:t> </a:t>
            </a:r>
            <a:r>
              <a:rPr lang="en-US" b="1" dirty="0" err="1"/>
              <a:t>traquea</a:t>
            </a:r>
            <a:r>
              <a:rPr lang="en-US" b="1" dirty="0"/>
              <a:t> </a:t>
            </a:r>
            <a:r>
              <a:rPr lang="en-US" b="1" dirty="0" err="1"/>
              <a:t>blanco</a:t>
            </a:r>
            <a:r>
              <a:rPr lang="en-US" b="1" dirty="0"/>
              <a:t> &amp; </a:t>
            </a:r>
            <a:r>
              <a:rPr lang="en-US" b="1" dirty="0" err="1"/>
              <a:t>arma</a:t>
            </a:r>
            <a:endParaRPr lang="en-US" b="1" dirty="0"/>
          </a:p>
          <a:p>
            <a:pPr marL="457200" indent="-457200">
              <a:buFont typeface="+mj-lt"/>
              <a:buAutoNum type="arabicPeriod"/>
            </a:pPr>
            <a:r>
              <a:rPr lang="en-US" b="1" dirty="0"/>
              <a:t>Error de </a:t>
            </a:r>
            <a:r>
              <a:rPr lang="en-US" b="1" dirty="0" err="1"/>
              <a:t>rumbo</a:t>
            </a:r>
            <a:r>
              <a:rPr lang="en-US" b="1" dirty="0"/>
              <a:t> </a:t>
            </a:r>
            <a:r>
              <a:rPr lang="en-US" b="1" dirty="0" err="1"/>
              <a:t>es</a:t>
            </a:r>
            <a:r>
              <a:rPr lang="en-US" b="1" dirty="0"/>
              <a:t> </a:t>
            </a:r>
            <a:r>
              <a:rPr lang="en-US" b="1" dirty="0" err="1"/>
              <a:t>calculado</a:t>
            </a:r>
            <a:endParaRPr lang="en-US" b="1" dirty="0"/>
          </a:p>
          <a:p>
            <a:pPr marL="457200" indent="-457200">
              <a:buFont typeface="+mj-lt"/>
              <a:buAutoNum type="arabicPeriod"/>
            </a:pPr>
            <a:r>
              <a:rPr lang="en-US" b="1" dirty="0" err="1"/>
              <a:t>Comandos</a:t>
            </a:r>
            <a:r>
              <a:rPr lang="en-US" b="1" dirty="0"/>
              <a:t> de </a:t>
            </a:r>
            <a:r>
              <a:rPr lang="en-US" b="1" dirty="0" err="1"/>
              <a:t>rumbo</a:t>
            </a:r>
            <a:r>
              <a:rPr lang="en-US" b="1" dirty="0"/>
              <a:t> son </a:t>
            </a:r>
            <a:r>
              <a:rPr lang="en-US" b="1" dirty="0" err="1"/>
              <a:t>transmitidos</a:t>
            </a:r>
            <a:r>
              <a:rPr lang="en-US" b="1" dirty="0"/>
              <a:t> al </a:t>
            </a:r>
            <a:r>
              <a:rPr lang="en-US" b="1" dirty="0" err="1"/>
              <a:t>Arma</a:t>
            </a:r>
            <a:endParaRPr lang="en-US" b="1" dirty="0"/>
          </a:p>
        </p:txBody>
      </p:sp>
      <p:pic>
        <p:nvPicPr>
          <p:cNvPr id="22" name="Picture 2" descr="http://www.kitrae.net/music/Russian%20BMP1.pn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7286276" y="5210832"/>
            <a:ext cx="1698371" cy="695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5" descr="http://www.spacewar.com/images/tow-2a-anti-armor-missile-bg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5000" l="10000" r="9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606276">
            <a:off x="1189631" y="4823754"/>
            <a:ext cx="1253597" cy="1002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4" name="Straight Connector 23"/>
          <p:cNvCxnSpPr>
            <a:stCxn id="30" idx="1"/>
          </p:cNvCxnSpPr>
          <p:nvPr/>
        </p:nvCxnSpPr>
        <p:spPr>
          <a:xfrm>
            <a:off x="1948943" y="5282003"/>
            <a:ext cx="5676804" cy="43189"/>
          </a:xfrm>
          <a:prstGeom prst="line">
            <a:avLst/>
          </a:prstGeom>
          <a:ln w="19050">
            <a:solidFill>
              <a:srgbClr val="FF0000"/>
            </a:solidFill>
            <a:prstDash val="sysDash"/>
            <a:head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1987550" y="5558423"/>
            <a:ext cx="1952657" cy="192219"/>
          </a:xfrm>
          <a:prstGeom prst="line">
            <a:avLst/>
          </a:prstGeom>
          <a:ln w="19050">
            <a:solidFill>
              <a:srgbClr val="FF0000"/>
            </a:solidFill>
            <a:prstDash val="sysDash"/>
            <a:head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flipV="1">
            <a:off x="5047647" y="5420443"/>
            <a:ext cx="2038350" cy="330199"/>
          </a:xfrm>
          <a:prstGeom prst="line">
            <a:avLst/>
          </a:prstGeom>
          <a:ln w="19050">
            <a:solidFill>
              <a:srgbClr val="0070C0"/>
            </a:solidFill>
            <a:prstDash val="sysDash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Freeform 26"/>
          <p:cNvSpPr/>
          <p:nvPr/>
        </p:nvSpPr>
        <p:spPr>
          <a:xfrm>
            <a:off x="1760888" y="5278581"/>
            <a:ext cx="2263140" cy="559683"/>
          </a:xfrm>
          <a:custGeom>
            <a:avLst/>
            <a:gdLst>
              <a:gd name="connsiteX0" fmla="*/ 0 w 2659380"/>
              <a:gd name="connsiteY0" fmla="*/ 94863 h 559683"/>
              <a:gd name="connsiteX1" fmla="*/ 220980 w 2659380"/>
              <a:gd name="connsiteY1" fmla="*/ 3423 h 559683"/>
              <a:gd name="connsiteX2" fmla="*/ 365760 w 2659380"/>
              <a:gd name="connsiteY2" fmla="*/ 201543 h 559683"/>
              <a:gd name="connsiteX3" fmla="*/ 670560 w 2659380"/>
              <a:gd name="connsiteY3" fmla="*/ 140583 h 559683"/>
              <a:gd name="connsiteX4" fmla="*/ 922020 w 2659380"/>
              <a:gd name="connsiteY4" fmla="*/ 292983 h 559683"/>
              <a:gd name="connsiteX5" fmla="*/ 1463040 w 2659380"/>
              <a:gd name="connsiteY5" fmla="*/ 262503 h 559683"/>
              <a:gd name="connsiteX6" fmla="*/ 1760220 w 2659380"/>
              <a:gd name="connsiteY6" fmla="*/ 414903 h 559683"/>
              <a:gd name="connsiteX7" fmla="*/ 2148840 w 2659380"/>
              <a:gd name="connsiteY7" fmla="*/ 392043 h 559683"/>
              <a:gd name="connsiteX8" fmla="*/ 2476500 w 2659380"/>
              <a:gd name="connsiteY8" fmla="*/ 521583 h 559683"/>
              <a:gd name="connsiteX9" fmla="*/ 2659380 w 2659380"/>
              <a:gd name="connsiteY9" fmla="*/ 559683 h 5596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659380" h="559683">
                <a:moveTo>
                  <a:pt x="0" y="94863"/>
                </a:moveTo>
                <a:cubicBezTo>
                  <a:pt x="80010" y="40253"/>
                  <a:pt x="160020" y="-14357"/>
                  <a:pt x="220980" y="3423"/>
                </a:cubicBezTo>
                <a:cubicBezTo>
                  <a:pt x="281940" y="21203"/>
                  <a:pt x="290830" y="178683"/>
                  <a:pt x="365760" y="201543"/>
                </a:cubicBezTo>
                <a:cubicBezTo>
                  <a:pt x="440690" y="224403"/>
                  <a:pt x="577850" y="125343"/>
                  <a:pt x="670560" y="140583"/>
                </a:cubicBezTo>
                <a:cubicBezTo>
                  <a:pt x="763270" y="155823"/>
                  <a:pt x="789940" y="272663"/>
                  <a:pt x="922020" y="292983"/>
                </a:cubicBezTo>
                <a:cubicBezTo>
                  <a:pt x="1054100" y="313303"/>
                  <a:pt x="1323340" y="242183"/>
                  <a:pt x="1463040" y="262503"/>
                </a:cubicBezTo>
                <a:cubicBezTo>
                  <a:pt x="1602740" y="282823"/>
                  <a:pt x="1645920" y="393313"/>
                  <a:pt x="1760220" y="414903"/>
                </a:cubicBezTo>
                <a:cubicBezTo>
                  <a:pt x="1874520" y="436493"/>
                  <a:pt x="2029460" y="374263"/>
                  <a:pt x="2148840" y="392043"/>
                </a:cubicBezTo>
                <a:cubicBezTo>
                  <a:pt x="2268220" y="409823"/>
                  <a:pt x="2391410" y="493643"/>
                  <a:pt x="2476500" y="521583"/>
                </a:cubicBezTo>
                <a:cubicBezTo>
                  <a:pt x="2561590" y="549523"/>
                  <a:pt x="2610485" y="554603"/>
                  <a:pt x="2659380" y="559683"/>
                </a:cubicBezTo>
              </a:path>
            </a:pathLst>
          </a:cu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8" name="Straight Arrow Connector 27"/>
          <p:cNvCxnSpPr/>
          <p:nvPr/>
        </p:nvCxnSpPr>
        <p:spPr>
          <a:xfrm>
            <a:off x="4549807" y="5321382"/>
            <a:ext cx="0" cy="463542"/>
          </a:xfrm>
          <a:prstGeom prst="straightConnector1">
            <a:avLst/>
          </a:prstGeom>
          <a:ln w="22225">
            <a:solidFill>
              <a:schemeClr val="accent6">
                <a:lumMod val="75000"/>
              </a:schemeClr>
            </a:solidFill>
            <a:headEnd type="stealth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Freeform 29"/>
          <p:cNvSpPr/>
          <p:nvPr/>
        </p:nvSpPr>
        <p:spPr>
          <a:xfrm>
            <a:off x="1760888" y="5278580"/>
            <a:ext cx="2263140" cy="559683"/>
          </a:xfrm>
          <a:custGeom>
            <a:avLst/>
            <a:gdLst>
              <a:gd name="connsiteX0" fmla="*/ 0 w 2659380"/>
              <a:gd name="connsiteY0" fmla="*/ 94863 h 559683"/>
              <a:gd name="connsiteX1" fmla="*/ 220980 w 2659380"/>
              <a:gd name="connsiteY1" fmla="*/ 3423 h 559683"/>
              <a:gd name="connsiteX2" fmla="*/ 365760 w 2659380"/>
              <a:gd name="connsiteY2" fmla="*/ 201543 h 559683"/>
              <a:gd name="connsiteX3" fmla="*/ 670560 w 2659380"/>
              <a:gd name="connsiteY3" fmla="*/ 140583 h 559683"/>
              <a:gd name="connsiteX4" fmla="*/ 922020 w 2659380"/>
              <a:gd name="connsiteY4" fmla="*/ 292983 h 559683"/>
              <a:gd name="connsiteX5" fmla="*/ 1463040 w 2659380"/>
              <a:gd name="connsiteY5" fmla="*/ 262503 h 559683"/>
              <a:gd name="connsiteX6" fmla="*/ 1760220 w 2659380"/>
              <a:gd name="connsiteY6" fmla="*/ 414903 h 559683"/>
              <a:gd name="connsiteX7" fmla="*/ 2148840 w 2659380"/>
              <a:gd name="connsiteY7" fmla="*/ 392043 h 559683"/>
              <a:gd name="connsiteX8" fmla="*/ 2476500 w 2659380"/>
              <a:gd name="connsiteY8" fmla="*/ 521583 h 559683"/>
              <a:gd name="connsiteX9" fmla="*/ 2659380 w 2659380"/>
              <a:gd name="connsiteY9" fmla="*/ 559683 h 5596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659380" h="559683">
                <a:moveTo>
                  <a:pt x="0" y="94863"/>
                </a:moveTo>
                <a:cubicBezTo>
                  <a:pt x="80010" y="40253"/>
                  <a:pt x="160020" y="-14357"/>
                  <a:pt x="220980" y="3423"/>
                </a:cubicBezTo>
                <a:cubicBezTo>
                  <a:pt x="281940" y="21203"/>
                  <a:pt x="290830" y="178683"/>
                  <a:pt x="365760" y="201543"/>
                </a:cubicBezTo>
                <a:cubicBezTo>
                  <a:pt x="440690" y="224403"/>
                  <a:pt x="577850" y="125343"/>
                  <a:pt x="670560" y="140583"/>
                </a:cubicBezTo>
                <a:cubicBezTo>
                  <a:pt x="763270" y="155823"/>
                  <a:pt x="789940" y="272663"/>
                  <a:pt x="922020" y="292983"/>
                </a:cubicBezTo>
                <a:cubicBezTo>
                  <a:pt x="1054100" y="313303"/>
                  <a:pt x="1323340" y="242183"/>
                  <a:pt x="1463040" y="262503"/>
                </a:cubicBezTo>
                <a:cubicBezTo>
                  <a:pt x="1602740" y="282823"/>
                  <a:pt x="1645920" y="393313"/>
                  <a:pt x="1760220" y="414903"/>
                </a:cubicBezTo>
                <a:cubicBezTo>
                  <a:pt x="1874520" y="436493"/>
                  <a:pt x="2029460" y="374263"/>
                  <a:pt x="2148840" y="392043"/>
                </a:cubicBezTo>
                <a:cubicBezTo>
                  <a:pt x="2268220" y="409823"/>
                  <a:pt x="2391410" y="493643"/>
                  <a:pt x="2476500" y="521583"/>
                </a:cubicBezTo>
                <a:cubicBezTo>
                  <a:pt x="2561590" y="549523"/>
                  <a:pt x="2610485" y="554603"/>
                  <a:pt x="2659380" y="559683"/>
                </a:cubicBezTo>
              </a:path>
            </a:pathLst>
          </a:custGeom>
          <a:noFill/>
          <a:ln w="28575">
            <a:solidFill>
              <a:srgbClr val="0070C0"/>
            </a:solidFill>
            <a:prstDash val="dash"/>
          </a:ln>
          <a:effectLst>
            <a:glow rad="63500">
              <a:srgbClr val="FFFF00"/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1" name="Picture 2" descr="http://upload.wikimedia.org/wikipedia/commons/3/34/ATGM_Stryker_firing_a_TOW_misile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4028" y="1524000"/>
            <a:ext cx="2472430" cy="2058348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TextBox 31"/>
          <p:cNvSpPr txBox="1"/>
          <p:nvPr/>
        </p:nvSpPr>
        <p:spPr>
          <a:xfrm>
            <a:off x="7298440" y="2124164"/>
            <a:ext cx="12416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hlinkClick r:id="rId7"/>
              </a:rPr>
              <a:t>TOW Video</a:t>
            </a:r>
            <a:endParaRPr lang="en-US" dirty="0"/>
          </a:p>
        </p:txBody>
      </p:sp>
      <p:sp>
        <p:nvSpPr>
          <p:cNvPr id="33" name="TextBox 32"/>
          <p:cNvSpPr txBox="1"/>
          <p:nvPr/>
        </p:nvSpPr>
        <p:spPr>
          <a:xfrm>
            <a:off x="1536502" y="1524000"/>
            <a:ext cx="318094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u="sng" dirty="0" err="1"/>
              <a:t>Misil</a:t>
            </a:r>
            <a:r>
              <a:rPr lang="en-US" sz="2400" b="1" u="sng" dirty="0"/>
              <a:t> TOW</a:t>
            </a:r>
          </a:p>
          <a:p>
            <a:r>
              <a:rPr lang="en-US" sz="2400" b="1" dirty="0">
                <a:solidFill>
                  <a:srgbClr val="FF0000"/>
                </a:solidFill>
              </a:rPr>
              <a:t>T</a:t>
            </a:r>
            <a:r>
              <a:rPr lang="en-US" sz="2400" dirty="0"/>
              <a:t>ube launched</a:t>
            </a:r>
          </a:p>
          <a:p>
            <a:r>
              <a:rPr lang="en-US" sz="2400" b="1" dirty="0">
                <a:solidFill>
                  <a:srgbClr val="FF0000"/>
                </a:solidFill>
              </a:rPr>
              <a:t>O</a:t>
            </a:r>
            <a:r>
              <a:rPr lang="en-US" sz="2400" dirty="0"/>
              <a:t>ptically tracked</a:t>
            </a:r>
          </a:p>
          <a:p>
            <a:r>
              <a:rPr lang="en-US" sz="2400" b="1" dirty="0">
                <a:solidFill>
                  <a:srgbClr val="FF0000"/>
                </a:solidFill>
              </a:rPr>
              <a:t>W</a:t>
            </a:r>
            <a:r>
              <a:rPr lang="en-US" sz="2400" dirty="0"/>
              <a:t>ire-guided</a:t>
            </a:r>
          </a:p>
        </p:txBody>
      </p:sp>
      <p:pic>
        <p:nvPicPr>
          <p:cNvPr id="34" name="Picture 2" descr="http://t1.gstatic.com/images?q=tbn:ANd9GcSNaX3HNENhJd0bJrhzuYSmPnFuZOqNfGIJU3Q5SUuGV3sy8Xf6"/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4763" y="5017388"/>
            <a:ext cx="1711540" cy="1392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09710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42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4.44444E-6 L 0.28489 0.07686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236" y="3843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1000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3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extBox 35"/>
          <p:cNvSpPr txBox="1"/>
          <p:nvPr/>
        </p:nvSpPr>
        <p:spPr>
          <a:xfrm>
            <a:off x="914400" y="-76200"/>
            <a:ext cx="7738368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i="1" dirty="0"/>
              <a:t>GUIADO “CONTROL”</a:t>
            </a:r>
          </a:p>
          <a:p>
            <a:pPr algn="ctr"/>
            <a:r>
              <a:rPr lang="en-US" sz="3800" b="1" i="1" dirty="0">
                <a:solidFill>
                  <a:srgbClr val="C00000"/>
                </a:solidFill>
              </a:rPr>
              <a:t>BEAM-RIDER</a:t>
            </a:r>
          </a:p>
        </p:txBody>
      </p:sp>
      <p:pic>
        <p:nvPicPr>
          <p:cNvPr id="35" name="Picture 2" descr="Beam rider guidanc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8525" y="1432183"/>
            <a:ext cx="7483475" cy="449008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" name="Rectangle 3"/>
          <p:cNvSpPr>
            <a:spLocks noChangeArrowheads="1"/>
          </p:cNvSpPr>
          <p:nvPr/>
        </p:nvSpPr>
        <p:spPr bwMode="auto">
          <a:xfrm>
            <a:off x="971997" y="1707457"/>
            <a:ext cx="3811587" cy="10130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altLang="en-US" sz="2000" dirty="0">
                <a:latin typeface="+mj-lt"/>
              </a:rPr>
              <a:t>La </a:t>
            </a:r>
            <a:r>
              <a:rPr lang="en-US" altLang="en-US" sz="2000" dirty="0" err="1">
                <a:latin typeface="+mj-lt"/>
              </a:rPr>
              <a:t>exactitud</a:t>
            </a:r>
            <a:r>
              <a:rPr lang="en-US" altLang="en-US" sz="2000" dirty="0">
                <a:latin typeface="+mj-lt"/>
              </a:rPr>
              <a:t> </a:t>
            </a:r>
            <a:r>
              <a:rPr lang="en-US" altLang="en-US" sz="2000" dirty="0" err="1">
                <a:latin typeface="+mj-lt"/>
              </a:rPr>
              <a:t>decrece</a:t>
            </a:r>
            <a:r>
              <a:rPr lang="en-US" altLang="en-US" sz="2000" dirty="0">
                <a:latin typeface="+mj-lt"/>
              </a:rPr>
              <a:t> con la </a:t>
            </a:r>
            <a:r>
              <a:rPr lang="en-US" altLang="en-US" sz="2000" dirty="0" err="1">
                <a:latin typeface="+mj-lt"/>
              </a:rPr>
              <a:t>distancia</a:t>
            </a:r>
            <a:r>
              <a:rPr lang="en-US" altLang="en-US" sz="2000" dirty="0">
                <a:latin typeface="+mj-lt"/>
              </a:rPr>
              <a:t>, </a:t>
            </a:r>
            <a:r>
              <a:rPr lang="en-US" altLang="en-US" sz="2000" dirty="0" err="1">
                <a:latin typeface="+mj-lt"/>
              </a:rPr>
              <a:t>debido</a:t>
            </a:r>
            <a:r>
              <a:rPr lang="en-US" altLang="en-US" sz="2000" dirty="0">
                <a:latin typeface="+mj-lt"/>
              </a:rPr>
              <a:t> a la </a:t>
            </a:r>
            <a:r>
              <a:rPr lang="en-US" altLang="en-US" sz="2000" dirty="0" err="1">
                <a:latin typeface="+mj-lt"/>
              </a:rPr>
              <a:t>ampliación</a:t>
            </a:r>
            <a:r>
              <a:rPr lang="en-US" altLang="en-US" sz="2000" dirty="0">
                <a:latin typeface="+mj-lt"/>
              </a:rPr>
              <a:t> del </a:t>
            </a:r>
            <a:r>
              <a:rPr lang="en-US" altLang="en-US" sz="2000" dirty="0" err="1">
                <a:latin typeface="+mj-lt"/>
              </a:rPr>
              <a:t>haz</a:t>
            </a:r>
            <a:endParaRPr lang="en-US" altLang="en-US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436811126"/>
      </p:ext>
    </p:extLst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TextBox 32"/>
          <p:cNvSpPr txBox="1"/>
          <p:nvPr/>
        </p:nvSpPr>
        <p:spPr>
          <a:xfrm>
            <a:off x="914400" y="-3376"/>
            <a:ext cx="773836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i="1" dirty="0"/>
              <a:t>GUIADO “HOMING”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548686" y="1600200"/>
            <a:ext cx="8062877" cy="3775372"/>
            <a:chOff x="548686" y="1600200"/>
            <a:chExt cx="8062877" cy="3775372"/>
          </a:xfrm>
        </p:grpSpPr>
        <p:grpSp>
          <p:nvGrpSpPr>
            <p:cNvPr id="4" name="Group 3"/>
            <p:cNvGrpSpPr/>
            <p:nvPr/>
          </p:nvGrpSpPr>
          <p:grpSpPr>
            <a:xfrm>
              <a:off x="548686" y="1600200"/>
              <a:ext cx="2895600" cy="1066800"/>
              <a:chOff x="304800" y="1692290"/>
              <a:chExt cx="2895600" cy="1066800"/>
            </a:xfrm>
          </p:grpSpPr>
          <p:sp>
            <p:nvSpPr>
              <p:cNvPr id="3" name="Rounded Rectangle 2"/>
              <p:cNvSpPr/>
              <p:nvPr/>
            </p:nvSpPr>
            <p:spPr>
              <a:xfrm>
                <a:off x="304800" y="1692290"/>
                <a:ext cx="2895600" cy="1066800"/>
              </a:xfrm>
              <a:prstGeom prst="roundRect">
                <a:avLst/>
              </a:prstGeom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8703" name="Rectangle 19"/>
              <p:cNvSpPr>
                <a:spLocks noChangeArrowheads="1"/>
              </p:cNvSpPr>
              <p:nvPr/>
            </p:nvSpPr>
            <p:spPr bwMode="auto">
              <a:xfrm>
                <a:off x="585339" y="1752600"/>
                <a:ext cx="2355774" cy="92076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90488" tIns="44450" rIns="90488" bIns="44450">
                <a:spAutoFit/>
              </a:bodyPr>
              <a:lstStyle/>
              <a:p>
                <a:pPr eaLnBrk="0" hangingPunct="0"/>
                <a:r>
                  <a:rPr lang="en-US" sz="5400" b="1" dirty="0">
                    <a:solidFill>
                      <a:schemeClr val="bg1">
                        <a:lumMod val="9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ACTIVO</a:t>
                </a:r>
              </a:p>
            </p:txBody>
          </p:sp>
        </p:grpSp>
        <p:grpSp>
          <p:nvGrpSpPr>
            <p:cNvPr id="5" name="Group 4"/>
            <p:cNvGrpSpPr/>
            <p:nvPr/>
          </p:nvGrpSpPr>
          <p:grpSpPr>
            <a:xfrm>
              <a:off x="3036412" y="2479391"/>
              <a:ext cx="4267200" cy="1066800"/>
              <a:chOff x="2286000" y="3235340"/>
              <a:chExt cx="4267200" cy="1066800"/>
            </a:xfrm>
          </p:grpSpPr>
          <p:sp>
            <p:nvSpPr>
              <p:cNvPr id="39" name="Rounded Rectangle 38"/>
              <p:cNvSpPr/>
              <p:nvPr/>
            </p:nvSpPr>
            <p:spPr>
              <a:xfrm>
                <a:off x="2286000" y="3235340"/>
                <a:ext cx="4267200" cy="1066800"/>
              </a:xfrm>
              <a:prstGeom prst="roundRect">
                <a:avLst/>
              </a:prstGeom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8694" name="Rectangle 20"/>
              <p:cNvSpPr>
                <a:spLocks noChangeArrowheads="1"/>
              </p:cNvSpPr>
              <p:nvPr/>
            </p:nvSpPr>
            <p:spPr bwMode="auto">
              <a:xfrm>
                <a:off x="2438399" y="3308357"/>
                <a:ext cx="4022897" cy="92076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90488" tIns="44450" rIns="90488" bIns="44450">
                <a:spAutoFit/>
              </a:bodyPr>
              <a:lstStyle/>
              <a:p>
                <a:pPr eaLnBrk="0" hangingPunct="0"/>
                <a:r>
                  <a:rPr lang="en-US" sz="5400" b="1" dirty="0">
                    <a:solidFill>
                      <a:schemeClr val="bg1">
                        <a:lumMod val="9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SEMI-ACTIVO</a:t>
                </a:r>
              </a:p>
            </p:txBody>
          </p:sp>
        </p:grpSp>
        <p:grpSp>
          <p:nvGrpSpPr>
            <p:cNvPr id="6" name="Group 5"/>
            <p:cNvGrpSpPr/>
            <p:nvPr/>
          </p:nvGrpSpPr>
          <p:grpSpPr>
            <a:xfrm>
              <a:off x="548686" y="3393791"/>
              <a:ext cx="2895600" cy="1066800"/>
              <a:chOff x="5257799" y="4902207"/>
              <a:chExt cx="2895600" cy="1066800"/>
            </a:xfrm>
          </p:grpSpPr>
          <p:sp>
            <p:nvSpPr>
              <p:cNvPr id="40" name="Rounded Rectangle 39"/>
              <p:cNvSpPr/>
              <p:nvPr/>
            </p:nvSpPr>
            <p:spPr>
              <a:xfrm>
                <a:off x="5257799" y="4902207"/>
                <a:ext cx="2895600" cy="1066800"/>
              </a:xfrm>
              <a:prstGeom prst="roundRect">
                <a:avLst/>
              </a:prstGeom>
            </p:spPr>
            <p:style>
              <a:lnRef idx="0">
                <a:schemeClr val="accent6"/>
              </a:lnRef>
              <a:fillRef idx="3">
                <a:schemeClr val="accent6"/>
              </a:fillRef>
              <a:effectRef idx="3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8685" name="Rectangle 21"/>
              <p:cNvSpPr>
                <a:spLocks noChangeArrowheads="1"/>
              </p:cNvSpPr>
              <p:nvPr/>
            </p:nvSpPr>
            <p:spPr bwMode="auto">
              <a:xfrm>
                <a:off x="5450704" y="4975225"/>
                <a:ext cx="2299092" cy="92076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90488" tIns="44450" rIns="90488" bIns="44450">
                <a:spAutoFit/>
              </a:bodyPr>
              <a:lstStyle/>
              <a:p>
                <a:pPr eaLnBrk="0" hangingPunct="0"/>
                <a:r>
                  <a:rPr lang="en-US" sz="5400" b="1" dirty="0">
                    <a:solidFill>
                      <a:schemeClr val="bg1">
                        <a:lumMod val="9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PASIVO</a:t>
                </a:r>
              </a:p>
            </p:txBody>
          </p:sp>
        </p:grpSp>
        <p:grpSp>
          <p:nvGrpSpPr>
            <p:cNvPr id="7" name="Group 6"/>
            <p:cNvGrpSpPr/>
            <p:nvPr/>
          </p:nvGrpSpPr>
          <p:grpSpPr>
            <a:xfrm>
              <a:off x="3048963" y="4308772"/>
              <a:ext cx="5562600" cy="1066800"/>
              <a:chOff x="304800" y="5362590"/>
              <a:chExt cx="5562600" cy="1066800"/>
            </a:xfrm>
          </p:grpSpPr>
          <p:sp>
            <p:nvSpPr>
              <p:cNvPr id="41" name="Rounded Rectangle 40"/>
              <p:cNvSpPr/>
              <p:nvPr/>
            </p:nvSpPr>
            <p:spPr>
              <a:xfrm>
                <a:off x="304800" y="5362590"/>
                <a:ext cx="5562600" cy="1066800"/>
              </a:xfrm>
              <a:prstGeom prst="roundRect">
                <a:avLst/>
              </a:prstGeom>
            </p:spPr>
            <p:style>
              <a:lnRef idx="0">
                <a:schemeClr val="accent4"/>
              </a:lnRef>
              <a:fillRef idx="3">
                <a:schemeClr val="accent4"/>
              </a:fillRef>
              <a:effectRef idx="3">
                <a:schemeClr val="accent4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2" name="Rectangle 21"/>
              <p:cNvSpPr>
                <a:spLocks noChangeArrowheads="1"/>
              </p:cNvSpPr>
              <p:nvPr/>
            </p:nvSpPr>
            <p:spPr bwMode="auto">
              <a:xfrm>
                <a:off x="390682" y="5422916"/>
                <a:ext cx="5073506" cy="92076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90488" tIns="44450" rIns="90488" bIns="44450">
                <a:spAutoFit/>
              </a:bodyPr>
              <a:lstStyle/>
              <a:p>
                <a:pPr eaLnBrk="0" hangingPunct="0"/>
                <a:r>
                  <a:rPr lang="en-US" sz="5400" b="1" dirty="0">
                    <a:solidFill>
                      <a:schemeClr val="bg1">
                        <a:lumMod val="9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RETRANSMISIÓN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195050603"/>
      </p:ext>
    </p:extLst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http://www.grime.net/facets/images/amraam-missile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698379">
            <a:off x="160804" y="2020784"/>
            <a:ext cx="1953950" cy="1166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Group 10"/>
          <p:cNvGrpSpPr>
            <a:grpSpLocks/>
          </p:cNvGrpSpPr>
          <p:nvPr/>
        </p:nvGrpSpPr>
        <p:grpSpPr bwMode="auto">
          <a:xfrm>
            <a:off x="162718" y="3795916"/>
            <a:ext cx="1782763" cy="300038"/>
            <a:chOff x="1526" y="1874"/>
            <a:chExt cx="1123" cy="189"/>
          </a:xfrm>
        </p:grpSpPr>
        <p:sp>
          <p:nvSpPr>
            <p:cNvPr id="3" name="Freeform 11"/>
            <p:cNvSpPr>
              <a:spLocks/>
            </p:cNvSpPr>
            <p:nvPr/>
          </p:nvSpPr>
          <p:spPr bwMode="auto">
            <a:xfrm>
              <a:off x="1526" y="1959"/>
              <a:ext cx="476" cy="104"/>
            </a:xfrm>
            <a:custGeom>
              <a:avLst/>
              <a:gdLst>
                <a:gd name="T0" fmla="*/ 438 w 476"/>
                <a:gd name="T1" fmla="*/ 1 h 104"/>
                <a:gd name="T2" fmla="*/ 429 w 476"/>
                <a:gd name="T3" fmla="*/ 0 h 104"/>
                <a:gd name="T4" fmla="*/ 418 w 476"/>
                <a:gd name="T5" fmla="*/ 1 h 104"/>
                <a:gd name="T6" fmla="*/ 407 w 476"/>
                <a:gd name="T7" fmla="*/ 2 h 104"/>
                <a:gd name="T8" fmla="*/ 392 w 476"/>
                <a:gd name="T9" fmla="*/ 5 h 104"/>
                <a:gd name="T10" fmla="*/ 370 w 476"/>
                <a:gd name="T11" fmla="*/ 7 h 104"/>
                <a:gd name="T12" fmla="*/ 349 w 476"/>
                <a:gd name="T13" fmla="*/ 11 h 104"/>
                <a:gd name="T14" fmla="*/ 328 w 476"/>
                <a:gd name="T15" fmla="*/ 15 h 104"/>
                <a:gd name="T16" fmla="*/ 300 w 476"/>
                <a:gd name="T17" fmla="*/ 21 h 104"/>
                <a:gd name="T18" fmla="*/ 266 w 476"/>
                <a:gd name="T19" fmla="*/ 29 h 104"/>
                <a:gd name="T20" fmla="*/ 234 w 476"/>
                <a:gd name="T21" fmla="*/ 37 h 104"/>
                <a:gd name="T22" fmla="*/ 201 w 476"/>
                <a:gd name="T23" fmla="*/ 45 h 104"/>
                <a:gd name="T24" fmla="*/ 172 w 476"/>
                <a:gd name="T25" fmla="*/ 53 h 104"/>
                <a:gd name="T26" fmla="*/ 154 w 476"/>
                <a:gd name="T27" fmla="*/ 58 h 104"/>
                <a:gd name="T28" fmla="*/ 136 w 476"/>
                <a:gd name="T29" fmla="*/ 61 h 104"/>
                <a:gd name="T30" fmla="*/ 118 w 476"/>
                <a:gd name="T31" fmla="*/ 65 h 104"/>
                <a:gd name="T32" fmla="*/ 101 w 476"/>
                <a:gd name="T33" fmla="*/ 69 h 104"/>
                <a:gd name="T34" fmla="*/ 84 w 476"/>
                <a:gd name="T35" fmla="*/ 73 h 104"/>
                <a:gd name="T36" fmla="*/ 59 w 476"/>
                <a:gd name="T37" fmla="*/ 80 h 104"/>
                <a:gd name="T38" fmla="*/ 20 w 476"/>
                <a:gd name="T39" fmla="*/ 95 h 104"/>
                <a:gd name="T40" fmla="*/ 8 w 476"/>
                <a:gd name="T41" fmla="*/ 102 h 104"/>
                <a:gd name="T42" fmla="*/ 24 w 476"/>
                <a:gd name="T43" fmla="*/ 102 h 104"/>
                <a:gd name="T44" fmla="*/ 39 w 476"/>
                <a:gd name="T45" fmla="*/ 103 h 104"/>
                <a:gd name="T46" fmla="*/ 54 w 476"/>
                <a:gd name="T47" fmla="*/ 103 h 104"/>
                <a:gd name="T48" fmla="*/ 77 w 476"/>
                <a:gd name="T49" fmla="*/ 100 h 104"/>
                <a:gd name="T50" fmla="*/ 107 w 476"/>
                <a:gd name="T51" fmla="*/ 96 h 104"/>
                <a:gd name="T52" fmla="*/ 136 w 476"/>
                <a:gd name="T53" fmla="*/ 92 h 104"/>
                <a:gd name="T54" fmla="*/ 165 w 476"/>
                <a:gd name="T55" fmla="*/ 89 h 104"/>
                <a:gd name="T56" fmla="*/ 194 w 476"/>
                <a:gd name="T57" fmla="*/ 85 h 104"/>
                <a:gd name="T58" fmla="*/ 223 w 476"/>
                <a:gd name="T59" fmla="*/ 82 h 104"/>
                <a:gd name="T60" fmla="*/ 252 w 476"/>
                <a:gd name="T61" fmla="*/ 79 h 104"/>
                <a:gd name="T62" fmla="*/ 282 w 476"/>
                <a:gd name="T63" fmla="*/ 75 h 104"/>
                <a:gd name="T64" fmla="*/ 310 w 476"/>
                <a:gd name="T65" fmla="*/ 72 h 104"/>
                <a:gd name="T66" fmla="*/ 338 w 476"/>
                <a:gd name="T67" fmla="*/ 68 h 104"/>
                <a:gd name="T68" fmla="*/ 365 w 476"/>
                <a:gd name="T69" fmla="*/ 65 h 104"/>
                <a:gd name="T70" fmla="*/ 393 w 476"/>
                <a:gd name="T71" fmla="*/ 62 h 104"/>
                <a:gd name="T72" fmla="*/ 414 w 476"/>
                <a:gd name="T73" fmla="*/ 60 h 104"/>
                <a:gd name="T74" fmla="*/ 430 w 476"/>
                <a:gd name="T75" fmla="*/ 57 h 104"/>
                <a:gd name="T76" fmla="*/ 439 w 476"/>
                <a:gd name="T77" fmla="*/ 54 h 104"/>
                <a:gd name="T78" fmla="*/ 448 w 476"/>
                <a:gd name="T79" fmla="*/ 51 h 104"/>
                <a:gd name="T80" fmla="*/ 457 w 476"/>
                <a:gd name="T81" fmla="*/ 45 h 104"/>
                <a:gd name="T82" fmla="*/ 467 w 476"/>
                <a:gd name="T83" fmla="*/ 37 h 104"/>
                <a:gd name="T84" fmla="*/ 473 w 476"/>
                <a:gd name="T85" fmla="*/ 29 h 104"/>
                <a:gd name="T86" fmla="*/ 475 w 476"/>
                <a:gd name="T87" fmla="*/ 22 h 104"/>
                <a:gd name="T88" fmla="*/ 474 w 476"/>
                <a:gd name="T89" fmla="*/ 16 h 104"/>
                <a:gd name="T90" fmla="*/ 469 w 476"/>
                <a:gd name="T91" fmla="*/ 11 h 104"/>
                <a:gd name="T92" fmla="*/ 460 w 476"/>
                <a:gd name="T93" fmla="*/ 7 h 104"/>
                <a:gd name="T94" fmla="*/ 449 w 476"/>
                <a:gd name="T95" fmla="*/ 3 h 104"/>
                <a:gd name="T96" fmla="*/ 442 w 476"/>
                <a:gd name="T97" fmla="*/ 2 h 104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476" h="104">
                  <a:moveTo>
                    <a:pt x="442" y="2"/>
                  </a:moveTo>
                  <a:lnTo>
                    <a:pt x="438" y="1"/>
                  </a:lnTo>
                  <a:lnTo>
                    <a:pt x="434" y="1"/>
                  </a:lnTo>
                  <a:lnTo>
                    <a:pt x="429" y="0"/>
                  </a:lnTo>
                  <a:lnTo>
                    <a:pt x="423" y="1"/>
                  </a:lnTo>
                  <a:lnTo>
                    <a:pt x="418" y="1"/>
                  </a:lnTo>
                  <a:lnTo>
                    <a:pt x="413" y="1"/>
                  </a:lnTo>
                  <a:lnTo>
                    <a:pt x="407" y="2"/>
                  </a:lnTo>
                  <a:lnTo>
                    <a:pt x="403" y="3"/>
                  </a:lnTo>
                  <a:lnTo>
                    <a:pt x="392" y="5"/>
                  </a:lnTo>
                  <a:lnTo>
                    <a:pt x="381" y="6"/>
                  </a:lnTo>
                  <a:lnTo>
                    <a:pt x="370" y="7"/>
                  </a:lnTo>
                  <a:lnTo>
                    <a:pt x="360" y="9"/>
                  </a:lnTo>
                  <a:lnTo>
                    <a:pt x="349" y="11"/>
                  </a:lnTo>
                  <a:lnTo>
                    <a:pt x="338" y="12"/>
                  </a:lnTo>
                  <a:lnTo>
                    <a:pt x="328" y="15"/>
                  </a:lnTo>
                  <a:lnTo>
                    <a:pt x="317" y="17"/>
                  </a:lnTo>
                  <a:lnTo>
                    <a:pt x="300" y="21"/>
                  </a:lnTo>
                  <a:lnTo>
                    <a:pt x="283" y="25"/>
                  </a:lnTo>
                  <a:lnTo>
                    <a:pt x="266" y="29"/>
                  </a:lnTo>
                  <a:lnTo>
                    <a:pt x="250" y="33"/>
                  </a:lnTo>
                  <a:lnTo>
                    <a:pt x="234" y="37"/>
                  </a:lnTo>
                  <a:lnTo>
                    <a:pt x="217" y="41"/>
                  </a:lnTo>
                  <a:lnTo>
                    <a:pt x="201" y="45"/>
                  </a:lnTo>
                  <a:lnTo>
                    <a:pt x="184" y="50"/>
                  </a:lnTo>
                  <a:lnTo>
                    <a:pt x="172" y="53"/>
                  </a:lnTo>
                  <a:lnTo>
                    <a:pt x="162" y="56"/>
                  </a:lnTo>
                  <a:lnTo>
                    <a:pt x="154" y="58"/>
                  </a:lnTo>
                  <a:lnTo>
                    <a:pt x="145" y="59"/>
                  </a:lnTo>
                  <a:lnTo>
                    <a:pt x="136" y="61"/>
                  </a:lnTo>
                  <a:lnTo>
                    <a:pt x="128" y="62"/>
                  </a:lnTo>
                  <a:lnTo>
                    <a:pt x="118" y="65"/>
                  </a:lnTo>
                  <a:lnTo>
                    <a:pt x="106" y="67"/>
                  </a:lnTo>
                  <a:lnTo>
                    <a:pt x="101" y="69"/>
                  </a:lnTo>
                  <a:lnTo>
                    <a:pt x="93" y="71"/>
                  </a:lnTo>
                  <a:lnTo>
                    <a:pt x="84" y="73"/>
                  </a:lnTo>
                  <a:lnTo>
                    <a:pt x="79" y="75"/>
                  </a:lnTo>
                  <a:lnTo>
                    <a:pt x="59" y="80"/>
                  </a:lnTo>
                  <a:lnTo>
                    <a:pt x="39" y="87"/>
                  </a:lnTo>
                  <a:lnTo>
                    <a:pt x="20" y="95"/>
                  </a:lnTo>
                  <a:lnTo>
                    <a:pt x="0" y="103"/>
                  </a:lnTo>
                  <a:lnTo>
                    <a:pt x="8" y="102"/>
                  </a:lnTo>
                  <a:lnTo>
                    <a:pt x="16" y="102"/>
                  </a:lnTo>
                  <a:lnTo>
                    <a:pt x="24" y="102"/>
                  </a:lnTo>
                  <a:lnTo>
                    <a:pt x="31" y="102"/>
                  </a:lnTo>
                  <a:lnTo>
                    <a:pt x="39" y="103"/>
                  </a:lnTo>
                  <a:lnTo>
                    <a:pt x="46" y="103"/>
                  </a:lnTo>
                  <a:lnTo>
                    <a:pt x="54" y="103"/>
                  </a:lnTo>
                  <a:lnTo>
                    <a:pt x="62" y="102"/>
                  </a:lnTo>
                  <a:lnTo>
                    <a:pt x="77" y="100"/>
                  </a:lnTo>
                  <a:lnTo>
                    <a:pt x="92" y="98"/>
                  </a:lnTo>
                  <a:lnTo>
                    <a:pt x="107" y="96"/>
                  </a:lnTo>
                  <a:lnTo>
                    <a:pt x="121" y="94"/>
                  </a:lnTo>
                  <a:lnTo>
                    <a:pt x="136" y="92"/>
                  </a:lnTo>
                  <a:lnTo>
                    <a:pt x="150" y="91"/>
                  </a:lnTo>
                  <a:lnTo>
                    <a:pt x="165" y="89"/>
                  </a:lnTo>
                  <a:lnTo>
                    <a:pt x="179" y="87"/>
                  </a:lnTo>
                  <a:lnTo>
                    <a:pt x="194" y="85"/>
                  </a:lnTo>
                  <a:lnTo>
                    <a:pt x="208" y="84"/>
                  </a:lnTo>
                  <a:lnTo>
                    <a:pt x="223" y="82"/>
                  </a:lnTo>
                  <a:lnTo>
                    <a:pt x="237" y="81"/>
                  </a:lnTo>
                  <a:lnTo>
                    <a:pt x="252" y="79"/>
                  </a:lnTo>
                  <a:lnTo>
                    <a:pt x="267" y="77"/>
                  </a:lnTo>
                  <a:lnTo>
                    <a:pt x="282" y="75"/>
                  </a:lnTo>
                  <a:lnTo>
                    <a:pt x="296" y="74"/>
                  </a:lnTo>
                  <a:lnTo>
                    <a:pt x="310" y="72"/>
                  </a:lnTo>
                  <a:lnTo>
                    <a:pt x="324" y="70"/>
                  </a:lnTo>
                  <a:lnTo>
                    <a:pt x="338" y="68"/>
                  </a:lnTo>
                  <a:lnTo>
                    <a:pt x="351" y="66"/>
                  </a:lnTo>
                  <a:lnTo>
                    <a:pt x="365" y="65"/>
                  </a:lnTo>
                  <a:lnTo>
                    <a:pt x="379" y="63"/>
                  </a:lnTo>
                  <a:lnTo>
                    <a:pt x="393" y="62"/>
                  </a:lnTo>
                  <a:lnTo>
                    <a:pt x="407" y="61"/>
                  </a:lnTo>
                  <a:lnTo>
                    <a:pt x="414" y="60"/>
                  </a:lnTo>
                  <a:lnTo>
                    <a:pt x="422" y="59"/>
                  </a:lnTo>
                  <a:lnTo>
                    <a:pt x="430" y="57"/>
                  </a:lnTo>
                  <a:lnTo>
                    <a:pt x="437" y="55"/>
                  </a:lnTo>
                  <a:lnTo>
                    <a:pt x="439" y="54"/>
                  </a:lnTo>
                  <a:lnTo>
                    <a:pt x="443" y="53"/>
                  </a:lnTo>
                  <a:lnTo>
                    <a:pt x="448" y="51"/>
                  </a:lnTo>
                  <a:lnTo>
                    <a:pt x="450" y="51"/>
                  </a:lnTo>
                  <a:lnTo>
                    <a:pt x="457" y="45"/>
                  </a:lnTo>
                  <a:lnTo>
                    <a:pt x="462" y="41"/>
                  </a:lnTo>
                  <a:lnTo>
                    <a:pt x="467" y="37"/>
                  </a:lnTo>
                  <a:lnTo>
                    <a:pt x="470" y="32"/>
                  </a:lnTo>
                  <a:lnTo>
                    <a:pt x="473" y="29"/>
                  </a:lnTo>
                  <a:lnTo>
                    <a:pt x="475" y="25"/>
                  </a:lnTo>
                  <a:lnTo>
                    <a:pt x="475" y="22"/>
                  </a:lnTo>
                  <a:lnTo>
                    <a:pt x="475" y="19"/>
                  </a:lnTo>
                  <a:lnTo>
                    <a:pt x="474" y="16"/>
                  </a:lnTo>
                  <a:lnTo>
                    <a:pt x="472" y="14"/>
                  </a:lnTo>
                  <a:lnTo>
                    <a:pt x="469" y="11"/>
                  </a:lnTo>
                  <a:lnTo>
                    <a:pt x="465" y="9"/>
                  </a:lnTo>
                  <a:lnTo>
                    <a:pt x="460" y="7"/>
                  </a:lnTo>
                  <a:lnTo>
                    <a:pt x="456" y="5"/>
                  </a:lnTo>
                  <a:lnTo>
                    <a:pt x="449" y="3"/>
                  </a:lnTo>
                  <a:lnTo>
                    <a:pt x="442" y="2"/>
                  </a:lnTo>
                </a:path>
              </a:pathLst>
            </a:custGeom>
            <a:gradFill rotWithShape="0">
              <a:gsLst>
                <a:gs pos="0">
                  <a:srgbClr val="FFFF00"/>
                </a:gs>
                <a:gs pos="100000">
                  <a:srgbClr val="4C4C00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" name="Freeform 12"/>
            <p:cNvSpPr>
              <a:spLocks/>
            </p:cNvSpPr>
            <p:nvPr/>
          </p:nvSpPr>
          <p:spPr bwMode="auto">
            <a:xfrm>
              <a:off x="2069" y="1874"/>
              <a:ext cx="580" cy="113"/>
            </a:xfrm>
            <a:custGeom>
              <a:avLst/>
              <a:gdLst>
                <a:gd name="T0" fmla="*/ 507 w 580"/>
                <a:gd name="T1" fmla="*/ 2 h 113"/>
                <a:gd name="T2" fmla="*/ 3 w 580"/>
                <a:gd name="T3" fmla="*/ 82 h 113"/>
                <a:gd name="T4" fmla="*/ 0 w 580"/>
                <a:gd name="T5" fmla="*/ 112 h 113"/>
                <a:gd name="T6" fmla="*/ 504 w 580"/>
                <a:gd name="T7" fmla="*/ 31 h 113"/>
                <a:gd name="T8" fmla="*/ 523 w 580"/>
                <a:gd name="T9" fmla="*/ 27 h 113"/>
                <a:gd name="T10" fmla="*/ 539 w 580"/>
                <a:gd name="T11" fmla="*/ 23 h 113"/>
                <a:gd name="T12" fmla="*/ 552 w 580"/>
                <a:gd name="T13" fmla="*/ 18 h 113"/>
                <a:gd name="T14" fmla="*/ 562 w 580"/>
                <a:gd name="T15" fmla="*/ 14 h 113"/>
                <a:gd name="T16" fmla="*/ 570 w 580"/>
                <a:gd name="T17" fmla="*/ 10 h 113"/>
                <a:gd name="T18" fmla="*/ 575 w 580"/>
                <a:gd name="T19" fmla="*/ 7 h 113"/>
                <a:gd name="T20" fmla="*/ 578 w 580"/>
                <a:gd name="T21" fmla="*/ 5 h 113"/>
                <a:gd name="T22" fmla="*/ 579 w 580"/>
                <a:gd name="T23" fmla="*/ 4 h 113"/>
                <a:gd name="T24" fmla="*/ 569 w 580"/>
                <a:gd name="T25" fmla="*/ 2 h 113"/>
                <a:gd name="T26" fmla="*/ 557 w 580"/>
                <a:gd name="T27" fmla="*/ 0 h 113"/>
                <a:gd name="T28" fmla="*/ 545 w 580"/>
                <a:gd name="T29" fmla="*/ 0 h 113"/>
                <a:gd name="T30" fmla="*/ 533 w 580"/>
                <a:gd name="T31" fmla="*/ 0 h 113"/>
                <a:gd name="T32" fmla="*/ 523 w 580"/>
                <a:gd name="T33" fmla="*/ 0 h 113"/>
                <a:gd name="T34" fmla="*/ 515 w 580"/>
                <a:gd name="T35" fmla="*/ 1 h 113"/>
                <a:gd name="T36" fmla="*/ 509 w 580"/>
                <a:gd name="T37" fmla="*/ 2 h 113"/>
                <a:gd name="T38" fmla="*/ 507 w 580"/>
                <a:gd name="T39" fmla="*/ 2 h 113"/>
                <a:gd name="T40" fmla="*/ 507 w 580"/>
                <a:gd name="T41" fmla="*/ 2 h 113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580" h="113">
                  <a:moveTo>
                    <a:pt x="507" y="2"/>
                  </a:moveTo>
                  <a:lnTo>
                    <a:pt x="3" y="82"/>
                  </a:lnTo>
                  <a:lnTo>
                    <a:pt x="0" y="112"/>
                  </a:lnTo>
                  <a:lnTo>
                    <a:pt x="504" y="31"/>
                  </a:lnTo>
                  <a:lnTo>
                    <a:pt x="523" y="27"/>
                  </a:lnTo>
                  <a:lnTo>
                    <a:pt x="539" y="23"/>
                  </a:lnTo>
                  <a:lnTo>
                    <a:pt x="552" y="18"/>
                  </a:lnTo>
                  <a:lnTo>
                    <a:pt x="562" y="14"/>
                  </a:lnTo>
                  <a:lnTo>
                    <a:pt x="570" y="10"/>
                  </a:lnTo>
                  <a:lnTo>
                    <a:pt x="575" y="7"/>
                  </a:lnTo>
                  <a:lnTo>
                    <a:pt x="578" y="5"/>
                  </a:lnTo>
                  <a:lnTo>
                    <a:pt x="579" y="4"/>
                  </a:lnTo>
                  <a:lnTo>
                    <a:pt x="569" y="2"/>
                  </a:lnTo>
                  <a:lnTo>
                    <a:pt x="557" y="0"/>
                  </a:lnTo>
                  <a:lnTo>
                    <a:pt x="545" y="0"/>
                  </a:lnTo>
                  <a:lnTo>
                    <a:pt x="533" y="0"/>
                  </a:lnTo>
                  <a:lnTo>
                    <a:pt x="523" y="0"/>
                  </a:lnTo>
                  <a:lnTo>
                    <a:pt x="515" y="1"/>
                  </a:lnTo>
                  <a:lnTo>
                    <a:pt x="509" y="2"/>
                  </a:lnTo>
                  <a:lnTo>
                    <a:pt x="507" y="2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" name="Freeform 13"/>
            <p:cNvSpPr>
              <a:spLocks/>
            </p:cNvSpPr>
            <p:nvPr/>
          </p:nvSpPr>
          <p:spPr bwMode="auto">
            <a:xfrm>
              <a:off x="1996" y="1894"/>
              <a:ext cx="583" cy="104"/>
            </a:xfrm>
            <a:custGeom>
              <a:avLst/>
              <a:gdLst>
                <a:gd name="T0" fmla="*/ 582 w 583"/>
                <a:gd name="T1" fmla="*/ 0 h 104"/>
                <a:gd name="T2" fmla="*/ 1 w 583"/>
                <a:gd name="T3" fmla="*/ 93 h 104"/>
                <a:gd name="T4" fmla="*/ 0 w 583"/>
                <a:gd name="T5" fmla="*/ 103 h 104"/>
                <a:gd name="T6" fmla="*/ 580 w 583"/>
                <a:gd name="T7" fmla="*/ 11 h 104"/>
                <a:gd name="T8" fmla="*/ 582 w 583"/>
                <a:gd name="T9" fmla="*/ 0 h 104"/>
                <a:gd name="T10" fmla="*/ 582 w 583"/>
                <a:gd name="T11" fmla="*/ 0 h 10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83" h="104">
                  <a:moveTo>
                    <a:pt x="582" y="0"/>
                  </a:moveTo>
                  <a:lnTo>
                    <a:pt x="1" y="93"/>
                  </a:lnTo>
                  <a:lnTo>
                    <a:pt x="0" y="103"/>
                  </a:lnTo>
                  <a:lnTo>
                    <a:pt x="580" y="11"/>
                  </a:lnTo>
                  <a:lnTo>
                    <a:pt x="582" y="0"/>
                  </a:lnTo>
                </a:path>
              </a:pathLst>
            </a:custGeom>
            <a:solidFill>
              <a:srgbClr val="CCCCC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" name="Freeform 14"/>
            <p:cNvSpPr>
              <a:spLocks/>
            </p:cNvSpPr>
            <p:nvPr/>
          </p:nvSpPr>
          <p:spPr bwMode="auto">
            <a:xfrm>
              <a:off x="2549" y="1880"/>
              <a:ext cx="4" cy="30"/>
            </a:xfrm>
            <a:custGeom>
              <a:avLst/>
              <a:gdLst>
                <a:gd name="T0" fmla="*/ 0 w 4"/>
                <a:gd name="T1" fmla="*/ 29 h 30"/>
                <a:gd name="T2" fmla="*/ 3 w 4"/>
                <a:gd name="T3" fmla="*/ 0 h 30"/>
                <a:gd name="T4" fmla="*/ 0 w 4"/>
                <a:gd name="T5" fmla="*/ 29 h 30"/>
                <a:gd name="T6" fmla="*/ 0 w 4"/>
                <a:gd name="T7" fmla="*/ 29 h 3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4" h="30">
                  <a:moveTo>
                    <a:pt x="0" y="29"/>
                  </a:moveTo>
                  <a:lnTo>
                    <a:pt x="3" y="0"/>
                  </a:lnTo>
                  <a:lnTo>
                    <a:pt x="0" y="29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" name="Line 15"/>
            <p:cNvSpPr>
              <a:spLocks noChangeShapeType="1"/>
            </p:cNvSpPr>
            <p:nvPr/>
          </p:nvSpPr>
          <p:spPr bwMode="auto">
            <a:xfrm flipV="1">
              <a:off x="2549" y="1876"/>
              <a:ext cx="3" cy="3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" name="Freeform 16"/>
            <p:cNvSpPr>
              <a:spLocks/>
            </p:cNvSpPr>
            <p:nvPr/>
          </p:nvSpPr>
          <p:spPr bwMode="auto">
            <a:xfrm>
              <a:off x="2414" y="1902"/>
              <a:ext cx="3" cy="30"/>
            </a:xfrm>
            <a:custGeom>
              <a:avLst/>
              <a:gdLst>
                <a:gd name="T0" fmla="*/ 0 w 3"/>
                <a:gd name="T1" fmla="*/ 29 h 30"/>
                <a:gd name="T2" fmla="*/ 2 w 3"/>
                <a:gd name="T3" fmla="*/ 0 h 30"/>
                <a:gd name="T4" fmla="*/ 0 w 3"/>
                <a:gd name="T5" fmla="*/ 29 h 30"/>
                <a:gd name="T6" fmla="*/ 0 w 3"/>
                <a:gd name="T7" fmla="*/ 29 h 3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" h="30">
                  <a:moveTo>
                    <a:pt x="0" y="29"/>
                  </a:moveTo>
                  <a:lnTo>
                    <a:pt x="2" y="0"/>
                  </a:lnTo>
                  <a:lnTo>
                    <a:pt x="0" y="29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" name="Line 17"/>
            <p:cNvSpPr>
              <a:spLocks noChangeShapeType="1"/>
            </p:cNvSpPr>
            <p:nvPr/>
          </p:nvSpPr>
          <p:spPr bwMode="auto">
            <a:xfrm flipV="1">
              <a:off x="2414" y="1898"/>
              <a:ext cx="2" cy="3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" name="Freeform 18"/>
            <p:cNvSpPr>
              <a:spLocks/>
            </p:cNvSpPr>
            <p:nvPr/>
          </p:nvSpPr>
          <p:spPr bwMode="auto">
            <a:xfrm>
              <a:off x="2256" y="1927"/>
              <a:ext cx="4" cy="30"/>
            </a:xfrm>
            <a:custGeom>
              <a:avLst/>
              <a:gdLst>
                <a:gd name="T0" fmla="*/ 0 w 4"/>
                <a:gd name="T1" fmla="*/ 29 h 30"/>
                <a:gd name="T2" fmla="*/ 3 w 4"/>
                <a:gd name="T3" fmla="*/ 0 h 30"/>
                <a:gd name="T4" fmla="*/ 0 w 4"/>
                <a:gd name="T5" fmla="*/ 29 h 30"/>
                <a:gd name="T6" fmla="*/ 0 w 4"/>
                <a:gd name="T7" fmla="*/ 29 h 3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4" h="30">
                  <a:moveTo>
                    <a:pt x="0" y="29"/>
                  </a:moveTo>
                  <a:lnTo>
                    <a:pt x="3" y="0"/>
                  </a:lnTo>
                  <a:lnTo>
                    <a:pt x="0" y="29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" name="Line 19"/>
            <p:cNvSpPr>
              <a:spLocks noChangeShapeType="1"/>
            </p:cNvSpPr>
            <p:nvPr/>
          </p:nvSpPr>
          <p:spPr bwMode="auto">
            <a:xfrm flipV="1">
              <a:off x="2256" y="1923"/>
              <a:ext cx="3" cy="3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" name="Freeform 20"/>
            <p:cNvSpPr>
              <a:spLocks/>
            </p:cNvSpPr>
            <p:nvPr/>
          </p:nvSpPr>
          <p:spPr bwMode="auto">
            <a:xfrm>
              <a:off x="2258" y="1912"/>
              <a:ext cx="158" cy="26"/>
            </a:xfrm>
            <a:custGeom>
              <a:avLst/>
              <a:gdLst>
                <a:gd name="T0" fmla="*/ 157 w 158"/>
                <a:gd name="T1" fmla="*/ 0 h 26"/>
                <a:gd name="T2" fmla="*/ 0 w 158"/>
                <a:gd name="T3" fmla="*/ 25 h 26"/>
                <a:gd name="T4" fmla="*/ 157 w 158"/>
                <a:gd name="T5" fmla="*/ 0 h 26"/>
                <a:gd name="T6" fmla="*/ 157 w 158"/>
                <a:gd name="T7" fmla="*/ 0 h 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58" h="26">
                  <a:moveTo>
                    <a:pt x="157" y="0"/>
                  </a:moveTo>
                  <a:lnTo>
                    <a:pt x="0" y="25"/>
                  </a:lnTo>
                  <a:lnTo>
                    <a:pt x="157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" name="Line 21"/>
            <p:cNvSpPr>
              <a:spLocks noChangeShapeType="1"/>
            </p:cNvSpPr>
            <p:nvPr/>
          </p:nvSpPr>
          <p:spPr bwMode="auto">
            <a:xfrm flipH="1">
              <a:off x="2254" y="1916"/>
              <a:ext cx="165" cy="1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" name="Freeform 22"/>
            <p:cNvSpPr>
              <a:spLocks/>
            </p:cNvSpPr>
            <p:nvPr/>
          </p:nvSpPr>
          <p:spPr bwMode="auto">
            <a:xfrm>
              <a:off x="2310" y="1927"/>
              <a:ext cx="64" cy="27"/>
            </a:xfrm>
            <a:custGeom>
              <a:avLst/>
              <a:gdLst>
                <a:gd name="T0" fmla="*/ 6 w 64"/>
                <a:gd name="T1" fmla="*/ 26 h 27"/>
                <a:gd name="T2" fmla="*/ 0 w 64"/>
                <a:gd name="T3" fmla="*/ 8 h 27"/>
                <a:gd name="T4" fmla="*/ 53 w 64"/>
                <a:gd name="T5" fmla="*/ 0 h 27"/>
                <a:gd name="T6" fmla="*/ 63 w 64"/>
                <a:gd name="T7" fmla="*/ 17 h 27"/>
                <a:gd name="T8" fmla="*/ 6 w 64"/>
                <a:gd name="T9" fmla="*/ 26 h 27"/>
                <a:gd name="T10" fmla="*/ 6 w 64"/>
                <a:gd name="T11" fmla="*/ 26 h 2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4" h="27">
                  <a:moveTo>
                    <a:pt x="6" y="26"/>
                  </a:moveTo>
                  <a:lnTo>
                    <a:pt x="0" y="8"/>
                  </a:lnTo>
                  <a:lnTo>
                    <a:pt x="53" y="0"/>
                  </a:lnTo>
                  <a:lnTo>
                    <a:pt x="63" y="17"/>
                  </a:lnTo>
                  <a:lnTo>
                    <a:pt x="6" y="26"/>
                  </a:lnTo>
                </a:path>
              </a:pathLst>
            </a:custGeom>
            <a:solidFill>
              <a:srgbClr val="333333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" name="Freeform 23"/>
            <p:cNvSpPr>
              <a:spLocks/>
            </p:cNvSpPr>
            <p:nvPr/>
          </p:nvSpPr>
          <p:spPr bwMode="auto">
            <a:xfrm>
              <a:off x="2321" y="1932"/>
              <a:ext cx="46" cy="20"/>
            </a:xfrm>
            <a:custGeom>
              <a:avLst/>
              <a:gdLst>
                <a:gd name="T0" fmla="*/ 5 w 46"/>
                <a:gd name="T1" fmla="*/ 19 h 20"/>
                <a:gd name="T2" fmla="*/ 0 w 46"/>
                <a:gd name="T3" fmla="*/ 7 h 20"/>
                <a:gd name="T4" fmla="*/ 45 w 46"/>
                <a:gd name="T5" fmla="*/ 0 h 2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46" h="20">
                  <a:moveTo>
                    <a:pt x="5" y="19"/>
                  </a:moveTo>
                  <a:lnTo>
                    <a:pt x="0" y="7"/>
                  </a:lnTo>
                  <a:lnTo>
                    <a:pt x="45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" name="Line 24"/>
            <p:cNvSpPr>
              <a:spLocks noChangeShapeType="1"/>
            </p:cNvSpPr>
            <p:nvPr/>
          </p:nvSpPr>
          <p:spPr bwMode="auto">
            <a:xfrm flipH="1" flipV="1">
              <a:off x="2334" y="1932"/>
              <a:ext cx="15" cy="20"/>
            </a:xfrm>
            <a:prstGeom prst="line">
              <a:avLst/>
            </a:prstGeom>
            <a:noFill/>
            <a:ln w="12700">
              <a:solidFill>
                <a:srgbClr val="FFFF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" name="Freeform 25"/>
            <p:cNvSpPr>
              <a:spLocks/>
            </p:cNvSpPr>
            <p:nvPr/>
          </p:nvSpPr>
          <p:spPr bwMode="auto">
            <a:xfrm>
              <a:off x="2250" y="1912"/>
              <a:ext cx="103" cy="29"/>
            </a:xfrm>
            <a:custGeom>
              <a:avLst/>
              <a:gdLst>
                <a:gd name="T0" fmla="*/ 1 w 103"/>
                <a:gd name="T1" fmla="*/ 16 h 29"/>
                <a:gd name="T2" fmla="*/ 102 w 103"/>
                <a:gd name="T3" fmla="*/ 0 h 29"/>
                <a:gd name="T4" fmla="*/ 102 w 103"/>
                <a:gd name="T5" fmla="*/ 12 h 29"/>
                <a:gd name="T6" fmla="*/ 0 w 103"/>
                <a:gd name="T7" fmla="*/ 28 h 29"/>
                <a:gd name="T8" fmla="*/ 1 w 103"/>
                <a:gd name="T9" fmla="*/ 16 h 29"/>
                <a:gd name="T10" fmla="*/ 1 w 103"/>
                <a:gd name="T11" fmla="*/ 16 h 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03" h="29">
                  <a:moveTo>
                    <a:pt x="1" y="16"/>
                  </a:moveTo>
                  <a:lnTo>
                    <a:pt x="102" y="0"/>
                  </a:lnTo>
                  <a:lnTo>
                    <a:pt x="102" y="12"/>
                  </a:lnTo>
                  <a:lnTo>
                    <a:pt x="0" y="28"/>
                  </a:lnTo>
                  <a:lnTo>
                    <a:pt x="1" y="16"/>
                  </a:lnTo>
                </a:path>
              </a:pathLst>
            </a:custGeom>
            <a:solidFill>
              <a:srgbClr val="E6E6E6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" name="Freeform 26"/>
            <p:cNvSpPr>
              <a:spLocks/>
            </p:cNvSpPr>
            <p:nvPr/>
          </p:nvSpPr>
          <p:spPr bwMode="auto">
            <a:xfrm>
              <a:off x="2128" y="1928"/>
              <a:ext cx="124" cy="32"/>
            </a:xfrm>
            <a:custGeom>
              <a:avLst/>
              <a:gdLst>
                <a:gd name="T0" fmla="*/ 1 w 124"/>
                <a:gd name="T1" fmla="*/ 19 h 32"/>
                <a:gd name="T2" fmla="*/ 123 w 124"/>
                <a:gd name="T3" fmla="*/ 0 h 32"/>
                <a:gd name="T4" fmla="*/ 122 w 124"/>
                <a:gd name="T5" fmla="*/ 12 h 32"/>
                <a:gd name="T6" fmla="*/ 0 w 124"/>
                <a:gd name="T7" fmla="*/ 31 h 32"/>
                <a:gd name="T8" fmla="*/ 1 w 124"/>
                <a:gd name="T9" fmla="*/ 19 h 32"/>
                <a:gd name="T10" fmla="*/ 1 w 124"/>
                <a:gd name="T11" fmla="*/ 19 h 3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24" h="32">
                  <a:moveTo>
                    <a:pt x="1" y="19"/>
                  </a:moveTo>
                  <a:lnTo>
                    <a:pt x="123" y="0"/>
                  </a:lnTo>
                  <a:lnTo>
                    <a:pt x="122" y="12"/>
                  </a:lnTo>
                  <a:lnTo>
                    <a:pt x="0" y="31"/>
                  </a:lnTo>
                  <a:lnTo>
                    <a:pt x="1" y="19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" name="Freeform 27"/>
            <p:cNvSpPr>
              <a:spLocks/>
            </p:cNvSpPr>
            <p:nvPr/>
          </p:nvSpPr>
          <p:spPr bwMode="auto">
            <a:xfrm>
              <a:off x="2160" y="1952"/>
              <a:ext cx="16" cy="20"/>
            </a:xfrm>
            <a:custGeom>
              <a:avLst/>
              <a:gdLst>
                <a:gd name="T0" fmla="*/ 0 w 16"/>
                <a:gd name="T1" fmla="*/ 19 h 20"/>
                <a:gd name="T2" fmla="*/ 14 w 16"/>
                <a:gd name="T3" fmla="*/ 17 h 20"/>
                <a:gd name="T4" fmla="*/ 15 w 16"/>
                <a:gd name="T5" fmla="*/ 0 h 20"/>
                <a:gd name="T6" fmla="*/ 2 w 16"/>
                <a:gd name="T7" fmla="*/ 2 h 20"/>
                <a:gd name="T8" fmla="*/ 0 w 16"/>
                <a:gd name="T9" fmla="*/ 19 h 20"/>
                <a:gd name="T10" fmla="*/ 0 w 16"/>
                <a:gd name="T11" fmla="*/ 19 h 2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6" h="20">
                  <a:moveTo>
                    <a:pt x="0" y="19"/>
                  </a:moveTo>
                  <a:lnTo>
                    <a:pt x="14" y="17"/>
                  </a:lnTo>
                  <a:lnTo>
                    <a:pt x="15" y="0"/>
                  </a:lnTo>
                  <a:lnTo>
                    <a:pt x="2" y="2"/>
                  </a:lnTo>
                  <a:lnTo>
                    <a:pt x="0" y="19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" name="Freeform 28"/>
            <p:cNvSpPr>
              <a:spLocks/>
            </p:cNvSpPr>
            <p:nvPr/>
          </p:nvSpPr>
          <p:spPr bwMode="auto">
            <a:xfrm>
              <a:off x="2085" y="1972"/>
              <a:ext cx="65" cy="19"/>
            </a:xfrm>
            <a:custGeom>
              <a:avLst/>
              <a:gdLst>
                <a:gd name="T0" fmla="*/ 1 w 65"/>
                <a:gd name="T1" fmla="*/ 11 h 19"/>
                <a:gd name="T2" fmla="*/ 64 w 65"/>
                <a:gd name="T3" fmla="*/ 0 h 19"/>
                <a:gd name="T4" fmla="*/ 63 w 65"/>
                <a:gd name="T5" fmla="*/ 8 h 19"/>
                <a:gd name="T6" fmla="*/ 0 w 65"/>
                <a:gd name="T7" fmla="*/ 18 h 19"/>
                <a:gd name="T8" fmla="*/ 1 w 65"/>
                <a:gd name="T9" fmla="*/ 11 h 19"/>
                <a:gd name="T10" fmla="*/ 1 w 65"/>
                <a:gd name="T11" fmla="*/ 11 h 1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5" h="19">
                  <a:moveTo>
                    <a:pt x="1" y="11"/>
                  </a:moveTo>
                  <a:lnTo>
                    <a:pt x="64" y="0"/>
                  </a:lnTo>
                  <a:lnTo>
                    <a:pt x="63" y="8"/>
                  </a:lnTo>
                  <a:lnTo>
                    <a:pt x="0" y="18"/>
                  </a:lnTo>
                  <a:lnTo>
                    <a:pt x="1" y="11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1" name="Freeform 29"/>
            <p:cNvSpPr>
              <a:spLocks/>
            </p:cNvSpPr>
            <p:nvPr/>
          </p:nvSpPr>
          <p:spPr bwMode="auto">
            <a:xfrm>
              <a:off x="1996" y="1956"/>
              <a:ext cx="77" cy="42"/>
            </a:xfrm>
            <a:custGeom>
              <a:avLst/>
              <a:gdLst>
                <a:gd name="T0" fmla="*/ 3 w 77"/>
                <a:gd name="T1" fmla="*/ 12 h 42"/>
                <a:gd name="T2" fmla="*/ 76 w 77"/>
                <a:gd name="T3" fmla="*/ 0 h 42"/>
                <a:gd name="T4" fmla="*/ 73 w 77"/>
                <a:gd name="T5" fmla="*/ 30 h 42"/>
                <a:gd name="T6" fmla="*/ 0 w 77"/>
                <a:gd name="T7" fmla="*/ 41 h 42"/>
                <a:gd name="T8" fmla="*/ 3 w 77"/>
                <a:gd name="T9" fmla="*/ 12 h 42"/>
                <a:gd name="T10" fmla="*/ 3 w 77"/>
                <a:gd name="T11" fmla="*/ 12 h 4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77" h="42">
                  <a:moveTo>
                    <a:pt x="3" y="12"/>
                  </a:moveTo>
                  <a:lnTo>
                    <a:pt x="76" y="0"/>
                  </a:lnTo>
                  <a:lnTo>
                    <a:pt x="73" y="30"/>
                  </a:lnTo>
                  <a:lnTo>
                    <a:pt x="0" y="41"/>
                  </a:lnTo>
                  <a:lnTo>
                    <a:pt x="3" y="12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" name="Freeform 30"/>
            <p:cNvSpPr>
              <a:spLocks/>
            </p:cNvSpPr>
            <p:nvPr/>
          </p:nvSpPr>
          <p:spPr bwMode="auto">
            <a:xfrm>
              <a:off x="1996" y="1986"/>
              <a:ext cx="74" cy="35"/>
            </a:xfrm>
            <a:custGeom>
              <a:avLst/>
              <a:gdLst>
                <a:gd name="T0" fmla="*/ 73 w 74"/>
                <a:gd name="T1" fmla="*/ 0 h 35"/>
                <a:gd name="T2" fmla="*/ 34 w 74"/>
                <a:gd name="T3" fmla="*/ 34 h 35"/>
                <a:gd name="T4" fmla="*/ 0 w 74"/>
                <a:gd name="T5" fmla="*/ 11 h 35"/>
                <a:gd name="T6" fmla="*/ 73 w 74"/>
                <a:gd name="T7" fmla="*/ 0 h 35"/>
                <a:gd name="T8" fmla="*/ 73 w 74"/>
                <a:gd name="T9" fmla="*/ 0 h 3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4" h="35">
                  <a:moveTo>
                    <a:pt x="73" y="0"/>
                  </a:moveTo>
                  <a:lnTo>
                    <a:pt x="34" y="34"/>
                  </a:lnTo>
                  <a:lnTo>
                    <a:pt x="0" y="11"/>
                  </a:lnTo>
                  <a:lnTo>
                    <a:pt x="73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3" name="Freeform 31"/>
            <p:cNvSpPr>
              <a:spLocks/>
            </p:cNvSpPr>
            <p:nvPr/>
          </p:nvSpPr>
          <p:spPr bwMode="auto">
            <a:xfrm>
              <a:off x="2000" y="1933"/>
              <a:ext cx="75" cy="36"/>
            </a:xfrm>
            <a:custGeom>
              <a:avLst/>
              <a:gdLst>
                <a:gd name="T0" fmla="*/ 74 w 75"/>
                <a:gd name="T1" fmla="*/ 23 h 36"/>
                <a:gd name="T2" fmla="*/ 40 w 75"/>
                <a:gd name="T3" fmla="*/ 0 h 36"/>
                <a:gd name="T4" fmla="*/ 0 w 75"/>
                <a:gd name="T5" fmla="*/ 35 h 36"/>
                <a:gd name="T6" fmla="*/ 74 w 75"/>
                <a:gd name="T7" fmla="*/ 23 h 36"/>
                <a:gd name="T8" fmla="*/ 74 w 75"/>
                <a:gd name="T9" fmla="*/ 23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5" h="36">
                  <a:moveTo>
                    <a:pt x="74" y="23"/>
                  </a:moveTo>
                  <a:lnTo>
                    <a:pt x="40" y="0"/>
                  </a:lnTo>
                  <a:lnTo>
                    <a:pt x="0" y="35"/>
                  </a:lnTo>
                  <a:lnTo>
                    <a:pt x="74" y="23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4" name="Freeform 32"/>
            <p:cNvSpPr>
              <a:spLocks/>
            </p:cNvSpPr>
            <p:nvPr/>
          </p:nvSpPr>
          <p:spPr bwMode="auto">
            <a:xfrm>
              <a:off x="2009" y="1988"/>
              <a:ext cx="48" cy="13"/>
            </a:xfrm>
            <a:custGeom>
              <a:avLst/>
              <a:gdLst>
                <a:gd name="T0" fmla="*/ 1 w 48"/>
                <a:gd name="T1" fmla="*/ 7 h 13"/>
                <a:gd name="T2" fmla="*/ 47 w 48"/>
                <a:gd name="T3" fmla="*/ 0 h 13"/>
                <a:gd name="T4" fmla="*/ 46 w 48"/>
                <a:gd name="T5" fmla="*/ 4 h 13"/>
                <a:gd name="T6" fmla="*/ 0 w 48"/>
                <a:gd name="T7" fmla="*/ 12 h 13"/>
                <a:gd name="T8" fmla="*/ 1 w 48"/>
                <a:gd name="T9" fmla="*/ 7 h 13"/>
                <a:gd name="T10" fmla="*/ 1 w 48"/>
                <a:gd name="T11" fmla="*/ 7 h 1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8" h="13">
                  <a:moveTo>
                    <a:pt x="1" y="7"/>
                  </a:moveTo>
                  <a:lnTo>
                    <a:pt x="47" y="0"/>
                  </a:lnTo>
                  <a:lnTo>
                    <a:pt x="46" y="4"/>
                  </a:lnTo>
                  <a:lnTo>
                    <a:pt x="0" y="12"/>
                  </a:lnTo>
                  <a:lnTo>
                    <a:pt x="1" y="7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5" name="Freeform 33"/>
            <p:cNvSpPr>
              <a:spLocks/>
            </p:cNvSpPr>
            <p:nvPr/>
          </p:nvSpPr>
          <p:spPr bwMode="auto">
            <a:xfrm>
              <a:off x="2013" y="1953"/>
              <a:ext cx="47" cy="14"/>
            </a:xfrm>
            <a:custGeom>
              <a:avLst/>
              <a:gdLst>
                <a:gd name="T0" fmla="*/ 0 w 47"/>
                <a:gd name="T1" fmla="*/ 8 h 14"/>
                <a:gd name="T2" fmla="*/ 46 w 47"/>
                <a:gd name="T3" fmla="*/ 0 h 14"/>
                <a:gd name="T4" fmla="*/ 46 w 47"/>
                <a:gd name="T5" fmla="*/ 5 h 14"/>
                <a:gd name="T6" fmla="*/ 0 w 47"/>
                <a:gd name="T7" fmla="*/ 13 h 14"/>
                <a:gd name="T8" fmla="*/ 0 w 47"/>
                <a:gd name="T9" fmla="*/ 8 h 14"/>
                <a:gd name="T10" fmla="*/ 0 w 47"/>
                <a:gd name="T11" fmla="*/ 8 h 1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7" h="14">
                  <a:moveTo>
                    <a:pt x="0" y="8"/>
                  </a:moveTo>
                  <a:lnTo>
                    <a:pt x="46" y="0"/>
                  </a:lnTo>
                  <a:lnTo>
                    <a:pt x="46" y="5"/>
                  </a:lnTo>
                  <a:lnTo>
                    <a:pt x="0" y="13"/>
                  </a:lnTo>
                  <a:lnTo>
                    <a:pt x="0" y="8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6" name="Freeform 34"/>
            <p:cNvSpPr>
              <a:spLocks/>
            </p:cNvSpPr>
            <p:nvPr/>
          </p:nvSpPr>
          <p:spPr bwMode="auto">
            <a:xfrm>
              <a:off x="2576" y="1878"/>
              <a:ext cx="73" cy="28"/>
            </a:xfrm>
            <a:custGeom>
              <a:avLst/>
              <a:gdLst>
                <a:gd name="T0" fmla="*/ 2 w 73"/>
                <a:gd name="T1" fmla="*/ 16 h 28"/>
                <a:gd name="T2" fmla="*/ 14 w 73"/>
                <a:gd name="T3" fmla="*/ 14 h 28"/>
                <a:gd name="T4" fmla="*/ 26 w 73"/>
                <a:gd name="T5" fmla="*/ 12 h 28"/>
                <a:gd name="T6" fmla="*/ 38 w 73"/>
                <a:gd name="T7" fmla="*/ 10 h 28"/>
                <a:gd name="T8" fmla="*/ 49 w 73"/>
                <a:gd name="T9" fmla="*/ 7 h 28"/>
                <a:gd name="T10" fmla="*/ 58 w 73"/>
                <a:gd name="T11" fmla="*/ 4 h 28"/>
                <a:gd name="T12" fmla="*/ 66 w 73"/>
                <a:gd name="T13" fmla="*/ 2 h 28"/>
                <a:gd name="T14" fmla="*/ 70 w 73"/>
                <a:gd name="T15" fmla="*/ 1 h 28"/>
                <a:gd name="T16" fmla="*/ 72 w 73"/>
                <a:gd name="T17" fmla="*/ 0 h 28"/>
                <a:gd name="T18" fmla="*/ 58 w 73"/>
                <a:gd name="T19" fmla="*/ 8 h 28"/>
                <a:gd name="T20" fmla="*/ 45 w 73"/>
                <a:gd name="T21" fmla="*/ 14 h 28"/>
                <a:gd name="T22" fmla="*/ 33 w 73"/>
                <a:gd name="T23" fmla="*/ 18 h 28"/>
                <a:gd name="T24" fmla="*/ 22 w 73"/>
                <a:gd name="T25" fmla="*/ 22 h 28"/>
                <a:gd name="T26" fmla="*/ 13 w 73"/>
                <a:gd name="T27" fmla="*/ 24 h 28"/>
                <a:gd name="T28" fmla="*/ 6 w 73"/>
                <a:gd name="T29" fmla="*/ 26 h 28"/>
                <a:gd name="T30" fmla="*/ 2 w 73"/>
                <a:gd name="T31" fmla="*/ 26 h 28"/>
                <a:gd name="T32" fmla="*/ 0 w 73"/>
                <a:gd name="T33" fmla="*/ 27 h 28"/>
                <a:gd name="T34" fmla="*/ 2 w 73"/>
                <a:gd name="T35" fmla="*/ 16 h 28"/>
                <a:gd name="T36" fmla="*/ 2 w 73"/>
                <a:gd name="T37" fmla="*/ 16 h 28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73" h="28">
                  <a:moveTo>
                    <a:pt x="2" y="16"/>
                  </a:moveTo>
                  <a:lnTo>
                    <a:pt x="14" y="14"/>
                  </a:lnTo>
                  <a:lnTo>
                    <a:pt x="26" y="12"/>
                  </a:lnTo>
                  <a:lnTo>
                    <a:pt x="38" y="10"/>
                  </a:lnTo>
                  <a:lnTo>
                    <a:pt x="49" y="7"/>
                  </a:lnTo>
                  <a:lnTo>
                    <a:pt x="58" y="4"/>
                  </a:lnTo>
                  <a:lnTo>
                    <a:pt x="66" y="2"/>
                  </a:lnTo>
                  <a:lnTo>
                    <a:pt x="70" y="1"/>
                  </a:lnTo>
                  <a:lnTo>
                    <a:pt x="72" y="0"/>
                  </a:lnTo>
                  <a:lnTo>
                    <a:pt x="58" y="8"/>
                  </a:lnTo>
                  <a:lnTo>
                    <a:pt x="45" y="14"/>
                  </a:lnTo>
                  <a:lnTo>
                    <a:pt x="33" y="18"/>
                  </a:lnTo>
                  <a:lnTo>
                    <a:pt x="22" y="22"/>
                  </a:lnTo>
                  <a:lnTo>
                    <a:pt x="13" y="24"/>
                  </a:lnTo>
                  <a:lnTo>
                    <a:pt x="6" y="26"/>
                  </a:lnTo>
                  <a:lnTo>
                    <a:pt x="2" y="26"/>
                  </a:lnTo>
                  <a:lnTo>
                    <a:pt x="0" y="27"/>
                  </a:lnTo>
                  <a:lnTo>
                    <a:pt x="2" y="16"/>
                  </a:lnTo>
                </a:path>
              </a:pathLst>
            </a:custGeom>
            <a:solidFill>
              <a:srgbClr val="CCCCC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7" name="Group 362"/>
          <p:cNvGrpSpPr>
            <a:grpSpLocks/>
          </p:cNvGrpSpPr>
          <p:nvPr/>
        </p:nvGrpSpPr>
        <p:grpSpPr bwMode="auto">
          <a:xfrm>
            <a:off x="6569075" y="2455704"/>
            <a:ext cx="2206625" cy="544512"/>
            <a:chOff x="4200" y="1859"/>
            <a:chExt cx="1390" cy="343"/>
          </a:xfrm>
        </p:grpSpPr>
        <p:sp>
          <p:nvSpPr>
            <p:cNvPr id="28" name="Freeform 363"/>
            <p:cNvSpPr>
              <a:spLocks/>
            </p:cNvSpPr>
            <p:nvPr/>
          </p:nvSpPr>
          <p:spPr bwMode="auto">
            <a:xfrm>
              <a:off x="4200" y="1859"/>
              <a:ext cx="1390" cy="343"/>
            </a:xfrm>
            <a:custGeom>
              <a:avLst/>
              <a:gdLst>
                <a:gd name="T0" fmla="*/ 215 w 1390"/>
                <a:gd name="T1" fmla="*/ 170 h 343"/>
                <a:gd name="T2" fmla="*/ 188 w 1390"/>
                <a:gd name="T3" fmla="*/ 177 h 343"/>
                <a:gd name="T4" fmla="*/ 153 w 1390"/>
                <a:gd name="T5" fmla="*/ 182 h 343"/>
                <a:gd name="T6" fmla="*/ 117 w 1390"/>
                <a:gd name="T7" fmla="*/ 192 h 343"/>
                <a:gd name="T8" fmla="*/ 79 w 1390"/>
                <a:gd name="T9" fmla="*/ 204 h 343"/>
                <a:gd name="T10" fmla="*/ 38 w 1390"/>
                <a:gd name="T11" fmla="*/ 221 h 343"/>
                <a:gd name="T12" fmla="*/ 10 w 1390"/>
                <a:gd name="T13" fmla="*/ 235 h 343"/>
                <a:gd name="T14" fmla="*/ 19 w 1390"/>
                <a:gd name="T15" fmla="*/ 253 h 343"/>
                <a:gd name="T16" fmla="*/ 58 w 1390"/>
                <a:gd name="T17" fmla="*/ 263 h 343"/>
                <a:gd name="T18" fmla="*/ 97 w 1390"/>
                <a:gd name="T19" fmla="*/ 268 h 343"/>
                <a:gd name="T20" fmla="*/ 148 w 1390"/>
                <a:gd name="T21" fmla="*/ 273 h 343"/>
                <a:gd name="T22" fmla="*/ 147 w 1390"/>
                <a:gd name="T23" fmla="*/ 278 h 343"/>
                <a:gd name="T24" fmla="*/ 156 w 1390"/>
                <a:gd name="T25" fmla="*/ 285 h 343"/>
                <a:gd name="T26" fmla="*/ 173 w 1390"/>
                <a:gd name="T27" fmla="*/ 287 h 343"/>
                <a:gd name="T28" fmla="*/ 232 w 1390"/>
                <a:gd name="T29" fmla="*/ 282 h 343"/>
                <a:gd name="T30" fmla="*/ 394 w 1390"/>
                <a:gd name="T31" fmla="*/ 273 h 343"/>
                <a:gd name="T32" fmla="*/ 406 w 1390"/>
                <a:gd name="T33" fmla="*/ 281 h 343"/>
                <a:gd name="T34" fmla="*/ 427 w 1390"/>
                <a:gd name="T35" fmla="*/ 282 h 343"/>
                <a:gd name="T36" fmla="*/ 521 w 1390"/>
                <a:gd name="T37" fmla="*/ 304 h 343"/>
                <a:gd name="T38" fmla="*/ 645 w 1390"/>
                <a:gd name="T39" fmla="*/ 298 h 343"/>
                <a:gd name="T40" fmla="*/ 707 w 1390"/>
                <a:gd name="T41" fmla="*/ 301 h 343"/>
                <a:gd name="T42" fmla="*/ 730 w 1390"/>
                <a:gd name="T43" fmla="*/ 293 h 343"/>
                <a:gd name="T44" fmla="*/ 780 w 1390"/>
                <a:gd name="T45" fmla="*/ 303 h 343"/>
                <a:gd name="T46" fmla="*/ 1224 w 1390"/>
                <a:gd name="T47" fmla="*/ 304 h 343"/>
                <a:gd name="T48" fmla="*/ 1258 w 1390"/>
                <a:gd name="T49" fmla="*/ 293 h 343"/>
                <a:gd name="T50" fmla="*/ 1301 w 1390"/>
                <a:gd name="T51" fmla="*/ 286 h 343"/>
                <a:gd name="T52" fmla="*/ 1330 w 1390"/>
                <a:gd name="T53" fmla="*/ 278 h 343"/>
                <a:gd name="T54" fmla="*/ 1354 w 1390"/>
                <a:gd name="T55" fmla="*/ 244 h 343"/>
                <a:gd name="T56" fmla="*/ 1378 w 1390"/>
                <a:gd name="T57" fmla="*/ 240 h 343"/>
                <a:gd name="T58" fmla="*/ 1346 w 1390"/>
                <a:gd name="T59" fmla="*/ 236 h 343"/>
                <a:gd name="T60" fmla="*/ 1328 w 1390"/>
                <a:gd name="T61" fmla="*/ 207 h 343"/>
                <a:gd name="T62" fmla="*/ 1307 w 1390"/>
                <a:gd name="T63" fmla="*/ 201 h 343"/>
                <a:gd name="T64" fmla="*/ 1334 w 1390"/>
                <a:gd name="T65" fmla="*/ 196 h 343"/>
                <a:gd name="T66" fmla="*/ 1386 w 1390"/>
                <a:gd name="T67" fmla="*/ 19 h 343"/>
                <a:gd name="T68" fmla="*/ 1389 w 1390"/>
                <a:gd name="T69" fmla="*/ 6 h 343"/>
                <a:gd name="T70" fmla="*/ 1376 w 1390"/>
                <a:gd name="T71" fmla="*/ 0 h 343"/>
                <a:gd name="T72" fmla="*/ 1306 w 1390"/>
                <a:gd name="T73" fmla="*/ 1 h 343"/>
                <a:gd name="T74" fmla="*/ 1109 w 1390"/>
                <a:gd name="T75" fmla="*/ 177 h 343"/>
                <a:gd name="T76" fmla="*/ 914 w 1390"/>
                <a:gd name="T77" fmla="*/ 174 h 343"/>
                <a:gd name="T78" fmla="*/ 796 w 1390"/>
                <a:gd name="T79" fmla="*/ 169 h 343"/>
                <a:gd name="T80" fmla="*/ 787 w 1390"/>
                <a:gd name="T81" fmla="*/ 171 h 343"/>
                <a:gd name="T82" fmla="*/ 739 w 1390"/>
                <a:gd name="T83" fmla="*/ 166 h 343"/>
                <a:gd name="T84" fmla="*/ 695 w 1390"/>
                <a:gd name="T85" fmla="*/ 158 h 343"/>
                <a:gd name="T86" fmla="*/ 645 w 1390"/>
                <a:gd name="T87" fmla="*/ 148 h 343"/>
                <a:gd name="T88" fmla="*/ 622 w 1390"/>
                <a:gd name="T89" fmla="*/ 143 h 343"/>
                <a:gd name="T90" fmla="*/ 611 w 1390"/>
                <a:gd name="T91" fmla="*/ 141 h 343"/>
                <a:gd name="T92" fmla="*/ 568 w 1390"/>
                <a:gd name="T93" fmla="*/ 131 h 343"/>
                <a:gd name="T94" fmla="*/ 524 w 1390"/>
                <a:gd name="T95" fmla="*/ 143 h 343"/>
                <a:gd name="T96" fmla="*/ 474 w 1390"/>
                <a:gd name="T97" fmla="*/ 143 h 343"/>
                <a:gd name="T98" fmla="*/ 409 w 1390"/>
                <a:gd name="T99" fmla="*/ 109 h 343"/>
                <a:gd name="T100" fmla="*/ 299 w 1390"/>
                <a:gd name="T101" fmla="*/ 131 h 343"/>
                <a:gd name="T102" fmla="*/ 235 w 1390"/>
                <a:gd name="T103" fmla="*/ 171 h 343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1390" h="343">
                  <a:moveTo>
                    <a:pt x="232" y="162"/>
                  </a:moveTo>
                  <a:lnTo>
                    <a:pt x="224" y="165"/>
                  </a:lnTo>
                  <a:lnTo>
                    <a:pt x="215" y="170"/>
                  </a:lnTo>
                  <a:lnTo>
                    <a:pt x="208" y="173"/>
                  </a:lnTo>
                  <a:lnTo>
                    <a:pt x="202" y="177"/>
                  </a:lnTo>
                  <a:lnTo>
                    <a:pt x="188" y="177"/>
                  </a:lnTo>
                  <a:lnTo>
                    <a:pt x="176" y="177"/>
                  </a:lnTo>
                  <a:lnTo>
                    <a:pt x="164" y="181"/>
                  </a:lnTo>
                  <a:lnTo>
                    <a:pt x="153" y="182"/>
                  </a:lnTo>
                  <a:lnTo>
                    <a:pt x="138" y="186"/>
                  </a:lnTo>
                  <a:lnTo>
                    <a:pt x="126" y="189"/>
                  </a:lnTo>
                  <a:lnTo>
                    <a:pt x="117" y="192"/>
                  </a:lnTo>
                  <a:lnTo>
                    <a:pt x="101" y="197"/>
                  </a:lnTo>
                  <a:lnTo>
                    <a:pt x="91" y="201"/>
                  </a:lnTo>
                  <a:lnTo>
                    <a:pt x="79" y="204"/>
                  </a:lnTo>
                  <a:lnTo>
                    <a:pt x="68" y="208"/>
                  </a:lnTo>
                  <a:lnTo>
                    <a:pt x="50" y="216"/>
                  </a:lnTo>
                  <a:lnTo>
                    <a:pt x="38" y="221"/>
                  </a:lnTo>
                  <a:lnTo>
                    <a:pt x="29" y="225"/>
                  </a:lnTo>
                  <a:lnTo>
                    <a:pt x="20" y="230"/>
                  </a:lnTo>
                  <a:lnTo>
                    <a:pt x="10" y="235"/>
                  </a:lnTo>
                  <a:lnTo>
                    <a:pt x="0" y="242"/>
                  </a:lnTo>
                  <a:lnTo>
                    <a:pt x="10" y="249"/>
                  </a:lnTo>
                  <a:lnTo>
                    <a:pt x="19" y="253"/>
                  </a:lnTo>
                  <a:lnTo>
                    <a:pt x="35" y="258"/>
                  </a:lnTo>
                  <a:lnTo>
                    <a:pt x="47" y="261"/>
                  </a:lnTo>
                  <a:lnTo>
                    <a:pt x="58" y="263"/>
                  </a:lnTo>
                  <a:lnTo>
                    <a:pt x="70" y="265"/>
                  </a:lnTo>
                  <a:lnTo>
                    <a:pt x="81" y="266"/>
                  </a:lnTo>
                  <a:lnTo>
                    <a:pt x="97" y="268"/>
                  </a:lnTo>
                  <a:lnTo>
                    <a:pt x="108" y="269"/>
                  </a:lnTo>
                  <a:lnTo>
                    <a:pt x="120" y="270"/>
                  </a:lnTo>
                  <a:lnTo>
                    <a:pt x="148" y="273"/>
                  </a:lnTo>
                  <a:lnTo>
                    <a:pt x="150" y="273"/>
                  </a:lnTo>
                  <a:lnTo>
                    <a:pt x="147" y="275"/>
                  </a:lnTo>
                  <a:lnTo>
                    <a:pt x="147" y="278"/>
                  </a:lnTo>
                  <a:lnTo>
                    <a:pt x="148" y="281"/>
                  </a:lnTo>
                  <a:lnTo>
                    <a:pt x="150" y="284"/>
                  </a:lnTo>
                  <a:lnTo>
                    <a:pt x="156" y="285"/>
                  </a:lnTo>
                  <a:lnTo>
                    <a:pt x="155" y="290"/>
                  </a:lnTo>
                  <a:lnTo>
                    <a:pt x="157" y="292"/>
                  </a:lnTo>
                  <a:lnTo>
                    <a:pt x="173" y="287"/>
                  </a:lnTo>
                  <a:lnTo>
                    <a:pt x="224" y="287"/>
                  </a:lnTo>
                  <a:lnTo>
                    <a:pt x="228" y="286"/>
                  </a:lnTo>
                  <a:lnTo>
                    <a:pt x="232" y="282"/>
                  </a:lnTo>
                  <a:lnTo>
                    <a:pt x="233" y="277"/>
                  </a:lnTo>
                  <a:lnTo>
                    <a:pt x="233" y="273"/>
                  </a:lnTo>
                  <a:lnTo>
                    <a:pt x="394" y="273"/>
                  </a:lnTo>
                  <a:lnTo>
                    <a:pt x="399" y="273"/>
                  </a:lnTo>
                  <a:lnTo>
                    <a:pt x="402" y="279"/>
                  </a:lnTo>
                  <a:lnTo>
                    <a:pt x="406" y="281"/>
                  </a:lnTo>
                  <a:lnTo>
                    <a:pt x="412" y="282"/>
                  </a:lnTo>
                  <a:lnTo>
                    <a:pt x="418" y="282"/>
                  </a:lnTo>
                  <a:lnTo>
                    <a:pt x="427" y="282"/>
                  </a:lnTo>
                  <a:lnTo>
                    <a:pt x="433" y="282"/>
                  </a:lnTo>
                  <a:lnTo>
                    <a:pt x="497" y="282"/>
                  </a:lnTo>
                  <a:lnTo>
                    <a:pt x="521" y="304"/>
                  </a:lnTo>
                  <a:lnTo>
                    <a:pt x="527" y="282"/>
                  </a:lnTo>
                  <a:lnTo>
                    <a:pt x="630" y="282"/>
                  </a:lnTo>
                  <a:lnTo>
                    <a:pt x="645" y="298"/>
                  </a:lnTo>
                  <a:lnTo>
                    <a:pt x="648" y="282"/>
                  </a:lnTo>
                  <a:lnTo>
                    <a:pt x="692" y="289"/>
                  </a:lnTo>
                  <a:lnTo>
                    <a:pt x="707" y="301"/>
                  </a:lnTo>
                  <a:lnTo>
                    <a:pt x="710" y="291"/>
                  </a:lnTo>
                  <a:lnTo>
                    <a:pt x="716" y="291"/>
                  </a:lnTo>
                  <a:lnTo>
                    <a:pt x="730" y="293"/>
                  </a:lnTo>
                  <a:lnTo>
                    <a:pt x="742" y="295"/>
                  </a:lnTo>
                  <a:lnTo>
                    <a:pt x="754" y="298"/>
                  </a:lnTo>
                  <a:lnTo>
                    <a:pt x="780" y="303"/>
                  </a:lnTo>
                  <a:lnTo>
                    <a:pt x="996" y="304"/>
                  </a:lnTo>
                  <a:lnTo>
                    <a:pt x="1026" y="342"/>
                  </a:lnTo>
                  <a:lnTo>
                    <a:pt x="1224" y="304"/>
                  </a:lnTo>
                  <a:lnTo>
                    <a:pt x="1227" y="294"/>
                  </a:lnTo>
                  <a:lnTo>
                    <a:pt x="1244" y="294"/>
                  </a:lnTo>
                  <a:lnTo>
                    <a:pt x="1258" y="293"/>
                  </a:lnTo>
                  <a:lnTo>
                    <a:pt x="1271" y="291"/>
                  </a:lnTo>
                  <a:lnTo>
                    <a:pt x="1286" y="289"/>
                  </a:lnTo>
                  <a:lnTo>
                    <a:pt x="1301" y="286"/>
                  </a:lnTo>
                  <a:lnTo>
                    <a:pt x="1312" y="283"/>
                  </a:lnTo>
                  <a:lnTo>
                    <a:pt x="1320" y="281"/>
                  </a:lnTo>
                  <a:lnTo>
                    <a:pt x="1330" y="278"/>
                  </a:lnTo>
                  <a:lnTo>
                    <a:pt x="1347" y="278"/>
                  </a:lnTo>
                  <a:lnTo>
                    <a:pt x="1347" y="245"/>
                  </a:lnTo>
                  <a:lnTo>
                    <a:pt x="1354" y="244"/>
                  </a:lnTo>
                  <a:lnTo>
                    <a:pt x="1363" y="244"/>
                  </a:lnTo>
                  <a:lnTo>
                    <a:pt x="1374" y="242"/>
                  </a:lnTo>
                  <a:lnTo>
                    <a:pt x="1378" y="240"/>
                  </a:lnTo>
                  <a:lnTo>
                    <a:pt x="1372" y="238"/>
                  </a:lnTo>
                  <a:lnTo>
                    <a:pt x="1357" y="236"/>
                  </a:lnTo>
                  <a:lnTo>
                    <a:pt x="1346" y="236"/>
                  </a:lnTo>
                  <a:lnTo>
                    <a:pt x="1346" y="209"/>
                  </a:lnTo>
                  <a:lnTo>
                    <a:pt x="1330" y="209"/>
                  </a:lnTo>
                  <a:lnTo>
                    <a:pt x="1328" y="207"/>
                  </a:lnTo>
                  <a:lnTo>
                    <a:pt x="1321" y="205"/>
                  </a:lnTo>
                  <a:lnTo>
                    <a:pt x="1316" y="203"/>
                  </a:lnTo>
                  <a:lnTo>
                    <a:pt x="1307" y="201"/>
                  </a:lnTo>
                  <a:lnTo>
                    <a:pt x="1298" y="198"/>
                  </a:lnTo>
                  <a:lnTo>
                    <a:pt x="1288" y="196"/>
                  </a:lnTo>
                  <a:lnTo>
                    <a:pt x="1334" y="196"/>
                  </a:lnTo>
                  <a:lnTo>
                    <a:pt x="1380" y="19"/>
                  </a:lnTo>
                  <a:lnTo>
                    <a:pt x="1383" y="19"/>
                  </a:lnTo>
                  <a:lnTo>
                    <a:pt x="1386" y="19"/>
                  </a:lnTo>
                  <a:lnTo>
                    <a:pt x="1388" y="15"/>
                  </a:lnTo>
                  <a:lnTo>
                    <a:pt x="1389" y="11"/>
                  </a:lnTo>
                  <a:lnTo>
                    <a:pt x="1389" y="6"/>
                  </a:lnTo>
                  <a:lnTo>
                    <a:pt x="1387" y="1"/>
                  </a:lnTo>
                  <a:lnTo>
                    <a:pt x="1384" y="0"/>
                  </a:lnTo>
                  <a:lnTo>
                    <a:pt x="1376" y="0"/>
                  </a:lnTo>
                  <a:lnTo>
                    <a:pt x="1321" y="0"/>
                  </a:lnTo>
                  <a:lnTo>
                    <a:pt x="1312" y="0"/>
                  </a:lnTo>
                  <a:lnTo>
                    <a:pt x="1306" y="1"/>
                  </a:lnTo>
                  <a:lnTo>
                    <a:pt x="1300" y="3"/>
                  </a:lnTo>
                  <a:lnTo>
                    <a:pt x="1295" y="9"/>
                  </a:lnTo>
                  <a:lnTo>
                    <a:pt x="1109" y="177"/>
                  </a:lnTo>
                  <a:lnTo>
                    <a:pt x="1062" y="177"/>
                  </a:lnTo>
                  <a:lnTo>
                    <a:pt x="1038" y="183"/>
                  </a:lnTo>
                  <a:lnTo>
                    <a:pt x="914" y="174"/>
                  </a:lnTo>
                  <a:lnTo>
                    <a:pt x="899" y="174"/>
                  </a:lnTo>
                  <a:lnTo>
                    <a:pt x="852" y="165"/>
                  </a:lnTo>
                  <a:lnTo>
                    <a:pt x="796" y="169"/>
                  </a:lnTo>
                  <a:lnTo>
                    <a:pt x="796" y="158"/>
                  </a:lnTo>
                  <a:lnTo>
                    <a:pt x="787" y="158"/>
                  </a:lnTo>
                  <a:lnTo>
                    <a:pt x="787" y="171"/>
                  </a:lnTo>
                  <a:lnTo>
                    <a:pt x="769" y="171"/>
                  </a:lnTo>
                  <a:lnTo>
                    <a:pt x="751" y="168"/>
                  </a:lnTo>
                  <a:lnTo>
                    <a:pt x="739" y="166"/>
                  </a:lnTo>
                  <a:lnTo>
                    <a:pt x="728" y="164"/>
                  </a:lnTo>
                  <a:lnTo>
                    <a:pt x="713" y="161"/>
                  </a:lnTo>
                  <a:lnTo>
                    <a:pt x="695" y="158"/>
                  </a:lnTo>
                  <a:lnTo>
                    <a:pt x="672" y="153"/>
                  </a:lnTo>
                  <a:lnTo>
                    <a:pt x="654" y="150"/>
                  </a:lnTo>
                  <a:lnTo>
                    <a:pt x="645" y="148"/>
                  </a:lnTo>
                  <a:lnTo>
                    <a:pt x="637" y="147"/>
                  </a:lnTo>
                  <a:lnTo>
                    <a:pt x="628" y="145"/>
                  </a:lnTo>
                  <a:lnTo>
                    <a:pt x="622" y="143"/>
                  </a:lnTo>
                  <a:lnTo>
                    <a:pt x="622" y="129"/>
                  </a:lnTo>
                  <a:lnTo>
                    <a:pt x="611" y="129"/>
                  </a:lnTo>
                  <a:lnTo>
                    <a:pt x="611" y="141"/>
                  </a:lnTo>
                  <a:lnTo>
                    <a:pt x="598" y="137"/>
                  </a:lnTo>
                  <a:lnTo>
                    <a:pt x="581" y="134"/>
                  </a:lnTo>
                  <a:lnTo>
                    <a:pt x="568" y="131"/>
                  </a:lnTo>
                  <a:lnTo>
                    <a:pt x="556" y="130"/>
                  </a:lnTo>
                  <a:lnTo>
                    <a:pt x="533" y="126"/>
                  </a:lnTo>
                  <a:lnTo>
                    <a:pt x="524" y="143"/>
                  </a:lnTo>
                  <a:lnTo>
                    <a:pt x="515" y="143"/>
                  </a:lnTo>
                  <a:lnTo>
                    <a:pt x="500" y="143"/>
                  </a:lnTo>
                  <a:lnTo>
                    <a:pt x="474" y="143"/>
                  </a:lnTo>
                  <a:lnTo>
                    <a:pt x="412" y="145"/>
                  </a:lnTo>
                  <a:lnTo>
                    <a:pt x="416" y="109"/>
                  </a:lnTo>
                  <a:lnTo>
                    <a:pt x="409" y="109"/>
                  </a:lnTo>
                  <a:lnTo>
                    <a:pt x="403" y="145"/>
                  </a:lnTo>
                  <a:lnTo>
                    <a:pt x="306" y="161"/>
                  </a:lnTo>
                  <a:lnTo>
                    <a:pt x="299" y="131"/>
                  </a:lnTo>
                  <a:lnTo>
                    <a:pt x="285" y="137"/>
                  </a:lnTo>
                  <a:lnTo>
                    <a:pt x="292" y="164"/>
                  </a:lnTo>
                  <a:lnTo>
                    <a:pt x="235" y="171"/>
                  </a:lnTo>
                  <a:lnTo>
                    <a:pt x="233" y="161"/>
                  </a:lnTo>
                  <a:lnTo>
                    <a:pt x="232" y="162"/>
                  </a:lnTo>
                </a:path>
              </a:pathLst>
            </a:custGeom>
            <a:gradFill rotWithShape="0">
              <a:gsLst>
                <a:gs pos="0">
                  <a:srgbClr val="AAAAAA"/>
                </a:gs>
                <a:gs pos="100000">
                  <a:srgbClr val="555555"/>
                </a:gs>
              </a:gsLst>
              <a:lin ang="2700000" scaled="1"/>
            </a:gra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9" name="Line 364"/>
            <p:cNvSpPr>
              <a:spLocks noChangeShapeType="1"/>
            </p:cNvSpPr>
            <p:nvPr/>
          </p:nvSpPr>
          <p:spPr bwMode="auto">
            <a:xfrm flipH="1">
              <a:off x="5480" y="1878"/>
              <a:ext cx="105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" name="Freeform 365"/>
            <p:cNvSpPr>
              <a:spLocks/>
            </p:cNvSpPr>
            <p:nvPr/>
          </p:nvSpPr>
          <p:spPr bwMode="auto">
            <a:xfrm>
              <a:off x="5463" y="1890"/>
              <a:ext cx="115" cy="164"/>
            </a:xfrm>
            <a:custGeom>
              <a:avLst/>
              <a:gdLst>
                <a:gd name="T0" fmla="*/ 114 w 115"/>
                <a:gd name="T1" fmla="*/ 0 h 164"/>
                <a:gd name="T2" fmla="*/ 79 w 115"/>
                <a:gd name="T3" fmla="*/ 0 h 164"/>
                <a:gd name="T4" fmla="*/ 0 w 115"/>
                <a:gd name="T5" fmla="*/ 158 h 164"/>
                <a:gd name="T6" fmla="*/ 0 w 115"/>
                <a:gd name="T7" fmla="*/ 163 h 16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15" h="164">
                  <a:moveTo>
                    <a:pt x="114" y="0"/>
                  </a:moveTo>
                  <a:lnTo>
                    <a:pt x="79" y="0"/>
                  </a:lnTo>
                  <a:lnTo>
                    <a:pt x="0" y="158"/>
                  </a:lnTo>
                  <a:lnTo>
                    <a:pt x="0" y="163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" name="Line 366"/>
            <p:cNvSpPr>
              <a:spLocks noChangeShapeType="1"/>
            </p:cNvSpPr>
            <p:nvPr/>
          </p:nvSpPr>
          <p:spPr bwMode="auto">
            <a:xfrm flipH="1">
              <a:off x="5349" y="1882"/>
              <a:ext cx="168" cy="15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2" name="Freeform 367"/>
            <p:cNvSpPr>
              <a:spLocks/>
            </p:cNvSpPr>
            <p:nvPr/>
          </p:nvSpPr>
          <p:spPr bwMode="auto">
            <a:xfrm>
              <a:off x="5309" y="2036"/>
              <a:ext cx="154" cy="14"/>
            </a:xfrm>
            <a:custGeom>
              <a:avLst/>
              <a:gdLst>
                <a:gd name="T0" fmla="*/ 0 w 154"/>
                <a:gd name="T1" fmla="*/ 0 h 14"/>
                <a:gd name="T2" fmla="*/ 44 w 154"/>
                <a:gd name="T3" fmla="*/ 0 h 14"/>
                <a:gd name="T4" fmla="*/ 153 w 154"/>
                <a:gd name="T5" fmla="*/ 13 h 14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54" h="14">
                  <a:moveTo>
                    <a:pt x="0" y="0"/>
                  </a:moveTo>
                  <a:lnTo>
                    <a:pt x="44" y="0"/>
                  </a:lnTo>
                  <a:lnTo>
                    <a:pt x="153" y="13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" name="Freeform 368"/>
            <p:cNvSpPr>
              <a:spLocks/>
            </p:cNvSpPr>
            <p:nvPr/>
          </p:nvSpPr>
          <p:spPr bwMode="auto">
            <a:xfrm>
              <a:off x="5196" y="2153"/>
              <a:ext cx="232" cy="11"/>
            </a:xfrm>
            <a:custGeom>
              <a:avLst/>
              <a:gdLst>
                <a:gd name="T0" fmla="*/ 0 w 232"/>
                <a:gd name="T1" fmla="*/ 10 h 11"/>
                <a:gd name="T2" fmla="*/ 12 w 232"/>
                <a:gd name="T3" fmla="*/ 10 h 11"/>
                <a:gd name="T4" fmla="*/ 30 w 232"/>
                <a:gd name="T5" fmla="*/ 10 h 11"/>
                <a:gd name="T6" fmla="*/ 45 w 232"/>
                <a:gd name="T7" fmla="*/ 10 h 11"/>
                <a:gd name="T8" fmla="*/ 56 w 232"/>
                <a:gd name="T9" fmla="*/ 10 h 11"/>
                <a:gd name="T10" fmla="*/ 71 w 232"/>
                <a:gd name="T11" fmla="*/ 10 h 11"/>
                <a:gd name="T12" fmla="*/ 92 w 232"/>
                <a:gd name="T13" fmla="*/ 10 h 11"/>
                <a:gd name="T14" fmla="*/ 104 w 232"/>
                <a:gd name="T15" fmla="*/ 10 h 11"/>
                <a:gd name="T16" fmla="*/ 123 w 232"/>
                <a:gd name="T17" fmla="*/ 8 h 11"/>
                <a:gd name="T18" fmla="*/ 134 w 232"/>
                <a:gd name="T19" fmla="*/ 7 h 11"/>
                <a:gd name="T20" fmla="*/ 145 w 232"/>
                <a:gd name="T21" fmla="*/ 7 h 11"/>
                <a:gd name="T22" fmla="*/ 159 w 232"/>
                <a:gd name="T23" fmla="*/ 7 h 11"/>
                <a:gd name="T24" fmla="*/ 178 w 232"/>
                <a:gd name="T25" fmla="*/ 5 h 11"/>
                <a:gd name="T26" fmla="*/ 187 w 232"/>
                <a:gd name="T27" fmla="*/ 4 h 11"/>
                <a:gd name="T28" fmla="*/ 200 w 232"/>
                <a:gd name="T29" fmla="*/ 2 h 11"/>
                <a:gd name="T30" fmla="*/ 213 w 232"/>
                <a:gd name="T31" fmla="*/ 1 h 11"/>
                <a:gd name="T32" fmla="*/ 223 w 232"/>
                <a:gd name="T33" fmla="*/ 1 h 11"/>
                <a:gd name="T34" fmla="*/ 231 w 232"/>
                <a:gd name="T35" fmla="*/ 0 h 11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232" h="11">
                  <a:moveTo>
                    <a:pt x="0" y="10"/>
                  </a:moveTo>
                  <a:lnTo>
                    <a:pt x="12" y="10"/>
                  </a:lnTo>
                  <a:lnTo>
                    <a:pt x="30" y="10"/>
                  </a:lnTo>
                  <a:lnTo>
                    <a:pt x="45" y="10"/>
                  </a:lnTo>
                  <a:lnTo>
                    <a:pt x="56" y="10"/>
                  </a:lnTo>
                  <a:lnTo>
                    <a:pt x="71" y="10"/>
                  </a:lnTo>
                  <a:lnTo>
                    <a:pt x="92" y="10"/>
                  </a:lnTo>
                  <a:lnTo>
                    <a:pt x="104" y="10"/>
                  </a:lnTo>
                  <a:lnTo>
                    <a:pt x="123" y="8"/>
                  </a:lnTo>
                  <a:lnTo>
                    <a:pt x="134" y="7"/>
                  </a:lnTo>
                  <a:lnTo>
                    <a:pt x="145" y="7"/>
                  </a:lnTo>
                  <a:lnTo>
                    <a:pt x="159" y="7"/>
                  </a:lnTo>
                  <a:lnTo>
                    <a:pt x="178" y="5"/>
                  </a:lnTo>
                  <a:lnTo>
                    <a:pt x="187" y="4"/>
                  </a:lnTo>
                  <a:lnTo>
                    <a:pt x="200" y="2"/>
                  </a:lnTo>
                  <a:lnTo>
                    <a:pt x="213" y="1"/>
                  </a:lnTo>
                  <a:lnTo>
                    <a:pt x="223" y="1"/>
                  </a:lnTo>
                  <a:lnTo>
                    <a:pt x="231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" name="Freeform 369"/>
            <p:cNvSpPr>
              <a:spLocks/>
            </p:cNvSpPr>
            <p:nvPr/>
          </p:nvSpPr>
          <p:spPr bwMode="auto">
            <a:xfrm>
              <a:off x="5298" y="2161"/>
              <a:ext cx="33" cy="14"/>
            </a:xfrm>
            <a:custGeom>
              <a:avLst/>
              <a:gdLst>
                <a:gd name="T0" fmla="*/ 32 w 33"/>
                <a:gd name="T1" fmla="*/ 13 h 14"/>
                <a:gd name="T2" fmla="*/ 0 w 33"/>
                <a:gd name="T3" fmla="*/ 6 h 14"/>
                <a:gd name="T4" fmla="*/ 32 w 33"/>
                <a:gd name="T5" fmla="*/ 0 h 14"/>
                <a:gd name="T6" fmla="*/ 32 w 33"/>
                <a:gd name="T7" fmla="*/ 13 h 1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3" h="14">
                  <a:moveTo>
                    <a:pt x="32" y="13"/>
                  </a:moveTo>
                  <a:lnTo>
                    <a:pt x="0" y="6"/>
                  </a:lnTo>
                  <a:lnTo>
                    <a:pt x="32" y="0"/>
                  </a:lnTo>
                  <a:lnTo>
                    <a:pt x="32" y="13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5" name="Freeform 370"/>
            <p:cNvSpPr>
              <a:spLocks/>
            </p:cNvSpPr>
            <p:nvPr/>
          </p:nvSpPr>
          <p:spPr bwMode="auto">
            <a:xfrm>
              <a:off x="5239" y="2042"/>
              <a:ext cx="225" cy="13"/>
            </a:xfrm>
            <a:custGeom>
              <a:avLst/>
              <a:gdLst>
                <a:gd name="T0" fmla="*/ 224 w 225"/>
                <a:gd name="T1" fmla="*/ 12 h 13"/>
                <a:gd name="T2" fmla="*/ 97 w 225"/>
                <a:gd name="T3" fmla="*/ 6 h 13"/>
                <a:gd name="T4" fmla="*/ 0 w 225"/>
                <a:gd name="T5" fmla="*/ 0 h 13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25" h="13">
                  <a:moveTo>
                    <a:pt x="224" y="12"/>
                  </a:moveTo>
                  <a:lnTo>
                    <a:pt x="97" y="6"/>
                  </a:lnTo>
                  <a:lnTo>
                    <a:pt x="0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" name="Freeform 371"/>
            <p:cNvSpPr>
              <a:spLocks/>
            </p:cNvSpPr>
            <p:nvPr/>
          </p:nvSpPr>
          <p:spPr bwMode="auto">
            <a:xfrm>
              <a:off x="4979" y="2099"/>
              <a:ext cx="537" cy="24"/>
            </a:xfrm>
            <a:custGeom>
              <a:avLst/>
              <a:gdLst>
                <a:gd name="T0" fmla="*/ 0 w 537"/>
                <a:gd name="T1" fmla="*/ 0 h 24"/>
                <a:gd name="T2" fmla="*/ 49 w 537"/>
                <a:gd name="T3" fmla="*/ 4 h 24"/>
                <a:gd name="T4" fmla="*/ 79 w 537"/>
                <a:gd name="T5" fmla="*/ 7 h 24"/>
                <a:gd name="T6" fmla="*/ 132 w 537"/>
                <a:gd name="T7" fmla="*/ 10 h 24"/>
                <a:gd name="T8" fmla="*/ 197 w 537"/>
                <a:gd name="T9" fmla="*/ 13 h 24"/>
                <a:gd name="T10" fmla="*/ 507 w 537"/>
                <a:gd name="T11" fmla="*/ 23 h 24"/>
                <a:gd name="T12" fmla="*/ 513 w 537"/>
                <a:gd name="T13" fmla="*/ 23 h 24"/>
                <a:gd name="T14" fmla="*/ 519 w 537"/>
                <a:gd name="T15" fmla="*/ 22 h 24"/>
                <a:gd name="T16" fmla="*/ 525 w 537"/>
                <a:gd name="T17" fmla="*/ 19 h 24"/>
                <a:gd name="T18" fmla="*/ 529 w 537"/>
                <a:gd name="T19" fmla="*/ 17 h 24"/>
                <a:gd name="T20" fmla="*/ 533 w 537"/>
                <a:gd name="T21" fmla="*/ 13 h 24"/>
                <a:gd name="T22" fmla="*/ 536 w 537"/>
                <a:gd name="T23" fmla="*/ 10 h 2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537" h="24">
                  <a:moveTo>
                    <a:pt x="0" y="0"/>
                  </a:moveTo>
                  <a:lnTo>
                    <a:pt x="49" y="4"/>
                  </a:lnTo>
                  <a:lnTo>
                    <a:pt x="79" y="7"/>
                  </a:lnTo>
                  <a:lnTo>
                    <a:pt x="132" y="10"/>
                  </a:lnTo>
                  <a:lnTo>
                    <a:pt x="197" y="13"/>
                  </a:lnTo>
                  <a:lnTo>
                    <a:pt x="507" y="23"/>
                  </a:lnTo>
                  <a:lnTo>
                    <a:pt x="513" y="23"/>
                  </a:lnTo>
                  <a:lnTo>
                    <a:pt x="519" y="22"/>
                  </a:lnTo>
                  <a:lnTo>
                    <a:pt x="525" y="19"/>
                  </a:lnTo>
                  <a:lnTo>
                    <a:pt x="529" y="17"/>
                  </a:lnTo>
                  <a:lnTo>
                    <a:pt x="533" y="13"/>
                  </a:lnTo>
                  <a:lnTo>
                    <a:pt x="536" y="1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7" name="Line 372"/>
            <p:cNvSpPr>
              <a:spLocks noChangeShapeType="1"/>
            </p:cNvSpPr>
            <p:nvPr/>
          </p:nvSpPr>
          <p:spPr bwMode="auto">
            <a:xfrm>
              <a:off x="5353" y="2040"/>
              <a:ext cx="0" cy="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8" name="Line 373"/>
            <p:cNvSpPr>
              <a:spLocks noChangeShapeType="1"/>
            </p:cNvSpPr>
            <p:nvPr/>
          </p:nvSpPr>
          <p:spPr bwMode="auto">
            <a:xfrm>
              <a:off x="5418" y="2048"/>
              <a:ext cx="0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9" name="Freeform 374"/>
            <p:cNvSpPr>
              <a:spLocks/>
            </p:cNvSpPr>
            <p:nvPr/>
          </p:nvSpPr>
          <p:spPr bwMode="auto">
            <a:xfrm>
              <a:off x="5336" y="2068"/>
              <a:ext cx="181" cy="24"/>
            </a:xfrm>
            <a:custGeom>
              <a:avLst/>
              <a:gdLst>
                <a:gd name="T0" fmla="*/ 180 w 181"/>
                <a:gd name="T1" fmla="*/ 23 h 24"/>
                <a:gd name="T2" fmla="*/ 178 w 181"/>
                <a:gd name="T3" fmla="*/ 17 h 24"/>
                <a:gd name="T4" fmla="*/ 173 w 181"/>
                <a:gd name="T5" fmla="*/ 11 h 24"/>
                <a:gd name="T6" fmla="*/ 169 w 181"/>
                <a:gd name="T7" fmla="*/ 7 h 24"/>
                <a:gd name="T8" fmla="*/ 159 w 181"/>
                <a:gd name="T9" fmla="*/ 2 h 24"/>
                <a:gd name="T10" fmla="*/ 155 w 181"/>
                <a:gd name="T11" fmla="*/ 2 h 24"/>
                <a:gd name="T12" fmla="*/ 147 w 181"/>
                <a:gd name="T13" fmla="*/ 0 h 24"/>
                <a:gd name="T14" fmla="*/ 138 w 181"/>
                <a:gd name="T15" fmla="*/ 0 h 24"/>
                <a:gd name="T16" fmla="*/ 129 w 181"/>
                <a:gd name="T17" fmla="*/ 0 h 24"/>
                <a:gd name="T18" fmla="*/ 0 w 181"/>
                <a:gd name="T19" fmla="*/ 0 h 2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81" h="24">
                  <a:moveTo>
                    <a:pt x="180" y="23"/>
                  </a:moveTo>
                  <a:lnTo>
                    <a:pt x="178" y="17"/>
                  </a:lnTo>
                  <a:lnTo>
                    <a:pt x="173" y="11"/>
                  </a:lnTo>
                  <a:lnTo>
                    <a:pt x="169" y="7"/>
                  </a:lnTo>
                  <a:lnTo>
                    <a:pt x="159" y="2"/>
                  </a:lnTo>
                  <a:lnTo>
                    <a:pt x="155" y="2"/>
                  </a:lnTo>
                  <a:lnTo>
                    <a:pt x="147" y="0"/>
                  </a:lnTo>
                  <a:lnTo>
                    <a:pt x="138" y="0"/>
                  </a:lnTo>
                  <a:lnTo>
                    <a:pt x="129" y="0"/>
                  </a:lnTo>
                  <a:lnTo>
                    <a:pt x="0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0" name="Line 375"/>
            <p:cNvSpPr>
              <a:spLocks noChangeShapeType="1"/>
            </p:cNvSpPr>
            <p:nvPr/>
          </p:nvSpPr>
          <p:spPr bwMode="auto">
            <a:xfrm>
              <a:off x="5336" y="2052"/>
              <a:ext cx="0" cy="3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" name="Line 376"/>
            <p:cNvSpPr>
              <a:spLocks noChangeShapeType="1"/>
            </p:cNvSpPr>
            <p:nvPr/>
          </p:nvSpPr>
          <p:spPr bwMode="auto">
            <a:xfrm>
              <a:off x="5336" y="2114"/>
              <a:ext cx="0" cy="4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2" name="Line 377"/>
            <p:cNvSpPr>
              <a:spLocks noChangeShapeType="1"/>
            </p:cNvSpPr>
            <p:nvPr/>
          </p:nvSpPr>
          <p:spPr bwMode="auto">
            <a:xfrm>
              <a:off x="5428" y="2056"/>
              <a:ext cx="0" cy="29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3" name="Line 378"/>
            <p:cNvSpPr>
              <a:spLocks noChangeShapeType="1"/>
            </p:cNvSpPr>
            <p:nvPr/>
          </p:nvSpPr>
          <p:spPr bwMode="auto">
            <a:xfrm>
              <a:off x="5428" y="2114"/>
              <a:ext cx="0" cy="3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4" name="Line 379"/>
            <p:cNvSpPr>
              <a:spLocks noChangeShapeType="1"/>
            </p:cNvSpPr>
            <p:nvPr/>
          </p:nvSpPr>
          <p:spPr bwMode="auto">
            <a:xfrm>
              <a:off x="5463" y="2058"/>
              <a:ext cx="0" cy="2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5" name="Line 380"/>
            <p:cNvSpPr>
              <a:spLocks noChangeShapeType="1"/>
            </p:cNvSpPr>
            <p:nvPr/>
          </p:nvSpPr>
          <p:spPr bwMode="auto">
            <a:xfrm>
              <a:off x="5462" y="2114"/>
              <a:ext cx="0" cy="3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6" name="Line 381"/>
            <p:cNvSpPr>
              <a:spLocks noChangeShapeType="1"/>
            </p:cNvSpPr>
            <p:nvPr/>
          </p:nvSpPr>
          <p:spPr bwMode="auto">
            <a:xfrm>
              <a:off x="5483" y="2059"/>
              <a:ext cx="0" cy="26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7" name="Line 382"/>
            <p:cNvSpPr>
              <a:spLocks noChangeShapeType="1"/>
            </p:cNvSpPr>
            <p:nvPr/>
          </p:nvSpPr>
          <p:spPr bwMode="auto">
            <a:xfrm>
              <a:off x="5483" y="2114"/>
              <a:ext cx="0" cy="29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8" name="Freeform 383"/>
            <p:cNvSpPr>
              <a:spLocks/>
            </p:cNvSpPr>
            <p:nvPr/>
          </p:nvSpPr>
          <p:spPr bwMode="auto">
            <a:xfrm>
              <a:off x="5483" y="2062"/>
              <a:ext cx="64" cy="15"/>
            </a:xfrm>
            <a:custGeom>
              <a:avLst/>
              <a:gdLst>
                <a:gd name="T0" fmla="*/ 0 w 64"/>
                <a:gd name="T1" fmla="*/ 0 h 15"/>
                <a:gd name="T2" fmla="*/ 6 w 64"/>
                <a:gd name="T3" fmla="*/ 0 h 15"/>
                <a:gd name="T4" fmla="*/ 9 w 64"/>
                <a:gd name="T5" fmla="*/ 1 h 15"/>
                <a:gd name="T6" fmla="*/ 15 w 64"/>
                <a:gd name="T7" fmla="*/ 2 h 15"/>
                <a:gd name="T8" fmla="*/ 20 w 64"/>
                <a:gd name="T9" fmla="*/ 4 h 15"/>
                <a:gd name="T10" fmla="*/ 28 w 64"/>
                <a:gd name="T11" fmla="*/ 5 h 15"/>
                <a:gd name="T12" fmla="*/ 32 w 64"/>
                <a:gd name="T13" fmla="*/ 6 h 15"/>
                <a:gd name="T14" fmla="*/ 36 w 64"/>
                <a:gd name="T15" fmla="*/ 8 h 15"/>
                <a:gd name="T16" fmla="*/ 41 w 64"/>
                <a:gd name="T17" fmla="*/ 10 h 15"/>
                <a:gd name="T18" fmla="*/ 45 w 64"/>
                <a:gd name="T19" fmla="*/ 11 h 15"/>
                <a:gd name="T20" fmla="*/ 48 w 64"/>
                <a:gd name="T21" fmla="*/ 13 h 15"/>
                <a:gd name="T22" fmla="*/ 50 w 64"/>
                <a:gd name="T23" fmla="*/ 14 h 15"/>
                <a:gd name="T24" fmla="*/ 56 w 64"/>
                <a:gd name="T25" fmla="*/ 14 h 15"/>
                <a:gd name="T26" fmla="*/ 63 w 64"/>
                <a:gd name="T27" fmla="*/ 14 h 15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64" h="15">
                  <a:moveTo>
                    <a:pt x="0" y="0"/>
                  </a:moveTo>
                  <a:lnTo>
                    <a:pt x="6" y="0"/>
                  </a:lnTo>
                  <a:lnTo>
                    <a:pt x="9" y="1"/>
                  </a:lnTo>
                  <a:lnTo>
                    <a:pt x="15" y="2"/>
                  </a:lnTo>
                  <a:lnTo>
                    <a:pt x="20" y="4"/>
                  </a:lnTo>
                  <a:lnTo>
                    <a:pt x="28" y="5"/>
                  </a:lnTo>
                  <a:lnTo>
                    <a:pt x="32" y="6"/>
                  </a:lnTo>
                  <a:lnTo>
                    <a:pt x="36" y="8"/>
                  </a:lnTo>
                  <a:lnTo>
                    <a:pt x="41" y="10"/>
                  </a:lnTo>
                  <a:lnTo>
                    <a:pt x="45" y="11"/>
                  </a:lnTo>
                  <a:lnTo>
                    <a:pt x="48" y="13"/>
                  </a:lnTo>
                  <a:lnTo>
                    <a:pt x="50" y="14"/>
                  </a:lnTo>
                  <a:lnTo>
                    <a:pt x="56" y="14"/>
                  </a:lnTo>
                  <a:lnTo>
                    <a:pt x="63" y="14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9" name="Freeform 384"/>
            <p:cNvSpPr>
              <a:spLocks/>
            </p:cNvSpPr>
            <p:nvPr/>
          </p:nvSpPr>
          <p:spPr bwMode="auto">
            <a:xfrm>
              <a:off x="5483" y="2127"/>
              <a:ext cx="65" cy="12"/>
            </a:xfrm>
            <a:custGeom>
              <a:avLst/>
              <a:gdLst>
                <a:gd name="T0" fmla="*/ 0 w 65"/>
                <a:gd name="T1" fmla="*/ 11 h 12"/>
                <a:gd name="T2" fmla="*/ 11 w 65"/>
                <a:gd name="T3" fmla="*/ 10 h 12"/>
                <a:gd name="T4" fmla="*/ 22 w 65"/>
                <a:gd name="T5" fmla="*/ 8 h 12"/>
                <a:gd name="T6" fmla="*/ 39 w 65"/>
                <a:gd name="T7" fmla="*/ 3 h 12"/>
                <a:gd name="T8" fmla="*/ 49 w 65"/>
                <a:gd name="T9" fmla="*/ 0 h 12"/>
                <a:gd name="T10" fmla="*/ 64 w 65"/>
                <a:gd name="T11" fmla="*/ 0 h 1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5" h="12">
                  <a:moveTo>
                    <a:pt x="0" y="11"/>
                  </a:moveTo>
                  <a:lnTo>
                    <a:pt x="11" y="10"/>
                  </a:lnTo>
                  <a:lnTo>
                    <a:pt x="22" y="8"/>
                  </a:lnTo>
                  <a:lnTo>
                    <a:pt x="39" y="3"/>
                  </a:lnTo>
                  <a:lnTo>
                    <a:pt x="49" y="0"/>
                  </a:lnTo>
                  <a:lnTo>
                    <a:pt x="64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0" name="Freeform 385"/>
            <p:cNvSpPr>
              <a:spLocks/>
            </p:cNvSpPr>
            <p:nvPr/>
          </p:nvSpPr>
          <p:spPr bwMode="auto">
            <a:xfrm>
              <a:off x="5483" y="2118"/>
              <a:ext cx="65" cy="13"/>
            </a:xfrm>
            <a:custGeom>
              <a:avLst/>
              <a:gdLst>
                <a:gd name="T0" fmla="*/ 0 w 65"/>
                <a:gd name="T1" fmla="*/ 12 h 13"/>
                <a:gd name="T2" fmla="*/ 4 w 65"/>
                <a:gd name="T3" fmla="*/ 12 h 13"/>
                <a:gd name="T4" fmla="*/ 16 w 65"/>
                <a:gd name="T5" fmla="*/ 10 h 13"/>
                <a:gd name="T6" fmla="*/ 24 w 65"/>
                <a:gd name="T7" fmla="*/ 8 h 13"/>
                <a:gd name="T8" fmla="*/ 34 w 65"/>
                <a:gd name="T9" fmla="*/ 6 h 13"/>
                <a:gd name="T10" fmla="*/ 40 w 65"/>
                <a:gd name="T11" fmla="*/ 3 h 13"/>
                <a:gd name="T12" fmla="*/ 49 w 65"/>
                <a:gd name="T13" fmla="*/ 0 h 13"/>
                <a:gd name="T14" fmla="*/ 64 w 65"/>
                <a:gd name="T15" fmla="*/ 0 h 1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65" h="13">
                  <a:moveTo>
                    <a:pt x="0" y="12"/>
                  </a:moveTo>
                  <a:lnTo>
                    <a:pt x="4" y="12"/>
                  </a:lnTo>
                  <a:lnTo>
                    <a:pt x="16" y="10"/>
                  </a:lnTo>
                  <a:lnTo>
                    <a:pt x="24" y="8"/>
                  </a:lnTo>
                  <a:lnTo>
                    <a:pt x="34" y="6"/>
                  </a:lnTo>
                  <a:lnTo>
                    <a:pt x="40" y="3"/>
                  </a:lnTo>
                  <a:lnTo>
                    <a:pt x="49" y="0"/>
                  </a:lnTo>
                  <a:lnTo>
                    <a:pt x="64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1" name="Freeform 386"/>
            <p:cNvSpPr>
              <a:spLocks/>
            </p:cNvSpPr>
            <p:nvPr/>
          </p:nvSpPr>
          <p:spPr bwMode="auto">
            <a:xfrm>
              <a:off x="5260" y="2090"/>
              <a:ext cx="288" cy="21"/>
            </a:xfrm>
            <a:custGeom>
              <a:avLst/>
              <a:gdLst>
                <a:gd name="T0" fmla="*/ 286 w 288"/>
                <a:gd name="T1" fmla="*/ 5 h 21"/>
                <a:gd name="T2" fmla="*/ 270 w 288"/>
                <a:gd name="T3" fmla="*/ 2 h 21"/>
                <a:gd name="T4" fmla="*/ 244 w 288"/>
                <a:gd name="T5" fmla="*/ 1 h 21"/>
                <a:gd name="T6" fmla="*/ 225 w 288"/>
                <a:gd name="T7" fmla="*/ 0 h 21"/>
                <a:gd name="T8" fmla="*/ 56 w 288"/>
                <a:gd name="T9" fmla="*/ 0 h 21"/>
                <a:gd name="T10" fmla="*/ 48 w 288"/>
                <a:gd name="T11" fmla="*/ 0 h 21"/>
                <a:gd name="T12" fmla="*/ 34 w 288"/>
                <a:gd name="T13" fmla="*/ 1 h 21"/>
                <a:gd name="T14" fmla="*/ 22 w 288"/>
                <a:gd name="T15" fmla="*/ 3 h 21"/>
                <a:gd name="T16" fmla="*/ 16 w 288"/>
                <a:gd name="T17" fmla="*/ 4 h 21"/>
                <a:gd name="T18" fmla="*/ 0 w 288"/>
                <a:gd name="T19" fmla="*/ 9 h 21"/>
                <a:gd name="T20" fmla="*/ 13 w 288"/>
                <a:gd name="T21" fmla="*/ 15 h 21"/>
                <a:gd name="T22" fmla="*/ 27 w 288"/>
                <a:gd name="T23" fmla="*/ 18 h 21"/>
                <a:gd name="T24" fmla="*/ 62 w 288"/>
                <a:gd name="T25" fmla="*/ 20 h 21"/>
                <a:gd name="T26" fmla="*/ 230 w 288"/>
                <a:gd name="T27" fmla="*/ 20 h 21"/>
                <a:gd name="T28" fmla="*/ 244 w 288"/>
                <a:gd name="T29" fmla="*/ 19 h 21"/>
                <a:gd name="T30" fmla="*/ 254 w 288"/>
                <a:gd name="T31" fmla="*/ 18 h 21"/>
                <a:gd name="T32" fmla="*/ 263 w 288"/>
                <a:gd name="T33" fmla="*/ 17 h 21"/>
                <a:gd name="T34" fmla="*/ 287 w 288"/>
                <a:gd name="T35" fmla="*/ 13 h 21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288" h="21">
                  <a:moveTo>
                    <a:pt x="286" y="5"/>
                  </a:moveTo>
                  <a:lnTo>
                    <a:pt x="270" y="2"/>
                  </a:lnTo>
                  <a:lnTo>
                    <a:pt x="244" y="1"/>
                  </a:lnTo>
                  <a:lnTo>
                    <a:pt x="225" y="0"/>
                  </a:lnTo>
                  <a:lnTo>
                    <a:pt x="56" y="0"/>
                  </a:lnTo>
                  <a:lnTo>
                    <a:pt x="48" y="0"/>
                  </a:lnTo>
                  <a:lnTo>
                    <a:pt x="34" y="1"/>
                  </a:lnTo>
                  <a:lnTo>
                    <a:pt x="22" y="3"/>
                  </a:lnTo>
                  <a:lnTo>
                    <a:pt x="16" y="4"/>
                  </a:lnTo>
                  <a:lnTo>
                    <a:pt x="0" y="9"/>
                  </a:lnTo>
                  <a:lnTo>
                    <a:pt x="13" y="15"/>
                  </a:lnTo>
                  <a:lnTo>
                    <a:pt x="27" y="18"/>
                  </a:lnTo>
                  <a:lnTo>
                    <a:pt x="62" y="20"/>
                  </a:lnTo>
                  <a:lnTo>
                    <a:pt x="230" y="20"/>
                  </a:lnTo>
                  <a:lnTo>
                    <a:pt x="244" y="19"/>
                  </a:lnTo>
                  <a:lnTo>
                    <a:pt x="254" y="18"/>
                  </a:lnTo>
                  <a:lnTo>
                    <a:pt x="263" y="17"/>
                  </a:lnTo>
                  <a:lnTo>
                    <a:pt x="287" y="13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" name="Freeform 387"/>
            <p:cNvSpPr>
              <a:spLocks/>
            </p:cNvSpPr>
            <p:nvPr/>
          </p:nvSpPr>
          <p:spPr bwMode="auto">
            <a:xfrm>
              <a:off x="5511" y="2092"/>
              <a:ext cx="2" cy="1"/>
            </a:xfrm>
            <a:custGeom>
              <a:avLst/>
              <a:gdLst>
                <a:gd name="T0" fmla="*/ 1 w 2"/>
                <a:gd name="T1" fmla="*/ 0 h 1"/>
                <a:gd name="T2" fmla="*/ 0 w 2"/>
                <a:gd name="T3" fmla="*/ 0 h 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2" h="1">
                  <a:moveTo>
                    <a:pt x="1" y="0"/>
                  </a:moveTo>
                  <a:lnTo>
                    <a:pt x="0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3" name="Freeform 388"/>
            <p:cNvSpPr>
              <a:spLocks/>
            </p:cNvSpPr>
            <p:nvPr/>
          </p:nvSpPr>
          <p:spPr bwMode="auto">
            <a:xfrm>
              <a:off x="5504" y="2092"/>
              <a:ext cx="8" cy="4"/>
            </a:xfrm>
            <a:custGeom>
              <a:avLst/>
              <a:gdLst>
                <a:gd name="T0" fmla="*/ 7 w 8"/>
                <a:gd name="T1" fmla="*/ 0 h 4"/>
                <a:gd name="T2" fmla="*/ 6 w 8"/>
                <a:gd name="T3" fmla="*/ 0 h 4"/>
                <a:gd name="T4" fmla="*/ 5 w 8"/>
                <a:gd name="T5" fmla="*/ 0 h 4"/>
                <a:gd name="T6" fmla="*/ 4 w 8"/>
                <a:gd name="T7" fmla="*/ 1 h 4"/>
                <a:gd name="T8" fmla="*/ 2 w 8"/>
                <a:gd name="T9" fmla="*/ 1 h 4"/>
                <a:gd name="T10" fmla="*/ 2 w 8"/>
                <a:gd name="T11" fmla="*/ 2 h 4"/>
                <a:gd name="T12" fmla="*/ 0 w 8"/>
                <a:gd name="T13" fmla="*/ 2 h 4"/>
                <a:gd name="T14" fmla="*/ 0 w 8"/>
                <a:gd name="T15" fmla="*/ 3 h 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8" h="4">
                  <a:moveTo>
                    <a:pt x="7" y="0"/>
                  </a:moveTo>
                  <a:lnTo>
                    <a:pt x="6" y="0"/>
                  </a:lnTo>
                  <a:lnTo>
                    <a:pt x="5" y="0"/>
                  </a:lnTo>
                  <a:lnTo>
                    <a:pt x="4" y="1"/>
                  </a:lnTo>
                  <a:lnTo>
                    <a:pt x="2" y="1"/>
                  </a:lnTo>
                  <a:lnTo>
                    <a:pt x="2" y="2"/>
                  </a:lnTo>
                  <a:lnTo>
                    <a:pt x="0" y="2"/>
                  </a:lnTo>
                  <a:lnTo>
                    <a:pt x="0" y="3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4" name="Freeform 389"/>
            <p:cNvSpPr>
              <a:spLocks/>
            </p:cNvSpPr>
            <p:nvPr/>
          </p:nvSpPr>
          <p:spPr bwMode="auto">
            <a:xfrm>
              <a:off x="5501" y="2095"/>
              <a:ext cx="4" cy="6"/>
            </a:xfrm>
            <a:custGeom>
              <a:avLst/>
              <a:gdLst>
                <a:gd name="T0" fmla="*/ 3 w 4"/>
                <a:gd name="T1" fmla="*/ 0 h 6"/>
                <a:gd name="T2" fmla="*/ 2 w 4"/>
                <a:gd name="T3" fmla="*/ 0 h 6"/>
                <a:gd name="T4" fmla="*/ 1 w 4"/>
                <a:gd name="T5" fmla="*/ 1 h 6"/>
                <a:gd name="T6" fmla="*/ 1 w 4"/>
                <a:gd name="T7" fmla="*/ 2 h 6"/>
                <a:gd name="T8" fmla="*/ 1 w 4"/>
                <a:gd name="T9" fmla="*/ 3 h 6"/>
                <a:gd name="T10" fmla="*/ 0 w 4"/>
                <a:gd name="T11" fmla="*/ 3 h 6"/>
                <a:gd name="T12" fmla="*/ 0 w 4"/>
                <a:gd name="T13" fmla="*/ 4 h 6"/>
                <a:gd name="T14" fmla="*/ 0 w 4"/>
                <a:gd name="T15" fmla="*/ 5 h 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4" h="6">
                  <a:moveTo>
                    <a:pt x="3" y="0"/>
                  </a:moveTo>
                  <a:lnTo>
                    <a:pt x="2" y="0"/>
                  </a:lnTo>
                  <a:lnTo>
                    <a:pt x="1" y="1"/>
                  </a:lnTo>
                  <a:lnTo>
                    <a:pt x="1" y="2"/>
                  </a:lnTo>
                  <a:lnTo>
                    <a:pt x="1" y="3"/>
                  </a:lnTo>
                  <a:lnTo>
                    <a:pt x="0" y="3"/>
                  </a:lnTo>
                  <a:lnTo>
                    <a:pt x="0" y="4"/>
                  </a:lnTo>
                  <a:lnTo>
                    <a:pt x="0" y="5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5" name="Freeform 390"/>
            <p:cNvSpPr>
              <a:spLocks/>
            </p:cNvSpPr>
            <p:nvPr/>
          </p:nvSpPr>
          <p:spPr bwMode="auto">
            <a:xfrm>
              <a:off x="5501" y="2100"/>
              <a:ext cx="4" cy="5"/>
            </a:xfrm>
            <a:custGeom>
              <a:avLst/>
              <a:gdLst>
                <a:gd name="T0" fmla="*/ 0 w 4"/>
                <a:gd name="T1" fmla="*/ 0 h 5"/>
                <a:gd name="T2" fmla="*/ 0 w 4"/>
                <a:gd name="T3" fmla="*/ 1 h 5"/>
                <a:gd name="T4" fmla="*/ 1 w 4"/>
                <a:gd name="T5" fmla="*/ 2 h 5"/>
                <a:gd name="T6" fmla="*/ 2 w 4"/>
                <a:gd name="T7" fmla="*/ 3 h 5"/>
                <a:gd name="T8" fmla="*/ 3 w 4"/>
                <a:gd name="T9" fmla="*/ 4 h 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" h="5">
                  <a:moveTo>
                    <a:pt x="0" y="0"/>
                  </a:moveTo>
                  <a:lnTo>
                    <a:pt x="0" y="1"/>
                  </a:lnTo>
                  <a:lnTo>
                    <a:pt x="1" y="2"/>
                  </a:lnTo>
                  <a:lnTo>
                    <a:pt x="2" y="3"/>
                  </a:lnTo>
                  <a:lnTo>
                    <a:pt x="3" y="4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6" name="Freeform 391"/>
            <p:cNvSpPr>
              <a:spLocks/>
            </p:cNvSpPr>
            <p:nvPr/>
          </p:nvSpPr>
          <p:spPr bwMode="auto">
            <a:xfrm>
              <a:off x="5504" y="2104"/>
              <a:ext cx="8" cy="5"/>
            </a:xfrm>
            <a:custGeom>
              <a:avLst/>
              <a:gdLst>
                <a:gd name="T0" fmla="*/ 0 w 8"/>
                <a:gd name="T1" fmla="*/ 0 h 5"/>
                <a:gd name="T2" fmla="*/ 2 w 8"/>
                <a:gd name="T3" fmla="*/ 0 h 5"/>
                <a:gd name="T4" fmla="*/ 2 w 8"/>
                <a:gd name="T5" fmla="*/ 1 h 5"/>
                <a:gd name="T6" fmla="*/ 4 w 8"/>
                <a:gd name="T7" fmla="*/ 2 h 5"/>
                <a:gd name="T8" fmla="*/ 5 w 8"/>
                <a:gd name="T9" fmla="*/ 2 h 5"/>
                <a:gd name="T10" fmla="*/ 6 w 8"/>
                <a:gd name="T11" fmla="*/ 3 h 5"/>
                <a:gd name="T12" fmla="*/ 7 w 8"/>
                <a:gd name="T13" fmla="*/ 4 h 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8" h="5">
                  <a:moveTo>
                    <a:pt x="0" y="0"/>
                  </a:moveTo>
                  <a:lnTo>
                    <a:pt x="2" y="0"/>
                  </a:lnTo>
                  <a:lnTo>
                    <a:pt x="2" y="1"/>
                  </a:lnTo>
                  <a:lnTo>
                    <a:pt x="4" y="2"/>
                  </a:lnTo>
                  <a:lnTo>
                    <a:pt x="5" y="2"/>
                  </a:lnTo>
                  <a:lnTo>
                    <a:pt x="6" y="3"/>
                  </a:lnTo>
                  <a:lnTo>
                    <a:pt x="7" y="4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7" name="Freeform 392"/>
            <p:cNvSpPr>
              <a:spLocks/>
            </p:cNvSpPr>
            <p:nvPr/>
          </p:nvSpPr>
          <p:spPr bwMode="auto">
            <a:xfrm>
              <a:off x="5511" y="2108"/>
              <a:ext cx="2" cy="1"/>
            </a:xfrm>
            <a:custGeom>
              <a:avLst/>
              <a:gdLst>
                <a:gd name="T0" fmla="*/ 0 w 2"/>
                <a:gd name="T1" fmla="*/ 0 h 1"/>
                <a:gd name="T2" fmla="*/ 1 w 2"/>
                <a:gd name="T3" fmla="*/ 0 h 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2" h="1">
                  <a:moveTo>
                    <a:pt x="0" y="0"/>
                  </a:moveTo>
                  <a:lnTo>
                    <a:pt x="1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8" name="Line 393"/>
            <p:cNvSpPr>
              <a:spLocks noChangeShapeType="1"/>
            </p:cNvSpPr>
            <p:nvPr/>
          </p:nvSpPr>
          <p:spPr bwMode="auto">
            <a:xfrm flipH="1">
              <a:off x="5257" y="2099"/>
              <a:ext cx="248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9" name="Line 394"/>
            <p:cNvSpPr>
              <a:spLocks noChangeShapeType="1"/>
            </p:cNvSpPr>
            <p:nvPr/>
          </p:nvSpPr>
          <p:spPr bwMode="auto">
            <a:xfrm>
              <a:off x="5532" y="2072"/>
              <a:ext cx="0" cy="16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0" name="Line 395"/>
            <p:cNvSpPr>
              <a:spLocks noChangeShapeType="1"/>
            </p:cNvSpPr>
            <p:nvPr/>
          </p:nvSpPr>
          <p:spPr bwMode="auto">
            <a:xfrm>
              <a:off x="5532" y="2110"/>
              <a:ext cx="0" cy="2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1" name="Freeform 396"/>
            <p:cNvSpPr>
              <a:spLocks/>
            </p:cNvSpPr>
            <p:nvPr/>
          </p:nvSpPr>
          <p:spPr bwMode="auto">
            <a:xfrm>
              <a:off x="5509" y="2079"/>
              <a:ext cx="38" cy="10"/>
            </a:xfrm>
            <a:custGeom>
              <a:avLst/>
              <a:gdLst>
                <a:gd name="T0" fmla="*/ 0 w 38"/>
                <a:gd name="T1" fmla="*/ 0 h 10"/>
                <a:gd name="T2" fmla="*/ 14 w 38"/>
                <a:gd name="T3" fmla="*/ 4 h 10"/>
                <a:gd name="T4" fmla="*/ 23 w 38"/>
                <a:gd name="T5" fmla="*/ 9 h 10"/>
                <a:gd name="T6" fmla="*/ 37 w 38"/>
                <a:gd name="T7" fmla="*/ 9 h 1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8" h="10">
                  <a:moveTo>
                    <a:pt x="0" y="0"/>
                  </a:moveTo>
                  <a:lnTo>
                    <a:pt x="14" y="4"/>
                  </a:lnTo>
                  <a:lnTo>
                    <a:pt x="23" y="9"/>
                  </a:lnTo>
                  <a:lnTo>
                    <a:pt x="37" y="9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" name="Line 397"/>
            <p:cNvSpPr>
              <a:spLocks noChangeShapeType="1"/>
            </p:cNvSpPr>
            <p:nvPr/>
          </p:nvSpPr>
          <p:spPr bwMode="auto">
            <a:xfrm>
              <a:off x="5467" y="2054"/>
              <a:ext cx="18" cy="1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63" name="Group 398"/>
            <p:cNvGrpSpPr>
              <a:grpSpLocks/>
            </p:cNvGrpSpPr>
            <p:nvPr/>
          </p:nvGrpSpPr>
          <p:grpSpPr bwMode="auto">
            <a:xfrm>
              <a:off x="4293" y="1968"/>
              <a:ext cx="1014" cy="215"/>
              <a:chOff x="4293" y="1968"/>
              <a:chExt cx="1014" cy="215"/>
            </a:xfrm>
          </p:grpSpPr>
          <p:sp>
            <p:nvSpPr>
              <p:cNvPr id="64" name="Freeform 399"/>
              <p:cNvSpPr>
                <a:spLocks/>
              </p:cNvSpPr>
              <p:nvPr/>
            </p:nvSpPr>
            <p:spPr bwMode="auto">
              <a:xfrm>
                <a:off x="4403" y="2010"/>
                <a:ext cx="572" cy="27"/>
              </a:xfrm>
              <a:custGeom>
                <a:avLst/>
                <a:gdLst>
                  <a:gd name="T0" fmla="*/ 0 w 572"/>
                  <a:gd name="T1" fmla="*/ 26 h 27"/>
                  <a:gd name="T2" fmla="*/ 20 w 572"/>
                  <a:gd name="T3" fmla="*/ 25 h 27"/>
                  <a:gd name="T4" fmla="*/ 31 w 572"/>
                  <a:gd name="T5" fmla="*/ 25 h 27"/>
                  <a:gd name="T6" fmla="*/ 71 w 572"/>
                  <a:gd name="T7" fmla="*/ 24 h 27"/>
                  <a:gd name="T8" fmla="*/ 94 w 572"/>
                  <a:gd name="T9" fmla="*/ 20 h 27"/>
                  <a:gd name="T10" fmla="*/ 101 w 572"/>
                  <a:gd name="T11" fmla="*/ 19 h 27"/>
                  <a:gd name="T12" fmla="*/ 172 w 572"/>
                  <a:gd name="T13" fmla="*/ 8 h 27"/>
                  <a:gd name="T14" fmla="*/ 212 w 572"/>
                  <a:gd name="T15" fmla="*/ 2 h 27"/>
                  <a:gd name="T16" fmla="*/ 228 w 572"/>
                  <a:gd name="T17" fmla="*/ 1 h 27"/>
                  <a:gd name="T18" fmla="*/ 321 w 572"/>
                  <a:gd name="T19" fmla="*/ 0 h 27"/>
                  <a:gd name="T20" fmla="*/ 339 w 572"/>
                  <a:gd name="T21" fmla="*/ 6 h 27"/>
                  <a:gd name="T22" fmla="*/ 348 w 572"/>
                  <a:gd name="T23" fmla="*/ 8 h 27"/>
                  <a:gd name="T24" fmla="*/ 360 w 572"/>
                  <a:gd name="T25" fmla="*/ 8 h 27"/>
                  <a:gd name="T26" fmla="*/ 372 w 572"/>
                  <a:gd name="T27" fmla="*/ 9 h 27"/>
                  <a:gd name="T28" fmla="*/ 381 w 572"/>
                  <a:gd name="T29" fmla="*/ 9 h 27"/>
                  <a:gd name="T30" fmla="*/ 499 w 572"/>
                  <a:gd name="T31" fmla="*/ 17 h 27"/>
                  <a:gd name="T32" fmla="*/ 503 w 572"/>
                  <a:gd name="T33" fmla="*/ 17 h 27"/>
                  <a:gd name="T34" fmla="*/ 571 w 572"/>
                  <a:gd name="T35" fmla="*/ 20 h 27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572" h="27">
                    <a:moveTo>
                      <a:pt x="0" y="26"/>
                    </a:moveTo>
                    <a:lnTo>
                      <a:pt x="20" y="25"/>
                    </a:lnTo>
                    <a:lnTo>
                      <a:pt x="31" y="25"/>
                    </a:lnTo>
                    <a:lnTo>
                      <a:pt x="71" y="24"/>
                    </a:lnTo>
                    <a:lnTo>
                      <a:pt x="94" y="20"/>
                    </a:lnTo>
                    <a:lnTo>
                      <a:pt x="101" y="19"/>
                    </a:lnTo>
                    <a:lnTo>
                      <a:pt x="172" y="8"/>
                    </a:lnTo>
                    <a:lnTo>
                      <a:pt x="212" y="2"/>
                    </a:lnTo>
                    <a:lnTo>
                      <a:pt x="228" y="1"/>
                    </a:lnTo>
                    <a:lnTo>
                      <a:pt x="321" y="0"/>
                    </a:lnTo>
                    <a:lnTo>
                      <a:pt x="339" y="6"/>
                    </a:lnTo>
                    <a:lnTo>
                      <a:pt x="348" y="8"/>
                    </a:lnTo>
                    <a:lnTo>
                      <a:pt x="360" y="8"/>
                    </a:lnTo>
                    <a:lnTo>
                      <a:pt x="372" y="9"/>
                    </a:lnTo>
                    <a:lnTo>
                      <a:pt x="381" y="9"/>
                    </a:lnTo>
                    <a:lnTo>
                      <a:pt x="499" y="17"/>
                    </a:lnTo>
                    <a:lnTo>
                      <a:pt x="503" y="17"/>
                    </a:lnTo>
                    <a:lnTo>
                      <a:pt x="571" y="2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5" name="Line 400"/>
              <p:cNvSpPr>
                <a:spLocks noChangeShapeType="1"/>
              </p:cNvSpPr>
              <p:nvPr/>
            </p:nvSpPr>
            <p:spPr bwMode="auto">
              <a:xfrm>
                <a:off x="4828" y="2008"/>
                <a:ext cx="0" cy="22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6" name="Line 401"/>
              <p:cNvSpPr>
                <a:spLocks noChangeShapeType="1"/>
              </p:cNvSpPr>
              <p:nvPr/>
            </p:nvSpPr>
            <p:spPr bwMode="auto">
              <a:xfrm>
                <a:off x="4875" y="2018"/>
                <a:ext cx="0" cy="11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7" name="Line 402"/>
              <p:cNvSpPr>
                <a:spLocks noChangeShapeType="1"/>
              </p:cNvSpPr>
              <p:nvPr/>
            </p:nvSpPr>
            <p:spPr bwMode="auto">
              <a:xfrm>
                <a:off x="4602" y="2132"/>
                <a:ext cx="223" cy="0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8" name="Freeform 403"/>
              <p:cNvSpPr>
                <a:spLocks/>
              </p:cNvSpPr>
              <p:nvPr/>
            </p:nvSpPr>
            <p:spPr bwMode="auto">
              <a:xfrm>
                <a:off x="4650" y="2030"/>
                <a:ext cx="338" cy="112"/>
              </a:xfrm>
              <a:custGeom>
                <a:avLst/>
                <a:gdLst>
                  <a:gd name="T0" fmla="*/ 337 w 338"/>
                  <a:gd name="T1" fmla="*/ 0 h 112"/>
                  <a:gd name="T2" fmla="*/ 136 w 338"/>
                  <a:gd name="T3" fmla="*/ 6 h 112"/>
                  <a:gd name="T4" fmla="*/ 106 w 338"/>
                  <a:gd name="T5" fmla="*/ 8 h 112"/>
                  <a:gd name="T6" fmla="*/ 89 w 338"/>
                  <a:gd name="T7" fmla="*/ 10 h 112"/>
                  <a:gd name="T8" fmla="*/ 74 w 338"/>
                  <a:gd name="T9" fmla="*/ 10 h 112"/>
                  <a:gd name="T10" fmla="*/ 47 w 338"/>
                  <a:gd name="T11" fmla="*/ 12 h 112"/>
                  <a:gd name="T12" fmla="*/ 33 w 338"/>
                  <a:gd name="T13" fmla="*/ 16 h 112"/>
                  <a:gd name="T14" fmla="*/ 12 w 338"/>
                  <a:gd name="T15" fmla="*/ 19 h 112"/>
                  <a:gd name="T16" fmla="*/ 0 w 338"/>
                  <a:gd name="T17" fmla="*/ 22 h 112"/>
                  <a:gd name="T18" fmla="*/ 0 w 338"/>
                  <a:gd name="T19" fmla="*/ 25 h 112"/>
                  <a:gd name="T20" fmla="*/ 0 w 338"/>
                  <a:gd name="T21" fmla="*/ 28 h 112"/>
                  <a:gd name="T22" fmla="*/ 3 w 338"/>
                  <a:gd name="T23" fmla="*/ 31 h 112"/>
                  <a:gd name="T24" fmla="*/ 10 w 338"/>
                  <a:gd name="T25" fmla="*/ 34 h 112"/>
                  <a:gd name="T26" fmla="*/ 22 w 338"/>
                  <a:gd name="T27" fmla="*/ 35 h 112"/>
                  <a:gd name="T28" fmla="*/ 33 w 338"/>
                  <a:gd name="T29" fmla="*/ 36 h 112"/>
                  <a:gd name="T30" fmla="*/ 45 w 338"/>
                  <a:gd name="T31" fmla="*/ 38 h 112"/>
                  <a:gd name="T32" fmla="*/ 164 w 338"/>
                  <a:gd name="T33" fmla="*/ 82 h 112"/>
                  <a:gd name="T34" fmla="*/ 168 w 338"/>
                  <a:gd name="T35" fmla="*/ 84 h 112"/>
                  <a:gd name="T36" fmla="*/ 173 w 338"/>
                  <a:gd name="T37" fmla="*/ 86 h 112"/>
                  <a:gd name="T38" fmla="*/ 176 w 338"/>
                  <a:gd name="T39" fmla="*/ 89 h 112"/>
                  <a:gd name="T40" fmla="*/ 178 w 338"/>
                  <a:gd name="T41" fmla="*/ 94 h 112"/>
                  <a:gd name="T42" fmla="*/ 179 w 338"/>
                  <a:gd name="T43" fmla="*/ 101 h 112"/>
                  <a:gd name="T44" fmla="*/ 179 w 338"/>
                  <a:gd name="T45" fmla="*/ 111 h 112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0" t="0" r="r" b="b"/>
                <a:pathLst>
                  <a:path w="338" h="112">
                    <a:moveTo>
                      <a:pt x="337" y="0"/>
                    </a:moveTo>
                    <a:lnTo>
                      <a:pt x="136" y="6"/>
                    </a:lnTo>
                    <a:lnTo>
                      <a:pt x="106" y="8"/>
                    </a:lnTo>
                    <a:lnTo>
                      <a:pt x="89" y="10"/>
                    </a:lnTo>
                    <a:lnTo>
                      <a:pt x="74" y="10"/>
                    </a:lnTo>
                    <a:lnTo>
                      <a:pt x="47" y="12"/>
                    </a:lnTo>
                    <a:lnTo>
                      <a:pt x="33" y="16"/>
                    </a:lnTo>
                    <a:lnTo>
                      <a:pt x="12" y="19"/>
                    </a:lnTo>
                    <a:lnTo>
                      <a:pt x="0" y="22"/>
                    </a:lnTo>
                    <a:lnTo>
                      <a:pt x="0" y="25"/>
                    </a:lnTo>
                    <a:lnTo>
                      <a:pt x="0" y="28"/>
                    </a:lnTo>
                    <a:lnTo>
                      <a:pt x="3" y="31"/>
                    </a:lnTo>
                    <a:lnTo>
                      <a:pt x="10" y="34"/>
                    </a:lnTo>
                    <a:lnTo>
                      <a:pt x="22" y="35"/>
                    </a:lnTo>
                    <a:lnTo>
                      <a:pt x="33" y="36"/>
                    </a:lnTo>
                    <a:lnTo>
                      <a:pt x="45" y="38"/>
                    </a:lnTo>
                    <a:lnTo>
                      <a:pt x="164" y="82"/>
                    </a:lnTo>
                    <a:lnTo>
                      <a:pt x="168" y="84"/>
                    </a:lnTo>
                    <a:lnTo>
                      <a:pt x="173" y="86"/>
                    </a:lnTo>
                    <a:lnTo>
                      <a:pt x="176" y="89"/>
                    </a:lnTo>
                    <a:lnTo>
                      <a:pt x="178" y="94"/>
                    </a:lnTo>
                    <a:lnTo>
                      <a:pt x="179" y="101"/>
                    </a:lnTo>
                    <a:lnTo>
                      <a:pt x="179" y="111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9" name="Freeform 404"/>
              <p:cNvSpPr>
                <a:spLocks/>
              </p:cNvSpPr>
              <p:nvPr/>
            </p:nvSpPr>
            <p:spPr bwMode="auto">
              <a:xfrm>
                <a:off x="4653" y="2052"/>
                <a:ext cx="187" cy="90"/>
              </a:xfrm>
              <a:custGeom>
                <a:avLst/>
                <a:gdLst>
                  <a:gd name="T0" fmla="*/ 0 w 187"/>
                  <a:gd name="T1" fmla="*/ 0 h 90"/>
                  <a:gd name="T2" fmla="*/ 40 w 187"/>
                  <a:gd name="T3" fmla="*/ 6 h 90"/>
                  <a:gd name="T4" fmla="*/ 169 w 187"/>
                  <a:gd name="T5" fmla="*/ 54 h 90"/>
                  <a:gd name="T6" fmla="*/ 174 w 187"/>
                  <a:gd name="T7" fmla="*/ 57 h 90"/>
                  <a:gd name="T8" fmla="*/ 180 w 187"/>
                  <a:gd name="T9" fmla="*/ 60 h 90"/>
                  <a:gd name="T10" fmla="*/ 183 w 187"/>
                  <a:gd name="T11" fmla="*/ 62 h 90"/>
                  <a:gd name="T12" fmla="*/ 185 w 187"/>
                  <a:gd name="T13" fmla="*/ 70 h 90"/>
                  <a:gd name="T14" fmla="*/ 186 w 187"/>
                  <a:gd name="T15" fmla="*/ 76 h 90"/>
                  <a:gd name="T16" fmla="*/ 186 w 187"/>
                  <a:gd name="T17" fmla="*/ 89 h 9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87" h="90">
                    <a:moveTo>
                      <a:pt x="0" y="0"/>
                    </a:moveTo>
                    <a:lnTo>
                      <a:pt x="40" y="6"/>
                    </a:lnTo>
                    <a:lnTo>
                      <a:pt x="169" y="54"/>
                    </a:lnTo>
                    <a:lnTo>
                      <a:pt x="174" y="57"/>
                    </a:lnTo>
                    <a:lnTo>
                      <a:pt x="180" y="60"/>
                    </a:lnTo>
                    <a:lnTo>
                      <a:pt x="183" y="62"/>
                    </a:lnTo>
                    <a:lnTo>
                      <a:pt x="185" y="70"/>
                    </a:lnTo>
                    <a:lnTo>
                      <a:pt x="186" y="76"/>
                    </a:lnTo>
                    <a:lnTo>
                      <a:pt x="186" y="89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0" name="Line 405"/>
              <p:cNvSpPr>
                <a:spLocks noChangeShapeType="1"/>
              </p:cNvSpPr>
              <p:nvPr/>
            </p:nvSpPr>
            <p:spPr bwMode="auto">
              <a:xfrm>
                <a:off x="4697" y="2062"/>
                <a:ext cx="194" cy="21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1" name="Freeform 406"/>
              <p:cNvSpPr>
                <a:spLocks/>
              </p:cNvSpPr>
              <p:nvPr/>
            </p:nvSpPr>
            <p:spPr bwMode="auto">
              <a:xfrm>
                <a:off x="5205" y="2163"/>
                <a:ext cx="66" cy="20"/>
              </a:xfrm>
              <a:custGeom>
                <a:avLst/>
                <a:gdLst>
                  <a:gd name="T0" fmla="*/ 0 w 66"/>
                  <a:gd name="T1" fmla="*/ 0 h 20"/>
                  <a:gd name="T2" fmla="*/ 24 w 66"/>
                  <a:gd name="T3" fmla="*/ 19 h 20"/>
                  <a:gd name="T4" fmla="*/ 65 w 66"/>
                  <a:gd name="T5" fmla="*/ 13 h 2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66" h="20">
                    <a:moveTo>
                      <a:pt x="0" y="0"/>
                    </a:moveTo>
                    <a:lnTo>
                      <a:pt x="24" y="19"/>
                    </a:lnTo>
                    <a:lnTo>
                      <a:pt x="65" y="13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" name="Freeform 407"/>
              <p:cNvSpPr>
                <a:spLocks/>
              </p:cNvSpPr>
              <p:nvPr/>
            </p:nvSpPr>
            <p:spPr bwMode="auto">
              <a:xfrm>
                <a:off x="5040" y="2042"/>
                <a:ext cx="161" cy="29"/>
              </a:xfrm>
              <a:custGeom>
                <a:avLst/>
                <a:gdLst>
                  <a:gd name="T0" fmla="*/ 0 w 161"/>
                  <a:gd name="T1" fmla="*/ 27 h 29"/>
                  <a:gd name="T2" fmla="*/ 34 w 161"/>
                  <a:gd name="T3" fmla="*/ 28 h 29"/>
                  <a:gd name="T4" fmla="*/ 51 w 161"/>
                  <a:gd name="T5" fmla="*/ 27 h 29"/>
                  <a:gd name="T6" fmla="*/ 76 w 161"/>
                  <a:gd name="T7" fmla="*/ 22 h 29"/>
                  <a:gd name="T8" fmla="*/ 86 w 161"/>
                  <a:gd name="T9" fmla="*/ 20 h 29"/>
                  <a:gd name="T10" fmla="*/ 160 w 161"/>
                  <a:gd name="T11" fmla="*/ 0 h 2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61" h="29">
                    <a:moveTo>
                      <a:pt x="0" y="27"/>
                    </a:moveTo>
                    <a:lnTo>
                      <a:pt x="34" y="28"/>
                    </a:lnTo>
                    <a:lnTo>
                      <a:pt x="51" y="27"/>
                    </a:lnTo>
                    <a:lnTo>
                      <a:pt x="76" y="22"/>
                    </a:lnTo>
                    <a:lnTo>
                      <a:pt x="86" y="20"/>
                    </a:lnTo>
                    <a:lnTo>
                      <a:pt x="16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3" name="Freeform 408"/>
              <p:cNvSpPr>
                <a:spLocks/>
              </p:cNvSpPr>
              <p:nvPr/>
            </p:nvSpPr>
            <p:spPr bwMode="auto">
              <a:xfrm>
                <a:off x="4897" y="2032"/>
                <a:ext cx="144" cy="39"/>
              </a:xfrm>
              <a:custGeom>
                <a:avLst/>
                <a:gdLst>
                  <a:gd name="T0" fmla="*/ 134 w 144"/>
                  <a:gd name="T1" fmla="*/ 2 h 39"/>
                  <a:gd name="T2" fmla="*/ 112 w 144"/>
                  <a:gd name="T3" fmla="*/ 0 h 39"/>
                  <a:gd name="T4" fmla="*/ 95 w 144"/>
                  <a:gd name="T5" fmla="*/ 0 h 39"/>
                  <a:gd name="T6" fmla="*/ 84 w 144"/>
                  <a:gd name="T7" fmla="*/ 0 h 39"/>
                  <a:gd name="T8" fmla="*/ 69 w 144"/>
                  <a:gd name="T9" fmla="*/ 0 h 39"/>
                  <a:gd name="T10" fmla="*/ 49 w 144"/>
                  <a:gd name="T11" fmla="*/ 1 h 39"/>
                  <a:gd name="T12" fmla="*/ 28 w 144"/>
                  <a:gd name="T13" fmla="*/ 2 h 39"/>
                  <a:gd name="T14" fmla="*/ 13 w 144"/>
                  <a:gd name="T15" fmla="*/ 4 h 39"/>
                  <a:gd name="T16" fmla="*/ 6 w 144"/>
                  <a:gd name="T17" fmla="*/ 6 h 39"/>
                  <a:gd name="T18" fmla="*/ 2 w 144"/>
                  <a:gd name="T19" fmla="*/ 10 h 39"/>
                  <a:gd name="T20" fmla="*/ 0 w 144"/>
                  <a:gd name="T21" fmla="*/ 18 h 39"/>
                  <a:gd name="T22" fmla="*/ 1 w 144"/>
                  <a:gd name="T23" fmla="*/ 24 h 39"/>
                  <a:gd name="T24" fmla="*/ 7 w 144"/>
                  <a:gd name="T25" fmla="*/ 30 h 39"/>
                  <a:gd name="T26" fmla="*/ 16 w 144"/>
                  <a:gd name="T27" fmla="*/ 33 h 39"/>
                  <a:gd name="T28" fmla="*/ 38 w 144"/>
                  <a:gd name="T29" fmla="*/ 35 h 39"/>
                  <a:gd name="T30" fmla="*/ 53 w 144"/>
                  <a:gd name="T31" fmla="*/ 36 h 39"/>
                  <a:gd name="T32" fmla="*/ 67 w 144"/>
                  <a:gd name="T33" fmla="*/ 37 h 39"/>
                  <a:gd name="T34" fmla="*/ 80 w 144"/>
                  <a:gd name="T35" fmla="*/ 37 h 39"/>
                  <a:gd name="T36" fmla="*/ 94 w 144"/>
                  <a:gd name="T37" fmla="*/ 38 h 39"/>
                  <a:gd name="T38" fmla="*/ 114 w 144"/>
                  <a:gd name="T39" fmla="*/ 38 h 39"/>
                  <a:gd name="T40" fmla="*/ 143 w 144"/>
                  <a:gd name="T41" fmla="*/ 37 h 39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144" h="39">
                    <a:moveTo>
                      <a:pt x="134" y="2"/>
                    </a:moveTo>
                    <a:lnTo>
                      <a:pt x="112" y="0"/>
                    </a:lnTo>
                    <a:lnTo>
                      <a:pt x="95" y="0"/>
                    </a:lnTo>
                    <a:lnTo>
                      <a:pt x="84" y="0"/>
                    </a:lnTo>
                    <a:lnTo>
                      <a:pt x="69" y="0"/>
                    </a:lnTo>
                    <a:lnTo>
                      <a:pt x="49" y="1"/>
                    </a:lnTo>
                    <a:lnTo>
                      <a:pt x="28" y="2"/>
                    </a:lnTo>
                    <a:lnTo>
                      <a:pt x="13" y="4"/>
                    </a:lnTo>
                    <a:lnTo>
                      <a:pt x="6" y="6"/>
                    </a:lnTo>
                    <a:lnTo>
                      <a:pt x="2" y="10"/>
                    </a:lnTo>
                    <a:lnTo>
                      <a:pt x="0" y="18"/>
                    </a:lnTo>
                    <a:lnTo>
                      <a:pt x="1" y="24"/>
                    </a:lnTo>
                    <a:lnTo>
                      <a:pt x="7" y="30"/>
                    </a:lnTo>
                    <a:lnTo>
                      <a:pt x="16" y="33"/>
                    </a:lnTo>
                    <a:lnTo>
                      <a:pt x="38" y="35"/>
                    </a:lnTo>
                    <a:lnTo>
                      <a:pt x="53" y="36"/>
                    </a:lnTo>
                    <a:lnTo>
                      <a:pt x="67" y="37"/>
                    </a:lnTo>
                    <a:lnTo>
                      <a:pt x="80" y="37"/>
                    </a:lnTo>
                    <a:lnTo>
                      <a:pt x="94" y="38"/>
                    </a:lnTo>
                    <a:lnTo>
                      <a:pt x="114" y="38"/>
                    </a:lnTo>
                    <a:lnTo>
                      <a:pt x="143" y="37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4" name="Freeform 409"/>
              <p:cNvSpPr>
                <a:spLocks/>
              </p:cNvSpPr>
              <p:nvPr/>
            </p:nvSpPr>
            <p:spPr bwMode="auto">
              <a:xfrm>
                <a:off x="5196" y="2042"/>
                <a:ext cx="3" cy="1"/>
              </a:xfrm>
              <a:custGeom>
                <a:avLst/>
                <a:gdLst>
                  <a:gd name="T0" fmla="*/ 2 w 3"/>
                  <a:gd name="T1" fmla="*/ 0 h 1"/>
                  <a:gd name="T2" fmla="*/ 1 w 3"/>
                  <a:gd name="T3" fmla="*/ 0 h 1"/>
                  <a:gd name="T4" fmla="*/ 0 w 3"/>
                  <a:gd name="T5" fmla="*/ 0 h 1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3" h="1">
                    <a:moveTo>
                      <a:pt x="2" y="0"/>
                    </a:moveTo>
                    <a:lnTo>
                      <a:pt x="1" y="0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5" name="Freeform 410"/>
              <p:cNvSpPr>
                <a:spLocks/>
              </p:cNvSpPr>
              <p:nvPr/>
            </p:nvSpPr>
            <p:spPr bwMode="auto">
              <a:xfrm>
                <a:off x="5172" y="2042"/>
                <a:ext cx="25" cy="1"/>
              </a:xfrm>
              <a:custGeom>
                <a:avLst/>
                <a:gdLst>
                  <a:gd name="T0" fmla="*/ 24 w 25"/>
                  <a:gd name="T1" fmla="*/ 0 h 1"/>
                  <a:gd name="T2" fmla="*/ 22 w 25"/>
                  <a:gd name="T3" fmla="*/ 0 h 1"/>
                  <a:gd name="T4" fmla="*/ 19 w 25"/>
                  <a:gd name="T5" fmla="*/ 0 h 1"/>
                  <a:gd name="T6" fmla="*/ 16 w 25"/>
                  <a:gd name="T7" fmla="*/ 0 h 1"/>
                  <a:gd name="T8" fmla="*/ 13 w 25"/>
                  <a:gd name="T9" fmla="*/ 0 h 1"/>
                  <a:gd name="T10" fmla="*/ 9 w 25"/>
                  <a:gd name="T11" fmla="*/ 0 h 1"/>
                  <a:gd name="T12" fmla="*/ 6 w 25"/>
                  <a:gd name="T13" fmla="*/ 0 h 1"/>
                  <a:gd name="T14" fmla="*/ 2 w 25"/>
                  <a:gd name="T15" fmla="*/ 0 h 1"/>
                  <a:gd name="T16" fmla="*/ 0 w 25"/>
                  <a:gd name="T17" fmla="*/ 0 h 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5" h="1">
                    <a:moveTo>
                      <a:pt x="24" y="0"/>
                    </a:moveTo>
                    <a:lnTo>
                      <a:pt x="22" y="0"/>
                    </a:lnTo>
                    <a:lnTo>
                      <a:pt x="19" y="0"/>
                    </a:lnTo>
                    <a:lnTo>
                      <a:pt x="16" y="0"/>
                    </a:lnTo>
                    <a:lnTo>
                      <a:pt x="13" y="0"/>
                    </a:lnTo>
                    <a:lnTo>
                      <a:pt x="9" y="0"/>
                    </a:lnTo>
                    <a:lnTo>
                      <a:pt x="6" y="0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6" name="Freeform 411"/>
              <p:cNvSpPr>
                <a:spLocks/>
              </p:cNvSpPr>
              <p:nvPr/>
            </p:nvSpPr>
            <p:spPr bwMode="auto">
              <a:xfrm>
                <a:off x="5152" y="2042"/>
                <a:ext cx="21" cy="1"/>
              </a:xfrm>
              <a:custGeom>
                <a:avLst/>
                <a:gdLst>
                  <a:gd name="T0" fmla="*/ 20 w 21"/>
                  <a:gd name="T1" fmla="*/ 0 h 1"/>
                  <a:gd name="T2" fmla="*/ 17 w 21"/>
                  <a:gd name="T3" fmla="*/ 0 h 1"/>
                  <a:gd name="T4" fmla="*/ 14 w 21"/>
                  <a:gd name="T5" fmla="*/ 0 h 1"/>
                  <a:gd name="T6" fmla="*/ 12 w 21"/>
                  <a:gd name="T7" fmla="*/ 0 h 1"/>
                  <a:gd name="T8" fmla="*/ 9 w 21"/>
                  <a:gd name="T9" fmla="*/ 0 h 1"/>
                  <a:gd name="T10" fmla="*/ 6 w 21"/>
                  <a:gd name="T11" fmla="*/ 0 h 1"/>
                  <a:gd name="T12" fmla="*/ 4 w 21"/>
                  <a:gd name="T13" fmla="*/ 0 h 1"/>
                  <a:gd name="T14" fmla="*/ 2 w 21"/>
                  <a:gd name="T15" fmla="*/ 0 h 1"/>
                  <a:gd name="T16" fmla="*/ 0 w 21"/>
                  <a:gd name="T17" fmla="*/ 0 h 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" h="1">
                    <a:moveTo>
                      <a:pt x="20" y="0"/>
                    </a:moveTo>
                    <a:lnTo>
                      <a:pt x="17" y="0"/>
                    </a:lnTo>
                    <a:lnTo>
                      <a:pt x="14" y="0"/>
                    </a:lnTo>
                    <a:lnTo>
                      <a:pt x="12" y="0"/>
                    </a:lnTo>
                    <a:lnTo>
                      <a:pt x="9" y="0"/>
                    </a:lnTo>
                    <a:lnTo>
                      <a:pt x="6" y="0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7" name="Freeform 412"/>
              <p:cNvSpPr>
                <a:spLocks/>
              </p:cNvSpPr>
              <p:nvPr/>
            </p:nvSpPr>
            <p:spPr bwMode="auto">
              <a:xfrm>
                <a:off x="5142" y="2042"/>
                <a:ext cx="11" cy="2"/>
              </a:xfrm>
              <a:custGeom>
                <a:avLst/>
                <a:gdLst>
                  <a:gd name="T0" fmla="*/ 10 w 11"/>
                  <a:gd name="T1" fmla="*/ 0 h 2"/>
                  <a:gd name="T2" fmla="*/ 8 w 11"/>
                  <a:gd name="T3" fmla="*/ 1 h 2"/>
                  <a:gd name="T4" fmla="*/ 7 w 11"/>
                  <a:gd name="T5" fmla="*/ 1 h 2"/>
                  <a:gd name="T6" fmla="*/ 6 w 11"/>
                  <a:gd name="T7" fmla="*/ 1 h 2"/>
                  <a:gd name="T8" fmla="*/ 4 w 11"/>
                  <a:gd name="T9" fmla="*/ 1 h 2"/>
                  <a:gd name="T10" fmla="*/ 3 w 11"/>
                  <a:gd name="T11" fmla="*/ 1 h 2"/>
                  <a:gd name="T12" fmla="*/ 2 w 11"/>
                  <a:gd name="T13" fmla="*/ 1 h 2"/>
                  <a:gd name="T14" fmla="*/ 1 w 11"/>
                  <a:gd name="T15" fmla="*/ 1 h 2"/>
                  <a:gd name="T16" fmla="*/ 0 w 11"/>
                  <a:gd name="T17" fmla="*/ 1 h 2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1" h="2">
                    <a:moveTo>
                      <a:pt x="10" y="0"/>
                    </a:moveTo>
                    <a:lnTo>
                      <a:pt x="8" y="1"/>
                    </a:lnTo>
                    <a:lnTo>
                      <a:pt x="7" y="1"/>
                    </a:lnTo>
                    <a:lnTo>
                      <a:pt x="6" y="1"/>
                    </a:lnTo>
                    <a:lnTo>
                      <a:pt x="4" y="1"/>
                    </a:lnTo>
                    <a:lnTo>
                      <a:pt x="3" y="1"/>
                    </a:lnTo>
                    <a:lnTo>
                      <a:pt x="2" y="1"/>
                    </a:lnTo>
                    <a:lnTo>
                      <a:pt x="1" y="1"/>
                    </a:lnTo>
                    <a:lnTo>
                      <a:pt x="0" y="1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8" name="Freeform 413"/>
              <p:cNvSpPr>
                <a:spLocks/>
              </p:cNvSpPr>
              <p:nvPr/>
            </p:nvSpPr>
            <p:spPr bwMode="auto">
              <a:xfrm>
                <a:off x="5134" y="2043"/>
                <a:ext cx="9" cy="3"/>
              </a:xfrm>
              <a:custGeom>
                <a:avLst/>
                <a:gdLst>
                  <a:gd name="T0" fmla="*/ 8 w 9"/>
                  <a:gd name="T1" fmla="*/ 0 h 3"/>
                  <a:gd name="T2" fmla="*/ 6 w 9"/>
                  <a:gd name="T3" fmla="*/ 0 h 3"/>
                  <a:gd name="T4" fmla="*/ 4 w 9"/>
                  <a:gd name="T5" fmla="*/ 1 h 3"/>
                  <a:gd name="T6" fmla="*/ 2 w 9"/>
                  <a:gd name="T7" fmla="*/ 1 h 3"/>
                  <a:gd name="T8" fmla="*/ 1 w 9"/>
                  <a:gd name="T9" fmla="*/ 1 h 3"/>
                  <a:gd name="T10" fmla="*/ 0 w 9"/>
                  <a:gd name="T11" fmla="*/ 2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9" h="3">
                    <a:moveTo>
                      <a:pt x="8" y="0"/>
                    </a:moveTo>
                    <a:lnTo>
                      <a:pt x="6" y="0"/>
                    </a:lnTo>
                    <a:lnTo>
                      <a:pt x="4" y="1"/>
                    </a:lnTo>
                    <a:lnTo>
                      <a:pt x="2" y="1"/>
                    </a:lnTo>
                    <a:lnTo>
                      <a:pt x="1" y="1"/>
                    </a:lnTo>
                    <a:lnTo>
                      <a:pt x="0" y="2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9" name="Freeform 414"/>
              <p:cNvSpPr>
                <a:spLocks/>
              </p:cNvSpPr>
              <p:nvPr/>
            </p:nvSpPr>
            <p:spPr bwMode="auto">
              <a:xfrm>
                <a:off x="5128" y="2045"/>
                <a:ext cx="7" cy="3"/>
              </a:xfrm>
              <a:custGeom>
                <a:avLst/>
                <a:gdLst>
                  <a:gd name="T0" fmla="*/ 6 w 7"/>
                  <a:gd name="T1" fmla="*/ 0 h 3"/>
                  <a:gd name="T2" fmla="*/ 5 w 7"/>
                  <a:gd name="T3" fmla="*/ 0 h 3"/>
                  <a:gd name="T4" fmla="*/ 4 w 7"/>
                  <a:gd name="T5" fmla="*/ 0 h 3"/>
                  <a:gd name="T6" fmla="*/ 4 w 7"/>
                  <a:gd name="T7" fmla="*/ 1 h 3"/>
                  <a:gd name="T8" fmla="*/ 3 w 7"/>
                  <a:gd name="T9" fmla="*/ 1 h 3"/>
                  <a:gd name="T10" fmla="*/ 2 w 7"/>
                  <a:gd name="T11" fmla="*/ 1 h 3"/>
                  <a:gd name="T12" fmla="*/ 1 w 7"/>
                  <a:gd name="T13" fmla="*/ 1 h 3"/>
                  <a:gd name="T14" fmla="*/ 0 w 7"/>
                  <a:gd name="T15" fmla="*/ 2 h 3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7" h="3">
                    <a:moveTo>
                      <a:pt x="6" y="0"/>
                    </a:moveTo>
                    <a:lnTo>
                      <a:pt x="5" y="0"/>
                    </a:lnTo>
                    <a:lnTo>
                      <a:pt x="4" y="0"/>
                    </a:lnTo>
                    <a:lnTo>
                      <a:pt x="4" y="1"/>
                    </a:lnTo>
                    <a:lnTo>
                      <a:pt x="3" y="1"/>
                    </a:lnTo>
                    <a:lnTo>
                      <a:pt x="2" y="1"/>
                    </a:lnTo>
                    <a:lnTo>
                      <a:pt x="1" y="1"/>
                    </a:lnTo>
                    <a:lnTo>
                      <a:pt x="0" y="2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0" name="Freeform 415"/>
              <p:cNvSpPr>
                <a:spLocks/>
              </p:cNvSpPr>
              <p:nvPr/>
            </p:nvSpPr>
            <p:spPr bwMode="auto">
              <a:xfrm>
                <a:off x="5124" y="2047"/>
                <a:ext cx="5" cy="4"/>
              </a:xfrm>
              <a:custGeom>
                <a:avLst/>
                <a:gdLst>
                  <a:gd name="T0" fmla="*/ 4 w 5"/>
                  <a:gd name="T1" fmla="*/ 0 h 4"/>
                  <a:gd name="T2" fmla="*/ 3 w 5"/>
                  <a:gd name="T3" fmla="*/ 1 h 4"/>
                  <a:gd name="T4" fmla="*/ 2 w 5"/>
                  <a:gd name="T5" fmla="*/ 1 h 4"/>
                  <a:gd name="T6" fmla="*/ 2 w 5"/>
                  <a:gd name="T7" fmla="*/ 2 h 4"/>
                  <a:gd name="T8" fmla="*/ 1 w 5"/>
                  <a:gd name="T9" fmla="*/ 3 h 4"/>
                  <a:gd name="T10" fmla="*/ 0 w 5"/>
                  <a:gd name="T11" fmla="*/ 3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5" h="4">
                    <a:moveTo>
                      <a:pt x="4" y="0"/>
                    </a:moveTo>
                    <a:lnTo>
                      <a:pt x="3" y="1"/>
                    </a:lnTo>
                    <a:lnTo>
                      <a:pt x="2" y="1"/>
                    </a:lnTo>
                    <a:lnTo>
                      <a:pt x="2" y="2"/>
                    </a:lnTo>
                    <a:lnTo>
                      <a:pt x="1" y="3"/>
                    </a:lnTo>
                    <a:lnTo>
                      <a:pt x="0" y="3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1" name="Freeform 416"/>
              <p:cNvSpPr>
                <a:spLocks/>
              </p:cNvSpPr>
              <p:nvPr/>
            </p:nvSpPr>
            <p:spPr bwMode="auto">
              <a:xfrm>
                <a:off x="5124" y="2050"/>
                <a:ext cx="1" cy="2"/>
              </a:xfrm>
              <a:custGeom>
                <a:avLst/>
                <a:gdLst>
                  <a:gd name="T0" fmla="*/ 0 w 1"/>
                  <a:gd name="T1" fmla="*/ 0 h 2"/>
                  <a:gd name="T2" fmla="*/ 0 w 1"/>
                  <a:gd name="T3" fmla="*/ 1 h 2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">
                    <a:moveTo>
                      <a:pt x="0" y="0"/>
                    </a:moveTo>
                    <a:lnTo>
                      <a:pt x="0" y="1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2" name="Freeform 417"/>
              <p:cNvSpPr>
                <a:spLocks/>
              </p:cNvSpPr>
              <p:nvPr/>
            </p:nvSpPr>
            <p:spPr bwMode="auto">
              <a:xfrm>
                <a:off x="5124" y="2051"/>
                <a:ext cx="6" cy="4"/>
              </a:xfrm>
              <a:custGeom>
                <a:avLst/>
                <a:gdLst>
                  <a:gd name="T0" fmla="*/ 0 w 6"/>
                  <a:gd name="T1" fmla="*/ 0 h 4"/>
                  <a:gd name="T2" fmla="*/ 1 w 6"/>
                  <a:gd name="T3" fmla="*/ 1 h 4"/>
                  <a:gd name="T4" fmla="*/ 2 w 6"/>
                  <a:gd name="T5" fmla="*/ 1 h 4"/>
                  <a:gd name="T6" fmla="*/ 3 w 6"/>
                  <a:gd name="T7" fmla="*/ 2 h 4"/>
                  <a:gd name="T8" fmla="*/ 4 w 6"/>
                  <a:gd name="T9" fmla="*/ 2 h 4"/>
                  <a:gd name="T10" fmla="*/ 5 w 6"/>
                  <a:gd name="T11" fmla="*/ 3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6" h="4">
                    <a:moveTo>
                      <a:pt x="0" y="0"/>
                    </a:moveTo>
                    <a:lnTo>
                      <a:pt x="1" y="1"/>
                    </a:lnTo>
                    <a:lnTo>
                      <a:pt x="2" y="1"/>
                    </a:lnTo>
                    <a:lnTo>
                      <a:pt x="3" y="2"/>
                    </a:lnTo>
                    <a:lnTo>
                      <a:pt x="4" y="2"/>
                    </a:lnTo>
                    <a:lnTo>
                      <a:pt x="5" y="3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3" name="Freeform 418"/>
              <p:cNvSpPr>
                <a:spLocks/>
              </p:cNvSpPr>
              <p:nvPr/>
            </p:nvSpPr>
            <p:spPr bwMode="auto">
              <a:xfrm>
                <a:off x="5129" y="2054"/>
                <a:ext cx="9" cy="5"/>
              </a:xfrm>
              <a:custGeom>
                <a:avLst/>
                <a:gdLst>
                  <a:gd name="T0" fmla="*/ 0 w 9"/>
                  <a:gd name="T1" fmla="*/ 0 h 5"/>
                  <a:gd name="T2" fmla="*/ 1 w 9"/>
                  <a:gd name="T3" fmla="*/ 0 h 5"/>
                  <a:gd name="T4" fmla="*/ 2 w 9"/>
                  <a:gd name="T5" fmla="*/ 1 h 5"/>
                  <a:gd name="T6" fmla="*/ 3 w 9"/>
                  <a:gd name="T7" fmla="*/ 1 h 5"/>
                  <a:gd name="T8" fmla="*/ 4 w 9"/>
                  <a:gd name="T9" fmla="*/ 2 h 5"/>
                  <a:gd name="T10" fmla="*/ 5 w 9"/>
                  <a:gd name="T11" fmla="*/ 2 h 5"/>
                  <a:gd name="T12" fmla="*/ 6 w 9"/>
                  <a:gd name="T13" fmla="*/ 3 h 5"/>
                  <a:gd name="T14" fmla="*/ 7 w 9"/>
                  <a:gd name="T15" fmla="*/ 3 h 5"/>
                  <a:gd name="T16" fmla="*/ 8 w 9"/>
                  <a:gd name="T17" fmla="*/ 4 h 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9" h="5">
                    <a:moveTo>
                      <a:pt x="0" y="0"/>
                    </a:moveTo>
                    <a:lnTo>
                      <a:pt x="1" y="0"/>
                    </a:lnTo>
                    <a:lnTo>
                      <a:pt x="2" y="1"/>
                    </a:lnTo>
                    <a:lnTo>
                      <a:pt x="3" y="1"/>
                    </a:lnTo>
                    <a:lnTo>
                      <a:pt x="4" y="2"/>
                    </a:lnTo>
                    <a:lnTo>
                      <a:pt x="5" y="2"/>
                    </a:lnTo>
                    <a:lnTo>
                      <a:pt x="6" y="3"/>
                    </a:lnTo>
                    <a:lnTo>
                      <a:pt x="7" y="3"/>
                    </a:lnTo>
                    <a:lnTo>
                      <a:pt x="8" y="4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4" name="Freeform 419"/>
              <p:cNvSpPr>
                <a:spLocks/>
              </p:cNvSpPr>
              <p:nvPr/>
            </p:nvSpPr>
            <p:spPr bwMode="auto">
              <a:xfrm>
                <a:off x="5137" y="2058"/>
                <a:ext cx="2" cy="1"/>
              </a:xfrm>
              <a:custGeom>
                <a:avLst/>
                <a:gdLst>
                  <a:gd name="T0" fmla="*/ 0 w 2"/>
                  <a:gd name="T1" fmla="*/ 0 h 1"/>
                  <a:gd name="T2" fmla="*/ 1 w 2"/>
                  <a:gd name="T3" fmla="*/ 0 h 1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2" h="1">
                    <a:moveTo>
                      <a:pt x="0" y="0"/>
                    </a:moveTo>
                    <a:lnTo>
                      <a:pt x="1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5" name="Freeform 420"/>
              <p:cNvSpPr>
                <a:spLocks/>
              </p:cNvSpPr>
              <p:nvPr/>
            </p:nvSpPr>
            <p:spPr bwMode="auto">
              <a:xfrm>
                <a:off x="5116" y="2042"/>
                <a:ext cx="191" cy="27"/>
              </a:xfrm>
              <a:custGeom>
                <a:avLst/>
                <a:gdLst>
                  <a:gd name="T0" fmla="*/ 0 w 191"/>
                  <a:gd name="T1" fmla="*/ 22 h 27"/>
                  <a:gd name="T2" fmla="*/ 190 w 191"/>
                  <a:gd name="T3" fmla="*/ 26 h 27"/>
                  <a:gd name="T4" fmla="*/ 190 w 191"/>
                  <a:gd name="T5" fmla="*/ 16 h 27"/>
                  <a:gd name="T6" fmla="*/ 163 w 191"/>
                  <a:gd name="T7" fmla="*/ 13 h 27"/>
                  <a:gd name="T8" fmla="*/ 149 w 191"/>
                  <a:gd name="T9" fmla="*/ 11 h 27"/>
                  <a:gd name="T10" fmla="*/ 137 w 191"/>
                  <a:gd name="T11" fmla="*/ 9 h 27"/>
                  <a:gd name="T12" fmla="*/ 129 w 191"/>
                  <a:gd name="T13" fmla="*/ 8 h 27"/>
                  <a:gd name="T14" fmla="*/ 116 w 191"/>
                  <a:gd name="T15" fmla="*/ 5 h 27"/>
                  <a:gd name="T16" fmla="*/ 102 w 191"/>
                  <a:gd name="T17" fmla="*/ 2 h 27"/>
                  <a:gd name="T18" fmla="*/ 90 w 191"/>
                  <a:gd name="T19" fmla="*/ 0 h 27"/>
                  <a:gd name="T20" fmla="*/ 80 w 191"/>
                  <a:gd name="T21" fmla="*/ 0 h 27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191" h="27">
                    <a:moveTo>
                      <a:pt x="0" y="22"/>
                    </a:moveTo>
                    <a:lnTo>
                      <a:pt x="190" y="26"/>
                    </a:lnTo>
                    <a:lnTo>
                      <a:pt x="190" y="16"/>
                    </a:lnTo>
                    <a:lnTo>
                      <a:pt x="163" y="13"/>
                    </a:lnTo>
                    <a:lnTo>
                      <a:pt x="149" y="11"/>
                    </a:lnTo>
                    <a:lnTo>
                      <a:pt x="137" y="9"/>
                    </a:lnTo>
                    <a:lnTo>
                      <a:pt x="129" y="8"/>
                    </a:lnTo>
                    <a:lnTo>
                      <a:pt x="116" y="5"/>
                    </a:lnTo>
                    <a:lnTo>
                      <a:pt x="102" y="2"/>
                    </a:lnTo>
                    <a:lnTo>
                      <a:pt x="90" y="0"/>
                    </a:lnTo>
                    <a:lnTo>
                      <a:pt x="8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6" name="Freeform 421"/>
              <p:cNvSpPr>
                <a:spLocks/>
              </p:cNvSpPr>
              <p:nvPr/>
            </p:nvSpPr>
            <p:spPr bwMode="auto">
              <a:xfrm>
                <a:off x="5206" y="2042"/>
                <a:ext cx="24" cy="25"/>
              </a:xfrm>
              <a:custGeom>
                <a:avLst/>
                <a:gdLst>
                  <a:gd name="T0" fmla="*/ 0 w 24"/>
                  <a:gd name="T1" fmla="*/ 0 h 25"/>
                  <a:gd name="T2" fmla="*/ 23 w 24"/>
                  <a:gd name="T3" fmla="*/ 16 h 25"/>
                  <a:gd name="T4" fmla="*/ 7 w 24"/>
                  <a:gd name="T5" fmla="*/ 24 h 25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4" h="25">
                    <a:moveTo>
                      <a:pt x="0" y="0"/>
                    </a:moveTo>
                    <a:lnTo>
                      <a:pt x="23" y="16"/>
                    </a:lnTo>
                    <a:lnTo>
                      <a:pt x="7" y="24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7" name="Line 422"/>
              <p:cNvSpPr>
                <a:spLocks noChangeShapeType="1"/>
              </p:cNvSpPr>
              <p:nvPr/>
            </p:nvSpPr>
            <p:spPr bwMode="auto">
              <a:xfrm flipH="1">
                <a:off x="4889" y="2050"/>
                <a:ext cx="239" cy="0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88" name="Line 423"/>
              <p:cNvSpPr>
                <a:spLocks noChangeShapeType="1"/>
              </p:cNvSpPr>
              <p:nvPr/>
            </p:nvSpPr>
            <p:spPr bwMode="auto">
              <a:xfrm>
                <a:off x="5256" y="2072"/>
                <a:ext cx="0" cy="38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89" name="Line 424"/>
              <p:cNvSpPr>
                <a:spLocks noChangeShapeType="1"/>
              </p:cNvSpPr>
              <p:nvPr/>
            </p:nvSpPr>
            <p:spPr bwMode="auto">
              <a:xfrm>
                <a:off x="5172" y="2070"/>
                <a:ext cx="0" cy="38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0" name="Line 425"/>
              <p:cNvSpPr>
                <a:spLocks noChangeShapeType="1"/>
              </p:cNvSpPr>
              <p:nvPr/>
            </p:nvSpPr>
            <p:spPr bwMode="auto">
              <a:xfrm>
                <a:off x="4979" y="2073"/>
                <a:ext cx="0" cy="85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1" name="Freeform 426"/>
              <p:cNvSpPr>
                <a:spLocks/>
              </p:cNvSpPr>
              <p:nvPr/>
            </p:nvSpPr>
            <p:spPr bwMode="auto">
              <a:xfrm>
                <a:off x="4892" y="2061"/>
                <a:ext cx="88" cy="62"/>
              </a:xfrm>
              <a:custGeom>
                <a:avLst/>
                <a:gdLst>
                  <a:gd name="T0" fmla="*/ 87 w 88"/>
                  <a:gd name="T1" fmla="*/ 52 h 62"/>
                  <a:gd name="T2" fmla="*/ 0 w 88"/>
                  <a:gd name="T3" fmla="*/ 61 h 62"/>
                  <a:gd name="T4" fmla="*/ 0 w 88"/>
                  <a:gd name="T5" fmla="*/ 35 h 62"/>
                  <a:gd name="T6" fmla="*/ 12 w 88"/>
                  <a:gd name="T7" fmla="*/ 0 h 62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8" h="62">
                    <a:moveTo>
                      <a:pt x="87" y="52"/>
                    </a:moveTo>
                    <a:lnTo>
                      <a:pt x="0" y="61"/>
                    </a:lnTo>
                    <a:lnTo>
                      <a:pt x="0" y="35"/>
                    </a:lnTo>
                    <a:lnTo>
                      <a:pt x="12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2" name="Freeform 427"/>
              <p:cNvSpPr>
                <a:spLocks/>
              </p:cNvSpPr>
              <p:nvPr/>
            </p:nvSpPr>
            <p:spPr bwMode="auto">
              <a:xfrm>
                <a:off x="4889" y="2147"/>
                <a:ext cx="23" cy="4"/>
              </a:xfrm>
              <a:custGeom>
                <a:avLst/>
                <a:gdLst>
                  <a:gd name="T0" fmla="*/ 22 w 23"/>
                  <a:gd name="T1" fmla="*/ 3 h 4"/>
                  <a:gd name="T2" fmla="*/ 15 w 23"/>
                  <a:gd name="T3" fmla="*/ 2 h 4"/>
                  <a:gd name="T4" fmla="*/ 9 w 23"/>
                  <a:gd name="T5" fmla="*/ 1 h 4"/>
                  <a:gd name="T6" fmla="*/ 0 w 23"/>
                  <a:gd name="T7" fmla="*/ 0 h 4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3" h="4">
                    <a:moveTo>
                      <a:pt x="22" y="3"/>
                    </a:moveTo>
                    <a:lnTo>
                      <a:pt x="15" y="2"/>
                    </a:lnTo>
                    <a:lnTo>
                      <a:pt x="9" y="1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3" name="Freeform 428"/>
              <p:cNvSpPr>
                <a:spLocks/>
              </p:cNvSpPr>
              <p:nvPr/>
            </p:nvSpPr>
            <p:spPr bwMode="auto">
              <a:xfrm>
                <a:off x="4829" y="2141"/>
                <a:ext cx="20" cy="1"/>
              </a:xfrm>
              <a:custGeom>
                <a:avLst/>
                <a:gdLst>
                  <a:gd name="T0" fmla="*/ 19 w 20"/>
                  <a:gd name="T1" fmla="*/ 0 h 1"/>
                  <a:gd name="T2" fmla="*/ 13 w 20"/>
                  <a:gd name="T3" fmla="*/ 0 h 1"/>
                  <a:gd name="T4" fmla="*/ 0 w 20"/>
                  <a:gd name="T5" fmla="*/ 0 h 1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0" h="1">
                    <a:moveTo>
                      <a:pt x="19" y="0"/>
                    </a:moveTo>
                    <a:lnTo>
                      <a:pt x="13" y="0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4" name="Line 429"/>
              <p:cNvSpPr>
                <a:spLocks noChangeShapeType="1"/>
              </p:cNvSpPr>
              <p:nvPr/>
            </p:nvSpPr>
            <p:spPr bwMode="auto">
              <a:xfrm>
                <a:off x="4904" y="2125"/>
                <a:ext cx="0" cy="19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5" name="Line 430"/>
              <p:cNvSpPr>
                <a:spLocks noChangeShapeType="1"/>
              </p:cNvSpPr>
              <p:nvPr/>
            </p:nvSpPr>
            <p:spPr bwMode="auto">
              <a:xfrm>
                <a:off x="4974" y="2073"/>
                <a:ext cx="1" cy="37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6" name="Freeform 431"/>
              <p:cNvSpPr>
                <a:spLocks/>
              </p:cNvSpPr>
              <p:nvPr/>
            </p:nvSpPr>
            <p:spPr bwMode="auto">
              <a:xfrm>
                <a:off x="5147" y="2111"/>
                <a:ext cx="51" cy="39"/>
              </a:xfrm>
              <a:custGeom>
                <a:avLst/>
                <a:gdLst>
                  <a:gd name="T0" fmla="*/ 50 w 51"/>
                  <a:gd name="T1" fmla="*/ 2 h 39"/>
                  <a:gd name="T2" fmla="*/ 50 w 51"/>
                  <a:gd name="T3" fmla="*/ 38 h 39"/>
                  <a:gd name="T4" fmla="*/ 0 w 51"/>
                  <a:gd name="T5" fmla="*/ 38 h 39"/>
                  <a:gd name="T6" fmla="*/ 0 w 51"/>
                  <a:gd name="T7" fmla="*/ 0 h 3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51" h="39">
                    <a:moveTo>
                      <a:pt x="50" y="2"/>
                    </a:moveTo>
                    <a:lnTo>
                      <a:pt x="50" y="38"/>
                    </a:lnTo>
                    <a:lnTo>
                      <a:pt x="0" y="38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7" name="Line 432"/>
              <p:cNvSpPr>
                <a:spLocks noChangeShapeType="1"/>
              </p:cNvSpPr>
              <p:nvPr/>
            </p:nvSpPr>
            <p:spPr bwMode="auto">
              <a:xfrm>
                <a:off x="4815" y="2000"/>
                <a:ext cx="3" cy="2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8" name="Freeform 433"/>
              <p:cNvSpPr>
                <a:spLocks/>
              </p:cNvSpPr>
              <p:nvPr/>
            </p:nvSpPr>
            <p:spPr bwMode="auto">
              <a:xfrm>
                <a:off x="4756" y="2048"/>
                <a:ext cx="138" cy="11"/>
              </a:xfrm>
              <a:custGeom>
                <a:avLst/>
                <a:gdLst>
                  <a:gd name="T0" fmla="*/ 137 w 138"/>
                  <a:gd name="T1" fmla="*/ 2 h 11"/>
                  <a:gd name="T2" fmla="*/ 85 w 138"/>
                  <a:gd name="T3" fmla="*/ 2 h 11"/>
                  <a:gd name="T4" fmla="*/ 84 w 138"/>
                  <a:gd name="T5" fmla="*/ 2 h 11"/>
                  <a:gd name="T6" fmla="*/ 83 w 138"/>
                  <a:gd name="T7" fmla="*/ 1 h 11"/>
                  <a:gd name="T8" fmla="*/ 82 w 138"/>
                  <a:gd name="T9" fmla="*/ 1 h 11"/>
                  <a:gd name="T10" fmla="*/ 82 w 138"/>
                  <a:gd name="T11" fmla="*/ 0 h 11"/>
                  <a:gd name="T12" fmla="*/ 81 w 138"/>
                  <a:gd name="T13" fmla="*/ 0 h 11"/>
                  <a:gd name="T14" fmla="*/ 80 w 138"/>
                  <a:gd name="T15" fmla="*/ 0 h 11"/>
                  <a:gd name="T16" fmla="*/ 80 w 138"/>
                  <a:gd name="T17" fmla="*/ 1 h 11"/>
                  <a:gd name="T18" fmla="*/ 79 w 138"/>
                  <a:gd name="T19" fmla="*/ 1 h 11"/>
                  <a:gd name="T20" fmla="*/ 79 w 138"/>
                  <a:gd name="T21" fmla="*/ 2 h 11"/>
                  <a:gd name="T22" fmla="*/ 78 w 138"/>
                  <a:gd name="T23" fmla="*/ 2 h 11"/>
                  <a:gd name="T24" fmla="*/ 78 w 138"/>
                  <a:gd name="T25" fmla="*/ 3 h 11"/>
                  <a:gd name="T26" fmla="*/ 77 w 138"/>
                  <a:gd name="T27" fmla="*/ 3 h 11"/>
                  <a:gd name="T28" fmla="*/ 77 w 138"/>
                  <a:gd name="T29" fmla="*/ 4 h 11"/>
                  <a:gd name="T30" fmla="*/ 0 w 138"/>
                  <a:gd name="T31" fmla="*/ 5 h 11"/>
                  <a:gd name="T32" fmla="*/ 77 w 138"/>
                  <a:gd name="T33" fmla="*/ 6 h 11"/>
                  <a:gd name="T34" fmla="*/ 77 w 138"/>
                  <a:gd name="T35" fmla="*/ 7 h 11"/>
                  <a:gd name="T36" fmla="*/ 78 w 138"/>
                  <a:gd name="T37" fmla="*/ 7 h 11"/>
                  <a:gd name="T38" fmla="*/ 78 w 138"/>
                  <a:gd name="T39" fmla="*/ 8 h 11"/>
                  <a:gd name="T40" fmla="*/ 79 w 138"/>
                  <a:gd name="T41" fmla="*/ 8 h 11"/>
                  <a:gd name="T42" fmla="*/ 79 w 138"/>
                  <a:gd name="T43" fmla="*/ 9 h 11"/>
                  <a:gd name="T44" fmla="*/ 80 w 138"/>
                  <a:gd name="T45" fmla="*/ 9 h 11"/>
                  <a:gd name="T46" fmla="*/ 81 w 138"/>
                  <a:gd name="T47" fmla="*/ 10 h 11"/>
                  <a:gd name="T48" fmla="*/ 82 w 138"/>
                  <a:gd name="T49" fmla="*/ 10 h 11"/>
                  <a:gd name="T50" fmla="*/ 82 w 138"/>
                  <a:gd name="T51" fmla="*/ 9 h 11"/>
                  <a:gd name="T52" fmla="*/ 83 w 138"/>
                  <a:gd name="T53" fmla="*/ 9 h 11"/>
                  <a:gd name="T54" fmla="*/ 84 w 138"/>
                  <a:gd name="T55" fmla="*/ 8 h 11"/>
                  <a:gd name="T56" fmla="*/ 84 w 138"/>
                  <a:gd name="T57" fmla="*/ 7 h 11"/>
                  <a:gd name="T58" fmla="*/ 85 w 138"/>
                  <a:gd name="T59" fmla="*/ 7 h 11"/>
                  <a:gd name="T60" fmla="*/ 85 w 138"/>
                  <a:gd name="T61" fmla="*/ 6 h 11"/>
                  <a:gd name="T62" fmla="*/ 137 w 138"/>
                  <a:gd name="T63" fmla="*/ 8 h 11"/>
                  <a:gd name="T64" fmla="*/ 137 w 138"/>
                  <a:gd name="T65" fmla="*/ 2 h 11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0" t="0" r="r" b="b"/>
                <a:pathLst>
                  <a:path w="138" h="11">
                    <a:moveTo>
                      <a:pt x="137" y="2"/>
                    </a:moveTo>
                    <a:lnTo>
                      <a:pt x="85" y="2"/>
                    </a:lnTo>
                    <a:lnTo>
                      <a:pt x="84" y="2"/>
                    </a:lnTo>
                    <a:lnTo>
                      <a:pt x="83" y="1"/>
                    </a:lnTo>
                    <a:lnTo>
                      <a:pt x="82" y="1"/>
                    </a:lnTo>
                    <a:lnTo>
                      <a:pt x="82" y="0"/>
                    </a:lnTo>
                    <a:lnTo>
                      <a:pt x="81" y="0"/>
                    </a:lnTo>
                    <a:lnTo>
                      <a:pt x="80" y="0"/>
                    </a:lnTo>
                    <a:lnTo>
                      <a:pt x="80" y="1"/>
                    </a:lnTo>
                    <a:lnTo>
                      <a:pt x="79" y="1"/>
                    </a:lnTo>
                    <a:lnTo>
                      <a:pt x="79" y="2"/>
                    </a:lnTo>
                    <a:lnTo>
                      <a:pt x="78" y="2"/>
                    </a:lnTo>
                    <a:lnTo>
                      <a:pt x="78" y="3"/>
                    </a:lnTo>
                    <a:lnTo>
                      <a:pt x="77" y="3"/>
                    </a:lnTo>
                    <a:lnTo>
                      <a:pt x="77" y="4"/>
                    </a:lnTo>
                    <a:lnTo>
                      <a:pt x="0" y="5"/>
                    </a:lnTo>
                    <a:lnTo>
                      <a:pt x="77" y="6"/>
                    </a:lnTo>
                    <a:lnTo>
                      <a:pt x="77" y="7"/>
                    </a:lnTo>
                    <a:lnTo>
                      <a:pt x="78" y="7"/>
                    </a:lnTo>
                    <a:lnTo>
                      <a:pt x="78" y="8"/>
                    </a:lnTo>
                    <a:lnTo>
                      <a:pt x="79" y="8"/>
                    </a:lnTo>
                    <a:lnTo>
                      <a:pt x="79" y="9"/>
                    </a:lnTo>
                    <a:lnTo>
                      <a:pt x="80" y="9"/>
                    </a:lnTo>
                    <a:lnTo>
                      <a:pt x="81" y="10"/>
                    </a:lnTo>
                    <a:lnTo>
                      <a:pt x="82" y="10"/>
                    </a:lnTo>
                    <a:lnTo>
                      <a:pt x="82" y="9"/>
                    </a:lnTo>
                    <a:lnTo>
                      <a:pt x="83" y="9"/>
                    </a:lnTo>
                    <a:lnTo>
                      <a:pt x="84" y="8"/>
                    </a:lnTo>
                    <a:lnTo>
                      <a:pt x="84" y="7"/>
                    </a:lnTo>
                    <a:lnTo>
                      <a:pt x="85" y="7"/>
                    </a:lnTo>
                    <a:lnTo>
                      <a:pt x="85" y="6"/>
                    </a:lnTo>
                    <a:lnTo>
                      <a:pt x="137" y="8"/>
                    </a:lnTo>
                    <a:lnTo>
                      <a:pt x="137" y="2"/>
                    </a:lnTo>
                  </a:path>
                </a:pathLst>
              </a:custGeom>
              <a:gradFill rotWithShape="0">
                <a:gsLst>
                  <a:gs pos="0">
                    <a:srgbClr val="AAAAAA"/>
                  </a:gs>
                  <a:gs pos="100000">
                    <a:srgbClr val="555555"/>
                  </a:gs>
                </a:gsLst>
                <a:lin ang="2700000" scaled="1"/>
              </a:gra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9" name="Freeform 434"/>
              <p:cNvSpPr>
                <a:spLocks/>
              </p:cNvSpPr>
              <p:nvPr/>
            </p:nvSpPr>
            <p:spPr bwMode="auto">
              <a:xfrm>
                <a:off x="5229" y="2081"/>
                <a:ext cx="16" cy="13"/>
              </a:xfrm>
              <a:custGeom>
                <a:avLst/>
                <a:gdLst>
                  <a:gd name="T0" fmla="*/ 0 w 16"/>
                  <a:gd name="T1" fmla="*/ 12 h 13"/>
                  <a:gd name="T2" fmla="*/ 0 w 16"/>
                  <a:gd name="T3" fmla="*/ 0 h 13"/>
                  <a:gd name="T4" fmla="*/ 15 w 16"/>
                  <a:gd name="T5" fmla="*/ 0 h 13"/>
                  <a:gd name="T6" fmla="*/ 15 w 16"/>
                  <a:gd name="T7" fmla="*/ 12 h 13"/>
                  <a:gd name="T8" fmla="*/ 0 w 16"/>
                  <a:gd name="T9" fmla="*/ 12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6" h="13">
                    <a:moveTo>
                      <a:pt x="0" y="12"/>
                    </a:moveTo>
                    <a:lnTo>
                      <a:pt x="0" y="0"/>
                    </a:lnTo>
                    <a:lnTo>
                      <a:pt x="15" y="0"/>
                    </a:lnTo>
                    <a:lnTo>
                      <a:pt x="15" y="12"/>
                    </a:lnTo>
                    <a:lnTo>
                      <a:pt x="0" y="12"/>
                    </a:lnTo>
                  </a:path>
                </a:pathLst>
              </a:custGeom>
              <a:gradFill rotWithShape="0">
                <a:gsLst>
                  <a:gs pos="0">
                    <a:srgbClr val="AAAAAA"/>
                  </a:gs>
                  <a:gs pos="100000">
                    <a:srgbClr val="555555"/>
                  </a:gs>
                </a:gsLst>
                <a:lin ang="2700000" scaled="1"/>
              </a:gra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0" name="Freeform 435"/>
              <p:cNvSpPr>
                <a:spLocks/>
              </p:cNvSpPr>
              <p:nvPr/>
            </p:nvSpPr>
            <p:spPr bwMode="auto">
              <a:xfrm>
                <a:off x="5172" y="2066"/>
                <a:ext cx="40" cy="10"/>
              </a:xfrm>
              <a:custGeom>
                <a:avLst/>
                <a:gdLst>
                  <a:gd name="T0" fmla="*/ 0 w 40"/>
                  <a:gd name="T1" fmla="*/ 9 h 10"/>
                  <a:gd name="T2" fmla="*/ 39 w 40"/>
                  <a:gd name="T3" fmla="*/ 9 h 10"/>
                  <a:gd name="T4" fmla="*/ 39 w 40"/>
                  <a:gd name="T5" fmla="*/ 0 h 1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40" h="10">
                    <a:moveTo>
                      <a:pt x="0" y="9"/>
                    </a:moveTo>
                    <a:lnTo>
                      <a:pt x="39" y="9"/>
                    </a:lnTo>
                    <a:lnTo>
                      <a:pt x="39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1" name="Freeform 436"/>
              <p:cNvSpPr>
                <a:spLocks/>
              </p:cNvSpPr>
              <p:nvPr/>
            </p:nvSpPr>
            <p:spPr bwMode="auto">
              <a:xfrm>
                <a:off x="5219" y="2067"/>
                <a:ext cx="37" cy="10"/>
              </a:xfrm>
              <a:custGeom>
                <a:avLst/>
                <a:gdLst>
                  <a:gd name="T0" fmla="*/ 0 w 37"/>
                  <a:gd name="T1" fmla="*/ 0 h 10"/>
                  <a:gd name="T2" fmla="*/ 0 w 37"/>
                  <a:gd name="T3" fmla="*/ 9 h 10"/>
                  <a:gd name="T4" fmla="*/ 36 w 37"/>
                  <a:gd name="T5" fmla="*/ 9 h 10"/>
                  <a:gd name="T6" fmla="*/ 36 w 37"/>
                  <a:gd name="T7" fmla="*/ 0 h 1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37" h="10">
                    <a:moveTo>
                      <a:pt x="0" y="0"/>
                    </a:moveTo>
                    <a:lnTo>
                      <a:pt x="0" y="9"/>
                    </a:lnTo>
                    <a:lnTo>
                      <a:pt x="36" y="9"/>
                    </a:lnTo>
                    <a:lnTo>
                      <a:pt x="36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2" name="Line 437"/>
              <p:cNvSpPr>
                <a:spLocks noChangeShapeType="1"/>
              </p:cNvSpPr>
              <p:nvPr/>
            </p:nvSpPr>
            <p:spPr bwMode="auto">
              <a:xfrm flipV="1">
                <a:off x="4992" y="2024"/>
                <a:ext cx="0" cy="10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03" name="Freeform 438"/>
              <p:cNvSpPr>
                <a:spLocks/>
              </p:cNvSpPr>
              <p:nvPr/>
            </p:nvSpPr>
            <p:spPr bwMode="auto">
              <a:xfrm>
                <a:off x="4984" y="2032"/>
                <a:ext cx="128" cy="39"/>
              </a:xfrm>
              <a:custGeom>
                <a:avLst/>
                <a:gdLst>
                  <a:gd name="T0" fmla="*/ 127 w 128"/>
                  <a:gd name="T1" fmla="*/ 1 h 39"/>
                  <a:gd name="T2" fmla="*/ 74 w 128"/>
                  <a:gd name="T3" fmla="*/ 0 h 39"/>
                  <a:gd name="T4" fmla="*/ 57 w 128"/>
                  <a:gd name="T5" fmla="*/ 0 h 39"/>
                  <a:gd name="T6" fmla="*/ 46 w 128"/>
                  <a:gd name="T7" fmla="*/ 2 h 39"/>
                  <a:gd name="T8" fmla="*/ 34 w 128"/>
                  <a:gd name="T9" fmla="*/ 3 h 39"/>
                  <a:gd name="T10" fmla="*/ 25 w 128"/>
                  <a:gd name="T11" fmla="*/ 6 h 39"/>
                  <a:gd name="T12" fmla="*/ 10 w 128"/>
                  <a:gd name="T13" fmla="*/ 12 h 39"/>
                  <a:gd name="T14" fmla="*/ 0 w 128"/>
                  <a:gd name="T15" fmla="*/ 18 h 39"/>
                  <a:gd name="T16" fmla="*/ 0 w 128"/>
                  <a:gd name="T17" fmla="*/ 19 h 39"/>
                  <a:gd name="T18" fmla="*/ 5 w 128"/>
                  <a:gd name="T19" fmla="*/ 22 h 39"/>
                  <a:gd name="T20" fmla="*/ 10 w 128"/>
                  <a:gd name="T21" fmla="*/ 25 h 39"/>
                  <a:gd name="T22" fmla="*/ 22 w 128"/>
                  <a:gd name="T23" fmla="*/ 29 h 39"/>
                  <a:gd name="T24" fmla="*/ 34 w 128"/>
                  <a:gd name="T25" fmla="*/ 32 h 39"/>
                  <a:gd name="T26" fmla="*/ 80 w 128"/>
                  <a:gd name="T27" fmla="*/ 38 h 39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0" t="0" r="r" b="b"/>
                <a:pathLst>
                  <a:path w="128" h="39">
                    <a:moveTo>
                      <a:pt x="127" y="1"/>
                    </a:moveTo>
                    <a:lnTo>
                      <a:pt x="74" y="0"/>
                    </a:lnTo>
                    <a:lnTo>
                      <a:pt x="57" y="0"/>
                    </a:lnTo>
                    <a:lnTo>
                      <a:pt x="46" y="2"/>
                    </a:lnTo>
                    <a:lnTo>
                      <a:pt x="34" y="3"/>
                    </a:lnTo>
                    <a:lnTo>
                      <a:pt x="25" y="6"/>
                    </a:lnTo>
                    <a:lnTo>
                      <a:pt x="10" y="12"/>
                    </a:lnTo>
                    <a:lnTo>
                      <a:pt x="0" y="18"/>
                    </a:lnTo>
                    <a:lnTo>
                      <a:pt x="0" y="19"/>
                    </a:lnTo>
                    <a:lnTo>
                      <a:pt x="5" y="22"/>
                    </a:lnTo>
                    <a:lnTo>
                      <a:pt x="10" y="25"/>
                    </a:lnTo>
                    <a:lnTo>
                      <a:pt x="22" y="29"/>
                    </a:lnTo>
                    <a:lnTo>
                      <a:pt x="34" y="32"/>
                    </a:lnTo>
                    <a:lnTo>
                      <a:pt x="80" y="38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104" name="Group 439"/>
              <p:cNvGrpSpPr>
                <a:grpSpLocks/>
              </p:cNvGrpSpPr>
              <p:nvPr/>
            </p:nvGrpSpPr>
            <p:grpSpPr bwMode="auto">
              <a:xfrm>
                <a:off x="4293" y="1968"/>
                <a:ext cx="481" cy="191"/>
                <a:chOff x="4293" y="1968"/>
                <a:chExt cx="481" cy="191"/>
              </a:xfrm>
            </p:grpSpPr>
            <p:sp>
              <p:nvSpPr>
                <p:cNvPr id="105" name="Freeform 440"/>
                <p:cNvSpPr>
                  <a:spLocks/>
                </p:cNvSpPr>
                <p:nvPr/>
              </p:nvSpPr>
              <p:spPr bwMode="auto">
                <a:xfrm>
                  <a:off x="4726" y="1984"/>
                  <a:ext cx="9" cy="2"/>
                </a:xfrm>
                <a:custGeom>
                  <a:avLst/>
                  <a:gdLst>
                    <a:gd name="T0" fmla="*/ 8 w 9"/>
                    <a:gd name="T1" fmla="*/ 1 h 2"/>
                    <a:gd name="T2" fmla="*/ 7 w 9"/>
                    <a:gd name="T3" fmla="*/ 1 h 2"/>
                    <a:gd name="T4" fmla="*/ 4 w 9"/>
                    <a:gd name="T5" fmla="*/ 0 h 2"/>
                    <a:gd name="T6" fmla="*/ 0 w 9"/>
                    <a:gd name="T7" fmla="*/ 0 h 2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9" h="2">
                      <a:moveTo>
                        <a:pt x="8" y="1"/>
                      </a:moveTo>
                      <a:lnTo>
                        <a:pt x="7" y="1"/>
                      </a:lnTo>
                      <a:lnTo>
                        <a:pt x="4" y="0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6" name="Freeform 441"/>
                <p:cNvSpPr>
                  <a:spLocks/>
                </p:cNvSpPr>
                <p:nvPr/>
              </p:nvSpPr>
              <p:spPr bwMode="auto">
                <a:xfrm>
                  <a:off x="4659" y="1974"/>
                  <a:ext cx="68" cy="11"/>
                </a:xfrm>
                <a:custGeom>
                  <a:avLst/>
                  <a:gdLst>
                    <a:gd name="T0" fmla="*/ 67 w 68"/>
                    <a:gd name="T1" fmla="*/ 10 h 11"/>
                    <a:gd name="T2" fmla="*/ 61 w 68"/>
                    <a:gd name="T3" fmla="*/ 9 h 11"/>
                    <a:gd name="T4" fmla="*/ 54 w 68"/>
                    <a:gd name="T5" fmla="*/ 8 h 11"/>
                    <a:gd name="T6" fmla="*/ 45 w 68"/>
                    <a:gd name="T7" fmla="*/ 6 h 11"/>
                    <a:gd name="T8" fmla="*/ 35 w 68"/>
                    <a:gd name="T9" fmla="*/ 5 h 11"/>
                    <a:gd name="T10" fmla="*/ 25 w 68"/>
                    <a:gd name="T11" fmla="*/ 3 h 11"/>
                    <a:gd name="T12" fmla="*/ 16 w 68"/>
                    <a:gd name="T13" fmla="*/ 2 h 11"/>
                    <a:gd name="T14" fmla="*/ 8 w 68"/>
                    <a:gd name="T15" fmla="*/ 1 h 11"/>
                    <a:gd name="T16" fmla="*/ 0 w 68"/>
                    <a:gd name="T17" fmla="*/ 0 h 11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68" h="11">
                      <a:moveTo>
                        <a:pt x="67" y="10"/>
                      </a:moveTo>
                      <a:lnTo>
                        <a:pt x="61" y="9"/>
                      </a:lnTo>
                      <a:lnTo>
                        <a:pt x="54" y="8"/>
                      </a:lnTo>
                      <a:lnTo>
                        <a:pt x="45" y="6"/>
                      </a:lnTo>
                      <a:lnTo>
                        <a:pt x="35" y="5"/>
                      </a:lnTo>
                      <a:lnTo>
                        <a:pt x="25" y="3"/>
                      </a:lnTo>
                      <a:lnTo>
                        <a:pt x="16" y="2"/>
                      </a:lnTo>
                      <a:lnTo>
                        <a:pt x="8" y="1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7" name="Freeform 442"/>
                <p:cNvSpPr>
                  <a:spLocks/>
                </p:cNvSpPr>
                <p:nvPr/>
              </p:nvSpPr>
              <p:spPr bwMode="auto">
                <a:xfrm>
                  <a:off x="4621" y="1968"/>
                  <a:ext cx="39" cy="7"/>
                </a:xfrm>
                <a:custGeom>
                  <a:avLst/>
                  <a:gdLst>
                    <a:gd name="T0" fmla="*/ 38 w 39"/>
                    <a:gd name="T1" fmla="*/ 6 h 7"/>
                    <a:gd name="T2" fmla="*/ 32 w 39"/>
                    <a:gd name="T3" fmla="*/ 5 h 7"/>
                    <a:gd name="T4" fmla="*/ 26 w 39"/>
                    <a:gd name="T5" fmla="*/ 4 h 7"/>
                    <a:gd name="T6" fmla="*/ 21 w 39"/>
                    <a:gd name="T7" fmla="*/ 3 h 7"/>
                    <a:gd name="T8" fmla="*/ 17 w 39"/>
                    <a:gd name="T9" fmla="*/ 2 h 7"/>
                    <a:gd name="T10" fmla="*/ 13 w 39"/>
                    <a:gd name="T11" fmla="*/ 2 h 7"/>
                    <a:gd name="T12" fmla="*/ 9 w 39"/>
                    <a:gd name="T13" fmla="*/ 1 h 7"/>
                    <a:gd name="T14" fmla="*/ 5 w 39"/>
                    <a:gd name="T15" fmla="*/ 1 h 7"/>
                    <a:gd name="T16" fmla="*/ 0 w 39"/>
                    <a:gd name="T17" fmla="*/ 0 h 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39" h="7">
                      <a:moveTo>
                        <a:pt x="38" y="6"/>
                      </a:moveTo>
                      <a:lnTo>
                        <a:pt x="32" y="5"/>
                      </a:lnTo>
                      <a:lnTo>
                        <a:pt x="26" y="4"/>
                      </a:lnTo>
                      <a:lnTo>
                        <a:pt x="21" y="3"/>
                      </a:lnTo>
                      <a:lnTo>
                        <a:pt x="17" y="2"/>
                      </a:lnTo>
                      <a:lnTo>
                        <a:pt x="13" y="2"/>
                      </a:lnTo>
                      <a:lnTo>
                        <a:pt x="9" y="1"/>
                      </a:lnTo>
                      <a:lnTo>
                        <a:pt x="5" y="1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8" name="Freeform 443"/>
                <p:cNvSpPr>
                  <a:spLocks/>
                </p:cNvSpPr>
                <p:nvPr/>
              </p:nvSpPr>
              <p:spPr bwMode="auto">
                <a:xfrm>
                  <a:off x="4576" y="1968"/>
                  <a:ext cx="46" cy="3"/>
                </a:xfrm>
                <a:custGeom>
                  <a:avLst/>
                  <a:gdLst>
                    <a:gd name="T0" fmla="*/ 45 w 46"/>
                    <a:gd name="T1" fmla="*/ 0 h 3"/>
                    <a:gd name="T2" fmla="*/ 40 w 46"/>
                    <a:gd name="T3" fmla="*/ 0 h 3"/>
                    <a:gd name="T4" fmla="*/ 35 w 46"/>
                    <a:gd name="T5" fmla="*/ 0 h 3"/>
                    <a:gd name="T6" fmla="*/ 29 w 46"/>
                    <a:gd name="T7" fmla="*/ 0 h 3"/>
                    <a:gd name="T8" fmla="*/ 24 w 46"/>
                    <a:gd name="T9" fmla="*/ 1 h 3"/>
                    <a:gd name="T10" fmla="*/ 18 w 46"/>
                    <a:gd name="T11" fmla="*/ 1 h 3"/>
                    <a:gd name="T12" fmla="*/ 12 w 46"/>
                    <a:gd name="T13" fmla="*/ 1 h 3"/>
                    <a:gd name="T14" fmla="*/ 6 w 46"/>
                    <a:gd name="T15" fmla="*/ 2 h 3"/>
                    <a:gd name="T16" fmla="*/ 0 w 46"/>
                    <a:gd name="T17" fmla="*/ 2 h 3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6" h="3">
                      <a:moveTo>
                        <a:pt x="45" y="0"/>
                      </a:moveTo>
                      <a:lnTo>
                        <a:pt x="40" y="0"/>
                      </a:lnTo>
                      <a:lnTo>
                        <a:pt x="35" y="0"/>
                      </a:lnTo>
                      <a:lnTo>
                        <a:pt x="29" y="0"/>
                      </a:lnTo>
                      <a:lnTo>
                        <a:pt x="24" y="1"/>
                      </a:lnTo>
                      <a:lnTo>
                        <a:pt x="18" y="1"/>
                      </a:lnTo>
                      <a:lnTo>
                        <a:pt x="12" y="1"/>
                      </a:lnTo>
                      <a:lnTo>
                        <a:pt x="6" y="2"/>
                      </a:lnTo>
                      <a:lnTo>
                        <a:pt x="0" y="2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9" name="Freeform 444"/>
                <p:cNvSpPr>
                  <a:spLocks/>
                </p:cNvSpPr>
                <p:nvPr/>
              </p:nvSpPr>
              <p:spPr bwMode="auto">
                <a:xfrm>
                  <a:off x="4526" y="1970"/>
                  <a:ext cx="51" cy="11"/>
                </a:xfrm>
                <a:custGeom>
                  <a:avLst/>
                  <a:gdLst>
                    <a:gd name="T0" fmla="*/ 50 w 51"/>
                    <a:gd name="T1" fmla="*/ 0 h 11"/>
                    <a:gd name="T2" fmla="*/ 44 w 51"/>
                    <a:gd name="T3" fmla="*/ 1 h 11"/>
                    <a:gd name="T4" fmla="*/ 38 w 51"/>
                    <a:gd name="T5" fmla="*/ 2 h 11"/>
                    <a:gd name="T6" fmla="*/ 32 w 51"/>
                    <a:gd name="T7" fmla="*/ 3 h 11"/>
                    <a:gd name="T8" fmla="*/ 25 w 51"/>
                    <a:gd name="T9" fmla="*/ 4 h 11"/>
                    <a:gd name="T10" fmla="*/ 19 w 51"/>
                    <a:gd name="T11" fmla="*/ 5 h 11"/>
                    <a:gd name="T12" fmla="*/ 12 w 51"/>
                    <a:gd name="T13" fmla="*/ 7 h 11"/>
                    <a:gd name="T14" fmla="*/ 6 w 51"/>
                    <a:gd name="T15" fmla="*/ 8 h 11"/>
                    <a:gd name="T16" fmla="*/ 0 w 51"/>
                    <a:gd name="T17" fmla="*/ 10 h 11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51" h="11">
                      <a:moveTo>
                        <a:pt x="50" y="0"/>
                      </a:moveTo>
                      <a:lnTo>
                        <a:pt x="44" y="1"/>
                      </a:lnTo>
                      <a:lnTo>
                        <a:pt x="38" y="2"/>
                      </a:lnTo>
                      <a:lnTo>
                        <a:pt x="32" y="3"/>
                      </a:lnTo>
                      <a:lnTo>
                        <a:pt x="25" y="4"/>
                      </a:lnTo>
                      <a:lnTo>
                        <a:pt x="19" y="5"/>
                      </a:lnTo>
                      <a:lnTo>
                        <a:pt x="12" y="7"/>
                      </a:lnTo>
                      <a:lnTo>
                        <a:pt x="6" y="8"/>
                      </a:lnTo>
                      <a:lnTo>
                        <a:pt x="0" y="10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10" name="Freeform 445"/>
                <p:cNvSpPr>
                  <a:spLocks/>
                </p:cNvSpPr>
                <p:nvPr/>
              </p:nvSpPr>
              <p:spPr bwMode="auto">
                <a:xfrm>
                  <a:off x="4482" y="1980"/>
                  <a:ext cx="45" cy="18"/>
                </a:xfrm>
                <a:custGeom>
                  <a:avLst/>
                  <a:gdLst>
                    <a:gd name="T0" fmla="*/ 44 w 45"/>
                    <a:gd name="T1" fmla="*/ 0 h 18"/>
                    <a:gd name="T2" fmla="*/ 38 w 45"/>
                    <a:gd name="T3" fmla="*/ 2 h 18"/>
                    <a:gd name="T4" fmla="*/ 32 w 45"/>
                    <a:gd name="T5" fmla="*/ 4 h 18"/>
                    <a:gd name="T6" fmla="*/ 26 w 45"/>
                    <a:gd name="T7" fmla="*/ 6 h 18"/>
                    <a:gd name="T8" fmla="*/ 20 w 45"/>
                    <a:gd name="T9" fmla="*/ 8 h 18"/>
                    <a:gd name="T10" fmla="*/ 15 w 45"/>
                    <a:gd name="T11" fmla="*/ 11 h 18"/>
                    <a:gd name="T12" fmla="*/ 10 w 45"/>
                    <a:gd name="T13" fmla="*/ 13 h 18"/>
                    <a:gd name="T14" fmla="*/ 5 w 45"/>
                    <a:gd name="T15" fmla="*/ 15 h 18"/>
                    <a:gd name="T16" fmla="*/ 0 w 45"/>
                    <a:gd name="T17" fmla="*/ 17 h 18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5" h="18">
                      <a:moveTo>
                        <a:pt x="44" y="0"/>
                      </a:moveTo>
                      <a:lnTo>
                        <a:pt x="38" y="2"/>
                      </a:lnTo>
                      <a:lnTo>
                        <a:pt x="32" y="4"/>
                      </a:lnTo>
                      <a:lnTo>
                        <a:pt x="26" y="6"/>
                      </a:lnTo>
                      <a:lnTo>
                        <a:pt x="20" y="8"/>
                      </a:lnTo>
                      <a:lnTo>
                        <a:pt x="15" y="11"/>
                      </a:lnTo>
                      <a:lnTo>
                        <a:pt x="10" y="13"/>
                      </a:lnTo>
                      <a:lnTo>
                        <a:pt x="5" y="15"/>
                      </a:lnTo>
                      <a:lnTo>
                        <a:pt x="0" y="17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11" name="Freeform 446"/>
                <p:cNvSpPr>
                  <a:spLocks/>
                </p:cNvSpPr>
                <p:nvPr/>
              </p:nvSpPr>
              <p:spPr bwMode="auto">
                <a:xfrm>
                  <a:off x="4456" y="1997"/>
                  <a:ext cx="27" cy="13"/>
                </a:xfrm>
                <a:custGeom>
                  <a:avLst/>
                  <a:gdLst>
                    <a:gd name="T0" fmla="*/ 26 w 27"/>
                    <a:gd name="T1" fmla="*/ 0 h 13"/>
                    <a:gd name="T2" fmla="*/ 22 w 27"/>
                    <a:gd name="T3" fmla="*/ 2 h 13"/>
                    <a:gd name="T4" fmla="*/ 18 w 27"/>
                    <a:gd name="T5" fmla="*/ 4 h 13"/>
                    <a:gd name="T6" fmla="*/ 15 w 27"/>
                    <a:gd name="T7" fmla="*/ 5 h 13"/>
                    <a:gd name="T8" fmla="*/ 12 w 27"/>
                    <a:gd name="T9" fmla="*/ 7 h 13"/>
                    <a:gd name="T10" fmla="*/ 9 w 27"/>
                    <a:gd name="T11" fmla="*/ 8 h 13"/>
                    <a:gd name="T12" fmla="*/ 6 w 27"/>
                    <a:gd name="T13" fmla="*/ 9 h 13"/>
                    <a:gd name="T14" fmla="*/ 3 w 27"/>
                    <a:gd name="T15" fmla="*/ 11 h 13"/>
                    <a:gd name="T16" fmla="*/ 0 w 27"/>
                    <a:gd name="T17" fmla="*/ 12 h 13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27" h="13">
                      <a:moveTo>
                        <a:pt x="26" y="0"/>
                      </a:moveTo>
                      <a:lnTo>
                        <a:pt x="22" y="2"/>
                      </a:lnTo>
                      <a:lnTo>
                        <a:pt x="18" y="4"/>
                      </a:lnTo>
                      <a:lnTo>
                        <a:pt x="15" y="5"/>
                      </a:lnTo>
                      <a:lnTo>
                        <a:pt x="12" y="7"/>
                      </a:lnTo>
                      <a:lnTo>
                        <a:pt x="9" y="8"/>
                      </a:lnTo>
                      <a:lnTo>
                        <a:pt x="6" y="9"/>
                      </a:lnTo>
                      <a:lnTo>
                        <a:pt x="3" y="11"/>
                      </a:lnTo>
                      <a:lnTo>
                        <a:pt x="0" y="12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12" name="Freeform 447"/>
                <p:cNvSpPr>
                  <a:spLocks/>
                </p:cNvSpPr>
                <p:nvPr/>
              </p:nvSpPr>
              <p:spPr bwMode="auto">
                <a:xfrm>
                  <a:off x="4435" y="2009"/>
                  <a:ext cx="22" cy="12"/>
                </a:xfrm>
                <a:custGeom>
                  <a:avLst/>
                  <a:gdLst>
                    <a:gd name="T0" fmla="*/ 21 w 22"/>
                    <a:gd name="T1" fmla="*/ 0 h 12"/>
                    <a:gd name="T2" fmla="*/ 18 w 22"/>
                    <a:gd name="T3" fmla="*/ 1 h 12"/>
                    <a:gd name="T4" fmla="*/ 15 w 22"/>
                    <a:gd name="T5" fmla="*/ 3 h 12"/>
                    <a:gd name="T6" fmla="*/ 12 w 22"/>
                    <a:gd name="T7" fmla="*/ 4 h 12"/>
                    <a:gd name="T8" fmla="*/ 9 w 22"/>
                    <a:gd name="T9" fmla="*/ 6 h 12"/>
                    <a:gd name="T10" fmla="*/ 6 w 22"/>
                    <a:gd name="T11" fmla="*/ 7 h 12"/>
                    <a:gd name="T12" fmla="*/ 4 w 22"/>
                    <a:gd name="T13" fmla="*/ 9 h 12"/>
                    <a:gd name="T14" fmla="*/ 2 w 22"/>
                    <a:gd name="T15" fmla="*/ 10 h 12"/>
                    <a:gd name="T16" fmla="*/ 0 w 22"/>
                    <a:gd name="T17" fmla="*/ 11 h 12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22" h="12">
                      <a:moveTo>
                        <a:pt x="21" y="0"/>
                      </a:moveTo>
                      <a:lnTo>
                        <a:pt x="18" y="1"/>
                      </a:lnTo>
                      <a:lnTo>
                        <a:pt x="15" y="3"/>
                      </a:lnTo>
                      <a:lnTo>
                        <a:pt x="12" y="4"/>
                      </a:lnTo>
                      <a:lnTo>
                        <a:pt x="9" y="6"/>
                      </a:lnTo>
                      <a:lnTo>
                        <a:pt x="6" y="7"/>
                      </a:lnTo>
                      <a:lnTo>
                        <a:pt x="4" y="9"/>
                      </a:lnTo>
                      <a:lnTo>
                        <a:pt x="2" y="10"/>
                      </a:lnTo>
                      <a:lnTo>
                        <a:pt x="0" y="11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13" name="Freeform 448"/>
                <p:cNvSpPr>
                  <a:spLocks/>
                </p:cNvSpPr>
                <p:nvPr/>
              </p:nvSpPr>
              <p:spPr bwMode="auto">
                <a:xfrm>
                  <a:off x="4432" y="2020"/>
                  <a:ext cx="4" cy="2"/>
                </a:xfrm>
                <a:custGeom>
                  <a:avLst/>
                  <a:gdLst>
                    <a:gd name="T0" fmla="*/ 3 w 4"/>
                    <a:gd name="T1" fmla="*/ 0 h 2"/>
                    <a:gd name="T2" fmla="*/ 2 w 4"/>
                    <a:gd name="T3" fmla="*/ 0 h 2"/>
                    <a:gd name="T4" fmla="*/ 1 w 4"/>
                    <a:gd name="T5" fmla="*/ 1 h 2"/>
                    <a:gd name="T6" fmla="*/ 0 w 4"/>
                    <a:gd name="T7" fmla="*/ 1 h 2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4" h="2">
                      <a:moveTo>
                        <a:pt x="3" y="0"/>
                      </a:moveTo>
                      <a:lnTo>
                        <a:pt x="2" y="0"/>
                      </a:lnTo>
                      <a:lnTo>
                        <a:pt x="1" y="1"/>
                      </a:lnTo>
                      <a:lnTo>
                        <a:pt x="0" y="1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14" name="Line 449"/>
                <p:cNvSpPr>
                  <a:spLocks noChangeShapeType="1"/>
                </p:cNvSpPr>
                <p:nvPr/>
              </p:nvSpPr>
              <p:spPr bwMode="auto">
                <a:xfrm>
                  <a:off x="4293" y="2063"/>
                  <a:ext cx="0" cy="59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5" name="Freeform 450"/>
                <p:cNvSpPr>
                  <a:spLocks/>
                </p:cNvSpPr>
                <p:nvPr/>
              </p:nvSpPr>
              <p:spPr bwMode="auto">
                <a:xfrm>
                  <a:off x="4358" y="2040"/>
                  <a:ext cx="10" cy="92"/>
                </a:xfrm>
                <a:custGeom>
                  <a:avLst/>
                  <a:gdLst>
                    <a:gd name="T0" fmla="*/ 0 w 10"/>
                    <a:gd name="T1" fmla="*/ 0 h 92"/>
                    <a:gd name="T2" fmla="*/ 9 w 10"/>
                    <a:gd name="T3" fmla="*/ 18 h 92"/>
                    <a:gd name="T4" fmla="*/ 9 w 10"/>
                    <a:gd name="T5" fmla="*/ 91 h 92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10" h="92">
                      <a:moveTo>
                        <a:pt x="0" y="0"/>
                      </a:moveTo>
                      <a:lnTo>
                        <a:pt x="9" y="18"/>
                      </a:lnTo>
                      <a:lnTo>
                        <a:pt x="9" y="91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16" name="Freeform 451"/>
                <p:cNvSpPr>
                  <a:spLocks/>
                </p:cNvSpPr>
                <p:nvPr/>
              </p:nvSpPr>
              <p:spPr bwMode="auto">
                <a:xfrm>
                  <a:off x="4373" y="2038"/>
                  <a:ext cx="116" cy="63"/>
                </a:xfrm>
                <a:custGeom>
                  <a:avLst/>
                  <a:gdLst>
                    <a:gd name="T0" fmla="*/ 0 w 116"/>
                    <a:gd name="T1" fmla="*/ 0 h 63"/>
                    <a:gd name="T2" fmla="*/ 0 w 116"/>
                    <a:gd name="T3" fmla="*/ 62 h 63"/>
                    <a:gd name="T4" fmla="*/ 115 w 116"/>
                    <a:gd name="T5" fmla="*/ 62 h 63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116" h="63">
                      <a:moveTo>
                        <a:pt x="0" y="0"/>
                      </a:moveTo>
                      <a:lnTo>
                        <a:pt x="0" y="62"/>
                      </a:lnTo>
                      <a:lnTo>
                        <a:pt x="115" y="62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17" name="Line 452"/>
                <p:cNvSpPr>
                  <a:spLocks noChangeShapeType="1"/>
                </p:cNvSpPr>
                <p:nvPr/>
              </p:nvSpPr>
              <p:spPr bwMode="auto">
                <a:xfrm>
                  <a:off x="4434" y="2038"/>
                  <a:ext cx="0" cy="9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8" name="Line 453"/>
                <p:cNvSpPr>
                  <a:spLocks noChangeShapeType="1"/>
                </p:cNvSpPr>
                <p:nvPr/>
              </p:nvSpPr>
              <p:spPr bwMode="auto">
                <a:xfrm>
                  <a:off x="4496" y="1997"/>
                  <a:ext cx="1" cy="29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9" name="Line 454"/>
                <p:cNvSpPr>
                  <a:spLocks noChangeShapeType="1"/>
                </p:cNvSpPr>
                <p:nvPr/>
              </p:nvSpPr>
              <p:spPr bwMode="auto">
                <a:xfrm flipV="1">
                  <a:off x="4743" y="1984"/>
                  <a:ext cx="5" cy="34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20" name="Line 455"/>
                <p:cNvSpPr>
                  <a:spLocks noChangeShapeType="1"/>
                </p:cNvSpPr>
                <p:nvPr/>
              </p:nvSpPr>
              <p:spPr bwMode="auto">
                <a:xfrm>
                  <a:off x="4774" y="1995"/>
                  <a:ext cx="0" cy="37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21" name="Freeform 456"/>
                <p:cNvSpPr>
                  <a:spLocks/>
                </p:cNvSpPr>
                <p:nvPr/>
              </p:nvSpPr>
              <p:spPr bwMode="auto">
                <a:xfrm>
                  <a:off x="4434" y="2046"/>
                  <a:ext cx="25" cy="32"/>
                </a:xfrm>
                <a:custGeom>
                  <a:avLst/>
                  <a:gdLst>
                    <a:gd name="T0" fmla="*/ 0 w 25"/>
                    <a:gd name="T1" fmla="*/ 2 h 32"/>
                    <a:gd name="T2" fmla="*/ 16 w 25"/>
                    <a:gd name="T3" fmla="*/ 0 h 32"/>
                    <a:gd name="T4" fmla="*/ 24 w 25"/>
                    <a:gd name="T5" fmla="*/ 31 h 32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5" h="32">
                      <a:moveTo>
                        <a:pt x="0" y="2"/>
                      </a:moveTo>
                      <a:lnTo>
                        <a:pt x="16" y="0"/>
                      </a:lnTo>
                      <a:lnTo>
                        <a:pt x="24" y="31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22" name="Line 457"/>
                <p:cNvSpPr>
                  <a:spLocks noChangeShapeType="1"/>
                </p:cNvSpPr>
                <p:nvPr/>
              </p:nvSpPr>
              <p:spPr bwMode="auto">
                <a:xfrm>
                  <a:off x="4438" y="2077"/>
                  <a:ext cx="250" cy="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23" name="Line 458"/>
                <p:cNvSpPr>
                  <a:spLocks noChangeShapeType="1"/>
                </p:cNvSpPr>
                <p:nvPr/>
              </p:nvSpPr>
              <p:spPr bwMode="auto">
                <a:xfrm>
                  <a:off x="4488" y="2081"/>
                  <a:ext cx="0" cy="46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24" name="Line 459"/>
                <p:cNvSpPr>
                  <a:spLocks noChangeShapeType="1"/>
                </p:cNvSpPr>
                <p:nvPr/>
              </p:nvSpPr>
              <p:spPr bwMode="auto">
                <a:xfrm>
                  <a:off x="4571" y="2022"/>
                  <a:ext cx="0" cy="105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25" name="Line 460"/>
                <p:cNvSpPr>
                  <a:spLocks noChangeShapeType="1"/>
                </p:cNvSpPr>
                <p:nvPr/>
              </p:nvSpPr>
              <p:spPr bwMode="auto">
                <a:xfrm>
                  <a:off x="4589" y="2020"/>
                  <a:ext cx="0" cy="107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26" name="Line 461"/>
                <p:cNvSpPr>
                  <a:spLocks noChangeShapeType="1"/>
                </p:cNvSpPr>
                <p:nvPr/>
              </p:nvSpPr>
              <p:spPr bwMode="auto">
                <a:xfrm>
                  <a:off x="4576" y="2039"/>
                  <a:ext cx="8" cy="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27" name="Freeform 462"/>
                <p:cNvSpPr>
                  <a:spLocks/>
                </p:cNvSpPr>
                <p:nvPr/>
              </p:nvSpPr>
              <p:spPr bwMode="auto">
                <a:xfrm>
                  <a:off x="4544" y="2109"/>
                  <a:ext cx="27" cy="24"/>
                </a:xfrm>
                <a:custGeom>
                  <a:avLst/>
                  <a:gdLst>
                    <a:gd name="T0" fmla="*/ 26 w 27"/>
                    <a:gd name="T1" fmla="*/ 0 h 24"/>
                    <a:gd name="T2" fmla="*/ 0 w 27"/>
                    <a:gd name="T3" fmla="*/ 0 h 24"/>
                    <a:gd name="T4" fmla="*/ 0 w 27"/>
                    <a:gd name="T5" fmla="*/ 23 h 24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7" h="24">
                      <a:moveTo>
                        <a:pt x="26" y="0"/>
                      </a:moveTo>
                      <a:lnTo>
                        <a:pt x="0" y="0"/>
                      </a:lnTo>
                      <a:lnTo>
                        <a:pt x="0" y="23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28" name="Line 463"/>
                <p:cNvSpPr>
                  <a:spLocks noChangeShapeType="1"/>
                </p:cNvSpPr>
                <p:nvPr/>
              </p:nvSpPr>
              <p:spPr bwMode="auto">
                <a:xfrm>
                  <a:off x="4692" y="2081"/>
                  <a:ext cx="0" cy="56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29" name="Line 464"/>
                <p:cNvSpPr>
                  <a:spLocks noChangeShapeType="1"/>
                </p:cNvSpPr>
                <p:nvPr/>
              </p:nvSpPr>
              <p:spPr bwMode="auto">
                <a:xfrm>
                  <a:off x="4352" y="2132"/>
                  <a:ext cx="77" cy="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30" name="Line 465"/>
                <p:cNvSpPr>
                  <a:spLocks noChangeShapeType="1"/>
                </p:cNvSpPr>
                <p:nvPr/>
              </p:nvSpPr>
              <p:spPr bwMode="auto">
                <a:xfrm>
                  <a:off x="4356" y="2136"/>
                  <a:ext cx="0" cy="6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31" name="Line 466"/>
                <p:cNvSpPr>
                  <a:spLocks noChangeShapeType="1"/>
                </p:cNvSpPr>
                <p:nvPr/>
              </p:nvSpPr>
              <p:spPr bwMode="auto">
                <a:xfrm>
                  <a:off x="4360" y="2146"/>
                  <a:ext cx="9" cy="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32" name="Line 467"/>
                <p:cNvSpPr>
                  <a:spLocks noChangeShapeType="1"/>
                </p:cNvSpPr>
                <p:nvPr/>
              </p:nvSpPr>
              <p:spPr bwMode="auto">
                <a:xfrm>
                  <a:off x="4420" y="2136"/>
                  <a:ext cx="0" cy="6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33" name="Line 468"/>
                <p:cNvSpPr>
                  <a:spLocks noChangeShapeType="1"/>
                </p:cNvSpPr>
                <p:nvPr/>
              </p:nvSpPr>
              <p:spPr bwMode="auto">
                <a:xfrm>
                  <a:off x="4645" y="2136"/>
                  <a:ext cx="0" cy="1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34" name="Line 469"/>
                <p:cNvSpPr>
                  <a:spLocks noChangeShapeType="1"/>
                </p:cNvSpPr>
                <p:nvPr/>
              </p:nvSpPr>
              <p:spPr bwMode="auto">
                <a:xfrm>
                  <a:off x="4702" y="2141"/>
                  <a:ext cx="24" cy="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35" name="Line 470"/>
                <p:cNvSpPr>
                  <a:spLocks noChangeShapeType="1"/>
                </p:cNvSpPr>
                <p:nvPr/>
              </p:nvSpPr>
              <p:spPr bwMode="auto">
                <a:xfrm>
                  <a:off x="4715" y="2145"/>
                  <a:ext cx="6" cy="14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36" name="Freeform 471"/>
                <p:cNvSpPr>
                  <a:spLocks/>
                </p:cNvSpPr>
                <p:nvPr/>
              </p:nvSpPr>
              <p:spPr bwMode="auto">
                <a:xfrm>
                  <a:off x="4452" y="2055"/>
                  <a:ext cx="26" cy="14"/>
                </a:xfrm>
                <a:custGeom>
                  <a:avLst/>
                  <a:gdLst>
                    <a:gd name="T0" fmla="*/ 0 w 26"/>
                    <a:gd name="T1" fmla="*/ 0 h 14"/>
                    <a:gd name="T2" fmla="*/ 13 w 26"/>
                    <a:gd name="T3" fmla="*/ 0 h 14"/>
                    <a:gd name="T4" fmla="*/ 25 w 26"/>
                    <a:gd name="T5" fmla="*/ 7 h 14"/>
                    <a:gd name="T6" fmla="*/ 25 w 26"/>
                    <a:gd name="T7" fmla="*/ 13 h 14"/>
                    <a:gd name="T8" fmla="*/ 3 w 26"/>
                    <a:gd name="T9" fmla="*/ 13 h 1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6" h="14">
                      <a:moveTo>
                        <a:pt x="0" y="0"/>
                      </a:moveTo>
                      <a:lnTo>
                        <a:pt x="13" y="0"/>
                      </a:lnTo>
                      <a:lnTo>
                        <a:pt x="25" y="7"/>
                      </a:lnTo>
                      <a:lnTo>
                        <a:pt x="25" y="13"/>
                      </a:lnTo>
                      <a:lnTo>
                        <a:pt x="3" y="13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7" name="Freeform 472"/>
                <p:cNvSpPr>
                  <a:spLocks/>
                </p:cNvSpPr>
                <p:nvPr/>
              </p:nvSpPr>
              <p:spPr bwMode="auto">
                <a:xfrm>
                  <a:off x="4692" y="2058"/>
                  <a:ext cx="15" cy="10"/>
                </a:xfrm>
                <a:custGeom>
                  <a:avLst/>
                  <a:gdLst>
                    <a:gd name="T0" fmla="*/ 0 w 15"/>
                    <a:gd name="T1" fmla="*/ 0 h 10"/>
                    <a:gd name="T2" fmla="*/ 14 w 15"/>
                    <a:gd name="T3" fmla="*/ 7 h 10"/>
                    <a:gd name="T4" fmla="*/ 0 w 15"/>
                    <a:gd name="T5" fmla="*/ 9 h 10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15" h="10">
                      <a:moveTo>
                        <a:pt x="0" y="0"/>
                      </a:moveTo>
                      <a:lnTo>
                        <a:pt x="14" y="7"/>
                      </a:lnTo>
                      <a:lnTo>
                        <a:pt x="0" y="9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8" name="Freeform 473"/>
                <p:cNvSpPr>
                  <a:spLocks/>
                </p:cNvSpPr>
                <p:nvPr/>
              </p:nvSpPr>
              <p:spPr bwMode="auto">
                <a:xfrm>
                  <a:off x="4618" y="2055"/>
                  <a:ext cx="19" cy="14"/>
                </a:xfrm>
                <a:custGeom>
                  <a:avLst/>
                  <a:gdLst>
                    <a:gd name="T0" fmla="*/ 0 w 19"/>
                    <a:gd name="T1" fmla="*/ 13 h 14"/>
                    <a:gd name="T2" fmla="*/ 0 w 19"/>
                    <a:gd name="T3" fmla="*/ 0 h 14"/>
                    <a:gd name="T4" fmla="*/ 18 w 19"/>
                    <a:gd name="T5" fmla="*/ 0 h 14"/>
                    <a:gd name="T6" fmla="*/ 18 w 19"/>
                    <a:gd name="T7" fmla="*/ 13 h 14"/>
                    <a:gd name="T8" fmla="*/ 0 w 19"/>
                    <a:gd name="T9" fmla="*/ 13 h 1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9" h="14">
                      <a:moveTo>
                        <a:pt x="0" y="13"/>
                      </a:moveTo>
                      <a:lnTo>
                        <a:pt x="0" y="0"/>
                      </a:lnTo>
                      <a:lnTo>
                        <a:pt x="18" y="0"/>
                      </a:lnTo>
                      <a:lnTo>
                        <a:pt x="18" y="13"/>
                      </a:lnTo>
                      <a:lnTo>
                        <a:pt x="0" y="13"/>
                      </a:lnTo>
                    </a:path>
                  </a:pathLst>
                </a:custGeom>
                <a:gradFill rotWithShape="0">
                  <a:gsLst>
                    <a:gs pos="0">
                      <a:srgbClr val="AAAAAA"/>
                    </a:gs>
                    <a:gs pos="100000">
                      <a:srgbClr val="555555"/>
                    </a:gs>
                  </a:gsLst>
                  <a:lin ang="2700000" scaled="1"/>
                </a:gra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9" name="Freeform 474"/>
                <p:cNvSpPr>
                  <a:spLocks/>
                </p:cNvSpPr>
                <p:nvPr/>
              </p:nvSpPr>
              <p:spPr bwMode="auto">
                <a:xfrm>
                  <a:off x="4518" y="2114"/>
                  <a:ext cx="36" cy="8"/>
                </a:xfrm>
                <a:custGeom>
                  <a:avLst/>
                  <a:gdLst>
                    <a:gd name="T0" fmla="*/ 0 w 36"/>
                    <a:gd name="T1" fmla="*/ 2 h 8"/>
                    <a:gd name="T2" fmla="*/ 1 w 36"/>
                    <a:gd name="T3" fmla="*/ 2 h 8"/>
                    <a:gd name="T4" fmla="*/ 2 w 36"/>
                    <a:gd name="T5" fmla="*/ 1 h 8"/>
                    <a:gd name="T6" fmla="*/ 3 w 36"/>
                    <a:gd name="T7" fmla="*/ 1 h 8"/>
                    <a:gd name="T8" fmla="*/ 4 w 36"/>
                    <a:gd name="T9" fmla="*/ 1 h 8"/>
                    <a:gd name="T10" fmla="*/ 5 w 36"/>
                    <a:gd name="T11" fmla="*/ 0 h 8"/>
                    <a:gd name="T12" fmla="*/ 6 w 36"/>
                    <a:gd name="T13" fmla="*/ 0 h 8"/>
                    <a:gd name="T14" fmla="*/ 8 w 36"/>
                    <a:gd name="T15" fmla="*/ 0 h 8"/>
                    <a:gd name="T16" fmla="*/ 9 w 36"/>
                    <a:gd name="T17" fmla="*/ 0 h 8"/>
                    <a:gd name="T18" fmla="*/ 22 w 36"/>
                    <a:gd name="T19" fmla="*/ 0 h 8"/>
                    <a:gd name="T20" fmla="*/ 23 w 36"/>
                    <a:gd name="T21" fmla="*/ 0 h 8"/>
                    <a:gd name="T22" fmla="*/ 25 w 36"/>
                    <a:gd name="T23" fmla="*/ 0 h 8"/>
                    <a:gd name="T24" fmla="*/ 26 w 36"/>
                    <a:gd name="T25" fmla="*/ 0 h 8"/>
                    <a:gd name="T26" fmla="*/ 28 w 36"/>
                    <a:gd name="T27" fmla="*/ 0 h 8"/>
                    <a:gd name="T28" fmla="*/ 29 w 36"/>
                    <a:gd name="T29" fmla="*/ 0 h 8"/>
                    <a:gd name="T30" fmla="*/ 30 w 36"/>
                    <a:gd name="T31" fmla="*/ 1 h 8"/>
                    <a:gd name="T32" fmla="*/ 31 w 36"/>
                    <a:gd name="T33" fmla="*/ 1 h 8"/>
                    <a:gd name="T34" fmla="*/ 32 w 36"/>
                    <a:gd name="T35" fmla="*/ 1 h 8"/>
                    <a:gd name="T36" fmla="*/ 33 w 36"/>
                    <a:gd name="T37" fmla="*/ 2 h 8"/>
                    <a:gd name="T38" fmla="*/ 34 w 36"/>
                    <a:gd name="T39" fmla="*/ 2 h 8"/>
                    <a:gd name="T40" fmla="*/ 35 w 36"/>
                    <a:gd name="T41" fmla="*/ 3 h 8"/>
                    <a:gd name="T42" fmla="*/ 35 w 36"/>
                    <a:gd name="T43" fmla="*/ 4 h 8"/>
                    <a:gd name="T44" fmla="*/ 34 w 36"/>
                    <a:gd name="T45" fmla="*/ 4 h 8"/>
                    <a:gd name="T46" fmla="*/ 33 w 36"/>
                    <a:gd name="T47" fmla="*/ 5 h 8"/>
                    <a:gd name="T48" fmla="*/ 32 w 36"/>
                    <a:gd name="T49" fmla="*/ 5 h 8"/>
                    <a:gd name="T50" fmla="*/ 31 w 36"/>
                    <a:gd name="T51" fmla="*/ 6 h 8"/>
                    <a:gd name="T52" fmla="*/ 30 w 36"/>
                    <a:gd name="T53" fmla="*/ 6 h 8"/>
                    <a:gd name="T54" fmla="*/ 28 w 36"/>
                    <a:gd name="T55" fmla="*/ 6 h 8"/>
                    <a:gd name="T56" fmla="*/ 27 w 36"/>
                    <a:gd name="T57" fmla="*/ 6 h 8"/>
                    <a:gd name="T58" fmla="*/ 26 w 36"/>
                    <a:gd name="T59" fmla="*/ 6 h 8"/>
                    <a:gd name="T60" fmla="*/ 24 w 36"/>
                    <a:gd name="T61" fmla="*/ 6 h 8"/>
                    <a:gd name="T62" fmla="*/ 23 w 36"/>
                    <a:gd name="T63" fmla="*/ 6 h 8"/>
                    <a:gd name="T64" fmla="*/ 21 w 36"/>
                    <a:gd name="T65" fmla="*/ 7 h 8"/>
                    <a:gd name="T66" fmla="*/ 20 w 36"/>
                    <a:gd name="T67" fmla="*/ 7 h 8"/>
                    <a:gd name="T68" fmla="*/ 18 w 36"/>
                    <a:gd name="T69" fmla="*/ 7 h 8"/>
                    <a:gd name="T70" fmla="*/ 16 w 36"/>
                    <a:gd name="T71" fmla="*/ 7 h 8"/>
                    <a:gd name="T72" fmla="*/ 15 w 36"/>
                    <a:gd name="T73" fmla="*/ 7 h 8"/>
                    <a:gd name="T74" fmla="*/ 13 w 36"/>
                    <a:gd name="T75" fmla="*/ 6 h 8"/>
                    <a:gd name="T76" fmla="*/ 12 w 36"/>
                    <a:gd name="T77" fmla="*/ 6 h 8"/>
                    <a:gd name="T78" fmla="*/ 10 w 36"/>
                    <a:gd name="T79" fmla="*/ 6 h 8"/>
                    <a:gd name="T80" fmla="*/ 9 w 36"/>
                    <a:gd name="T81" fmla="*/ 6 h 8"/>
                    <a:gd name="T82" fmla="*/ 8 w 36"/>
                    <a:gd name="T83" fmla="*/ 6 h 8"/>
                    <a:gd name="T84" fmla="*/ 6 w 36"/>
                    <a:gd name="T85" fmla="*/ 6 h 8"/>
                    <a:gd name="T86" fmla="*/ 5 w 36"/>
                    <a:gd name="T87" fmla="*/ 6 h 8"/>
                    <a:gd name="T88" fmla="*/ 4 w 36"/>
                    <a:gd name="T89" fmla="*/ 5 h 8"/>
                    <a:gd name="T90" fmla="*/ 3 w 36"/>
                    <a:gd name="T91" fmla="*/ 5 h 8"/>
                    <a:gd name="T92" fmla="*/ 2 w 36"/>
                    <a:gd name="T93" fmla="*/ 4 h 8"/>
                    <a:gd name="T94" fmla="*/ 1 w 36"/>
                    <a:gd name="T95" fmla="*/ 4 h 8"/>
                    <a:gd name="T96" fmla="*/ 0 w 36"/>
                    <a:gd name="T97" fmla="*/ 4 h 8"/>
                    <a:gd name="T98" fmla="*/ 0 w 36"/>
                    <a:gd name="T99" fmla="*/ 3 h 8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</a:gdLst>
                  <a:ahLst/>
                  <a:cxnLst>
                    <a:cxn ang="T100">
                      <a:pos x="T0" y="T1"/>
                    </a:cxn>
                    <a:cxn ang="T101">
                      <a:pos x="T2" y="T3"/>
                    </a:cxn>
                    <a:cxn ang="T102">
                      <a:pos x="T4" y="T5"/>
                    </a:cxn>
                    <a:cxn ang="T103">
                      <a:pos x="T6" y="T7"/>
                    </a:cxn>
                    <a:cxn ang="T104">
                      <a:pos x="T8" y="T9"/>
                    </a:cxn>
                    <a:cxn ang="T105">
                      <a:pos x="T10" y="T11"/>
                    </a:cxn>
                    <a:cxn ang="T106">
                      <a:pos x="T12" y="T13"/>
                    </a:cxn>
                    <a:cxn ang="T107">
                      <a:pos x="T14" y="T15"/>
                    </a:cxn>
                    <a:cxn ang="T108">
                      <a:pos x="T16" y="T17"/>
                    </a:cxn>
                    <a:cxn ang="T109">
                      <a:pos x="T18" y="T19"/>
                    </a:cxn>
                    <a:cxn ang="T110">
                      <a:pos x="T20" y="T21"/>
                    </a:cxn>
                    <a:cxn ang="T111">
                      <a:pos x="T22" y="T23"/>
                    </a:cxn>
                    <a:cxn ang="T112">
                      <a:pos x="T24" y="T25"/>
                    </a:cxn>
                    <a:cxn ang="T113">
                      <a:pos x="T26" y="T27"/>
                    </a:cxn>
                    <a:cxn ang="T114">
                      <a:pos x="T28" y="T29"/>
                    </a:cxn>
                    <a:cxn ang="T115">
                      <a:pos x="T30" y="T31"/>
                    </a:cxn>
                    <a:cxn ang="T116">
                      <a:pos x="T32" y="T33"/>
                    </a:cxn>
                    <a:cxn ang="T117">
                      <a:pos x="T34" y="T35"/>
                    </a:cxn>
                    <a:cxn ang="T118">
                      <a:pos x="T36" y="T37"/>
                    </a:cxn>
                    <a:cxn ang="T119">
                      <a:pos x="T38" y="T39"/>
                    </a:cxn>
                    <a:cxn ang="T120">
                      <a:pos x="T40" y="T41"/>
                    </a:cxn>
                    <a:cxn ang="T121">
                      <a:pos x="T42" y="T43"/>
                    </a:cxn>
                    <a:cxn ang="T122">
                      <a:pos x="T44" y="T45"/>
                    </a:cxn>
                    <a:cxn ang="T123">
                      <a:pos x="T46" y="T47"/>
                    </a:cxn>
                    <a:cxn ang="T124">
                      <a:pos x="T48" y="T49"/>
                    </a:cxn>
                    <a:cxn ang="T125">
                      <a:pos x="T50" y="T51"/>
                    </a:cxn>
                    <a:cxn ang="T126">
                      <a:pos x="T52" y="T53"/>
                    </a:cxn>
                    <a:cxn ang="T127">
                      <a:pos x="T54" y="T55"/>
                    </a:cxn>
                    <a:cxn ang="T128">
                      <a:pos x="T56" y="T57"/>
                    </a:cxn>
                    <a:cxn ang="T129">
                      <a:pos x="T58" y="T59"/>
                    </a:cxn>
                    <a:cxn ang="T130">
                      <a:pos x="T60" y="T61"/>
                    </a:cxn>
                    <a:cxn ang="T131">
                      <a:pos x="T62" y="T63"/>
                    </a:cxn>
                    <a:cxn ang="T132">
                      <a:pos x="T64" y="T65"/>
                    </a:cxn>
                    <a:cxn ang="T133">
                      <a:pos x="T66" y="T67"/>
                    </a:cxn>
                    <a:cxn ang="T134">
                      <a:pos x="T68" y="T69"/>
                    </a:cxn>
                    <a:cxn ang="T135">
                      <a:pos x="T70" y="T71"/>
                    </a:cxn>
                    <a:cxn ang="T136">
                      <a:pos x="T72" y="T73"/>
                    </a:cxn>
                    <a:cxn ang="T137">
                      <a:pos x="T74" y="T75"/>
                    </a:cxn>
                    <a:cxn ang="T138">
                      <a:pos x="T76" y="T77"/>
                    </a:cxn>
                    <a:cxn ang="T139">
                      <a:pos x="T78" y="T79"/>
                    </a:cxn>
                    <a:cxn ang="T140">
                      <a:pos x="T80" y="T81"/>
                    </a:cxn>
                    <a:cxn ang="T141">
                      <a:pos x="T82" y="T83"/>
                    </a:cxn>
                    <a:cxn ang="T142">
                      <a:pos x="T84" y="T85"/>
                    </a:cxn>
                    <a:cxn ang="T143">
                      <a:pos x="T86" y="T87"/>
                    </a:cxn>
                    <a:cxn ang="T144">
                      <a:pos x="T88" y="T89"/>
                    </a:cxn>
                    <a:cxn ang="T145">
                      <a:pos x="T90" y="T91"/>
                    </a:cxn>
                    <a:cxn ang="T146">
                      <a:pos x="T92" y="T93"/>
                    </a:cxn>
                    <a:cxn ang="T147">
                      <a:pos x="T94" y="T95"/>
                    </a:cxn>
                    <a:cxn ang="T148">
                      <a:pos x="T96" y="T97"/>
                    </a:cxn>
                    <a:cxn ang="T149">
                      <a:pos x="T98" y="T99"/>
                    </a:cxn>
                  </a:cxnLst>
                  <a:rect l="0" t="0" r="r" b="b"/>
                  <a:pathLst>
                    <a:path w="36" h="8">
                      <a:moveTo>
                        <a:pt x="0" y="2"/>
                      </a:moveTo>
                      <a:lnTo>
                        <a:pt x="1" y="2"/>
                      </a:lnTo>
                      <a:lnTo>
                        <a:pt x="2" y="1"/>
                      </a:lnTo>
                      <a:lnTo>
                        <a:pt x="3" y="1"/>
                      </a:lnTo>
                      <a:lnTo>
                        <a:pt x="4" y="1"/>
                      </a:lnTo>
                      <a:lnTo>
                        <a:pt x="5" y="0"/>
                      </a:lnTo>
                      <a:lnTo>
                        <a:pt x="6" y="0"/>
                      </a:lnTo>
                      <a:lnTo>
                        <a:pt x="8" y="0"/>
                      </a:lnTo>
                      <a:lnTo>
                        <a:pt x="9" y="0"/>
                      </a:lnTo>
                      <a:lnTo>
                        <a:pt x="22" y="0"/>
                      </a:lnTo>
                      <a:lnTo>
                        <a:pt x="23" y="0"/>
                      </a:lnTo>
                      <a:lnTo>
                        <a:pt x="25" y="0"/>
                      </a:lnTo>
                      <a:lnTo>
                        <a:pt x="26" y="0"/>
                      </a:lnTo>
                      <a:lnTo>
                        <a:pt x="28" y="0"/>
                      </a:lnTo>
                      <a:lnTo>
                        <a:pt x="29" y="0"/>
                      </a:lnTo>
                      <a:lnTo>
                        <a:pt x="30" y="1"/>
                      </a:lnTo>
                      <a:lnTo>
                        <a:pt x="31" y="1"/>
                      </a:lnTo>
                      <a:lnTo>
                        <a:pt x="32" y="1"/>
                      </a:lnTo>
                      <a:lnTo>
                        <a:pt x="33" y="2"/>
                      </a:lnTo>
                      <a:lnTo>
                        <a:pt x="34" y="2"/>
                      </a:lnTo>
                      <a:lnTo>
                        <a:pt x="35" y="3"/>
                      </a:lnTo>
                      <a:lnTo>
                        <a:pt x="35" y="4"/>
                      </a:lnTo>
                      <a:lnTo>
                        <a:pt x="34" y="4"/>
                      </a:lnTo>
                      <a:lnTo>
                        <a:pt x="33" y="5"/>
                      </a:lnTo>
                      <a:lnTo>
                        <a:pt x="32" y="5"/>
                      </a:lnTo>
                      <a:lnTo>
                        <a:pt x="31" y="6"/>
                      </a:lnTo>
                      <a:lnTo>
                        <a:pt x="30" y="6"/>
                      </a:lnTo>
                      <a:lnTo>
                        <a:pt x="28" y="6"/>
                      </a:lnTo>
                      <a:lnTo>
                        <a:pt x="27" y="6"/>
                      </a:lnTo>
                      <a:lnTo>
                        <a:pt x="26" y="6"/>
                      </a:lnTo>
                      <a:lnTo>
                        <a:pt x="24" y="6"/>
                      </a:lnTo>
                      <a:lnTo>
                        <a:pt x="23" y="6"/>
                      </a:lnTo>
                      <a:lnTo>
                        <a:pt x="21" y="7"/>
                      </a:lnTo>
                      <a:lnTo>
                        <a:pt x="20" y="7"/>
                      </a:lnTo>
                      <a:lnTo>
                        <a:pt x="18" y="7"/>
                      </a:lnTo>
                      <a:lnTo>
                        <a:pt x="16" y="7"/>
                      </a:lnTo>
                      <a:lnTo>
                        <a:pt x="15" y="7"/>
                      </a:lnTo>
                      <a:lnTo>
                        <a:pt x="13" y="6"/>
                      </a:lnTo>
                      <a:lnTo>
                        <a:pt x="12" y="6"/>
                      </a:lnTo>
                      <a:lnTo>
                        <a:pt x="10" y="6"/>
                      </a:lnTo>
                      <a:lnTo>
                        <a:pt x="9" y="6"/>
                      </a:lnTo>
                      <a:lnTo>
                        <a:pt x="8" y="6"/>
                      </a:lnTo>
                      <a:lnTo>
                        <a:pt x="6" y="6"/>
                      </a:lnTo>
                      <a:lnTo>
                        <a:pt x="5" y="6"/>
                      </a:lnTo>
                      <a:lnTo>
                        <a:pt x="4" y="5"/>
                      </a:lnTo>
                      <a:lnTo>
                        <a:pt x="3" y="5"/>
                      </a:lnTo>
                      <a:lnTo>
                        <a:pt x="2" y="4"/>
                      </a:lnTo>
                      <a:lnTo>
                        <a:pt x="1" y="4"/>
                      </a:lnTo>
                      <a:lnTo>
                        <a:pt x="0" y="4"/>
                      </a:lnTo>
                      <a:lnTo>
                        <a:pt x="0" y="3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40" name="Line 475"/>
                <p:cNvSpPr>
                  <a:spLocks noChangeShapeType="1"/>
                </p:cNvSpPr>
                <p:nvPr/>
              </p:nvSpPr>
              <p:spPr bwMode="auto">
                <a:xfrm flipV="1">
                  <a:off x="4419" y="2023"/>
                  <a:ext cx="0" cy="15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</p:grpSp>
      <p:sp>
        <p:nvSpPr>
          <p:cNvPr id="143" name="Freeform 142"/>
          <p:cNvSpPr/>
          <p:nvPr/>
        </p:nvSpPr>
        <p:spPr>
          <a:xfrm>
            <a:off x="1945532" y="875489"/>
            <a:ext cx="7208196" cy="3229583"/>
          </a:xfrm>
          <a:custGeom>
            <a:avLst/>
            <a:gdLst>
              <a:gd name="connsiteX0" fmla="*/ 0 w 7208196"/>
              <a:gd name="connsiteY0" fmla="*/ 2918298 h 3229583"/>
              <a:gd name="connsiteX1" fmla="*/ 7208196 w 7208196"/>
              <a:gd name="connsiteY1" fmla="*/ 0 h 3229583"/>
              <a:gd name="connsiteX2" fmla="*/ 7198468 w 7208196"/>
              <a:gd name="connsiteY2" fmla="*/ 3229583 h 3229583"/>
              <a:gd name="connsiteX3" fmla="*/ 0 w 7208196"/>
              <a:gd name="connsiteY3" fmla="*/ 2918298 h 32295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208196" h="3229583">
                <a:moveTo>
                  <a:pt x="0" y="2918298"/>
                </a:moveTo>
                <a:lnTo>
                  <a:pt x="7208196" y="0"/>
                </a:lnTo>
                <a:cubicBezTo>
                  <a:pt x="7204953" y="1076528"/>
                  <a:pt x="7201711" y="2153055"/>
                  <a:pt x="7198468" y="3229583"/>
                </a:cubicBezTo>
                <a:lnTo>
                  <a:pt x="0" y="2918298"/>
                </a:lnTo>
                <a:close/>
              </a:path>
            </a:pathLst>
          </a:custGeom>
          <a:gradFill flip="none" rotWithShape="1">
            <a:gsLst>
              <a:gs pos="0">
                <a:srgbClr val="DDEBCF">
                  <a:alpha val="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5" name="Freeform 144"/>
          <p:cNvSpPr/>
          <p:nvPr/>
        </p:nvSpPr>
        <p:spPr>
          <a:xfrm>
            <a:off x="-9728" y="2859932"/>
            <a:ext cx="6595354" cy="1546698"/>
          </a:xfrm>
          <a:custGeom>
            <a:avLst/>
            <a:gdLst>
              <a:gd name="connsiteX0" fmla="*/ 6595354 w 6595354"/>
              <a:gd name="connsiteY0" fmla="*/ 0 h 1546698"/>
              <a:gd name="connsiteX1" fmla="*/ 0 w 6595354"/>
              <a:gd name="connsiteY1" fmla="*/ 894945 h 1546698"/>
              <a:gd name="connsiteX2" fmla="*/ 9728 w 6595354"/>
              <a:gd name="connsiteY2" fmla="*/ 1546698 h 1546698"/>
              <a:gd name="connsiteX3" fmla="*/ 6595354 w 6595354"/>
              <a:gd name="connsiteY3" fmla="*/ 0 h 1546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95354" h="1546698">
                <a:moveTo>
                  <a:pt x="6595354" y="0"/>
                </a:moveTo>
                <a:lnTo>
                  <a:pt x="0" y="894945"/>
                </a:lnTo>
                <a:lnTo>
                  <a:pt x="9728" y="1546698"/>
                </a:lnTo>
                <a:lnTo>
                  <a:pt x="6595354" y="0"/>
                </a:lnTo>
                <a:close/>
              </a:path>
            </a:pathLst>
          </a:custGeom>
          <a:gradFill flip="none" rotWithShape="1">
            <a:gsLst>
              <a:gs pos="0">
                <a:schemeClr val="accent2">
                  <a:lumMod val="20000"/>
                  <a:lumOff val="80000"/>
                  <a:alpha val="0"/>
                </a:schemeClr>
              </a:gs>
              <a:gs pos="50000">
                <a:schemeClr val="accent2">
                  <a:lumMod val="60000"/>
                  <a:lumOff val="40000"/>
                </a:schemeClr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4" name="TextBox 153"/>
          <p:cNvSpPr txBox="1"/>
          <p:nvPr/>
        </p:nvSpPr>
        <p:spPr>
          <a:xfrm>
            <a:off x="914400" y="-3376"/>
            <a:ext cx="7738368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i="1" dirty="0"/>
              <a:t>GUIADO “HOMING”</a:t>
            </a:r>
          </a:p>
          <a:p>
            <a:pPr algn="ctr"/>
            <a:r>
              <a:rPr lang="en-US" sz="3800" b="1" i="1" dirty="0">
                <a:solidFill>
                  <a:srgbClr val="C00000"/>
                </a:solidFill>
              </a:rPr>
              <a:t>HOMING ACTIVO</a:t>
            </a:r>
          </a:p>
        </p:txBody>
      </p:sp>
      <p:grpSp>
        <p:nvGrpSpPr>
          <p:cNvPr id="168" name="Group 167"/>
          <p:cNvGrpSpPr/>
          <p:nvPr/>
        </p:nvGrpSpPr>
        <p:grpSpPr>
          <a:xfrm>
            <a:off x="811891" y="5184775"/>
            <a:ext cx="1864374" cy="914400"/>
            <a:chOff x="811891" y="5184775"/>
            <a:chExt cx="1864374" cy="914400"/>
          </a:xfrm>
        </p:grpSpPr>
        <p:sp>
          <p:nvSpPr>
            <p:cNvPr id="165" name="Rounded Rectangle 164"/>
            <p:cNvSpPr/>
            <p:nvPr/>
          </p:nvSpPr>
          <p:spPr>
            <a:xfrm>
              <a:off x="826852" y="5184775"/>
              <a:ext cx="1828800" cy="914400"/>
            </a:xfrm>
            <a:prstGeom prst="round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0" name="Rectangle 6"/>
            <p:cNvSpPr>
              <a:spLocks noChangeArrowheads="1"/>
            </p:cNvSpPr>
            <p:nvPr/>
          </p:nvSpPr>
          <p:spPr bwMode="auto">
            <a:xfrm>
              <a:off x="811891" y="5252835"/>
              <a:ext cx="1864374" cy="79816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90488" tIns="44450" rIns="90488" bIns="44450" anchor="ctr">
              <a:spAutoFit/>
            </a:bodyPr>
            <a:lstStyle/>
            <a:p>
              <a:pPr algn="ctr" eaLnBrk="0" hangingPunct="0">
                <a:lnSpc>
                  <a:spcPct val="85000"/>
                </a:lnSpc>
                <a:spcBef>
                  <a:spcPct val="30000"/>
                </a:spcBef>
                <a:defRPr/>
              </a:pPr>
              <a:r>
                <a:rPr lang="en-US" b="1" i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LP932" charset="0"/>
                </a:rPr>
                <a:t>El </a:t>
              </a:r>
              <a:r>
                <a:rPr lang="en-US" b="1" i="1" dirty="0" err="1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LP932" charset="0"/>
                </a:rPr>
                <a:t>misil</a:t>
              </a:r>
              <a:r>
                <a:rPr lang="en-US" b="1" i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LP932" charset="0"/>
                </a:rPr>
                <a:t> porta </a:t>
              </a:r>
              <a:r>
                <a:rPr lang="en-US" b="1" i="1" dirty="0" err="1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LP932" charset="0"/>
                </a:rPr>
                <a:t>iluminador</a:t>
              </a:r>
              <a:r>
                <a:rPr lang="en-US" b="1" i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LP932" charset="0"/>
                </a:rPr>
                <a:t> &amp; </a:t>
              </a:r>
              <a:br>
                <a:rPr lang="en-US" b="1" i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LP932" charset="0"/>
                </a:rPr>
              </a:br>
              <a:r>
                <a:rPr lang="en-US" b="1" i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LP932" charset="0"/>
                </a:rPr>
                <a:t>Receptor</a:t>
              </a:r>
            </a:p>
          </p:txBody>
        </p:sp>
      </p:grpSp>
      <p:grpSp>
        <p:nvGrpSpPr>
          <p:cNvPr id="169" name="Group 168"/>
          <p:cNvGrpSpPr/>
          <p:nvPr/>
        </p:nvGrpSpPr>
        <p:grpSpPr>
          <a:xfrm>
            <a:off x="3678091" y="5280903"/>
            <a:ext cx="1932133" cy="914400"/>
            <a:chOff x="3678091" y="5280903"/>
            <a:chExt cx="1932133" cy="914400"/>
          </a:xfrm>
        </p:grpSpPr>
        <p:sp>
          <p:nvSpPr>
            <p:cNvPr id="166" name="Rounded Rectangle 165"/>
            <p:cNvSpPr/>
            <p:nvPr/>
          </p:nvSpPr>
          <p:spPr>
            <a:xfrm>
              <a:off x="3729758" y="5280903"/>
              <a:ext cx="1828800" cy="914400"/>
            </a:xfrm>
            <a:prstGeom prst="round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1" name="Rectangle 7"/>
            <p:cNvSpPr>
              <a:spLocks noChangeArrowheads="1"/>
            </p:cNvSpPr>
            <p:nvPr/>
          </p:nvSpPr>
          <p:spPr bwMode="auto">
            <a:xfrm>
              <a:off x="3678091" y="5346072"/>
              <a:ext cx="1932133" cy="79816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 anchor="ctr">
              <a:spAutoFit/>
            </a:bodyPr>
            <a:lstStyle/>
            <a:p>
              <a:pPr algn="ctr" eaLnBrk="0" hangingPunct="0">
                <a:lnSpc>
                  <a:spcPct val="85000"/>
                </a:lnSpc>
                <a:spcBef>
                  <a:spcPct val="30000"/>
                </a:spcBef>
                <a:defRPr/>
              </a:pPr>
              <a:r>
                <a:rPr lang="en-US" b="1" i="1" dirty="0" err="1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LP932" charset="0"/>
                </a:rPr>
                <a:t>Alcance</a:t>
              </a:r>
              <a:r>
                <a:rPr lang="en-US" b="1" i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LP932" charset="0"/>
                </a:rPr>
                <a:t> </a:t>
              </a:r>
              <a:r>
                <a:rPr lang="en-US" b="1" i="1" dirty="0" err="1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LP932" charset="0"/>
                </a:rPr>
                <a:t>limitado</a:t>
              </a:r>
              <a:r>
                <a:rPr lang="en-US" b="1" i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LP932" charset="0"/>
                </a:rPr>
                <a:t> </a:t>
              </a:r>
              <a:br>
                <a:rPr lang="en-US" b="1" i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LP932" charset="0"/>
                </a:rPr>
              </a:br>
              <a:r>
                <a:rPr lang="en-US" b="1" i="1" dirty="0" err="1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LP932" charset="0"/>
                </a:rPr>
                <a:t>por</a:t>
              </a:r>
              <a:r>
                <a:rPr lang="en-US" b="1" i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LP932" charset="0"/>
                </a:rPr>
                <a:t> el </a:t>
              </a:r>
              <a:r>
                <a:rPr lang="en-US" b="1" i="1" dirty="0" err="1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LP932" charset="0"/>
                </a:rPr>
                <a:t>tamaño</a:t>
              </a:r>
              <a:r>
                <a:rPr lang="en-US" b="1" i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LP932" charset="0"/>
                </a:rPr>
                <a:t> del </a:t>
              </a:r>
              <a:br>
                <a:rPr lang="en-US" b="1" i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LP932" charset="0"/>
                </a:rPr>
              </a:br>
              <a:r>
                <a:rPr lang="en-US" b="1" i="1" dirty="0" err="1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LP932" charset="0"/>
                </a:rPr>
                <a:t>transmisor</a:t>
              </a:r>
              <a:endParaRPr lang="en-US" b="1" i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P932" charset="0"/>
              </a:endParaRPr>
            </a:p>
          </p:txBody>
        </p:sp>
      </p:grpSp>
      <p:grpSp>
        <p:nvGrpSpPr>
          <p:cNvPr id="170" name="Group 169"/>
          <p:cNvGrpSpPr/>
          <p:nvPr/>
        </p:nvGrpSpPr>
        <p:grpSpPr>
          <a:xfrm>
            <a:off x="6451601" y="5280903"/>
            <a:ext cx="1828800" cy="914400"/>
            <a:chOff x="6435726" y="5184775"/>
            <a:chExt cx="1828800" cy="914400"/>
          </a:xfrm>
        </p:grpSpPr>
        <p:sp>
          <p:nvSpPr>
            <p:cNvPr id="167" name="Rounded Rectangle 166"/>
            <p:cNvSpPr/>
            <p:nvPr/>
          </p:nvSpPr>
          <p:spPr>
            <a:xfrm>
              <a:off x="6435726" y="5184775"/>
              <a:ext cx="1828800" cy="914400"/>
            </a:xfrm>
            <a:prstGeom prst="round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2" name="Rectangle 8"/>
            <p:cNvSpPr>
              <a:spLocks noChangeArrowheads="1"/>
            </p:cNvSpPr>
            <p:nvPr/>
          </p:nvSpPr>
          <p:spPr bwMode="auto">
            <a:xfrm>
              <a:off x="6492081" y="5280903"/>
              <a:ext cx="1706563" cy="711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 anchor="ctr">
              <a:spAutoFit/>
            </a:bodyPr>
            <a:lstStyle/>
            <a:p>
              <a:pPr algn="ctr" eaLnBrk="0" hangingPunct="0">
                <a:lnSpc>
                  <a:spcPct val="85000"/>
                </a:lnSpc>
                <a:spcBef>
                  <a:spcPct val="30000"/>
                </a:spcBef>
                <a:defRPr/>
              </a:pPr>
              <a:r>
                <a:rPr lang="en-US" b="1" i="1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LP932" charset="0"/>
                </a:rPr>
                <a:t>FIRE AND </a:t>
              </a:r>
              <a:br>
                <a:rPr lang="en-US" b="1" i="1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LP932" charset="0"/>
                </a:rPr>
              </a:br>
              <a:r>
                <a:rPr lang="en-US" b="1" i="1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LP932" charset="0"/>
                </a:rPr>
                <a:t>FORGET!!</a:t>
              </a:r>
            </a:p>
          </p:txBody>
        </p:sp>
      </p:grpSp>
      <p:grpSp>
        <p:nvGrpSpPr>
          <p:cNvPr id="171" name="Group 170"/>
          <p:cNvGrpSpPr/>
          <p:nvPr/>
        </p:nvGrpSpPr>
        <p:grpSpPr>
          <a:xfrm>
            <a:off x="196765" y="1552416"/>
            <a:ext cx="4167187" cy="648364"/>
            <a:chOff x="196765" y="1552416"/>
            <a:chExt cx="4167187" cy="648364"/>
          </a:xfrm>
        </p:grpSpPr>
        <p:grpSp>
          <p:nvGrpSpPr>
            <p:cNvPr id="147" name="Group 36"/>
            <p:cNvGrpSpPr>
              <a:grpSpLocks/>
            </p:cNvGrpSpPr>
            <p:nvPr/>
          </p:nvGrpSpPr>
          <p:grpSpPr bwMode="auto">
            <a:xfrm>
              <a:off x="196765" y="1552416"/>
              <a:ext cx="4167187" cy="648364"/>
              <a:chOff x="202" y="3409"/>
              <a:chExt cx="2625" cy="569"/>
            </a:xfrm>
          </p:grpSpPr>
          <p:sp>
            <p:nvSpPr>
              <p:cNvPr id="148" name="Freeform 37"/>
              <p:cNvSpPr>
                <a:spLocks/>
              </p:cNvSpPr>
              <p:nvPr/>
            </p:nvSpPr>
            <p:spPr bwMode="auto">
              <a:xfrm>
                <a:off x="202" y="3409"/>
                <a:ext cx="2625" cy="569"/>
              </a:xfrm>
              <a:custGeom>
                <a:avLst/>
                <a:gdLst>
                  <a:gd name="T0" fmla="*/ 0 w 2625"/>
                  <a:gd name="T1" fmla="*/ 568 h 569"/>
                  <a:gd name="T2" fmla="*/ 0 w 2625"/>
                  <a:gd name="T3" fmla="*/ 0 h 569"/>
                  <a:gd name="T4" fmla="*/ 2624 w 2625"/>
                  <a:gd name="T5" fmla="*/ 0 h 569"/>
                  <a:gd name="T6" fmla="*/ 2624 w 2625"/>
                  <a:gd name="T7" fmla="*/ 568 h 569"/>
                  <a:gd name="T8" fmla="*/ 0 w 2625"/>
                  <a:gd name="T9" fmla="*/ 568 h 56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625" h="569">
                    <a:moveTo>
                      <a:pt x="0" y="568"/>
                    </a:moveTo>
                    <a:lnTo>
                      <a:pt x="0" y="0"/>
                    </a:lnTo>
                    <a:lnTo>
                      <a:pt x="2624" y="0"/>
                    </a:lnTo>
                    <a:lnTo>
                      <a:pt x="2624" y="568"/>
                    </a:lnTo>
                    <a:lnTo>
                      <a:pt x="0" y="568"/>
                    </a:lnTo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9" name="Freeform 38"/>
              <p:cNvSpPr>
                <a:spLocks/>
              </p:cNvSpPr>
              <p:nvPr/>
            </p:nvSpPr>
            <p:spPr bwMode="auto">
              <a:xfrm>
                <a:off x="202" y="3409"/>
                <a:ext cx="2625" cy="44"/>
              </a:xfrm>
              <a:custGeom>
                <a:avLst/>
                <a:gdLst>
                  <a:gd name="T0" fmla="*/ 44 w 2625"/>
                  <a:gd name="T1" fmla="*/ 43 h 44"/>
                  <a:gd name="T2" fmla="*/ 0 w 2625"/>
                  <a:gd name="T3" fmla="*/ 0 h 44"/>
                  <a:gd name="T4" fmla="*/ 2624 w 2625"/>
                  <a:gd name="T5" fmla="*/ 0 h 44"/>
                  <a:gd name="T6" fmla="*/ 2581 w 2625"/>
                  <a:gd name="T7" fmla="*/ 43 h 44"/>
                  <a:gd name="T8" fmla="*/ 44 w 2625"/>
                  <a:gd name="T9" fmla="*/ 43 h 4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625" h="44">
                    <a:moveTo>
                      <a:pt x="44" y="43"/>
                    </a:moveTo>
                    <a:lnTo>
                      <a:pt x="0" y="0"/>
                    </a:lnTo>
                    <a:lnTo>
                      <a:pt x="2624" y="0"/>
                    </a:lnTo>
                    <a:lnTo>
                      <a:pt x="2581" y="43"/>
                    </a:lnTo>
                    <a:lnTo>
                      <a:pt x="44" y="43"/>
                    </a:lnTo>
                  </a:path>
                </a:pathLst>
              </a:custGeom>
              <a:solidFill>
                <a:srgbClr val="BFBFB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0" name="Freeform 39"/>
              <p:cNvSpPr>
                <a:spLocks/>
              </p:cNvSpPr>
              <p:nvPr/>
            </p:nvSpPr>
            <p:spPr bwMode="auto">
              <a:xfrm>
                <a:off x="202" y="3409"/>
                <a:ext cx="45" cy="569"/>
              </a:xfrm>
              <a:custGeom>
                <a:avLst/>
                <a:gdLst>
                  <a:gd name="T0" fmla="*/ 44 w 45"/>
                  <a:gd name="T1" fmla="*/ 525 h 569"/>
                  <a:gd name="T2" fmla="*/ 0 w 45"/>
                  <a:gd name="T3" fmla="*/ 568 h 569"/>
                  <a:gd name="T4" fmla="*/ 0 w 45"/>
                  <a:gd name="T5" fmla="*/ 0 h 569"/>
                  <a:gd name="T6" fmla="*/ 44 w 45"/>
                  <a:gd name="T7" fmla="*/ 43 h 569"/>
                  <a:gd name="T8" fmla="*/ 44 w 45"/>
                  <a:gd name="T9" fmla="*/ 525 h 56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45" h="569">
                    <a:moveTo>
                      <a:pt x="44" y="525"/>
                    </a:moveTo>
                    <a:lnTo>
                      <a:pt x="0" y="568"/>
                    </a:lnTo>
                    <a:lnTo>
                      <a:pt x="0" y="0"/>
                    </a:lnTo>
                    <a:lnTo>
                      <a:pt x="44" y="43"/>
                    </a:lnTo>
                    <a:lnTo>
                      <a:pt x="44" y="525"/>
                    </a:lnTo>
                  </a:path>
                </a:pathLst>
              </a:custGeom>
              <a:solidFill>
                <a:srgbClr val="7F7F7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1" name="Freeform 40"/>
              <p:cNvSpPr>
                <a:spLocks/>
              </p:cNvSpPr>
              <p:nvPr/>
            </p:nvSpPr>
            <p:spPr bwMode="auto">
              <a:xfrm>
                <a:off x="2783" y="3409"/>
                <a:ext cx="44" cy="569"/>
              </a:xfrm>
              <a:custGeom>
                <a:avLst/>
                <a:gdLst>
                  <a:gd name="T0" fmla="*/ 0 w 44"/>
                  <a:gd name="T1" fmla="*/ 43 h 569"/>
                  <a:gd name="T2" fmla="*/ 43 w 44"/>
                  <a:gd name="T3" fmla="*/ 0 h 569"/>
                  <a:gd name="T4" fmla="*/ 43 w 44"/>
                  <a:gd name="T5" fmla="*/ 568 h 569"/>
                  <a:gd name="T6" fmla="*/ 0 w 44"/>
                  <a:gd name="T7" fmla="*/ 525 h 569"/>
                  <a:gd name="T8" fmla="*/ 0 w 44"/>
                  <a:gd name="T9" fmla="*/ 43 h 56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44" h="569">
                    <a:moveTo>
                      <a:pt x="0" y="43"/>
                    </a:moveTo>
                    <a:lnTo>
                      <a:pt x="43" y="0"/>
                    </a:lnTo>
                    <a:lnTo>
                      <a:pt x="43" y="568"/>
                    </a:lnTo>
                    <a:lnTo>
                      <a:pt x="0" y="525"/>
                    </a:lnTo>
                    <a:lnTo>
                      <a:pt x="0" y="43"/>
                    </a:lnTo>
                  </a:path>
                </a:pathLst>
              </a:custGeom>
              <a:solidFill>
                <a:srgbClr val="7F7F7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" name="Freeform 41"/>
              <p:cNvSpPr>
                <a:spLocks/>
              </p:cNvSpPr>
              <p:nvPr/>
            </p:nvSpPr>
            <p:spPr bwMode="auto">
              <a:xfrm>
                <a:off x="202" y="3934"/>
                <a:ext cx="2625" cy="44"/>
              </a:xfrm>
              <a:custGeom>
                <a:avLst/>
                <a:gdLst>
                  <a:gd name="T0" fmla="*/ 44 w 2625"/>
                  <a:gd name="T1" fmla="*/ 0 h 44"/>
                  <a:gd name="T2" fmla="*/ 0 w 2625"/>
                  <a:gd name="T3" fmla="*/ 43 h 44"/>
                  <a:gd name="T4" fmla="*/ 2624 w 2625"/>
                  <a:gd name="T5" fmla="*/ 43 h 44"/>
                  <a:gd name="T6" fmla="*/ 2581 w 2625"/>
                  <a:gd name="T7" fmla="*/ 0 h 44"/>
                  <a:gd name="T8" fmla="*/ 44 w 2625"/>
                  <a:gd name="T9" fmla="*/ 0 h 4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625" h="44">
                    <a:moveTo>
                      <a:pt x="44" y="0"/>
                    </a:moveTo>
                    <a:lnTo>
                      <a:pt x="0" y="43"/>
                    </a:lnTo>
                    <a:lnTo>
                      <a:pt x="2624" y="43"/>
                    </a:lnTo>
                    <a:lnTo>
                      <a:pt x="2581" y="0"/>
                    </a:lnTo>
                    <a:lnTo>
                      <a:pt x="44" y="0"/>
                    </a:lnTo>
                  </a:path>
                </a:pathLst>
              </a:custGeom>
              <a:solidFill>
                <a:srgbClr val="3F3F3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63" name="Rectangle 42"/>
            <p:cNvSpPr>
              <a:spLocks noChangeArrowheads="1"/>
            </p:cNvSpPr>
            <p:nvPr/>
          </p:nvSpPr>
          <p:spPr bwMode="auto">
            <a:xfrm>
              <a:off x="319499" y="1640114"/>
              <a:ext cx="3935887" cy="56066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 anchor="ctr">
              <a:spAutoFit/>
            </a:bodyPr>
            <a:lstStyle/>
            <a:p>
              <a:pPr algn="ctr" eaLnBrk="0" hangingPunct="0">
                <a:lnSpc>
                  <a:spcPct val="85000"/>
                </a:lnSpc>
                <a:spcBef>
                  <a:spcPct val="30000"/>
                </a:spcBef>
                <a:defRPr/>
              </a:pPr>
              <a:r>
                <a:rPr lang="en-US" sz="3600" i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Harpoon </a:t>
              </a:r>
              <a:r>
                <a:rPr lang="en-US" sz="3600" i="1" dirty="0" err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es</a:t>
              </a:r>
              <a:r>
                <a:rPr lang="en-US" sz="3600" i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 </a:t>
              </a:r>
              <a:r>
                <a:rPr lang="en-US" sz="3600" i="1" dirty="0" err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Activo</a:t>
              </a:r>
              <a:endParaRPr lang="en-US" sz="36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endParaRPr>
            </a:p>
          </p:txBody>
        </p:sp>
      </p:grpSp>
      <p:sp>
        <p:nvSpPr>
          <p:cNvPr id="172" name="TextBox 171"/>
          <p:cNvSpPr txBox="1"/>
          <p:nvPr/>
        </p:nvSpPr>
        <p:spPr>
          <a:xfrm rot="225339">
            <a:off x="2879568" y="3813835"/>
            <a:ext cx="219919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b="1" dirty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ILUMINACIÓN</a:t>
            </a:r>
          </a:p>
        </p:txBody>
      </p:sp>
      <p:sp>
        <p:nvSpPr>
          <p:cNvPr id="173" name="TextBox 172"/>
          <p:cNvSpPr txBox="1"/>
          <p:nvPr/>
        </p:nvSpPr>
        <p:spPr>
          <a:xfrm rot="21127565">
            <a:off x="369633" y="3119127"/>
            <a:ext cx="219919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REFLECCiÓN</a:t>
            </a:r>
            <a:endParaRPr lang="en-US" sz="2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18814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" grpId="0" animBg="1"/>
      <p:bldP spid="145" grpId="0" animBg="1"/>
      <p:bldP spid="172" grpId="0"/>
      <p:bldP spid="17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0"/>
          <p:cNvGrpSpPr>
            <a:grpSpLocks/>
          </p:cNvGrpSpPr>
          <p:nvPr/>
        </p:nvGrpSpPr>
        <p:grpSpPr bwMode="auto">
          <a:xfrm>
            <a:off x="162718" y="3795916"/>
            <a:ext cx="1782763" cy="300038"/>
            <a:chOff x="1526" y="1874"/>
            <a:chExt cx="1123" cy="189"/>
          </a:xfrm>
        </p:grpSpPr>
        <p:sp>
          <p:nvSpPr>
            <p:cNvPr id="3" name="Freeform 11"/>
            <p:cNvSpPr>
              <a:spLocks/>
            </p:cNvSpPr>
            <p:nvPr/>
          </p:nvSpPr>
          <p:spPr bwMode="auto">
            <a:xfrm>
              <a:off x="1526" y="1959"/>
              <a:ext cx="476" cy="104"/>
            </a:xfrm>
            <a:custGeom>
              <a:avLst/>
              <a:gdLst>
                <a:gd name="T0" fmla="*/ 438 w 476"/>
                <a:gd name="T1" fmla="*/ 1 h 104"/>
                <a:gd name="T2" fmla="*/ 429 w 476"/>
                <a:gd name="T3" fmla="*/ 0 h 104"/>
                <a:gd name="T4" fmla="*/ 418 w 476"/>
                <a:gd name="T5" fmla="*/ 1 h 104"/>
                <a:gd name="T6" fmla="*/ 407 w 476"/>
                <a:gd name="T7" fmla="*/ 2 h 104"/>
                <a:gd name="T8" fmla="*/ 392 w 476"/>
                <a:gd name="T9" fmla="*/ 5 h 104"/>
                <a:gd name="T10" fmla="*/ 370 w 476"/>
                <a:gd name="T11" fmla="*/ 7 h 104"/>
                <a:gd name="T12" fmla="*/ 349 w 476"/>
                <a:gd name="T13" fmla="*/ 11 h 104"/>
                <a:gd name="T14" fmla="*/ 328 w 476"/>
                <a:gd name="T15" fmla="*/ 15 h 104"/>
                <a:gd name="T16" fmla="*/ 300 w 476"/>
                <a:gd name="T17" fmla="*/ 21 h 104"/>
                <a:gd name="T18" fmla="*/ 266 w 476"/>
                <a:gd name="T19" fmla="*/ 29 h 104"/>
                <a:gd name="T20" fmla="*/ 234 w 476"/>
                <a:gd name="T21" fmla="*/ 37 h 104"/>
                <a:gd name="T22" fmla="*/ 201 w 476"/>
                <a:gd name="T23" fmla="*/ 45 h 104"/>
                <a:gd name="T24" fmla="*/ 172 w 476"/>
                <a:gd name="T25" fmla="*/ 53 h 104"/>
                <a:gd name="T26" fmla="*/ 154 w 476"/>
                <a:gd name="T27" fmla="*/ 58 h 104"/>
                <a:gd name="T28" fmla="*/ 136 w 476"/>
                <a:gd name="T29" fmla="*/ 61 h 104"/>
                <a:gd name="T30" fmla="*/ 118 w 476"/>
                <a:gd name="T31" fmla="*/ 65 h 104"/>
                <a:gd name="T32" fmla="*/ 101 w 476"/>
                <a:gd name="T33" fmla="*/ 69 h 104"/>
                <a:gd name="T34" fmla="*/ 84 w 476"/>
                <a:gd name="T35" fmla="*/ 73 h 104"/>
                <a:gd name="T36" fmla="*/ 59 w 476"/>
                <a:gd name="T37" fmla="*/ 80 h 104"/>
                <a:gd name="T38" fmla="*/ 20 w 476"/>
                <a:gd name="T39" fmla="*/ 95 h 104"/>
                <a:gd name="T40" fmla="*/ 8 w 476"/>
                <a:gd name="T41" fmla="*/ 102 h 104"/>
                <a:gd name="T42" fmla="*/ 24 w 476"/>
                <a:gd name="T43" fmla="*/ 102 h 104"/>
                <a:gd name="T44" fmla="*/ 39 w 476"/>
                <a:gd name="T45" fmla="*/ 103 h 104"/>
                <a:gd name="T46" fmla="*/ 54 w 476"/>
                <a:gd name="T47" fmla="*/ 103 h 104"/>
                <a:gd name="T48" fmla="*/ 77 w 476"/>
                <a:gd name="T49" fmla="*/ 100 h 104"/>
                <a:gd name="T50" fmla="*/ 107 w 476"/>
                <a:gd name="T51" fmla="*/ 96 h 104"/>
                <a:gd name="T52" fmla="*/ 136 w 476"/>
                <a:gd name="T53" fmla="*/ 92 h 104"/>
                <a:gd name="T54" fmla="*/ 165 w 476"/>
                <a:gd name="T55" fmla="*/ 89 h 104"/>
                <a:gd name="T56" fmla="*/ 194 w 476"/>
                <a:gd name="T57" fmla="*/ 85 h 104"/>
                <a:gd name="T58" fmla="*/ 223 w 476"/>
                <a:gd name="T59" fmla="*/ 82 h 104"/>
                <a:gd name="T60" fmla="*/ 252 w 476"/>
                <a:gd name="T61" fmla="*/ 79 h 104"/>
                <a:gd name="T62" fmla="*/ 282 w 476"/>
                <a:gd name="T63" fmla="*/ 75 h 104"/>
                <a:gd name="T64" fmla="*/ 310 w 476"/>
                <a:gd name="T65" fmla="*/ 72 h 104"/>
                <a:gd name="T66" fmla="*/ 338 w 476"/>
                <a:gd name="T67" fmla="*/ 68 h 104"/>
                <a:gd name="T68" fmla="*/ 365 w 476"/>
                <a:gd name="T69" fmla="*/ 65 h 104"/>
                <a:gd name="T70" fmla="*/ 393 w 476"/>
                <a:gd name="T71" fmla="*/ 62 h 104"/>
                <a:gd name="T72" fmla="*/ 414 w 476"/>
                <a:gd name="T73" fmla="*/ 60 h 104"/>
                <a:gd name="T74" fmla="*/ 430 w 476"/>
                <a:gd name="T75" fmla="*/ 57 h 104"/>
                <a:gd name="T76" fmla="*/ 439 w 476"/>
                <a:gd name="T77" fmla="*/ 54 h 104"/>
                <a:gd name="T78" fmla="*/ 448 w 476"/>
                <a:gd name="T79" fmla="*/ 51 h 104"/>
                <a:gd name="T80" fmla="*/ 457 w 476"/>
                <a:gd name="T81" fmla="*/ 45 h 104"/>
                <a:gd name="T82" fmla="*/ 467 w 476"/>
                <a:gd name="T83" fmla="*/ 37 h 104"/>
                <a:gd name="T84" fmla="*/ 473 w 476"/>
                <a:gd name="T85" fmla="*/ 29 h 104"/>
                <a:gd name="T86" fmla="*/ 475 w 476"/>
                <a:gd name="T87" fmla="*/ 22 h 104"/>
                <a:gd name="T88" fmla="*/ 474 w 476"/>
                <a:gd name="T89" fmla="*/ 16 h 104"/>
                <a:gd name="T90" fmla="*/ 469 w 476"/>
                <a:gd name="T91" fmla="*/ 11 h 104"/>
                <a:gd name="T92" fmla="*/ 460 w 476"/>
                <a:gd name="T93" fmla="*/ 7 h 104"/>
                <a:gd name="T94" fmla="*/ 449 w 476"/>
                <a:gd name="T95" fmla="*/ 3 h 104"/>
                <a:gd name="T96" fmla="*/ 442 w 476"/>
                <a:gd name="T97" fmla="*/ 2 h 104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476" h="104">
                  <a:moveTo>
                    <a:pt x="442" y="2"/>
                  </a:moveTo>
                  <a:lnTo>
                    <a:pt x="438" y="1"/>
                  </a:lnTo>
                  <a:lnTo>
                    <a:pt x="434" y="1"/>
                  </a:lnTo>
                  <a:lnTo>
                    <a:pt x="429" y="0"/>
                  </a:lnTo>
                  <a:lnTo>
                    <a:pt x="423" y="1"/>
                  </a:lnTo>
                  <a:lnTo>
                    <a:pt x="418" y="1"/>
                  </a:lnTo>
                  <a:lnTo>
                    <a:pt x="413" y="1"/>
                  </a:lnTo>
                  <a:lnTo>
                    <a:pt x="407" y="2"/>
                  </a:lnTo>
                  <a:lnTo>
                    <a:pt x="403" y="3"/>
                  </a:lnTo>
                  <a:lnTo>
                    <a:pt x="392" y="5"/>
                  </a:lnTo>
                  <a:lnTo>
                    <a:pt x="381" y="6"/>
                  </a:lnTo>
                  <a:lnTo>
                    <a:pt x="370" y="7"/>
                  </a:lnTo>
                  <a:lnTo>
                    <a:pt x="360" y="9"/>
                  </a:lnTo>
                  <a:lnTo>
                    <a:pt x="349" y="11"/>
                  </a:lnTo>
                  <a:lnTo>
                    <a:pt x="338" y="12"/>
                  </a:lnTo>
                  <a:lnTo>
                    <a:pt x="328" y="15"/>
                  </a:lnTo>
                  <a:lnTo>
                    <a:pt x="317" y="17"/>
                  </a:lnTo>
                  <a:lnTo>
                    <a:pt x="300" y="21"/>
                  </a:lnTo>
                  <a:lnTo>
                    <a:pt x="283" y="25"/>
                  </a:lnTo>
                  <a:lnTo>
                    <a:pt x="266" y="29"/>
                  </a:lnTo>
                  <a:lnTo>
                    <a:pt x="250" y="33"/>
                  </a:lnTo>
                  <a:lnTo>
                    <a:pt x="234" y="37"/>
                  </a:lnTo>
                  <a:lnTo>
                    <a:pt x="217" y="41"/>
                  </a:lnTo>
                  <a:lnTo>
                    <a:pt x="201" y="45"/>
                  </a:lnTo>
                  <a:lnTo>
                    <a:pt x="184" y="50"/>
                  </a:lnTo>
                  <a:lnTo>
                    <a:pt x="172" y="53"/>
                  </a:lnTo>
                  <a:lnTo>
                    <a:pt x="162" y="56"/>
                  </a:lnTo>
                  <a:lnTo>
                    <a:pt x="154" y="58"/>
                  </a:lnTo>
                  <a:lnTo>
                    <a:pt x="145" y="59"/>
                  </a:lnTo>
                  <a:lnTo>
                    <a:pt x="136" y="61"/>
                  </a:lnTo>
                  <a:lnTo>
                    <a:pt x="128" y="62"/>
                  </a:lnTo>
                  <a:lnTo>
                    <a:pt x="118" y="65"/>
                  </a:lnTo>
                  <a:lnTo>
                    <a:pt x="106" y="67"/>
                  </a:lnTo>
                  <a:lnTo>
                    <a:pt x="101" y="69"/>
                  </a:lnTo>
                  <a:lnTo>
                    <a:pt x="93" y="71"/>
                  </a:lnTo>
                  <a:lnTo>
                    <a:pt x="84" y="73"/>
                  </a:lnTo>
                  <a:lnTo>
                    <a:pt x="79" y="75"/>
                  </a:lnTo>
                  <a:lnTo>
                    <a:pt x="59" y="80"/>
                  </a:lnTo>
                  <a:lnTo>
                    <a:pt x="39" y="87"/>
                  </a:lnTo>
                  <a:lnTo>
                    <a:pt x="20" y="95"/>
                  </a:lnTo>
                  <a:lnTo>
                    <a:pt x="0" y="103"/>
                  </a:lnTo>
                  <a:lnTo>
                    <a:pt x="8" y="102"/>
                  </a:lnTo>
                  <a:lnTo>
                    <a:pt x="16" y="102"/>
                  </a:lnTo>
                  <a:lnTo>
                    <a:pt x="24" y="102"/>
                  </a:lnTo>
                  <a:lnTo>
                    <a:pt x="31" y="102"/>
                  </a:lnTo>
                  <a:lnTo>
                    <a:pt x="39" y="103"/>
                  </a:lnTo>
                  <a:lnTo>
                    <a:pt x="46" y="103"/>
                  </a:lnTo>
                  <a:lnTo>
                    <a:pt x="54" y="103"/>
                  </a:lnTo>
                  <a:lnTo>
                    <a:pt x="62" y="102"/>
                  </a:lnTo>
                  <a:lnTo>
                    <a:pt x="77" y="100"/>
                  </a:lnTo>
                  <a:lnTo>
                    <a:pt x="92" y="98"/>
                  </a:lnTo>
                  <a:lnTo>
                    <a:pt x="107" y="96"/>
                  </a:lnTo>
                  <a:lnTo>
                    <a:pt x="121" y="94"/>
                  </a:lnTo>
                  <a:lnTo>
                    <a:pt x="136" y="92"/>
                  </a:lnTo>
                  <a:lnTo>
                    <a:pt x="150" y="91"/>
                  </a:lnTo>
                  <a:lnTo>
                    <a:pt x="165" y="89"/>
                  </a:lnTo>
                  <a:lnTo>
                    <a:pt x="179" y="87"/>
                  </a:lnTo>
                  <a:lnTo>
                    <a:pt x="194" y="85"/>
                  </a:lnTo>
                  <a:lnTo>
                    <a:pt x="208" y="84"/>
                  </a:lnTo>
                  <a:lnTo>
                    <a:pt x="223" y="82"/>
                  </a:lnTo>
                  <a:lnTo>
                    <a:pt x="237" y="81"/>
                  </a:lnTo>
                  <a:lnTo>
                    <a:pt x="252" y="79"/>
                  </a:lnTo>
                  <a:lnTo>
                    <a:pt x="267" y="77"/>
                  </a:lnTo>
                  <a:lnTo>
                    <a:pt x="282" y="75"/>
                  </a:lnTo>
                  <a:lnTo>
                    <a:pt x="296" y="74"/>
                  </a:lnTo>
                  <a:lnTo>
                    <a:pt x="310" y="72"/>
                  </a:lnTo>
                  <a:lnTo>
                    <a:pt x="324" y="70"/>
                  </a:lnTo>
                  <a:lnTo>
                    <a:pt x="338" y="68"/>
                  </a:lnTo>
                  <a:lnTo>
                    <a:pt x="351" y="66"/>
                  </a:lnTo>
                  <a:lnTo>
                    <a:pt x="365" y="65"/>
                  </a:lnTo>
                  <a:lnTo>
                    <a:pt x="379" y="63"/>
                  </a:lnTo>
                  <a:lnTo>
                    <a:pt x="393" y="62"/>
                  </a:lnTo>
                  <a:lnTo>
                    <a:pt x="407" y="61"/>
                  </a:lnTo>
                  <a:lnTo>
                    <a:pt x="414" y="60"/>
                  </a:lnTo>
                  <a:lnTo>
                    <a:pt x="422" y="59"/>
                  </a:lnTo>
                  <a:lnTo>
                    <a:pt x="430" y="57"/>
                  </a:lnTo>
                  <a:lnTo>
                    <a:pt x="437" y="55"/>
                  </a:lnTo>
                  <a:lnTo>
                    <a:pt x="439" y="54"/>
                  </a:lnTo>
                  <a:lnTo>
                    <a:pt x="443" y="53"/>
                  </a:lnTo>
                  <a:lnTo>
                    <a:pt x="448" y="51"/>
                  </a:lnTo>
                  <a:lnTo>
                    <a:pt x="450" y="51"/>
                  </a:lnTo>
                  <a:lnTo>
                    <a:pt x="457" y="45"/>
                  </a:lnTo>
                  <a:lnTo>
                    <a:pt x="462" y="41"/>
                  </a:lnTo>
                  <a:lnTo>
                    <a:pt x="467" y="37"/>
                  </a:lnTo>
                  <a:lnTo>
                    <a:pt x="470" y="32"/>
                  </a:lnTo>
                  <a:lnTo>
                    <a:pt x="473" y="29"/>
                  </a:lnTo>
                  <a:lnTo>
                    <a:pt x="475" y="25"/>
                  </a:lnTo>
                  <a:lnTo>
                    <a:pt x="475" y="22"/>
                  </a:lnTo>
                  <a:lnTo>
                    <a:pt x="475" y="19"/>
                  </a:lnTo>
                  <a:lnTo>
                    <a:pt x="474" y="16"/>
                  </a:lnTo>
                  <a:lnTo>
                    <a:pt x="472" y="14"/>
                  </a:lnTo>
                  <a:lnTo>
                    <a:pt x="469" y="11"/>
                  </a:lnTo>
                  <a:lnTo>
                    <a:pt x="465" y="9"/>
                  </a:lnTo>
                  <a:lnTo>
                    <a:pt x="460" y="7"/>
                  </a:lnTo>
                  <a:lnTo>
                    <a:pt x="456" y="5"/>
                  </a:lnTo>
                  <a:lnTo>
                    <a:pt x="449" y="3"/>
                  </a:lnTo>
                  <a:lnTo>
                    <a:pt x="442" y="2"/>
                  </a:lnTo>
                </a:path>
              </a:pathLst>
            </a:custGeom>
            <a:gradFill rotWithShape="0">
              <a:gsLst>
                <a:gs pos="0">
                  <a:srgbClr val="FFFF00"/>
                </a:gs>
                <a:gs pos="100000">
                  <a:srgbClr val="4C4C00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" name="Freeform 12"/>
            <p:cNvSpPr>
              <a:spLocks/>
            </p:cNvSpPr>
            <p:nvPr/>
          </p:nvSpPr>
          <p:spPr bwMode="auto">
            <a:xfrm>
              <a:off x="2069" y="1874"/>
              <a:ext cx="580" cy="113"/>
            </a:xfrm>
            <a:custGeom>
              <a:avLst/>
              <a:gdLst>
                <a:gd name="T0" fmla="*/ 507 w 580"/>
                <a:gd name="T1" fmla="*/ 2 h 113"/>
                <a:gd name="T2" fmla="*/ 3 w 580"/>
                <a:gd name="T3" fmla="*/ 82 h 113"/>
                <a:gd name="T4" fmla="*/ 0 w 580"/>
                <a:gd name="T5" fmla="*/ 112 h 113"/>
                <a:gd name="T6" fmla="*/ 504 w 580"/>
                <a:gd name="T7" fmla="*/ 31 h 113"/>
                <a:gd name="T8" fmla="*/ 523 w 580"/>
                <a:gd name="T9" fmla="*/ 27 h 113"/>
                <a:gd name="T10" fmla="*/ 539 w 580"/>
                <a:gd name="T11" fmla="*/ 23 h 113"/>
                <a:gd name="T12" fmla="*/ 552 w 580"/>
                <a:gd name="T13" fmla="*/ 18 h 113"/>
                <a:gd name="T14" fmla="*/ 562 w 580"/>
                <a:gd name="T15" fmla="*/ 14 h 113"/>
                <a:gd name="T16" fmla="*/ 570 w 580"/>
                <a:gd name="T17" fmla="*/ 10 h 113"/>
                <a:gd name="T18" fmla="*/ 575 w 580"/>
                <a:gd name="T19" fmla="*/ 7 h 113"/>
                <a:gd name="T20" fmla="*/ 578 w 580"/>
                <a:gd name="T21" fmla="*/ 5 h 113"/>
                <a:gd name="T22" fmla="*/ 579 w 580"/>
                <a:gd name="T23" fmla="*/ 4 h 113"/>
                <a:gd name="T24" fmla="*/ 569 w 580"/>
                <a:gd name="T25" fmla="*/ 2 h 113"/>
                <a:gd name="T26" fmla="*/ 557 w 580"/>
                <a:gd name="T27" fmla="*/ 0 h 113"/>
                <a:gd name="T28" fmla="*/ 545 w 580"/>
                <a:gd name="T29" fmla="*/ 0 h 113"/>
                <a:gd name="T30" fmla="*/ 533 w 580"/>
                <a:gd name="T31" fmla="*/ 0 h 113"/>
                <a:gd name="T32" fmla="*/ 523 w 580"/>
                <a:gd name="T33" fmla="*/ 0 h 113"/>
                <a:gd name="T34" fmla="*/ 515 w 580"/>
                <a:gd name="T35" fmla="*/ 1 h 113"/>
                <a:gd name="T36" fmla="*/ 509 w 580"/>
                <a:gd name="T37" fmla="*/ 2 h 113"/>
                <a:gd name="T38" fmla="*/ 507 w 580"/>
                <a:gd name="T39" fmla="*/ 2 h 113"/>
                <a:gd name="T40" fmla="*/ 507 w 580"/>
                <a:gd name="T41" fmla="*/ 2 h 113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580" h="113">
                  <a:moveTo>
                    <a:pt x="507" y="2"/>
                  </a:moveTo>
                  <a:lnTo>
                    <a:pt x="3" y="82"/>
                  </a:lnTo>
                  <a:lnTo>
                    <a:pt x="0" y="112"/>
                  </a:lnTo>
                  <a:lnTo>
                    <a:pt x="504" y="31"/>
                  </a:lnTo>
                  <a:lnTo>
                    <a:pt x="523" y="27"/>
                  </a:lnTo>
                  <a:lnTo>
                    <a:pt x="539" y="23"/>
                  </a:lnTo>
                  <a:lnTo>
                    <a:pt x="552" y="18"/>
                  </a:lnTo>
                  <a:lnTo>
                    <a:pt x="562" y="14"/>
                  </a:lnTo>
                  <a:lnTo>
                    <a:pt x="570" y="10"/>
                  </a:lnTo>
                  <a:lnTo>
                    <a:pt x="575" y="7"/>
                  </a:lnTo>
                  <a:lnTo>
                    <a:pt x="578" y="5"/>
                  </a:lnTo>
                  <a:lnTo>
                    <a:pt x="579" y="4"/>
                  </a:lnTo>
                  <a:lnTo>
                    <a:pt x="569" y="2"/>
                  </a:lnTo>
                  <a:lnTo>
                    <a:pt x="557" y="0"/>
                  </a:lnTo>
                  <a:lnTo>
                    <a:pt x="545" y="0"/>
                  </a:lnTo>
                  <a:lnTo>
                    <a:pt x="533" y="0"/>
                  </a:lnTo>
                  <a:lnTo>
                    <a:pt x="523" y="0"/>
                  </a:lnTo>
                  <a:lnTo>
                    <a:pt x="515" y="1"/>
                  </a:lnTo>
                  <a:lnTo>
                    <a:pt x="509" y="2"/>
                  </a:lnTo>
                  <a:lnTo>
                    <a:pt x="507" y="2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" name="Freeform 13"/>
            <p:cNvSpPr>
              <a:spLocks/>
            </p:cNvSpPr>
            <p:nvPr/>
          </p:nvSpPr>
          <p:spPr bwMode="auto">
            <a:xfrm>
              <a:off x="1996" y="1894"/>
              <a:ext cx="583" cy="104"/>
            </a:xfrm>
            <a:custGeom>
              <a:avLst/>
              <a:gdLst>
                <a:gd name="T0" fmla="*/ 582 w 583"/>
                <a:gd name="T1" fmla="*/ 0 h 104"/>
                <a:gd name="T2" fmla="*/ 1 w 583"/>
                <a:gd name="T3" fmla="*/ 93 h 104"/>
                <a:gd name="T4" fmla="*/ 0 w 583"/>
                <a:gd name="T5" fmla="*/ 103 h 104"/>
                <a:gd name="T6" fmla="*/ 580 w 583"/>
                <a:gd name="T7" fmla="*/ 11 h 104"/>
                <a:gd name="T8" fmla="*/ 582 w 583"/>
                <a:gd name="T9" fmla="*/ 0 h 104"/>
                <a:gd name="T10" fmla="*/ 582 w 583"/>
                <a:gd name="T11" fmla="*/ 0 h 10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83" h="104">
                  <a:moveTo>
                    <a:pt x="582" y="0"/>
                  </a:moveTo>
                  <a:lnTo>
                    <a:pt x="1" y="93"/>
                  </a:lnTo>
                  <a:lnTo>
                    <a:pt x="0" y="103"/>
                  </a:lnTo>
                  <a:lnTo>
                    <a:pt x="580" y="11"/>
                  </a:lnTo>
                  <a:lnTo>
                    <a:pt x="582" y="0"/>
                  </a:lnTo>
                </a:path>
              </a:pathLst>
            </a:custGeom>
            <a:solidFill>
              <a:srgbClr val="CCCCC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" name="Freeform 14"/>
            <p:cNvSpPr>
              <a:spLocks/>
            </p:cNvSpPr>
            <p:nvPr/>
          </p:nvSpPr>
          <p:spPr bwMode="auto">
            <a:xfrm>
              <a:off x="2549" y="1880"/>
              <a:ext cx="4" cy="30"/>
            </a:xfrm>
            <a:custGeom>
              <a:avLst/>
              <a:gdLst>
                <a:gd name="T0" fmla="*/ 0 w 4"/>
                <a:gd name="T1" fmla="*/ 29 h 30"/>
                <a:gd name="T2" fmla="*/ 3 w 4"/>
                <a:gd name="T3" fmla="*/ 0 h 30"/>
                <a:gd name="T4" fmla="*/ 0 w 4"/>
                <a:gd name="T5" fmla="*/ 29 h 30"/>
                <a:gd name="T6" fmla="*/ 0 w 4"/>
                <a:gd name="T7" fmla="*/ 29 h 3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4" h="30">
                  <a:moveTo>
                    <a:pt x="0" y="29"/>
                  </a:moveTo>
                  <a:lnTo>
                    <a:pt x="3" y="0"/>
                  </a:lnTo>
                  <a:lnTo>
                    <a:pt x="0" y="29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" name="Line 15"/>
            <p:cNvSpPr>
              <a:spLocks noChangeShapeType="1"/>
            </p:cNvSpPr>
            <p:nvPr/>
          </p:nvSpPr>
          <p:spPr bwMode="auto">
            <a:xfrm flipV="1">
              <a:off x="2549" y="1876"/>
              <a:ext cx="3" cy="3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" name="Freeform 16"/>
            <p:cNvSpPr>
              <a:spLocks/>
            </p:cNvSpPr>
            <p:nvPr/>
          </p:nvSpPr>
          <p:spPr bwMode="auto">
            <a:xfrm>
              <a:off x="2414" y="1902"/>
              <a:ext cx="3" cy="30"/>
            </a:xfrm>
            <a:custGeom>
              <a:avLst/>
              <a:gdLst>
                <a:gd name="T0" fmla="*/ 0 w 3"/>
                <a:gd name="T1" fmla="*/ 29 h 30"/>
                <a:gd name="T2" fmla="*/ 2 w 3"/>
                <a:gd name="T3" fmla="*/ 0 h 30"/>
                <a:gd name="T4" fmla="*/ 0 w 3"/>
                <a:gd name="T5" fmla="*/ 29 h 30"/>
                <a:gd name="T6" fmla="*/ 0 w 3"/>
                <a:gd name="T7" fmla="*/ 29 h 3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" h="30">
                  <a:moveTo>
                    <a:pt x="0" y="29"/>
                  </a:moveTo>
                  <a:lnTo>
                    <a:pt x="2" y="0"/>
                  </a:lnTo>
                  <a:lnTo>
                    <a:pt x="0" y="29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" name="Line 17"/>
            <p:cNvSpPr>
              <a:spLocks noChangeShapeType="1"/>
            </p:cNvSpPr>
            <p:nvPr/>
          </p:nvSpPr>
          <p:spPr bwMode="auto">
            <a:xfrm flipV="1">
              <a:off x="2414" y="1898"/>
              <a:ext cx="2" cy="3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" name="Freeform 18"/>
            <p:cNvSpPr>
              <a:spLocks/>
            </p:cNvSpPr>
            <p:nvPr/>
          </p:nvSpPr>
          <p:spPr bwMode="auto">
            <a:xfrm>
              <a:off x="2256" y="1927"/>
              <a:ext cx="4" cy="30"/>
            </a:xfrm>
            <a:custGeom>
              <a:avLst/>
              <a:gdLst>
                <a:gd name="T0" fmla="*/ 0 w 4"/>
                <a:gd name="T1" fmla="*/ 29 h 30"/>
                <a:gd name="T2" fmla="*/ 3 w 4"/>
                <a:gd name="T3" fmla="*/ 0 h 30"/>
                <a:gd name="T4" fmla="*/ 0 w 4"/>
                <a:gd name="T5" fmla="*/ 29 h 30"/>
                <a:gd name="T6" fmla="*/ 0 w 4"/>
                <a:gd name="T7" fmla="*/ 29 h 3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4" h="30">
                  <a:moveTo>
                    <a:pt x="0" y="29"/>
                  </a:moveTo>
                  <a:lnTo>
                    <a:pt x="3" y="0"/>
                  </a:lnTo>
                  <a:lnTo>
                    <a:pt x="0" y="29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" name="Line 19"/>
            <p:cNvSpPr>
              <a:spLocks noChangeShapeType="1"/>
            </p:cNvSpPr>
            <p:nvPr/>
          </p:nvSpPr>
          <p:spPr bwMode="auto">
            <a:xfrm flipV="1">
              <a:off x="2256" y="1923"/>
              <a:ext cx="3" cy="3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" name="Freeform 20"/>
            <p:cNvSpPr>
              <a:spLocks/>
            </p:cNvSpPr>
            <p:nvPr/>
          </p:nvSpPr>
          <p:spPr bwMode="auto">
            <a:xfrm>
              <a:off x="2258" y="1912"/>
              <a:ext cx="158" cy="26"/>
            </a:xfrm>
            <a:custGeom>
              <a:avLst/>
              <a:gdLst>
                <a:gd name="T0" fmla="*/ 157 w 158"/>
                <a:gd name="T1" fmla="*/ 0 h 26"/>
                <a:gd name="T2" fmla="*/ 0 w 158"/>
                <a:gd name="T3" fmla="*/ 25 h 26"/>
                <a:gd name="T4" fmla="*/ 157 w 158"/>
                <a:gd name="T5" fmla="*/ 0 h 26"/>
                <a:gd name="T6" fmla="*/ 157 w 158"/>
                <a:gd name="T7" fmla="*/ 0 h 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58" h="26">
                  <a:moveTo>
                    <a:pt x="157" y="0"/>
                  </a:moveTo>
                  <a:lnTo>
                    <a:pt x="0" y="25"/>
                  </a:lnTo>
                  <a:lnTo>
                    <a:pt x="157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" name="Line 21"/>
            <p:cNvSpPr>
              <a:spLocks noChangeShapeType="1"/>
            </p:cNvSpPr>
            <p:nvPr/>
          </p:nvSpPr>
          <p:spPr bwMode="auto">
            <a:xfrm flipH="1">
              <a:off x="2254" y="1916"/>
              <a:ext cx="165" cy="1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" name="Freeform 22"/>
            <p:cNvSpPr>
              <a:spLocks/>
            </p:cNvSpPr>
            <p:nvPr/>
          </p:nvSpPr>
          <p:spPr bwMode="auto">
            <a:xfrm>
              <a:off x="2310" y="1927"/>
              <a:ext cx="64" cy="27"/>
            </a:xfrm>
            <a:custGeom>
              <a:avLst/>
              <a:gdLst>
                <a:gd name="T0" fmla="*/ 6 w 64"/>
                <a:gd name="T1" fmla="*/ 26 h 27"/>
                <a:gd name="T2" fmla="*/ 0 w 64"/>
                <a:gd name="T3" fmla="*/ 8 h 27"/>
                <a:gd name="T4" fmla="*/ 53 w 64"/>
                <a:gd name="T5" fmla="*/ 0 h 27"/>
                <a:gd name="T6" fmla="*/ 63 w 64"/>
                <a:gd name="T7" fmla="*/ 17 h 27"/>
                <a:gd name="T8" fmla="*/ 6 w 64"/>
                <a:gd name="T9" fmla="*/ 26 h 27"/>
                <a:gd name="T10" fmla="*/ 6 w 64"/>
                <a:gd name="T11" fmla="*/ 26 h 2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4" h="27">
                  <a:moveTo>
                    <a:pt x="6" y="26"/>
                  </a:moveTo>
                  <a:lnTo>
                    <a:pt x="0" y="8"/>
                  </a:lnTo>
                  <a:lnTo>
                    <a:pt x="53" y="0"/>
                  </a:lnTo>
                  <a:lnTo>
                    <a:pt x="63" y="17"/>
                  </a:lnTo>
                  <a:lnTo>
                    <a:pt x="6" y="26"/>
                  </a:lnTo>
                </a:path>
              </a:pathLst>
            </a:custGeom>
            <a:solidFill>
              <a:srgbClr val="333333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" name="Freeform 23"/>
            <p:cNvSpPr>
              <a:spLocks/>
            </p:cNvSpPr>
            <p:nvPr/>
          </p:nvSpPr>
          <p:spPr bwMode="auto">
            <a:xfrm>
              <a:off x="2321" y="1932"/>
              <a:ext cx="46" cy="20"/>
            </a:xfrm>
            <a:custGeom>
              <a:avLst/>
              <a:gdLst>
                <a:gd name="T0" fmla="*/ 5 w 46"/>
                <a:gd name="T1" fmla="*/ 19 h 20"/>
                <a:gd name="T2" fmla="*/ 0 w 46"/>
                <a:gd name="T3" fmla="*/ 7 h 20"/>
                <a:gd name="T4" fmla="*/ 45 w 46"/>
                <a:gd name="T5" fmla="*/ 0 h 2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46" h="20">
                  <a:moveTo>
                    <a:pt x="5" y="19"/>
                  </a:moveTo>
                  <a:lnTo>
                    <a:pt x="0" y="7"/>
                  </a:lnTo>
                  <a:lnTo>
                    <a:pt x="45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" name="Line 24"/>
            <p:cNvSpPr>
              <a:spLocks noChangeShapeType="1"/>
            </p:cNvSpPr>
            <p:nvPr/>
          </p:nvSpPr>
          <p:spPr bwMode="auto">
            <a:xfrm flipH="1" flipV="1">
              <a:off x="2334" y="1932"/>
              <a:ext cx="15" cy="20"/>
            </a:xfrm>
            <a:prstGeom prst="line">
              <a:avLst/>
            </a:prstGeom>
            <a:noFill/>
            <a:ln w="12700">
              <a:solidFill>
                <a:srgbClr val="FFFF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" name="Freeform 25"/>
            <p:cNvSpPr>
              <a:spLocks/>
            </p:cNvSpPr>
            <p:nvPr/>
          </p:nvSpPr>
          <p:spPr bwMode="auto">
            <a:xfrm>
              <a:off x="2250" y="1912"/>
              <a:ext cx="103" cy="29"/>
            </a:xfrm>
            <a:custGeom>
              <a:avLst/>
              <a:gdLst>
                <a:gd name="T0" fmla="*/ 1 w 103"/>
                <a:gd name="T1" fmla="*/ 16 h 29"/>
                <a:gd name="T2" fmla="*/ 102 w 103"/>
                <a:gd name="T3" fmla="*/ 0 h 29"/>
                <a:gd name="T4" fmla="*/ 102 w 103"/>
                <a:gd name="T5" fmla="*/ 12 h 29"/>
                <a:gd name="T6" fmla="*/ 0 w 103"/>
                <a:gd name="T7" fmla="*/ 28 h 29"/>
                <a:gd name="T8" fmla="*/ 1 w 103"/>
                <a:gd name="T9" fmla="*/ 16 h 29"/>
                <a:gd name="T10" fmla="*/ 1 w 103"/>
                <a:gd name="T11" fmla="*/ 16 h 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03" h="29">
                  <a:moveTo>
                    <a:pt x="1" y="16"/>
                  </a:moveTo>
                  <a:lnTo>
                    <a:pt x="102" y="0"/>
                  </a:lnTo>
                  <a:lnTo>
                    <a:pt x="102" y="12"/>
                  </a:lnTo>
                  <a:lnTo>
                    <a:pt x="0" y="28"/>
                  </a:lnTo>
                  <a:lnTo>
                    <a:pt x="1" y="16"/>
                  </a:lnTo>
                </a:path>
              </a:pathLst>
            </a:custGeom>
            <a:solidFill>
              <a:srgbClr val="E6E6E6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" name="Freeform 26"/>
            <p:cNvSpPr>
              <a:spLocks/>
            </p:cNvSpPr>
            <p:nvPr/>
          </p:nvSpPr>
          <p:spPr bwMode="auto">
            <a:xfrm>
              <a:off x="2128" y="1928"/>
              <a:ext cx="124" cy="32"/>
            </a:xfrm>
            <a:custGeom>
              <a:avLst/>
              <a:gdLst>
                <a:gd name="T0" fmla="*/ 1 w 124"/>
                <a:gd name="T1" fmla="*/ 19 h 32"/>
                <a:gd name="T2" fmla="*/ 123 w 124"/>
                <a:gd name="T3" fmla="*/ 0 h 32"/>
                <a:gd name="T4" fmla="*/ 122 w 124"/>
                <a:gd name="T5" fmla="*/ 12 h 32"/>
                <a:gd name="T6" fmla="*/ 0 w 124"/>
                <a:gd name="T7" fmla="*/ 31 h 32"/>
                <a:gd name="T8" fmla="*/ 1 w 124"/>
                <a:gd name="T9" fmla="*/ 19 h 32"/>
                <a:gd name="T10" fmla="*/ 1 w 124"/>
                <a:gd name="T11" fmla="*/ 19 h 3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24" h="32">
                  <a:moveTo>
                    <a:pt x="1" y="19"/>
                  </a:moveTo>
                  <a:lnTo>
                    <a:pt x="123" y="0"/>
                  </a:lnTo>
                  <a:lnTo>
                    <a:pt x="122" y="12"/>
                  </a:lnTo>
                  <a:lnTo>
                    <a:pt x="0" y="31"/>
                  </a:lnTo>
                  <a:lnTo>
                    <a:pt x="1" y="19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" name="Freeform 27"/>
            <p:cNvSpPr>
              <a:spLocks/>
            </p:cNvSpPr>
            <p:nvPr/>
          </p:nvSpPr>
          <p:spPr bwMode="auto">
            <a:xfrm>
              <a:off x="2160" y="1952"/>
              <a:ext cx="16" cy="20"/>
            </a:xfrm>
            <a:custGeom>
              <a:avLst/>
              <a:gdLst>
                <a:gd name="T0" fmla="*/ 0 w 16"/>
                <a:gd name="T1" fmla="*/ 19 h 20"/>
                <a:gd name="T2" fmla="*/ 14 w 16"/>
                <a:gd name="T3" fmla="*/ 17 h 20"/>
                <a:gd name="T4" fmla="*/ 15 w 16"/>
                <a:gd name="T5" fmla="*/ 0 h 20"/>
                <a:gd name="T6" fmla="*/ 2 w 16"/>
                <a:gd name="T7" fmla="*/ 2 h 20"/>
                <a:gd name="T8" fmla="*/ 0 w 16"/>
                <a:gd name="T9" fmla="*/ 19 h 20"/>
                <a:gd name="T10" fmla="*/ 0 w 16"/>
                <a:gd name="T11" fmla="*/ 19 h 2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6" h="20">
                  <a:moveTo>
                    <a:pt x="0" y="19"/>
                  </a:moveTo>
                  <a:lnTo>
                    <a:pt x="14" y="17"/>
                  </a:lnTo>
                  <a:lnTo>
                    <a:pt x="15" y="0"/>
                  </a:lnTo>
                  <a:lnTo>
                    <a:pt x="2" y="2"/>
                  </a:lnTo>
                  <a:lnTo>
                    <a:pt x="0" y="19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" name="Freeform 28"/>
            <p:cNvSpPr>
              <a:spLocks/>
            </p:cNvSpPr>
            <p:nvPr/>
          </p:nvSpPr>
          <p:spPr bwMode="auto">
            <a:xfrm>
              <a:off x="2085" y="1972"/>
              <a:ext cx="65" cy="19"/>
            </a:xfrm>
            <a:custGeom>
              <a:avLst/>
              <a:gdLst>
                <a:gd name="T0" fmla="*/ 1 w 65"/>
                <a:gd name="T1" fmla="*/ 11 h 19"/>
                <a:gd name="T2" fmla="*/ 64 w 65"/>
                <a:gd name="T3" fmla="*/ 0 h 19"/>
                <a:gd name="T4" fmla="*/ 63 w 65"/>
                <a:gd name="T5" fmla="*/ 8 h 19"/>
                <a:gd name="T6" fmla="*/ 0 w 65"/>
                <a:gd name="T7" fmla="*/ 18 h 19"/>
                <a:gd name="T8" fmla="*/ 1 w 65"/>
                <a:gd name="T9" fmla="*/ 11 h 19"/>
                <a:gd name="T10" fmla="*/ 1 w 65"/>
                <a:gd name="T11" fmla="*/ 11 h 1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5" h="19">
                  <a:moveTo>
                    <a:pt x="1" y="11"/>
                  </a:moveTo>
                  <a:lnTo>
                    <a:pt x="64" y="0"/>
                  </a:lnTo>
                  <a:lnTo>
                    <a:pt x="63" y="8"/>
                  </a:lnTo>
                  <a:lnTo>
                    <a:pt x="0" y="18"/>
                  </a:lnTo>
                  <a:lnTo>
                    <a:pt x="1" y="11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1" name="Freeform 29"/>
            <p:cNvSpPr>
              <a:spLocks/>
            </p:cNvSpPr>
            <p:nvPr/>
          </p:nvSpPr>
          <p:spPr bwMode="auto">
            <a:xfrm>
              <a:off x="1996" y="1956"/>
              <a:ext cx="77" cy="42"/>
            </a:xfrm>
            <a:custGeom>
              <a:avLst/>
              <a:gdLst>
                <a:gd name="T0" fmla="*/ 3 w 77"/>
                <a:gd name="T1" fmla="*/ 12 h 42"/>
                <a:gd name="T2" fmla="*/ 76 w 77"/>
                <a:gd name="T3" fmla="*/ 0 h 42"/>
                <a:gd name="T4" fmla="*/ 73 w 77"/>
                <a:gd name="T5" fmla="*/ 30 h 42"/>
                <a:gd name="T6" fmla="*/ 0 w 77"/>
                <a:gd name="T7" fmla="*/ 41 h 42"/>
                <a:gd name="T8" fmla="*/ 3 w 77"/>
                <a:gd name="T9" fmla="*/ 12 h 42"/>
                <a:gd name="T10" fmla="*/ 3 w 77"/>
                <a:gd name="T11" fmla="*/ 12 h 4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77" h="42">
                  <a:moveTo>
                    <a:pt x="3" y="12"/>
                  </a:moveTo>
                  <a:lnTo>
                    <a:pt x="76" y="0"/>
                  </a:lnTo>
                  <a:lnTo>
                    <a:pt x="73" y="30"/>
                  </a:lnTo>
                  <a:lnTo>
                    <a:pt x="0" y="41"/>
                  </a:lnTo>
                  <a:lnTo>
                    <a:pt x="3" y="12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" name="Freeform 30"/>
            <p:cNvSpPr>
              <a:spLocks/>
            </p:cNvSpPr>
            <p:nvPr/>
          </p:nvSpPr>
          <p:spPr bwMode="auto">
            <a:xfrm>
              <a:off x="1996" y="1986"/>
              <a:ext cx="74" cy="35"/>
            </a:xfrm>
            <a:custGeom>
              <a:avLst/>
              <a:gdLst>
                <a:gd name="T0" fmla="*/ 73 w 74"/>
                <a:gd name="T1" fmla="*/ 0 h 35"/>
                <a:gd name="T2" fmla="*/ 34 w 74"/>
                <a:gd name="T3" fmla="*/ 34 h 35"/>
                <a:gd name="T4" fmla="*/ 0 w 74"/>
                <a:gd name="T5" fmla="*/ 11 h 35"/>
                <a:gd name="T6" fmla="*/ 73 w 74"/>
                <a:gd name="T7" fmla="*/ 0 h 35"/>
                <a:gd name="T8" fmla="*/ 73 w 74"/>
                <a:gd name="T9" fmla="*/ 0 h 3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4" h="35">
                  <a:moveTo>
                    <a:pt x="73" y="0"/>
                  </a:moveTo>
                  <a:lnTo>
                    <a:pt x="34" y="34"/>
                  </a:lnTo>
                  <a:lnTo>
                    <a:pt x="0" y="11"/>
                  </a:lnTo>
                  <a:lnTo>
                    <a:pt x="73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3" name="Freeform 31"/>
            <p:cNvSpPr>
              <a:spLocks/>
            </p:cNvSpPr>
            <p:nvPr/>
          </p:nvSpPr>
          <p:spPr bwMode="auto">
            <a:xfrm>
              <a:off x="2000" y="1933"/>
              <a:ext cx="75" cy="36"/>
            </a:xfrm>
            <a:custGeom>
              <a:avLst/>
              <a:gdLst>
                <a:gd name="T0" fmla="*/ 74 w 75"/>
                <a:gd name="T1" fmla="*/ 23 h 36"/>
                <a:gd name="T2" fmla="*/ 40 w 75"/>
                <a:gd name="T3" fmla="*/ 0 h 36"/>
                <a:gd name="T4" fmla="*/ 0 w 75"/>
                <a:gd name="T5" fmla="*/ 35 h 36"/>
                <a:gd name="T6" fmla="*/ 74 w 75"/>
                <a:gd name="T7" fmla="*/ 23 h 36"/>
                <a:gd name="T8" fmla="*/ 74 w 75"/>
                <a:gd name="T9" fmla="*/ 23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5" h="36">
                  <a:moveTo>
                    <a:pt x="74" y="23"/>
                  </a:moveTo>
                  <a:lnTo>
                    <a:pt x="40" y="0"/>
                  </a:lnTo>
                  <a:lnTo>
                    <a:pt x="0" y="35"/>
                  </a:lnTo>
                  <a:lnTo>
                    <a:pt x="74" y="23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4" name="Freeform 32"/>
            <p:cNvSpPr>
              <a:spLocks/>
            </p:cNvSpPr>
            <p:nvPr/>
          </p:nvSpPr>
          <p:spPr bwMode="auto">
            <a:xfrm>
              <a:off x="2009" y="1988"/>
              <a:ext cx="48" cy="13"/>
            </a:xfrm>
            <a:custGeom>
              <a:avLst/>
              <a:gdLst>
                <a:gd name="T0" fmla="*/ 1 w 48"/>
                <a:gd name="T1" fmla="*/ 7 h 13"/>
                <a:gd name="T2" fmla="*/ 47 w 48"/>
                <a:gd name="T3" fmla="*/ 0 h 13"/>
                <a:gd name="T4" fmla="*/ 46 w 48"/>
                <a:gd name="T5" fmla="*/ 4 h 13"/>
                <a:gd name="T6" fmla="*/ 0 w 48"/>
                <a:gd name="T7" fmla="*/ 12 h 13"/>
                <a:gd name="T8" fmla="*/ 1 w 48"/>
                <a:gd name="T9" fmla="*/ 7 h 13"/>
                <a:gd name="T10" fmla="*/ 1 w 48"/>
                <a:gd name="T11" fmla="*/ 7 h 1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8" h="13">
                  <a:moveTo>
                    <a:pt x="1" y="7"/>
                  </a:moveTo>
                  <a:lnTo>
                    <a:pt x="47" y="0"/>
                  </a:lnTo>
                  <a:lnTo>
                    <a:pt x="46" y="4"/>
                  </a:lnTo>
                  <a:lnTo>
                    <a:pt x="0" y="12"/>
                  </a:lnTo>
                  <a:lnTo>
                    <a:pt x="1" y="7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5" name="Freeform 33"/>
            <p:cNvSpPr>
              <a:spLocks/>
            </p:cNvSpPr>
            <p:nvPr/>
          </p:nvSpPr>
          <p:spPr bwMode="auto">
            <a:xfrm>
              <a:off x="2013" y="1953"/>
              <a:ext cx="47" cy="14"/>
            </a:xfrm>
            <a:custGeom>
              <a:avLst/>
              <a:gdLst>
                <a:gd name="T0" fmla="*/ 0 w 47"/>
                <a:gd name="T1" fmla="*/ 8 h 14"/>
                <a:gd name="T2" fmla="*/ 46 w 47"/>
                <a:gd name="T3" fmla="*/ 0 h 14"/>
                <a:gd name="T4" fmla="*/ 46 w 47"/>
                <a:gd name="T5" fmla="*/ 5 h 14"/>
                <a:gd name="T6" fmla="*/ 0 w 47"/>
                <a:gd name="T7" fmla="*/ 13 h 14"/>
                <a:gd name="T8" fmla="*/ 0 w 47"/>
                <a:gd name="T9" fmla="*/ 8 h 14"/>
                <a:gd name="T10" fmla="*/ 0 w 47"/>
                <a:gd name="T11" fmla="*/ 8 h 1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7" h="14">
                  <a:moveTo>
                    <a:pt x="0" y="8"/>
                  </a:moveTo>
                  <a:lnTo>
                    <a:pt x="46" y="0"/>
                  </a:lnTo>
                  <a:lnTo>
                    <a:pt x="46" y="5"/>
                  </a:lnTo>
                  <a:lnTo>
                    <a:pt x="0" y="13"/>
                  </a:lnTo>
                  <a:lnTo>
                    <a:pt x="0" y="8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6" name="Freeform 34"/>
            <p:cNvSpPr>
              <a:spLocks/>
            </p:cNvSpPr>
            <p:nvPr/>
          </p:nvSpPr>
          <p:spPr bwMode="auto">
            <a:xfrm>
              <a:off x="2576" y="1878"/>
              <a:ext cx="73" cy="28"/>
            </a:xfrm>
            <a:custGeom>
              <a:avLst/>
              <a:gdLst>
                <a:gd name="T0" fmla="*/ 2 w 73"/>
                <a:gd name="T1" fmla="*/ 16 h 28"/>
                <a:gd name="T2" fmla="*/ 14 w 73"/>
                <a:gd name="T3" fmla="*/ 14 h 28"/>
                <a:gd name="T4" fmla="*/ 26 w 73"/>
                <a:gd name="T5" fmla="*/ 12 h 28"/>
                <a:gd name="T6" fmla="*/ 38 w 73"/>
                <a:gd name="T7" fmla="*/ 10 h 28"/>
                <a:gd name="T8" fmla="*/ 49 w 73"/>
                <a:gd name="T9" fmla="*/ 7 h 28"/>
                <a:gd name="T10" fmla="*/ 58 w 73"/>
                <a:gd name="T11" fmla="*/ 4 h 28"/>
                <a:gd name="T12" fmla="*/ 66 w 73"/>
                <a:gd name="T13" fmla="*/ 2 h 28"/>
                <a:gd name="T14" fmla="*/ 70 w 73"/>
                <a:gd name="T15" fmla="*/ 1 h 28"/>
                <a:gd name="T16" fmla="*/ 72 w 73"/>
                <a:gd name="T17" fmla="*/ 0 h 28"/>
                <a:gd name="T18" fmla="*/ 58 w 73"/>
                <a:gd name="T19" fmla="*/ 8 h 28"/>
                <a:gd name="T20" fmla="*/ 45 w 73"/>
                <a:gd name="T21" fmla="*/ 14 h 28"/>
                <a:gd name="T22" fmla="*/ 33 w 73"/>
                <a:gd name="T23" fmla="*/ 18 h 28"/>
                <a:gd name="T24" fmla="*/ 22 w 73"/>
                <a:gd name="T25" fmla="*/ 22 h 28"/>
                <a:gd name="T26" fmla="*/ 13 w 73"/>
                <a:gd name="T27" fmla="*/ 24 h 28"/>
                <a:gd name="T28" fmla="*/ 6 w 73"/>
                <a:gd name="T29" fmla="*/ 26 h 28"/>
                <a:gd name="T30" fmla="*/ 2 w 73"/>
                <a:gd name="T31" fmla="*/ 26 h 28"/>
                <a:gd name="T32" fmla="*/ 0 w 73"/>
                <a:gd name="T33" fmla="*/ 27 h 28"/>
                <a:gd name="T34" fmla="*/ 2 w 73"/>
                <a:gd name="T35" fmla="*/ 16 h 28"/>
                <a:gd name="T36" fmla="*/ 2 w 73"/>
                <a:gd name="T37" fmla="*/ 16 h 28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73" h="28">
                  <a:moveTo>
                    <a:pt x="2" y="16"/>
                  </a:moveTo>
                  <a:lnTo>
                    <a:pt x="14" y="14"/>
                  </a:lnTo>
                  <a:lnTo>
                    <a:pt x="26" y="12"/>
                  </a:lnTo>
                  <a:lnTo>
                    <a:pt x="38" y="10"/>
                  </a:lnTo>
                  <a:lnTo>
                    <a:pt x="49" y="7"/>
                  </a:lnTo>
                  <a:lnTo>
                    <a:pt x="58" y="4"/>
                  </a:lnTo>
                  <a:lnTo>
                    <a:pt x="66" y="2"/>
                  </a:lnTo>
                  <a:lnTo>
                    <a:pt x="70" y="1"/>
                  </a:lnTo>
                  <a:lnTo>
                    <a:pt x="72" y="0"/>
                  </a:lnTo>
                  <a:lnTo>
                    <a:pt x="58" y="8"/>
                  </a:lnTo>
                  <a:lnTo>
                    <a:pt x="45" y="14"/>
                  </a:lnTo>
                  <a:lnTo>
                    <a:pt x="33" y="18"/>
                  </a:lnTo>
                  <a:lnTo>
                    <a:pt x="22" y="22"/>
                  </a:lnTo>
                  <a:lnTo>
                    <a:pt x="13" y="24"/>
                  </a:lnTo>
                  <a:lnTo>
                    <a:pt x="6" y="26"/>
                  </a:lnTo>
                  <a:lnTo>
                    <a:pt x="2" y="26"/>
                  </a:lnTo>
                  <a:lnTo>
                    <a:pt x="0" y="27"/>
                  </a:lnTo>
                  <a:lnTo>
                    <a:pt x="2" y="16"/>
                  </a:lnTo>
                </a:path>
              </a:pathLst>
            </a:custGeom>
            <a:solidFill>
              <a:srgbClr val="CCCCC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7" name="Group 362"/>
          <p:cNvGrpSpPr>
            <a:grpSpLocks/>
          </p:cNvGrpSpPr>
          <p:nvPr/>
        </p:nvGrpSpPr>
        <p:grpSpPr bwMode="auto">
          <a:xfrm>
            <a:off x="6569075" y="2455704"/>
            <a:ext cx="2206625" cy="544512"/>
            <a:chOff x="4200" y="1859"/>
            <a:chExt cx="1390" cy="343"/>
          </a:xfrm>
        </p:grpSpPr>
        <p:sp>
          <p:nvSpPr>
            <p:cNvPr id="28" name="Freeform 363"/>
            <p:cNvSpPr>
              <a:spLocks/>
            </p:cNvSpPr>
            <p:nvPr/>
          </p:nvSpPr>
          <p:spPr bwMode="auto">
            <a:xfrm>
              <a:off x="4200" y="1859"/>
              <a:ext cx="1390" cy="343"/>
            </a:xfrm>
            <a:custGeom>
              <a:avLst/>
              <a:gdLst>
                <a:gd name="T0" fmla="*/ 215 w 1390"/>
                <a:gd name="T1" fmla="*/ 170 h 343"/>
                <a:gd name="T2" fmla="*/ 188 w 1390"/>
                <a:gd name="T3" fmla="*/ 177 h 343"/>
                <a:gd name="T4" fmla="*/ 153 w 1390"/>
                <a:gd name="T5" fmla="*/ 182 h 343"/>
                <a:gd name="T6" fmla="*/ 117 w 1390"/>
                <a:gd name="T7" fmla="*/ 192 h 343"/>
                <a:gd name="T8" fmla="*/ 79 w 1390"/>
                <a:gd name="T9" fmla="*/ 204 h 343"/>
                <a:gd name="T10" fmla="*/ 38 w 1390"/>
                <a:gd name="T11" fmla="*/ 221 h 343"/>
                <a:gd name="T12" fmla="*/ 10 w 1390"/>
                <a:gd name="T13" fmla="*/ 235 h 343"/>
                <a:gd name="T14" fmla="*/ 19 w 1390"/>
                <a:gd name="T15" fmla="*/ 253 h 343"/>
                <a:gd name="T16" fmla="*/ 58 w 1390"/>
                <a:gd name="T17" fmla="*/ 263 h 343"/>
                <a:gd name="T18" fmla="*/ 97 w 1390"/>
                <a:gd name="T19" fmla="*/ 268 h 343"/>
                <a:gd name="T20" fmla="*/ 148 w 1390"/>
                <a:gd name="T21" fmla="*/ 273 h 343"/>
                <a:gd name="T22" fmla="*/ 147 w 1390"/>
                <a:gd name="T23" fmla="*/ 278 h 343"/>
                <a:gd name="T24" fmla="*/ 156 w 1390"/>
                <a:gd name="T25" fmla="*/ 285 h 343"/>
                <a:gd name="T26" fmla="*/ 173 w 1390"/>
                <a:gd name="T27" fmla="*/ 287 h 343"/>
                <a:gd name="T28" fmla="*/ 232 w 1390"/>
                <a:gd name="T29" fmla="*/ 282 h 343"/>
                <a:gd name="T30" fmla="*/ 394 w 1390"/>
                <a:gd name="T31" fmla="*/ 273 h 343"/>
                <a:gd name="T32" fmla="*/ 406 w 1390"/>
                <a:gd name="T33" fmla="*/ 281 h 343"/>
                <a:gd name="T34" fmla="*/ 427 w 1390"/>
                <a:gd name="T35" fmla="*/ 282 h 343"/>
                <a:gd name="T36" fmla="*/ 521 w 1390"/>
                <a:gd name="T37" fmla="*/ 304 h 343"/>
                <a:gd name="T38" fmla="*/ 645 w 1390"/>
                <a:gd name="T39" fmla="*/ 298 h 343"/>
                <a:gd name="T40" fmla="*/ 707 w 1390"/>
                <a:gd name="T41" fmla="*/ 301 h 343"/>
                <a:gd name="T42" fmla="*/ 730 w 1390"/>
                <a:gd name="T43" fmla="*/ 293 h 343"/>
                <a:gd name="T44" fmla="*/ 780 w 1390"/>
                <a:gd name="T45" fmla="*/ 303 h 343"/>
                <a:gd name="T46" fmla="*/ 1224 w 1390"/>
                <a:gd name="T47" fmla="*/ 304 h 343"/>
                <a:gd name="T48" fmla="*/ 1258 w 1390"/>
                <a:gd name="T49" fmla="*/ 293 h 343"/>
                <a:gd name="T50" fmla="*/ 1301 w 1390"/>
                <a:gd name="T51" fmla="*/ 286 h 343"/>
                <a:gd name="T52" fmla="*/ 1330 w 1390"/>
                <a:gd name="T53" fmla="*/ 278 h 343"/>
                <a:gd name="T54" fmla="*/ 1354 w 1390"/>
                <a:gd name="T55" fmla="*/ 244 h 343"/>
                <a:gd name="T56" fmla="*/ 1378 w 1390"/>
                <a:gd name="T57" fmla="*/ 240 h 343"/>
                <a:gd name="T58" fmla="*/ 1346 w 1390"/>
                <a:gd name="T59" fmla="*/ 236 h 343"/>
                <a:gd name="T60" fmla="*/ 1328 w 1390"/>
                <a:gd name="T61" fmla="*/ 207 h 343"/>
                <a:gd name="T62" fmla="*/ 1307 w 1390"/>
                <a:gd name="T63" fmla="*/ 201 h 343"/>
                <a:gd name="T64" fmla="*/ 1334 w 1390"/>
                <a:gd name="T65" fmla="*/ 196 h 343"/>
                <a:gd name="T66" fmla="*/ 1386 w 1390"/>
                <a:gd name="T67" fmla="*/ 19 h 343"/>
                <a:gd name="T68" fmla="*/ 1389 w 1390"/>
                <a:gd name="T69" fmla="*/ 6 h 343"/>
                <a:gd name="T70" fmla="*/ 1376 w 1390"/>
                <a:gd name="T71" fmla="*/ 0 h 343"/>
                <a:gd name="T72" fmla="*/ 1306 w 1390"/>
                <a:gd name="T73" fmla="*/ 1 h 343"/>
                <a:gd name="T74" fmla="*/ 1109 w 1390"/>
                <a:gd name="T75" fmla="*/ 177 h 343"/>
                <a:gd name="T76" fmla="*/ 914 w 1390"/>
                <a:gd name="T77" fmla="*/ 174 h 343"/>
                <a:gd name="T78" fmla="*/ 796 w 1390"/>
                <a:gd name="T79" fmla="*/ 169 h 343"/>
                <a:gd name="T80" fmla="*/ 787 w 1390"/>
                <a:gd name="T81" fmla="*/ 171 h 343"/>
                <a:gd name="T82" fmla="*/ 739 w 1390"/>
                <a:gd name="T83" fmla="*/ 166 h 343"/>
                <a:gd name="T84" fmla="*/ 695 w 1390"/>
                <a:gd name="T85" fmla="*/ 158 h 343"/>
                <a:gd name="T86" fmla="*/ 645 w 1390"/>
                <a:gd name="T87" fmla="*/ 148 h 343"/>
                <a:gd name="T88" fmla="*/ 622 w 1390"/>
                <a:gd name="T89" fmla="*/ 143 h 343"/>
                <a:gd name="T90" fmla="*/ 611 w 1390"/>
                <a:gd name="T91" fmla="*/ 141 h 343"/>
                <a:gd name="T92" fmla="*/ 568 w 1390"/>
                <a:gd name="T93" fmla="*/ 131 h 343"/>
                <a:gd name="T94" fmla="*/ 524 w 1390"/>
                <a:gd name="T95" fmla="*/ 143 h 343"/>
                <a:gd name="T96" fmla="*/ 474 w 1390"/>
                <a:gd name="T97" fmla="*/ 143 h 343"/>
                <a:gd name="T98" fmla="*/ 409 w 1390"/>
                <a:gd name="T99" fmla="*/ 109 h 343"/>
                <a:gd name="T100" fmla="*/ 299 w 1390"/>
                <a:gd name="T101" fmla="*/ 131 h 343"/>
                <a:gd name="T102" fmla="*/ 235 w 1390"/>
                <a:gd name="T103" fmla="*/ 171 h 343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1390" h="343">
                  <a:moveTo>
                    <a:pt x="232" y="162"/>
                  </a:moveTo>
                  <a:lnTo>
                    <a:pt x="224" y="165"/>
                  </a:lnTo>
                  <a:lnTo>
                    <a:pt x="215" y="170"/>
                  </a:lnTo>
                  <a:lnTo>
                    <a:pt x="208" y="173"/>
                  </a:lnTo>
                  <a:lnTo>
                    <a:pt x="202" y="177"/>
                  </a:lnTo>
                  <a:lnTo>
                    <a:pt x="188" y="177"/>
                  </a:lnTo>
                  <a:lnTo>
                    <a:pt x="176" y="177"/>
                  </a:lnTo>
                  <a:lnTo>
                    <a:pt x="164" y="181"/>
                  </a:lnTo>
                  <a:lnTo>
                    <a:pt x="153" y="182"/>
                  </a:lnTo>
                  <a:lnTo>
                    <a:pt x="138" y="186"/>
                  </a:lnTo>
                  <a:lnTo>
                    <a:pt x="126" y="189"/>
                  </a:lnTo>
                  <a:lnTo>
                    <a:pt x="117" y="192"/>
                  </a:lnTo>
                  <a:lnTo>
                    <a:pt x="101" y="197"/>
                  </a:lnTo>
                  <a:lnTo>
                    <a:pt x="91" y="201"/>
                  </a:lnTo>
                  <a:lnTo>
                    <a:pt x="79" y="204"/>
                  </a:lnTo>
                  <a:lnTo>
                    <a:pt x="68" y="208"/>
                  </a:lnTo>
                  <a:lnTo>
                    <a:pt x="50" y="216"/>
                  </a:lnTo>
                  <a:lnTo>
                    <a:pt x="38" y="221"/>
                  </a:lnTo>
                  <a:lnTo>
                    <a:pt x="29" y="225"/>
                  </a:lnTo>
                  <a:lnTo>
                    <a:pt x="20" y="230"/>
                  </a:lnTo>
                  <a:lnTo>
                    <a:pt x="10" y="235"/>
                  </a:lnTo>
                  <a:lnTo>
                    <a:pt x="0" y="242"/>
                  </a:lnTo>
                  <a:lnTo>
                    <a:pt x="10" y="249"/>
                  </a:lnTo>
                  <a:lnTo>
                    <a:pt x="19" y="253"/>
                  </a:lnTo>
                  <a:lnTo>
                    <a:pt x="35" y="258"/>
                  </a:lnTo>
                  <a:lnTo>
                    <a:pt x="47" y="261"/>
                  </a:lnTo>
                  <a:lnTo>
                    <a:pt x="58" y="263"/>
                  </a:lnTo>
                  <a:lnTo>
                    <a:pt x="70" y="265"/>
                  </a:lnTo>
                  <a:lnTo>
                    <a:pt x="81" y="266"/>
                  </a:lnTo>
                  <a:lnTo>
                    <a:pt x="97" y="268"/>
                  </a:lnTo>
                  <a:lnTo>
                    <a:pt x="108" y="269"/>
                  </a:lnTo>
                  <a:lnTo>
                    <a:pt x="120" y="270"/>
                  </a:lnTo>
                  <a:lnTo>
                    <a:pt x="148" y="273"/>
                  </a:lnTo>
                  <a:lnTo>
                    <a:pt x="150" y="273"/>
                  </a:lnTo>
                  <a:lnTo>
                    <a:pt x="147" y="275"/>
                  </a:lnTo>
                  <a:lnTo>
                    <a:pt x="147" y="278"/>
                  </a:lnTo>
                  <a:lnTo>
                    <a:pt x="148" y="281"/>
                  </a:lnTo>
                  <a:lnTo>
                    <a:pt x="150" y="284"/>
                  </a:lnTo>
                  <a:lnTo>
                    <a:pt x="156" y="285"/>
                  </a:lnTo>
                  <a:lnTo>
                    <a:pt x="155" y="290"/>
                  </a:lnTo>
                  <a:lnTo>
                    <a:pt x="157" y="292"/>
                  </a:lnTo>
                  <a:lnTo>
                    <a:pt x="173" y="287"/>
                  </a:lnTo>
                  <a:lnTo>
                    <a:pt x="224" y="287"/>
                  </a:lnTo>
                  <a:lnTo>
                    <a:pt x="228" y="286"/>
                  </a:lnTo>
                  <a:lnTo>
                    <a:pt x="232" y="282"/>
                  </a:lnTo>
                  <a:lnTo>
                    <a:pt x="233" y="277"/>
                  </a:lnTo>
                  <a:lnTo>
                    <a:pt x="233" y="273"/>
                  </a:lnTo>
                  <a:lnTo>
                    <a:pt x="394" y="273"/>
                  </a:lnTo>
                  <a:lnTo>
                    <a:pt x="399" y="273"/>
                  </a:lnTo>
                  <a:lnTo>
                    <a:pt x="402" y="279"/>
                  </a:lnTo>
                  <a:lnTo>
                    <a:pt x="406" y="281"/>
                  </a:lnTo>
                  <a:lnTo>
                    <a:pt x="412" y="282"/>
                  </a:lnTo>
                  <a:lnTo>
                    <a:pt x="418" y="282"/>
                  </a:lnTo>
                  <a:lnTo>
                    <a:pt x="427" y="282"/>
                  </a:lnTo>
                  <a:lnTo>
                    <a:pt x="433" y="282"/>
                  </a:lnTo>
                  <a:lnTo>
                    <a:pt x="497" y="282"/>
                  </a:lnTo>
                  <a:lnTo>
                    <a:pt x="521" y="304"/>
                  </a:lnTo>
                  <a:lnTo>
                    <a:pt x="527" y="282"/>
                  </a:lnTo>
                  <a:lnTo>
                    <a:pt x="630" y="282"/>
                  </a:lnTo>
                  <a:lnTo>
                    <a:pt x="645" y="298"/>
                  </a:lnTo>
                  <a:lnTo>
                    <a:pt x="648" y="282"/>
                  </a:lnTo>
                  <a:lnTo>
                    <a:pt x="692" y="289"/>
                  </a:lnTo>
                  <a:lnTo>
                    <a:pt x="707" y="301"/>
                  </a:lnTo>
                  <a:lnTo>
                    <a:pt x="710" y="291"/>
                  </a:lnTo>
                  <a:lnTo>
                    <a:pt x="716" y="291"/>
                  </a:lnTo>
                  <a:lnTo>
                    <a:pt x="730" y="293"/>
                  </a:lnTo>
                  <a:lnTo>
                    <a:pt x="742" y="295"/>
                  </a:lnTo>
                  <a:lnTo>
                    <a:pt x="754" y="298"/>
                  </a:lnTo>
                  <a:lnTo>
                    <a:pt x="780" y="303"/>
                  </a:lnTo>
                  <a:lnTo>
                    <a:pt x="996" y="304"/>
                  </a:lnTo>
                  <a:lnTo>
                    <a:pt x="1026" y="342"/>
                  </a:lnTo>
                  <a:lnTo>
                    <a:pt x="1224" y="304"/>
                  </a:lnTo>
                  <a:lnTo>
                    <a:pt x="1227" y="294"/>
                  </a:lnTo>
                  <a:lnTo>
                    <a:pt x="1244" y="294"/>
                  </a:lnTo>
                  <a:lnTo>
                    <a:pt x="1258" y="293"/>
                  </a:lnTo>
                  <a:lnTo>
                    <a:pt x="1271" y="291"/>
                  </a:lnTo>
                  <a:lnTo>
                    <a:pt x="1286" y="289"/>
                  </a:lnTo>
                  <a:lnTo>
                    <a:pt x="1301" y="286"/>
                  </a:lnTo>
                  <a:lnTo>
                    <a:pt x="1312" y="283"/>
                  </a:lnTo>
                  <a:lnTo>
                    <a:pt x="1320" y="281"/>
                  </a:lnTo>
                  <a:lnTo>
                    <a:pt x="1330" y="278"/>
                  </a:lnTo>
                  <a:lnTo>
                    <a:pt x="1347" y="278"/>
                  </a:lnTo>
                  <a:lnTo>
                    <a:pt x="1347" y="245"/>
                  </a:lnTo>
                  <a:lnTo>
                    <a:pt x="1354" y="244"/>
                  </a:lnTo>
                  <a:lnTo>
                    <a:pt x="1363" y="244"/>
                  </a:lnTo>
                  <a:lnTo>
                    <a:pt x="1374" y="242"/>
                  </a:lnTo>
                  <a:lnTo>
                    <a:pt x="1378" y="240"/>
                  </a:lnTo>
                  <a:lnTo>
                    <a:pt x="1372" y="238"/>
                  </a:lnTo>
                  <a:lnTo>
                    <a:pt x="1357" y="236"/>
                  </a:lnTo>
                  <a:lnTo>
                    <a:pt x="1346" y="236"/>
                  </a:lnTo>
                  <a:lnTo>
                    <a:pt x="1346" y="209"/>
                  </a:lnTo>
                  <a:lnTo>
                    <a:pt x="1330" y="209"/>
                  </a:lnTo>
                  <a:lnTo>
                    <a:pt x="1328" y="207"/>
                  </a:lnTo>
                  <a:lnTo>
                    <a:pt x="1321" y="205"/>
                  </a:lnTo>
                  <a:lnTo>
                    <a:pt x="1316" y="203"/>
                  </a:lnTo>
                  <a:lnTo>
                    <a:pt x="1307" y="201"/>
                  </a:lnTo>
                  <a:lnTo>
                    <a:pt x="1298" y="198"/>
                  </a:lnTo>
                  <a:lnTo>
                    <a:pt x="1288" y="196"/>
                  </a:lnTo>
                  <a:lnTo>
                    <a:pt x="1334" y="196"/>
                  </a:lnTo>
                  <a:lnTo>
                    <a:pt x="1380" y="19"/>
                  </a:lnTo>
                  <a:lnTo>
                    <a:pt x="1383" y="19"/>
                  </a:lnTo>
                  <a:lnTo>
                    <a:pt x="1386" y="19"/>
                  </a:lnTo>
                  <a:lnTo>
                    <a:pt x="1388" y="15"/>
                  </a:lnTo>
                  <a:lnTo>
                    <a:pt x="1389" y="11"/>
                  </a:lnTo>
                  <a:lnTo>
                    <a:pt x="1389" y="6"/>
                  </a:lnTo>
                  <a:lnTo>
                    <a:pt x="1387" y="1"/>
                  </a:lnTo>
                  <a:lnTo>
                    <a:pt x="1384" y="0"/>
                  </a:lnTo>
                  <a:lnTo>
                    <a:pt x="1376" y="0"/>
                  </a:lnTo>
                  <a:lnTo>
                    <a:pt x="1321" y="0"/>
                  </a:lnTo>
                  <a:lnTo>
                    <a:pt x="1312" y="0"/>
                  </a:lnTo>
                  <a:lnTo>
                    <a:pt x="1306" y="1"/>
                  </a:lnTo>
                  <a:lnTo>
                    <a:pt x="1300" y="3"/>
                  </a:lnTo>
                  <a:lnTo>
                    <a:pt x="1295" y="9"/>
                  </a:lnTo>
                  <a:lnTo>
                    <a:pt x="1109" y="177"/>
                  </a:lnTo>
                  <a:lnTo>
                    <a:pt x="1062" y="177"/>
                  </a:lnTo>
                  <a:lnTo>
                    <a:pt x="1038" y="183"/>
                  </a:lnTo>
                  <a:lnTo>
                    <a:pt x="914" y="174"/>
                  </a:lnTo>
                  <a:lnTo>
                    <a:pt x="899" y="174"/>
                  </a:lnTo>
                  <a:lnTo>
                    <a:pt x="852" y="165"/>
                  </a:lnTo>
                  <a:lnTo>
                    <a:pt x="796" y="169"/>
                  </a:lnTo>
                  <a:lnTo>
                    <a:pt x="796" y="158"/>
                  </a:lnTo>
                  <a:lnTo>
                    <a:pt x="787" y="158"/>
                  </a:lnTo>
                  <a:lnTo>
                    <a:pt x="787" y="171"/>
                  </a:lnTo>
                  <a:lnTo>
                    <a:pt x="769" y="171"/>
                  </a:lnTo>
                  <a:lnTo>
                    <a:pt x="751" y="168"/>
                  </a:lnTo>
                  <a:lnTo>
                    <a:pt x="739" y="166"/>
                  </a:lnTo>
                  <a:lnTo>
                    <a:pt x="728" y="164"/>
                  </a:lnTo>
                  <a:lnTo>
                    <a:pt x="713" y="161"/>
                  </a:lnTo>
                  <a:lnTo>
                    <a:pt x="695" y="158"/>
                  </a:lnTo>
                  <a:lnTo>
                    <a:pt x="672" y="153"/>
                  </a:lnTo>
                  <a:lnTo>
                    <a:pt x="654" y="150"/>
                  </a:lnTo>
                  <a:lnTo>
                    <a:pt x="645" y="148"/>
                  </a:lnTo>
                  <a:lnTo>
                    <a:pt x="637" y="147"/>
                  </a:lnTo>
                  <a:lnTo>
                    <a:pt x="628" y="145"/>
                  </a:lnTo>
                  <a:lnTo>
                    <a:pt x="622" y="143"/>
                  </a:lnTo>
                  <a:lnTo>
                    <a:pt x="622" y="129"/>
                  </a:lnTo>
                  <a:lnTo>
                    <a:pt x="611" y="129"/>
                  </a:lnTo>
                  <a:lnTo>
                    <a:pt x="611" y="141"/>
                  </a:lnTo>
                  <a:lnTo>
                    <a:pt x="598" y="137"/>
                  </a:lnTo>
                  <a:lnTo>
                    <a:pt x="581" y="134"/>
                  </a:lnTo>
                  <a:lnTo>
                    <a:pt x="568" y="131"/>
                  </a:lnTo>
                  <a:lnTo>
                    <a:pt x="556" y="130"/>
                  </a:lnTo>
                  <a:lnTo>
                    <a:pt x="533" y="126"/>
                  </a:lnTo>
                  <a:lnTo>
                    <a:pt x="524" y="143"/>
                  </a:lnTo>
                  <a:lnTo>
                    <a:pt x="515" y="143"/>
                  </a:lnTo>
                  <a:lnTo>
                    <a:pt x="500" y="143"/>
                  </a:lnTo>
                  <a:lnTo>
                    <a:pt x="474" y="143"/>
                  </a:lnTo>
                  <a:lnTo>
                    <a:pt x="412" y="145"/>
                  </a:lnTo>
                  <a:lnTo>
                    <a:pt x="416" y="109"/>
                  </a:lnTo>
                  <a:lnTo>
                    <a:pt x="409" y="109"/>
                  </a:lnTo>
                  <a:lnTo>
                    <a:pt x="403" y="145"/>
                  </a:lnTo>
                  <a:lnTo>
                    <a:pt x="306" y="161"/>
                  </a:lnTo>
                  <a:lnTo>
                    <a:pt x="299" y="131"/>
                  </a:lnTo>
                  <a:lnTo>
                    <a:pt x="285" y="137"/>
                  </a:lnTo>
                  <a:lnTo>
                    <a:pt x="292" y="164"/>
                  </a:lnTo>
                  <a:lnTo>
                    <a:pt x="235" y="171"/>
                  </a:lnTo>
                  <a:lnTo>
                    <a:pt x="233" y="161"/>
                  </a:lnTo>
                  <a:lnTo>
                    <a:pt x="232" y="162"/>
                  </a:lnTo>
                </a:path>
              </a:pathLst>
            </a:custGeom>
            <a:gradFill rotWithShape="0">
              <a:gsLst>
                <a:gs pos="0">
                  <a:srgbClr val="AAAAAA"/>
                </a:gs>
                <a:gs pos="100000">
                  <a:srgbClr val="555555"/>
                </a:gs>
              </a:gsLst>
              <a:lin ang="2700000" scaled="1"/>
            </a:gra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9" name="Line 364"/>
            <p:cNvSpPr>
              <a:spLocks noChangeShapeType="1"/>
            </p:cNvSpPr>
            <p:nvPr/>
          </p:nvSpPr>
          <p:spPr bwMode="auto">
            <a:xfrm flipH="1">
              <a:off x="5480" y="1878"/>
              <a:ext cx="105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" name="Freeform 365"/>
            <p:cNvSpPr>
              <a:spLocks/>
            </p:cNvSpPr>
            <p:nvPr/>
          </p:nvSpPr>
          <p:spPr bwMode="auto">
            <a:xfrm>
              <a:off x="5463" y="1890"/>
              <a:ext cx="115" cy="164"/>
            </a:xfrm>
            <a:custGeom>
              <a:avLst/>
              <a:gdLst>
                <a:gd name="T0" fmla="*/ 114 w 115"/>
                <a:gd name="T1" fmla="*/ 0 h 164"/>
                <a:gd name="T2" fmla="*/ 79 w 115"/>
                <a:gd name="T3" fmla="*/ 0 h 164"/>
                <a:gd name="T4" fmla="*/ 0 w 115"/>
                <a:gd name="T5" fmla="*/ 158 h 164"/>
                <a:gd name="T6" fmla="*/ 0 w 115"/>
                <a:gd name="T7" fmla="*/ 163 h 16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15" h="164">
                  <a:moveTo>
                    <a:pt x="114" y="0"/>
                  </a:moveTo>
                  <a:lnTo>
                    <a:pt x="79" y="0"/>
                  </a:lnTo>
                  <a:lnTo>
                    <a:pt x="0" y="158"/>
                  </a:lnTo>
                  <a:lnTo>
                    <a:pt x="0" y="163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" name="Line 366"/>
            <p:cNvSpPr>
              <a:spLocks noChangeShapeType="1"/>
            </p:cNvSpPr>
            <p:nvPr/>
          </p:nvSpPr>
          <p:spPr bwMode="auto">
            <a:xfrm flipH="1">
              <a:off x="5349" y="1882"/>
              <a:ext cx="168" cy="15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2" name="Freeform 367"/>
            <p:cNvSpPr>
              <a:spLocks/>
            </p:cNvSpPr>
            <p:nvPr/>
          </p:nvSpPr>
          <p:spPr bwMode="auto">
            <a:xfrm>
              <a:off x="5309" y="2036"/>
              <a:ext cx="154" cy="14"/>
            </a:xfrm>
            <a:custGeom>
              <a:avLst/>
              <a:gdLst>
                <a:gd name="T0" fmla="*/ 0 w 154"/>
                <a:gd name="T1" fmla="*/ 0 h 14"/>
                <a:gd name="T2" fmla="*/ 44 w 154"/>
                <a:gd name="T3" fmla="*/ 0 h 14"/>
                <a:gd name="T4" fmla="*/ 153 w 154"/>
                <a:gd name="T5" fmla="*/ 13 h 14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54" h="14">
                  <a:moveTo>
                    <a:pt x="0" y="0"/>
                  </a:moveTo>
                  <a:lnTo>
                    <a:pt x="44" y="0"/>
                  </a:lnTo>
                  <a:lnTo>
                    <a:pt x="153" y="13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" name="Freeform 368"/>
            <p:cNvSpPr>
              <a:spLocks/>
            </p:cNvSpPr>
            <p:nvPr/>
          </p:nvSpPr>
          <p:spPr bwMode="auto">
            <a:xfrm>
              <a:off x="5196" y="2153"/>
              <a:ext cx="232" cy="11"/>
            </a:xfrm>
            <a:custGeom>
              <a:avLst/>
              <a:gdLst>
                <a:gd name="T0" fmla="*/ 0 w 232"/>
                <a:gd name="T1" fmla="*/ 10 h 11"/>
                <a:gd name="T2" fmla="*/ 12 w 232"/>
                <a:gd name="T3" fmla="*/ 10 h 11"/>
                <a:gd name="T4" fmla="*/ 30 w 232"/>
                <a:gd name="T5" fmla="*/ 10 h 11"/>
                <a:gd name="T6" fmla="*/ 45 w 232"/>
                <a:gd name="T7" fmla="*/ 10 h 11"/>
                <a:gd name="T8" fmla="*/ 56 w 232"/>
                <a:gd name="T9" fmla="*/ 10 h 11"/>
                <a:gd name="T10" fmla="*/ 71 w 232"/>
                <a:gd name="T11" fmla="*/ 10 h 11"/>
                <a:gd name="T12" fmla="*/ 92 w 232"/>
                <a:gd name="T13" fmla="*/ 10 h 11"/>
                <a:gd name="T14" fmla="*/ 104 w 232"/>
                <a:gd name="T15" fmla="*/ 10 h 11"/>
                <a:gd name="T16" fmla="*/ 123 w 232"/>
                <a:gd name="T17" fmla="*/ 8 h 11"/>
                <a:gd name="T18" fmla="*/ 134 w 232"/>
                <a:gd name="T19" fmla="*/ 7 h 11"/>
                <a:gd name="T20" fmla="*/ 145 w 232"/>
                <a:gd name="T21" fmla="*/ 7 h 11"/>
                <a:gd name="T22" fmla="*/ 159 w 232"/>
                <a:gd name="T23" fmla="*/ 7 h 11"/>
                <a:gd name="T24" fmla="*/ 178 w 232"/>
                <a:gd name="T25" fmla="*/ 5 h 11"/>
                <a:gd name="T26" fmla="*/ 187 w 232"/>
                <a:gd name="T27" fmla="*/ 4 h 11"/>
                <a:gd name="T28" fmla="*/ 200 w 232"/>
                <a:gd name="T29" fmla="*/ 2 h 11"/>
                <a:gd name="T30" fmla="*/ 213 w 232"/>
                <a:gd name="T31" fmla="*/ 1 h 11"/>
                <a:gd name="T32" fmla="*/ 223 w 232"/>
                <a:gd name="T33" fmla="*/ 1 h 11"/>
                <a:gd name="T34" fmla="*/ 231 w 232"/>
                <a:gd name="T35" fmla="*/ 0 h 11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232" h="11">
                  <a:moveTo>
                    <a:pt x="0" y="10"/>
                  </a:moveTo>
                  <a:lnTo>
                    <a:pt x="12" y="10"/>
                  </a:lnTo>
                  <a:lnTo>
                    <a:pt x="30" y="10"/>
                  </a:lnTo>
                  <a:lnTo>
                    <a:pt x="45" y="10"/>
                  </a:lnTo>
                  <a:lnTo>
                    <a:pt x="56" y="10"/>
                  </a:lnTo>
                  <a:lnTo>
                    <a:pt x="71" y="10"/>
                  </a:lnTo>
                  <a:lnTo>
                    <a:pt x="92" y="10"/>
                  </a:lnTo>
                  <a:lnTo>
                    <a:pt x="104" y="10"/>
                  </a:lnTo>
                  <a:lnTo>
                    <a:pt x="123" y="8"/>
                  </a:lnTo>
                  <a:lnTo>
                    <a:pt x="134" y="7"/>
                  </a:lnTo>
                  <a:lnTo>
                    <a:pt x="145" y="7"/>
                  </a:lnTo>
                  <a:lnTo>
                    <a:pt x="159" y="7"/>
                  </a:lnTo>
                  <a:lnTo>
                    <a:pt x="178" y="5"/>
                  </a:lnTo>
                  <a:lnTo>
                    <a:pt x="187" y="4"/>
                  </a:lnTo>
                  <a:lnTo>
                    <a:pt x="200" y="2"/>
                  </a:lnTo>
                  <a:lnTo>
                    <a:pt x="213" y="1"/>
                  </a:lnTo>
                  <a:lnTo>
                    <a:pt x="223" y="1"/>
                  </a:lnTo>
                  <a:lnTo>
                    <a:pt x="231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" name="Freeform 369"/>
            <p:cNvSpPr>
              <a:spLocks/>
            </p:cNvSpPr>
            <p:nvPr/>
          </p:nvSpPr>
          <p:spPr bwMode="auto">
            <a:xfrm>
              <a:off x="5298" y="2161"/>
              <a:ext cx="33" cy="14"/>
            </a:xfrm>
            <a:custGeom>
              <a:avLst/>
              <a:gdLst>
                <a:gd name="T0" fmla="*/ 32 w 33"/>
                <a:gd name="T1" fmla="*/ 13 h 14"/>
                <a:gd name="T2" fmla="*/ 0 w 33"/>
                <a:gd name="T3" fmla="*/ 6 h 14"/>
                <a:gd name="T4" fmla="*/ 32 w 33"/>
                <a:gd name="T5" fmla="*/ 0 h 14"/>
                <a:gd name="T6" fmla="*/ 32 w 33"/>
                <a:gd name="T7" fmla="*/ 13 h 1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3" h="14">
                  <a:moveTo>
                    <a:pt x="32" y="13"/>
                  </a:moveTo>
                  <a:lnTo>
                    <a:pt x="0" y="6"/>
                  </a:lnTo>
                  <a:lnTo>
                    <a:pt x="32" y="0"/>
                  </a:lnTo>
                  <a:lnTo>
                    <a:pt x="32" y="13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5" name="Freeform 370"/>
            <p:cNvSpPr>
              <a:spLocks/>
            </p:cNvSpPr>
            <p:nvPr/>
          </p:nvSpPr>
          <p:spPr bwMode="auto">
            <a:xfrm>
              <a:off x="5239" y="2042"/>
              <a:ext cx="225" cy="13"/>
            </a:xfrm>
            <a:custGeom>
              <a:avLst/>
              <a:gdLst>
                <a:gd name="T0" fmla="*/ 224 w 225"/>
                <a:gd name="T1" fmla="*/ 12 h 13"/>
                <a:gd name="T2" fmla="*/ 97 w 225"/>
                <a:gd name="T3" fmla="*/ 6 h 13"/>
                <a:gd name="T4" fmla="*/ 0 w 225"/>
                <a:gd name="T5" fmla="*/ 0 h 13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25" h="13">
                  <a:moveTo>
                    <a:pt x="224" y="12"/>
                  </a:moveTo>
                  <a:lnTo>
                    <a:pt x="97" y="6"/>
                  </a:lnTo>
                  <a:lnTo>
                    <a:pt x="0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" name="Freeform 371"/>
            <p:cNvSpPr>
              <a:spLocks/>
            </p:cNvSpPr>
            <p:nvPr/>
          </p:nvSpPr>
          <p:spPr bwMode="auto">
            <a:xfrm>
              <a:off x="4979" y="2099"/>
              <a:ext cx="537" cy="24"/>
            </a:xfrm>
            <a:custGeom>
              <a:avLst/>
              <a:gdLst>
                <a:gd name="T0" fmla="*/ 0 w 537"/>
                <a:gd name="T1" fmla="*/ 0 h 24"/>
                <a:gd name="T2" fmla="*/ 49 w 537"/>
                <a:gd name="T3" fmla="*/ 4 h 24"/>
                <a:gd name="T4" fmla="*/ 79 w 537"/>
                <a:gd name="T5" fmla="*/ 7 h 24"/>
                <a:gd name="T6" fmla="*/ 132 w 537"/>
                <a:gd name="T7" fmla="*/ 10 h 24"/>
                <a:gd name="T8" fmla="*/ 197 w 537"/>
                <a:gd name="T9" fmla="*/ 13 h 24"/>
                <a:gd name="T10" fmla="*/ 507 w 537"/>
                <a:gd name="T11" fmla="*/ 23 h 24"/>
                <a:gd name="T12" fmla="*/ 513 w 537"/>
                <a:gd name="T13" fmla="*/ 23 h 24"/>
                <a:gd name="T14" fmla="*/ 519 w 537"/>
                <a:gd name="T15" fmla="*/ 22 h 24"/>
                <a:gd name="T16" fmla="*/ 525 w 537"/>
                <a:gd name="T17" fmla="*/ 19 h 24"/>
                <a:gd name="T18" fmla="*/ 529 w 537"/>
                <a:gd name="T19" fmla="*/ 17 h 24"/>
                <a:gd name="T20" fmla="*/ 533 w 537"/>
                <a:gd name="T21" fmla="*/ 13 h 24"/>
                <a:gd name="T22" fmla="*/ 536 w 537"/>
                <a:gd name="T23" fmla="*/ 10 h 2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537" h="24">
                  <a:moveTo>
                    <a:pt x="0" y="0"/>
                  </a:moveTo>
                  <a:lnTo>
                    <a:pt x="49" y="4"/>
                  </a:lnTo>
                  <a:lnTo>
                    <a:pt x="79" y="7"/>
                  </a:lnTo>
                  <a:lnTo>
                    <a:pt x="132" y="10"/>
                  </a:lnTo>
                  <a:lnTo>
                    <a:pt x="197" y="13"/>
                  </a:lnTo>
                  <a:lnTo>
                    <a:pt x="507" y="23"/>
                  </a:lnTo>
                  <a:lnTo>
                    <a:pt x="513" y="23"/>
                  </a:lnTo>
                  <a:lnTo>
                    <a:pt x="519" y="22"/>
                  </a:lnTo>
                  <a:lnTo>
                    <a:pt x="525" y="19"/>
                  </a:lnTo>
                  <a:lnTo>
                    <a:pt x="529" y="17"/>
                  </a:lnTo>
                  <a:lnTo>
                    <a:pt x="533" y="13"/>
                  </a:lnTo>
                  <a:lnTo>
                    <a:pt x="536" y="1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7" name="Line 372"/>
            <p:cNvSpPr>
              <a:spLocks noChangeShapeType="1"/>
            </p:cNvSpPr>
            <p:nvPr/>
          </p:nvSpPr>
          <p:spPr bwMode="auto">
            <a:xfrm>
              <a:off x="5353" y="2040"/>
              <a:ext cx="0" cy="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8" name="Line 373"/>
            <p:cNvSpPr>
              <a:spLocks noChangeShapeType="1"/>
            </p:cNvSpPr>
            <p:nvPr/>
          </p:nvSpPr>
          <p:spPr bwMode="auto">
            <a:xfrm>
              <a:off x="5418" y="2048"/>
              <a:ext cx="0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9" name="Freeform 374"/>
            <p:cNvSpPr>
              <a:spLocks/>
            </p:cNvSpPr>
            <p:nvPr/>
          </p:nvSpPr>
          <p:spPr bwMode="auto">
            <a:xfrm>
              <a:off x="5336" y="2068"/>
              <a:ext cx="181" cy="24"/>
            </a:xfrm>
            <a:custGeom>
              <a:avLst/>
              <a:gdLst>
                <a:gd name="T0" fmla="*/ 180 w 181"/>
                <a:gd name="T1" fmla="*/ 23 h 24"/>
                <a:gd name="T2" fmla="*/ 178 w 181"/>
                <a:gd name="T3" fmla="*/ 17 h 24"/>
                <a:gd name="T4" fmla="*/ 173 w 181"/>
                <a:gd name="T5" fmla="*/ 11 h 24"/>
                <a:gd name="T6" fmla="*/ 169 w 181"/>
                <a:gd name="T7" fmla="*/ 7 h 24"/>
                <a:gd name="T8" fmla="*/ 159 w 181"/>
                <a:gd name="T9" fmla="*/ 2 h 24"/>
                <a:gd name="T10" fmla="*/ 155 w 181"/>
                <a:gd name="T11" fmla="*/ 2 h 24"/>
                <a:gd name="T12" fmla="*/ 147 w 181"/>
                <a:gd name="T13" fmla="*/ 0 h 24"/>
                <a:gd name="T14" fmla="*/ 138 w 181"/>
                <a:gd name="T15" fmla="*/ 0 h 24"/>
                <a:gd name="T16" fmla="*/ 129 w 181"/>
                <a:gd name="T17" fmla="*/ 0 h 24"/>
                <a:gd name="T18" fmla="*/ 0 w 181"/>
                <a:gd name="T19" fmla="*/ 0 h 2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81" h="24">
                  <a:moveTo>
                    <a:pt x="180" y="23"/>
                  </a:moveTo>
                  <a:lnTo>
                    <a:pt x="178" y="17"/>
                  </a:lnTo>
                  <a:lnTo>
                    <a:pt x="173" y="11"/>
                  </a:lnTo>
                  <a:lnTo>
                    <a:pt x="169" y="7"/>
                  </a:lnTo>
                  <a:lnTo>
                    <a:pt x="159" y="2"/>
                  </a:lnTo>
                  <a:lnTo>
                    <a:pt x="155" y="2"/>
                  </a:lnTo>
                  <a:lnTo>
                    <a:pt x="147" y="0"/>
                  </a:lnTo>
                  <a:lnTo>
                    <a:pt x="138" y="0"/>
                  </a:lnTo>
                  <a:lnTo>
                    <a:pt x="129" y="0"/>
                  </a:lnTo>
                  <a:lnTo>
                    <a:pt x="0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0" name="Line 375"/>
            <p:cNvSpPr>
              <a:spLocks noChangeShapeType="1"/>
            </p:cNvSpPr>
            <p:nvPr/>
          </p:nvSpPr>
          <p:spPr bwMode="auto">
            <a:xfrm>
              <a:off x="5336" y="2052"/>
              <a:ext cx="0" cy="3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" name="Line 376"/>
            <p:cNvSpPr>
              <a:spLocks noChangeShapeType="1"/>
            </p:cNvSpPr>
            <p:nvPr/>
          </p:nvSpPr>
          <p:spPr bwMode="auto">
            <a:xfrm>
              <a:off x="5336" y="2114"/>
              <a:ext cx="0" cy="4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2" name="Line 377"/>
            <p:cNvSpPr>
              <a:spLocks noChangeShapeType="1"/>
            </p:cNvSpPr>
            <p:nvPr/>
          </p:nvSpPr>
          <p:spPr bwMode="auto">
            <a:xfrm>
              <a:off x="5428" y="2056"/>
              <a:ext cx="0" cy="29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3" name="Line 378"/>
            <p:cNvSpPr>
              <a:spLocks noChangeShapeType="1"/>
            </p:cNvSpPr>
            <p:nvPr/>
          </p:nvSpPr>
          <p:spPr bwMode="auto">
            <a:xfrm>
              <a:off x="5428" y="2114"/>
              <a:ext cx="0" cy="3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4" name="Line 379"/>
            <p:cNvSpPr>
              <a:spLocks noChangeShapeType="1"/>
            </p:cNvSpPr>
            <p:nvPr/>
          </p:nvSpPr>
          <p:spPr bwMode="auto">
            <a:xfrm>
              <a:off x="5463" y="2058"/>
              <a:ext cx="0" cy="2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5" name="Line 380"/>
            <p:cNvSpPr>
              <a:spLocks noChangeShapeType="1"/>
            </p:cNvSpPr>
            <p:nvPr/>
          </p:nvSpPr>
          <p:spPr bwMode="auto">
            <a:xfrm>
              <a:off x="5462" y="2114"/>
              <a:ext cx="0" cy="3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6" name="Line 381"/>
            <p:cNvSpPr>
              <a:spLocks noChangeShapeType="1"/>
            </p:cNvSpPr>
            <p:nvPr/>
          </p:nvSpPr>
          <p:spPr bwMode="auto">
            <a:xfrm>
              <a:off x="5483" y="2059"/>
              <a:ext cx="0" cy="26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7" name="Line 382"/>
            <p:cNvSpPr>
              <a:spLocks noChangeShapeType="1"/>
            </p:cNvSpPr>
            <p:nvPr/>
          </p:nvSpPr>
          <p:spPr bwMode="auto">
            <a:xfrm>
              <a:off x="5483" y="2114"/>
              <a:ext cx="0" cy="29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8" name="Freeform 383"/>
            <p:cNvSpPr>
              <a:spLocks/>
            </p:cNvSpPr>
            <p:nvPr/>
          </p:nvSpPr>
          <p:spPr bwMode="auto">
            <a:xfrm>
              <a:off x="5483" y="2062"/>
              <a:ext cx="64" cy="15"/>
            </a:xfrm>
            <a:custGeom>
              <a:avLst/>
              <a:gdLst>
                <a:gd name="T0" fmla="*/ 0 w 64"/>
                <a:gd name="T1" fmla="*/ 0 h 15"/>
                <a:gd name="T2" fmla="*/ 6 w 64"/>
                <a:gd name="T3" fmla="*/ 0 h 15"/>
                <a:gd name="T4" fmla="*/ 9 w 64"/>
                <a:gd name="T5" fmla="*/ 1 h 15"/>
                <a:gd name="T6" fmla="*/ 15 w 64"/>
                <a:gd name="T7" fmla="*/ 2 h 15"/>
                <a:gd name="T8" fmla="*/ 20 w 64"/>
                <a:gd name="T9" fmla="*/ 4 h 15"/>
                <a:gd name="T10" fmla="*/ 28 w 64"/>
                <a:gd name="T11" fmla="*/ 5 h 15"/>
                <a:gd name="T12" fmla="*/ 32 w 64"/>
                <a:gd name="T13" fmla="*/ 6 h 15"/>
                <a:gd name="T14" fmla="*/ 36 w 64"/>
                <a:gd name="T15" fmla="*/ 8 h 15"/>
                <a:gd name="T16" fmla="*/ 41 w 64"/>
                <a:gd name="T17" fmla="*/ 10 h 15"/>
                <a:gd name="T18" fmla="*/ 45 w 64"/>
                <a:gd name="T19" fmla="*/ 11 h 15"/>
                <a:gd name="T20" fmla="*/ 48 w 64"/>
                <a:gd name="T21" fmla="*/ 13 h 15"/>
                <a:gd name="T22" fmla="*/ 50 w 64"/>
                <a:gd name="T23" fmla="*/ 14 h 15"/>
                <a:gd name="T24" fmla="*/ 56 w 64"/>
                <a:gd name="T25" fmla="*/ 14 h 15"/>
                <a:gd name="T26" fmla="*/ 63 w 64"/>
                <a:gd name="T27" fmla="*/ 14 h 15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64" h="15">
                  <a:moveTo>
                    <a:pt x="0" y="0"/>
                  </a:moveTo>
                  <a:lnTo>
                    <a:pt x="6" y="0"/>
                  </a:lnTo>
                  <a:lnTo>
                    <a:pt x="9" y="1"/>
                  </a:lnTo>
                  <a:lnTo>
                    <a:pt x="15" y="2"/>
                  </a:lnTo>
                  <a:lnTo>
                    <a:pt x="20" y="4"/>
                  </a:lnTo>
                  <a:lnTo>
                    <a:pt x="28" y="5"/>
                  </a:lnTo>
                  <a:lnTo>
                    <a:pt x="32" y="6"/>
                  </a:lnTo>
                  <a:lnTo>
                    <a:pt x="36" y="8"/>
                  </a:lnTo>
                  <a:lnTo>
                    <a:pt x="41" y="10"/>
                  </a:lnTo>
                  <a:lnTo>
                    <a:pt x="45" y="11"/>
                  </a:lnTo>
                  <a:lnTo>
                    <a:pt x="48" y="13"/>
                  </a:lnTo>
                  <a:lnTo>
                    <a:pt x="50" y="14"/>
                  </a:lnTo>
                  <a:lnTo>
                    <a:pt x="56" y="14"/>
                  </a:lnTo>
                  <a:lnTo>
                    <a:pt x="63" y="14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9" name="Freeform 384"/>
            <p:cNvSpPr>
              <a:spLocks/>
            </p:cNvSpPr>
            <p:nvPr/>
          </p:nvSpPr>
          <p:spPr bwMode="auto">
            <a:xfrm>
              <a:off x="5483" y="2127"/>
              <a:ext cx="65" cy="12"/>
            </a:xfrm>
            <a:custGeom>
              <a:avLst/>
              <a:gdLst>
                <a:gd name="T0" fmla="*/ 0 w 65"/>
                <a:gd name="T1" fmla="*/ 11 h 12"/>
                <a:gd name="T2" fmla="*/ 11 w 65"/>
                <a:gd name="T3" fmla="*/ 10 h 12"/>
                <a:gd name="T4" fmla="*/ 22 w 65"/>
                <a:gd name="T5" fmla="*/ 8 h 12"/>
                <a:gd name="T6" fmla="*/ 39 w 65"/>
                <a:gd name="T7" fmla="*/ 3 h 12"/>
                <a:gd name="T8" fmla="*/ 49 w 65"/>
                <a:gd name="T9" fmla="*/ 0 h 12"/>
                <a:gd name="T10" fmla="*/ 64 w 65"/>
                <a:gd name="T11" fmla="*/ 0 h 1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5" h="12">
                  <a:moveTo>
                    <a:pt x="0" y="11"/>
                  </a:moveTo>
                  <a:lnTo>
                    <a:pt x="11" y="10"/>
                  </a:lnTo>
                  <a:lnTo>
                    <a:pt x="22" y="8"/>
                  </a:lnTo>
                  <a:lnTo>
                    <a:pt x="39" y="3"/>
                  </a:lnTo>
                  <a:lnTo>
                    <a:pt x="49" y="0"/>
                  </a:lnTo>
                  <a:lnTo>
                    <a:pt x="64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0" name="Freeform 385"/>
            <p:cNvSpPr>
              <a:spLocks/>
            </p:cNvSpPr>
            <p:nvPr/>
          </p:nvSpPr>
          <p:spPr bwMode="auto">
            <a:xfrm>
              <a:off x="5483" y="2118"/>
              <a:ext cx="65" cy="13"/>
            </a:xfrm>
            <a:custGeom>
              <a:avLst/>
              <a:gdLst>
                <a:gd name="T0" fmla="*/ 0 w 65"/>
                <a:gd name="T1" fmla="*/ 12 h 13"/>
                <a:gd name="T2" fmla="*/ 4 w 65"/>
                <a:gd name="T3" fmla="*/ 12 h 13"/>
                <a:gd name="T4" fmla="*/ 16 w 65"/>
                <a:gd name="T5" fmla="*/ 10 h 13"/>
                <a:gd name="T6" fmla="*/ 24 w 65"/>
                <a:gd name="T7" fmla="*/ 8 h 13"/>
                <a:gd name="T8" fmla="*/ 34 w 65"/>
                <a:gd name="T9" fmla="*/ 6 h 13"/>
                <a:gd name="T10" fmla="*/ 40 w 65"/>
                <a:gd name="T11" fmla="*/ 3 h 13"/>
                <a:gd name="T12" fmla="*/ 49 w 65"/>
                <a:gd name="T13" fmla="*/ 0 h 13"/>
                <a:gd name="T14" fmla="*/ 64 w 65"/>
                <a:gd name="T15" fmla="*/ 0 h 1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65" h="13">
                  <a:moveTo>
                    <a:pt x="0" y="12"/>
                  </a:moveTo>
                  <a:lnTo>
                    <a:pt x="4" y="12"/>
                  </a:lnTo>
                  <a:lnTo>
                    <a:pt x="16" y="10"/>
                  </a:lnTo>
                  <a:lnTo>
                    <a:pt x="24" y="8"/>
                  </a:lnTo>
                  <a:lnTo>
                    <a:pt x="34" y="6"/>
                  </a:lnTo>
                  <a:lnTo>
                    <a:pt x="40" y="3"/>
                  </a:lnTo>
                  <a:lnTo>
                    <a:pt x="49" y="0"/>
                  </a:lnTo>
                  <a:lnTo>
                    <a:pt x="64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1" name="Freeform 386"/>
            <p:cNvSpPr>
              <a:spLocks/>
            </p:cNvSpPr>
            <p:nvPr/>
          </p:nvSpPr>
          <p:spPr bwMode="auto">
            <a:xfrm>
              <a:off x="5260" y="2090"/>
              <a:ext cx="288" cy="21"/>
            </a:xfrm>
            <a:custGeom>
              <a:avLst/>
              <a:gdLst>
                <a:gd name="T0" fmla="*/ 286 w 288"/>
                <a:gd name="T1" fmla="*/ 5 h 21"/>
                <a:gd name="T2" fmla="*/ 270 w 288"/>
                <a:gd name="T3" fmla="*/ 2 h 21"/>
                <a:gd name="T4" fmla="*/ 244 w 288"/>
                <a:gd name="T5" fmla="*/ 1 h 21"/>
                <a:gd name="T6" fmla="*/ 225 w 288"/>
                <a:gd name="T7" fmla="*/ 0 h 21"/>
                <a:gd name="T8" fmla="*/ 56 w 288"/>
                <a:gd name="T9" fmla="*/ 0 h 21"/>
                <a:gd name="T10" fmla="*/ 48 w 288"/>
                <a:gd name="T11" fmla="*/ 0 h 21"/>
                <a:gd name="T12" fmla="*/ 34 w 288"/>
                <a:gd name="T13" fmla="*/ 1 h 21"/>
                <a:gd name="T14" fmla="*/ 22 w 288"/>
                <a:gd name="T15" fmla="*/ 3 h 21"/>
                <a:gd name="T16" fmla="*/ 16 w 288"/>
                <a:gd name="T17" fmla="*/ 4 h 21"/>
                <a:gd name="T18" fmla="*/ 0 w 288"/>
                <a:gd name="T19" fmla="*/ 9 h 21"/>
                <a:gd name="T20" fmla="*/ 13 w 288"/>
                <a:gd name="T21" fmla="*/ 15 h 21"/>
                <a:gd name="T22" fmla="*/ 27 w 288"/>
                <a:gd name="T23" fmla="*/ 18 h 21"/>
                <a:gd name="T24" fmla="*/ 62 w 288"/>
                <a:gd name="T25" fmla="*/ 20 h 21"/>
                <a:gd name="T26" fmla="*/ 230 w 288"/>
                <a:gd name="T27" fmla="*/ 20 h 21"/>
                <a:gd name="T28" fmla="*/ 244 w 288"/>
                <a:gd name="T29" fmla="*/ 19 h 21"/>
                <a:gd name="T30" fmla="*/ 254 w 288"/>
                <a:gd name="T31" fmla="*/ 18 h 21"/>
                <a:gd name="T32" fmla="*/ 263 w 288"/>
                <a:gd name="T33" fmla="*/ 17 h 21"/>
                <a:gd name="T34" fmla="*/ 287 w 288"/>
                <a:gd name="T35" fmla="*/ 13 h 21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288" h="21">
                  <a:moveTo>
                    <a:pt x="286" y="5"/>
                  </a:moveTo>
                  <a:lnTo>
                    <a:pt x="270" y="2"/>
                  </a:lnTo>
                  <a:lnTo>
                    <a:pt x="244" y="1"/>
                  </a:lnTo>
                  <a:lnTo>
                    <a:pt x="225" y="0"/>
                  </a:lnTo>
                  <a:lnTo>
                    <a:pt x="56" y="0"/>
                  </a:lnTo>
                  <a:lnTo>
                    <a:pt x="48" y="0"/>
                  </a:lnTo>
                  <a:lnTo>
                    <a:pt x="34" y="1"/>
                  </a:lnTo>
                  <a:lnTo>
                    <a:pt x="22" y="3"/>
                  </a:lnTo>
                  <a:lnTo>
                    <a:pt x="16" y="4"/>
                  </a:lnTo>
                  <a:lnTo>
                    <a:pt x="0" y="9"/>
                  </a:lnTo>
                  <a:lnTo>
                    <a:pt x="13" y="15"/>
                  </a:lnTo>
                  <a:lnTo>
                    <a:pt x="27" y="18"/>
                  </a:lnTo>
                  <a:lnTo>
                    <a:pt x="62" y="20"/>
                  </a:lnTo>
                  <a:lnTo>
                    <a:pt x="230" y="20"/>
                  </a:lnTo>
                  <a:lnTo>
                    <a:pt x="244" y="19"/>
                  </a:lnTo>
                  <a:lnTo>
                    <a:pt x="254" y="18"/>
                  </a:lnTo>
                  <a:lnTo>
                    <a:pt x="263" y="17"/>
                  </a:lnTo>
                  <a:lnTo>
                    <a:pt x="287" y="13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" name="Freeform 387"/>
            <p:cNvSpPr>
              <a:spLocks/>
            </p:cNvSpPr>
            <p:nvPr/>
          </p:nvSpPr>
          <p:spPr bwMode="auto">
            <a:xfrm>
              <a:off x="5511" y="2092"/>
              <a:ext cx="2" cy="1"/>
            </a:xfrm>
            <a:custGeom>
              <a:avLst/>
              <a:gdLst>
                <a:gd name="T0" fmla="*/ 1 w 2"/>
                <a:gd name="T1" fmla="*/ 0 h 1"/>
                <a:gd name="T2" fmla="*/ 0 w 2"/>
                <a:gd name="T3" fmla="*/ 0 h 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2" h="1">
                  <a:moveTo>
                    <a:pt x="1" y="0"/>
                  </a:moveTo>
                  <a:lnTo>
                    <a:pt x="0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3" name="Freeform 388"/>
            <p:cNvSpPr>
              <a:spLocks/>
            </p:cNvSpPr>
            <p:nvPr/>
          </p:nvSpPr>
          <p:spPr bwMode="auto">
            <a:xfrm>
              <a:off x="5504" y="2092"/>
              <a:ext cx="8" cy="4"/>
            </a:xfrm>
            <a:custGeom>
              <a:avLst/>
              <a:gdLst>
                <a:gd name="T0" fmla="*/ 7 w 8"/>
                <a:gd name="T1" fmla="*/ 0 h 4"/>
                <a:gd name="T2" fmla="*/ 6 w 8"/>
                <a:gd name="T3" fmla="*/ 0 h 4"/>
                <a:gd name="T4" fmla="*/ 5 w 8"/>
                <a:gd name="T5" fmla="*/ 0 h 4"/>
                <a:gd name="T6" fmla="*/ 4 w 8"/>
                <a:gd name="T7" fmla="*/ 1 h 4"/>
                <a:gd name="T8" fmla="*/ 2 w 8"/>
                <a:gd name="T9" fmla="*/ 1 h 4"/>
                <a:gd name="T10" fmla="*/ 2 w 8"/>
                <a:gd name="T11" fmla="*/ 2 h 4"/>
                <a:gd name="T12" fmla="*/ 0 w 8"/>
                <a:gd name="T13" fmla="*/ 2 h 4"/>
                <a:gd name="T14" fmla="*/ 0 w 8"/>
                <a:gd name="T15" fmla="*/ 3 h 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8" h="4">
                  <a:moveTo>
                    <a:pt x="7" y="0"/>
                  </a:moveTo>
                  <a:lnTo>
                    <a:pt x="6" y="0"/>
                  </a:lnTo>
                  <a:lnTo>
                    <a:pt x="5" y="0"/>
                  </a:lnTo>
                  <a:lnTo>
                    <a:pt x="4" y="1"/>
                  </a:lnTo>
                  <a:lnTo>
                    <a:pt x="2" y="1"/>
                  </a:lnTo>
                  <a:lnTo>
                    <a:pt x="2" y="2"/>
                  </a:lnTo>
                  <a:lnTo>
                    <a:pt x="0" y="2"/>
                  </a:lnTo>
                  <a:lnTo>
                    <a:pt x="0" y="3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4" name="Freeform 389"/>
            <p:cNvSpPr>
              <a:spLocks/>
            </p:cNvSpPr>
            <p:nvPr/>
          </p:nvSpPr>
          <p:spPr bwMode="auto">
            <a:xfrm>
              <a:off x="5501" y="2095"/>
              <a:ext cx="4" cy="6"/>
            </a:xfrm>
            <a:custGeom>
              <a:avLst/>
              <a:gdLst>
                <a:gd name="T0" fmla="*/ 3 w 4"/>
                <a:gd name="T1" fmla="*/ 0 h 6"/>
                <a:gd name="T2" fmla="*/ 2 w 4"/>
                <a:gd name="T3" fmla="*/ 0 h 6"/>
                <a:gd name="T4" fmla="*/ 1 w 4"/>
                <a:gd name="T5" fmla="*/ 1 h 6"/>
                <a:gd name="T6" fmla="*/ 1 w 4"/>
                <a:gd name="T7" fmla="*/ 2 h 6"/>
                <a:gd name="T8" fmla="*/ 1 w 4"/>
                <a:gd name="T9" fmla="*/ 3 h 6"/>
                <a:gd name="T10" fmla="*/ 0 w 4"/>
                <a:gd name="T11" fmla="*/ 3 h 6"/>
                <a:gd name="T12" fmla="*/ 0 w 4"/>
                <a:gd name="T13" fmla="*/ 4 h 6"/>
                <a:gd name="T14" fmla="*/ 0 w 4"/>
                <a:gd name="T15" fmla="*/ 5 h 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4" h="6">
                  <a:moveTo>
                    <a:pt x="3" y="0"/>
                  </a:moveTo>
                  <a:lnTo>
                    <a:pt x="2" y="0"/>
                  </a:lnTo>
                  <a:lnTo>
                    <a:pt x="1" y="1"/>
                  </a:lnTo>
                  <a:lnTo>
                    <a:pt x="1" y="2"/>
                  </a:lnTo>
                  <a:lnTo>
                    <a:pt x="1" y="3"/>
                  </a:lnTo>
                  <a:lnTo>
                    <a:pt x="0" y="3"/>
                  </a:lnTo>
                  <a:lnTo>
                    <a:pt x="0" y="4"/>
                  </a:lnTo>
                  <a:lnTo>
                    <a:pt x="0" y="5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5" name="Freeform 390"/>
            <p:cNvSpPr>
              <a:spLocks/>
            </p:cNvSpPr>
            <p:nvPr/>
          </p:nvSpPr>
          <p:spPr bwMode="auto">
            <a:xfrm>
              <a:off x="5501" y="2100"/>
              <a:ext cx="4" cy="5"/>
            </a:xfrm>
            <a:custGeom>
              <a:avLst/>
              <a:gdLst>
                <a:gd name="T0" fmla="*/ 0 w 4"/>
                <a:gd name="T1" fmla="*/ 0 h 5"/>
                <a:gd name="T2" fmla="*/ 0 w 4"/>
                <a:gd name="T3" fmla="*/ 1 h 5"/>
                <a:gd name="T4" fmla="*/ 1 w 4"/>
                <a:gd name="T5" fmla="*/ 2 h 5"/>
                <a:gd name="T6" fmla="*/ 2 w 4"/>
                <a:gd name="T7" fmla="*/ 3 h 5"/>
                <a:gd name="T8" fmla="*/ 3 w 4"/>
                <a:gd name="T9" fmla="*/ 4 h 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" h="5">
                  <a:moveTo>
                    <a:pt x="0" y="0"/>
                  </a:moveTo>
                  <a:lnTo>
                    <a:pt x="0" y="1"/>
                  </a:lnTo>
                  <a:lnTo>
                    <a:pt x="1" y="2"/>
                  </a:lnTo>
                  <a:lnTo>
                    <a:pt x="2" y="3"/>
                  </a:lnTo>
                  <a:lnTo>
                    <a:pt x="3" y="4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6" name="Freeform 391"/>
            <p:cNvSpPr>
              <a:spLocks/>
            </p:cNvSpPr>
            <p:nvPr/>
          </p:nvSpPr>
          <p:spPr bwMode="auto">
            <a:xfrm>
              <a:off x="5504" y="2104"/>
              <a:ext cx="8" cy="5"/>
            </a:xfrm>
            <a:custGeom>
              <a:avLst/>
              <a:gdLst>
                <a:gd name="T0" fmla="*/ 0 w 8"/>
                <a:gd name="T1" fmla="*/ 0 h 5"/>
                <a:gd name="T2" fmla="*/ 2 w 8"/>
                <a:gd name="T3" fmla="*/ 0 h 5"/>
                <a:gd name="T4" fmla="*/ 2 w 8"/>
                <a:gd name="T5" fmla="*/ 1 h 5"/>
                <a:gd name="T6" fmla="*/ 4 w 8"/>
                <a:gd name="T7" fmla="*/ 2 h 5"/>
                <a:gd name="T8" fmla="*/ 5 w 8"/>
                <a:gd name="T9" fmla="*/ 2 h 5"/>
                <a:gd name="T10" fmla="*/ 6 w 8"/>
                <a:gd name="T11" fmla="*/ 3 h 5"/>
                <a:gd name="T12" fmla="*/ 7 w 8"/>
                <a:gd name="T13" fmla="*/ 4 h 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8" h="5">
                  <a:moveTo>
                    <a:pt x="0" y="0"/>
                  </a:moveTo>
                  <a:lnTo>
                    <a:pt x="2" y="0"/>
                  </a:lnTo>
                  <a:lnTo>
                    <a:pt x="2" y="1"/>
                  </a:lnTo>
                  <a:lnTo>
                    <a:pt x="4" y="2"/>
                  </a:lnTo>
                  <a:lnTo>
                    <a:pt x="5" y="2"/>
                  </a:lnTo>
                  <a:lnTo>
                    <a:pt x="6" y="3"/>
                  </a:lnTo>
                  <a:lnTo>
                    <a:pt x="7" y="4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7" name="Freeform 392"/>
            <p:cNvSpPr>
              <a:spLocks/>
            </p:cNvSpPr>
            <p:nvPr/>
          </p:nvSpPr>
          <p:spPr bwMode="auto">
            <a:xfrm>
              <a:off x="5511" y="2108"/>
              <a:ext cx="2" cy="1"/>
            </a:xfrm>
            <a:custGeom>
              <a:avLst/>
              <a:gdLst>
                <a:gd name="T0" fmla="*/ 0 w 2"/>
                <a:gd name="T1" fmla="*/ 0 h 1"/>
                <a:gd name="T2" fmla="*/ 1 w 2"/>
                <a:gd name="T3" fmla="*/ 0 h 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2" h="1">
                  <a:moveTo>
                    <a:pt x="0" y="0"/>
                  </a:moveTo>
                  <a:lnTo>
                    <a:pt x="1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8" name="Line 393"/>
            <p:cNvSpPr>
              <a:spLocks noChangeShapeType="1"/>
            </p:cNvSpPr>
            <p:nvPr/>
          </p:nvSpPr>
          <p:spPr bwMode="auto">
            <a:xfrm flipH="1">
              <a:off x="5257" y="2099"/>
              <a:ext cx="248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9" name="Line 394"/>
            <p:cNvSpPr>
              <a:spLocks noChangeShapeType="1"/>
            </p:cNvSpPr>
            <p:nvPr/>
          </p:nvSpPr>
          <p:spPr bwMode="auto">
            <a:xfrm>
              <a:off x="5532" y="2072"/>
              <a:ext cx="0" cy="16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0" name="Line 395"/>
            <p:cNvSpPr>
              <a:spLocks noChangeShapeType="1"/>
            </p:cNvSpPr>
            <p:nvPr/>
          </p:nvSpPr>
          <p:spPr bwMode="auto">
            <a:xfrm>
              <a:off x="5532" y="2110"/>
              <a:ext cx="0" cy="2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1" name="Freeform 396"/>
            <p:cNvSpPr>
              <a:spLocks/>
            </p:cNvSpPr>
            <p:nvPr/>
          </p:nvSpPr>
          <p:spPr bwMode="auto">
            <a:xfrm>
              <a:off x="5509" y="2079"/>
              <a:ext cx="38" cy="10"/>
            </a:xfrm>
            <a:custGeom>
              <a:avLst/>
              <a:gdLst>
                <a:gd name="T0" fmla="*/ 0 w 38"/>
                <a:gd name="T1" fmla="*/ 0 h 10"/>
                <a:gd name="T2" fmla="*/ 14 w 38"/>
                <a:gd name="T3" fmla="*/ 4 h 10"/>
                <a:gd name="T4" fmla="*/ 23 w 38"/>
                <a:gd name="T5" fmla="*/ 9 h 10"/>
                <a:gd name="T6" fmla="*/ 37 w 38"/>
                <a:gd name="T7" fmla="*/ 9 h 1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8" h="10">
                  <a:moveTo>
                    <a:pt x="0" y="0"/>
                  </a:moveTo>
                  <a:lnTo>
                    <a:pt x="14" y="4"/>
                  </a:lnTo>
                  <a:lnTo>
                    <a:pt x="23" y="9"/>
                  </a:lnTo>
                  <a:lnTo>
                    <a:pt x="37" y="9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" name="Line 397"/>
            <p:cNvSpPr>
              <a:spLocks noChangeShapeType="1"/>
            </p:cNvSpPr>
            <p:nvPr/>
          </p:nvSpPr>
          <p:spPr bwMode="auto">
            <a:xfrm>
              <a:off x="5467" y="2054"/>
              <a:ext cx="18" cy="1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63" name="Group 398"/>
            <p:cNvGrpSpPr>
              <a:grpSpLocks/>
            </p:cNvGrpSpPr>
            <p:nvPr/>
          </p:nvGrpSpPr>
          <p:grpSpPr bwMode="auto">
            <a:xfrm>
              <a:off x="4293" y="1968"/>
              <a:ext cx="1014" cy="215"/>
              <a:chOff x="4293" y="1968"/>
              <a:chExt cx="1014" cy="215"/>
            </a:xfrm>
          </p:grpSpPr>
          <p:sp>
            <p:nvSpPr>
              <p:cNvPr id="64" name="Freeform 399"/>
              <p:cNvSpPr>
                <a:spLocks/>
              </p:cNvSpPr>
              <p:nvPr/>
            </p:nvSpPr>
            <p:spPr bwMode="auto">
              <a:xfrm>
                <a:off x="4403" y="2010"/>
                <a:ext cx="572" cy="27"/>
              </a:xfrm>
              <a:custGeom>
                <a:avLst/>
                <a:gdLst>
                  <a:gd name="T0" fmla="*/ 0 w 572"/>
                  <a:gd name="T1" fmla="*/ 26 h 27"/>
                  <a:gd name="T2" fmla="*/ 20 w 572"/>
                  <a:gd name="T3" fmla="*/ 25 h 27"/>
                  <a:gd name="T4" fmla="*/ 31 w 572"/>
                  <a:gd name="T5" fmla="*/ 25 h 27"/>
                  <a:gd name="T6" fmla="*/ 71 w 572"/>
                  <a:gd name="T7" fmla="*/ 24 h 27"/>
                  <a:gd name="T8" fmla="*/ 94 w 572"/>
                  <a:gd name="T9" fmla="*/ 20 h 27"/>
                  <a:gd name="T10" fmla="*/ 101 w 572"/>
                  <a:gd name="T11" fmla="*/ 19 h 27"/>
                  <a:gd name="T12" fmla="*/ 172 w 572"/>
                  <a:gd name="T13" fmla="*/ 8 h 27"/>
                  <a:gd name="T14" fmla="*/ 212 w 572"/>
                  <a:gd name="T15" fmla="*/ 2 h 27"/>
                  <a:gd name="T16" fmla="*/ 228 w 572"/>
                  <a:gd name="T17" fmla="*/ 1 h 27"/>
                  <a:gd name="T18" fmla="*/ 321 w 572"/>
                  <a:gd name="T19" fmla="*/ 0 h 27"/>
                  <a:gd name="T20" fmla="*/ 339 w 572"/>
                  <a:gd name="T21" fmla="*/ 6 h 27"/>
                  <a:gd name="T22" fmla="*/ 348 w 572"/>
                  <a:gd name="T23" fmla="*/ 8 h 27"/>
                  <a:gd name="T24" fmla="*/ 360 w 572"/>
                  <a:gd name="T25" fmla="*/ 8 h 27"/>
                  <a:gd name="T26" fmla="*/ 372 w 572"/>
                  <a:gd name="T27" fmla="*/ 9 h 27"/>
                  <a:gd name="T28" fmla="*/ 381 w 572"/>
                  <a:gd name="T29" fmla="*/ 9 h 27"/>
                  <a:gd name="T30" fmla="*/ 499 w 572"/>
                  <a:gd name="T31" fmla="*/ 17 h 27"/>
                  <a:gd name="T32" fmla="*/ 503 w 572"/>
                  <a:gd name="T33" fmla="*/ 17 h 27"/>
                  <a:gd name="T34" fmla="*/ 571 w 572"/>
                  <a:gd name="T35" fmla="*/ 20 h 27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572" h="27">
                    <a:moveTo>
                      <a:pt x="0" y="26"/>
                    </a:moveTo>
                    <a:lnTo>
                      <a:pt x="20" y="25"/>
                    </a:lnTo>
                    <a:lnTo>
                      <a:pt x="31" y="25"/>
                    </a:lnTo>
                    <a:lnTo>
                      <a:pt x="71" y="24"/>
                    </a:lnTo>
                    <a:lnTo>
                      <a:pt x="94" y="20"/>
                    </a:lnTo>
                    <a:lnTo>
                      <a:pt x="101" y="19"/>
                    </a:lnTo>
                    <a:lnTo>
                      <a:pt x="172" y="8"/>
                    </a:lnTo>
                    <a:lnTo>
                      <a:pt x="212" y="2"/>
                    </a:lnTo>
                    <a:lnTo>
                      <a:pt x="228" y="1"/>
                    </a:lnTo>
                    <a:lnTo>
                      <a:pt x="321" y="0"/>
                    </a:lnTo>
                    <a:lnTo>
                      <a:pt x="339" y="6"/>
                    </a:lnTo>
                    <a:lnTo>
                      <a:pt x="348" y="8"/>
                    </a:lnTo>
                    <a:lnTo>
                      <a:pt x="360" y="8"/>
                    </a:lnTo>
                    <a:lnTo>
                      <a:pt x="372" y="9"/>
                    </a:lnTo>
                    <a:lnTo>
                      <a:pt x="381" y="9"/>
                    </a:lnTo>
                    <a:lnTo>
                      <a:pt x="499" y="17"/>
                    </a:lnTo>
                    <a:lnTo>
                      <a:pt x="503" y="17"/>
                    </a:lnTo>
                    <a:lnTo>
                      <a:pt x="571" y="2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5" name="Line 400"/>
              <p:cNvSpPr>
                <a:spLocks noChangeShapeType="1"/>
              </p:cNvSpPr>
              <p:nvPr/>
            </p:nvSpPr>
            <p:spPr bwMode="auto">
              <a:xfrm>
                <a:off x="4828" y="2008"/>
                <a:ext cx="0" cy="22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6" name="Line 401"/>
              <p:cNvSpPr>
                <a:spLocks noChangeShapeType="1"/>
              </p:cNvSpPr>
              <p:nvPr/>
            </p:nvSpPr>
            <p:spPr bwMode="auto">
              <a:xfrm>
                <a:off x="4875" y="2018"/>
                <a:ext cx="0" cy="11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7" name="Line 402"/>
              <p:cNvSpPr>
                <a:spLocks noChangeShapeType="1"/>
              </p:cNvSpPr>
              <p:nvPr/>
            </p:nvSpPr>
            <p:spPr bwMode="auto">
              <a:xfrm>
                <a:off x="4602" y="2132"/>
                <a:ext cx="223" cy="0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8" name="Freeform 403"/>
              <p:cNvSpPr>
                <a:spLocks/>
              </p:cNvSpPr>
              <p:nvPr/>
            </p:nvSpPr>
            <p:spPr bwMode="auto">
              <a:xfrm>
                <a:off x="4650" y="2030"/>
                <a:ext cx="338" cy="112"/>
              </a:xfrm>
              <a:custGeom>
                <a:avLst/>
                <a:gdLst>
                  <a:gd name="T0" fmla="*/ 337 w 338"/>
                  <a:gd name="T1" fmla="*/ 0 h 112"/>
                  <a:gd name="T2" fmla="*/ 136 w 338"/>
                  <a:gd name="T3" fmla="*/ 6 h 112"/>
                  <a:gd name="T4" fmla="*/ 106 w 338"/>
                  <a:gd name="T5" fmla="*/ 8 h 112"/>
                  <a:gd name="T6" fmla="*/ 89 w 338"/>
                  <a:gd name="T7" fmla="*/ 10 h 112"/>
                  <a:gd name="T8" fmla="*/ 74 w 338"/>
                  <a:gd name="T9" fmla="*/ 10 h 112"/>
                  <a:gd name="T10" fmla="*/ 47 w 338"/>
                  <a:gd name="T11" fmla="*/ 12 h 112"/>
                  <a:gd name="T12" fmla="*/ 33 w 338"/>
                  <a:gd name="T13" fmla="*/ 16 h 112"/>
                  <a:gd name="T14" fmla="*/ 12 w 338"/>
                  <a:gd name="T15" fmla="*/ 19 h 112"/>
                  <a:gd name="T16" fmla="*/ 0 w 338"/>
                  <a:gd name="T17" fmla="*/ 22 h 112"/>
                  <a:gd name="T18" fmla="*/ 0 w 338"/>
                  <a:gd name="T19" fmla="*/ 25 h 112"/>
                  <a:gd name="T20" fmla="*/ 0 w 338"/>
                  <a:gd name="T21" fmla="*/ 28 h 112"/>
                  <a:gd name="T22" fmla="*/ 3 w 338"/>
                  <a:gd name="T23" fmla="*/ 31 h 112"/>
                  <a:gd name="T24" fmla="*/ 10 w 338"/>
                  <a:gd name="T25" fmla="*/ 34 h 112"/>
                  <a:gd name="T26" fmla="*/ 22 w 338"/>
                  <a:gd name="T27" fmla="*/ 35 h 112"/>
                  <a:gd name="T28" fmla="*/ 33 w 338"/>
                  <a:gd name="T29" fmla="*/ 36 h 112"/>
                  <a:gd name="T30" fmla="*/ 45 w 338"/>
                  <a:gd name="T31" fmla="*/ 38 h 112"/>
                  <a:gd name="T32" fmla="*/ 164 w 338"/>
                  <a:gd name="T33" fmla="*/ 82 h 112"/>
                  <a:gd name="T34" fmla="*/ 168 w 338"/>
                  <a:gd name="T35" fmla="*/ 84 h 112"/>
                  <a:gd name="T36" fmla="*/ 173 w 338"/>
                  <a:gd name="T37" fmla="*/ 86 h 112"/>
                  <a:gd name="T38" fmla="*/ 176 w 338"/>
                  <a:gd name="T39" fmla="*/ 89 h 112"/>
                  <a:gd name="T40" fmla="*/ 178 w 338"/>
                  <a:gd name="T41" fmla="*/ 94 h 112"/>
                  <a:gd name="T42" fmla="*/ 179 w 338"/>
                  <a:gd name="T43" fmla="*/ 101 h 112"/>
                  <a:gd name="T44" fmla="*/ 179 w 338"/>
                  <a:gd name="T45" fmla="*/ 111 h 112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0" t="0" r="r" b="b"/>
                <a:pathLst>
                  <a:path w="338" h="112">
                    <a:moveTo>
                      <a:pt x="337" y="0"/>
                    </a:moveTo>
                    <a:lnTo>
                      <a:pt x="136" y="6"/>
                    </a:lnTo>
                    <a:lnTo>
                      <a:pt x="106" y="8"/>
                    </a:lnTo>
                    <a:lnTo>
                      <a:pt x="89" y="10"/>
                    </a:lnTo>
                    <a:lnTo>
                      <a:pt x="74" y="10"/>
                    </a:lnTo>
                    <a:lnTo>
                      <a:pt x="47" y="12"/>
                    </a:lnTo>
                    <a:lnTo>
                      <a:pt x="33" y="16"/>
                    </a:lnTo>
                    <a:lnTo>
                      <a:pt x="12" y="19"/>
                    </a:lnTo>
                    <a:lnTo>
                      <a:pt x="0" y="22"/>
                    </a:lnTo>
                    <a:lnTo>
                      <a:pt x="0" y="25"/>
                    </a:lnTo>
                    <a:lnTo>
                      <a:pt x="0" y="28"/>
                    </a:lnTo>
                    <a:lnTo>
                      <a:pt x="3" y="31"/>
                    </a:lnTo>
                    <a:lnTo>
                      <a:pt x="10" y="34"/>
                    </a:lnTo>
                    <a:lnTo>
                      <a:pt x="22" y="35"/>
                    </a:lnTo>
                    <a:lnTo>
                      <a:pt x="33" y="36"/>
                    </a:lnTo>
                    <a:lnTo>
                      <a:pt x="45" y="38"/>
                    </a:lnTo>
                    <a:lnTo>
                      <a:pt x="164" y="82"/>
                    </a:lnTo>
                    <a:lnTo>
                      <a:pt x="168" y="84"/>
                    </a:lnTo>
                    <a:lnTo>
                      <a:pt x="173" y="86"/>
                    </a:lnTo>
                    <a:lnTo>
                      <a:pt x="176" y="89"/>
                    </a:lnTo>
                    <a:lnTo>
                      <a:pt x="178" y="94"/>
                    </a:lnTo>
                    <a:lnTo>
                      <a:pt x="179" y="101"/>
                    </a:lnTo>
                    <a:lnTo>
                      <a:pt x="179" y="111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9" name="Freeform 404"/>
              <p:cNvSpPr>
                <a:spLocks/>
              </p:cNvSpPr>
              <p:nvPr/>
            </p:nvSpPr>
            <p:spPr bwMode="auto">
              <a:xfrm>
                <a:off x="4653" y="2052"/>
                <a:ext cx="187" cy="90"/>
              </a:xfrm>
              <a:custGeom>
                <a:avLst/>
                <a:gdLst>
                  <a:gd name="T0" fmla="*/ 0 w 187"/>
                  <a:gd name="T1" fmla="*/ 0 h 90"/>
                  <a:gd name="T2" fmla="*/ 40 w 187"/>
                  <a:gd name="T3" fmla="*/ 6 h 90"/>
                  <a:gd name="T4" fmla="*/ 169 w 187"/>
                  <a:gd name="T5" fmla="*/ 54 h 90"/>
                  <a:gd name="T6" fmla="*/ 174 w 187"/>
                  <a:gd name="T7" fmla="*/ 57 h 90"/>
                  <a:gd name="T8" fmla="*/ 180 w 187"/>
                  <a:gd name="T9" fmla="*/ 60 h 90"/>
                  <a:gd name="T10" fmla="*/ 183 w 187"/>
                  <a:gd name="T11" fmla="*/ 62 h 90"/>
                  <a:gd name="T12" fmla="*/ 185 w 187"/>
                  <a:gd name="T13" fmla="*/ 70 h 90"/>
                  <a:gd name="T14" fmla="*/ 186 w 187"/>
                  <a:gd name="T15" fmla="*/ 76 h 90"/>
                  <a:gd name="T16" fmla="*/ 186 w 187"/>
                  <a:gd name="T17" fmla="*/ 89 h 9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87" h="90">
                    <a:moveTo>
                      <a:pt x="0" y="0"/>
                    </a:moveTo>
                    <a:lnTo>
                      <a:pt x="40" y="6"/>
                    </a:lnTo>
                    <a:lnTo>
                      <a:pt x="169" y="54"/>
                    </a:lnTo>
                    <a:lnTo>
                      <a:pt x="174" y="57"/>
                    </a:lnTo>
                    <a:lnTo>
                      <a:pt x="180" y="60"/>
                    </a:lnTo>
                    <a:lnTo>
                      <a:pt x="183" y="62"/>
                    </a:lnTo>
                    <a:lnTo>
                      <a:pt x="185" y="70"/>
                    </a:lnTo>
                    <a:lnTo>
                      <a:pt x="186" y="76"/>
                    </a:lnTo>
                    <a:lnTo>
                      <a:pt x="186" y="89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0" name="Line 405"/>
              <p:cNvSpPr>
                <a:spLocks noChangeShapeType="1"/>
              </p:cNvSpPr>
              <p:nvPr/>
            </p:nvSpPr>
            <p:spPr bwMode="auto">
              <a:xfrm>
                <a:off x="4697" y="2062"/>
                <a:ext cx="194" cy="21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1" name="Freeform 406"/>
              <p:cNvSpPr>
                <a:spLocks/>
              </p:cNvSpPr>
              <p:nvPr/>
            </p:nvSpPr>
            <p:spPr bwMode="auto">
              <a:xfrm>
                <a:off x="5205" y="2163"/>
                <a:ext cx="66" cy="20"/>
              </a:xfrm>
              <a:custGeom>
                <a:avLst/>
                <a:gdLst>
                  <a:gd name="T0" fmla="*/ 0 w 66"/>
                  <a:gd name="T1" fmla="*/ 0 h 20"/>
                  <a:gd name="T2" fmla="*/ 24 w 66"/>
                  <a:gd name="T3" fmla="*/ 19 h 20"/>
                  <a:gd name="T4" fmla="*/ 65 w 66"/>
                  <a:gd name="T5" fmla="*/ 13 h 2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66" h="20">
                    <a:moveTo>
                      <a:pt x="0" y="0"/>
                    </a:moveTo>
                    <a:lnTo>
                      <a:pt x="24" y="19"/>
                    </a:lnTo>
                    <a:lnTo>
                      <a:pt x="65" y="13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" name="Freeform 407"/>
              <p:cNvSpPr>
                <a:spLocks/>
              </p:cNvSpPr>
              <p:nvPr/>
            </p:nvSpPr>
            <p:spPr bwMode="auto">
              <a:xfrm>
                <a:off x="5040" y="2042"/>
                <a:ext cx="161" cy="29"/>
              </a:xfrm>
              <a:custGeom>
                <a:avLst/>
                <a:gdLst>
                  <a:gd name="T0" fmla="*/ 0 w 161"/>
                  <a:gd name="T1" fmla="*/ 27 h 29"/>
                  <a:gd name="T2" fmla="*/ 34 w 161"/>
                  <a:gd name="T3" fmla="*/ 28 h 29"/>
                  <a:gd name="T4" fmla="*/ 51 w 161"/>
                  <a:gd name="T5" fmla="*/ 27 h 29"/>
                  <a:gd name="T6" fmla="*/ 76 w 161"/>
                  <a:gd name="T7" fmla="*/ 22 h 29"/>
                  <a:gd name="T8" fmla="*/ 86 w 161"/>
                  <a:gd name="T9" fmla="*/ 20 h 29"/>
                  <a:gd name="T10" fmla="*/ 160 w 161"/>
                  <a:gd name="T11" fmla="*/ 0 h 2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61" h="29">
                    <a:moveTo>
                      <a:pt x="0" y="27"/>
                    </a:moveTo>
                    <a:lnTo>
                      <a:pt x="34" y="28"/>
                    </a:lnTo>
                    <a:lnTo>
                      <a:pt x="51" y="27"/>
                    </a:lnTo>
                    <a:lnTo>
                      <a:pt x="76" y="22"/>
                    </a:lnTo>
                    <a:lnTo>
                      <a:pt x="86" y="20"/>
                    </a:lnTo>
                    <a:lnTo>
                      <a:pt x="16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3" name="Freeform 408"/>
              <p:cNvSpPr>
                <a:spLocks/>
              </p:cNvSpPr>
              <p:nvPr/>
            </p:nvSpPr>
            <p:spPr bwMode="auto">
              <a:xfrm>
                <a:off x="4897" y="2032"/>
                <a:ext cx="144" cy="39"/>
              </a:xfrm>
              <a:custGeom>
                <a:avLst/>
                <a:gdLst>
                  <a:gd name="T0" fmla="*/ 134 w 144"/>
                  <a:gd name="T1" fmla="*/ 2 h 39"/>
                  <a:gd name="T2" fmla="*/ 112 w 144"/>
                  <a:gd name="T3" fmla="*/ 0 h 39"/>
                  <a:gd name="T4" fmla="*/ 95 w 144"/>
                  <a:gd name="T5" fmla="*/ 0 h 39"/>
                  <a:gd name="T6" fmla="*/ 84 w 144"/>
                  <a:gd name="T7" fmla="*/ 0 h 39"/>
                  <a:gd name="T8" fmla="*/ 69 w 144"/>
                  <a:gd name="T9" fmla="*/ 0 h 39"/>
                  <a:gd name="T10" fmla="*/ 49 w 144"/>
                  <a:gd name="T11" fmla="*/ 1 h 39"/>
                  <a:gd name="T12" fmla="*/ 28 w 144"/>
                  <a:gd name="T13" fmla="*/ 2 h 39"/>
                  <a:gd name="T14" fmla="*/ 13 w 144"/>
                  <a:gd name="T15" fmla="*/ 4 h 39"/>
                  <a:gd name="T16" fmla="*/ 6 w 144"/>
                  <a:gd name="T17" fmla="*/ 6 h 39"/>
                  <a:gd name="T18" fmla="*/ 2 w 144"/>
                  <a:gd name="T19" fmla="*/ 10 h 39"/>
                  <a:gd name="T20" fmla="*/ 0 w 144"/>
                  <a:gd name="T21" fmla="*/ 18 h 39"/>
                  <a:gd name="T22" fmla="*/ 1 w 144"/>
                  <a:gd name="T23" fmla="*/ 24 h 39"/>
                  <a:gd name="T24" fmla="*/ 7 w 144"/>
                  <a:gd name="T25" fmla="*/ 30 h 39"/>
                  <a:gd name="T26" fmla="*/ 16 w 144"/>
                  <a:gd name="T27" fmla="*/ 33 h 39"/>
                  <a:gd name="T28" fmla="*/ 38 w 144"/>
                  <a:gd name="T29" fmla="*/ 35 h 39"/>
                  <a:gd name="T30" fmla="*/ 53 w 144"/>
                  <a:gd name="T31" fmla="*/ 36 h 39"/>
                  <a:gd name="T32" fmla="*/ 67 w 144"/>
                  <a:gd name="T33" fmla="*/ 37 h 39"/>
                  <a:gd name="T34" fmla="*/ 80 w 144"/>
                  <a:gd name="T35" fmla="*/ 37 h 39"/>
                  <a:gd name="T36" fmla="*/ 94 w 144"/>
                  <a:gd name="T37" fmla="*/ 38 h 39"/>
                  <a:gd name="T38" fmla="*/ 114 w 144"/>
                  <a:gd name="T39" fmla="*/ 38 h 39"/>
                  <a:gd name="T40" fmla="*/ 143 w 144"/>
                  <a:gd name="T41" fmla="*/ 37 h 39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144" h="39">
                    <a:moveTo>
                      <a:pt x="134" y="2"/>
                    </a:moveTo>
                    <a:lnTo>
                      <a:pt x="112" y="0"/>
                    </a:lnTo>
                    <a:lnTo>
                      <a:pt x="95" y="0"/>
                    </a:lnTo>
                    <a:lnTo>
                      <a:pt x="84" y="0"/>
                    </a:lnTo>
                    <a:lnTo>
                      <a:pt x="69" y="0"/>
                    </a:lnTo>
                    <a:lnTo>
                      <a:pt x="49" y="1"/>
                    </a:lnTo>
                    <a:lnTo>
                      <a:pt x="28" y="2"/>
                    </a:lnTo>
                    <a:lnTo>
                      <a:pt x="13" y="4"/>
                    </a:lnTo>
                    <a:lnTo>
                      <a:pt x="6" y="6"/>
                    </a:lnTo>
                    <a:lnTo>
                      <a:pt x="2" y="10"/>
                    </a:lnTo>
                    <a:lnTo>
                      <a:pt x="0" y="18"/>
                    </a:lnTo>
                    <a:lnTo>
                      <a:pt x="1" y="24"/>
                    </a:lnTo>
                    <a:lnTo>
                      <a:pt x="7" y="30"/>
                    </a:lnTo>
                    <a:lnTo>
                      <a:pt x="16" y="33"/>
                    </a:lnTo>
                    <a:lnTo>
                      <a:pt x="38" y="35"/>
                    </a:lnTo>
                    <a:lnTo>
                      <a:pt x="53" y="36"/>
                    </a:lnTo>
                    <a:lnTo>
                      <a:pt x="67" y="37"/>
                    </a:lnTo>
                    <a:lnTo>
                      <a:pt x="80" y="37"/>
                    </a:lnTo>
                    <a:lnTo>
                      <a:pt x="94" y="38"/>
                    </a:lnTo>
                    <a:lnTo>
                      <a:pt x="114" y="38"/>
                    </a:lnTo>
                    <a:lnTo>
                      <a:pt x="143" y="37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4" name="Freeform 409"/>
              <p:cNvSpPr>
                <a:spLocks/>
              </p:cNvSpPr>
              <p:nvPr/>
            </p:nvSpPr>
            <p:spPr bwMode="auto">
              <a:xfrm>
                <a:off x="5196" y="2042"/>
                <a:ext cx="3" cy="1"/>
              </a:xfrm>
              <a:custGeom>
                <a:avLst/>
                <a:gdLst>
                  <a:gd name="T0" fmla="*/ 2 w 3"/>
                  <a:gd name="T1" fmla="*/ 0 h 1"/>
                  <a:gd name="T2" fmla="*/ 1 w 3"/>
                  <a:gd name="T3" fmla="*/ 0 h 1"/>
                  <a:gd name="T4" fmla="*/ 0 w 3"/>
                  <a:gd name="T5" fmla="*/ 0 h 1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3" h="1">
                    <a:moveTo>
                      <a:pt x="2" y="0"/>
                    </a:moveTo>
                    <a:lnTo>
                      <a:pt x="1" y="0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5" name="Freeform 410"/>
              <p:cNvSpPr>
                <a:spLocks/>
              </p:cNvSpPr>
              <p:nvPr/>
            </p:nvSpPr>
            <p:spPr bwMode="auto">
              <a:xfrm>
                <a:off x="5172" y="2042"/>
                <a:ext cx="25" cy="1"/>
              </a:xfrm>
              <a:custGeom>
                <a:avLst/>
                <a:gdLst>
                  <a:gd name="T0" fmla="*/ 24 w 25"/>
                  <a:gd name="T1" fmla="*/ 0 h 1"/>
                  <a:gd name="T2" fmla="*/ 22 w 25"/>
                  <a:gd name="T3" fmla="*/ 0 h 1"/>
                  <a:gd name="T4" fmla="*/ 19 w 25"/>
                  <a:gd name="T5" fmla="*/ 0 h 1"/>
                  <a:gd name="T6" fmla="*/ 16 w 25"/>
                  <a:gd name="T7" fmla="*/ 0 h 1"/>
                  <a:gd name="T8" fmla="*/ 13 w 25"/>
                  <a:gd name="T9" fmla="*/ 0 h 1"/>
                  <a:gd name="T10" fmla="*/ 9 w 25"/>
                  <a:gd name="T11" fmla="*/ 0 h 1"/>
                  <a:gd name="T12" fmla="*/ 6 w 25"/>
                  <a:gd name="T13" fmla="*/ 0 h 1"/>
                  <a:gd name="T14" fmla="*/ 2 w 25"/>
                  <a:gd name="T15" fmla="*/ 0 h 1"/>
                  <a:gd name="T16" fmla="*/ 0 w 25"/>
                  <a:gd name="T17" fmla="*/ 0 h 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5" h="1">
                    <a:moveTo>
                      <a:pt x="24" y="0"/>
                    </a:moveTo>
                    <a:lnTo>
                      <a:pt x="22" y="0"/>
                    </a:lnTo>
                    <a:lnTo>
                      <a:pt x="19" y="0"/>
                    </a:lnTo>
                    <a:lnTo>
                      <a:pt x="16" y="0"/>
                    </a:lnTo>
                    <a:lnTo>
                      <a:pt x="13" y="0"/>
                    </a:lnTo>
                    <a:lnTo>
                      <a:pt x="9" y="0"/>
                    </a:lnTo>
                    <a:lnTo>
                      <a:pt x="6" y="0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6" name="Freeform 411"/>
              <p:cNvSpPr>
                <a:spLocks/>
              </p:cNvSpPr>
              <p:nvPr/>
            </p:nvSpPr>
            <p:spPr bwMode="auto">
              <a:xfrm>
                <a:off x="5152" y="2042"/>
                <a:ext cx="21" cy="1"/>
              </a:xfrm>
              <a:custGeom>
                <a:avLst/>
                <a:gdLst>
                  <a:gd name="T0" fmla="*/ 20 w 21"/>
                  <a:gd name="T1" fmla="*/ 0 h 1"/>
                  <a:gd name="T2" fmla="*/ 17 w 21"/>
                  <a:gd name="T3" fmla="*/ 0 h 1"/>
                  <a:gd name="T4" fmla="*/ 14 w 21"/>
                  <a:gd name="T5" fmla="*/ 0 h 1"/>
                  <a:gd name="T6" fmla="*/ 12 w 21"/>
                  <a:gd name="T7" fmla="*/ 0 h 1"/>
                  <a:gd name="T8" fmla="*/ 9 w 21"/>
                  <a:gd name="T9" fmla="*/ 0 h 1"/>
                  <a:gd name="T10" fmla="*/ 6 w 21"/>
                  <a:gd name="T11" fmla="*/ 0 h 1"/>
                  <a:gd name="T12" fmla="*/ 4 w 21"/>
                  <a:gd name="T13" fmla="*/ 0 h 1"/>
                  <a:gd name="T14" fmla="*/ 2 w 21"/>
                  <a:gd name="T15" fmla="*/ 0 h 1"/>
                  <a:gd name="T16" fmla="*/ 0 w 21"/>
                  <a:gd name="T17" fmla="*/ 0 h 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" h="1">
                    <a:moveTo>
                      <a:pt x="20" y="0"/>
                    </a:moveTo>
                    <a:lnTo>
                      <a:pt x="17" y="0"/>
                    </a:lnTo>
                    <a:lnTo>
                      <a:pt x="14" y="0"/>
                    </a:lnTo>
                    <a:lnTo>
                      <a:pt x="12" y="0"/>
                    </a:lnTo>
                    <a:lnTo>
                      <a:pt x="9" y="0"/>
                    </a:lnTo>
                    <a:lnTo>
                      <a:pt x="6" y="0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7" name="Freeform 412"/>
              <p:cNvSpPr>
                <a:spLocks/>
              </p:cNvSpPr>
              <p:nvPr/>
            </p:nvSpPr>
            <p:spPr bwMode="auto">
              <a:xfrm>
                <a:off x="5142" y="2042"/>
                <a:ext cx="11" cy="2"/>
              </a:xfrm>
              <a:custGeom>
                <a:avLst/>
                <a:gdLst>
                  <a:gd name="T0" fmla="*/ 10 w 11"/>
                  <a:gd name="T1" fmla="*/ 0 h 2"/>
                  <a:gd name="T2" fmla="*/ 8 w 11"/>
                  <a:gd name="T3" fmla="*/ 1 h 2"/>
                  <a:gd name="T4" fmla="*/ 7 w 11"/>
                  <a:gd name="T5" fmla="*/ 1 h 2"/>
                  <a:gd name="T6" fmla="*/ 6 w 11"/>
                  <a:gd name="T7" fmla="*/ 1 h 2"/>
                  <a:gd name="T8" fmla="*/ 4 w 11"/>
                  <a:gd name="T9" fmla="*/ 1 h 2"/>
                  <a:gd name="T10" fmla="*/ 3 w 11"/>
                  <a:gd name="T11" fmla="*/ 1 h 2"/>
                  <a:gd name="T12" fmla="*/ 2 w 11"/>
                  <a:gd name="T13" fmla="*/ 1 h 2"/>
                  <a:gd name="T14" fmla="*/ 1 w 11"/>
                  <a:gd name="T15" fmla="*/ 1 h 2"/>
                  <a:gd name="T16" fmla="*/ 0 w 11"/>
                  <a:gd name="T17" fmla="*/ 1 h 2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1" h="2">
                    <a:moveTo>
                      <a:pt x="10" y="0"/>
                    </a:moveTo>
                    <a:lnTo>
                      <a:pt x="8" y="1"/>
                    </a:lnTo>
                    <a:lnTo>
                      <a:pt x="7" y="1"/>
                    </a:lnTo>
                    <a:lnTo>
                      <a:pt x="6" y="1"/>
                    </a:lnTo>
                    <a:lnTo>
                      <a:pt x="4" y="1"/>
                    </a:lnTo>
                    <a:lnTo>
                      <a:pt x="3" y="1"/>
                    </a:lnTo>
                    <a:lnTo>
                      <a:pt x="2" y="1"/>
                    </a:lnTo>
                    <a:lnTo>
                      <a:pt x="1" y="1"/>
                    </a:lnTo>
                    <a:lnTo>
                      <a:pt x="0" y="1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8" name="Freeform 413"/>
              <p:cNvSpPr>
                <a:spLocks/>
              </p:cNvSpPr>
              <p:nvPr/>
            </p:nvSpPr>
            <p:spPr bwMode="auto">
              <a:xfrm>
                <a:off x="5134" y="2043"/>
                <a:ext cx="9" cy="3"/>
              </a:xfrm>
              <a:custGeom>
                <a:avLst/>
                <a:gdLst>
                  <a:gd name="T0" fmla="*/ 8 w 9"/>
                  <a:gd name="T1" fmla="*/ 0 h 3"/>
                  <a:gd name="T2" fmla="*/ 6 w 9"/>
                  <a:gd name="T3" fmla="*/ 0 h 3"/>
                  <a:gd name="T4" fmla="*/ 4 w 9"/>
                  <a:gd name="T5" fmla="*/ 1 h 3"/>
                  <a:gd name="T6" fmla="*/ 2 w 9"/>
                  <a:gd name="T7" fmla="*/ 1 h 3"/>
                  <a:gd name="T8" fmla="*/ 1 w 9"/>
                  <a:gd name="T9" fmla="*/ 1 h 3"/>
                  <a:gd name="T10" fmla="*/ 0 w 9"/>
                  <a:gd name="T11" fmla="*/ 2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9" h="3">
                    <a:moveTo>
                      <a:pt x="8" y="0"/>
                    </a:moveTo>
                    <a:lnTo>
                      <a:pt x="6" y="0"/>
                    </a:lnTo>
                    <a:lnTo>
                      <a:pt x="4" y="1"/>
                    </a:lnTo>
                    <a:lnTo>
                      <a:pt x="2" y="1"/>
                    </a:lnTo>
                    <a:lnTo>
                      <a:pt x="1" y="1"/>
                    </a:lnTo>
                    <a:lnTo>
                      <a:pt x="0" y="2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9" name="Freeform 414"/>
              <p:cNvSpPr>
                <a:spLocks/>
              </p:cNvSpPr>
              <p:nvPr/>
            </p:nvSpPr>
            <p:spPr bwMode="auto">
              <a:xfrm>
                <a:off x="5128" y="2045"/>
                <a:ext cx="7" cy="3"/>
              </a:xfrm>
              <a:custGeom>
                <a:avLst/>
                <a:gdLst>
                  <a:gd name="T0" fmla="*/ 6 w 7"/>
                  <a:gd name="T1" fmla="*/ 0 h 3"/>
                  <a:gd name="T2" fmla="*/ 5 w 7"/>
                  <a:gd name="T3" fmla="*/ 0 h 3"/>
                  <a:gd name="T4" fmla="*/ 4 w 7"/>
                  <a:gd name="T5" fmla="*/ 0 h 3"/>
                  <a:gd name="T6" fmla="*/ 4 w 7"/>
                  <a:gd name="T7" fmla="*/ 1 h 3"/>
                  <a:gd name="T8" fmla="*/ 3 w 7"/>
                  <a:gd name="T9" fmla="*/ 1 h 3"/>
                  <a:gd name="T10" fmla="*/ 2 w 7"/>
                  <a:gd name="T11" fmla="*/ 1 h 3"/>
                  <a:gd name="T12" fmla="*/ 1 w 7"/>
                  <a:gd name="T13" fmla="*/ 1 h 3"/>
                  <a:gd name="T14" fmla="*/ 0 w 7"/>
                  <a:gd name="T15" fmla="*/ 2 h 3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7" h="3">
                    <a:moveTo>
                      <a:pt x="6" y="0"/>
                    </a:moveTo>
                    <a:lnTo>
                      <a:pt x="5" y="0"/>
                    </a:lnTo>
                    <a:lnTo>
                      <a:pt x="4" y="0"/>
                    </a:lnTo>
                    <a:lnTo>
                      <a:pt x="4" y="1"/>
                    </a:lnTo>
                    <a:lnTo>
                      <a:pt x="3" y="1"/>
                    </a:lnTo>
                    <a:lnTo>
                      <a:pt x="2" y="1"/>
                    </a:lnTo>
                    <a:lnTo>
                      <a:pt x="1" y="1"/>
                    </a:lnTo>
                    <a:lnTo>
                      <a:pt x="0" y="2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0" name="Freeform 415"/>
              <p:cNvSpPr>
                <a:spLocks/>
              </p:cNvSpPr>
              <p:nvPr/>
            </p:nvSpPr>
            <p:spPr bwMode="auto">
              <a:xfrm>
                <a:off x="5124" y="2047"/>
                <a:ext cx="5" cy="4"/>
              </a:xfrm>
              <a:custGeom>
                <a:avLst/>
                <a:gdLst>
                  <a:gd name="T0" fmla="*/ 4 w 5"/>
                  <a:gd name="T1" fmla="*/ 0 h 4"/>
                  <a:gd name="T2" fmla="*/ 3 w 5"/>
                  <a:gd name="T3" fmla="*/ 1 h 4"/>
                  <a:gd name="T4" fmla="*/ 2 w 5"/>
                  <a:gd name="T5" fmla="*/ 1 h 4"/>
                  <a:gd name="T6" fmla="*/ 2 w 5"/>
                  <a:gd name="T7" fmla="*/ 2 h 4"/>
                  <a:gd name="T8" fmla="*/ 1 w 5"/>
                  <a:gd name="T9" fmla="*/ 3 h 4"/>
                  <a:gd name="T10" fmla="*/ 0 w 5"/>
                  <a:gd name="T11" fmla="*/ 3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5" h="4">
                    <a:moveTo>
                      <a:pt x="4" y="0"/>
                    </a:moveTo>
                    <a:lnTo>
                      <a:pt x="3" y="1"/>
                    </a:lnTo>
                    <a:lnTo>
                      <a:pt x="2" y="1"/>
                    </a:lnTo>
                    <a:lnTo>
                      <a:pt x="2" y="2"/>
                    </a:lnTo>
                    <a:lnTo>
                      <a:pt x="1" y="3"/>
                    </a:lnTo>
                    <a:lnTo>
                      <a:pt x="0" y="3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1" name="Freeform 416"/>
              <p:cNvSpPr>
                <a:spLocks/>
              </p:cNvSpPr>
              <p:nvPr/>
            </p:nvSpPr>
            <p:spPr bwMode="auto">
              <a:xfrm>
                <a:off x="5124" y="2050"/>
                <a:ext cx="1" cy="2"/>
              </a:xfrm>
              <a:custGeom>
                <a:avLst/>
                <a:gdLst>
                  <a:gd name="T0" fmla="*/ 0 w 1"/>
                  <a:gd name="T1" fmla="*/ 0 h 2"/>
                  <a:gd name="T2" fmla="*/ 0 w 1"/>
                  <a:gd name="T3" fmla="*/ 1 h 2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">
                    <a:moveTo>
                      <a:pt x="0" y="0"/>
                    </a:moveTo>
                    <a:lnTo>
                      <a:pt x="0" y="1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2" name="Freeform 417"/>
              <p:cNvSpPr>
                <a:spLocks/>
              </p:cNvSpPr>
              <p:nvPr/>
            </p:nvSpPr>
            <p:spPr bwMode="auto">
              <a:xfrm>
                <a:off x="5124" y="2051"/>
                <a:ext cx="6" cy="4"/>
              </a:xfrm>
              <a:custGeom>
                <a:avLst/>
                <a:gdLst>
                  <a:gd name="T0" fmla="*/ 0 w 6"/>
                  <a:gd name="T1" fmla="*/ 0 h 4"/>
                  <a:gd name="T2" fmla="*/ 1 w 6"/>
                  <a:gd name="T3" fmla="*/ 1 h 4"/>
                  <a:gd name="T4" fmla="*/ 2 w 6"/>
                  <a:gd name="T5" fmla="*/ 1 h 4"/>
                  <a:gd name="T6" fmla="*/ 3 w 6"/>
                  <a:gd name="T7" fmla="*/ 2 h 4"/>
                  <a:gd name="T8" fmla="*/ 4 w 6"/>
                  <a:gd name="T9" fmla="*/ 2 h 4"/>
                  <a:gd name="T10" fmla="*/ 5 w 6"/>
                  <a:gd name="T11" fmla="*/ 3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6" h="4">
                    <a:moveTo>
                      <a:pt x="0" y="0"/>
                    </a:moveTo>
                    <a:lnTo>
                      <a:pt x="1" y="1"/>
                    </a:lnTo>
                    <a:lnTo>
                      <a:pt x="2" y="1"/>
                    </a:lnTo>
                    <a:lnTo>
                      <a:pt x="3" y="2"/>
                    </a:lnTo>
                    <a:lnTo>
                      <a:pt x="4" y="2"/>
                    </a:lnTo>
                    <a:lnTo>
                      <a:pt x="5" y="3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3" name="Freeform 418"/>
              <p:cNvSpPr>
                <a:spLocks/>
              </p:cNvSpPr>
              <p:nvPr/>
            </p:nvSpPr>
            <p:spPr bwMode="auto">
              <a:xfrm>
                <a:off x="5129" y="2054"/>
                <a:ext cx="9" cy="5"/>
              </a:xfrm>
              <a:custGeom>
                <a:avLst/>
                <a:gdLst>
                  <a:gd name="T0" fmla="*/ 0 w 9"/>
                  <a:gd name="T1" fmla="*/ 0 h 5"/>
                  <a:gd name="T2" fmla="*/ 1 w 9"/>
                  <a:gd name="T3" fmla="*/ 0 h 5"/>
                  <a:gd name="T4" fmla="*/ 2 w 9"/>
                  <a:gd name="T5" fmla="*/ 1 h 5"/>
                  <a:gd name="T6" fmla="*/ 3 w 9"/>
                  <a:gd name="T7" fmla="*/ 1 h 5"/>
                  <a:gd name="T8" fmla="*/ 4 w 9"/>
                  <a:gd name="T9" fmla="*/ 2 h 5"/>
                  <a:gd name="T10" fmla="*/ 5 w 9"/>
                  <a:gd name="T11" fmla="*/ 2 h 5"/>
                  <a:gd name="T12" fmla="*/ 6 w 9"/>
                  <a:gd name="T13" fmla="*/ 3 h 5"/>
                  <a:gd name="T14" fmla="*/ 7 w 9"/>
                  <a:gd name="T15" fmla="*/ 3 h 5"/>
                  <a:gd name="T16" fmla="*/ 8 w 9"/>
                  <a:gd name="T17" fmla="*/ 4 h 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9" h="5">
                    <a:moveTo>
                      <a:pt x="0" y="0"/>
                    </a:moveTo>
                    <a:lnTo>
                      <a:pt x="1" y="0"/>
                    </a:lnTo>
                    <a:lnTo>
                      <a:pt x="2" y="1"/>
                    </a:lnTo>
                    <a:lnTo>
                      <a:pt x="3" y="1"/>
                    </a:lnTo>
                    <a:lnTo>
                      <a:pt x="4" y="2"/>
                    </a:lnTo>
                    <a:lnTo>
                      <a:pt x="5" y="2"/>
                    </a:lnTo>
                    <a:lnTo>
                      <a:pt x="6" y="3"/>
                    </a:lnTo>
                    <a:lnTo>
                      <a:pt x="7" y="3"/>
                    </a:lnTo>
                    <a:lnTo>
                      <a:pt x="8" y="4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4" name="Freeform 419"/>
              <p:cNvSpPr>
                <a:spLocks/>
              </p:cNvSpPr>
              <p:nvPr/>
            </p:nvSpPr>
            <p:spPr bwMode="auto">
              <a:xfrm>
                <a:off x="5137" y="2058"/>
                <a:ext cx="2" cy="1"/>
              </a:xfrm>
              <a:custGeom>
                <a:avLst/>
                <a:gdLst>
                  <a:gd name="T0" fmla="*/ 0 w 2"/>
                  <a:gd name="T1" fmla="*/ 0 h 1"/>
                  <a:gd name="T2" fmla="*/ 1 w 2"/>
                  <a:gd name="T3" fmla="*/ 0 h 1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2" h="1">
                    <a:moveTo>
                      <a:pt x="0" y="0"/>
                    </a:moveTo>
                    <a:lnTo>
                      <a:pt x="1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5" name="Freeform 420"/>
              <p:cNvSpPr>
                <a:spLocks/>
              </p:cNvSpPr>
              <p:nvPr/>
            </p:nvSpPr>
            <p:spPr bwMode="auto">
              <a:xfrm>
                <a:off x="5116" y="2042"/>
                <a:ext cx="191" cy="27"/>
              </a:xfrm>
              <a:custGeom>
                <a:avLst/>
                <a:gdLst>
                  <a:gd name="T0" fmla="*/ 0 w 191"/>
                  <a:gd name="T1" fmla="*/ 22 h 27"/>
                  <a:gd name="T2" fmla="*/ 190 w 191"/>
                  <a:gd name="T3" fmla="*/ 26 h 27"/>
                  <a:gd name="T4" fmla="*/ 190 w 191"/>
                  <a:gd name="T5" fmla="*/ 16 h 27"/>
                  <a:gd name="T6" fmla="*/ 163 w 191"/>
                  <a:gd name="T7" fmla="*/ 13 h 27"/>
                  <a:gd name="T8" fmla="*/ 149 w 191"/>
                  <a:gd name="T9" fmla="*/ 11 h 27"/>
                  <a:gd name="T10" fmla="*/ 137 w 191"/>
                  <a:gd name="T11" fmla="*/ 9 h 27"/>
                  <a:gd name="T12" fmla="*/ 129 w 191"/>
                  <a:gd name="T13" fmla="*/ 8 h 27"/>
                  <a:gd name="T14" fmla="*/ 116 w 191"/>
                  <a:gd name="T15" fmla="*/ 5 h 27"/>
                  <a:gd name="T16" fmla="*/ 102 w 191"/>
                  <a:gd name="T17" fmla="*/ 2 h 27"/>
                  <a:gd name="T18" fmla="*/ 90 w 191"/>
                  <a:gd name="T19" fmla="*/ 0 h 27"/>
                  <a:gd name="T20" fmla="*/ 80 w 191"/>
                  <a:gd name="T21" fmla="*/ 0 h 27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191" h="27">
                    <a:moveTo>
                      <a:pt x="0" y="22"/>
                    </a:moveTo>
                    <a:lnTo>
                      <a:pt x="190" y="26"/>
                    </a:lnTo>
                    <a:lnTo>
                      <a:pt x="190" y="16"/>
                    </a:lnTo>
                    <a:lnTo>
                      <a:pt x="163" y="13"/>
                    </a:lnTo>
                    <a:lnTo>
                      <a:pt x="149" y="11"/>
                    </a:lnTo>
                    <a:lnTo>
                      <a:pt x="137" y="9"/>
                    </a:lnTo>
                    <a:lnTo>
                      <a:pt x="129" y="8"/>
                    </a:lnTo>
                    <a:lnTo>
                      <a:pt x="116" y="5"/>
                    </a:lnTo>
                    <a:lnTo>
                      <a:pt x="102" y="2"/>
                    </a:lnTo>
                    <a:lnTo>
                      <a:pt x="90" y="0"/>
                    </a:lnTo>
                    <a:lnTo>
                      <a:pt x="8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6" name="Freeform 421"/>
              <p:cNvSpPr>
                <a:spLocks/>
              </p:cNvSpPr>
              <p:nvPr/>
            </p:nvSpPr>
            <p:spPr bwMode="auto">
              <a:xfrm>
                <a:off x="5206" y="2042"/>
                <a:ext cx="24" cy="25"/>
              </a:xfrm>
              <a:custGeom>
                <a:avLst/>
                <a:gdLst>
                  <a:gd name="T0" fmla="*/ 0 w 24"/>
                  <a:gd name="T1" fmla="*/ 0 h 25"/>
                  <a:gd name="T2" fmla="*/ 23 w 24"/>
                  <a:gd name="T3" fmla="*/ 16 h 25"/>
                  <a:gd name="T4" fmla="*/ 7 w 24"/>
                  <a:gd name="T5" fmla="*/ 24 h 25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4" h="25">
                    <a:moveTo>
                      <a:pt x="0" y="0"/>
                    </a:moveTo>
                    <a:lnTo>
                      <a:pt x="23" y="16"/>
                    </a:lnTo>
                    <a:lnTo>
                      <a:pt x="7" y="24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7" name="Line 422"/>
              <p:cNvSpPr>
                <a:spLocks noChangeShapeType="1"/>
              </p:cNvSpPr>
              <p:nvPr/>
            </p:nvSpPr>
            <p:spPr bwMode="auto">
              <a:xfrm flipH="1">
                <a:off x="4889" y="2050"/>
                <a:ext cx="239" cy="0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88" name="Line 423"/>
              <p:cNvSpPr>
                <a:spLocks noChangeShapeType="1"/>
              </p:cNvSpPr>
              <p:nvPr/>
            </p:nvSpPr>
            <p:spPr bwMode="auto">
              <a:xfrm>
                <a:off x="5256" y="2072"/>
                <a:ext cx="0" cy="38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89" name="Line 424"/>
              <p:cNvSpPr>
                <a:spLocks noChangeShapeType="1"/>
              </p:cNvSpPr>
              <p:nvPr/>
            </p:nvSpPr>
            <p:spPr bwMode="auto">
              <a:xfrm>
                <a:off x="5172" y="2070"/>
                <a:ext cx="0" cy="38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0" name="Line 425"/>
              <p:cNvSpPr>
                <a:spLocks noChangeShapeType="1"/>
              </p:cNvSpPr>
              <p:nvPr/>
            </p:nvSpPr>
            <p:spPr bwMode="auto">
              <a:xfrm>
                <a:off x="4979" y="2073"/>
                <a:ext cx="0" cy="85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1" name="Freeform 426"/>
              <p:cNvSpPr>
                <a:spLocks/>
              </p:cNvSpPr>
              <p:nvPr/>
            </p:nvSpPr>
            <p:spPr bwMode="auto">
              <a:xfrm>
                <a:off x="4892" y="2061"/>
                <a:ext cx="88" cy="62"/>
              </a:xfrm>
              <a:custGeom>
                <a:avLst/>
                <a:gdLst>
                  <a:gd name="T0" fmla="*/ 87 w 88"/>
                  <a:gd name="T1" fmla="*/ 52 h 62"/>
                  <a:gd name="T2" fmla="*/ 0 w 88"/>
                  <a:gd name="T3" fmla="*/ 61 h 62"/>
                  <a:gd name="T4" fmla="*/ 0 w 88"/>
                  <a:gd name="T5" fmla="*/ 35 h 62"/>
                  <a:gd name="T6" fmla="*/ 12 w 88"/>
                  <a:gd name="T7" fmla="*/ 0 h 62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8" h="62">
                    <a:moveTo>
                      <a:pt x="87" y="52"/>
                    </a:moveTo>
                    <a:lnTo>
                      <a:pt x="0" y="61"/>
                    </a:lnTo>
                    <a:lnTo>
                      <a:pt x="0" y="35"/>
                    </a:lnTo>
                    <a:lnTo>
                      <a:pt x="12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2" name="Freeform 427"/>
              <p:cNvSpPr>
                <a:spLocks/>
              </p:cNvSpPr>
              <p:nvPr/>
            </p:nvSpPr>
            <p:spPr bwMode="auto">
              <a:xfrm>
                <a:off x="4889" y="2147"/>
                <a:ext cx="23" cy="4"/>
              </a:xfrm>
              <a:custGeom>
                <a:avLst/>
                <a:gdLst>
                  <a:gd name="T0" fmla="*/ 22 w 23"/>
                  <a:gd name="T1" fmla="*/ 3 h 4"/>
                  <a:gd name="T2" fmla="*/ 15 w 23"/>
                  <a:gd name="T3" fmla="*/ 2 h 4"/>
                  <a:gd name="T4" fmla="*/ 9 w 23"/>
                  <a:gd name="T5" fmla="*/ 1 h 4"/>
                  <a:gd name="T6" fmla="*/ 0 w 23"/>
                  <a:gd name="T7" fmla="*/ 0 h 4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3" h="4">
                    <a:moveTo>
                      <a:pt x="22" y="3"/>
                    </a:moveTo>
                    <a:lnTo>
                      <a:pt x="15" y="2"/>
                    </a:lnTo>
                    <a:lnTo>
                      <a:pt x="9" y="1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3" name="Freeform 428"/>
              <p:cNvSpPr>
                <a:spLocks/>
              </p:cNvSpPr>
              <p:nvPr/>
            </p:nvSpPr>
            <p:spPr bwMode="auto">
              <a:xfrm>
                <a:off x="4829" y="2141"/>
                <a:ext cx="20" cy="1"/>
              </a:xfrm>
              <a:custGeom>
                <a:avLst/>
                <a:gdLst>
                  <a:gd name="T0" fmla="*/ 19 w 20"/>
                  <a:gd name="T1" fmla="*/ 0 h 1"/>
                  <a:gd name="T2" fmla="*/ 13 w 20"/>
                  <a:gd name="T3" fmla="*/ 0 h 1"/>
                  <a:gd name="T4" fmla="*/ 0 w 20"/>
                  <a:gd name="T5" fmla="*/ 0 h 1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0" h="1">
                    <a:moveTo>
                      <a:pt x="19" y="0"/>
                    </a:moveTo>
                    <a:lnTo>
                      <a:pt x="13" y="0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4" name="Line 429"/>
              <p:cNvSpPr>
                <a:spLocks noChangeShapeType="1"/>
              </p:cNvSpPr>
              <p:nvPr/>
            </p:nvSpPr>
            <p:spPr bwMode="auto">
              <a:xfrm>
                <a:off x="4904" y="2125"/>
                <a:ext cx="0" cy="19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5" name="Line 430"/>
              <p:cNvSpPr>
                <a:spLocks noChangeShapeType="1"/>
              </p:cNvSpPr>
              <p:nvPr/>
            </p:nvSpPr>
            <p:spPr bwMode="auto">
              <a:xfrm>
                <a:off x="4974" y="2073"/>
                <a:ext cx="1" cy="37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6" name="Freeform 431"/>
              <p:cNvSpPr>
                <a:spLocks/>
              </p:cNvSpPr>
              <p:nvPr/>
            </p:nvSpPr>
            <p:spPr bwMode="auto">
              <a:xfrm>
                <a:off x="5147" y="2111"/>
                <a:ext cx="51" cy="39"/>
              </a:xfrm>
              <a:custGeom>
                <a:avLst/>
                <a:gdLst>
                  <a:gd name="T0" fmla="*/ 50 w 51"/>
                  <a:gd name="T1" fmla="*/ 2 h 39"/>
                  <a:gd name="T2" fmla="*/ 50 w 51"/>
                  <a:gd name="T3" fmla="*/ 38 h 39"/>
                  <a:gd name="T4" fmla="*/ 0 w 51"/>
                  <a:gd name="T5" fmla="*/ 38 h 39"/>
                  <a:gd name="T6" fmla="*/ 0 w 51"/>
                  <a:gd name="T7" fmla="*/ 0 h 3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51" h="39">
                    <a:moveTo>
                      <a:pt x="50" y="2"/>
                    </a:moveTo>
                    <a:lnTo>
                      <a:pt x="50" y="38"/>
                    </a:lnTo>
                    <a:lnTo>
                      <a:pt x="0" y="38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7" name="Line 432"/>
              <p:cNvSpPr>
                <a:spLocks noChangeShapeType="1"/>
              </p:cNvSpPr>
              <p:nvPr/>
            </p:nvSpPr>
            <p:spPr bwMode="auto">
              <a:xfrm>
                <a:off x="4815" y="2000"/>
                <a:ext cx="3" cy="2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8" name="Freeform 433"/>
              <p:cNvSpPr>
                <a:spLocks/>
              </p:cNvSpPr>
              <p:nvPr/>
            </p:nvSpPr>
            <p:spPr bwMode="auto">
              <a:xfrm>
                <a:off x="4756" y="2048"/>
                <a:ext cx="138" cy="11"/>
              </a:xfrm>
              <a:custGeom>
                <a:avLst/>
                <a:gdLst>
                  <a:gd name="T0" fmla="*/ 137 w 138"/>
                  <a:gd name="T1" fmla="*/ 2 h 11"/>
                  <a:gd name="T2" fmla="*/ 85 w 138"/>
                  <a:gd name="T3" fmla="*/ 2 h 11"/>
                  <a:gd name="T4" fmla="*/ 84 w 138"/>
                  <a:gd name="T5" fmla="*/ 2 h 11"/>
                  <a:gd name="T6" fmla="*/ 83 w 138"/>
                  <a:gd name="T7" fmla="*/ 1 h 11"/>
                  <a:gd name="T8" fmla="*/ 82 w 138"/>
                  <a:gd name="T9" fmla="*/ 1 h 11"/>
                  <a:gd name="T10" fmla="*/ 82 w 138"/>
                  <a:gd name="T11" fmla="*/ 0 h 11"/>
                  <a:gd name="T12" fmla="*/ 81 w 138"/>
                  <a:gd name="T13" fmla="*/ 0 h 11"/>
                  <a:gd name="T14" fmla="*/ 80 w 138"/>
                  <a:gd name="T15" fmla="*/ 0 h 11"/>
                  <a:gd name="T16" fmla="*/ 80 w 138"/>
                  <a:gd name="T17" fmla="*/ 1 h 11"/>
                  <a:gd name="T18" fmla="*/ 79 w 138"/>
                  <a:gd name="T19" fmla="*/ 1 h 11"/>
                  <a:gd name="T20" fmla="*/ 79 w 138"/>
                  <a:gd name="T21" fmla="*/ 2 h 11"/>
                  <a:gd name="T22" fmla="*/ 78 w 138"/>
                  <a:gd name="T23" fmla="*/ 2 h 11"/>
                  <a:gd name="T24" fmla="*/ 78 w 138"/>
                  <a:gd name="T25" fmla="*/ 3 h 11"/>
                  <a:gd name="T26" fmla="*/ 77 w 138"/>
                  <a:gd name="T27" fmla="*/ 3 h 11"/>
                  <a:gd name="T28" fmla="*/ 77 w 138"/>
                  <a:gd name="T29" fmla="*/ 4 h 11"/>
                  <a:gd name="T30" fmla="*/ 0 w 138"/>
                  <a:gd name="T31" fmla="*/ 5 h 11"/>
                  <a:gd name="T32" fmla="*/ 77 w 138"/>
                  <a:gd name="T33" fmla="*/ 6 h 11"/>
                  <a:gd name="T34" fmla="*/ 77 w 138"/>
                  <a:gd name="T35" fmla="*/ 7 h 11"/>
                  <a:gd name="T36" fmla="*/ 78 w 138"/>
                  <a:gd name="T37" fmla="*/ 7 h 11"/>
                  <a:gd name="T38" fmla="*/ 78 w 138"/>
                  <a:gd name="T39" fmla="*/ 8 h 11"/>
                  <a:gd name="T40" fmla="*/ 79 w 138"/>
                  <a:gd name="T41" fmla="*/ 8 h 11"/>
                  <a:gd name="T42" fmla="*/ 79 w 138"/>
                  <a:gd name="T43" fmla="*/ 9 h 11"/>
                  <a:gd name="T44" fmla="*/ 80 w 138"/>
                  <a:gd name="T45" fmla="*/ 9 h 11"/>
                  <a:gd name="T46" fmla="*/ 81 w 138"/>
                  <a:gd name="T47" fmla="*/ 10 h 11"/>
                  <a:gd name="T48" fmla="*/ 82 w 138"/>
                  <a:gd name="T49" fmla="*/ 10 h 11"/>
                  <a:gd name="T50" fmla="*/ 82 w 138"/>
                  <a:gd name="T51" fmla="*/ 9 h 11"/>
                  <a:gd name="T52" fmla="*/ 83 w 138"/>
                  <a:gd name="T53" fmla="*/ 9 h 11"/>
                  <a:gd name="T54" fmla="*/ 84 w 138"/>
                  <a:gd name="T55" fmla="*/ 8 h 11"/>
                  <a:gd name="T56" fmla="*/ 84 w 138"/>
                  <a:gd name="T57" fmla="*/ 7 h 11"/>
                  <a:gd name="T58" fmla="*/ 85 w 138"/>
                  <a:gd name="T59" fmla="*/ 7 h 11"/>
                  <a:gd name="T60" fmla="*/ 85 w 138"/>
                  <a:gd name="T61" fmla="*/ 6 h 11"/>
                  <a:gd name="T62" fmla="*/ 137 w 138"/>
                  <a:gd name="T63" fmla="*/ 8 h 11"/>
                  <a:gd name="T64" fmla="*/ 137 w 138"/>
                  <a:gd name="T65" fmla="*/ 2 h 11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0" t="0" r="r" b="b"/>
                <a:pathLst>
                  <a:path w="138" h="11">
                    <a:moveTo>
                      <a:pt x="137" y="2"/>
                    </a:moveTo>
                    <a:lnTo>
                      <a:pt x="85" y="2"/>
                    </a:lnTo>
                    <a:lnTo>
                      <a:pt x="84" y="2"/>
                    </a:lnTo>
                    <a:lnTo>
                      <a:pt x="83" y="1"/>
                    </a:lnTo>
                    <a:lnTo>
                      <a:pt x="82" y="1"/>
                    </a:lnTo>
                    <a:lnTo>
                      <a:pt x="82" y="0"/>
                    </a:lnTo>
                    <a:lnTo>
                      <a:pt x="81" y="0"/>
                    </a:lnTo>
                    <a:lnTo>
                      <a:pt x="80" y="0"/>
                    </a:lnTo>
                    <a:lnTo>
                      <a:pt x="80" y="1"/>
                    </a:lnTo>
                    <a:lnTo>
                      <a:pt x="79" y="1"/>
                    </a:lnTo>
                    <a:lnTo>
                      <a:pt x="79" y="2"/>
                    </a:lnTo>
                    <a:lnTo>
                      <a:pt x="78" y="2"/>
                    </a:lnTo>
                    <a:lnTo>
                      <a:pt x="78" y="3"/>
                    </a:lnTo>
                    <a:lnTo>
                      <a:pt x="77" y="3"/>
                    </a:lnTo>
                    <a:lnTo>
                      <a:pt x="77" y="4"/>
                    </a:lnTo>
                    <a:lnTo>
                      <a:pt x="0" y="5"/>
                    </a:lnTo>
                    <a:lnTo>
                      <a:pt x="77" y="6"/>
                    </a:lnTo>
                    <a:lnTo>
                      <a:pt x="77" y="7"/>
                    </a:lnTo>
                    <a:lnTo>
                      <a:pt x="78" y="7"/>
                    </a:lnTo>
                    <a:lnTo>
                      <a:pt x="78" y="8"/>
                    </a:lnTo>
                    <a:lnTo>
                      <a:pt x="79" y="8"/>
                    </a:lnTo>
                    <a:lnTo>
                      <a:pt x="79" y="9"/>
                    </a:lnTo>
                    <a:lnTo>
                      <a:pt x="80" y="9"/>
                    </a:lnTo>
                    <a:lnTo>
                      <a:pt x="81" y="10"/>
                    </a:lnTo>
                    <a:lnTo>
                      <a:pt x="82" y="10"/>
                    </a:lnTo>
                    <a:lnTo>
                      <a:pt x="82" y="9"/>
                    </a:lnTo>
                    <a:lnTo>
                      <a:pt x="83" y="9"/>
                    </a:lnTo>
                    <a:lnTo>
                      <a:pt x="84" y="8"/>
                    </a:lnTo>
                    <a:lnTo>
                      <a:pt x="84" y="7"/>
                    </a:lnTo>
                    <a:lnTo>
                      <a:pt x="85" y="7"/>
                    </a:lnTo>
                    <a:lnTo>
                      <a:pt x="85" y="6"/>
                    </a:lnTo>
                    <a:lnTo>
                      <a:pt x="137" y="8"/>
                    </a:lnTo>
                    <a:lnTo>
                      <a:pt x="137" y="2"/>
                    </a:lnTo>
                  </a:path>
                </a:pathLst>
              </a:custGeom>
              <a:gradFill rotWithShape="0">
                <a:gsLst>
                  <a:gs pos="0">
                    <a:srgbClr val="AAAAAA"/>
                  </a:gs>
                  <a:gs pos="100000">
                    <a:srgbClr val="555555"/>
                  </a:gs>
                </a:gsLst>
                <a:lin ang="2700000" scaled="1"/>
              </a:gra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9" name="Freeform 434"/>
              <p:cNvSpPr>
                <a:spLocks/>
              </p:cNvSpPr>
              <p:nvPr/>
            </p:nvSpPr>
            <p:spPr bwMode="auto">
              <a:xfrm>
                <a:off x="5229" y="2081"/>
                <a:ext cx="16" cy="13"/>
              </a:xfrm>
              <a:custGeom>
                <a:avLst/>
                <a:gdLst>
                  <a:gd name="T0" fmla="*/ 0 w 16"/>
                  <a:gd name="T1" fmla="*/ 12 h 13"/>
                  <a:gd name="T2" fmla="*/ 0 w 16"/>
                  <a:gd name="T3" fmla="*/ 0 h 13"/>
                  <a:gd name="T4" fmla="*/ 15 w 16"/>
                  <a:gd name="T5" fmla="*/ 0 h 13"/>
                  <a:gd name="T6" fmla="*/ 15 w 16"/>
                  <a:gd name="T7" fmla="*/ 12 h 13"/>
                  <a:gd name="T8" fmla="*/ 0 w 16"/>
                  <a:gd name="T9" fmla="*/ 12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6" h="13">
                    <a:moveTo>
                      <a:pt x="0" y="12"/>
                    </a:moveTo>
                    <a:lnTo>
                      <a:pt x="0" y="0"/>
                    </a:lnTo>
                    <a:lnTo>
                      <a:pt x="15" y="0"/>
                    </a:lnTo>
                    <a:lnTo>
                      <a:pt x="15" y="12"/>
                    </a:lnTo>
                    <a:lnTo>
                      <a:pt x="0" y="12"/>
                    </a:lnTo>
                  </a:path>
                </a:pathLst>
              </a:custGeom>
              <a:gradFill rotWithShape="0">
                <a:gsLst>
                  <a:gs pos="0">
                    <a:srgbClr val="AAAAAA"/>
                  </a:gs>
                  <a:gs pos="100000">
                    <a:srgbClr val="555555"/>
                  </a:gs>
                </a:gsLst>
                <a:lin ang="2700000" scaled="1"/>
              </a:gra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0" name="Freeform 435"/>
              <p:cNvSpPr>
                <a:spLocks/>
              </p:cNvSpPr>
              <p:nvPr/>
            </p:nvSpPr>
            <p:spPr bwMode="auto">
              <a:xfrm>
                <a:off x="5172" y="2066"/>
                <a:ext cx="40" cy="10"/>
              </a:xfrm>
              <a:custGeom>
                <a:avLst/>
                <a:gdLst>
                  <a:gd name="T0" fmla="*/ 0 w 40"/>
                  <a:gd name="T1" fmla="*/ 9 h 10"/>
                  <a:gd name="T2" fmla="*/ 39 w 40"/>
                  <a:gd name="T3" fmla="*/ 9 h 10"/>
                  <a:gd name="T4" fmla="*/ 39 w 40"/>
                  <a:gd name="T5" fmla="*/ 0 h 1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40" h="10">
                    <a:moveTo>
                      <a:pt x="0" y="9"/>
                    </a:moveTo>
                    <a:lnTo>
                      <a:pt x="39" y="9"/>
                    </a:lnTo>
                    <a:lnTo>
                      <a:pt x="39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1" name="Freeform 436"/>
              <p:cNvSpPr>
                <a:spLocks/>
              </p:cNvSpPr>
              <p:nvPr/>
            </p:nvSpPr>
            <p:spPr bwMode="auto">
              <a:xfrm>
                <a:off x="5219" y="2067"/>
                <a:ext cx="37" cy="10"/>
              </a:xfrm>
              <a:custGeom>
                <a:avLst/>
                <a:gdLst>
                  <a:gd name="T0" fmla="*/ 0 w 37"/>
                  <a:gd name="T1" fmla="*/ 0 h 10"/>
                  <a:gd name="T2" fmla="*/ 0 w 37"/>
                  <a:gd name="T3" fmla="*/ 9 h 10"/>
                  <a:gd name="T4" fmla="*/ 36 w 37"/>
                  <a:gd name="T5" fmla="*/ 9 h 10"/>
                  <a:gd name="T6" fmla="*/ 36 w 37"/>
                  <a:gd name="T7" fmla="*/ 0 h 1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37" h="10">
                    <a:moveTo>
                      <a:pt x="0" y="0"/>
                    </a:moveTo>
                    <a:lnTo>
                      <a:pt x="0" y="9"/>
                    </a:lnTo>
                    <a:lnTo>
                      <a:pt x="36" y="9"/>
                    </a:lnTo>
                    <a:lnTo>
                      <a:pt x="36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2" name="Line 437"/>
              <p:cNvSpPr>
                <a:spLocks noChangeShapeType="1"/>
              </p:cNvSpPr>
              <p:nvPr/>
            </p:nvSpPr>
            <p:spPr bwMode="auto">
              <a:xfrm flipV="1">
                <a:off x="4992" y="2024"/>
                <a:ext cx="0" cy="10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03" name="Freeform 438"/>
              <p:cNvSpPr>
                <a:spLocks/>
              </p:cNvSpPr>
              <p:nvPr/>
            </p:nvSpPr>
            <p:spPr bwMode="auto">
              <a:xfrm>
                <a:off x="4984" y="2032"/>
                <a:ext cx="128" cy="39"/>
              </a:xfrm>
              <a:custGeom>
                <a:avLst/>
                <a:gdLst>
                  <a:gd name="T0" fmla="*/ 127 w 128"/>
                  <a:gd name="T1" fmla="*/ 1 h 39"/>
                  <a:gd name="T2" fmla="*/ 74 w 128"/>
                  <a:gd name="T3" fmla="*/ 0 h 39"/>
                  <a:gd name="T4" fmla="*/ 57 w 128"/>
                  <a:gd name="T5" fmla="*/ 0 h 39"/>
                  <a:gd name="T6" fmla="*/ 46 w 128"/>
                  <a:gd name="T7" fmla="*/ 2 h 39"/>
                  <a:gd name="T8" fmla="*/ 34 w 128"/>
                  <a:gd name="T9" fmla="*/ 3 h 39"/>
                  <a:gd name="T10" fmla="*/ 25 w 128"/>
                  <a:gd name="T11" fmla="*/ 6 h 39"/>
                  <a:gd name="T12" fmla="*/ 10 w 128"/>
                  <a:gd name="T13" fmla="*/ 12 h 39"/>
                  <a:gd name="T14" fmla="*/ 0 w 128"/>
                  <a:gd name="T15" fmla="*/ 18 h 39"/>
                  <a:gd name="T16" fmla="*/ 0 w 128"/>
                  <a:gd name="T17" fmla="*/ 19 h 39"/>
                  <a:gd name="T18" fmla="*/ 5 w 128"/>
                  <a:gd name="T19" fmla="*/ 22 h 39"/>
                  <a:gd name="T20" fmla="*/ 10 w 128"/>
                  <a:gd name="T21" fmla="*/ 25 h 39"/>
                  <a:gd name="T22" fmla="*/ 22 w 128"/>
                  <a:gd name="T23" fmla="*/ 29 h 39"/>
                  <a:gd name="T24" fmla="*/ 34 w 128"/>
                  <a:gd name="T25" fmla="*/ 32 h 39"/>
                  <a:gd name="T26" fmla="*/ 80 w 128"/>
                  <a:gd name="T27" fmla="*/ 38 h 39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0" t="0" r="r" b="b"/>
                <a:pathLst>
                  <a:path w="128" h="39">
                    <a:moveTo>
                      <a:pt x="127" y="1"/>
                    </a:moveTo>
                    <a:lnTo>
                      <a:pt x="74" y="0"/>
                    </a:lnTo>
                    <a:lnTo>
                      <a:pt x="57" y="0"/>
                    </a:lnTo>
                    <a:lnTo>
                      <a:pt x="46" y="2"/>
                    </a:lnTo>
                    <a:lnTo>
                      <a:pt x="34" y="3"/>
                    </a:lnTo>
                    <a:lnTo>
                      <a:pt x="25" y="6"/>
                    </a:lnTo>
                    <a:lnTo>
                      <a:pt x="10" y="12"/>
                    </a:lnTo>
                    <a:lnTo>
                      <a:pt x="0" y="18"/>
                    </a:lnTo>
                    <a:lnTo>
                      <a:pt x="0" y="19"/>
                    </a:lnTo>
                    <a:lnTo>
                      <a:pt x="5" y="22"/>
                    </a:lnTo>
                    <a:lnTo>
                      <a:pt x="10" y="25"/>
                    </a:lnTo>
                    <a:lnTo>
                      <a:pt x="22" y="29"/>
                    </a:lnTo>
                    <a:lnTo>
                      <a:pt x="34" y="32"/>
                    </a:lnTo>
                    <a:lnTo>
                      <a:pt x="80" y="38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104" name="Group 439"/>
              <p:cNvGrpSpPr>
                <a:grpSpLocks/>
              </p:cNvGrpSpPr>
              <p:nvPr/>
            </p:nvGrpSpPr>
            <p:grpSpPr bwMode="auto">
              <a:xfrm>
                <a:off x="4293" y="1968"/>
                <a:ext cx="481" cy="191"/>
                <a:chOff x="4293" y="1968"/>
                <a:chExt cx="481" cy="191"/>
              </a:xfrm>
            </p:grpSpPr>
            <p:sp>
              <p:nvSpPr>
                <p:cNvPr id="105" name="Freeform 440"/>
                <p:cNvSpPr>
                  <a:spLocks/>
                </p:cNvSpPr>
                <p:nvPr/>
              </p:nvSpPr>
              <p:spPr bwMode="auto">
                <a:xfrm>
                  <a:off x="4726" y="1984"/>
                  <a:ext cx="9" cy="2"/>
                </a:xfrm>
                <a:custGeom>
                  <a:avLst/>
                  <a:gdLst>
                    <a:gd name="T0" fmla="*/ 8 w 9"/>
                    <a:gd name="T1" fmla="*/ 1 h 2"/>
                    <a:gd name="T2" fmla="*/ 7 w 9"/>
                    <a:gd name="T3" fmla="*/ 1 h 2"/>
                    <a:gd name="T4" fmla="*/ 4 w 9"/>
                    <a:gd name="T5" fmla="*/ 0 h 2"/>
                    <a:gd name="T6" fmla="*/ 0 w 9"/>
                    <a:gd name="T7" fmla="*/ 0 h 2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9" h="2">
                      <a:moveTo>
                        <a:pt x="8" y="1"/>
                      </a:moveTo>
                      <a:lnTo>
                        <a:pt x="7" y="1"/>
                      </a:lnTo>
                      <a:lnTo>
                        <a:pt x="4" y="0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6" name="Freeform 441"/>
                <p:cNvSpPr>
                  <a:spLocks/>
                </p:cNvSpPr>
                <p:nvPr/>
              </p:nvSpPr>
              <p:spPr bwMode="auto">
                <a:xfrm>
                  <a:off x="4659" y="1974"/>
                  <a:ext cx="68" cy="11"/>
                </a:xfrm>
                <a:custGeom>
                  <a:avLst/>
                  <a:gdLst>
                    <a:gd name="T0" fmla="*/ 67 w 68"/>
                    <a:gd name="T1" fmla="*/ 10 h 11"/>
                    <a:gd name="T2" fmla="*/ 61 w 68"/>
                    <a:gd name="T3" fmla="*/ 9 h 11"/>
                    <a:gd name="T4" fmla="*/ 54 w 68"/>
                    <a:gd name="T5" fmla="*/ 8 h 11"/>
                    <a:gd name="T6" fmla="*/ 45 w 68"/>
                    <a:gd name="T7" fmla="*/ 6 h 11"/>
                    <a:gd name="T8" fmla="*/ 35 w 68"/>
                    <a:gd name="T9" fmla="*/ 5 h 11"/>
                    <a:gd name="T10" fmla="*/ 25 w 68"/>
                    <a:gd name="T11" fmla="*/ 3 h 11"/>
                    <a:gd name="T12" fmla="*/ 16 w 68"/>
                    <a:gd name="T13" fmla="*/ 2 h 11"/>
                    <a:gd name="T14" fmla="*/ 8 w 68"/>
                    <a:gd name="T15" fmla="*/ 1 h 11"/>
                    <a:gd name="T16" fmla="*/ 0 w 68"/>
                    <a:gd name="T17" fmla="*/ 0 h 11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68" h="11">
                      <a:moveTo>
                        <a:pt x="67" y="10"/>
                      </a:moveTo>
                      <a:lnTo>
                        <a:pt x="61" y="9"/>
                      </a:lnTo>
                      <a:lnTo>
                        <a:pt x="54" y="8"/>
                      </a:lnTo>
                      <a:lnTo>
                        <a:pt x="45" y="6"/>
                      </a:lnTo>
                      <a:lnTo>
                        <a:pt x="35" y="5"/>
                      </a:lnTo>
                      <a:lnTo>
                        <a:pt x="25" y="3"/>
                      </a:lnTo>
                      <a:lnTo>
                        <a:pt x="16" y="2"/>
                      </a:lnTo>
                      <a:lnTo>
                        <a:pt x="8" y="1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7" name="Freeform 442"/>
                <p:cNvSpPr>
                  <a:spLocks/>
                </p:cNvSpPr>
                <p:nvPr/>
              </p:nvSpPr>
              <p:spPr bwMode="auto">
                <a:xfrm>
                  <a:off x="4621" y="1968"/>
                  <a:ext cx="39" cy="7"/>
                </a:xfrm>
                <a:custGeom>
                  <a:avLst/>
                  <a:gdLst>
                    <a:gd name="T0" fmla="*/ 38 w 39"/>
                    <a:gd name="T1" fmla="*/ 6 h 7"/>
                    <a:gd name="T2" fmla="*/ 32 w 39"/>
                    <a:gd name="T3" fmla="*/ 5 h 7"/>
                    <a:gd name="T4" fmla="*/ 26 w 39"/>
                    <a:gd name="T5" fmla="*/ 4 h 7"/>
                    <a:gd name="T6" fmla="*/ 21 w 39"/>
                    <a:gd name="T7" fmla="*/ 3 h 7"/>
                    <a:gd name="T8" fmla="*/ 17 w 39"/>
                    <a:gd name="T9" fmla="*/ 2 h 7"/>
                    <a:gd name="T10" fmla="*/ 13 w 39"/>
                    <a:gd name="T11" fmla="*/ 2 h 7"/>
                    <a:gd name="T12" fmla="*/ 9 w 39"/>
                    <a:gd name="T13" fmla="*/ 1 h 7"/>
                    <a:gd name="T14" fmla="*/ 5 w 39"/>
                    <a:gd name="T15" fmla="*/ 1 h 7"/>
                    <a:gd name="T16" fmla="*/ 0 w 39"/>
                    <a:gd name="T17" fmla="*/ 0 h 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39" h="7">
                      <a:moveTo>
                        <a:pt x="38" y="6"/>
                      </a:moveTo>
                      <a:lnTo>
                        <a:pt x="32" y="5"/>
                      </a:lnTo>
                      <a:lnTo>
                        <a:pt x="26" y="4"/>
                      </a:lnTo>
                      <a:lnTo>
                        <a:pt x="21" y="3"/>
                      </a:lnTo>
                      <a:lnTo>
                        <a:pt x="17" y="2"/>
                      </a:lnTo>
                      <a:lnTo>
                        <a:pt x="13" y="2"/>
                      </a:lnTo>
                      <a:lnTo>
                        <a:pt x="9" y="1"/>
                      </a:lnTo>
                      <a:lnTo>
                        <a:pt x="5" y="1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8" name="Freeform 443"/>
                <p:cNvSpPr>
                  <a:spLocks/>
                </p:cNvSpPr>
                <p:nvPr/>
              </p:nvSpPr>
              <p:spPr bwMode="auto">
                <a:xfrm>
                  <a:off x="4576" y="1968"/>
                  <a:ext cx="46" cy="3"/>
                </a:xfrm>
                <a:custGeom>
                  <a:avLst/>
                  <a:gdLst>
                    <a:gd name="T0" fmla="*/ 45 w 46"/>
                    <a:gd name="T1" fmla="*/ 0 h 3"/>
                    <a:gd name="T2" fmla="*/ 40 w 46"/>
                    <a:gd name="T3" fmla="*/ 0 h 3"/>
                    <a:gd name="T4" fmla="*/ 35 w 46"/>
                    <a:gd name="T5" fmla="*/ 0 h 3"/>
                    <a:gd name="T6" fmla="*/ 29 w 46"/>
                    <a:gd name="T7" fmla="*/ 0 h 3"/>
                    <a:gd name="T8" fmla="*/ 24 w 46"/>
                    <a:gd name="T9" fmla="*/ 1 h 3"/>
                    <a:gd name="T10" fmla="*/ 18 w 46"/>
                    <a:gd name="T11" fmla="*/ 1 h 3"/>
                    <a:gd name="T12" fmla="*/ 12 w 46"/>
                    <a:gd name="T13" fmla="*/ 1 h 3"/>
                    <a:gd name="T14" fmla="*/ 6 w 46"/>
                    <a:gd name="T15" fmla="*/ 2 h 3"/>
                    <a:gd name="T16" fmla="*/ 0 w 46"/>
                    <a:gd name="T17" fmla="*/ 2 h 3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6" h="3">
                      <a:moveTo>
                        <a:pt x="45" y="0"/>
                      </a:moveTo>
                      <a:lnTo>
                        <a:pt x="40" y="0"/>
                      </a:lnTo>
                      <a:lnTo>
                        <a:pt x="35" y="0"/>
                      </a:lnTo>
                      <a:lnTo>
                        <a:pt x="29" y="0"/>
                      </a:lnTo>
                      <a:lnTo>
                        <a:pt x="24" y="1"/>
                      </a:lnTo>
                      <a:lnTo>
                        <a:pt x="18" y="1"/>
                      </a:lnTo>
                      <a:lnTo>
                        <a:pt x="12" y="1"/>
                      </a:lnTo>
                      <a:lnTo>
                        <a:pt x="6" y="2"/>
                      </a:lnTo>
                      <a:lnTo>
                        <a:pt x="0" y="2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9" name="Freeform 444"/>
                <p:cNvSpPr>
                  <a:spLocks/>
                </p:cNvSpPr>
                <p:nvPr/>
              </p:nvSpPr>
              <p:spPr bwMode="auto">
                <a:xfrm>
                  <a:off x="4526" y="1970"/>
                  <a:ext cx="51" cy="11"/>
                </a:xfrm>
                <a:custGeom>
                  <a:avLst/>
                  <a:gdLst>
                    <a:gd name="T0" fmla="*/ 50 w 51"/>
                    <a:gd name="T1" fmla="*/ 0 h 11"/>
                    <a:gd name="T2" fmla="*/ 44 w 51"/>
                    <a:gd name="T3" fmla="*/ 1 h 11"/>
                    <a:gd name="T4" fmla="*/ 38 w 51"/>
                    <a:gd name="T5" fmla="*/ 2 h 11"/>
                    <a:gd name="T6" fmla="*/ 32 w 51"/>
                    <a:gd name="T7" fmla="*/ 3 h 11"/>
                    <a:gd name="T8" fmla="*/ 25 w 51"/>
                    <a:gd name="T9" fmla="*/ 4 h 11"/>
                    <a:gd name="T10" fmla="*/ 19 w 51"/>
                    <a:gd name="T11" fmla="*/ 5 h 11"/>
                    <a:gd name="T12" fmla="*/ 12 w 51"/>
                    <a:gd name="T13" fmla="*/ 7 h 11"/>
                    <a:gd name="T14" fmla="*/ 6 w 51"/>
                    <a:gd name="T15" fmla="*/ 8 h 11"/>
                    <a:gd name="T16" fmla="*/ 0 w 51"/>
                    <a:gd name="T17" fmla="*/ 10 h 11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51" h="11">
                      <a:moveTo>
                        <a:pt x="50" y="0"/>
                      </a:moveTo>
                      <a:lnTo>
                        <a:pt x="44" y="1"/>
                      </a:lnTo>
                      <a:lnTo>
                        <a:pt x="38" y="2"/>
                      </a:lnTo>
                      <a:lnTo>
                        <a:pt x="32" y="3"/>
                      </a:lnTo>
                      <a:lnTo>
                        <a:pt x="25" y="4"/>
                      </a:lnTo>
                      <a:lnTo>
                        <a:pt x="19" y="5"/>
                      </a:lnTo>
                      <a:lnTo>
                        <a:pt x="12" y="7"/>
                      </a:lnTo>
                      <a:lnTo>
                        <a:pt x="6" y="8"/>
                      </a:lnTo>
                      <a:lnTo>
                        <a:pt x="0" y="10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10" name="Freeform 445"/>
                <p:cNvSpPr>
                  <a:spLocks/>
                </p:cNvSpPr>
                <p:nvPr/>
              </p:nvSpPr>
              <p:spPr bwMode="auto">
                <a:xfrm>
                  <a:off x="4482" y="1980"/>
                  <a:ext cx="45" cy="18"/>
                </a:xfrm>
                <a:custGeom>
                  <a:avLst/>
                  <a:gdLst>
                    <a:gd name="T0" fmla="*/ 44 w 45"/>
                    <a:gd name="T1" fmla="*/ 0 h 18"/>
                    <a:gd name="T2" fmla="*/ 38 w 45"/>
                    <a:gd name="T3" fmla="*/ 2 h 18"/>
                    <a:gd name="T4" fmla="*/ 32 w 45"/>
                    <a:gd name="T5" fmla="*/ 4 h 18"/>
                    <a:gd name="T6" fmla="*/ 26 w 45"/>
                    <a:gd name="T7" fmla="*/ 6 h 18"/>
                    <a:gd name="T8" fmla="*/ 20 w 45"/>
                    <a:gd name="T9" fmla="*/ 8 h 18"/>
                    <a:gd name="T10" fmla="*/ 15 w 45"/>
                    <a:gd name="T11" fmla="*/ 11 h 18"/>
                    <a:gd name="T12" fmla="*/ 10 w 45"/>
                    <a:gd name="T13" fmla="*/ 13 h 18"/>
                    <a:gd name="T14" fmla="*/ 5 w 45"/>
                    <a:gd name="T15" fmla="*/ 15 h 18"/>
                    <a:gd name="T16" fmla="*/ 0 w 45"/>
                    <a:gd name="T17" fmla="*/ 17 h 18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5" h="18">
                      <a:moveTo>
                        <a:pt x="44" y="0"/>
                      </a:moveTo>
                      <a:lnTo>
                        <a:pt x="38" y="2"/>
                      </a:lnTo>
                      <a:lnTo>
                        <a:pt x="32" y="4"/>
                      </a:lnTo>
                      <a:lnTo>
                        <a:pt x="26" y="6"/>
                      </a:lnTo>
                      <a:lnTo>
                        <a:pt x="20" y="8"/>
                      </a:lnTo>
                      <a:lnTo>
                        <a:pt x="15" y="11"/>
                      </a:lnTo>
                      <a:lnTo>
                        <a:pt x="10" y="13"/>
                      </a:lnTo>
                      <a:lnTo>
                        <a:pt x="5" y="15"/>
                      </a:lnTo>
                      <a:lnTo>
                        <a:pt x="0" y="17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11" name="Freeform 446"/>
                <p:cNvSpPr>
                  <a:spLocks/>
                </p:cNvSpPr>
                <p:nvPr/>
              </p:nvSpPr>
              <p:spPr bwMode="auto">
                <a:xfrm>
                  <a:off x="4456" y="1997"/>
                  <a:ext cx="27" cy="13"/>
                </a:xfrm>
                <a:custGeom>
                  <a:avLst/>
                  <a:gdLst>
                    <a:gd name="T0" fmla="*/ 26 w 27"/>
                    <a:gd name="T1" fmla="*/ 0 h 13"/>
                    <a:gd name="T2" fmla="*/ 22 w 27"/>
                    <a:gd name="T3" fmla="*/ 2 h 13"/>
                    <a:gd name="T4" fmla="*/ 18 w 27"/>
                    <a:gd name="T5" fmla="*/ 4 h 13"/>
                    <a:gd name="T6" fmla="*/ 15 w 27"/>
                    <a:gd name="T7" fmla="*/ 5 h 13"/>
                    <a:gd name="T8" fmla="*/ 12 w 27"/>
                    <a:gd name="T9" fmla="*/ 7 h 13"/>
                    <a:gd name="T10" fmla="*/ 9 w 27"/>
                    <a:gd name="T11" fmla="*/ 8 h 13"/>
                    <a:gd name="T12" fmla="*/ 6 w 27"/>
                    <a:gd name="T13" fmla="*/ 9 h 13"/>
                    <a:gd name="T14" fmla="*/ 3 w 27"/>
                    <a:gd name="T15" fmla="*/ 11 h 13"/>
                    <a:gd name="T16" fmla="*/ 0 w 27"/>
                    <a:gd name="T17" fmla="*/ 12 h 13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27" h="13">
                      <a:moveTo>
                        <a:pt x="26" y="0"/>
                      </a:moveTo>
                      <a:lnTo>
                        <a:pt x="22" y="2"/>
                      </a:lnTo>
                      <a:lnTo>
                        <a:pt x="18" y="4"/>
                      </a:lnTo>
                      <a:lnTo>
                        <a:pt x="15" y="5"/>
                      </a:lnTo>
                      <a:lnTo>
                        <a:pt x="12" y="7"/>
                      </a:lnTo>
                      <a:lnTo>
                        <a:pt x="9" y="8"/>
                      </a:lnTo>
                      <a:lnTo>
                        <a:pt x="6" y="9"/>
                      </a:lnTo>
                      <a:lnTo>
                        <a:pt x="3" y="11"/>
                      </a:lnTo>
                      <a:lnTo>
                        <a:pt x="0" y="12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12" name="Freeform 447"/>
                <p:cNvSpPr>
                  <a:spLocks/>
                </p:cNvSpPr>
                <p:nvPr/>
              </p:nvSpPr>
              <p:spPr bwMode="auto">
                <a:xfrm>
                  <a:off x="4435" y="2009"/>
                  <a:ext cx="22" cy="12"/>
                </a:xfrm>
                <a:custGeom>
                  <a:avLst/>
                  <a:gdLst>
                    <a:gd name="T0" fmla="*/ 21 w 22"/>
                    <a:gd name="T1" fmla="*/ 0 h 12"/>
                    <a:gd name="T2" fmla="*/ 18 w 22"/>
                    <a:gd name="T3" fmla="*/ 1 h 12"/>
                    <a:gd name="T4" fmla="*/ 15 w 22"/>
                    <a:gd name="T5" fmla="*/ 3 h 12"/>
                    <a:gd name="T6" fmla="*/ 12 w 22"/>
                    <a:gd name="T7" fmla="*/ 4 h 12"/>
                    <a:gd name="T8" fmla="*/ 9 w 22"/>
                    <a:gd name="T9" fmla="*/ 6 h 12"/>
                    <a:gd name="T10" fmla="*/ 6 w 22"/>
                    <a:gd name="T11" fmla="*/ 7 h 12"/>
                    <a:gd name="T12" fmla="*/ 4 w 22"/>
                    <a:gd name="T13" fmla="*/ 9 h 12"/>
                    <a:gd name="T14" fmla="*/ 2 w 22"/>
                    <a:gd name="T15" fmla="*/ 10 h 12"/>
                    <a:gd name="T16" fmla="*/ 0 w 22"/>
                    <a:gd name="T17" fmla="*/ 11 h 12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22" h="12">
                      <a:moveTo>
                        <a:pt x="21" y="0"/>
                      </a:moveTo>
                      <a:lnTo>
                        <a:pt x="18" y="1"/>
                      </a:lnTo>
                      <a:lnTo>
                        <a:pt x="15" y="3"/>
                      </a:lnTo>
                      <a:lnTo>
                        <a:pt x="12" y="4"/>
                      </a:lnTo>
                      <a:lnTo>
                        <a:pt x="9" y="6"/>
                      </a:lnTo>
                      <a:lnTo>
                        <a:pt x="6" y="7"/>
                      </a:lnTo>
                      <a:lnTo>
                        <a:pt x="4" y="9"/>
                      </a:lnTo>
                      <a:lnTo>
                        <a:pt x="2" y="10"/>
                      </a:lnTo>
                      <a:lnTo>
                        <a:pt x="0" y="11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13" name="Freeform 448"/>
                <p:cNvSpPr>
                  <a:spLocks/>
                </p:cNvSpPr>
                <p:nvPr/>
              </p:nvSpPr>
              <p:spPr bwMode="auto">
                <a:xfrm>
                  <a:off x="4432" y="2020"/>
                  <a:ext cx="4" cy="2"/>
                </a:xfrm>
                <a:custGeom>
                  <a:avLst/>
                  <a:gdLst>
                    <a:gd name="T0" fmla="*/ 3 w 4"/>
                    <a:gd name="T1" fmla="*/ 0 h 2"/>
                    <a:gd name="T2" fmla="*/ 2 w 4"/>
                    <a:gd name="T3" fmla="*/ 0 h 2"/>
                    <a:gd name="T4" fmla="*/ 1 w 4"/>
                    <a:gd name="T5" fmla="*/ 1 h 2"/>
                    <a:gd name="T6" fmla="*/ 0 w 4"/>
                    <a:gd name="T7" fmla="*/ 1 h 2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4" h="2">
                      <a:moveTo>
                        <a:pt x="3" y="0"/>
                      </a:moveTo>
                      <a:lnTo>
                        <a:pt x="2" y="0"/>
                      </a:lnTo>
                      <a:lnTo>
                        <a:pt x="1" y="1"/>
                      </a:lnTo>
                      <a:lnTo>
                        <a:pt x="0" y="1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14" name="Line 449"/>
                <p:cNvSpPr>
                  <a:spLocks noChangeShapeType="1"/>
                </p:cNvSpPr>
                <p:nvPr/>
              </p:nvSpPr>
              <p:spPr bwMode="auto">
                <a:xfrm>
                  <a:off x="4293" y="2063"/>
                  <a:ext cx="0" cy="59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5" name="Freeform 450"/>
                <p:cNvSpPr>
                  <a:spLocks/>
                </p:cNvSpPr>
                <p:nvPr/>
              </p:nvSpPr>
              <p:spPr bwMode="auto">
                <a:xfrm>
                  <a:off x="4358" y="2040"/>
                  <a:ext cx="10" cy="92"/>
                </a:xfrm>
                <a:custGeom>
                  <a:avLst/>
                  <a:gdLst>
                    <a:gd name="T0" fmla="*/ 0 w 10"/>
                    <a:gd name="T1" fmla="*/ 0 h 92"/>
                    <a:gd name="T2" fmla="*/ 9 w 10"/>
                    <a:gd name="T3" fmla="*/ 18 h 92"/>
                    <a:gd name="T4" fmla="*/ 9 w 10"/>
                    <a:gd name="T5" fmla="*/ 91 h 92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10" h="92">
                      <a:moveTo>
                        <a:pt x="0" y="0"/>
                      </a:moveTo>
                      <a:lnTo>
                        <a:pt x="9" y="18"/>
                      </a:lnTo>
                      <a:lnTo>
                        <a:pt x="9" y="91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16" name="Freeform 451"/>
                <p:cNvSpPr>
                  <a:spLocks/>
                </p:cNvSpPr>
                <p:nvPr/>
              </p:nvSpPr>
              <p:spPr bwMode="auto">
                <a:xfrm>
                  <a:off x="4373" y="2038"/>
                  <a:ext cx="116" cy="63"/>
                </a:xfrm>
                <a:custGeom>
                  <a:avLst/>
                  <a:gdLst>
                    <a:gd name="T0" fmla="*/ 0 w 116"/>
                    <a:gd name="T1" fmla="*/ 0 h 63"/>
                    <a:gd name="T2" fmla="*/ 0 w 116"/>
                    <a:gd name="T3" fmla="*/ 62 h 63"/>
                    <a:gd name="T4" fmla="*/ 115 w 116"/>
                    <a:gd name="T5" fmla="*/ 62 h 63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116" h="63">
                      <a:moveTo>
                        <a:pt x="0" y="0"/>
                      </a:moveTo>
                      <a:lnTo>
                        <a:pt x="0" y="62"/>
                      </a:lnTo>
                      <a:lnTo>
                        <a:pt x="115" y="62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17" name="Line 452"/>
                <p:cNvSpPr>
                  <a:spLocks noChangeShapeType="1"/>
                </p:cNvSpPr>
                <p:nvPr/>
              </p:nvSpPr>
              <p:spPr bwMode="auto">
                <a:xfrm>
                  <a:off x="4434" y="2038"/>
                  <a:ext cx="0" cy="9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8" name="Line 453"/>
                <p:cNvSpPr>
                  <a:spLocks noChangeShapeType="1"/>
                </p:cNvSpPr>
                <p:nvPr/>
              </p:nvSpPr>
              <p:spPr bwMode="auto">
                <a:xfrm>
                  <a:off x="4496" y="1997"/>
                  <a:ext cx="1" cy="29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9" name="Line 454"/>
                <p:cNvSpPr>
                  <a:spLocks noChangeShapeType="1"/>
                </p:cNvSpPr>
                <p:nvPr/>
              </p:nvSpPr>
              <p:spPr bwMode="auto">
                <a:xfrm flipV="1">
                  <a:off x="4743" y="1984"/>
                  <a:ext cx="5" cy="34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20" name="Line 455"/>
                <p:cNvSpPr>
                  <a:spLocks noChangeShapeType="1"/>
                </p:cNvSpPr>
                <p:nvPr/>
              </p:nvSpPr>
              <p:spPr bwMode="auto">
                <a:xfrm>
                  <a:off x="4774" y="1995"/>
                  <a:ext cx="0" cy="37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21" name="Freeform 456"/>
                <p:cNvSpPr>
                  <a:spLocks/>
                </p:cNvSpPr>
                <p:nvPr/>
              </p:nvSpPr>
              <p:spPr bwMode="auto">
                <a:xfrm>
                  <a:off x="4434" y="2046"/>
                  <a:ext cx="25" cy="32"/>
                </a:xfrm>
                <a:custGeom>
                  <a:avLst/>
                  <a:gdLst>
                    <a:gd name="T0" fmla="*/ 0 w 25"/>
                    <a:gd name="T1" fmla="*/ 2 h 32"/>
                    <a:gd name="T2" fmla="*/ 16 w 25"/>
                    <a:gd name="T3" fmla="*/ 0 h 32"/>
                    <a:gd name="T4" fmla="*/ 24 w 25"/>
                    <a:gd name="T5" fmla="*/ 31 h 32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5" h="32">
                      <a:moveTo>
                        <a:pt x="0" y="2"/>
                      </a:moveTo>
                      <a:lnTo>
                        <a:pt x="16" y="0"/>
                      </a:lnTo>
                      <a:lnTo>
                        <a:pt x="24" y="31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22" name="Line 457"/>
                <p:cNvSpPr>
                  <a:spLocks noChangeShapeType="1"/>
                </p:cNvSpPr>
                <p:nvPr/>
              </p:nvSpPr>
              <p:spPr bwMode="auto">
                <a:xfrm>
                  <a:off x="4438" y="2077"/>
                  <a:ext cx="250" cy="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23" name="Line 458"/>
                <p:cNvSpPr>
                  <a:spLocks noChangeShapeType="1"/>
                </p:cNvSpPr>
                <p:nvPr/>
              </p:nvSpPr>
              <p:spPr bwMode="auto">
                <a:xfrm>
                  <a:off x="4488" y="2081"/>
                  <a:ext cx="0" cy="46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24" name="Line 459"/>
                <p:cNvSpPr>
                  <a:spLocks noChangeShapeType="1"/>
                </p:cNvSpPr>
                <p:nvPr/>
              </p:nvSpPr>
              <p:spPr bwMode="auto">
                <a:xfrm>
                  <a:off x="4571" y="2022"/>
                  <a:ext cx="0" cy="105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25" name="Line 460"/>
                <p:cNvSpPr>
                  <a:spLocks noChangeShapeType="1"/>
                </p:cNvSpPr>
                <p:nvPr/>
              </p:nvSpPr>
              <p:spPr bwMode="auto">
                <a:xfrm>
                  <a:off x="4589" y="2020"/>
                  <a:ext cx="0" cy="107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26" name="Line 461"/>
                <p:cNvSpPr>
                  <a:spLocks noChangeShapeType="1"/>
                </p:cNvSpPr>
                <p:nvPr/>
              </p:nvSpPr>
              <p:spPr bwMode="auto">
                <a:xfrm>
                  <a:off x="4576" y="2039"/>
                  <a:ext cx="8" cy="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27" name="Freeform 462"/>
                <p:cNvSpPr>
                  <a:spLocks/>
                </p:cNvSpPr>
                <p:nvPr/>
              </p:nvSpPr>
              <p:spPr bwMode="auto">
                <a:xfrm>
                  <a:off x="4544" y="2109"/>
                  <a:ext cx="27" cy="24"/>
                </a:xfrm>
                <a:custGeom>
                  <a:avLst/>
                  <a:gdLst>
                    <a:gd name="T0" fmla="*/ 26 w 27"/>
                    <a:gd name="T1" fmla="*/ 0 h 24"/>
                    <a:gd name="T2" fmla="*/ 0 w 27"/>
                    <a:gd name="T3" fmla="*/ 0 h 24"/>
                    <a:gd name="T4" fmla="*/ 0 w 27"/>
                    <a:gd name="T5" fmla="*/ 23 h 24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7" h="24">
                      <a:moveTo>
                        <a:pt x="26" y="0"/>
                      </a:moveTo>
                      <a:lnTo>
                        <a:pt x="0" y="0"/>
                      </a:lnTo>
                      <a:lnTo>
                        <a:pt x="0" y="23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28" name="Line 463"/>
                <p:cNvSpPr>
                  <a:spLocks noChangeShapeType="1"/>
                </p:cNvSpPr>
                <p:nvPr/>
              </p:nvSpPr>
              <p:spPr bwMode="auto">
                <a:xfrm>
                  <a:off x="4692" y="2081"/>
                  <a:ext cx="0" cy="56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29" name="Line 464"/>
                <p:cNvSpPr>
                  <a:spLocks noChangeShapeType="1"/>
                </p:cNvSpPr>
                <p:nvPr/>
              </p:nvSpPr>
              <p:spPr bwMode="auto">
                <a:xfrm>
                  <a:off x="4352" y="2132"/>
                  <a:ext cx="77" cy="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30" name="Line 465"/>
                <p:cNvSpPr>
                  <a:spLocks noChangeShapeType="1"/>
                </p:cNvSpPr>
                <p:nvPr/>
              </p:nvSpPr>
              <p:spPr bwMode="auto">
                <a:xfrm>
                  <a:off x="4356" y="2136"/>
                  <a:ext cx="0" cy="6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31" name="Line 466"/>
                <p:cNvSpPr>
                  <a:spLocks noChangeShapeType="1"/>
                </p:cNvSpPr>
                <p:nvPr/>
              </p:nvSpPr>
              <p:spPr bwMode="auto">
                <a:xfrm>
                  <a:off x="4360" y="2146"/>
                  <a:ext cx="9" cy="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32" name="Line 467"/>
                <p:cNvSpPr>
                  <a:spLocks noChangeShapeType="1"/>
                </p:cNvSpPr>
                <p:nvPr/>
              </p:nvSpPr>
              <p:spPr bwMode="auto">
                <a:xfrm>
                  <a:off x="4420" y="2136"/>
                  <a:ext cx="0" cy="6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33" name="Line 468"/>
                <p:cNvSpPr>
                  <a:spLocks noChangeShapeType="1"/>
                </p:cNvSpPr>
                <p:nvPr/>
              </p:nvSpPr>
              <p:spPr bwMode="auto">
                <a:xfrm>
                  <a:off x="4645" y="2136"/>
                  <a:ext cx="0" cy="1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34" name="Line 469"/>
                <p:cNvSpPr>
                  <a:spLocks noChangeShapeType="1"/>
                </p:cNvSpPr>
                <p:nvPr/>
              </p:nvSpPr>
              <p:spPr bwMode="auto">
                <a:xfrm>
                  <a:off x="4702" y="2141"/>
                  <a:ext cx="24" cy="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35" name="Line 470"/>
                <p:cNvSpPr>
                  <a:spLocks noChangeShapeType="1"/>
                </p:cNvSpPr>
                <p:nvPr/>
              </p:nvSpPr>
              <p:spPr bwMode="auto">
                <a:xfrm>
                  <a:off x="4715" y="2145"/>
                  <a:ext cx="6" cy="14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36" name="Freeform 471"/>
                <p:cNvSpPr>
                  <a:spLocks/>
                </p:cNvSpPr>
                <p:nvPr/>
              </p:nvSpPr>
              <p:spPr bwMode="auto">
                <a:xfrm>
                  <a:off x="4452" y="2055"/>
                  <a:ext cx="26" cy="14"/>
                </a:xfrm>
                <a:custGeom>
                  <a:avLst/>
                  <a:gdLst>
                    <a:gd name="T0" fmla="*/ 0 w 26"/>
                    <a:gd name="T1" fmla="*/ 0 h 14"/>
                    <a:gd name="T2" fmla="*/ 13 w 26"/>
                    <a:gd name="T3" fmla="*/ 0 h 14"/>
                    <a:gd name="T4" fmla="*/ 25 w 26"/>
                    <a:gd name="T5" fmla="*/ 7 h 14"/>
                    <a:gd name="T6" fmla="*/ 25 w 26"/>
                    <a:gd name="T7" fmla="*/ 13 h 14"/>
                    <a:gd name="T8" fmla="*/ 3 w 26"/>
                    <a:gd name="T9" fmla="*/ 13 h 1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6" h="14">
                      <a:moveTo>
                        <a:pt x="0" y="0"/>
                      </a:moveTo>
                      <a:lnTo>
                        <a:pt x="13" y="0"/>
                      </a:lnTo>
                      <a:lnTo>
                        <a:pt x="25" y="7"/>
                      </a:lnTo>
                      <a:lnTo>
                        <a:pt x="25" y="13"/>
                      </a:lnTo>
                      <a:lnTo>
                        <a:pt x="3" y="13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7" name="Freeform 472"/>
                <p:cNvSpPr>
                  <a:spLocks/>
                </p:cNvSpPr>
                <p:nvPr/>
              </p:nvSpPr>
              <p:spPr bwMode="auto">
                <a:xfrm>
                  <a:off x="4692" y="2058"/>
                  <a:ext cx="15" cy="10"/>
                </a:xfrm>
                <a:custGeom>
                  <a:avLst/>
                  <a:gdLst>
                    <a:gd name="T0" fmla="*/ 0 w 15"/>
                    <a:gd name="T1" fmla="*/ 0 h 10"/>
                    <a:gd name="T2" fmla="*/ 14 w 15"/>
                    <a:gd name="T3" fmla="*/ 7 h 10"/>
                    <a:gd name="T4" fmla="*/ 0 w 15"/>
                    <a:gd name="T5" fmla="*/ 9 h 10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15" h="10">
                      <a:moveTo>
                        <a:pt x="0" y="0"/>
                      </a:moveTo>
                      <a:lnTo>
                        <a:pt x="14" y="7"/>
                      </a:lnTo>
                      <a:lnTo>
                        <a:pt x="0" y="9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8" name="Freeform 473"/>
                <p:cNvSpPr>
                  <a:spLocks/>
                </p:cNvSpPr>
                <p:nvPr/>
              </p:nvSpPr>
              <p:spPr bwMode="auto">
                <a:xfrm>
                  <a:off x="4618" y="2055"/>
                  <a:ext cx="19" cy="14"/>
                </a:xfrm>
                <a:custGeom>
                  <a:avLst/>
                  <a:gdLst>
                    <a:gd name="T0" fmla="*/ 0 w 19"/>
                    <a:gd name="T1" fmla="*/ 13 h 14"/>
                    <a:gd name="T2" fmla="*/ 0 w 19"/>
                    <a:gd name="T3" fmla="*/ 0 h 14"/>
                    <a:gd name="T4" fmla="*/ 18 w 19"/>
                    <a:gd name="T5" fmla="*/ 0 h 14"/>
                    <a:gd name="T6" fmla="*/ 18 w 19"/>
                    <a:gd name="T7" fmla="*/ 13 h 14"/>
                    <a:gd name="T8" fmla="*/ 0 w 19"/>
                    <a:gd name="T9" fmla="*/ 13 h 1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9" h="14">
                      <a:moveTo>
                        <a:pt x="0" y="13"/>
                      </a:moveTo>
                      <a:lnTo>
                        <a:pt x="0" y="0"/>
                      </a:lnTo>
                      <a:lnTo>
                        <a:pt x="18" y="0"/>
                      </a:lnTo>
                      <a:lnTo>
                        <a:pt x="18" y="13"/>
                      </a:lnTo>
                      <a:lnTo>
                        <a:pt x="0" y="13"/>
                      </a:lnTo>
                    </a:path>
                  </a:pathLst>
                </a:custGeom>
                <a:gradFill rotWithShape="0">
                  <a:gsLst>
                    <a:gs pos="0">
                      <a:srgbClr val="AAAAAA"/>
                    </a:gs>
                    <a:gs pos="100000">
                      <a:srgbClr val="555555"/>
                    </a:gs>
                  </a:gsLst>
                  <a:lin ang="2700000" scaled="1"/>
                </a:gra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9" name="Freeform 474"/>
                <p:cNvSpPr>
                  <a:spLocks/>
                </p:cNvSpPr>
                <p:nvPr/>
              </p:nvSpPr>
              <p:spPr bwMode="auto">
                <a:xfrm>
                  <a:off x="4518" y="2114"/>
                  <a:ext cx="36" cy="8"/>
                </a:xfrm>
                <a:custGeom>
                  <a:avLst/>
                  <a:gdLst>
                    <a:gd name="T0" fmla="*/ 0 w 36"/>
                    <a:gd name="T1" fmla="*/ 2 h 8"/>
                    <a:gd name="T2" fmla="*/ 1 w 36"/>
                    <a:gd name="T3" fmla="*/ 2 h 8"/>
                    <a:gd name="T4" fmla="*/ 2 w 36"/>
                    <a:gd name="T5" fmla="*/ 1 h 8"/>
                    <a:gd name="T6" fmla="*/ 3 w 36"/>
                    <a:gd name="T7" fmla="*/ 1 h 8"/>
                    <a:gd name="T8" fmla="*/ 4 w 36"/>
                    <a:gd name="T9" fmla="*/ 1 h 8"/>
                    <a:gd name="T10" fmla="*/ 5 w 36"/>
                    <a:gd name="T11" fmla="*/ 0 h 8"/>
                    <a:gd name="T12" fmla="*/ 6 w 36"/>
                    <a:gd name="T13" fmla="*/ 0 h 8"/>
                    <a:gd name="T14" fmla="*/ 8 w 36"/>
                    <a:gd name="T15" fmla="*/ 0 h 8"/>
                    <a:gd name="T16" fmla="*/ 9 w 36"/>
                    <a:gd name="T17" fmla="*/ 0 h 8"/>
                    <a:gd name="T18" fmla="*/ 22 w 36"/>
                    <a:gd name="T19" fmla="*/ 0 h 8"/>
                    <a:gd name="T20" fmla="*/ 23 w 36"/>
                    <a:gd name="T21" fmla="*/ 0 h 8"/>
                    <a:gd name="T22" fmla="*/ 25 w 36"/>
                    <a:gd name="T23" fmla="*/ 0 h 8"/>
                    <a:gd name="T24" fmla="*/ 26 w 36"/>
                    <a:gd name="T25" fmla="*/ 0 h 8"/>
                    <a:gd name="T26" fmla="*/ 28 w 36"/>
                    <a:gd name="T27" fmla="*/ 0 h 8"/>
                    <a:gd name="T28" fmla="*/ 29 w 36"/>
                    <a:gd name="T29" fmla="*/ 0 h 8"/>
                    <a:gd name="T30" fmla="*/ 30 w 36"/>
                    <a:gd name="T31" fmla="*/ 1 h 8"/>
                    <a:gd name="T32" fmla="*/ 31 w 36"/>
                    <a:gd name="T33" fmla="*/ 1 h 8"/>
                    <a:gd name="T34" fmla="*/ 32 w 36"/>
                    <a:gd name="T35" fmla="*/ 1 h 8"/>
                    <a:gd name="T36" fmla="*/ 33 w 36"/>
                    <a:gd name="T37" fmla="*/ 2 h 8"/>
                    <a:gd name="T38" fmla="*/ 34 w 36"/>
                    <a:gd name="T39" fmla="*/ 2 h 8"/>
                    <a:gd name="T40" fmla="*/ 35 w 36"/>
                    <a:gd name="T41" fmla="*/ 3 h 8"/>
                    <a:gd name="T42" fmla="*/ 35 w 36"/>
                    <a:gd name="T43" fmla="*/ 4 h 8"/>
                    <a:gd name="T44" fmla="*/ 34 w 36"/>
                    <a:gd name="T45" fmla="*/ 4 h 8"/>
                    <a:gd name="T46" fmla="*/ 33 w 36"/>
                    <a:gd name="T47" fmla="*/ 5 h 8"/>
                    <a:gd name="T48" fmla="*/ 32 w 36"/>
                    <a:gd name="T49" fmla="*/ 5 h 8"/>
                    <a:gd name="T50" fmla="*/ 31 w 36"/>
                    <a:gd name="T51" fmla="*/ 6 h 8"/>
                    <a:gd name="T52" fmla="*/ 30 w 36"/>
                    <a:gd name="T53" fmla="*/ 6 h 8"/>
                    <a:gd name="T54" fmla="*/ 28 w 36"/>
                    <a:gd name="T55" fmla="*/ 6 h 8"/>
                    <a:gd name="T56" fmla="*/ 27 w 36"/>
                    <a:gd name="T57" fmla="*/ 6 h 8"/>
                    <a:gd name="T58" fmla="*/ 26 w 36"/>
                    <a:gd name="T59" fmla="*/ 6 h 8"/>
                    <a:gd name="T60" fmla="*/ 24 w 36"/>
                    <a:gd name="T61" fmla="*/ 6 h 8"/>
                    <a:gd name="T62" fmla="*/ 23 w 36"/>
                    <a:gd name="T63" fmla="*/ 6 h 8"/>
                    <a:gd name="T64" fmla="*/ 21 w 36"/>
                    <a:gd name="T65" fmla="*/ 7 h 8"/>
                    <a:gd name="T66" fmla="*/ 20 w 36"/>
                    <a:gd name="T67" fmla="*/ 7 h 8"/>
                    <a:gd name="T68" fmla="*/ 18 w 36"/>
                    <a:gd name="T69" fmla="*/ 7 h 8"/>
                    <a:gd name="T70" fmla="*/ 16 w 36"/>
                    <a:gd name="T71" fmla="*/ 7 h 8"/>
                    <a:gd name="T72" fmla="*/ 15 w 36"/>
                    <a:gd name="T73" fmla="*/ 7 h 8"/>
                    <a:gd name="T74" fmla="*/ 13 w 36"/>
                    <a:gd name="T75" fmla="*/ 6 h 8"/>
                    <a:gd name="T76" fmla="*/ 12 w 36"/>
                    <a:gd name="T77" fmla="*/ 6 h 8"/>
                    <a:gd name="T78" fmla="*/ 10 w 36"/>
                    <a:gd name="T79" fmla="*/ 6 h 8"/>
                    <a:gd name="T80" fmla="*/ 9 w 36"/>
                    <a:gd name="T81" fmla="*/ 6 h 8"/>
                    <a:gd name="T82" fmla="*/ 8 w 36"/>
                    <a:gd name="T83" fmla="*/ 6 h 8"/>
                    <a:gd name="T84" fmla="*/ 6 w 36"/>
                    <a:gd name="T85" fmla="*/ 6 h 8"/>
                    <a:gd name="T86" fmla="*/ 5 w 36"/>
                    <a:gd name="T87" fmla="*/ 6 h 8"/>
                    <a:gd name="T88" fmla="*/ 4 w 36"/>
                    <a:gd name="T89" fmla="*/ 5 h 8"/>
                    <a:gd name="T90" fmla="*/ 3 w 36"/>
                    <a:gd name="T91" fmla="*/ 5 h 8"/>
                    <a:gd name="T92" fmla="*/ 2 w 36"/>
                    <a:gd name="T93" fmla="*/ 4 h 8"/>
                    <a:gd name="T94" fmla="*/ 1 w 36"/>
                    <a:gd name="T95" fmla="*/ 4 h 8"/>
                    <a:gd name="T96" fmla="*/ 0 w 36"/>
                    <a:gd name="T97" fmla="*/ 4 h 8"/>
                    <a:gd name="T98" fmla="*/ 0 w 36"/>
                    <a:gd name="T99" fmla="*/ 3 h 8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</a:gdLst>
                  <a:ahLst/>
                  <a:cxnLst>
                    <a:cxn ang="T100">
                      <a:pos x="T0" y="T1"/>
                    </a:cxn>
                    <a:cxn ang="T101">
                      <a:pos x="T2" y="T3"/>
                    </a:cxn>
                    <a:cxn ang="T102">
                      <a:pos x="T4" y="T5"/>
                    </a:cxn>
                    <a:cxn ang="T103">
                      <a:pos x="T6" y="T7"/>
                    </a:cxn>
                    <a:cxn ang="T104">
                      <a:pos x="T8" y="T9"/>
                    </a:cxn>
                    <a:cxn ang="T105">
                      <a:pos x="T10" y="T11"/>
                    </a:cxn>
                    <a:cxn ang="T106">
                      <a:pos x="T12" y="T13"/>
                    </a:cxn>
                    <a:cxn ang="T107">
                      <a:pos x="T14" y="T15"/>
                    </a:cxn>
                    <a:cxn ang="T108">
                      <a:pos x="T16" y="T17"/>
                    </a:cxn>
                    <a:cxn ang="T109">
                      <a:pos x="T18" y="T19"/>
                    </a:cxn>
                    <a:cxn ang="T110">
                      <a:pos x="T20" y="T21"/>
                    </a:cxn>
                    <a:cxn ang="T111">
                      <a:pos x="T22" y="T23"/>
                    </a:cxn>
                    <a:cxn ang="T112">
                      <a:pos x="T24" y="T25"/>
                    </a:cxn>
                    <a:cxn ang="T113">
                      <a:pos x="T26" y="T27"/>
                    </a:cxn>
                    <a:cxn ang="T114">
                      <a:pos x="T28" y="T29"/>
                    </a:cxn>
                    <a:cxn ang="T115">
                      <a:pos x="T30" y="T31"/>
                    </a:cxn>
                    <a:cxn ang="T116">
                      <a:pos x="T32" y="T33"/>
                    </a:cxn>
                    <a:cxn ang="T117">
                      <a:pos x="T34" y="T35"/>
                    </a:cxn>
                    <a:cxn ang="T118">
                      <a:pos x="T36" y="T37"/>
                    </a:cxn>
                    <a:cxn ang="T119">
                      <a:pos x="T38" y="T39"/>
                    </a:cxn>
                    <a:cxn ang="T120">
                      <a:pos x="T40" y="T41"/>
                    </a:cxn>
                    <a:cxn ang="T121">
                      <a:pos x="T42" y="T43"/>
                    </a:cxn>
                    <a:cxn ang="T122">
                      <a:pos x="T44" y="T45"/>
                    </a:cxn>
                    <a:cxn ang="T123">
                      <a:pos x="T46" y="T47"/>
                    </a:cxn>
                    <a:cxn ang="T124">
                      <a:pos x="T48" y="T49"/>
                    </a:cxn>
                    <a:cxn ang="T125">
                      <a:pos x="T50" y="T51"/>
                    </a:cxn>
                    <a:cxn ang="T126">
                      <a:pos x="T52" y="T53"/>
                    </a:cxn>
                    <a:cxn ang="T127">
                      <a:pos x="T54" y="T55"/>
                    </a:cxn>
                    <a:cxn ang="T128">
                      <a:pos x="T56" y="T57"/>
                    </a:cxn>
                    <a:cxn ang="T129">
                      <a:pos x="T58" y="T59"/>
                    </a:cxn>
                    <a:cxn ang="T130">
                      <a:pos x="T60" y="T61"/>
                    </a:cxn>
                    <a:cxn ang="T131">
                      <a:pos x="T62" y="T63"/>
                    </a:cxn>
                    <a:cxn ang="T132">
                      <a:pos x="T64" y="T65"/>
                    </a:cxn>
                    <a:cxn ang="T133">
                      <a:pos x="T66" y="T67"/>
                    </a:cxn>
                    <a:cxn ang="T134">
                      <a:pos x="T68" y="T69"/>
                    </a:cxn>
                    <a:cxn ang="T135">
                      <a:pos x="T70" y="T71"/>
                    </a:cxn>
                    <a:cxn ang="T136">
                      <a:pos x="T72" y="T73"/>
                    </a:cxn>
                    <a:cxn ang="T137">
                      <a:pos x="T74" y="T75"/>
                    </a:cxn>
                    <a:cxn ang="T138">
                      <a:pos x="T76" y="T77"/>
                    </a:cxn>
                    <a:cxn ang="T139">
                      <a:pos x="T78" y="T79"/>
                    </a:cxn>
                    <a:cxn ang="T140">
                      <a:pos x="T80" y="T81"/>
                    </a:cxn>
                    <a:cxn ang="T141">
                      <a:pos x="T82" y="T83"/>
                    </a:cxn>
                    <a:cxn ang="T142">
                      <a:pos x="T84" y="T85"/>
                    </a:cxn>
                    <a:cxn ang="T143">
                      <a:pos x="T86" y="T87"/>
                    </a:cxn>
                    <a:cxn ang="T144">
                      <a:pos x="T88" y="T89"/>
                    </a:cxn>
                    <a:cxn ang="T145">
                      <a:pos x="T90" y="T91"/>
                    </a:cxn>
                    <a:cxn ang="T146">
                      <a:pos x="T92" y="T93"/>
                    </a:cxn>
                    <a:cxn ang="T147">
                      <a:pos x="T94" y="T95"/>
                    </a:cxn>
                    <a:cxn ang="T148">
                      <a:pos x="T96" y="T97"/>
                    </a:cxn>
                    <a:cxn ang="T149">
                      <a:pos x="T98" y="T99"/>
                    </a:cxn>
                  </a:cxnLst>
                  <a:rect l="0" t="0" r="r" b="b"/>
                  <a:pathLst>
                    <a:path w="36" h="8">
                      <a:moveTo>
                        <a:pt x="0" y="2"/>
                      </a:moveTo>
                      <a:lnTo>
                        <a:pt x="1" y="2"/>
                      </a:lnTo>
                      <a:lnTo>
                        <a:pt x="2" y="1"/>
                      </a:lnTo>
                      <a:lnTo>
                        <a:pt x="3" y="1"/>
                      </a:lnTo>
                      <a:lnTo>
                        <a:pt x="4" y="1"/>
                      </a:lnTo>
                      <a:lnTo>
                        <a:pt x="5" y="0"/>
                      </a:lnTo>
                      <a:lnTo>
                        <a:pt x="6" y="0"/>
                      </a:lnTo>
                      <a:lnTo>
                        <a:pt x="8" y="0"/>
                      </a:lnTo>
                      <a:lnTo>
                        <a:pt x="9" y="0"/>
                      </a:lnTo>
                      <a:lnTo>
                        <a:pt x="22" y="0"/>
                      </a:lnTo>
                      <a:lnTo>
                        <a:pt x="23" y="0"/>
                      </a:lnTo>
                      <a:lnTo>
                        <a:pt x="25" y="0"/>
                      </a:lnTo>
                      <a:lnTo>
                        <a:pt x="26" y="0"/>
                      </a:lnTo>
                      <a:lnTo>
                        <a:pt x="28" y="0"/>
                      </a:lnTo>
                      <a:lnTo>
                        <a:pt x="29" y="0"/>
                      </a:lnTo>
                      <a:lnTo>
                        <a:pt x="30" y="1"/>
                      </a:lnTo>
                      <a:lnTo>
                        <a:pt x="31" y="1"/>
                      </a:lnTo>
                      <a:lnTo>
                        <a:pt x="32" y="1"/>
                      </a:lnTo>
                      <a:lnTo>
                        <a:pt x="33" y="2"/>
                      </a:lnTo>
                      <a:lnTo>
                        <a:pt x="34" y="2"/>
                      </a:lnTo>
                      <a:lnTo>
                        <a:pt x="35" y="3"/>
                      </a:lnTo>
                      <a:lnTo>
                        <a:pt x="35" y="4"/>
                      </a:lnTo>
                      <a:lnTo>
                        <a:pt x="34" y="4"/>
                      </a:lnTo>
                      <a:lnTo>
                        <a:pt x="33" y="5"/>
                      </a:lnTo>
                      <a:lnTo>
                        <a:pt x="32" y="5"/>
                      </a:lnTo>
                      <a:lnTo>
                        <a:pt x="31" y="6"/>
                      </a:lnTo>
                      <a:lnTo>
                        <a:pt x="30" y="6"/>
                      </a:lnTo>
                      <a:lnTo>
                        <a:pt x="28" y="6"/>
                      </a:lnTo>
                      <a:lnTo>
                        <a:pt x="27" y="6"/>
                      </a:lnTo>
                      <a:lnTo>
                        <a:pt x="26" y="6"/>
                      </a:lnTo>
                      <a:lnTo>
                        <a:pt x="24" y="6"/>
                      </a:lnTo>
                      <a:lnTo>
                        <a:pt x="23" y="6"/>
                      </a:lnTo>
                      <a:lnTo>
                        <a:pt x="21" y="7"/>
                      </a:lnTo>
                      <a:lnTo>
                        <a:pt x="20" y="7"/>
                      </a:lnTo>
                      <a:lnTo>
                        <a:pt x="18" y="7"/>
                      </a:lnTo>
                      <a:lnTo>
                        <a:pt x="16" y="7"/>
                      </a:lnTo>
                      <a:lnTo>
                        <a:pt x="15" y="7"/>
                      </a:lnTo>
                      <a:lnTo>
                        <a:pt x="13" y="6"/>
                      </a:lnTo>
                      <a:lnTo>
                        <a:pt x="12" y="6"/>
                      </a:lnTo>
                      <a:lnTo>
                        <a:pt x="10" y="6"/>
                      </a:lnTo>
                      <a:lnTo>
                        <a:pt x="9" y="6"/>
                      </a:lnTo>
                      <a:lnTo>
                        <a:pt x="8" y="6"/>
                      </a:lnTo>
                      <a:lnTo>
                        <a:pt x="6" y="6"/>
                      </a:lnTo>
                      <a:lnTo>
                        <a:pt x="5" y="6"/>
                      </a:lnTo>
                      <a:lnTo>
                        <a:pt x="4" y="5"/>
                      </a:lnTo>
                      <a:lnTo>
                        <a:pt x="3" y="5"/>
                      </a:lnTo>
                      <a:lnTo>
                        <a:pt x="2" y="4"/>
                      </a:lnTo>
                      <a:lnTo>
                        <a:pt x="1" y="4"/>
                      </a:lnTo>
                      <a:lnTo>
                        <a:pt x="0" y="4"/>
                      </a:lnTo>
                      <a:lnTo>
                        <a:pt x="0" y="3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40" name="Line 475"/>
                <p:cNvSpPr>
                  <a:spLocks noChangeShapeType="1"/>
                </p:cNvSpPr>
                <p:nvPr/>
              </p:nvSpPr>
              <p:spPr bwMode="auto">
                <a:xfrm flipV="1">
                  <a:off x="4419" y="2023"/>
                  <a:ext cx="0" cy="15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</p:grpSp>
      <p:sp>
        <p:nvSpPr>
          <p:cNvPr id="154" name="TextBox 153"/>
          <p:cNvSpPr txBox="1"/>
          <p:nvPr/>
        </p:nvSpPr>
        <p:spPr>
          <a:xfrm>
            <a:off x="914400" y="-3376"/>
            <a:ext cx="7738368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i="1" dirty="0"/>
              <a:t>GUIADO “HOMING”</a:t>
            </a:r>
          </a:p>
          <a:p>
            <a:pPr algn="ctr"/>
            <a:r>
              <a:rPr lang="en-US" sz="3800" b="1" i="1" dirty="0">
                <a:solidFill>
                  <a:srgbClr val="C00000"/>
                </a:solidFill>
              </a:rPr>
              <a:t>HOMING SEMI-ACTIVO </a:t>
            </a:r>
          </a:p>
        </p:txBody>
      </p:sp>
      <p:grpSp>
        <p:nvGrpSpPr>
          <p:cNvPr id="168" name="Group 167"/>
          <p:cNvGrpSpPr/>
          <p:nvPr/>
        </p:nvGrpSpPr>
        <p:grpSpPr>
          <a:xfrm>
            <a:off x="383996" y="4365626"/>
            <a:ext cx="1828800" cy="581080"/>
            <a:chOff x="826852" y="5184775"/>
            <a:chExt cx="1828800" cy="581080"/>
          </a:xfrm>
        </p:grpSpPr>
        <p:sp>
          <p:nvSpPr>
            <p:cNvPr id="165" name="Rounded Rectangle 164"/>
            <p:cNvSpPr/>
            <p:nvPr/>
          </p:nvSpPr>
          <p:spPr>
            <a:xfrm>
              <a:off x="826852" y="5184775"/>
              <a:ext cx="1828800" cy="580054"/>
            </a:xfrm>
            <a:prstGeom prst="round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0" name="Rectangle 6"/>
            <p:cNvSpPr>
              <a:spLocks noChangeArrowheads="1"/>
            </p:cNvSpPr>
            <p:nvPr/>
          </p:nvSpPr>
          <p:spPr bwMode="auto">
            <a:xfrm>
              <a:off x="1077028" y="5203137"/>
              <a:ext cx="1328443" cy="56271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 anchor="ctr">
              <a:spAutoFit/>
            </a:bodyPr>
            <a:lstStyle/>
            <a:p>
              <a:pPr algn="ctr" eaLnBrk="0" hangingPunct="0">
                <a:lnSpc>
                  <a:spcPct val="85000"/>
                </a:lnSpc>
                <a:spcBef>
                  <a:spcPct val="30000"/>
                </a:spcBef>
                <a:defRPr/>
              </a:pPr>
              <a:r>
                <a:rPr lang="en-US" b="1" i="1" dirty="0" err="1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LP932" charset="0"/>
                </a:rPr>
                <a:t>Misil</a:t>
              </a:r>
              <a:r>
                <a:rPr lang="en-US" b="1" i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LP932" charset="0"/>
                </a:rPr>
                <a:t> porta </a:t>
              </a:r>
              <a:br>
                <a:rPr lang="en-US" b="1" i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LP932" charset="0"/>
                </a:rPr>
              </a:br>
              <a:r>
                <a:rPr lang="en-US" b="1" i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LP932" charset="0"/>
                </a:rPr>
                <a:t>un Receptor</a:t>
              </a:r>
            </a:p>
          </p:txBody>
        </p:sp>
      </p:grpSp>
      <p:grpSp>
        <p:nvGrpSpPr>
          <p:cNvPr id="169" name="Group 168"/>
          <p:cNvGrpSpPr/>
          <p:nvPr/>
        </p:nvGrpSpPr>
        <p:grpSpPr>
          <a:xfrm>
            <a:off x="6159501" y="5407292"/>
            <a:ext cx="1828800" cy="914400"/>
            <a:chOff x="3709481" y="5204163"/>
            <a:chExt cx="1828800" cy="914400"/>
          </a:xfrm>
        </p:grpSpPr>
        <p:sp>
          <p:nvSpPr>
            <p:cNvPr id="166" name="Rounded Rectangle 165"/>
            <p:cNvSpPr/>
            <p:nvPr/>
          </p:nvSpPr>
          <p:spPr>
            <a:xfrm>
              <a:off x="3709481" y="5204163"/>
              <a:ext cx="1828800" cy="914400"/>
            </a:xfrm>
            <a:prstGeom prst="round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1" name="Rectangle 7"/>
            <p:cNvSpPr>
              <a:spLocks noChangeArrowheads="1"/>
            </p:cNvSpPr>
            <p:nvPr/>
          </p:nvSpPr>
          <p:spPr bwMode="auto">
            <a:xfrm>
              <a:off x="3709481" y="5380248"/>
              <a:ext cx="1828800" cy="56271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90488" tIns="44450" rIns="90488" bIns="44450" anchor="ctr">
              <a:spAutoFit/>
            </a:bodyPr>
            <a:lstStyle/>
            <a:p>
              <a:pPr algn="ctr" eaLnBrk="0" hangingPunct="0">
                <a:lnSpc>
                  <a:spcPct val="85000"/>
                </a:lnSpc>
                <a:spcBef>
                  <a:spcPct val="30000"/>
                </a:spcBef>
                <a:defRPr/>
              </a:pPr>
              <a:r>
                <a:rPr lang="en-US" b="1" i="1" dirty="0" err="1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LP932" charset="0"/>
                </a:rPr>
                <a:t>Buque</a:t>
              </a:r>
              <a:r>
                <a:rPr lang="en-US" b="1" i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LP932" charset="0"/>
                </a:rPr>
                <a:t>/</a:t>
              </a:r>
              <a:r>
                <a:rPr lang="en-US" b="1" i="1" dirty="0" err="1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LP932" charset="0"/>
                </a:rPr>
                <a:t>Avión</a:t>
              </a:r>
              <a:r>
                <a:rPr lang="en-US" b="1" i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LP932" charset="0"/>
                </a:rPr>
                <a:t> </a:t>
              </a:r>
              <a:r>
                <a:rPr lang="en-US" b="1" i="1" dirty="0" err="1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LP932" charset="0"/>
                </a:rPr>
                <a:t>Ilumina</a:t>
              </a:r>
              <a:r>
                <a:rPr lang="en-US" b="1" i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LP932" charset="0"/>
                </a:rPr>
                <a:t> el </a:t>
              </a:r>
              <a:r>
                <a:rPr lang="en-US" b="1" i="1" dirty="0" err="1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LP932" charset="0"/>
                </a:rPr>
                <a:t>blanco</a:t>
              </a:r>
              <a:endParaRPr lang="en-US" b="1" i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P932" charset="0"/>
              </a:endParaRPr>
            </a:p>
          </p:txBody>
        </p:sp>
      </p:grpSp>
      <p:grpSp>
        <p:nvGrpSpPr>
          <p:cNvPr id="147" name="Group 36"/>
          <p:cNvGrpSpPr>
            <a:grpSpLocks/>
          </p:cNvGrpSpPr>
          <p:nvPr/>
        </p:nvGrpSpPr>
        <p:grpSpPr bwMode="auto">
          <a:xfrm>
            <a:off x="177369" y="1430418"/>
            <a:ext cx="6391706" cy="779382"/>
            <a:chOff x="202" y="3409"/>
            <a:chExt cx="2625" cy="569"/>
          </a:xfrm>
        </p:grpSpPr>
        <p:sp>
          <p:nvSpPr>
            <p:cNvPr id="148" name="Freeform 37"/>
            <p:cNvSpPr>
              <a:spLocks/>
            </p:cNvSpPr>
            <p:nvPr/>
          </p:nvSpPr>
          <p:spPr bwMode="auto">
            <a:xfrm>
              <a:off x="202" y="3409"/>
              <a:ext cx="2625" cy="569"/>
            </a:xfrm>
            <a:custGeom>
              <a:avLst/>
              <a:gdLst>
                <a:gd name="T0" fmla="*/ 0 w 2625"/>
                <a:gd name="T1" fmla="*/ 568 h 569"/>
                <a:gd name="T2" fmla="*/ 0 w 2625"/>
                <a:gd name="T3" fmla="*/ 0 h 569"/>
                <a:gd name="T4" fmla="*/ 2624 w 2625"/>
                <a:gd name="T5" fmla="*/ 0 h 569"/>
                <a:gd name="T6" fmla="*/ 2624 w 2625"/>
                <a:gd name="T7" fmla="*/ 568 h 569"/>
                <a:gd name="T8" fmla="*/ 0 w 2625"/>
                <a:gd name="T9" fmla="*/ 568 h 56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625" h="569">
                  <a:moveTo>
                    <a:pt x="0" y="568"/>
                  </a:moveTo>
                  <a:lnTo>
                    <a:pt x="0" y="0"/>
                  </a:lnTo>
                  <a:lnTo>
                    <a:pt x="2624" y="0"/>
                  </a:lnTo>
                  <a:lnTo>
                    <a:pt x="2624" y="568"/>
                  </a:lnTo>
                  <a:lnTo>
                    <a:pt x="0" y="568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49" name="Freeform 38"/>
            <p:cNvSpPr>
              <a:spLocks/>
            </p:cNvSpPr>
            <p:nvPr/>
          </p:nvSpPr>
          <p:spPr bwMode="auto">
            <a:xfrm>
              <a:off x="202" y="3409"/>
              <a:ext cx="2625" cy="44"/>
            </a:xfrm>
            <a:custGeom>
              <a:avLst/>
              <a:gdLst>
                <a:gd name="T0" fmla="*/ 44 w 2625"/>
                <a:gd name="T1" fmla="*/ 43 h 44"/>
                <a:gd name="T2" fmla="*/ 0 w 2625"/>
                <a:gd name="T3" fmla="*/ 0 h 44"/>
                <a:gd name="T4" fmla="*/ 2624 w 2625"/>
                <a:gd name="T5" fmla="*/ 0 h 44"/>
                <a:gd name="T6" fmla="*/ 2581 w 2625"/>
                <a:gd name="T7" fmla="*/ 43 h 44"/>
                <a:gd name="T8" fmla="*/ 44 w 2625"/>
                <a:gd name="T9" fmla="*/ 43 h 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625" h="44">
                  <a:moveTo>
                    <a:pt x="44" y="43"/>
                  </a:moveTo>
                  <a:lnTo>
                    <a:pt x="0" y="0"/>
                  </a:lnTo>
                  <a:lnTo>
                    <a:pt x="2624" y="0"/>
                  </a:lnTo>
                  <a:lnTo>
                    <a:pt x="2581" y="43"/>
                  </a:lnTo>
                  <a:lnTo>
                    <a:pt x="44" y="43"/>
                  </a:lnTo>
                </a:path>
              </a:pathLst>
            </a:custGeom>
            <a:solidFill>
              <a:srgbClr val="BFBFB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0" name="Freeform 39"/>
            <p:cNvSpPr>
              <a:spLocks/>
            </p:cNvSpPr>
            <p:nvPr/>
          </p:nvSpPr>
          <p:spPr bwMode="auto">
            <a:xfrm>
              <a:off x="202" y="3409"/>
              <a:ext cx="45" cy="569"/>
            </a:xfrm>
            <a:custGeom>
              <a:avLst/>
              <a:gdLst>
                <a:gd name="T0" fmla="*/ 44 w 45"/>
                <a:gd name="T1" fmla="*/ 525 h 569"/>
                <a:gd name="T2" fmla="*/ 0 w 45"/>
                <a:gd name="T3" fmla="*/ 568 h 569"/>
                <a:gd name="T4" fmla="*/ 0 w 45"/>
                <a:gd name="T5" fmla="*/ 0 h 569"/>
                <a:gd name="T6" fmla="*/ 44 w 45"/>
                <a:gd name="T7" fmla="*/ 43 h 569"/>
                <a:gd name="T8" fmla="*/ 44 w 45"/>
                <a:gd name="T9" fmla="*/ 525 h 56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5" h="569">
                  <a:moveTo>
                    <a:pt x="44" y="525"/>
                  </a:moveTo>
                  <a:lnTo>
                    <a:pt x="0" y="568"/>
                  </a:lnTo>
                  <a:lnTo>
                    <a:pt x="0" y="0"/>
                  </a:lnTo>
                  <a:lnTo>
                    <a:pt x="44" y="43"/>
                  </a:lnTo>
                  <a:lnTo>
                    <a:pt x="44" y="525"/>
                  </a:lnTo>
                </a:path>
              </a:pathLst>
            </a:custGeom>
            <a:solidFill>
              <a:srgbClr val="7F7F7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51" name="Freeform 40"/>
            <p:cNvSpPr>
              <a:spLocks/>
            </p:cNvSpPr>
            <p:nvPr/>
          </p:nvSpPr>
          <p:spPr bwMode="auto">
            <a:xfrm>
              <a:off x="2783" y="3409"/>
              <a:ext cx="44" cy="569"/>
            </a:xfrm>
            <a:custGeom>
              <a:avLst/>
              <a:gdLst>
                <a:gd name="T0" fmla="*/ 0 w 44"/>
                <a:gd name="T1" fmla="*/ 43 h 569"/>
                <a:gd name="T2" fmla="*/ 43 w 44"/>
                <a:gd name="T3" fmla="*/ 0 h 569"/>
                <a:gd name="T4" fmla="*/ 43 w 44"/>
                <a:gd name="T5" fmla="*/ 568 h 569"/>
                <a:gd name="T6" fmla="*/ 0 w 44"/>
                <a:gd name="T7" fmla="*/ 525 h 569"/>
                <a:gd name="T8" fmla="*/ 0 w 44"/>
                <a:gd name="T9" fmla="*/ 43 h 56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4" h="569">
                  <a:moveTo>
                    <a:pt x="0" y="43"/>
                  </a:moveTo>
                  <a:lnTo>
                    <a:pt x="43" y="0"/>
                  </a:lnTo>
                  <a:lnTo>
                    <a:pt x="43" y="568"/>
                  </a:lnTo>
                  <a:lnTo>
                    <a:pt x="0" y="525"/>
                  </a:lnTo>
                  <a:lnTo>
                    <a:pt x="0" y="43"/>
                  </a:lnTo>
                </a:path>
              </a:pathLst>
            </a:custGeom>
            <a:solidFill>
              <a:srgbClr val="7F7F7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2" name="Freeform 41"/>
            <p:cNvSpPr>
              <a:spLocks/>
            </p:cNvSpPr>
            <p:nvPr/>
          </p:nvSpPr>
          <p:spPr bwMode="auto">
            <a:xfrm>
              <a:off x="202" y="3934"/>
              <a:ext cx="2625" cy="44"/>
            </a:xfrm>
            <a:custGeom>
              <a:avLst/>
              <a:gdLst>
                <a:gd name="T0" fmla="*/ 44 w 2625"/>
                <a:gd name="T1" fmla="*/ 0 h 44"/>
                <a:gd name="T2" fmla="*/ 0 w 2625"/>
                <a:gd name="T3" fmla="*/ 43 h 44"/>
                <a:gd name="T4" fmla="*/ 2624 w 2625"/>
                <a:gd name="T5" fmla="*/ 43 h 44"/>
                <a:gd name="T6" fmla="*/ 2581 w 2625"/>
                <a:gd name="T7" fmla="*/ 0 h 44"/>
                <a:gd name="T8" fmla="*/ 44 w 2625"/>
                <a:gd name="T9" fmla="*/ 0 h 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625" h="44">
                  <a:moveTo>
                    <a:pt x="44" y="0"/>
                  </a:moveTo>
                  <a:lnTo>
                    <a:pt x="0" y="43"/>
                  </a:lnTo>
                  <a:lnTo>
                    <a:pt x="2624" y="43"/>
                  </a:lnTo>
                  <a:lnTo>
                    <a:pt x="2581" y="0"/>
                  </a:lnTo>
                  <a:lnTo>
                    <a:pt x="44" y="0"/>
                  </a:lnTo>
                </a:path>
              </a:pathLst>
            </a:custGeom>
            <a:solidFill>
              <a:srgbClr val="3F3F3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dirty="0"/>
            </a:p>
          </p:txBody>
        </p:sp>
      </p:grpSp>
      <p:sp>
        <p:nvSpPr>
          <p:cNvPr id="163" name="Rectangle 42"/>
          <p:cNvSpPr>
            <a:spLocks noChangeArrowheads="1"/>
          </p:cNvSpPr>
          <p:nvPr/>
        </p:nvSpPr>
        <p:spPr bwMode="auto">
          <a:xfrm>
            <a:off x="184935" y="1640016"/>
            <a:ext cx="6706403" cy="4821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488" tIns="44450" rIns="90488" bIns="44450" anchor="ctr">
            <a:spAutoFit/>
          </a:bodyPr>
          <a:lstStyle/>
          <a:p>
            <a:pPr algn="ctr" eaLnBrk="0" hangingPunct="0">
              <a:lnSpc>
                <a:spcPct val="85000"/>
              </a:lnSpc>
              <a:spcBef>
                <a:spcPct val="30000"/>
              </a:spcBef>
              <a:defRPr/>
            </a:pPr>
            <a:r>
              <a:rPr lang="en-US" sz="30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SEA SPARROW </a:t>
            </a:r>
            <a:r>
              <a:rPr lang="en-US" sz="3000" i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es</a:t>
            </a:r>
            <a:r>
              <a:rPr lang="en-US" sz="30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 Semi-</a:t>
            </a:r>
            <a:r>
              <a:rPr lang="en-US" sz="3000" i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Activo</a:t>
            </a:r>
            <a:endParaRPr lang="en-US" sz="30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</a:endParaRPr>
          </a:p>
        </p:txBody>
      </p:sp>
      <p:pic>
        <p:nvPicPr>
          <p:cNvPr id="70658" name="Picture 2" descr="http://www.clker.com/cliparts/c/Z/f/z/4/J/navy-ship-md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3741" y="5219700"/>
            <a:ext cx="2809875" cy="148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1" name="Freeform 170"/>
          <p:cNvSpPr/>
          <p:nvPr/>
        </p:nvSpPr>
        <p:spPr>
          <a:xfrm>
            <a:off x="3944463" y="38223"/>
            <a:ext cx="5376223" cy="6014245"/>
          </a:xfrm>
          <a:custGeom>
            <a:avLst/>
            <a:gdLst>
              <a:gd name="connsiteX0" fmla="*/ 0 w 7208196"/>
              <a:gd name="connsiteY0" fmla="*/ 2918298 h 3229583"/>
              <a:gd name="connsiteX1" fmla="*/ 7208196 w 7208196"/>
              <a:gd name="connsiteY1" fmla="*/ 0 h 3229583"/>
              <a:gd name="connsiteX2" fmla="*/ 7198468 w 7208196"/>
              <a:gd name="connsiteY2" fmla="*/ 3229583 h 3229583"/>
              <a:gd name="connsiteX3" fmla="*/ 0 w 7208196"/>
              <a:gd name="connsiteY3" fmla="*/ 2918298 h 3229583"/>
              <a:gd name="connsiteX0" fmla="*/ 0 w 5068111"/>
              <a:gd name="connsiteY0" fmla="*/ 4990290 h 4990290"/>
              <a:gd name="connsiteX1" fmla="*/ 5068111 w 5068111"/>
              <a:gd name="connsiteY1" fmla="*/ 0 h 4990290"/>
              <a:gd name="connsiteX2" fmla="*/ 5058383 w 5068111"/>
              <a:gd name="connsiteY2" fmla="*/ 3229583 h 4990290"/>
              <a:gd name="connsiteX3" fmla="*/ 0 w 5068111"/>
              <a:gd name="connsiteY3" fmla="*/ 4990290 h 4990290"/>
              <a:gd name="connsiteX0" fmla="*/ 0 w 5058389"/>
              <a:gd name="connsiteY0" fmla="*/ 5894962 h 5894962"/>
              <a:gd name="connsiteX1" fmla="*/ 3813243 w 5058389"/>
              <a:gd name="connsiteY1" fmla="*/ 0 h 5894962"/>
              <a:gd name="connsiteX2" fmla="*/ 5058383 w 5058389"/>
              <a:gd name="connsiteY2" fmla="*/ 4134255 h 5894962"/>
              <a:gd name="connsiteX3" fmla="*/ 0 w 5058389"/>
              <a:gd name="connsiteY3" fmla="*/ 5894962 h 5894962"/>
              <a:gd name="connsiteX0" fmla="*/ 0 w 5058794"/>
              <a:gd name="connsiteY0" fmla="*/ 5894962 h 5894962"/>
              <a:gd name="connsiteX1" fmla="*/ 3813243 w 5058794"/>
              <a:gd name="connsiteY1" fmla="*/ 0 h 5894962"/>
              <a:gd name="connsiteX2" fmla="*/ 5058383 w 5058794"/>
              <a:gd name="connsiteY2" fmla="*/ 4134255 h 5894962"/>
              <a:gd name="connsiteX3" fmla="*/ 0 w 5058794"/>
              <a:gd name="connsiteY3" fmla="*/ 5894962 h 5894962"/>
              <a:gd name="connsiteX0" fmla="*/ 0 w 5058794"/>
              <a:gd name="connsiteY0" fmla="*/ 5894962 h 5894962"/>
              <a:gd name="connsiteX1" fmla="*/ 3813243 w 5058794"/>
              <a:gd name="connsiteY1" fmla="*/ 0 h 5894962"/>
              <a:gd name="connsiteX2" fmla="*/ 5058383 w 5058794"/>
              <a:gd name="connsiteY2" fmla="*/ 4134255 h 5894962"/>
              <a:gd name="connsiteX3" fmla="*/ 0 w 5058794"/>
              <a:gd name="connsiteY3" fmla="*/ 5894962 h 5894962"/>
              <a:gd name="connsiteX0" fmla="*/ 0 w 5294004"/>
              <a:gd name="connsiteY0" fmla="*/ 5895672 h 5895672"/>
              <a:gd name="connsiteX1" fmla="*/ 3813243 w 5294004"/>
              <a:gd name="connsiteY1" fmla="*/ 710 h 5895672"/>
              <a:gd name="connsiteX2" fmla="*/ 5058383 w 5294004"/>
              <a:gd name="connsiteY2" fmla="*/ 4134965 h 5895672"/>
              <a:gd name="connsiteX3" fmla="*/ 0 w 5294004"/>
              <a:gd name="connsiteY3" fmla="*/ 5895672 h 5895672"/>
              <a:gd name="connsiteX0" fmla="*/ 0 w 5376223"/>
              <a:gd name="connsiteY0" fmla="*/ 6014245 h 6014245"/>
              <a:gd name="connsiteX1" fmla="*/ 3813243 w 5376223"/>
              <a:gd name="connsiteY1" fmla="*/ 119283 h 6014245"/>
              <a:gd name="connsiteX2" fmla="*/ 5058383 w 5376223"/>
              <a:gd name="connsiteY2" fmla="*/ 4253538 h 6014245"/>
              <a:gd name="connsiteX3" fmla="*/ 0 w 5376223"/>
              <a:gd name="connsiteY3" fmla="*/ 6014245 h 60142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376223" h="6014245">
                <a:moveTo>
                  <a:pt x="0" y="6014245"/>
                </a:moveTo>
                <a:lnTo>
                  <a:pt x="3813243" y="119283"/>
                </a:lnTo>
                <a:cubicBezTo>
                  <a:pt x="5502613" y="-175789"/>
                  <a:pt x="5655014" y="-276309"/>
                  <a:pt x="5058383" y="4253538"/>
                </a:cubicBezTo>
                <a:lnTo>
                  <a:pt x="0" y="6014245"/>
                </a:lnTo>
                <a:close/>
              </a:path>
            </a:pathLst>
          </a:custGeom>
          <a:gradFill flip="none" rotWithShape="1">
            <a:gsLst>
              <a:gs pos="0">
                <a:srgbClr val="DDEBCF">
                  <a:alpha val="0"/>
                </a:srgbClr>
              </a:gs>
              <a:gs pos="60000">
                <a:srgbClr val="9CB86E"/>
              </a:gs>
              <a:gs pos="100000">
                <a:srgbClr val="156B13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2" name="Freeform 171"/>
          <p:cNvSpPr/>
          <p:nvPr/>
        </p:nvSpPr>
        <p:spPr>
          <a:xfrm>
            <a:off x="-9728" y="2859932"/>
            <a:ext cx="6595354" cy="1546698"/>
          </a:xfrm>
          <a:custGeom>
            <a:avLst/>
            <a:gdLst>
              <a:gd name="connsiteX0" fmla="*/ 6595354 w 6595354"/>
              <a:gd name="connsiteY0" fmla="*/ 0 h 1546698"/>
              <a:gd name="connsiteX1" fmla="*/ 0 w 6595354"/>
              <a:gd name="connsiteY1" fmla="*/ 894945 h 1546698"/>
              <a:gd name="connsiteX2" fmla="*/ 9728 w 6595354"/>
              <a:gd name="connsiteY2" fmla="*/ 1546698 h 1546698"/>
              <a:gd name="connsiteX3" fmla="*/ 6595354 w 6595354"/>
              <a:gd name="connsiteY3" fmla="*/ 0 h 1546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95354" h="1546698">
                <a:moveTo>
                  <a:pt x="6595354" y="0"/>
                </a:moveTo>
                <a:lnTo>
                  <a:pt x="0" y="894945"/>
                </a:lnTo>
                <a:lnTo>
                  <a:pt x="9728" y="1546698"/>
                </a:lnTo>
                <a:lnTo>
                  <a:pt x="6595354" y="0"/>
                </a:lnTo>
                <a:close/>
              </a:path>
            </a:pathLst>
          </a:custGeom>
          <a:gradFill flip="none" rotWithShape="1">
            <a:gsLst>
              <a:gs pos="0">
                <a:schemeClr val="accent2">
                  <a:lumMod val="20000"/>
                  <a:lumOff val="80000"/>
                  <a:alpha val="0"/>
                </a:schemeClr>
              </a:gs>
              <a:gs pos="50000">
                <a:schemeClr val="accent2">
                  <a:lumMod val="60000"/>
                  <a:lumOff val="40000"/>
                </a:schemeClr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3" name="TextBox 172"/>
          <p:cNvSpPr txBox="1"/>
          <p:nvPr/>
        </p:nvSpPr>
        <p:spPr>
          <a:xfrm rot="18173264">
            <a:off x="3737816" y="4159483"/>
            <a:ext cx="219919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b="1" dirty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ILUMINACIÓN</a:t>
            </a:r>
          </a:p>
        </p:txBody>
      </p:sp>
      <p:sp>
        <p:nvSpPr>
          <p:cNvPr id="174" name="TextBox 173"/>
          <p:cNvSpPr txBox="1"/>
          <p:nvPr/>
        </p:nvSpPr>
        <p:spPr>
          <a:xfrm rot="21127565">
            <a:off x="369633" y="3119127"/>
            <a:ext cx="219919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REFLEXIÓN</a:t>
            </a:r>
          </a:p>
        </p:txBody>
      </p:sp>
      <p:pic>
        <p:nvPicPr>
          <p:cNvPr id="16386" name="Picture 2" descr="http://images.wikia.com/zeronotsukaima/images/d/d2/Aim-7f-sparrow-missile.gi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50444" y="2413285"/>
            <a:ext cx="2416176" cy="526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54978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1" grpId="0" animBg="1"/>
      <p:bldP spid="172" grpId="0" animBg="1"/>
      <p:bldP spid="173" grpId="0"/>
      <p:bldP spid="17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www.grime.net/facets/images/sidewinder-missil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646969">
            <a:off x="323963" y="1923955"/>
            <a:ext cx="2347685" cy="1401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Group 10"/>
          <p:cNvGrpSpPr>
            <a:grpSpLocks/>
          </p:cNvGrpSpPr>
          <p:nvPr/>
        </p:nvGrpSpPr>
        <p:grpSpPr bwMode="auto">
          <a:xfrm>
            <a:off x="162718" y="3795916"/>
            <a:ext cx="1782763" cy="300038"/>
            <a:chOff x="1526" y="1874"/>
            <a:chExt cx="1123" cy="189"/>
          </a:xfrm>
        </p:grpSpPr>
        <p:sp>
          <p:nvSpPr>
            <p:cNvPr id="3" name="Freeform 11"/>
            <p:cNvSpPr>
              <a:spLocks/>
            </p:cNvSpPr>
            <p:nvPr/>
          </p:nvSpPr>
          <p:spPr bwMode="auto">
            <a:xfrm>
              <a:off x="1526" y="1959"/>
              <a:ext cx="476" cy="104"/>
            </a:xfrm>
            <a:custGeom>
              <a:avLst/>
              <a:gdLst>
                <a:gd name="T0" fmla="*/ 438 w 476"/>
                <a:gd name="T1" fmla="*/ 1 h 104"/>
                <a:gd name="T2" fmla="*/ 429 w 476"/>
                <a:gd name="T3" fmla="*/ 0 h 104"/>
                <a:gd name="T4" fmla="*/ 418 w 476"/>
                <a:gd name="T5" fmla="*/ 1 h 104"/>
                <a:gd name="T6" fmla="*/ 407 w 476"/>
                <a:gd name="T7" fmla="*/ 2 h 104"/>
                <a:gd name="T8" fmla="*/ 392 w 476"/>
                <a:gd name="T9" fmla="*/ 5 h 104"/>
                <a:gd name="T10" fmla="*/ 370 w 476"/>
                <a:gd name="T11" fmla="*/ 7 h 104"/>
                <a:gd name="T12" fmla="*/ 349 w 476"/>
                <a:gd name="T13" fmla="*/ 11 h 104"/>
                <a:gd name="T14" fmla="*/ 328 w 476"/>
                <a:gd name="T15" fmla="*/ 15 h 104"/>
                <a:gd name="T16" fmla="*/ 300 w 476"/>
                <a:gd name="T17" fmla="*/ 21 h 104"/>
                <a:gd name="T18" fmla="*/ 266 w 476"/>
                <a:gd name="T19" fmla="*/ 29 h 104"/>
                <a:gd name="T20" fmla="*/ 234 w 476"/>
                <a:gd name="T21" fmla="*/ 37 h 104"/>
                <a:gd name="T22" fmla="*/ 201 w 476"/>
                <a:gd name="T23" fmla="*/ 45 h 104"/>
                <a:gd name="T24" fmla="*/ 172 w 476"/>
                <a:gd name="T25" fmla="*/ 53 h 104"/>
                <a:gd name="T26" fmla="*/ 154 w 476"/>
                <a:gd name="T27" fmla="*/ 58 h 104"/>
                <a:gd name="T28" fmla="*/ 136 w 476"/>
                <a:gd name="T29" fmla="*/ 61 h 104"/>
                <a:gd name="T30" fmla="*/ 118 w 476"/>
                <a:gd name="T31" fmla="*/ 65 h 104"/>
                <a:gd name="T32" fmla="*/ 101 w 476"/>
                <a:gd name="T33" fmla="*/ 69 h 104"/>
                <a:gd name="T34" fmla="*/ 84 w 476"/>
                <a:gd name="T35" fmla="*/ 73 h 104"/>
                <a:gd name="T36" fmla="*/ 59 w 476"/>
                <a:gd name="T37" fmla="*/ 80 h 104"/>
                <a:gd name="T38" fmla="*/ 20 w 476"/>
                <a:gd name="T39" fmla="*/ 95 h 104"/>
                <a:gd name="T40" fmla="*/ 8 w 476"/>
                <a:gd name="T41" fmla="*/ 102 h 104"/>
                <a:gd name="T42" fmla="*/ 24 w 476"/>
                <a:gd name="T43" fmla="*/ 102 h 104"/>
                <a:gd name="T44" fmla="*/ 39 w 476"/>
                <a:gd name="T45" fmla="*/ 103 h 104"/>
                <a:gd name="T46" fmla="*/ 54 w 476"/>
                <a:gd name="T47" fmla="*/ 103 h 104"/>
                <a:gd name="T48" fmla="*/ 77 w 476"/>
                <a:gd name="T49" fmla="*/ 100 h 104"/>
                <a:gd name="T50" fmla="*/ 107 w 476"/>
                <a:gd name="T51" fmla="*/ 96 h 104"/>
                <a:gd name="T52" fmla="*/ 136 w 476"/>
                <a:gd name="T53" fmla="*/ 92 h 104"/>
                <a:gd name="T54" fmla="*/ 165 w 476"/>
                <a:gd name="T55" fmla="*/ 89 h 104"/>
                <a:gd name="T56" fmla="*/ 194 w 476"/>
                <a:gd name="T57" fmla="*/ 85 h 104"/>
                <a:gd name="T58" fmla="*/ 223 w 476"/>
                <a:gd name="T59" fmla="*/ 82 h 104"/>
                <a:gd name="T60" fmla="*/ 252 w 476"/>
                <a:gd name="T61" fmla="*/ 79 h 104"/>
                <a:gd name="T62" fmla="*/ 282 w 476"/>
                <a:gd name="T63" fmla="*/ 75 h 104"/>
                <a:gd name="T64" fmla="*/ 310 w 476"/>
                <a:gd name="T65" fmla="*/ 72 h 104"/>
                <a:gd name="T66" fmla="*/ 338 w 476"/>
                <a:gd name="T67" fmla="*/ 68 h 104"/>
                <a:gd name="T68" fmla="*/ 365 w 476"/>
                <a:gd name="T69" fmla="*/ 65 h 104"/>
                <a:gd name="T70" fmla="*/ 393 w 476"/>
                <a:gd name="T71" fmla="*/ 62 h 104"/>
                <a:gd name="T72" fmla="*/ 414 w 476"/>
                <a:gd name="T73" fmla="*/ 60 h 104"/>
                <a:gd name="T74" fmla="*/ 430 w 476"/>
                <a:gd name="T75" fmla="*/ 57 h 104"/>
                <a:gd name="T76" fmla="*/ 439 w 476"/>
                <a:gd name="T77" fmla="*/ 54 h 104"/>
                <a:gd name="T78" fmla="*/ 448 w 476"/>
                <a:gd name="T79" fmla="*/ 51 h 104"/>
                <a:gd name="T80" fmla="*/ 457 w 476"/>
                <a:gd name="T81" fmla="*/ 45 h 104"/>
                <a:gd name="T82" fmla="*/ 467 w 476"/>
                <a:gd name="T83" fmla="*/ 37 h 104"/>
                <a:gd name="T84" fmla="*/ 473 w 476"/>
                <a:gd name="T85" fmla="*/ 29 h 104"/>
                <a:gd name="T86" fmla="*/ 475 w 476"/>
                <a:gd name="T87" fmla="*/ 22 h 104"/>
                <a:gd name="T88" fmla="*/ 474 w 476"/>
                <a:gd name="T89" fmla="*/ 16 h 104"/>
                <a:gd name="T90" fmla="*/ 469 w 476"/>
                <a:gd name="T91" fmla="*/ 11 h 104"/>
                <a:gd name="T92" fmla="*/ 460 w 476"/>
                <a:gd name="T93" fmla="*/ 7 h 104"/>
                <a:gd name="T94" fmla="*/ 449 w 476"/>
                <a:gd name="T95" fmla="*/ 3 h 104"/>
                <a:gd name="T96" fmla="*/ 442 w 476"/>
                <a:gd name="T97" fmla="*/ 2 h 104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476" h="104">
                  <a:moveTo>
                    <a:pt x="442" y="2"/>
                  </a:moveTo>
                  <a:lnTo>
                    <a:pt x="438" y="1"/>
                  </a:lnTo>
                  <a:lnTo>
                    <a:pt x="434" y="1"/>
                  </a:lnTo>
                  <a:lnTo>
                    <a:pt x="429" y="0"/>
                  </a:lnTo>
                  <a:lnTo>
                    <a:pt x="423" y="1"/>
                  </a:lnTo>
                  <a:lnTo>
                    <a:pt x="418" y="1"/>
                  </a:lnTo>
                  <a:lnTo>
                    <a:pt x="413" y="1"/>
                  </a:lnTo>
                  <a:lnTo>
                    <a:pt x="407" y="2"/>
                  </a:lnTo>
                  <a:lnTo>
                    <a:pt x="403" y="3"/>
                  </a:lnTo>
                  <a:lnTo>
                    <a:pt x="392" y="5"/>
                  </a:lnTo>
                  <a:lnTo>
                    <a:pt x="381" y="6"/>
                  </a:lnTo>
                  <a:lnTo>
                    <a:pt x="370" y="7"/>
                  </a:lnTo>
                  <a:lnTo>
                    <a:pt x="360" y="9"/>
                  </a:lnTo>
                  <a:lnTo>
                    <a:pt x="349" y="11"/>
                  </a:lnTo>
                  <a:lnTo>
                    <a:pt x="338" y="12"/>
                  </a:lnTo>
                  <a:lnTo>
                    <a:pt x="328" y="15"/>
                  </a:lnTo>
                  <a:lnTo>
                    <a:pt x="317" y="17"/>
                  </a:lnTo>
                  <a:lnTo>
                    <a:pt x="300" y="21"/>
                  </a:lnTo>
                  <a:lnTo>
                    <a:pt x="283" y="25"/>
                  </a:lnTo>
                  <a:lnTo>
                    <a:pt x="266" y="29"/>
                  </a:lnTo>
                  <a:lnTo>
                    <a:pt x="250" y="33"/>
                  </a:lnTo>
                  <a:lnTo>
                    <a:pt x="234" y="37"/>
                  </a:lnTo>
                  <a:lnTo>
                    <a:pt x="217" y="41"/>
                  </a:lnTo>
                  <a:lnTo>
                    <a:pt x="201" y="45"/>
                  </a:lnTo>
                  <a:lnTo>
                    <a:pt x="184" y="50"/>
                  </a:lnTo>
                  <a:lnTo>
                    <a:pt x="172" y="53"/>
                  </a:lnTo>
                  <a:lnTo>
                    <a:pt x="162" y="56"/>
                  </a:lnTo>
                  <a:lnTo>
                    <a:pt x="154" y="58"/>
                  </a:lnTo>
                  <a:lnTo>
                    <a:pt x="145" y="59"/>
                  </a:lnTo>
                  <a:lnTo>
                    <a:pt x="136" y="61"/>
                  </a:lnTo>
                  <a:lnTo>
                    <a:pt x="128" y="62"/>
                  </a:lnTo>
                  <a:lnTo>
                    <a:pt x="118" y="65"/>
                  </a:lnTo>
                  <a:lnTo>
                    <a:pt x="106" y="67"/>
                  </a:lnTo>
                  <a:lnTo>
                    <a:pt x="101" y="69"/>
                  </a:lnTo>
                  <a:lnTo>
                    <a:pt x="93" y="71"/>
                  </a:lnTo>
                  <a:lnTo>
                    <a:pt x="84" y="73"/>
                  </a:lnTo>
                  <a:lnTo>
                    <a:pt x="79" y="75"/>
                  </a:lnTo>
                  <a:lnTo>
                    <a:pt x="59" y="80"/>
                  </a:lnTo>
                  <a:lnTo>
                    <a:pt x="39" y="87"/>
                  </a:lnTo>
                  <a:lnTo>
                    <a:pt x="20" y="95"/>
                  </a:lnTo>
                  <a:lnTo>
                    <a:pt x="0" y="103"/>
                  </a:lnTo>
                  <a:lnTo>
                    <a:pt x="8" y="102"/>
                  </a:lnTo>
                  <a:lnTo>
                    <a:pt x="16" y="102"/>
                  </a:lnTo>
                  <a:lnTo>
                    <a:pt x="24" y="102"/>
                  </a:lnTo>
                  <a:lnTo>
                    <a:pt x="31" y="102"/>
                  </a:lnTo>
                  <a:lnTo>
                    <a:pt x="39" y="103"/>
                  </a:lnTo>
                  <a:lnTo>
                    <a:pt x="46" y="103"/>
                  </a:lnTo>
                  <a:lnTo>
                    <a:pt x="54" y="103"/>
                  </a:lnTo>
                  <a:lnTo>
                    <a:pt x="62" y="102"/>
                  </a:lnTo>
                  <a:lnTo>
                    <a:pt x="77" y="100"/>
                  </a:lnTo>
                  <a:lnTo>
                    <a:pt x="92" y="98"/>
                  </a:lnTo>
                  <a:lnTo>
                    <a:pt x="107" y="96"/>
                  </a:lnTo>
                  <a:lnTo>
                    <a:pt x="121" y="94"/>
                  </a:lnTo>
                  <a:lnTo>
                    <a:pt x="136" y="92"/>
                  </a:lnTo>
                  <a:lnTo>
                    <a:pt x="150" y="91"/>
                  </a:lnTo>
                  <a:lnTo>
                    <a:pt x="165" y="89"/>
                  </a:lnTo>
                  <a:lnTo>
                    <a:pt x="179" y="87"/>
                  </a:lnTo>
                  <a:lnTo>
                    <a:pt x="194" y="85"/>
                  </a:lnTo>
                  <a:lnTo>
                    <a:pt x="208" y="84"/>
                  </a:lnTo>
                  <a:lnTo>
                    <a:pt x="223" y="82"/>
                  </a:lnTo>
                  <a:lnTo>
                    <a:pt x="237" y="81"/>
                  </a:lnTo>
                  <a:lnTo>
                    <a:pt x="252" y="79"/>
                  </a:lnTo>
                  <a:lnTo>
                    <a:pt x="267" y="77"/>
                  </a:lnTo>
                  <a:lnTo>
                    <a:pt x="282" y="75"/>
                  </a:lnTo>
                  <a:lnTo>
                    <a:pt x="296" y="74"/>
                  </a:lnTo>
                  <a:lnTo>
                    <a:pt x="310" y="72"/>
                  </a:lnTo>
                  <a:lnTo>
                    <a:pt x="324" y="70"/>
                  </a:lnTo>
                  <a:lnTo>
                    <a:pt x="338" y="68"/>
                  </a:lnTo>
                  <a:lnTo>
                    <a:pt x="351" y="66"/>
                  </a:lnTo>
                  <a:lnTo>
                    <a:pt x="365" y="65"/>
                  </a:lnTo>
                  <a:lnTo>
                    <a:pt x="379" y="63"/>
                  </a:lnTo>
                  <a:lnTo>
                    <a:pt x="393" y="62"/>
                  </a:lnTo>
                  <a:lnTo>
                    <a:pt x="407" y="61"/>
                  </a:lnTo>
                  <a:lnTo>
                    <a:pt x="414" y="60"/>
                  </a:lnTo>
                  <a:lnTo>
                    <a:pt x="422" y="59"/>
                  </a:lnTo>
                  <a:lnTo>
                    <a:pt x="430" y="57"/>
                  </a:lnTo>
                  <a:lnTo>
                    <a:pt x="437" y="55"/>
                  </a:lnTo>
                  <a:lnTo>
                    <a:pt x="439" y="54"/>
                  </a:lnTo>
                  <a:lnTo>
                    <a:pt x="443" y="53"/>
                  </a:lnTo>
                  <a:lnTo>
                    <a:pt x="448" y="51"/>
                  </a:lnTo>
                  <a:lnTo>
                    <a:pt x="450" y="51"/>
                  </a:lnTo>
                  <a:lnTo>
                    <a:pt x="457" y="45"/>
                  </a:lnTo>
                  <a:lnTo>
                    <a:pt x="462" y="41"/>
                  </a:lnTo>
                  <a:lnTo>
                    <a:pt x="467" y="37"/>
                  </a:lnTo>
                  <a:lnTo>
                    <a:pt x="470" y="32"/>
                  </a:lnTo>
                  <a:lnTo>
                    <a:pt x="473" y="29"/>
                  </a:lnTo>
                  <a:lnTo>
                    <a:pt x="475" y="25"/>
                  </a:lnTo>
                  <a:lnTo>
                    <a:pt x="475" y="22"/>
                  </a:lnTo>
                  <a:lnTo>
                    <a:pt x="475" y="19"/>
                  </a:lnTo>
                  <a:lnTo>
                    <a:pt x="474" y="16"/>
                  </a:lnTo>
                  <a:lnTo>
                    <a:pt x="472" y="14"/>
                  </a:lnTo>
                  <a:lnTo>
                    <a:pt x="469" y="11"/>
                  </a:lnTo>
                  <a:lnTo>
                    <a:pt x="465" y="9"/>
                  </a:lnTo>
                  <a:lnTo>
                    <a:pt x="460" y="7"/>
                  </a:lnTo>
                  <a:lnTo>
                    <a:pt x="456" y="5"/>
                  </a:lnTo>
                  <a:lnTo>
                    <a:pt x="449" y="3"/>
                  </a:lnTo>
                  <a:lnTo>
                    <a:pt x="442" y="2"/>
                  </a:lnTo>
                </a:path>
              </a:pathLst>
            </a:custGeom>
            <a:gradFill rotWithShape="0">
              <a:gsLst>
                <a:gs pos="0">
                  <a:srgbClr val="FFFF00"/>
                </a:gs>
                <a:gs pos="100000">
                  <a:srgbClr val="4C4C00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" name="Freeform 12"/>
            <p:cNvSpPr>
              <a:spLocks/>
            </p:cNvSpPr>
            <p:nvPr/>
          </p:nvSpPr>
          <p:spPr bwMode="auto">
            <a:xfrm>
              <a:off x="2069" y="1874"/>
              <a:ext cx="580" cy="113"/>
            </a:xfrm>
            <a:custGeom>
              <a:avLst/>
              <a:gdLst>
                <a:gd name="T0" fmla="*/ 507 w 580"/>
                <a:gd name="T1" fmla="*/ 2 h 113"/>
                <a:gd name="T2" fmla="*/ 3 w 580"/>
                <a:gd name="T3" fmla="*/ 82 h 113"/>
                <a:gd name="T4" fmla="*/ 0 w 580"/>
                <a:gd name="T5" fmla="*/ 112 h 113"/>
                <a:gd name="T6" fmla="*/ 504 w 580"/>
                <a:gd name="T7" fmla="*/ 31 h 113"/>
                <a:gd name="T8" fmla="*/ 523 w 580"/>
                <a:gd name="T9" fmla="*/ 27 h 113"/>
                <a:gd name="T10" fmla="*/ 539 w 580"/>
                <a:gd name="T11" fmla="*/ 23 h 113"/>
                <a:gd name="T12" fmla="*/ 552 w 580"/>
                <a:gd name="T13" fmla="*/ 18 h 113"/>
                <a:gd name="T14" fmla="*/ 562 w 580"/>
                <a:gd name="T15" fmla="*/ 14 h 113"/>
                <a:gd name="T16" fmla="*/ 570 w 580"/>
                <a:gd name="T17" fmla="*/ 10 h 113"/>
                <a:gd name="T18" fmla="*/ 575 w 580"/>
                <a:gd name="T19" fmla="*/ 7 h 113"/>
                <a:gd name="T20" fmla="*/ 578 w 580"/>
                <a:gd name="T21" fmla="*/ 5 h 113"/>
                <a:gd name="T22" fmla="*/ 579 w 580"/>
                <a:gd name="T23" fmla="*/ 4 h 113"/>
                <a:gd name="T24" fmla="*/ 569 w 580"/>
                <a:gd name="T25" fmla="*/ 2 h 113"/>
                <a:gd name="T26" fmla="*/ 557 w 580"/>
                <a:gd name="T27" fmla="*/ 0 h 113"/>
                <a:gd name="T28" fmla="*/ 545 w 580"/>
                <a:gd name="T29" fmla="*/ 0 h 113"/>
                <a:gd name="T30" fmla="*/ 533 w 580"/>
                <a:gd name="T31" fmla="*/ 0 h 113"/>
                <a:gd name="T32" fmla="*/ 523 w 580"/>
                <a:gd name="T33" fmla="*/ 0 h 113"/>
                <a:gd name="T34" fmla="*/ 515 w 580"/>
                <a:gd name="T35" fmla="*/ 1 h 113"/>
                <a:gd name="T36" fmla="*/ 509 w 580"/>
                <a:gd name="T37" fmla="*/ 2 h 113"/>
                <a:gd name="T38" fmla="*/ 507 w 580"/>
                <a:gd name="T39" fmla="*/ 2 h 113"/>
                <a:gd name="T40" fmla="*/ 507 w 580"/>
                <a:gd name="T41" fmla="*/ 2 h 113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580" h="113">
                  <a:moveTo>
                    <a:pt x="507" y="2"/>
                  </a:moveTo>
                  <a:lnTo>
                    <a:pt x="3" y="82"/>
                  </a:lnTo>
                  <a:lnTo>
                    <a:pt x="0" y="112"/>
                  </a:lnTo>
                  <a:lnTo>
                    <a:pt x="504" y="31"/>
                  </a:lnTo>
                  <a:lnTo>
                    <a:pt x="523" y="27"/>
                  </a:lnTo>
                  <a:lnTo>
                    <a:pt x="539" y="23"/>
                  </a:lnTo>
                  <a:lnTo>
                    <a:pt x="552" y="18"/>
                  </a:lnTo>
                  <a:lnTo>
                    <a:pt x="562" y="14"/>
                  </a:lnTo>
                  <a:lnTo>
                    <a:pt x="570" y="10"/>
                  </a:lnTo>
                  <a:lnTo>
                    <a:pt x="575" y="7"/>
                  </a:lnTo>
                  <a:lnTo>
                    <a:pt x="578" y="5"/>
                  </a:lnTo>
                  <a:lnTo>
                    <a:pt x="579" y="4"/>
                  </a:lnTo>
                  <a:lnTo>
                    <a:pt x="569" y="2"/>
                  </a:lnTo>
                  <a:lnTo>
                    <a:pt x="557" y="0"/>
                  </a:lnTo>
                  <a:lnTo>
                    <a:pt x="545" y="0"/>
                  </a:lnTo>
                  <a:lnTo>
                    <a:pt x="533" y="0"/>
                  </a:lnTo>
                  <a:lnTo>
                    <a:pt x="523" y="0"/>
                  </a:lnTo>
                  <a:lnTo>
                    <a:pt x="515" y="1"/>
                  </a:lnTo>
                  <a:lnTo>
                    <a:pt x="509" y="2"/>
                  </a:lnTo>
                  <a:lnTo>
                    <a:pt x="507" y="2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" name="Freeform 13"/>
            <p:cNvSpPr>
              <a:spLocks/>
            </p:cNvSpPr>
            <p:nvPr/>
          </p:nvSpPr>
          <p:spPr bwMode="auto">
            <a:xfrm>
              <a:off x="1996" y="1894"/>
              <a:ext cx="583" cy="104"/>
            </a:xfrm>
            <a:custGeom>
              <a:avLst/>
              <a:gdLst>
                <a:gd name="T0" fmla="*/ 582 w 583"/>
                <a:gd name="T1" fmla="*/ 0 h 104"/>
                <a:gd name="T2" fmla="*/ 1 w 583"/>
                <a:gd name="T3" fmla="*/ 93 h 104"/>
                <a:gd name="T4" fmla="*/ 0 w 583"/>
                <a:gd name="T5" fmla="*/ 103 h 104"/>
                <a:gd name="T6" fmla="*/ 580 w 583"/>
                <a:gd name="T7" fmla="*/ 11 h 104"/>
                <a:gd name="T8" fmla="*/ 582 w 583"/>
                <a:gd name="T9" fmla="*/ 0 h 104"/>
                <a:gd name="T10" fmla="*/ 582 w 583"/>
                <a:gd name="T11" fmla="*/ 0 h 10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83" h="104">
                  <a:moveTo>
                    <a:pt x="582" y="0"/>
                  </a:moveTo>
                  <a:lnTo>
                    <a:pt x="1" y="93"/>
                  </a:lnTo>
                  <a:lnTo>
                    <a:pt x="0" y="103"/>
                  </a:lnTo>
                  <a:lnTo>
                    <a:pt x="580" y="11"/>
                  </a:lnTo>
                  <a:lnTo>
                    <a:pt x="582" y="0"/>
                  </a:lnTo>
                </a:path>
              </a:pathLst>
            </a:custGeom>
            <a:solidFill>
              <a:srgbClr val="CCCCC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" name="Freeform 14"/>
            <p:cNvSpPr>
              <a:spLocks/>
            </p:cNvSpPr>
            <p:nvPr/>
          </p:nvSpPr>
          <p:spPr bwMode="auto">
            <a:xfrm>
              <a:off x="2549" y="1880"/>
              <a:ext cx="4" cy="30"/>
            </a:xfrm>
            <a:custGeom>
              <a:avLst/>
              <a:gdLst>
                <a:gd name="T0" fmla="*/ 0 w 4"/>
                <a:gd name="T1" fmla="*/ 29 h 30"/>
                <a:gd name="T2" fmla="*/ 3 w 4"/>
                <a:gd name="T3" fmla="*/ 0 h 30"/>
                <a:gd name="T4" fmla="*/ 0 w 4"/>
                <a:gd name="T5" fmla="*/ 29 h 30"/>
                <a:gd name="T6" fmla="*/ 0 w 4"/>
                <a:gd name="T7" fmla="*/ 29 h 3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4" h="30">
                  <a:moveTo>
                    <a:pt x="0" y="29"/>
                  </a:moveTo>
                  <a:lnTo>
                    <a:pt x="3" y="0"/>
                  </a:lnTo>
                  <a:lnTo>
                    <a:pt x="0" y="29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" name="Line 15"/>
            <p:cNvSpPr>
              <a:spLocks noChangeShapeType="1"/>
            </p:cNvSpPr>
            <p:nvPr/>
          </p:nvSpPr>
          <p:spPr bwMode="auto">
            <a:xfrm flipV="1">
              <a:off x="2549" y="1876"/>
              <a:ext cx="3" cy="3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" name="Freeform 16"/>
            <p:cNvSpPr>
              <a:spLocks/>
            </p:cNvSpPr>
            <p:nvPr/>
          </p:nvSpPr>
          <p:spPr bwMode="auto">
            <a:xfrm>
              <a:off x="2414" y="1902"/>
              <a:ext cx="3" cy="30"/>
            </a:xfrm>
            <a:custGeom>
              <a:avLst/>
              <a:gdLst>
                <a:gd name="T0" fmla="*/ 0 w 3"/>
                <a:gd name="T1" fmla="*/ 29 h 30"/>
                <a:gd name="T2" fmla="*/ 2 w 3"/>
                <a:gd name="T3" fmla="*/ 0 h 30"/>
                <a:gd name="T4" fmla="*/ 0 w 3"/>
                <a:gd name="T5" fmla="*/ 29 h 30"/>
                <a:gd name="T6" fmla="*/ 0 w 3"/>
                <a:gd name="T7" fmla="*/ 29 h 3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" h="30">
                  <a:moveTo>
                    <a:pt x="0" y="29"/>
                  </a:moveTo>
                  <a:lnTo>
                    <a:pt x="2" y="0"/>
                  </a:lnTo>
                  <a:lnTo>
                    <a:pt x="0" y="29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" name="Line 17"/>
            <p:cNvSpPr>
              <a:spLocks noChangeShapeType="1"/>
            </p:cNvSpPr>
            <p:nvPr/>
          </p:nvSpPr>
          <p:spPr bwMode="auto">
            <a:xfrm flipV="1">
              <a:off x="2414" y="1898"/>
              <a:ext cx="2" cy="3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" name="Freeform 18"/>
            <p:cNvSpPr>
              <a:spLocks/>
            </p:cNvSpPr>
            <p:nvPr/>
          </p:nvSpPr>
          <p:spPr bwMode="auto">
            <a:xfrm>
              <a:off x="2256" y="1927"/>
              <a:ext cx="4" cy="30"/>
            </a:xfrm>
            <a:custGeom>
              <a:avLst/>
              <a:gdLst>
                <a:gd name="T0" fmla="*/ 0 w 4"/>
                <a:gd name="T1" fmla="*/ 29 h 30"/>
                <a:gd name="T2" fmla="*/ 3 w 4"/>
                <a:gd name="T3" fmla="*/ 0 h 30"/>
                <a:gd name="T4" fmla="*/ 0 w 4"/>
                <a:gd name="T5" fmla="*/ 29 h 30"/>
                <a:gd name="T6" fmla="*/ 0 w 4"/>
                <a:gd name="T7" fmla="*/ 29 h 3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4" h="30">
                  <a:moveTo>
                    <a:pt x="0" y="29"/>
                  </a:moveTo>
                  <a:lnTo>
                    <a:pt x="3" y="0"/>
                  </a:lnTo>
                  <a:lnTo>
                    <a:pt x="0" y="29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" name="Line 19"/>
            <p:cNvSpPr>
              <a:spLocks noChangeShapeType="1"/>
            </p:cNvSpPr>
            <p:nvPr/>
          </p:nvSpPr>
          <p:spPr bwMode="auto">
            <a:xfrm flipV="1">
              <a:off x="2256" y="1923"/>
              <a:ext cx="3" cy="3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" name="Freeform 20"/>
            <p:cNvSpPr>
              <a:spLocks/>
            </p:cNvSpPr>
            <p:nvPr/>
          </p:nvSpPr>
          <p:spPr bwMode="auto">
            <a:xfrm>
              <a:off x="2258" y="1912"/>
              <a:ext cx="158" cy="26"/>
            </a:xfrm>
            <a:custGeom>
              <a:avLst/>
              <a:gdLst>
                <a:gd name="T0" fmla="*/ 157 w 158"/>
                <a:gd name="T1" fmla="*/ 0 h 26"/>
                <a:gd name="T2" fmla="*/ 0 w 158"/>
                <a:gd name="T3" fmla="*/ 25 h 26"/>
                <a:gd name="T4" fmla="*/ 157 w 158"/>
                <a:gd name="T5" fmla="*/ 0 h 26"/>
                <a:gd name="T6" fmla="*/ 157 w 158"/>
                <a:gd name="T7" fmla="*/ 0 h 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58" h="26">
                  <a:moveTo>
                    <a:pt x="157" y="0"/>
                  </a:moveTo>
                  <a:lnTo>
                    <a:pt x="0" y="25"/>
                  </a:lnTo>
                  <a:lnTo>
                    <a:pt x="157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" name="Line 21"/>
            <p:cNvSpPr>
              <a:spLocks noChangeShapeType="1"/>
            </p:cNvSpPr>
            <p:nvPr/>
          </p:nvSpPr>
          <p:spPr bwMode="auto">
            <a:xfrm flipH="1">
              <a:off x="2254" y="1916"/>
              <a:ext cx="165" cy="1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" name="Freeform 22"/>
            <p:cNvSpPr>
              <a:spLocks/>
            </p:cNvSpPr>
            <p:nvPr/>
          </p:nvSpPr>
          <p:spPr bwMode="auto">
            <a:xfrm>
              <a:off x="2310" y="1927"/>
              <a:ext cx="64" cy="27"/>
            </a:xfrm>
            <a:custGeom>
              <a:avLst/>
              <a:gdLst>
                <a:gd name="T0" fmla="*/ 6 w 64"/>
                <a:gd name="T1" fmla="*/ 26 h 27"/>
                <a:gd name="T2" fmla="*/ 0 w 64"/>
                <a:gd name="T3" fmla="*/ 8 h 27"/>
                <a:gd name="T4" fmla="*/ 53 w 64"/>
                <a:gd name="T5" fmla="*/ 0 h 27"/>
                <a:gd name="T6" fmla="*/ 63 w 64"/>
                <a:gd name="T7" fmla="*/ 17 h 27"/>
                <a:gd name="T8" fmla="*/ 6 w 64"/>
                <a:gd name="T9" fmla="*/ 26 h 27"/>
                <a:gd name="T10" fmla="*/ 6 w 64"/>
                <a:gd name="T11" fmla="*/ 26 h 2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4" h="27">
                  <a:moveTo>
                    <a:pt x="6" y="26"/>
                  </a:moveTo>
                  <a:lnTo>
                    <a:pt x="0" y="8"/>
                  </a:lnTo>
                  <a:lnTo>
                    <a:pt x="53" y="0"/>
                  </a:lnTo>
                  <a:lnTo>
                    <a:pt x="63" y="17"/>
                  </a:lnTo>
                  <a:lnTo>
                    <a:pt x="6" y="26"/>
                  </a:lnTo>
                </a:path>
              </a:pathLst>
            </a:custGeom>
            <a:solidFill>
              <a:srgbClr val="333333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" name="Freeform 23"/>
            <p:cNvSpPr>
              <a:spLocks/>
            </p:cNvSpPr>
            <p:nvPr/>
          </p:nvSpPr>
          <p:spPr bwMode="auto">
            <a:xfrm>
              <a:off x="2321" y="1932"/>
              <a:ext cx="46" cy="20"/>
            </a:xfrm>
            <a:custGeom>
              <a:avLst/>
              <a:gdLst>
                <a:gd name="T0" fmla="*/ 5 w 46"/>
                <a:gd name="T1" fmla="*/ 19 h 20"/>
                <a:gd name="T2" fmla="*/ 0 w 46"/>
                <a:gd name="T3" fmla="*/ 7 h 20"/>
                <a:gd name="T4" fmla="*/ 45 w 46"/>
                <a:gd name="T5" fmla="*/ 0 h 2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46" h="20">
                  <a:moveTo>
                    <a:pt x="5" y="19"/>
                  </a:moveTo>
                  <a:lnTo>
                    <a:pt x="0" y="7"/>
                  </a:lnTo>
                  <a:lnTo>
                    <a:pt x="45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" name="Line 24"/>
            <p:cNvSpPr>
              <a:spLocks noChangeShapeType="1"/>
            </p:cNvSpPr>
            <p:nvPr/>
          </p:nvSpPr>
          <p:spPr bwMode="auto">
            <a:xfrm flipH="1" flipV="1">
              <a:off x="2334" y="1932"/>
              <a:ext cx="15" cy="20"/>
            </a:xfrm>
            <a:prstGeom prst="line">
              <a:avLst/>
            </a:prstGeom>
            <a:noFill/>
            <a:ln w="12700">
              <a:solidFill>
                <a:srgbClr val="FFFF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" name="Freeform 25"/>
            <p:cNvSpPr>
              <a:spLocks/>
            </p:cNvSpPr>
            <p:nvPr/>
          </p:nvSpPr>
          <p:spPr bwMode="auto">
            <a:xfrm>
              <a:off x="2250" y="1912"/>
              <a:ext cx="103" cy="29"/>
            </a:xfrm>
            <a:custGeom>
              <a:avLst/>
              <a:gdLst>
                <a:gd name="T0" fmla="*/ 1 w 103"/>
                <a:gd name="T1" fmla="*/ 16 h 29"/>
                <a:gd name="T2" fmla="*/ 102 w 103"/>
                <a:gd name="T3" fmla="*/ 0 h 29"/>
                <a:gd name="T4" fmla="*/ 102 w 103"/>
                <a:gd name="T5" fmla="*/ 12 h 29"/>
                <a:gd name="T6" fmla="*/ 0 w 103"/>
                <a:gd name="T7" fmla="*/ 28 h 29"/>
                <a:gd name="T8" fmla="*/ 1 w 103"/>
                <a:gd name="T9" fmla="*/ 16 h 29"/>
                <a:gd name="T10" fmla="*/ 1 w 103"/>
                <a:gd name="T11" fmla="*/ 16 h 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03" h="29">
                  <a:moveTo>
                    <a:pt x="1" y="16"/>
                  </a:moveTo>
                  <a:lnTo>
                    <a:pt x="102" y="0"/>
                  </a:lnTo>
                  <a:lnTo>
                    <a:pt x="102" y="12"/>
                  </a:lnTo>
                  <a:lnTo>
                    <a:pt x="0" y="28"/>
                  </a:lnTo>
                  <a:lnTo>
                    <a:pt x="1" y="16"/>
                  </a:lnTo>
                </a:path>
              </a:pathLst>
            </a:custGeom>
            <a:solidFill>
              <a:srgbClr val="E6E6E6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" name="Freeform 26"/>
            <p:cNvSpPr>
              <a:spLocks/>
            </p:cNvSpPr>
            <p:nvPr/>
          </p:nvSpPr>
          <p:spPr bwMode="auto">
            <a:xfrm>
              <a:off x="2128" y="1928"/>
              <a:ext cx="124" cy="32"/>
            </a:xfrm>
            <a:custGeom>
              <a:avLst/>
              <a:gdLst>
                <a:gd name="T0" fmla="*/ 1 w 124"/>
                <a:gd name="T1" fmla="*/ 19 h 32"/>
                <a:gd name="T2" fmla="*/ 123 w 124"/>
                <a:gd name="T3" fmla="*/ 0 h 32"/>
                <a:gd name="T4" fmla="*/ 122 w 124"/>
                <a:gd name="T5" fmla="*/ 12 h 32"/>
                <a:gd name="T6" fmla="*/ 0 w 124"/>
                <a:gd name="T7" fmla="*/ 31 h 32"/>
                <a:gd name="T8" fmla="*/ 1 w 124"/>
                <a:gd name="T9" fmla="*/ 19 h 32"/>
                <a:gd name="T10" fmla="*/ 1 w 124"/>
                <a:gd name="T11" fmla="*/ 19 h 3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24" h="32">
                  <a:moveTo>
                    <a:pt x="1" y="19"/>
                  </a:moveTo>
                  <a:lnTo>
                    <a:pt x="123" y="0"/>
                  </a:lnTo>
                  <a:lnTo>
                    <a:pt x="122" y="12"/>
                  </a:lnTo>
                  <a:lnTo>
                    <a:pt x="0" y="31"/>
                  </a:lnTo>
                  <a:lnTo>
                    <a:pt x="1" y="19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" name="Freeform 27"/>
            <p:cNvSpPr>
              <a:spLocks/>
            </p:cNvSpPr>
            <p:nvPr/>
          </p:nvSpPr>
          <p:spPr bwMode="auto">
            <a:xfrm>
              <a:off x="2160" y="1952"/>
              <a:ext cx="16" cy="20"/>
            </a:xfrm>
            <a:custGeom>
              <a:avLst/>
              <a:gdLst>
                <a:gd name="T0" fmla="*/ 0 w 16"/>
                <a:gd name="T1" fmla="*/ 19 h 20"/>
                <a:gd name="T2" fmla="*/ 14 w 16"/>
                <a:gd name="T3" fmla="*/ 17 h 20"/>
                <a:gd name="T4" fmla="*/ 15 w 16"/>
                <a:gd name="T5" fmla="*/ 0 h 20"/>
                <a:gd name="T6" fmla="*/ 2 w 16"/>
                <a:gd name="T7" fmla="*/ 2 h 20"/>
                <a:gd name="T8" fmla="*/ 0 w 16"/>
                <a:gd name="T9" fmla="*/ 19 h 20"/>
                <a:gd name="T10" fmla="*/ 0 w 16"/>
                <a:gd name="T11" fmla="*/ 19 h 2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6" h="20">
                  <a:moveTo>
                    <a:pt x="0" y="19"/>
                  </a:moveTo>
                  <a:lnTo>
                    <a:pt x="14" y="17"/>
                  </a:lnTo>
                  <a:lnTo>
                    <a:pt x="15" y="0"/>
                  </a:lnTo>
                  <a:lnTo>
                    <a:pt x="2" y="2"/>
                  </a:lnTo>
                  <a:lnTo>
                    <a:pt x="0" y="19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" name="Freeform 28"/>
            <p:cNvSpPr>
              <a:spLocks/>
            </p:cNvSpPr>
            <p:nvPr/>
          </p:nvSpPr>
          <p:spPr bwMode="auto">
            <a:xfrm>
              <a:off x="2085" y="1972"/>
              <a:ext cx="65" cy="19"/>
            </a:xfrm>
            <a:custGeom>
              <a:avLst/>
              <a:gdLst>
                <a:gd name="T0" fmla="*/ 1 w 65"/>
                <a:gd name="T1" fmla="*/ 11 h 19"/>
                <a:gd name="T2" fmla="*/ 64 w 65"/>
                <a:gd name="T3" fmla="*/ 0 h 19"/>
                <a:gd name="T4" fmla="*/ 63 w 65"/>
                <a:gd name="T5" fmla="*/ 8 h 19"/>
                <a:gd name="T6" fmla="*/ 0 w 65"/>
                <a:gd name="T7" fmla="*/ 18 h 19"/>
                <a:gd name="T8" fmla="*/ 1 w 65"/>
                <a:gd name="T9" fmla="*/ 11 h 19"/>
                <a:gd name="T10" fmla="*/ 1 w 65"/>
                <a:gd name="T11" fmla="*/ 11 h 1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5" h="19">
                  <a:moveTo>
                    <a:pt x="1" y="11"/>
                  </a:moveTo>
                  <a:lnTo>
                    <a:pt x="64" y="0"/>
                  </a:lnTo>
                  <a:lnTo>
                    <a:pt x="63" y="8"/>
                  </a:lnTo>
                  <a:lnTo>
                    <a:pt x="0" y="18"/>
                  </a:lnTo>
                  <a:lnTo>
                    <a:pt x="1" y="11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1" name="Freeform 29"/>
            <p:cNvSpPr>
              <a:spLocks/>
            </p:cNvSpPr>
            <p:nvPr/>
          </p:nvSpPr>
          <p:spPr bwMode="auto">
            <a:xfrm>
              <a:off x="1996" y="1956"/>
              <a:ext cx="77" cy="42"/>
            </a:xfrm>
            <a:custGeom>
              <a:avLst/>
              <a:gdLst>
                <a:gd name="T0" fmla="*/ 3 w 77"/>
                <a:gd name="T1" fmla="*/ 12 h 42"/>
                <a:gd name="T2" fmla="*/ 76 w 77"/>
                <a:gd name="T3" fmla="*/ 0 h 42"/>
                <a:gd name="T4" fmla="*/ 73 w 77"/>
                <a:gd name="T5" fmla="*/ 30 h 42"/>
                <a:gd name="T6" fmla="*/ 0 w 77"/>
                <a:gd name="T7" fmla="*/ 41 h 42"/>
                <a:gd name="T8" fmla="*/ 3 w 77"/>
                <a:gd name="T9" fmla="*/ 12 h 42"/>
                <a:gd name="T10" fmla="*/ 3 w 77"/>
                <a:gd name="T11" fmla="*/ 12 h 4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77" h="42">
                  <a:moveTo>
                    <a:pt x="3" y="12"/>
                  </a:moveTo>
                  <a:lnTo>
                    <a:pt x="76" y="0"/>
                  </a:lnTo>
                  <a:lnTo>
                    <a:pt x="73" y="30"/>
                  </a:lnTo>
                  <a:lnTo>
                    <a:pt x="0" y="41"/>
                  </a:lnTo>
                  <a:lnTo>
                    <a:pt x="3" y="12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" name="Freeform 30"/>
            <p:cNvSpPr>
              <a:spLocks/>
            </p:cNvSpPr>
            <p:nvPr/>
          </p:nvSpPr>
          <p:spPr bwMode="auto">
            <a:xfrm>
              <a:off x="1996" y="1986"/>
              <a:ext cx="74" cy="35"/>
            </a:xfrm>
            <a:custGeom>
              <a:avLst/>
              <a:gdLst>
                <a:gd name="T0" fmla="*/ 73 w 74"/>
                <a:gd name="T1" fmla="*/ 0 h 35"/>
                <a:gd name="T2" fmla="*/ 34 w 74"/>
                <a:gd name="T3" fmla="*/ 34 h 35"/>
                <a:gd name="T4" fmla="*/ 0 w 74"/>
                <a:gd name="T5" fmla="*/ 11 h 35"/>
                <a:gd name="T6" fmla="*/ 73 w 74"/>
                <a:gd name="T7" fmla="*/ 0 h 35"/>
                <a:gd name="T8" fmla="*/ 73 w 74"/>
                <a:gd name="T9" fmla="*/ 0 h 3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4" h="35">
                  <a:moveTo>
                    <a:pt x="73" y="0"/>
                  </a:moveTo>
                  <a:lnTo>
                    <a:pt x="34" y="34"/>
                  </a:lnTo>
                  <a:lnTo>
                    <a:pt x="0" y="11"/>
                  </a:lnTo>
                  <a:lnTo>
                    <a:pt x="73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3" name="Freeform 31"/>
            <p:cNvSpPr>
              <a:spLocks/>
            </p:cNvSpPr>
            <p:nvPr/>
          </p:nvSpPr>
          <p:spPr bwMode="auto">
            <a:xfrm>
              <a:off x="2000" y="1933"/>
              <a:ext cx="75" cy="36"/>
            </a:xfrm>
            <a:custGeom>
              <a:avLst/>
              <a:gdLst>
                <a:gd name="T0" fmla="*/ 74 w 75"/>
                <a:gd name="T1" fmla="*/ 23 h 36"/>
                <a:gd name="T2" fmla="*/ 40 w 75"/>
                <a:gd name="T3" fmla="*/ 0 h 36"/>
                <a:gd name="T4" fmla="*/ 0 w 75"/>
                <a:gd name="T5" fmla="*/ 35 h 36"/>
                <a:gd name="T6" fmla="*/ 74 w 75"/>
                <a:gd name="T7" fmla="*/ 23 h 36"/>
                <a:gd name="T8" fmla="*/ 74 w 75"/>
                <a:gd name="T9" fmla="*/ 23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5" h="36">
                  <a:moveTo>
                    <a:pt x="74" y="23"/>
                  </a:moveTo>
                  <a:lnTo>
                    <a:pt x="40" y="0"/>
                  </a:lnTo>
                  <a:lnTo>
                    <a:pt x="0" y="35"/>
                  </a:lnTo>
                  <a:lnTo>
                    <a:pt x="74" y="23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4" name="Freeform 32"/>
            <p:cNvSpPr>
              <a:spLocks/>
            </p:cNvSpPr>
            <p:nvPr/>
          </p:nvSpPr>
          <p:spPr bwMode="auto">
            <a:xfrm>
              <a:off x="2009" y="1988"/>
              <a:ext cx="48" cy="13"/>
            </a:xfrm>
            <a:custGeom>
              <a:avLst/>
              <a:gdLst>
                <a:gd name="T0" fmla="*/ 1 w 48"/>
                <a:gd name="T1" fmla="*/ 7 h 13"/>
                <a:gd name="T2" fmla="*/ 47 w 48"/>
                <a:gd name="T3" fmla="*/ 0 h 13"/>
                <a:gd name="T4" fmla="*/ 46 w 48"/>
                <a:gd name="T5" fmla="*/ 4 h 13"/>
                <a:gd name="T6" fmla="*/ 0 w 48"/>
                <a:gd name="T7" fmla="*/ 12 h 13"/>
                <a:gd name="T8" fmla="*/ 1 w 48"/>
                <a:gd name="T9" fmla="*/ 7 h 13"/>
                <a:gd name="T10" fmla="*/ 1 w 48"/>
                <a:gd name="T11" fmla="*/ 7 h 1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8" h="13">
                  <a:moveTo>
                    <a:pt x="1" y="7"/>
                  </a:moveTo>
                  <a:lnTo>
                    <a:pt x="47" y="0"/>
                  </a:lnTo>
                  <a:lnTo>
                    <a:pt x="46" y="4"/>
                  </a:lnTo>
                  <a:lnTo>
                    <a:pt x="0" y="12"/>
                  </a:lnTo>
                  <a:lnTo>
                    <a:pt x="1" y="7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5" name="Freeform 33"/>
            <p:cNvSpPr>
              <a:spLocks/>
            </p:cNvSpPr>
            <p:nvPr/>
          </p:nvSpPr>
          <p:spPr bwMode="auto">
            <a:xfrm>
              <a:off x="2013" y="1953"/>
              <a:ext cx="47" cy="14"/>
            </a:xfrm>
            <a:custGeom>
              <a:avLst/>
              <a:gdLst>
                <a:gd name="T0" fmla="*/ 0 w 47"/>
                <a:gd name="T1" fmla="*/ 8 h 14"/>
                <a:gd name="T2" fmla="*/ 46 w 47"/>
                <a:gd name="T3" fmla="*/ 0 h 14"/>
                <a:gd name="T4" fmla="*/ 46 w 47"/>
                <a:gd name="T5" fmla="*/ 5 h 14"/>
                <a:gd name="T6" fmla="*/ 0 w 47"/>
                <a:gd name="T7" fmla="*/ 13 h 14"/>
                <a:gd name="T8" fmla="*/ 0 w 47"/>
                <a:gd name="T9" fmla="*/ 8 h 14"/>
                <a:gd name="T10" fmla="*/ 0 w 47"/>
                <a:gd name="T11" fmla="*/ 8 h 1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7" h="14">
                  <a:moveTo>
                    <a:pt x="0" y="8"/>
                  </a:moveTo>
                  <a:lnTo>
                    <a:pt x="46" y="0"/>
                  </a:lnTo>
                  <a:lnTo>
                    <a:pt x="46" y="5"/>
                  </a:lnTo>
                  <a:lnTo>
                    <a:pt x="0" y="13"/>
                  </a:lnTo>
                  <a:lnTo>
                    <a:pt x="0" y="8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6" name="Freeform 34"/>
            <p:cNvSpPr>
              <a:spLocks/>
            </p:cNvSpPr>
            <p:nvPr/>
          </p:nvSpPr>
          <p:spPr bwMode="auto">
            <a:xfrm>
              <a:off x="2576" y="1878"/>
              <a:ext cx="73" cy="28"/>
            </a:xfrm>
            <a:custGeom>
              <a:avLst/>
              <a:gdLst>
                <a:gd name="T0" fmla="*/ 2 w 73"/>
                <a:gd name="T1" fmla="*/ 16 h 28"/>
                <a:gd name="T2" fmla="*/ 14 w 73"/>
                <a:gd name="T3" fmla="*/ 14 h 28"/>
                <a:gd name="T4" fmla="*/ 26 w 73"/>
                <a:gd name="T5" fmla="*/ 12 h 28"/>
                <a:gd name="T6" fmla="*/ 38 w 73"/>
                <a:gd name="T7" fmla="*/ 10 h 28"/>
                <a:gd name="T8" fmla="*/ 49 w 73"/>
                <a:gd name="T9" fmla="*/ 7 h 28"/>
                <a:gd name="T10" fmla="*/ 58 w 73"/>
                <a:gd name="T11" fmla="*/ 4 h 28"/>
                <a:gd name="T12" fmla="*/ 66 w 73"/>
                <a:gd name="T13" fmla="*/ 2 h 28"/>
                <a:gd name="T14" fmla="*/ 70 w 73"/>
                <a:gd name="T15" fmla="*/ 1 h 28"/>
                <a:gd name="T16" fmla="*/ 72 w 73"/>
                <a:gd name="T17" fmla="*/ 0 h 28"/>
                <a:gd name="T18" fmla="*/ 58 w 73"/>
                <a:gd name="T19" fmla="*/ 8 h 28"/>
                <a:gd name="T20" fmla="*/ 45 w 73"/>
                <a:gd name="T21" fmla="*/ 14 h 28"/>
                <a:gd name="T22" fmla="*/ 33 w 73"/>
                <a:gd name="T23" fmla="*/ 18 h 28"/>
                <a:gd name="T24" fmla="*/ 22 w 73"/>
                <a:gd name="T25" fmla="*/ 22 h 28"/>
                <a:gd name="T26" fmla="*/ 13 w 73"/>
                <a:gd name="T27" fmla="*/ 24 h 28"/>
                <a:gd name="T28" fmla="*/ 6 w 73"/>
                <a:gd name="T29" fmla="*/ 26 h 28"/>
                <a:gd name="T30" fmla="*/ 2 w 73"/>
                <a:gd name="T31" fmla="*/ 26 h 28"/>
                <a:gd name="T32" fmla="*/ 0 w 73"/>
                <a:gd name="T33" fmla="*/ 27 h 28"/>
                <a:gd name="T34" fmla="*/ 2 w 73"/>
                <a:gd name="T35" fmla="*/ 16 h 28"/>
                <a:gd name="T36" fmla="*/ 2 w 73"/>
                <a:gd name="T37" fmla="*/ 16 h 28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73" h="28">
                  <a:moveTo>
                    <a:pt x="2" y="16"/>
                  </a:moveTo>
                  <a:lnTo>
                    <a:pt x="14" y="14"/>
                  </a:lnTo>
                  <a:lnTo>
                    <a:pt x="26" y="12"/>
                  </a:lnTo>
                  <a:lnTo>
                    <a:pt x="38" y="10"/>
                  </a:lnTo>
                  <a:lnTo>
                    <a:pt x="49" y="7"/>
                  </a:lnTo>
                  <a:lnTo>
                    <a:pt x="58" y="4"/>
                  </a:lnTo>
                  <a:lnTo>
                    <a:pt x="66" y="2"/>
                  </a:lnTo>
                  <a:lnTo>
                    <a:pt x="70" y="1"/>
                  </a:lnTo>
                  <a:lnTo>
                    <a:pt x="72" y="0"/>
                  </a:lnTo>
                  <a:lnTo>
                    <a:pt x="58" y="8"/>
                  </a:lnTo>
                  <a:lnTo>
                    <a:pt x="45" y="14"/>
                  </a:lnTo>
                  <a:lnTo>
                    <a:pt x="33" y="18"/>
                  </a:lnTo>
                  <a:lnTo>
                    <a:pt x="22" y="22"/>
                  </a:lnTo>
                  <a:lnTo>
                    <a:pt x="13" y="24"/>
                  </a:lnTo>
                  <a:lnTo>
                    <a:pt x="6" y="26"/>
                  </a:lnTo>
                  <a:lnTo>
                    <a:pt x="2" y="26"/>
                  </a:lnTo>
                  <a:lnTo>
                    <a:pt x="0" y="27"/>
                  </a:lnTo>
                  <a:lnTo>
                    <a:pt x="2" y="16"/>
                  </a:lnTo>
                </a:path>
              </a:pathLst>
            </a:custGeom>
            <a:solidFill>
              <a:srgbClr val="CCCCC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7" name="Group 362"/>
          <p:cNvGrpSpPr>
            <a:grpSpLocks/>
          </p:cNvGrpSpPr>
          <p:nvPr/>
        </p:nvGrpSpPr>
        <p:grpSpPr bwMode="auto">
          <a:xfrm>
            <a:off x="6569075" y="2455704"/>
            <a:ext cx="2206625" cy="544512"/>
            <a:chOff x="4200" y="1859"/>
            <a:chExt cx="1390" cy="343"/>
          </a:xfrm>
        </p:grpSpPr>
        <p:sp>
          <p:nvSpPr>
            <p:cNvPr id="28" name="Freeform 363"/>
            <p:cNvSpPr>
              <a:spLocks/>
            </p:cNvSpPr>
            <p:nvPr/>
          </p:nvSpPr>
          <p:spPr bwMode="auto">
            <a:xfrm>
              <a:off x="4200" y="1859"/>
              <a:ext cx="1390" cy="343"/>
            </a:xfrm>
            <a:custGeom>
              <a:avLst/>
              <a:gdLst>
                <a:gd name="T0" fmla="*/ 215 w 1390"/>
                <a:gd name="T1" fmla="*/ 170 h 343"/>
                <a:gd name="T2" fmla="*/ 188 w 1390"/>
                <a:gd name="T3" fmla="*/ 177 h 343"/>
                <a:gd name="T4" fmla="*/ 153 w 1390"/>
                <a:gd name="T5" fmla="*/ 182 h 343"/>
                <a:gd name="T6" fmla="*/ 117 w 1390"/>
                <a:gd name="T7" fmla="*/ 192 h 343"/>
                <a:gd name="T8" fmla="*/ 79 w 1390"/>
                <a:gd name="T9" fmla="*/ 204 h 343"/>
                <a:gd name="T10" fmla="*/ 38 w 1390"/>
                <a:gd name="T11" fmla="*/ 221 h 343"/>
                <a:gd name="T12" fmla="*/ 10 w 1390"/>
                <a:gd name="T13" fmla="*/ 235 h 343"/>
                <a:gd name="T14" fmla="*/ 19 w 1390"/>
                <a:gd name="T15" fmla="*/ 253 h 343"/>
                <a:gd name="T16" fmla="*/ 58 w 1390"/>
                <a:gd name="T17" fmla="*/ 263 h 343"/>
                <a:gd name="T18" fmla="*/ 97 w 1390"/>
                <a:gd name="T19" fmla="*/ 268 h 343"/>
                <a:gd name="T20" fmla="*/ 148 w 1390"/>
                <a:gd name="T21" fmla="*/ 273 h 343"/>
                <a:gd name="T22" fmla="*/ 147 w 1390"/>
                <a:gd name="T23" fmla="*/ 278 h 343"/>
                <a:gd name="T24" fmla="*/ 156 w 1390"/>
                <a:gd name="T25" fmla="*/ 285 h 343"/>
                <a:gd name="T26" fmla="*/ 173 w 1390"/>
                <a:gd name="T27" fmla="*/ 287 h 343"/>
                <a:gd name="T28" fmla="*/ 232 w 1390"/>
                <a:gd name="T29" fmla="*/ 282 h 343"/>
                <a:gd name="T30" fmla="*/ 394 w 1390"/>
                <a:gd name="T31" fmla="*/ 273 h 343"/>
                <a:gd name="T32" fmla="*/ 406 w 1390"/>
                <a:gd name="T33" fmla="*/ 281 h 343"/>
                <a:gd name="T34" fmla="*/ 427 w 1390"/>
                <a:gd name="T35" fmla="*/ 282 h 343"/>
                <a:gd name="T36" fmla="*/ 521 w 1390"/>
                <a:gd name="T37" fmla="*/ 304 h 343"/>
                <a:gd name="T38" fmla="*/ 645 w 1390"/>
                <a:gd name="T39" fmla="*/ 298 h 343"/>
                <a:gd name="T40" fmla="*/ 707 w 1390"/>
                <a:gd name="T41" fmla="*/ 301 h 343"/>
                <a:gd name="T42" fmla="*/ 730 w 1390"/>
                <a:gd name="T43" fmla="*/ 293 h 343"/>
                <a:gd name="T44" fmla="*/ 780 w 1390"/>
                <a:gd name="T45" fmla="*/ 303 h 343"/>
                <a:gd name="T46" fmla="*/ 1224 w 1390"/>
                <a:gd name="T47" fmla="*/ 304 h 343"/>
                <a:gd name="T48" fmla="*/ 1258 w 1390"/>
                <a:gd name="T49" fmla="*/ 293 h 343"/>
                <a:gd name="T50" fmla="*/ 1301 w 1390"/>
                <a:gd name="T51" fmla="*/ 286 h 343"/>
                <a:gd name="T52" fmla="*/ 1330 w 1390"/>
                <a:gd name="T53" fmla="*/ 278 h 343"/>
                <a:gd name="T54" fmla="*/ 1354 w 1390"/>
                <a:gd name="T55" fmla="*/ 244 h 343"/>
                <a:gd name="T56" fmla="*/ 1378 w 1390"/>
                <a:gd name="T57" fmla="*/ 240 h 343"/>
                <a:gd name="T58" fmla="*/ 1346 w 1390"/>
                <a:gd name="T59" fmla="*/ 236 h 343"/>
                <a:gd name="T60" fmla="*/ 1328 w 1390"/>
                <a:gd name="T61" fmla="*/ 207 h 343"/>
                <a:gd name="T62" fmla="*/ 1307 w 1390"/>
                <a:gd name="T63" fmla="*/ 201 h 343"/>
                <a:gd name="T64" fmla="*/ 1334 w 1390"/>
                <a:gd name="T65" fmla="*/ 196 h 343"/>
                <a:gd name="T66" fmla="*/ 1386 w 1390"/>
                <a:gd name="T67" fmla="*/ 19 h 343"/>
                <a:gd name="T68" fmla="*/ 1389 w 1390"/>
                <a:gd name="T69" fmla="*/ 6 h 343"/>
                <a:gd name="T70" fmla="*/ 1376 w 1390"/>
                <a:gd name="T71" fmla="*/ 0 h 343"/>
                <a:gd name="T72" fmla="*/ 1306 w 1390"/>
                <a:gd name="T73" fmla="*/ 1 h 343"/>
                <a:gd name="T74" fmla="*/ 1109 w 1390"/>
                <a:gd name="T75" fmla="*/ 177 h 343"/>
                <a:gd name="T76" fmla="*/ 914 w 1390"/>
                <a:gd name="T77" fmla="*/ 174 h 343"/>
                <a:gd name="T78" fmla="*/ 796 w 1390"/>
                <a:gd name="T79" fmla="*/ 169 h 343"/>
                <a:gd name="T80" fmla="*/ 787 w 1390"/>
                <a:gd name="T81" fmla="*/ 171 h 343"/>
                <a:gd name="T82" fmla="*/ 739 w 1390"/>
                <a:gd name="T83" fmla="*/ 166 h 343"/>
                <a:gd name="T84" fmla="*/ 695 w 1390"/>
                <a:gd name="T85" fmla="*/ 158 h 343"/>
                <a:gd name="T86" fmla="*/ 645 w 1390"/>
                <a:gd name="T87" fmla="*/ 148 h 343"/>
                <a:gd name="T88" fmla="*/ 622 w 1390"/>
                <a:gd name="T89" fmla="*/ 143 h 343"/>
                <a:gd name="T90" fmla="*/ 611 w 1390"/>
                <a:gd name="T91" fmla="*/ 141 h 343"/>
                <a:gd name="T92" fmla="*/ 568 w 1390"/>
                <a:gd name="T93" fmla="*/ 131 h 343"/>
                <a:gd name="T94" fmla="*/ 524 w 1390"/>
                <a:gd name="T95" fmla="*/ 143 h 343"/>
                <a:gd name="T96" fmla="*/ 474 w 1390"/>
                <a:gd name="T97" fmla="*/ 143 h 343"/>
                <a:gd name="T98" fmla="*/ 409 w 1390"/>
                <a:gd name="T99" fmla="*/ 109 h 343"/>
                <a:gd name="T100" fmla="*/ 299 w 1390"/>
                <a:gd name="T101" fmla="*/ 131 h 343"/>
                <a:gd name="T102" fmla="*/ 235 w 1390"/>
                <a:gd name="T103" fmla="*/ 171 h 343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1390" h="343">
                  <a:moveTo>
                    <a:pt x="232" y="162"/>
                  </a:moveTo>
                  <a:lnTo>
                    <a:pt x="224" y="165"/>
                  </a:lnTo>
                  <a:lnTo>
                    <a:pt x="215" y="170"/>
                  </a:lnTo>
                  <a:lnTo>
                    <a:pt x="208" y="173"/>
                  </a:lnTo>
                  <a:lnTo>
                    <a:pt x="202" y="177"/>
                  </a:lnTo>
                  <a:lnTo>
                    <a:pt x="188" y="177"/>
                  </a:lnTo>
                  <a:lnTo>
                    <a:pt x="176" y="177"/>
                  </a:lnTo>
                  <a:lnTo>
                    <a:pt x="164" y="181"/>
                  </a:lnTo>
                  <a:lnTo>
                    <a:pt x="153" y="182"/>
                  </a:lnTo>
                  <a:lnTo>
                    <a:pt x="138" y="186"/>
                  </a:lnTo>
                  <a:lnTo>
                    <a:pt x="126" y="189"/>
                  </a:lnTo>
                  <a:lnTo>
                    <a:pt x="117" y="192"/>
                  </a:lnTo>
                  <a:lnTo>
                    <a:pt x="101" y="197"/>
                  </a:lnTo>
                  <a:lnTo>
                    <a:pt x="91" y="201"/>
                  </a:lnTo>
                  <a:lnTo>
                    <a:pt x="79" y="204"/>
                  </a:lnTo>
                  <a:lnTo>
                    <a:pt x="68" y="208"/>
                  </a:lnTo>
                  <a:lnTo>
                    <a:pt x="50" y="216"/>
                  </a:lnTo>
                  <a:lnTo>
                    <a:pt x="38" y="221"/>
                  </a:lnTo>
                  <a:lnTo>
                    <a:pt x="29" y="225"/>
                  </a:lnTo>
                  <a:lnTo>
                    <a:pt x="20" y="230"/>
                  </a:lnTo>
                  <a:lnTo>
                    <a:pt x="10" y="235"/>
                  </a:lnTo>
                  <a:lnTo>
                    <a:pt x="0" y="242"/>
                  </a:lnTo>
                  <a:lnTo>
                    <a:pt x="10" y="249"/>
                  </a:lnTo>
                  <a:lnTo>
                    <a:pt x="19" y="253"/>
                  </a:lnTo>
                  <a:lnTo>
                    <a:pt x="35" y="258"/>
                  </a:lnTo>
                  <a:lnTo>
                    <a:pt x="47" y="261"/>
                  </a:lnTo>
                  <a:lnTo>
                    <a:pt x="58" y="263"/>
                  </a:lnTo>
                  <a:lnTo>
                    <a:pt x="70" y="265"/>
                  </a:lnTo>
                  <a:lnTo>
                    <a:pt x="81" y="266"/>
                  </a:lnTo>
                  <a:lnTo>
                    <a:pt x="97" y="268"/>
                  </a:lnTo>
                  <a:lnTo>
                    <a:pt x="108" y="269"/>
                  </a:lnTo>
                  <a:lnTo>
                    <a:pt x="120" y="270"/>
                  </a:lnTo>
                  <a:lnTo>
                    <a:pt x="148" y="273"/>
                  </a:lnTo>
                  <a:lnTo>
                    <a:pt x="150" y="273"/>
                  </a:lnTo>
                  <a:lnTo>
                    <a:pt x="147" y="275"/>
                  </a:lnTo>
                  <a:lnTo>
                    <a:pt x="147" y="278"/>
                  </a:lnTo>
                  <a:lnTo>
                    <a:pt x="148" y="281"/>
                  </a:lnTo>
                  <a:lnTo>
                    <a:pt x="150" y="284"/>
                  </a:lnTo>
                  <a:lnTo>
                    <a:pt x="156" y="285"/>
                  </a:lnTo>
                  <a:lnTo>
                    <a:pt x="155" y="290"/>
                  </a:lnTo>
                  <a:lnTo>
                    <a:pt x="157" y="292"/>
                  </a:lnTo>
                  <a:lnTo>
                    <a:pt x="173" y="287"/>
                  </a:lnTo>
                  <a:lnTo>
                    <a:pt x="224" y="287"/>
                  </a:lnTo>
                  <a:lnTo>
                    <a:pt x="228" y="286"/>
                  </a:lnTo>
                  <a:lnTo>
                    <a:pt x="232" y="282"/>
                  </a:lnTo>
                  <a:lnTo>
                    <a:pt x="233" y="277"/>
                  </a:lnTo>
                  <a:lnTo>
                    <a:pt x="233" y="273"/>
                  </a:lnTo>
                  <a:lnTo>
                    <a:pt x="394" y="273"/>
                  </a:lnTo>
                  <a:lnTo>
                    <a:pt x="399" y="273"/>
                  </a:lnTo>
                  <a:lnTo>
                    <a:pt x="402" y="279"/>
                  </a:lnTo>
                  <a:lnTo>
                    <a:pt x="406" y="281"/>
                  </a:lnTo>
                  <a:lnTo>
                    <a:pt x="412" y="282"/>
                  </a:lnTo>
                  <a:lnTo>
                    <a:pt x="418" y="282"/>
                  </a:lnTo>
                  <a:lnTo>
                    <a:pt x="427" y="282"/>
                  </a:lnTo>
                  <a:lnTo>
                    <a:pt x="433" y="282"/>
                  </a:lnTo>
                  <a:lnTo>
                    <a:pt x="497" y="282"/>
                  </a:lnTo>
                  <a:lnTo>
                    <a:pt x="521" y="304"/>
                  </a:lnTo>
                  <a:lnTo>
                    <a:pt x="527" y="282"/>
                  </a:lnTo>
                  <a:lnTo>
                    <a:pt x="630" y="282"/>
                  </a:lnTo>
                  <a:lnTo>
                    <a:pt x="645" y="298"/>
                  </a:lnTo>
                  <a:lnTo>
                    <a:pt x="648" y="282"/>
                  </a:lnTo>
                  <a:lnTo>
                    <a:pt x="692" y="289"/>
                  </a:lnTo>
                  <a:lnTo>
                    <a:pt x="707" y="301"/>
                  </a:lnTo>
                  <a:lnTo>
                    <a:pt x="710" y="291"/>
                  </a:lnTo>
                  <a:lnTo>
                    <a:pt x="716" y="291"/>
                  </a:lnTo>
                  <a:lnTo>
                    <a:pt x="730" y="293"/>
                  </a:lnTo>
                  <a:lnTo>
                    <a:pt x="742" y="295"/>
                  </a:lnTo>
                  <a:lnTo>
                    <a:pt x="754" y="298"/>
                  </a:lnTo>
                  <a:lnTo>
                    <a:pt x="780" y="303"/>
                  </a:lnTo>
                  <a:lnTo>
                    <a:pt x="996" y="304"/>
                  </a:lnTo>
                  <a:lnTo>
                    <a:pt x="1026" y="342"/>
                  </a:lnTo>
                  <a:lnTo>
                    <a:pt x="1224" y="304"/>
                  </a:lnTo>
                  <a:lnTo>
                    <a:pt x="1227" y="294"/>
                  </a:lnTo>
                  <a:lnTo>
                    <a:pt x="1244" y="294"/>
                  </a:lnTo>
                  <a:lnTo>
                    <a:pt x="1258" y="293"/>
                  </a:lnTo>
                  <a:lnTo>
                    <a:pt x="1271" y="291"/>
                  </a:lnTo>
                  <a:lnTo>
                    <a:pt x="1286" y="289"/>
                  </a:lnTo>
                  <a:lnTo>
                    <a:pt x="1301" y="286"/>
                  </a:lnTo>
                  <a:lnTo>
                    <a:pt x="1312" y="283"/>
                  </a:lnTo>
                  <a:lnTo>
                    <a:pt x="1320" y="281"/>
                  </a:lnTo>
                  <a:lnTo>
                    <a:pt x="1330" y="278"/>
                  </a:lnTo>
                  <a:lnTo>
                    <a:pt x="1347" y="278"/>
                  </a:lnTo>
                  <a:lnTo>
                    <a:pt x="1347" y="245"/>
                  </a:lnTo>
                  <a:lnTo>
                    <a:pt x="1354" y="244"/>
                  </a:lnTo>
                  <a:lnTo>
                    <a:pt x="1363" y="244"/>
                  </a:lnTo>
                  <a:lnTo>
                    <a:pt x="1374" y="242"/>
                  </a:lnTo>
                  <a:lnTo>
                    <a:pt x="1378" y="240"/>
                  </a:lnTo>
                  <a:lnTo>
                    <a:pt x="1372" y="238"/>
                  </a:lnTo>
                  <a:lnTo>
                    <a:pt x="1357" y="236"/>
                  </a:lnTo>
                  <a:lnTo>
                    <a:pt x="1346" y="236"/>
                  </a:lnTo>
                  <a:lnTo>
                    <a:pt x="1346" y="209"/>
                  </a:lnTo>
                  <a:lnTo>
                    <a:pt x="1330" y="209"/>
                  </a:lnTo>
                  <a:lnTo>
                    <a:pt x="1328" y="207"/>
                  </a:lnTo>
                  <a:lnTo>
                    <a:pt x="1321" y="205"/>
                  </a:lnTo>
                  <a:lnTo>
                    <a:pt x="1316" y="203"/>
                  </a:lnTo>
                  <a:lnTo>
                    <a:pt x="1307" y="201"/>
                  </a:lnTo>
                  <a:lnTo>
                    <a:pt x="1298" y="198"/>
                  </a:lnTo>
                  <a:lnTo>
                    <a:pt x="1288" y="196"/>
                  </a:lnTo>
                  <a:lnTo>
                    <a:pt x="1334" y="196"/>
                  </a:lnTo>
                  <a:lnTo>
                    <a:pt x="1380" y="19"/>
                  </a:lnTo>
                  <a:lnTo>
                    <a:pt x="1383" y="19"/>
                  </a:lnTo>
                  <a:lnTo>
                    <a:pt x="1386" y="19"/>
                  </a:lnTo>
                  <a:lnTo>
                    <a:pt x="1388" y="15"/>
                  </a:lnTo>
                  <a:lnTo>
                    <a:pt x="1389" y="11"/>
                  </a:lnTo>
                  <a:lnTo>
                    <a:pt x="1389" y="6"/>
                  </a:lnTo>
                  <a:lnTo>
                    <a:pt x="1387" y="1"/>
                  </a:lnTo>
                  <a:lnTo>
                    <a:pt x="1384" y="0"/>
                  </a:lnTo>
                  <a:lnTo>
                    <a:pt x="1376" y="0"/>
                  </a:lnTo>
                  <a:lnTo>
                    <a:pt x="1321" y="0"/>
                  </a:lnTo>
                  <a:lnTo>
                    <a:pt x="1312" y="0"/>
                  </a:lnTo>
                  <a:lnTo>
                    <a:pt x="1306" y="1"/>
                  </a:lnTo>
                  <a:lnTo>
                    <a:pt x="1300" y="3"/>
                  </a:lnTo>
                  <a:lnTo>
                    <a:pt x="1295" y="9"/>
                  </a:lnTo>
                  <a:lnTo>
                    <a:pt x="1109" y="177"/>
                  </a:lnTo>
                  <a:lnTo>
                    <a:pt x="1062" y="177"/>
                  </a:lnTo>
                  <a:lnTo>
                    <a:pt x="1038" y="183"/>
                  </a:lnTo>
                  <a:lnTo>
                    <a:pt x="914" y="174"/>
                  </a:lnTo>
                  <a:lnTo>
                    <a:pt x="899" y="174"/>
                  </a:lnTo>
                  <a:lnTo>
                    <a:pt x="852" y="165"/>
                  </a:lnTo>
                  <a:lnTo>
                    <a:pt x="796" y="169"/>
                  </a:lnTo>
                  <a:lnTo>
                    <a:pt x="796" y="158"/>
                  </a:lnTo>
                  <a:lnTo>
                    <a:pt x="787" y="158"/>
                  </a:lnTo>
                  <a:lnTo>
                    <a:pt x="787" y="171"/>
                  </a:lnTo>
                  <a:lnTo>
                    <a:pt x="769" y="171"/>
                  </a:lnTo>
                  <a:lnTo>
                    <a:pt x="751" y="168"/>
                  </a:lnTo>
                  <a:lnTo>
                    <a:pt x="739" y="166"/>
                  </a:lnTo>
                  <a:lnTo>
                    <a:pt x="728" y="164"/>
                  </a:lnTo>
                  <a:lnTo>
                    <a:pt x="713" y="161"/>
                  </a:lnTo>
                  <a:lnTo>
                    <a:pt x="695" y="158"/>
                  </a:lnTo>
                  <a:lnTo>
                    <a:pt x="672" y="153"/>
                  </a:lnTo>
                  <a:lnTo>
                    <a:pt x="654" y="150"/>
                  </a:lnTo>
                  <a:lnTo>
                    <a:pt x="645" y="148"/>
                  </a:lnTo>
                  <a:lnTo>
                    <a:pt x="637" y="147"/>
                  </a:lnTo>
                  <a:lnTo>
                    <a:pt x="628" y="145"/>
                  </a:lnTo>
                  <a:lnTo>
                    <a:pt x="622" y="143"/>
                  </a:lnTo>
                  <a:lnTo>
                    <a:pt x="622" y="129"/>
                  </a:lnTo>
                  <a:lnTo>
                    <a:pt x="611" y="129"/>
                  </a:lnTo>
                  <a:lnTo>
                    <a:pt x="611" y="141"/>
                  </a:lnTo>
                  <a:lnTo>
                    <a:pt x="598" y="137"/>
                  </a:lnTo>
                  <a:lnTo>
                    <a:pt x="581" y="134"/>
                  </a:lnTo>
                  <a:lnTo>
                    <a:pt x="568" y="131"/>
                  </a:lnTo>
                  <a:lnTo>
                    <a:pt x="556" y="130"/>
                  </a:lnTo>
                  <a:lnTo>
                    <a:pt x="533" y="126"/>
                  </a:lnTo>
                  <a:lnTo>
                    <a:pt x="524" y="143"/>
                  </a:lnTo>
                  <a:lnTo>
                    <a:pt x="515" y="143"/>
                  </a:lnTo>
                  <a:lnTo>
                    <a:pt x="500" y="143"/>
                  </a:lnTo>
                  <a:lnTo>
                    <a:pt x="474" y="143"/>
                  </a:lnTo>
                  <a:lnTo>
                    <a:pt x="412" y="145"/>
                  </a:lnTo>
                  <a:lnTo>
                    <a:pt x="416" y="109"/>
                  </a:lnTo>
                  <a:lnTo>
                    <a:pt x="409" y="109"/>
                  </a:lnTo>
                  <a:lnTo>
                    <a:pt x="403" y="145"/>
                  </a:lnTo>
                  <a:lnTo>
                    <a:pt x="306" y="161"/>
                  </a:lnTo>
                  <a:lnTo>
                    <a:pt x="299" y="131"/>
                  </a:lnTo>
                  <a:lnTo>
                    <a:pt x="285" y="137"/>
                  </a:lnTo>
                  <a:lnTo>
                    <a:pt x="292" y="164"/>
                  </a:lnTo>
                  <a:lnTo>
                    <a:pt x="235" y="171"/>
                  </a:lnTo>
                  <a:lnTo>
                    <a:pt x="233" y="161"/>
                  </a:lnTo>
                  <a:lnTo>
                    <a:pt x="232" y="162"/>
                  </a:lnTo>
                </a:path>
              </a:pathLst>
            </a:custGeom>
            <a:gradFill rotWithShape="0">
              <a:gsLst>
                <a:gs pos="0">
                  <a:srgbClr val="AAAAAA"/>
                </a:gs>
                <a:gs pos="100000">
                  <a:srgbClr val="555555"/>
                </a:gs>
              </a:gsLst>
              <a:lin ang="2700000" scaled="1"/>
            </a:gra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9" name="Line 364"/>
            <p:cNvSpPr>
              <a:spLocks noChangeShapeType="1"/>
            </p:cNvSpPr>
            <p:nvPr/>
          </p:nvSpPr>
          <p:spPr bwMode="auto">
            <a:xfrm flipH="1">
              <a:off x="5480" y="1878"/>
              <a:ext cx="105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" name="Freeform 365"/>
            <p:cNvSpPr>
              <a:spLocks/>
            </p:cNvSpPr>
            <p:nvPr/>
          </p:nvSpPr>
          <p:spPr bwMode="auto">
            <a:xfrm>
              <a:off x="5463" y="1890"/>
              <a:ext cx="115" cy="164"/>
            </a:xfrm>
            <a:custGeom>
              <a:avLst/>
              <a:gdLst>
                <a:gd name="T0" fmla="*/ 114 w 115"/>
                <a:gd name="T1" fmla="*/ 0 h 164"/>
                <a:gd name="T2" fmla="*/ 79 w 115"/>
                <a:gd name="T3" fmla="*/ 0 h 164"/>
                <a:gd name="T4" fmla="*/ 0 w 115"/>
                <a:gd name="T5" fmla="*/ 158 h 164"/>
                <a:gd name="T6" fmla="*/ 0 w 115"/>
                <a:gd name="T7" fmla="*/ 163 h 16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15" h="164">
                  <a:moveTo>
                    <a:pt x="114" y="0"/>
                  </a:moveTo>
                  <a:lnTo>
                    <a:pt x="79" y="0"/>
                  </a:lnTo>
                  <a:lnTo>
                    <a:pt x="0" y="158"/>
                  </a:lnTo>
                  <a:lnTo>
                    <a:pt x="0" y="163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" name="Line 366"/>
            <p:cNvSpPr>
              <a:spLocks noChangeShapeType="1"/>
            </p:cNvSpPr>
            <p:nvPr/>
          </p:nvSpPr>
          <p:spPr bwMode="auto">
            <a:xfrm flipH="1">
              <a:off x="5349" y="1882"/>
              <a:ext cx="168" cy="15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2" name="Freeform 367"/>
            <p:cNvSpPr>
              <a:spLocks/>
            </p:cNvSpPr>
            <p:nvPr/>
          </p:nvSpPr>
          <p:spPr bwMode="auto">
            <a:xfrm>
              <a:off x="5309" y="2036"/>
              <a:ext cx="154" cy="14"/>
            </a:xfrm>
            <a:custGeom>
              <a:avLst/>
              <a:gdLst>
                <a:gd name="T0" fmla="*/ 0 w 154"/>
                <a:gd name="T1" fmla="*/ 0 h 14"/>
                <a:gd name="T2" fmla="*/ 44 w 154"/>
                <a:gd name="T3" fmla="*/ 0 h 14"/>
                <a:gd name="T4" fmla="*/ 153 w 154"/>
                <a:gd name="T5" fmla="*/ 13 h 14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54" h="14">
                  <a:moveTo>
                    <a:pt x="0" y="0"/>
                  </a:moveTo>
                  <a:lnTo>
                    <a:pt x="44" y="0"/>
                  </a:lnTo>
                  <a:lnTo>
                    <a:pt x="153" y="13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" name="Freeform 368"/>
            <p:cNvSpPr>
              <a:spLocks/>
            </p:cNvSpPr>
            <p:nvPr/>
          </p:nvSpPr>
          <p:spPr bwMode="auto">
            <a:xfrm>
              <a:off x="5196" y="2153"/>
              <a:ext cx="232" cy="11"/>
            </a:xfrm>
            <a:custGeom>
              <a:avLst/>
              <a:gdLst>
                <a:gd name="T0" fmla="*/ 0 w 232"/>
                <a:gd name="T1" fmla="*/ 10 h 11"/>
                <a:gd name="T2" fmla="*/ 12 w 232"/>
                <a:gd name="T3" fmla="*/ 10 h 11"/>
                <a:gd name="T4" fmla="*/ 30 w 232"/>
                <a:gd name="T5" fmla="*/ 10 h 11"/>
                <a:gd name="T6" fmla="*/ 45 w 232"/>
                <a:gd name="T7" fmla="*/ 10 h 11"/>
                <a:gd name="T8" fmla="*/ 56 w 232"/>
                <a:gd name="T9" fmla="*/ 10 h 11"/>
                <a:gd name="T10" fmla="*/ 71 w 232"/>
                <a:gd name="T11" fmla="*/ 10 h 11"/>
                <a:gd name="T12" fmla="*/ 92 w 232"/>
                <a:gd name="T13" fmla="*/ 10 h 11"/>
                <a:gd name="T14" fmla="*/ 104 w 232"/>
                <a:gd name="T15" fmla="*/ 10 h 11"/>
                <a:gd name="T16" fmla="*/ 123 w 232"/>
                <a:gd name="T17" fmla="*/ 8 h 11"/>
                <a:gd name="T18" fmla="*/ 134 w 232"/>
                <a:gd name="T19" fmla="*/ 7 h 11"/>
                <a:gd name="T20" fmla="*/ 145 w 232"/>
                <a:gd name="T21" fmla="*/ 7 h 11"/>
                <a:gd name="T22" fmla="*/ 159 w 232"/>
                <a:gd name="T23" fmla="*/ 7 h 11"/>
                <a:gd name="T24" fmla="*/ 178 w 232"/>
                <a:gd name="T25" fmla="*/ 5 h 11"/>
                <a:gd name="T26" fmla="*/ 187 w 232"/>
                <a:gd name="T27" fmla="*/ 4 h 11"/>
                <a:gd name="T28" fmla="*/ 200 w 232"/>
                <a:gd name="T29" fmla="*/ 2 h 11"/>
                <a:gd name="T30" fmla="*/ 213 w 232"/>
                <a:gd name="T31" fmla="*/ 1 h 11"/>
                <a:gd name="T32" fmla="*/ 223 w 232"/>
                <a:gd name="T33" fmla="*/ 1 h 11"/>
                <a:gd name="T34" fmla="*/ 231 w 232"/>
                <a:gd name="T35" fmla="*/ 0 h 11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232" h="11">
                  <a:moveTo>
                    <a:pt x="0" y="10"/>
                  </a:moveTo>
                  <a:lnTo>
                    <a:pt x="12" y="10"/>
                  </a:lnTo>
                  <a:lnTo>
                    <a:pt x="30" y="10"/>
                  </a:lnTo>
                  <a:lnTo>
                    <a:pt x="45" y="10"/>
                  </a:lnTo>
                  <a:lnTo>
                    <a:pt x="56" y="10"/>
                  </a:lnTo>
                  <a:lnTo>
                    <a:pt x="71" y="10"/>
                  </a:lnTo>
                  <a:lnTo>
                    <a:pt x="92" y="10"/>
                  </a:lnTo>
                  <a:lnTo>
                    <a:pt x="104" y="10"/>
                  </a:lnTo>
                  <a:lnTo>
                    <a:pt x="123" y="8"/>
                  </a:lnTo>
                  <a:lnTo>
                    <a:pt x="134" y="7"/>
                  </a:lnTo>
                  <a:lnTo>
                    <a:pt x="145" y="7"/>
                  </a:lnTo>
                  <a:lnTo>
                    <a:pt x="159" y="7"/>
                  </a:lnTo>
                  <a:lnTo>
                    <a:pt x="178" y="5"/>
                  </a:lnTo>
                  <a:lnTo>
                    <a:pt x="187" y="4"/>
                  </a:lnTo>
                  <a:lnTo>
                    <a:pt x="200" y="2"/>
                  </a:lnTo>
                  <a:lnTo>
                    <a:pt x="213" y="1"/>
                  </a:lnTo>
                  <a:lnTo>
                    <a:pt x="223" y="1"/>
                  </a:lnTo>
                  <a:lnTo>
                    <a:pt x="231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" name="Freeform 369"/>
            <p:cNvSpPr>
              <a:spLocks/>
            </p:cNvSpPr>
            <p:nvPr/>
          </p:nvSpPr>
          <p:spPr bwMode="auto">
            <a:xfrm>
              <a:off x="5298" y="2161"/>
              <a:ext cx="33" cy="14"/>
            </a:xfrm>
            <a:custGeom>
              <a:avLst/>
              <a:gdLst>
                <a:gd name="T0" fmla="*/ 32 w 33"/>
                <a:gd name="T1" fmla="*/ 13 h 14"/>
                <a:gd name="T2" fmla="*/ 0 w 33"/>
                <a:gd name="T3" fmla="*/ 6 h 14"/>
                <a:gd name="T4" fmla="*/ 32 w 33"/>
                <a:gd name="T5" fmla="*/ 0 h 14"/>
                <a:gd name="T6" fmla="*/ 32 w 33"/>
                <a:gd name="T7" fmla="*/ 13 h 1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3" h="14">
                  <a:moveTo>
                    <a:pt x="32" y="13"/>
                  </a:moveTo>
                  <a:lnTo>
                    <a:pt x="0" y="6"/>
                  </a:lnTo>
                  <a:lnTo>
                    <a:pt x="32" y="0"/>
                  </a:lnTo>
                  <a:lnTo>
                    <a:pt x="32" y="13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5" name="Freeform 370"/>
            <p:cNvSpPr>
              <a:spLocks/>
            </p:cNvSpPr>
            <p:nvPr/>
          </p:nvSpPr>
          <p:spPr bwMode="auto">
            <a:xfrm>
              <a:off x="5239" y="2042"/>
              <a:ext cx="225" cy="13"/>
            </a:xfrm>
            <a:custGeom>
              <a:avLst/>
              <a:gdLst>
                <a:gd name="T0" fmla="*/ 224 w 225"/>
                <a:gd name="T1" fmla="*/ 12 h 13"/>
                <a:gd name="T2" fmla="*/ 97 w 225"/>
                <a:gd name="T3" fmla="*/ 6 h 13"/>
                <a:gd name="T4" fmla="*/ 0 w 225"/>
                <a:gd name="T5" fmla="*/ 0 h 13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25" h="13">
                  <a:moveTo>
                    <a:pt x="224" y="12"/>
                  </a:moveTo>
                  <a:lnTo>
                    <a:pt x="97" y="6"/>
                  </a:lnTo>
                  <a:lnTo>
                    <a:pt x="0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" name="Freeform 371"/>
            <p:cNvSpPr>
              <a:spLocks/>
            </p:cNvSpPr>
            <p:nvPr/>
          </p:nvSpPr>
          <p:spPr bwMode="auto">
            <a:xfrm>
              <a:off x="4979" y="2099"/>
              <a:ext cx="537" cy="24"/>
            </a:xfrm>
            <a:custGeom>
              <a:avLst/>
              <a:gdLst>
                <a:gd name="T0" fmla="*/ 0 w 537"/>
                <a:gd name="T1" fmla="*/ 0 h 24"/>
                <a:gd name="T2" fmla="*/ 49 w 537"/>
                <a:gd name="T3" fmla="*/ 4 h 24"/>
                <a:gd name="T4" fmla="*/ 79 w 537"/>
                <a:gd name="T5" fmla="*/ 7 h 24"/>
                <a:gd name="T6" fmla="*/ 132 w 537"/>
                <a:gd name="T7" fmla="*/ 10 h 24"/>
                <a:gd name="T8" fmla="*/ 197 w 537"/>
                <a:gd name="T9" fmla="*/ 13 h 24"/>
                <a:gd name="T10" fmla="*/ 507 w 537"/>
                <a:gd name="T11" fmla="*/ 23 h 24"/>
                <a:gd name="T12" fmla="*/ 513 w 537"/>
                <a:gd name="T13" fmla="*/ 23 h 24"/>
                <a:gd name="T14" fmla="*/ 519 w 537"/>
                <a:gd name="T15" fmla="*/ 22 h 24"/>
                <a:gd name="T16" fmla="*/ 525 w 537"/>
                <a:gd name="T17" fmla="*/ 19 h 24"/>
                <a:gd name="T18" fmla="*/ 529 w 537"/>
                <a:gd name="T19" fmla="*/ 17 h 24"/>
                <a:gd name="T20" fmla="*/ 533 w 537"/>
                <a:gd name="T21" fmla="*/ 13 h 24"/>
                <a:gd name="T22" fmla="*/ 536 w 537"/>
                <a:gd name="T23" fmla="*/ 10 h 2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537" h="24">
                  <a:moveTo>
                    <a:pt x="0" y="0"/>
                  </a:moveTo>
                  <a:lnTo>
                    <a:pt x="49" y="4"/>
                  </a:lnTo>
                  <a:lnTo>
                    <a:pt x="79" y="7"/>
                  </a:lnTo>
                  <a:lnTo>
                    <a:pt x="132" y="10"/>
                  </a:lnTo>
                  <a:lnTo>
                    <a:pt x="197" y="13"/>
                  </a:lnTo>
                  <a:lnTo>
                    <a:pt x="507" y="23"/>
                  </a:lnTo>
                  <a:lnTo>
                    <a:pt x="513" y="23"/>
                  </a:lnTo>
                  <a:lnTo>
                    <a:pt x="519" y="22"/>
                  </a:lnTo>
                  <a:lnTo>
                    <a:pt x="525" y="19"/>
                  </a:lnTo>
                  <a:lnTo>
                    <a:pt x="529" y="17"/>
                  </a:lnTo>
                  <a:lnTo>
                    <a:pt x="533" y="13"/>
                  </a:lnTo>
                  <a:lnTo>
                    <a:pt x="536" y="1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7" name="Line 372"/>
            <p:cNvSpPr>
              <a:spLocks noChangeShapeType="1"/>
            </p:cNvSpPr>
            <p:nvPr/>
          </p:nvSpPr>
          <p:spPr bwMode="auto">
            <a:xfrm>
              <a:off x="5353" y="2040"/>
              <a:ext cx="0" cy="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8" name="Line 373"/>
            <p:cNvSpPr>
              <a:spLocks noChangeShapeType="1"/>
            </p:cNvSpPr>
            <p:nvPr/>
          </p:nvSpPr>
          <p:spPr bwMode="auto">
            <a:xfrm>
              <a:off x="5418" y="2048"/>
              <a:ext cx="0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9" name="Freeform 374"/>
            <p:cNvSpPr>
              <a:spLocks/>
            </p:cNvSpPr>
            <p:nvPr/>
          </p:nvSpPr>
          <p:spPr bwMode="auto">
            <a:xfrm>
              <a:off x="5336" y="2068"/>
              <a:ext cx="181" cy="24"/>
            </a:xfrm>
            <a:custGeom>
              <a:avLst/>
              <a:gdLst>
                <a:gd name="T0" fmla="*/ 180 w 181"/>
                <a:gd name="T1" fmla="*/ 23 h 24"/>
                <a:gd name="T2" fmla="*/ 178 w 181"/>
                <a:gd name="T3" fmla="*/ 17 h 24"/>
                <a:gd name="T4" fmla="*/ 173 w 181"/>
                <a:gd name="T5" fmla="*/ 11 h 24"/>
                <a:gd name="T6" fmla="*/ 169 w 181"/>
                <a:gd name="T7" fmla="*/ 7 h 24"/>
                <a:gd name="T8" fmla="*/ 159 w 181"/>
                <a:gd name="T9" fmla="*/ 2 h 24"/>
                <a:gd name="T10" fmla="*/ 155 w 181"/>
                <a:gd name="T11" fmla="*/ 2 h 24"/>
                <a:gd name="T12" fmla="*/ 147 w 181"/>
                <a:gd name="T13" fmla="*/ 0 h 24"/>
                <a:gd name="T14" fmla="*/ 138 w 181"/>
                <a:gd name="T15" fmla="*/ 0 h 24"/>
                <a:gd name="T16" fmla="*/ 129 w 181"/>
                <a:gd name="T17" fmla="*/ 0 h 24"/>
                <a:gd name="T18" fmla="*/ 0 w 181"/>
                <a:gd name="T19" fmla="*/ 0 h 2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81" h="24">
                  <a:moveTo>
                    <a:pt x="180" y="23"/>
                  </a:moveTo>
                  <a:lnTo>
                    <a:pt x="178" y="17"/>
                  </a:lnTo>
                  <a:lnTo>
                    <a:pt x="173" y="11"/>
                  </a:lnTo>
                  <a:lnTo>
                    <a:pt x="169" y="7"/>
                  </a:lnTo>
                  <a:lnTo>
                    <a:pt x="159" y="2"/>
                  </a:lnTo>
                  <a:lnTo>
                    <a:pt x="155" y="2"/>
                  </a:lnTo>
                  <a:lnTo>
                    <a:pt x="147" y="0"/>
                  </a:lnTo>
                  <a:lnTo>
                    <a:pt x="138" y="0"/>
                  </a:lnTo>
                  <a:lnTo>
                    <a:pt x="129" y="0"/>
                  </a:lnTo>
                  <a:lnTo>
                    <a:pt x="0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0" name="Line 375"/>
            <p:cNvSpPr>
              <a:spLocks noChangeShapeType="1"/>
            </p:cNvSpPr>
            <p:nvPr/>
          </p:nvSpPr>
          <p:spPr bwMode="auto">
            <a:xfrm>
              <a:off x="5336" y="2052"/>
              <a:ext cx="0" cy="3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" name="Line 376"/>
            <p:cNvSpPr>
              <a:spLocks noChangeShapeType="1"/>
            </p:cNvSpPr>
            <p:nvPr/>
          </p:nvSpPr>
          <p:spPr bwMode="auto">
            <a:xfrm>
              <a:off x="5336" y="2114"/>
              <a:ext cx="0" cy="4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2" name="Line 377"/>
            <p:cNvSpPr>
              <a:spLocks noChangeShapeType="1"/>
            </p:cNvSpPr>
            <p:nvPr/>
          </p:nvSpPr>
          <p:spPr bwMode="auto">
            <a:xfrm>
              <a:off x="5428" y="2056"/>
              <a:ext cx="0" cy="29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3" name="Line 378"/>
            <p:cNvSpPr>
              <a:spLocks noChangeShapeType="1"/>
            </p:cNvSpPr>
            <p:nvPr/>
          </p:nvSpPr>
          <p:spPr bwMode="auto">
            <a:xfrm>
              <a:off x="5428" y="2114"/>
              <a:ext cx="0" cy="3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4" name="Line 379"/>
            <p:cNvSpPr>
              <a:spLocks noChangeShapeType="1"/>
            </p:cNvSpPr>
            <p:nvPr/>
          </p:nvSpPr>
          <p:spPr bwMode="auto">
            <a:xfrm>
              <a:off x="5463" y="2058"/>
              <a:ext cx="0" cy="2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5" name="Line 380"/>
            <p:cNvSpPr>
              <a:spLocks noChangeShapeType="1"/>
            </p:cNvSpPr>
            <p:nvPr/>
          </p:nvSpPr>
          <p:spPr bwMode="auto">
            <a:xfrm>
              <a:off x="5462" y="2114"/>
              <a:ext cx="0" cy="3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6" name="Line 381"/>
            <p:cNvSpPr>
              <a:spLocks noChangeShapeType="1"/>
            </p:cNvSpPr>
            <p:nvPr/>
          </p:nvSpPr>
          <p:spPr bwMode="auto">
            <a:xfrm>
              <a:off x="5483" y="2059"/>
              <a:ext cx="0" cy="26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7" name="Line 382"/>
            <p:cNvSpPr>
              <a:spLocks noChangeShapeType="1"/>
            </p:cNvSpPr>
            <p:nvPr/>
          </p:nvSpPr>
          <p:spPr bwMode="auto">
            <a:xfrm>
              <a:off x="5483" y="2114"/>
              <a:ext cx="0" cy="29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8" name="Freeform 383"/>
            <p:cNvSpPr>
              <a:spLocks/>
            </p:cNvSpPr>
            <p:nvPr/>
          </p:nvSpPr>
          <p:spPr bwMode="auto">
            <a:xfrm>
              <a:off x="5483" y="2062"/>
              <a:ext cx="64" cy="15"/>
            </a:xfrm>
            <a:custGeom>
              <a:avLst/>
              <a:gdLst>
                <a:gd name="T0" fmla="*/ 0 w 64"/>
                <a:gd name="T1" fmla="*/ 0 h 15"/>
                <a:gd name="T2" fmla="*/ 6 w 64"/>
                <a:gd name="T3" fmla="*/ 0 h 15"/>
                <a:gd name="T4" fmla="*/ 9 w 64"/>
                <a:gd name="T5" fmla="*/ 1 h 15"/>
                <a:gd name="T6" fmla="*/ 15 w 64"/>
                <a:gd name="T7" fmla="*/ 2 h 15"/>
                <a:gd name="T8" fmla="*/ 20 w 64"/>
                <a:gd name="T9" fmla="*/ 4 h 15"/>
                <a:gd name="T10" fmla="*/ 28 w 64"/>
                <a:gd name="T11" fmla="*/ 5 h 15"/>
                <a:gd name="T12" fmla="*/ 32 w 64"/>
                <a:gd name="T13" fmla="*/ 6 h 15"/>
                <a:gd name="T14" fmla="*/ 36 w 64"/>
                <a:gd name="T15" fmla="*/ 8 h 15"/>
                <a:gd name="T16" fmla="*/ 41 w 64"/>
                <a:gd name="T17" fmla="*/ 10 h 15"/>
                <a:gd name="T18" fmla="*/ 45 w 64"/>
                <a:gd name="T19" fmla="*/ 11 h 15"/>
                <a:gd name="T20" fmla="*/ 48 w 64"/>
                <a:gd name="T21" fmla="*/ 13 h 15"/>
                <a:gd name="T22" fmla="*/ 50 w 64"/>
                <a:gd name="T23" fmla="*/ 14 h 15"/>
                <a:gd name="T24" fmla="*/ 56 w 64"/>
                <a:gd name="T25" fmla="*/ 14 h 15"/>
                <a:gd name="T26" fmla="*/ 63 w 64"/>
                <a:gd name="T27" fmla="*/ 14 h 15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64" h="15">
                  <a:moveTo>
                    <a:pt x="0" y="0"/>
                  </a:moveTo>
                  <a:lnTo>
                    <a:pt x="6" y="0"/>
                  </a:lnTo>
                  <a:lnTo>
                    <a:pt x="9" y="1"/>
                  </a:lnTo>
                  <a:lnTo>
                    <a:pt x="15" y="2"/>
                  </a:lnTo>
                  <a:lnTo>
                    <a:pt x="20" y="4"/>
                  </a:lnTo>
                  <a:lnTo>
                    <a:pt x="28" y="5"/>
                  </a:lnTo>
                  <a:lnTo>
                    <a:pt x="32" y="6"/>
                  </a:lnTo>
                  <a:lnTo>
                    <a:pt x="36" y="8"/>
                  </a:lnTo>
                  <a:lnTo>
                    <a:pt x="41" y="10"/>
                  </a:lnTo>
                  <a:lnTo>
                    <a:pt x="45" y="11"/>
                  </a:lnTo>
                  <a:lnTo>
                    <a:pt x="48" y="13"/>
                  </a:lnTo>
                  <a:lnTo>
                    <a:pt x="50" y="14"/>
                  </a:lnTo>
                  <a:lnTo>
                    <a:pt x="56" y="14"/>
                  </a:lnTo>
                  <a:lnTo>
                    <a:pt x="63" y="14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9" name="Freeform 384"/>
            <p:cNvSpPr>
              <a:spLocks/>
            </p:cNvSpPr>
            <p:nvPr/>
          </p:nvSpPr>
          <p:spPr bwMode="auto">
            <a:xfrm>
              <a:off x="5483" y="2127"/>
              <a:ext cx="65" cy="12"/>
            </a:xfrm>
            <a:custGeom>
              <a:avLst/>
              <a:gdLst>
                <a:gd name="T0" fmla="*/ 0 w 65"/>
                <a:gd name="T1" fmla="*/ 11 h 12"/>
                <a:gd name="T2" fmla="*/ 11 w 65"/>
                <a:gd name="T3" fmla="*/ 10 h 12"/>
                <a:gd name="T4" fmla="*/ 22 w 65"/>
                <a:gd name="T5" fmla="*/ 8 h 12"/>
                <a:gd name="T6" fmla="*/ 39 w 65"/>
                <a:gd name="T7" fmla="*/ 3 h 12"/>
                <a:gd name="T8" fmla="*/ 49 w 65"/>
                <a:gd name="T9" fmla="*/ 0 h 12"/>
                <a:gd name="T10" fmla="*/ 64 w 65"/>
                <a:gd name="T11" fmla="*/ 0 h 1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5" h="12">
                  <a:moveTo>
                    <a:pt x="0" y="11"/>
                  </a:moveTo>
                  <a:lnTo>
                    <a:pt x="11" y="10"/>
                  </a:lnTo>
                  <a:lnTo>
                    <a:pt x="22" y="8"/>
                  </a:lnTo>
                  <a:lnTo>
                    <a:pt x="39" y="3"/>
                  </a:lnTo>
                  <a:lnTo>
                    <a:pt x="49" y="0"/>
                  </a:lnTo>
                  <a:lnTo>
                    <a:pt x="64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0" name="Freeform 385"/>
            <p:cNvSpPr>
              <a:spLocks/>
            </p:cNvSpPr>
            <p:nvPr/>
          </p:nvSpPr>
          <p:spPr bwMode="auto">
            <a:xfrm>
              <a:off x="5483" y="2118"/>
              <a:ext cx="65" cy="13"/>
            </a:xfrm>
            <a:custGeom>
              <a:avLst/>
              <a:gdLst>
                <a:gd name="T0" fmla="*/ 0 w 65"/>
                <a:gd name="T1" fmla="*/ 12 h 13"/>
                <a:gd name="T2" fmla="*/ 4 w 65"/>
                <a:gd name="T3" fmla="*/ 12 h 13"/>
                <a:gd name="T4" fmla="*/ 16 w 65"/>
                <a:gd name="T5" fmla="*/ 10 h 13"/>
                <a:gd name="T6" fmla="*/ 24 w 65"/>
                <a:gd name="T7" fmla="*/ 8 h 13"/>
                <a:gd name="T8" fmla="*/ 34 w 65"/>
                <a:gd name="T9" fmla="*/ 6 h 13"/>
                <a:gd name="T10" fmla="*/ 40 w 65"/>
                <a:gd name="T11" fmla="*/ 3 h 13"/>
                <a:gd name="T12" fmla="*/ 49 w 65"/>
                <a:gd name="T13" fmla="*/ 0 h 13"/>
                <a:gd name="T14" fmla="*/ 64 w 65"/>
                <a:gd name="T15" fmla="*/ 0 h 1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65" h="13">
                  <a:moveTo>
                    <a:pt x="0" y="12"/>
                  </a:moveTo>
                  <a:lnTo>
                    <a:pt x="4" y="12"/>
                  </a:lnTo>
                  <a:lnTo>
                    <a:pt x="16" y="10"/>
                  </a:lnTo>
                  <a:lnTo>
                    <a:pt x="24" y="8"/>
                  </a:lnTo>
                  <a:lnTo>
                    <a:pt x="34" y="6"/>
                  </a:lnTo>
                  <a:lnTo>
                    <a:pt x="40" y="3"/>
                  </a:lnTo>
                  <a:lnTo>
                    <a:pt x="49" y="0"/>
                  </a:lnTo>
                  <a:lnTo>
                    <a:pt x="64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1" name="Freeform 386"/>
            <p:cNvSpPr>
              <a:spLocks/>
            </p:cNvSpPr>
            <p:nvPr/>
          </p:nvSpPr>
          <p:spPr bwMode="auto">
            <a:xfrm>
              <a:off x="5260" y="2090"/>
              <a:ext cx="288" cy="21"/>
            </a:xfrm>
            <a:custGeom>
              <a:avLst/>
              <a:gdLst>
                <a:gd name="T0" fmla="*/ 286 w 288"/>
                <a:gd name="T1" fmla="*/ 5 h 21"/>
                <a:gd name="T2" fmla="*/ 270 w 288"/>
                <a:gd name="T3" fmla="*/ 2 h 21"/>
                <a:gd name="T4" fmla="*/ 244 w 288"/>
                <a:gd name="T5" fmla="*/ 1 h 21"/>
                <a:gd name="T6" fmla="*/ 225 w 288"/>
                <a:gd name="T7" fmla="*/ 0 h 21"/>
                <a:gd name="T8" fmla="*/ 56 w 288"/>
                <a:gd name="T9" fmla="*/ 0 h 21"/>
                <a:gd name="T10" fmla="*/ 48 w 288"/>
                <a:gd name="T11" fmla="*/ 0 h 21"/>
                <a:gd name="T12" fmla="*/ 34 w 288"/>
                <a:gd name="T13" fmla="*/ 1 h 21"/>
                <a:gd name="T14" fmla="*/ 22 w 288"/>
                <a:gd name="T15" fmla="*/ 3 h 21"/>
                <a:gd name="T16" fmla="*/ 16 w 288"/>
                <a:gd name="T17" fmla="*/ 4 h 21"/>
                <a:gd name="T18" fmla="*/ 0 w 288"/>
                <a:gd name="T19" fmla="*/ 9 h 21"/>
                <a:gd name="T20" fmla="*/ 13 w 288"/>
                <a:gd name="T21" fmla="*/ 15 h 21"/>
                <a:gd name="T22" fmla="*/ 27 w 288"/>
                <a:gd name="T23" fmla="*/ 18 h 21"/>
                <a:gd name="T24" fmla="*/ 62 w 288"/>
                <a:gd name="T25" fmla="*/ 20 h 21"/>
                <a:gd name="T26" fmla="*/ 230 w 288"/>
                <a:gd name="T27" fmla="*/ 20 h 21"/>
                <a:gd name="T28" fmla="*/ 244 w 288"/>
                <a:gd name="T29" fmla="*/ 19 h 21"/>
                <a:gd name="T30" fmla="*/ 254 w 288"/>
                <a:gd name="T31" fmla="*/ 18 h 21"/>
                <a:gd name="T32" fmla="*/ 263 w 288"/>
                <a:gd name="T33" fmla="*/ 17 h 21"/>
                <a:gd name="T34" fmla="*/ 287 w 288"/>
                <a:gd name="T35" fmla="*/ 13 h 21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288" h="21">
                  <a:moveTo>
                    <a:pt x="286" y="5"/>
                  </a:moveTo>
                  <a:lnTo>
                    <a:pt x="270" y="2"/>
                  </a:lnTo>
                  <a:lnTo>
                    <a:pt x="244" y="1"/>
                  </a:lnTo>
                  <a:lnTo>
                    <a:pt x="225" y="0"/>
                  </a:lnTo>
                  <a:lnTo>
                    <a:pt x="56" y="0"/>
                  </a:lnTo>
                  <a:lnTo>
                    <a:pt x="48" y="0"/>
                  </a:lnTo>
                  <a:lnTo>
                    <a:pt x="34" y="1"/>
                  </a:lnTo>
                  <a:lnTo>
                    <a:pt x="22" y="3"/>
                  </a:lnTo>
                  <a:lnTo>
                    <a:pt x="16" y="4"/>
                  </a:lnTo>
                  <a:lnTo>
                    <a:pt x="0" y="9"/>
                  </a:lnTo>
                  <a:lnTo>
                    <a:pt x="13" y="15"/>
                  </a:lnTo>
                  <a:lnTo>
                    <a:pt x="27" y="18"/>
                  </a:lnTo>
                  <a:lnTo>
                    <a:pt x="62" y="20"/>
                  </a:lnTo>
                  <a:lnTo>
                    <a:pt x="230" y="20"/>
                  </a:lnTo>
                  <a:lnTo>
                    <a:pt x="244" y="19"/>
                  </a:lnTo>
                  <a:lnTo>
                    <a:pt x="254" y="18"/>
                  </a:lnTo>
                  <a:lnTo>
                    <a:pt x="263" y="17"/>
                  </a:lnTo>
                  <a:lnTo>
                    <a:pt x="287" y="13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" name="Freeform 387"/>
            <p:cNvSpPr>
              <a:spLocks/>
            </p:cNvSpPr>
            <p:nvPr/>
          </p:nvSpPr>
          <p:spPr bwMode="auto">
            <a:xfrm>
              <a:off x="5511" y="2092"/>
              <a:ext cx="2" cy="1"/>
            </a:xfrm>
            <a:custGeom>
              <a:avLst/>
              <a:gdLst>
                <a:gd name="T0" fmla="*/ 1 w 2"/>
                <a:gd name="T1" fmla="*/ 0 h 1"/>
                <a:gd name="T2" fmla="*/ 0 w 2"/>
                <a:gd name="T3" fmla="*/ 0 h 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2" h="1">
                  <a:moveTo>
                    <a:pt x="1" y="0"/>
                  </a:moveTo>
                  <a:lnTo>
                    <a:pt x="0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3" name="Freeform 388"/>
            <p:cNvSpPr>
              <a:spLocks/>
            </p:cNvSpPr>
            <p:nvPr/>
          </p:nvSpPr>
          <p:spPr bwMode="auto">
            <a:xfrm>
              <a:off x="5504" y="2092"/>
              <a:ext cx="8" cy="4"/>
            </a:xfrm>
            <a:custGeom>
              <a:avLst/>
              <a:gdLst>
                <a:gd name="T0" fmla="*/ 7 w 8"/>
                <a:gd name="T1" fmla="*/ 0 h 4"/>
                <a:gd name="T2" fmla="*/ 6 w 8"/>
                <a:gd name="T3" fmla="*/ 0 h 4"/>
                <a:gd name="T4" fmla="*/ 5 w 8"/>
                <a:gd name="T5" fmla="*/ 0 h 4"/>
                <a:gd name="T6" fmla="*/ 4 w 8"/>
                <a:gd name="T7" fmla="*/ 1 h 4"/>
                <a:gd name="T8" fmla="*/ 2 w 8"/>
                <a:gd name="T9" fmla="*/ 1 h 4"/>
                <a:gd name="T10" fmla="*/ 2 w 8"/>
                <a:gd name="T11" fmla="*/ 2 h 4"/>
                <a:gd name="T12" fmla="*/ 0 w 8"/>
                <a:gd name="T13" fmla="*/ 2 h 4"/>
                <a:gd name="T14" fmla="*/ 0 w 8"/>
                <a:gd name="T15" fmla="*/ 3 h 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8" h="4">
                  <a:moveTo>
                    <a:pt x="7" y="0"/>
                  </a:moveTo>
                  <a:lnTo>
                    <a:pt x="6" y="0"/>
                  </a:lnTo>
                  <a:lnTo>
                    <a:pt x="5" y="0"/>
                  </a:lnTo>
                  <a:lnTo>
                    <a:pt x="4" y="1"/>
                  </a:lnTo>
                  <a:lnTo>
                    <a:pt x="2" y="1"/>
                  </a:lnTo>
                  <a:lnTo>
                    <a:pt x="2" y="2"/>
                  </a:lnTo>
                  <a:lnTo>
                    <a:pt x="0" y="2"/>
                  </a:lnTo>
                  <a:lnTo>
                    <a:pt x="0" y="3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4" name="Freeform 389"/>
            <p:cNvSpPr>
              <a:spLocks/>
            </p:cNvSpPr>
            <p:nvPr/>
          </p:nvSpPr>
          <p:spPr bwMode="auto">
            <a:xfrm>
              <a:off x="5501" y="2095"/>
              <a:ext cx="4" cy="6"/>
            </a:xfrm>
            <a:custGeom>
              <a:avLst/>
              <a:gdLst>
                <a:gd name="T0" fmla="*/ 3 w 4"/>
                <a:gd name="T1" fmla="*/ 0 h 6"/>
                <a:gd name="T2" fmla="*/ 2 w 4"/>
                <a:gd name="T3" fmla="*/ 0 h 6"/>
                <a:gd name="T4" fmla="*/ 1 w 4"/>
                <a:gd name="T5" fmla="*/ 1 h 6"/>
                <a:gd name="T6" fmla="*/ 1 w 4"/>
                <a:gd name="T7" fmla="*/ 2 h 6"/>
                <a:gd name="T8" fmla="*/ 1 w 4"/>
                <a:gd name="T9" fmla="*/ 3 h 6"/>
                <a:gd name="T10" fmla="*/ 0 w 4"/>
                <a:gd name="T11" fmla="*/ 3 h 6"/>
                <a:gd name="T12" fmla="*/ 0 w 4"/>
                <a:gd name="T13" fmla="*/ 4 h 6"/>
                <a:gd name="T14" fmla="*/ 0 w 4"/>
                <a:gd name="T15" fmla="*/ 5 h 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4" h="6">
                  <a:moveTo>
                    <a:pt x="3" y="0"/>
                  </a:moveTo>
                  <a:lnTo>
                    <a:pt x="2" y="0"/>
                  </a:lnTo>
                  <a:lnTo>
                    <a:pt x="1" y="1"/>
                  </a:lnTo>
                  <a:lnTo>
                    <a:pt x="1" y="2"/>
                  </a:lnTo>
                  <a:lnTo>
                    <a:pt x="1" y="3"/>
                  </a:lnTo>
                  <a:lnTo>
                    <a:pt x="0" y="3"/>
                  </a:lnTo>
                  <a:lnTo>
                    <a:pt x="0" y="4"/>
                  </a:lnTo>
                  <a:lnTo>
                    <a:pt x="0" y="5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5" name="Freeform 390"/>
            <p:cNvSpPr>
              <a:spLocks/>
            </p:cNvSpPr>
            <p:nvPr/>
          </p:nvSpPr>
          <p:spPr bwMode="auto">
            <a:xfrm>
              <a:off x="5501" y="2100"/>
              <a:ext cx="4" cy="5"/>
            </a:xfrm>
            <a:custGeom>
              <a:avLst/>
              <a:gdLst>
                <a:gd name="T0" fmla="*/ 0 w 4"/>
                <a:gd name="T1" fmla="*/ 0 h 5"/>
                <a:gd name="T2" fmla="*/ 0 w 4"/>
                <a:gd name="T3" fmla="*/ 1 h 5"/>
                <a:gd name="T4" fmla="*/ 1 w 4"/>
                <a:gd name="T5" fmla="*/ 2 h 5"/>
                <a:gd name="T6" fmla="*/ 2 w 4"/>
                <a:gd name="T7" fmla="*/ 3 h 5"/>
                <a:gd name="T8" fmla="*/ 3 w 4"/>
                <a:gd name="T9" fmla="*/ 4 h 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" h="5">
                  <a:moveTo>
                    <a:pt x="0" y="0"/>
                  </a:moveTo>
                  <a:lnTo>
                    <a:pt x="0" y="1"/>
                  </a:lnTo>
                  <a:lnTo>
                    <a:pt x="1" y="2"/>
                  </a:lnTo>
                  <a:lnTo>
                    <a:pt x="2" y="3"/>
                  </a:lnTo>
                  <a:lnTo>
                    <a:pt x="3" y="4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6" name="Freeform 391"/>
            <p:cNvSpPr>
              <a:spLocks/>
            </p:cNvSpPr>
            <p:nvPr/>
          </p:nvSpPr>
          <p:spPr bwMode="auto">
            <a:xfrm>
              <a:off x="5504" y="2104"/>
              <a:ext cx="8" cy="5"/>
            </a:xfrm>
            <a:custGeom>
              <a:avLst/>
              <a:gdLst>
                <a:gd name="T0" fmla="*/ 0 w 8"/>
                <a:gd name="T1" fmla="*/ 0 h 5"/>
                <a:gd name="T2" fmla="*/ 2 w 8"/>
                <a:gd name="T3" fmla="*/ 0 h 5"/>
                <a:gd name="T4" fmla="*/ 2 w 8"/>
                <a:gd name="T5" fmla="*/ 1 h 5"/>
                <a:gd name="T6" fmla="*/ 4 w 8"/>
                <a:gd name="T7" fmla="*/ 2 h 5"/>
                <a:gd name="T8" fmla="*/ 5 w 8"/>
                <a:gd name="T9" fmla="*/ 2 h 5"/>
                <a:gd name="T10" fmla="*/ 6 w 8"/>
                <a:gd name="T11" fmla="*/ 3 h 5"/>
                <a:gd name="T12" fmla="*/ 7 w 8"/>
                <a:gd name="T13" fmla="*/ 4 h 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8" h="5">
                  <a:moveTo>
                    <a:pt x="0" y="0"/>
                  </a:moveTo>
                  <a:lnTo>
                    <a:pt x="2" y="0"/>
                  </a:lnTo>
                  <a:lnTo>
                    <a:pt x="2" y="1"/>
                  </a:lnTo>
                  <a:lnTo>
                    <a:pt x="4" y="2"/>
                  </a:lnTo>
                  <a:lnTo>
                    <a:pt x="5" y="2"/>
                  </a:lnTo>
                  <a:lnTo>
                    <a:pt x="6" y="3"/>
                  </a:lnTo>
                  <a:lnTo>
                    <a:pt x="7" y="4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7" name="Freeform 392"/>
            <p:cNvSpPr>
              <a:spLocks/>
            </p:cNvSpPr>
            <p:nvPr/>
          </p:nvSpPr>
          <p:spPr bwMode="auto">
            <a:xfrm>
              <a:off x="5511" y="2108"/>
              <a:ext cx="2" cy="1"/>
            </a:xfrm>
            <a:custGeom>
              <a:avLst/>
              <a:gdLst>
                <a:gd name="T0" fmla="*/ 0 w 2"/>
                <a:gd name="T1" fmla="*/ 0 h 1"/>
                <a:gd name="T2" fmla="*/ 1 w 2"/>
                <a:gd name="T3" fmla="*/ 0 h 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2" h="1">
                  <a:moveTo>
                    <a:pt x="0" y="0"/>
                  </a:moveTo>
                  <a:lnTo>
                    <a:pt x="1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8" name="Line 393"/>
            <p:cNvSpPr>
              <a:spLocks noChangeShapeType="1"/>
            </p:cNvSpPr>
            <p:nvPr/>
          </p:nvSpPr>
          <p:spPr bwMode="auto">
            <a:xfrm flipH="1">
              <a:off x="5257" y="2099"/>
              <a:ext cx="248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9" name="Line 394"/>
            <p:cNvSpPr>
              <a:spLocks noChangeShapeType="1"/>
            </p:cNvSpPr>
            <p:nvPr/>
          </p:nvSpPr>
          <p:spPr bwMode="auto">
            <a:xfrm>
              <a:off x="5532" y="2072"/>
              <a:ext cx="0" cy="16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0" name="Line 395"/>
            <p:cNvSpPr>
              <a:spLocks noChangeShapeType="1"/>
            </p:cNvSpPr>
            <p:nvPr/>
          </p:nvSpPr>
          <p:spPr bwMode="auto">
            <a:xfrm>
              <a:off x="5532" y="2110"/>
              <a:ext cx="0" cy="2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1" name="Freeform 396"/>
            <p:cNvSpPr>
              <a:spLocks/>
            </p:cNvSpPr>
            <p:nvPr/>
          </p:nvSpPr>
          <p:spPr bwMode="auto">
            <a:xfrm>
              <a:off x="5509" y="2079"/>
              <a:ext cx="38" cy="10"/>
            </a:xfrm>
            <a:custGeom>
              <a:avLst/>
              <a:gdLst>
                <a:gd name="T0" fmla="*/ 0 w 38"/>
                <a:gd name="T1" fmla="*/ 0 h 10"/>
                <a:gd name="T2" fmla="*/ 14 w 38"/>
                <a:gd name="T3" fmla="*/ 4 h 10"/>
                <a:gd name="T4" fmla="*/ 23 w 38"/>
                <a:gd name="T5" fmla="*/ 9 h 10"/>
                <a:gd name="T6" fmla="*/ 37 w 38"/>
                <a:gd name="T7" fmla="*/ 9 h 1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8" h="10">
                  <a:moveTo>
                    <a:pt x="0" y="0"/>
                  </a:moveTo>
                  <a:lnTo>
                    <a:pt x="14" y="4"/>
                  </a:lnTo>
                  <a:lnTo>
                    <a:pt x="23" y="9"/>
                  </a:lnTo>
                  <a:lnTo>
                    <a:pt x="37" y="9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" name="Line 397"/>
            <p:cNvSpPr>
              <a:spLocks noChangeShapeType="1"/>
            </p:cNvSpPr>
            <p:nvPr/>
          </p:nvSpPr>
          <p:spPr bwMode="auto">
            <a:xfrm>
              <a:off x="5467" y="2054"/>
              <a:ext cx="18" cy="1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63" name="Group 398"/>
            <p:cNvGrpSpPr>
              <a:grpSpLocks/>
            </p:cNvGrpSpPr>
            <p:nvPr/>
          </p:nvGrpSpPr>
          <p:grpSpPr bwMode="auto">
            <a:xfrm>
              <a:off x="4293" y="1968"/>
              <a:ext cx="1014" cy="215"/>
              <a:chOff x="4293" y="1968"/>
              <a:chExt cx="1014" cy="215"/>
            </a:xfrm>
          </p:grpSpPr>
          <p:sp>
            <p:nvSpPr>
              <p:cNvPr id="64" name="Freeform 399"/>
              <p:cNvSpPr>
                <a:spLocks/>
              </p:cNvSpPr>
              <p:nvPr/>
            </p:nvSpPr>
            <p:spPr bwMode="auto">
              <a:xfrm>
                <a:off x="4403" y="2010"/>
                <a:ext cx="572" cy="27"/>
              </a:xfrm>
              <a:custGeom>
                <a:avLst/>
                <a:gdLst>
                  <a:gd name="T0" fmla="*/ 0 w 572"/>
                  <a:gd name="T1" fmla="*/ 26 h 27"/>
                  <a:gd name="T2" fmla="*/ 20 w 572"/>
                  <a:gd name="T3" fmla="*/ 25 h 27"/>
                  <a:gd name="T4" fmla="*/ 31 w 572"/>
                  <a:gd name="T5" fmla="*/ 25 h 27"/>
                  <a:gd name="T6" fmla="*/ 71 w 572"/>
                  <a:gd name="T7" fmla="*/ 24 h 27"/>
                  <a:gd name="T8" fmla="*/ 94 w 572"/>
                  <a:gd name="T9" fmla="*/ 20 h 27"/>
                  <a:gd name="T10" fmla="*/ 101 w 572"/>
                  <a:gd name="T11" fmla="*/ 19 h 27"/>
                  <a:gd name="T12" fmla="*/ 172 w 572"/>
                  <a:gd name="T13" fmla="*/ 8 h 27"/>
                  <a:gd name="T14" fmla="*/ 212 w 572"/>
                  <a:gd name="T15" fmla="*/ 2 h 27"/>
                  <a:gd name="T16" fmla="*/ 228 w 572"/>
                  <a:gd name="T17" fmla="*/ 1 h 27"/>
                  <a:gd name="T18" fmla="*/ 321 w 572"/>
                  <a:gd name="T19" fmla="*/ 0 h 27"/>
                  <a:gd name="T20" fmla="*/ 339 w 572"/>
                  <a:gd name="T21" fmla="*/ 6 h 27"/>
                  <a:gd name="T22" fmla="*/ 348 w 572"/>
                  <a:gd name="T23" fmla="*/ 8 h 27"/>
                  <a:gd name="T24" fmla="*/ 360 w 572"/>
                  <a:gd name="T25" fmla="*/ 8 h 27"/>
                  <a:gd name="T26" fmla="*/ 372 w 572"/>
                  <a:gd name="T27" fmla="*/ 9 h 27"/>
                  <a:gd name="T28" fmla="*/ 381 w 572"/>
                  <a:gd name="T29" fmla="*/ 9 h 27"/>
                  <a:gd name="T30" fmla="*/ 499 w 572"/>
                  <a:gd name="T31" fmla="*/ 17 h 27"/>
                  <a:gd name="T32" fmla="*/ 503 w 572"/>
                  <a:gd name="T33" fmla="*/ 17 h 27"/>
                  <a:gd name="T34" fmla="*/ 571 w 572"/>
                  <a:gd name="T35" fmla="*/ 20 h 27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572" h="27">
                    <a:moveTo>
                      <a:pt x="0" y="26"/>
                    </a:moveTo>
                    <a:lnTo>
                      <a:pt x="20" y="25"/>
                    </a:lnTo>
                    <a:lnTo>
                      <a:pt x="31" y="25"/>
                    </a:lnTo>
                    <a:lnTo>
                      <a:pt x="71" y="24"/>
                    </a:lnTo>
                    <a:lnTo>
                      <a:pt x="94" y="20"/>
                    </a:lnTo>
                    <a:lnTo>
                      <a:pt x="101" y="19"/>
                    </a:lnTo>
                    <a:lnTo>
                      <a:pt x="172" y="8"/>
                    </a:lnTo>
                    <a:lnTo>
                      <a:pt x="212" y="2"/>
                    </a:lnTo>
                    <a:lnTo>
                      <a:pt x="228" y="1"/>
                    </a:lnTo>
                    <a:lnTo>
                      <a:pt x="321" y="0"/>
                    </a:lnTo>
                    <a:lnTo>
                      <a:pt x="339" y="6"/>
                    </a:lnTo>
                    <a:lnTo>
                      <a:pt x="348" y="8"/>
                    </a:lnTo>
                    <a:lnTo>
                      <a:pt x="360" y="8"/>
                    </a:lnTo>
                    <a:lnTo>
                      <a:pt x="372" y="9"/>
                    </a:lnTo>
                    <a:lnTo>
                      <a:pt x="381" y="9"/>
                    </a:lnTo>
                    <a:lnTo>
                      <a:pt x="499" y="17"/>
                    </a:lnTo>
                    <a:lnTo>
                      <a:pt x="503" y="17"/>
                    </a:lnTo>
                    <a:lnTo>
                      <a:pt x="571" y="2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5" name="Line 400"/>
              <p:cNvSpPr>
                <a:spLocks noChangeShapeType="1"/>
              </p:cNvSpPr>
              <p:nvPr/>
            </p:nvSpPr>
            <p:spPr bwMode="auto">
              <a:xfrm>
                <a:off x="4828" y="2008"/>
                <a:ext cx="0" cy="22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6" name="Line 401"/>
              <p:cNvSpPr>
                <a:spLocks noChangeShapeType="1"/>
              </p:cNvSpPr>
              <p:nvPr/>
            </p:nvSpPr>
            <p:spPr bwMode="auto">
              <a:xfrm>
                <a:off x="4875" y="2018"/>
                <a:ext cx="0" cy="11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7" name="Line 402"/>
              <p:cNvSpPr>
                <a:spLocks noChangeShapeType="1"/>
              </p:cNvSpPr>
              <p:nvPr/>
            </p:nvSpPr>
            <p:spPr bwMode="auto">
              <a:xfrm>
                <a:off x="4602" y="2132"/>
                <a:ext cx="223" cy="0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8" name="Freeform 403"/>
              <p:cNvSpPr>
                <a:spLocks/>
              </p:cNvSpPr>
              <p:nvPr/>
            </p:nvSpPr>
            <p:spPr bwMode="auto">
              <a:xfrm>
                <a:off x="4650" y="2030"/>
                <a:ext cx="338" cy="112"/>
              </a:xfrm>
              <a:custGeom>
                <a:avLst/>
                <a:gdLst>
                  <a:gd name="T0" fmla="*/ 337 w 338"/>
                  <a:gd name="T1" fmla="*/ 0 h 112"/>
                  <a:gd name="T2" fmla="*/ 136 w 338"/>
                  <a:gd name="T3" fmla="*/ 6 h 112"/>
                  <a:gd name="T4" fmla="*/ 106 w 338"/>
                  <a:gd name="T5" fmla="*/ 8 h 112"/>
                  <a:gd name="T6" fmla="*/ 89 w 338"/>
                  <a:gd name="T7" fmla="*/ 10 h 112"/>
                  <a:gd name="T8" fmla="*/ 74 w 338"/>
                  <a:gd name="T9" fmla="*/ 10 h 112"/>
                  <a:gd name="T10" fmla="*/ 47 w 338"/>
                  <a:gd name="T11" fmla="*/ 12 h 112"/>
                  <a:gd name="T12" fmla="*/ 33 w 338"/>
                  <a:gd name="T13" fmla="*/ 16 h 112"/>
                  <a:gd name="T14" fmla="*/ 12 w 338"/>
                  <a:gd name="T15" fmla="*/ 19 h 112"/>
                  <a:gd name="T16" fmla="*/ 0 w 338"/>
                  <a:gd name="T17" fmla="*/ 22 h 112"/>
                  <a:gd name="T18" fmla="*/ 0 w 338"/>
                  <a:gd name="T19" fmla="*/ 25 h 112"/>
                  <a:gd name="T20" fmla="*/ 0 w 338"/>
                  <a:gd name="T21" fmla="*/ 28 h 112"/>
                  <a:gd name="T22" fmla="*/ 3 w 338"/>
                  <a:gd name="T23" fmla="*/ 31 h 112"/>
                  <a:gd name="T24" fmla="*/ 10 w 338"/>
                  <a:gd name="T25" fmla="*/ 34 h 112"/>
                  <a:gd name="T26" fmla="*/ 22 w 338"/>
                  <a:gd name="T27" fmla="*/ 35 h 112"/>
                  <a:gd name="T28" fmla="*/ 33 w 338"/>
                  <a:gd name="T29" fmla="*/ 36 h 112"/>
                  <a:gd name="T30" fmla="*/ 45 w 338"/>
                  <a:gd name="T31" fmla="*/ 38 h 112"/>
                  <a:gd name="T32" fmla="*/ 164 w 338"/>
                  <a:gd name="T33" fmla="*/ 82 h 112"/>
                  <a:gd name="T34" fmla="*/ 168 w 338"/>
                  <a:gd name="T35" fmla="*/ 84 h 112"/>
                  <a:gd name="T36" fmla="*/ 173 w 338"/>
                  <a:gd name="T37" fmla="*/ 86 h 112"/>
                  <a:gd name="T38" fmla="*/ 176 w 338"/>
                  <a:gd name="T39" fmla="*/ 89 h 112"/>
                  <a:gd name="T40" fmla="*/ 178 w 338"/>
                  <a:gd name="T41" fmla="*/ 94 h 112"/>
                  <a:gd name="T42" fmla="*/ 179 w 338"/>
                  <a:gd name="T43" fmla="*/ 101 h 112"/>
                  <a:gd name="T44" fmla="*/ 179 w 338"/>
                  <a:gd name="T45" fmla="*/ 111 h 112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0" t="0" r="r" b="b"/>
                <a:pathLst>
                  <a:path w="338" h="112">
                    <a:moveTo>
                      <a:pt x="337" y="0"/>
                    </a:moveTo>
                    <a:lnTo>
                      <a:pt x="136" y="6"/>
                    </a:lnTo>
                    <a:lnTo>
                      <a:pt x="106" y="8"/>
                    </a:lnTo>
                    <a:lnTo>
                      <a:pt x="89" y="10"/>
                    </a:lnTo>
                    <a:lnTo>
                      <a:pt x="74" y="10"/>
                    </a:lnTo>
                    <a:lnTo>
                      <a:pt x="47" y="12"/>
                    </a:lnTo>
                    <a:lnTo>
                      <a:pt x="33" y="16"/>
                    </a:lnTo>
                    <a:lnTo>
                      <a:pt x="12" y="19"/>
                    </a:lnTo>
                    <a:lnTo>
                      <a:pt x="0" y="22"/>
                    </a:lnTo>
                    <a:lnTo>
                      <a:pt x="0" y="25"/>
                    </a:lnTo>
                    <a:lnTo>
                      <a:pt x="0" y="28"/>
                    </a:lnTo>
                    <a:lnTo>
                      <a:pt x="3" y="31"/>
                    </a:lnTo>
                    <a:lnTo>
                      <a:pt x="10" y="34"/>
                    </a:lnTo>
                    <a:lnTo>
                      <a:pt x="22" y="35"/>
                    </a:lnTo>
                    <a:lnTo>
                      <a:pt x="33" y="36"/>
                    </a:lnTo>
                    <a:lnTo>
                      <a:pt x="45" y="38"/>
                    </a:lnTo>
                    <a:lnTo>
                      <a:pt x="164" y="82"/>
                    </a:lnTo>
                    <a:lnTo>
                      <a:pt x="168" y="84"/>
                    </a:lnTo>
                    <a:lnTo>
                      <a:pt x="173" y="86"/>
                    </a:lnTo>
                    <a:lnTo>
                      <a:pt x="176" y="89"/>
                    </a:lnTo>
                    <a:lnTo>
                      <a:pt x="178" y="94"/>
                    </a:lnTo>
                    <a:lnTo>
                      <a:pt x="179" y="101"/>
                    </a:lnTo>
                    <a:lnTo>
                      <a:pt x="179" y="111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9" name="Freeform 404"/>
              <p:cNvSpPr>
                <a:spLocks/>
              </p:cNvSpPr>
              <p:nvPr/>
            </p:nvSpPr>
            <p:spPr bwMode="auto">
              <a:xfrm>
                <a:off x="4653" y="2052"/>
                <a:ext cx="187" cy="90"/>
              </a:xfrm>
              <a:custGeom>
                <a:avLst/>
                <a:gdLst>
                  <a:gd name="T0" fmla="*/ 0 w 187"/>
                  <a:gd name="T1" fmla="*/ 0 h 90"/>
                  <a:gd name="T2" fmla="*/ 40 w 187"/>
                  <a:gd name="T3" fmla="*/ 6 h 90"/>
                  <a:gd name="T4" fmla="*/ 169 w 187"/>
                  <a:gd name="T5" fmla="*/ 54 h 90"/>
                  <a:gd name="T6" fmla="*/ 174 w 187"/>
                  <a:gd name="T7" fmla="*/ 57 h 90"/>
                  <a:gd name="T8" fmla="*/ 180 w 187"/>
                  <a:gd name="T9" fmla="*/ 60 h 90"/>
                  <a:gd name="T10" fmla="*/ 183 w 187"/>
                  <a:gd name="T11" fmla="*/ 62 h 90"/>
                  <a:gd name="T12" fmla="*/ 185 w 187"/>
                  <a:gd name="T13" fmla="*/ 70 h 90"/>
                  <a:gd name="T14" fmla="*/ 186 w 187"/>
                  <a:gd name="T15" fmla="*/ 76 h 90"/>
                  <a:gd name="T16" fmla="*/ 186 w 187"/>
                  <a:gd name="T17" fmla="*/ 89 h 9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87" h="90">
                    <a:moveTo>
                      <a:pt x="0" y="0"/>
                    </a:moveTo>
                    <a:lnTo>
                      <a:pt x="40" y="6"/>
                    </a:lnTo>
                    <a:lnTo>
                      <a:pt x="169" y="54"/>
                    </a:lnTo>
                    <a:lnTo>
                      <a:pt x="174" y="57"/>
                    </a:lnTo>
                    <a:lnTo>
                      <a:pt x="180" y="60"/>
                    </a:lnTo>
                    <a:lnTo>
                      <a:pt x="183" y="62"/>
                    </a:lnTo>
                    <a:lnTo>
                      <a:pt x="185" y="70"/>
                    </a:lnTo>
                    <a:lnTo>
                      <a:pt x="186" y="76"/>
                    </a:lnTo>
                    <a:lnTo>
                      <a:pt x="186" y="89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0" name="Line 405"/>
              <p:cNvSpPr>
                <a:spLocks noChangeShapeType="1"/>
              </p:cNvSpPr>
              <p:nvPr/>
            </p:nvSpPr>
            <p:spPr bwMode="auto">
              <a:xfrm>
                <a:off x="4697" y="2062"/>
                <a:ext cx="194" cy="21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1" name="Freeform 406"/>
              <p:cNvSpPr>
                <a:spLocks/>
              </p:cNvSpPr>
              <p:nvPr/>
            </p:nvSpPr>
            <p:spPr bwMode="auto">
              <a:xfrm>
                <a:off x="5205" y="2163"/>
                <a:ext cx="66" cy="20"/>
              </a:xfrm>
              <a:custGeom>
                <a:avLst/>
                <a:gdLst>
                  <a:gd name="T0" fmla="*/ 0 w 66"/>
                  <a:gd name="T1" fmla="*/ 0 h 20"/>
                  <a:gd name="T2" fmla="*/ 24 w 66"/>
                  <a:gd name="T3" fmla="*/ 19 h 20"/>
                  <a:gd name="T4" fmla="*/ 65 w 66"/>
                  <a:gd name="T5" fmla="*/ 13 h 2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66" h="20">
                    <a:moveTo>
                      <a:pt x="0" y="0"/>
                    </a:moveTo>
                    <a:lnTo>
                      <a:pt x="24" y="19"/>
                    </a:lnTo>
                    <a:lnTo>
                      <a:pt x="65" y="13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" name="Freeform 407"/>
              <p:cNvSpPr>
                <a:spLocks/>
              </p:cNvSpPr>
              <p:nvPr/>
            </p:nvSpPr>
            <p:spPr bwMode="auto">
              <a:xfrm>
                <a:off x="5040" y="2042"/>
                <a:ext cx="161" cy="29"/>
              </a:xfrm>
              <a:custGeom>
                <a:avLst/>
                <a:gdLst>
                  <a:gd name="T0" fmla="*/ 0 w 161"/>
                  <a:gd name="T1" fmla="*/ 27 h 29"/>
                  <a:gd name="T2" fmla="*/ 34 w 161"/>
                  <a:gd name="T3" fmla="*/ 28 h 29"/>
                  <a:gd name="T4" fmla="*/ 51 w 161"/>
                  <a:gd name="T5" fmla="*/ 27 h 29"/>
                  <a:gd name="T6" fmla="*/ 76 w 161"/>
                  <a:gd name="T7" fmla="*/ 22 h 29"/>
                  <a:gd name="T8" fmla="*/ 86 w 161"/>
                  <a:gd name="T9" fmla="*/ 20 h 29"/>
                  <a:gd name="T10" fmla="*/ 160 w 161"/>
                  <a:gd name="T11" fmla="*/ 0 h 2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61" h="29">
                    <a:moveTo>
                      <a:pt x="0" y="27"/>
                    </a:moveTo>
                    <a:lnTo>
                      <a:pt x="34" y="28"/>
                    </a:lnTo>
                    <a:lnTo>
                      <a:pt x="51" y="27"/>
                    </a:lnTo>
                    <a:lnTo>
                      <a:pt x="76" y="22"/>
                    </a:lnTo>
                    <a:lnTo>
                      <a:pt x="86" y="20"/>
                    </a:lnTo>
                    <a:lnTo>
                      <a:pt x="16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3" name="Freeform 408"/>
              <p:cNvSpPr>
                <a:spLocks/>
              </p:cNvSpPr>
              <p:nvPr/>
            </p:nvSpPr>
            <p:spPr bwMode="auto">
              <a:xfrm>
                <a:off x="4897" y="2032"/>
                <a:ext cx="144" cy="39"/>
              </a:xfrm>
              <a:custGeom>
                <a:avLst/>
                <a:gdLst>
                  <a:gd name="T0" fmla="*/ 134 w 144"/>
                  <a:gd name="T1" fmla="*/ 2 h 39"/>
                  <a:gd name="T2" fmla="*/ 112 w 144"/>
                  <a:gd name="T3" fmla="*/ 0 h 39"/>
                  <a:gd name="T4" fmla="*/ 95 w 144"/>
                  <a:gd name="T5" fmla="*/ 0 h 39"/>
                  <a:gd name="T6" fmla="*/ 84 w 144"/>
                  <a:gd name="T7" fmla="*/ 0 h 39"/>
                  <a:gd name="T8" fmla="*/ 69 w 144"/>
                  <a:gd name="T9" fmla="*/ 0 h 39"/>
                  <a:gd name="T10" fmla="*/ 49 w 144"/>
                  <a:gd name="T11" fmla="*/ 1 h 39"/>
                  <a:gd name="T12" fmla="*/ 28 w 144"/>
                  <a:gd name="T13" fmla="*/ 2 h 39"/>
                  <a:gd name="T14" fmla="*/ 13 w 144"/>
                  <a:gd name="T15" fmla="*/ 4 h 39"/>
                  <a:gd name="T16" fmla="*/ 6 w 144"/>
                  <a:gd name="T17" fmla="*/ 6 h 39"/>
                  <a:gd name="T18" fmla="*/ 2 w 144"/>
                  <a:gd name="T19" fmla="*/ 10 h 39"/>
                  <a:gd name="T20" fmla="*/ 0 w 144"/>
                  <a:gd name="T21" fmla="*/ 18 h 39"/>
                  <a:gd name="T22" fmla="*/ 1 w 144"/>
                  <a:gd name="T23" fmla="*/ 24 h 39"/>
                  <a:gd name="T24" fmla="*/ 7 w 144"/>
                  <a:gd name="T25" fmla="*/ 30 h 39"/>
                  <a:gd name="T26" fmla="*/ 16 w 144"/>
                  <a:gd name="T27" fmla="*/ 33 h 39"/>
                  <a:gd name="T28" fmla="*/ 38 w 144"/>
                  <a:gd name="T29" fmla="*/ 35 h 39"/>
                  <a:gd name="T30" fmla="*/ 53 w 144"/>
                  <a:gd name="T31" fmla="*/ 36 h 39"/>
                  <a:gd name="T32" fmla="*/ 67 w 144"/>
                  <a:gd name="T33" fmla="*/ 37 h 39"/>
                  <a:gd name="T34" fmla="*/ 80 w 144"/>
                  <a:gd name="T35" fmla="*/ 37 h 39"/>
                  <a:gd name="T36" fmla="*/ 94 w 144"/>
                  <a:gd name="T37" fmla="*/ 38 h 39"/>
                  <a:gd name="T38" fmla="*/ 114 w 144"/>
                  <a:gd name="T39" fmla="*/ 38 h 39"/>
                  <a:gd name="T40" fmla="*/ 143 w 144"/>
                  <a:gd name="T41" fmla="*/ 37 h 39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144" h="39">
                    <a:moveTo>
                      <a:pt x="134" y="2"/>
                    </a:moveTo>
                    <a:lnTo>
                      <a:pt x="112" y="0"/>
                    </a:lnTo>
                    <a:lnTo>
                      <a:pt x="95" y="0"/>
                    </a:lnTo>
                    <a:lnTo>
                      <a:pt x="84" y="0"/>
                    </a:lnTo>
                    <a:lnTo>
                      <a:pt x="69" y="0"/>
                    </a:lnTo>
                    <a:lnTo>
                      <a:pt x="49" y="1"/>
                    </a:lnTo>
                    <a:lnTo>
                      <a:pt x="28" y="2"/>
                    </a:lnTo>
                    <a:lnTo>
                      <a:pt x="13" y="4"/>
                    </a:lnTo>
                    <a:lnTo>
                      <a:pt x="6" y="6"/>
                    </a:lnTo>
                    <a:lnTo>
                      <a:pt x="2" y="10"/>
                    </a:lnTo>
                    <a:lnTo>
                      <a:pt x="0" y="18"/>
                    </a:lnTo>
                    <a:lnTo>
                      <a:pt x="1" y="24"/>
                    </a:lnTo>
                    <a:lnTo>
                      <a:pt x="7" y="30"/>
                    </a:lnTo>
                    <a:lnTo>
                      <a:pt x="16" y="33"/>
                    </a:lnTo>
                    <a:lnTo>
                      <a:pt x="38" y="35"/>
                    </a:lnTo>
                    <a:lnTo>
                      <a:pt x="53" y="36"/>
                    </a:lnTo>
                    <a:lnTo>
                      <a:pt x="67" y="37"/>
                    </a:lnTo>
                    <a:lnTo>
                      <a:pt x="80" y="37"/>
                    </a:lnTo>
                    <a:lnTo>
                      <a:pt x="94" y="38"/>
                    </a:lnTo>
                    <a:lnTo>
                      <a:pt x="114" y="38"/>
                    </a:lnTo>
                    <a:lnTo>
                      <a:pt x="143" y="37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4" name="Freeform 409"/>
              <p:cNvSpPr>
                <a:spLocks/>
              </p:cNvSpPr>
              <p:nvPr/>
            </p:nvSpPr>
            <p:spPr bwMode="auto">
              <a:xfrm>
                <a:off x="5196" y="2042"/>
                <a:ext cx="3" cy="1"/>
              </a:xfrm>
              <a:custGeom>
                <a:avLst/>
                <a:gdLst>
                  <a:gd name="T0" fmla="*/ 2 w 3"/>
                  <a:gd name="T1" fmla="*/ 0 h 1"/>
                  <a:gd name="T2" fmla="*/ 1 w 3"/>
                  <a:gd name="T3" fmla="*/ 0 h 1"/>
                  <a:gd name="T4" fmla="*/ 0 w 3"/>
                  <a:gd name="T5" fmla="*/ 0 h 1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3" h="1">
                    <a:moveTo>
                      <a:pt x="2" y="0"/>
                    </a:moveTo>
                    <a:lnTo>
                      <a:pt x="1" y="0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5" name="Freeform 410"/>
              <p:cNvSpPr>
                <a:spLocks/>
              </p:cNvSpPr>
              <p:nvPr/>
            </p:nvSpPr>
            <p:spPr bwMode="auto">
              <a:xfrm>
                <a:off x="5172" y="2042"/>
                <a:ext cx="25" cy="1"/>
              </a:xfrm>
              <a:custGeom>
                <a:avLst/>
                <a:gdLst>
                  <a:gd name="T0" fmla="*/ 24 w 25"/>
                  <a:gd name="T1" fmla="*/ 0 h 1"/>
                  <a:gd name="T2" fmla="*/ 22 w 25"/>
                  <a:gd name="T3" fmla="*/ 0 h 1"/>
                  <a:gd name="T4" fmla="*/ 19 w 25"/>
                  <a:gd name="T5" fmla="*/ 0 h 1"/>
                  <a:gd name="T6" fmla="*/ 16 w 25"/>
                  <a:gd name="T7" fmla="*/ 0 h 1"/>
                  <a:gd name="T8" fmla="*/ 13 w 25"/>
                  <a:gd name="T9" fmla="*/ 0 h 1"/>
                  <a:gd name="T10" fmla="*/ 9 w 25"/>
                  <a:gd name="T11" fmla="*/ 0 h 1"/>
                  <a:gd name="T12" fmla="*/ 6 w 25"/>
                  <a:gd name="T13" fmla="*/ 0 h 1"/>
                  <a:gd name="T14" fmla="*/ 2 w 25"/>
                  <a:gd name="T15" fmla="*/ 0 h 1"/>
                  <a:gd name="T16" fmla="*/ 0 w 25"/>
                  <a:gd name="T17" fmla="*/ 0 h 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5" h="1">
                    <a:moveTo>
                      <a:pt x="24" y="0"/>
                    </a:moveTo>
                    <a:lnTo>
                      <a:pt x="22" y="0"/>
                    </a:lnTo>
                    <a:lnTo>
                      <a:pt x="19" y="0"/>
                    </a:lnTo>
                    <a:lnTo>
                      <a:pt x="16" y="0"/>
                    </a:lnTo>
                    <a:lnTo>
                      <a:pt x="13" y="0"/>
                    </a:lnTo>
                    <a:lnTo>
                      <a:pt x="9" y="0"/>
                    </a:lnTo>
                    <a:lnTo>
                      <a:pt x="6" y="0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6" name="Freeform 411"/>
              <p:cNvSpPr>
                <a:spLocks/>
              </p:cNvSpPr>
              <p:nvPr/>
            </p:nvSpPr>
            <p:spPr bwMode="auto">
              <a:xfrm>
                <a:off x="5152" y="2042"/>
                <a:ext cx="21" cy="1"/>
              </a:xfrm>
              <a:custGeom>
                <a:avLst/>
                <a:gdLst>
                  <a:gd name="T0" fmla="*/ 20 w 21"/>
                  <a:gd name="T1" fmla="*/ 0 h 1"/>
                  <a:gd name="T2" fmla="*/ 17 w 21"/>
                  <a:gd name="T3" fmla="*/ 0 h 1"/>
                  <a:gd name="T4" fmla="*/ 14 w 21"/>
                  <a:gd name="T5" fmla="*/ 0 h 1"/>
                  <a:gd name="T6" fmla="*/ 12 w 21"/>
                  <a:gd name="T7" fmla="*/ 0 h 1"/>
                  <a:gd name="T8" fmla="*/ 9 w 21"/>
                  <a:gd name="T9" fmla="*/ 0 h 1"/>
                  <a:gd name="T10" fmla="*/ 6 w 21"/>
                  <a:gd name="T11" fmla="*/ 0 h 1"/>
                  <a:gd name="T12" fmla="*/ 4 w 21"/>
                  <a:gd name="T13" fmla="*/ 0 h 1"/>
                  <a:gd name="T14" fmla="*/ 2 w 21"/>
                  <a:gd name="T15" fmla="*/ 0 h 1"/>
                  <a:gd name="T16" fmla="*/ 0 w 21"/>
                  <a:gd name="T17" fmla="*/ 0 h 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" h="1">
                    <a:moveTo>
                      <a:pt x="20" y="0"/>
                    </a:moveTo>
                    <a:lnTo>
                      <a:pt x="17" y="0"/>
                    </a:lnTo>
                    <a:lnTo>
                      <a:pt x="14" y="0"/>
                    </a:lnTo>
                    <a:lnTo>
                      <a:pt x="12" y="0"/>
                    </a:lnTo>
                    <a:lnTo>
                      <a:pt x="9" y="0"/>
                    </a:lnTo>
                    <a:lnTo>
                      <a:pt x="6" y="0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7" name="Freeform 412"/>
              <p:cNvSpPr>
                <a:spLocks/>
              </p:cNvSpPr>
              <p:nvPr/>
            </p:nvSpPr>
            <p:spPr bwMode="auto">
              <a:xfrm>
                <a:off x="5142" y="2042"/>
                <a:ext cx="11" cy="2"/>
              </a:xfrm>
              <a:custGeom>
                <a:avLst/>
                <a:gdLst>
                  <a:gd name="T0" fmla="*/ 10 w 11"/>
                  <a:gd name="T1" fmla="*/ 0 h 2"/>
                  <a:gd name="T2" fmla="*/ 8 w 11"/>
                  <a:gd name="T3" fmla="*/ 1 h 2"/>
                  <a:gd name="T4" fmla="*/ 7 w 11"/>
                  <a:gd name="T5" fmla="*/ 1 h 2"/>
                  <a:gd name="T6" fmla="*/ 6 w 11"/>
                  <a:gd name="T7" fmla="*/ 1 h 2"/>
                  <a:gd name="T8" fmla="*/ 4 w 11"/>
                  <a:gd name="T9" fmla="*/ 1 h 2"/>
                  <a:gd name="T10" fmla="*/ 3 w 11"/>
                  <a:gd name="T11" fmla="*/ 1 h 2"/>
                  <a:gd name="T12" fmla="*/ 2 w 11"/>
                  <a:gd name="T13" fmla="*/ 1 h 2"/>
                  <a:gd name="T14" fmla="*/ 1 w 11"/>
                  <a:gd name="T15" fmla="*/ 1 h 2"/>
                  <a:gd name="T16" fmla="*/ 0 w 11"/>
                  <a:gd name="T17" fmla="*/ 1 h 2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1" h="2">
                    <a:moveTo>
                      <a:pt x="10" y="0"/>
                    </a:moveTo>
                    <a:lnTo>
                      <a:pt x="8" y="1"/>
                    </a:lnTo>
                    <a:lnTo>
                      <a:pt x="7" y="1"/>
                    </a:lnTo>
                    <a:lnTo>
                      <a:pt x="6" y="1"/>
                    </a:lnTo>
                    <a:lnTo>
                      <a:pt x="4" y="1"/>
                    </a:lnTo>
                    <a:lnTo>
                      <a:pt x="3" y="1"/>
                    </a:lnTo>
                    <a:lnTo>
                      <a:pt x="2" y="1"/>
                    </a:lnTo>
                    <a:lnTo>
                      <a:pt x="1" y="1"/>
                    </a:lnTo>
                    <a:lnTo>
                      <a:pt x="0" y="1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8" name="Freeform 413"/>
              <p:cNvSpPr>
                <a:spLocks/>
              </p:cNvSpPr>
              <p:nvPr/>
            </p:nvSpPr>
            <p:spPr bwMode="auto">
              <a:xfrm>
                <a:off x="5134" y="2043"/>
                <a:ext cx="9" cy="3"/>
              </a:xfrm>
              <a:custGeom>
                <a:avLst/>
                <a:gdLst>
                  <a:gd name="T0" fmla="*/ 8 w 9"/>
                  <a:gd name="T1" fmla="*/ 0 h 3"/>
                  <a:gd name="T2" fmla="*/ 6 w 9"/>
                  <a:gd name="T3" fmla="*/ 0 h 3"/>
                  <a:gd name="T4" fmla="*/ 4 w 9"/>
                  <a:gd name="T5" fmla="*/ 1 h 3"/>
                  <a:gd name="T6" fmla="*/ 2 w 9"/>
                  <a:gd name="T7" fmla="*/ 1 h 3"/>
                  <a:gd name="T8" fmla="*/ 1 w 9"/>
                  <a:gd name="T9" fmla="*/ 1 h 3"/>
                  <a:gd name="T10" fmla="*/ 0 w 9"/>
                  <a:gd name="T11" fmla="*/ 2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9" h="3">
                    <a:moveTo>
                      <a:pt x="8" y="0"/>
                    </a:moveTo>
                    <a:lnTo>
                      <a:pt x="6" y="0"/>
                    </a:lnTo>
                    <a:lnTo>
                      <a:pt x="4" y="1"/>
                    </a:lnTo>
                    <a:lnTo>
                      <a:pt x="2" y="1"/>
                    </a:lnTo>
                    <a:lnTo>
                      <a:pt x="1" y="1"/>
                    </a:lnTo>
                    <a:lnTo>
                      <a:pt x="0" y="2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9" name="Freeform 414"/>
              <p:cNvSpPr>
                <a:spLocks/>
              </p:cNvSpPr>
              <p:nvPr/>
            </p:nvSpPr>
            <p:spPr bwMode="auto">
              <a:xfrm>
                <a:off x="5128" y="2045"/>
                <a:ext cx="7" cy="3"/>
              </a:xfrm>
              <a:custGeom>
                <a:avLst/>
                <a:gdLst>
                  <a:gd name="T0" fmla="*/ 6 w 7"/>
                  <a:gd name="T1" fmla="*/ 0 h 3"/>
                  <a:gd name="T2" fmla="*/ 5 w 7"/>
                  <a:gd name="T3" fmla="*/ 0 h 3"/>
                  <a:gd name="T4" fmla="*/ 4 w 7"/>
                  <a:gd name="T5" fmla="*/ 0 h 3"/>
                  <a:gd name="T6" fmla="*/ 4 w 7"/>
                  <a:gd name="T7" fmla="*/ 1 h 3"/>
                  <a:gd name="T8" fmla="*/ 3 w 7"/>
                  <a:gd name="T9" fmla="*/ 1 h 3"/>
                  <a:gd name="T10" fmla="*/ 2 w 7"/>
                  <a:gd name="T11" fmla="*/ 1 h 3"/>
                  <a:gd name="T12" fmla="*/ 1 w 7"/>
                  <a:gd name="T13" fmla="*/ 1 h 3"/>
                  <a:gd name="T14" fmla="*/ 0 w 7"/>
                  <a:gd name="T15" fmla="*/ 2 h 3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7" h="3">
                    <a:moveTo>
                      <a:pt x="6" y="0"/>
                    </a:moveTo>
                    <a:lnTo>
                      <a:pt x="5" y="0"/>
                    </a:lnTo>
                    <a:lnTo>
                      <a:pt x="4" y="0"/>
                    </a:lnTo>
                    <a:lnTo>
                      <a:pt x="4" y="1"/>
                    </a:lnTo>
                    <a:lnTo>
                      <a:pt x="3" y="1"/>
                    </a:lnTo>
                    <a:lnTo>
                      <a:pt x="2" y="1"/>
                    </a:lnTo>
                    <a:lnTo>
                      <a:pt x="1" y="1"/>
                    </a:lnTo>
                    <a:lnTo>
                      <a:pt x="0" y="2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0" name="Freeform 415"/>
              <p:cNvSpPr>
                <a:spLocks/>
              </p:cNvSpPr>
              <p:nvPr/>
            </p:nvSpPr>
            <p:spPr bwMode="auto">
              <a:xfrm>
                <a:off x="5124" y="2047"/>
                <a:ext cx="5" cy="4"/>
              </a:xfrm>
              <a:custGeom>
                <a:avLst/>
                <a:gdLst>
                  <a:gd name="T0" fmla="*/ 4 w 5"/>
                  <a:gd name="T1" fmla="*/ 0 h 4"/>
                  <a:gd name="T2" fmla="*/ 3 w 5"/>
                  <a:gd name="T3" fmla="*/ 1 h 4"/>
                  <a:gd name="T4" fmla="*/ 2 w 5"/>
                  <a:gd name="T5" fmla="*/ 1 h 4"/>
                  <a:gd name="T6" fmla="*/ 2 w 5"/>
                  <a:gd name="T7" fmla="*/ 2 h 4"/>
                  <a:gd name="T8" fmla="*/ 1 w 5"/>
                  <a:gd name="T9" fmla="*/ 3 h 4"/>
                  <a:gd name="T10" fmla="*/ 0 w 5"/>
                  <a:gd name="T11" fmla="*/ 3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5" h="4">
                    <a:moveTo>
                      <a:pt x="4" y="0"/>
                    </a:moveTo>
                    <a:lnTo>
                      <a:pt x="3" y="1"/>
                    </a:lnTo>
                    <a:lnTo>
                      <a:pt x="2" y="1"/>
                    </a:lnTo>
                    <a:lnTo>
                      <a:pt x="2" y="2"/>
                    </a:lnTo>
                    <a:lnTo>
                      <a:pt x="1" y="3"/>
                    </a:lnTo>
                    <a:lnTo>
                      <a:pt x="0" y="3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1" name="Freeform 416"/>
              <p:cNvSpPr>
                <a:spLocks/>
              </p:cNvSpPr>
              <p:nvPr/>
            </p:nvSpPr>
            <p:spPr bwMode="auto">
              <a:xfrm>
                <a:off x="5124" y="2050"/>
                <a:ext cx="1" cy="2"/>
              </a:xfrm>
              <a:custGeom>
                <a:avLst/>
                <a:gdLst>
                  <a:gd name="T0" fmla="*/ 0 w 1"/>
                  <a:gd name="T1" fmla="*/ 0 h 2"/>
                  <a:gd name="T2" fmla="*/ 0 w 1"/>
                  <a:gd name="T3" fmla="*/ 1 h 2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">
                    <a:moveTo>
                      <a:pt x="0" y="0"/>
                    </a:moveTo>
                    <a:lnTo>
                      <a:pt x="0" y="1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2" name="Freeform 417"/>
              <p:cNvSpPr>
                <a:spLocks/>
              </p:cNvSpPr>
              <p:nvPr/>
            </p:nvSpPr>
            <p:spPr bwMode="auto">
              <a:xfrm>
                <a:off x="5124" y="2051"/>
                <a:ext cx="6" cy="4"/>
              </a:xfrm>
              <a:custGeom>
                <a:avLst/>
                <a:gdLst>
                  <a:gd name="T0" fmla="*/ 0 w 6"/>
                  <a:gd name="T1" fmla="*/ 0 h 4"/>
                  <a:gd name="T2" fmla="*/ 1 w 6"/>
                  <a:gd name="T3" fmla="*/ 1 h 4"/>
                  <a:gd name="T4" fmla="*/ 2 w 6"/>
                  <a:gd name="T5" fmla="*/ 1 h 4"/>
                  <a:gd name="T6" fmla="*/ 3 w 6"/>
                  <a:gd name="T7" fmla="*/ 2 h 4"/>
                  <a:gd name="T8" fmla="*/ 4 w 6"/>
                  <a:gd name="T9" fmla="*/ 2 h 4"/>
                  <a:gd name="T10" fmla="*/ 5 w 6"/>
                  <a:gd name="T11" fmla="*/ 3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6" h="4">
                    <a:moveTo>
                      <a:pt x="0" y="0"/>
                    </a:moveTo>
                    <a:lnTo>
                      <a:pt x="1" y="1"/>
                    </a:lnTo>
                    <a:lnTo>
                      <a:pt x="2" y="1"/>
                    </a:lnTo>
                    <a:lnTo>
                      <a:pt x="3" y="2"/>
                    </a:lnTo>
                    <a:lnTo>
                      <a:pt x="4" y="2"/>
                    </a:lnTo>
                    <a:lnTo>
                      <a:pt x="5" y="3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3" name="Freeform 418"/>
              <p:cNvSpPr>
                <a:spLocks/>
              </p:cNvSpPr>
              <p:nvPr/>
            </p:nvSpPr>
            <p:spPr bwMode="auto">
              <a:xfrm>
                <a:off x="5129" y="2054"/>
                <a:ext cx="9" cy="5"/>
              </a:xfrm>
              <a:custGeom>
                <a:avLst/>
                <a:gdLst>
                  <a:gd name="T0" fmla="*/ 0 w 9"/>
                  <a:gd name="T1" fmla="*/ 0 h 5"/>
                  <a:gd name="T2" fmla="*/ 1 w 9"/>
                  <a:gd name="T3" fmla="*/ 0 h 5"/>
                  <a:gd name="T4" fmla="*/ 2 w 9"/>
                  <a:gd name="T5" fmla="*/ 1 h 5"/>
                  <a:gd name="T6" fmla="*/ 3 w 9"/>
                  <a:gd name="T7" fmla="*/ 1 h 5"/>
                  <a:gd name="T8" fmla="*/ 4 w 9"/>
                  <a:gd name="T9" fmla="*/ 2 h 5"/>
                  <a:gd name="T10" fmla="*/ 5 w 9"/>
                  <a:gd name="T11" fmla="*/ 2 h 5"/>
                  <a:gd name="T12" fmla="*/ 6 w 9"/>
                  <a:gd name="T13" fmla="*/ 3 h 5"/>
                  <a:gd name="T14" fmla="*/ 7 w 9"/>
                  <a:gd name="T15" fmla="*/ 3 h 5"/>
                  <a:gd name="T16" fmla="*/ 8 w 9"/>
                  <a:gd name="T17" fmla="*/ 4 h 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9" h="5">
                    <a:moveTo>
                      <a:pt x="0" y="0"/>
                    </a:moveTo>
                    <a:lnTo>
                      <a:pt x="1" y="0"/>
                    </a:lnTo>
                    <a:lnTo>
                      <a:pt x="2" y="1"/>
                    </a:lnTo>
                    <a:lnTo>
                      <a:pt x="3" y="1"/>
                    </a:lnTo>
                    <a:lnTo>
                      <a:pt x="4" y="2"/>
                    </a:lnTo>
                    <a:lnTo>
                      <a:pt x="5" y="2"/>
                    </a:lnTo>
                    <a:lnTo>
                      <a:pt x="6" y="3"/>
                    </a:lnTo>
                    <a:lnTo>
                      <a:pt x="7" y="3"/>
                    </a:lnTo>
                    <a:lnTo>
                      <a:pt x="8" y="4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4" name="Freeform 419"/>
              <p:cNvSpPr>
                <a:spLocks/>
              </p:cNvSpPr>
              <p:nvPr/>
            </p:nvSpPr>
            <p:spPr bwMode="auto">
              <a:xfrm>
                <a:off x="5137" y="2058"/>
                <a:ext cx="2" cy="1"/>
              </a:xfrm>
              <a:custGeom>
                <a:avLst/>
                <a:gdLst>
                  <a:gd name="T0" fmla="*/ 0 w 2"/>
                  <a:gd name="T1" fmla="*/ 0 h 1"/>
                  <a:gd name="T2" fmla="*/ 1 w 2"/>
                  <a:gd name="T3" fmla="*/ 0 h 1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2" h="1">
                    <a:moveTo>
                      <a:pt x="0" y="0"/>
                    </a:moveTo>
                    <a:lnTo>
                      <a:pt x="1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5" name="Freeform 420"/>
              <p:cNvSpPr>
                <a:spLocks/>
              </p:cNvSpPr>
              <p:nvPr/>
            </p:nvSpPr>
            <p:spPr bwMode="auto">
              <a:xfrm>
                <a:off x="5116" y="2042"/>
                <a:ext cx="191" cy="27"/>
              </a:xfrm>
              <a:custGeom>
                <a:avLst/>
                <a:gdLst>
                  <a:gd name="T0" fmla="*/ 0 w 191"/>
                  <a:gd name="T1" fmla="*/ 22 h 27"/>
                  <a:gd name="T2" fmla="*/ 190 w 191"/>
                  <a:gd name="T3" fmla="*/ 26 h 27"/>
                  <a:gd name="T4" fmla="*/ 190 w 191"/>
                  <a:gd name="T5" fmla="*/ 16 h 27"/>
                  <a:gd name="T6" fmla="*/ 163 w 191"/>
                  <a:gd name="T7" fmla="*/ 13 h 27"/>
                  <a:gd name="T8" fmla="*/ 149 w 191"/>
                  <a:gd name="T9" fmla="*/ 11 h 27"/>
                  <a:gd name="T10" fmla="*/ 137 w 191"/>
                  <a:gd name="T11" fmla="*/ 9 h 27"/>
                  <a:gd name="T12" fmla="*/ 129 w 191"/>
                  <a:gd name="T13" fmla="*/ 8 h 27"/>
                  <a:gd name="T14" fmla="*/ 116 w 191"/>
                  <a:gd name="T15" fmla="*/ 5 h 27"/>
                  <a:gd name="T16" fmla="*/ 102 w 191"/>
                  <a:gd name="T17" fmla="*/ 2 h 27"/>
                  <a:gd name="T18" fmla="*/ 90 w 191"/>
                  <a:gd name="T19" fmla="*/ 0 h 27"/>
                  <a:gd name="T20" fmla="*/ 80 w 191"/>
                  <a:gd name="T21" fmla="*/ 0 h 27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191" h="27">
                    <a:moveTo>
                      <a:pt x="0" y="22"/>
                    </a:moveTo>
                    <a:lnTo>
                      <a:pt x="190" y="26"/>
                    </a:lnTo>
                    <a:lnTo>
                      <a:pt x="190" y="16"/>
                    </a:lnTo>
                    <a:lnTo>
                      <a:pt x="163" y="13"/>
                    </a:lnTo>
                    <a:lnTo>
                      <a:pt x="149" y="11"/>
                    </a:lnTo>
                    <a:lnTo>
                      <a:pt x="137" y="9"/>
                    </a:lnTo>
                    <a:lnTo>
                      <a:pt x="129" y="8"/>
                    </a:lnTo>
                    <a:lnTo>
                      <a:pt x="116" y="5"/>
                    </a:lnTo>
                    <a:lnTo>
                      <a:pt x="102" y="2"/>
                    </a:lnTo>
                    <a:lnTo>
                      <a:pt x="90" y="0"/>
                    </a:lnTo>
                    <a:lnTo>
                      <a:pt x="8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6" name="Freeform 421"/>
              <p:cNvSpPr>
                <a:spLocks/>
              </p:cNvSpPr>
              <p:nvPr/>
            </p:nvSpPr>
            <p:spPr bwMode="auto">
              <a:xfrm>
                <a:off x="5206" y="2042"/>
                <a:ext cx="24" cy="25"/>
              </a:xfrm>
              <a:custGeom>
                <a:avLst/>
                <a:gdLst>
                  <a:gd name="T0" fmla="*/ 0 w 24"/>
                  <a:gd name="T1" fmla="*/ 0 h 25"/>
                  <a:gd name="T2" fmla="*/ 23 w 24"/>
                  <a:gd name="T3" fmla="*/ 16 h 25"/>
                  <a:gd name="T4" fmla="*/ 7 w 24"/>
                  <a:gd name="T5" fmla="*/ 24 h 25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4" h="25">
                    <a:moveTo>
                      <a:pt x="0" y="0"/>
                    </a:moveTo>
                    <a:lnTo>
                      <a:pt x="23" y="16"/>
                    </a:lnTo>
                    <a:lnTo>
                      <a:pt x="7" y="24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7" name="Line 422"/>
              <p:cNvSpPr>
                <a:spLocks noChangeShapeType="1"/>
              </p:cNvSpPr>
              <p:nvPr/>
            </p:nvSpPr>
            <p:spPr bwMode="auto">
              <a:xfrm flipH="1">
                <a:off x="4889" y="2050"/>
                <a:ext cx="239" cy="0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88" name="Line 423"/>
              <p:cNvSpPr>
                <a:spLocks noChangeShapeType="1"/>
              </p:cNvSpPr>
              <p:nvPr/>
            </p:nvSpPr>
            <p:spPr bwMode="auto">
              <a:xfrm>
                <a:off x="5256" y="2072"/>
                <a:ext cx="0" cy="38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89" name="Line 424"/>
              <p:cNvSpPr>
                <a:spLocks noChangeShapeType="1"/>
              </p:cNvSpPr>
              <p:nvPr/>
            </p:nvSpPr>
            <p:spPr bwMode="auto">
              <a:xfrm>
                <a:off x="5172" y="2070"/>
                <a:ext cx="0" cy="38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0" name="Line 425"/>
              <p:cNvSpPr>
                <a:spLocks noChangeShapeType="1"/>
              </p:cNvSpPr>
              <p:nvPr/>
            </p:nvSpPr>
            <p:spPr bwMode="auto">
              <a:xfrm>
                <a:off x="4979" y="2073"/>
                <a:ext cx="0" cy="85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1" name="Freeform 426"/>
              <p:cNvSpPr>
                <a:spLocks/>
              </p:cNvSpPr>
              <p:nvPr/>
            </p:nvSpPr>
            <p:spPr bwMode="auto">
              <a:xfrm>
                <a:off x="4892" y="2061"/>
                <a:ext cx="88" cy="62"/>
              </a:xfrm>
              <a:custGeom>
                <a:avLst/>
                <a:gdLst>
                  <a:gd name="T0" fmla="*/ 87 w 88"/>
                  <a:gd name="T1" fmla="*/ 52 h 62"/>
                  <a:gd name="T2" fmla="*/ 0 w 88"/>
                  <a:gd name="T3" fmla="*/ 61 h 62"/>
                  <a:gd name="T4" fmla="*/ 0 w 88"/>
                  <a:gd name="T5" fmla="*/ 35 h 62"/>
                  <a:gd name="T6" fmla="*/ 12 w 88"/>
                  <a:gd name="T7" fmla="*/ 0 h 62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8" h="62">
                    <a:moveTo>
                      <a:pt x="87" y="52"/>
                    </a:moveTo>
                    <a:lnTo>
                      <a:pt x="0" y="61"/>
                    </a:lnTo>
                    <a:lnTo>
                      <a:pt x="0" y="35"/>
                    </a:lnTo>
                    <a:lnTo>
                      <a:pt x="12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2" name="Freeform 427"/>
              <p:cNvSpPr>
                <a:spLocks/>
              </p:cNvSpPr>
              <p:nvPr/>
            </p:nvSpPr>
            <p:spPr bwMode="auto">
              <a:xfrm>
                <a:off x="4889" y="2147"/>
                <a:ext cx="23" cy="4"/>
              </a:xfrm>
              <a:custGeom>
                <a:avLst/>
                <a:gdLst>
                  <a:gd name="T0" fmla="*/ 22 w 23"/>
                  <a:gd name="T1" fmla="*/ 3 h 4"/>
                  <a:gd name="T2" fmla="*/ 15 w 23"/>
                  <a:gd name="T3" fmla="*/ 2 h 4"/>
                  <a:gd name="T4" fmla="*/ 9 w 23"/>
                  <a:gd name="T5" fmla="*/ 1 h 4"/>
                  <a:gd name="T6" fmla="*/ 0 w 23"/>
                  <a:gd name="T7" fmla="*/ 0 h 4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3" h="4">
                    <a:moveTo>
                      <a:pt x="22" y="3"/>
                    </a:moveTo>
                    <a:lnTo>
                      <a:pt x="15" y="2"/>
                    </a:lnTo>
                    <a:lnTo>
                      <a:pt x="9" y="1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3" name="Freeform 428"/>
              <p:cNvSpPr>
                <a:spLocks/>
              </p:cNvSpPr>
              <p:nvPr/>
            </p:nvSpPr>
            <p:spPr bwMode="auto">
              <a:xfrm>
                <a:off x="4829" y="2141"/>
                <a:ext cx="20" cy="1"/>
              </a:xfrm>
              <a:custGeom>
                <a:avLst/>
                <a:gdLst>
                  <a:gd name="T0" fmla="*/ 19 w 20"/>
                  <a:gd name="T1" fmla="*/ 0 h 1"/>
                  <a:gd name="T2" fmla="*/ 13 w 20"/>
                  <a:gd name="T3" fmla="*/ 0 h 1"/>
                  <a:gd name="T4" fmla="*/ 0 w 20"/>
                  <a:gd name="T5" fmla="*/ 0 h 1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0" h="1">
                    <a:moveTo>
                      <a:pt x="19" y="0"/>
                    </a:moveTo>
                    <a:lnTo>
                      <a:pt x="13" y="0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4" name="Line 429"/>
              <p:cNvSpPr>
                <a:spLocks noChangeShapeType="1"/>
              </p:cNvSpPr>
              <p:nvPr/>
            </p:nvSpPr>
            <p:spPr bwMode="auto">
              <a:xfrm>
                <a:off x="4904" y="2125"/>
                <a:ext cx="0" cy="19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5" name="Line 430"/>
              <p:cNvSpPr>
                <a:spLocks noChangeShapeType="1"/>
              </p:cNvSpPr>
              <p:nvPr/>
            </p:nvSpPr>
            <p:spPr bwMode="auto">
              <a:xfrm>
                <a:off x="4974" y="2073"/>
                <a:ext cx="1" cy="37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6" name="Freeform 431"/>
              <p:cNvSpPr>
                <a:spLocks/>
              </p:cNvSpPr>
              <p:nvPr/>
            </p:nvSpPr>
            <p:spPr bwMode="auto">
              <a:xfrm>
                <a:off x="5147" y="2111"/>
                <a:ext cx="51" cy="39"/>
              </a:xfrm>
              <a:custGeom>
                <a:avLst/>
                <a:gdLst>
                  <a:gd name="T0" fmla="*/ 50 w 51"/>
                  <a:gd name="T1" fmla="*/ 2 h 39"/>
                  <a:gd name="T2" fmla="*/ 50 w 51"/>
                  <a:gd name="T3" fmla="*/ 38 h 39"/>
                  <a:gd name="T4" fmla="*/ 0 w 51"/>
                  <a:gd name="T5" fmla="*/ 38 h 39"/>
                  <a:gd name="T6" fmla="*/ 0 w 51"/>
                  <a:gd name="T7" fmla="*/ 0 h 3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51" h="39">
                    <a:moveTo>
                      <a:pt x="50" y="2"/>
                    </a:moveTo>
                    <a:lnTo>
                      <a:pt x="50" y="38"/>
                    </a:lnTo>
                    <a:lnTo>
                      <a:pt x="0" y="38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7" name="Line 432"/>
              <p:cNvSpPr>
                <a:spLocks noChangeShapeType="1"/>
              </p:cNvSpPr>
              <p:nvPr/>
            </p:nvSpPr>
            <p:spPr bwMode="auto">
              <a:xfrm>
                <a:off x="4815" y="2000"/>
                <a:ext cx="3" cy="2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8" name="Freeform 433"/>
              <p:cNvSpPr>
                <a:spLocks/>
              </p:cNvSpPr>
              <p:nvPr/>
            </p:nvSpPr>
            <p:spPr bwMode="auto">
              <a:xfrm>
                <a:off x="4756" y="2048"/>
                <a:ext cx="138" cy="11"/>
              </a:xfrm>
              <a:custGeom>
                <a:avLst/>
                <a:gdLst>
                  <a:gd name="T0" fmla="*/ 137 w 138"/>
                  <a:gd name="T1" fmla="*/ 2 h 11"/>
                  <a:gd name="T2" fmla="*/ 85 w 138"/>
                  <a:gd name="T3" fmla="*/ 2 h 11"/>
                  <a:gd name="T4" fmla="*/ 84 w 138"/>
                  <a:gd name="T5" fmla="*/ 2 h 11"/>
                  <a:gd name="T6" fmla="*/ 83 w 138"/>
                  <a:gd name="T7" fmla="*/ 1 h 11"/>
                  <a:gd name="T8" fmla="*/ 82 w 138"/>
                  <a:gd name="T9" fmla="*/ 1 h 11"/>
                  <a:gd name="T10" fmla="*/ 82 w 138"/>
                  <a:gd name="T11" fmla="*/ 0 h 11"/>
                  <a:gd name="T12" fmla="*/ 81 w 138"/>
                  <a:gd name="T13" fmla="*/ 0 h 11"/>
                  <a:gd name="T14" fmla="*/ 80 w 138"/>
                  <a:gd name="T15" fmla="*/ 0 h 11"/>
                  <a:gd name="T16" fmla="*/ 80 w 138"/>
                  <a:gd name="T17" fmla="*/ 1 h 11"/>
                  <a:gd name="T18" fmla="*/ 79 w 138"/>
                  <a:gd name="T19" fmla="*/ 1 h 11"/>
                  <a:gd name="T20" fmla="*/ 79 w 138"/>
                  <a:gd name="T21" fmla="*/ 2 h 11"/>
                  <a:gd name="T22" fmla="*/ 78 w 138"/>
                  <a:gd name="T23" fmla="*/ 2 h 11"/>
                  <a:gd name="T24" fmla="*/ 78 w 138"/>
                  <a:gd name="T25" fmla="*/ 3 h 11"/>
                  <a:gd name="T26" fmla="*/ 77 w 138"/>
                  <a:gd name="T27" fmla="*/ 3 h 11"/>
                  <a:gd name="T28" fmla="*/ 77 w 138"/>
                  <a:gd name="T29" fmla="*/ 4 h 11"/>
                  <a:gd name="T30" fmla="*/ 0 w 138"/>
                  <a:gd name="T31" fmla="*/ 5 h 11"/>
                  <a:gd name="T32" fmla="*/ 77 w 138"/>
                  <a:gd name="T33" fmla="*/ 6 h 11"/>
                  <a:gd name="T34" fmla="*/ 77 w 138"/>
                  <a:gd name="T35" fmla="*/ 7 h 11"/>
                  <a:gd name="T36" fmla="*/ 78 w 138"/>
                  <a:gd name="T37" fmla="*/ 7 h 11"/>
                  <a:gd name="T38" fmla="*/ 78 w 138"/>
                  <a:gd name="T39" fmla="*/ 8 h 11"/>
                  <a:gd name="T40" fmla="*/ 79 w 138"/>
                  <a:gd name="T41" fmla="*/ 8 h 11"/>
                  <a:gd name="T42" fmla="*/ 79 w 138"/>
                  <a:gd name="T43" fmla="*/ 9 h 11"/>
                  <a:gd name="T44" fmla="*/ 80 w 138"/>
                  <a:gd name="T45" fmla="*/ 9 h 11"/>
                  <a:gd name="T46" fmla="*/ 81 w 138"/>
                  <a:gd name="T47" fmla="*/ 10 h 11"/>
                  <a:gd name="T48" fmla="*/ 82 w 138"/>
                  <a:gd name="T49" fmla="*/ 10 h 11"/>
                  <a:gd name="T50" fmla="*/ 82 w 138"/>
                  <a:gd name="T51" fmla="*/ 9 h 11"/>
                  <a:gd name="T52" fmla="*/ 83 w 138"/>
                  <a:gd name="T53" fmla="*/ 9 h 11"/>
                  <a:gd name="T54" fmla="*/ 84 w 138"/>
                  <a:gd name="T55" fmla="*/ 8 h 11"/>
                  <a:gd name="T56" fmla="*/ 84 w 138"/>
                  <a:gd name="T57" fmla="*/ 7 h 11"/>
                  <a:gd name="T58" fmla="*/ 85 w 138"/>
                  <a:gd name="T59" fmla="*/ 7 h 11"/>
                  <a:gd name="T60" fmla="*/ 85 w 138"/>
                  <a:gd name="T61" fmla="*/ 6 h 11"/>
                  <a:gd name="T62" fmla="*/ 137 w 138"/>
                  <a:gd name="T63" fmla="*/ 8 h 11"/>
                  <a:gd name="T64" fmla="*/ 137 w 138"/>
                  <a:gd name="T65" fmla="*/ 2 h 11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0" t="0" r="r" b="b"/>
                <a:pathLst>
                  <a:path w="138" h="11">
                    <a:moveTo>
                      <a:pt x="137" y="2"/>
                    </a:moveTo>
                    <a:lnTo>
                      <a:pt x="85" y="2"/>
                    </a:lnTo>
                    <a:lnTo>
                      <a:pt x="84" y="2"/>
                    </a:lnTo>
                    <a:lnTo>
                      <a:pt x="83" y="1"/>
                    </a:lnTo>
                    <a:lnTo>
                      <a:pt x="82" y="1"/>
                    </a:lnTo>
                    <a:lnTo>
                      <a:pt x="82" y="0"/>
                    </a:lnTo>
                    <a:lnTo>
                      <a:pt x="81" y="0"/>
                    </a:lnTo>
                    <a:lnTo>
                      <a:pt x="80" y="0"/>
                    </a:lnTo>
                    <a:lnTo>
                      <a:pt x="80" y="1"/>
                    </a:lnTo>
                    <a:lnTo>
                      <a:pt x="79" y="1"/>
                    </a:lnTo>
                    <a:lnTo>
                      <a:pt x="79" y="2"/>
                    </a:lnTo>
                    <a:lnTo>
                      <a:pt x="78" y="2"/>
                    </a:lnTo>
                    <a:lnTo>
                      <a:pt x="78" y="3"/>
                    </a:lnTo>
                    <a:lnTo>
                      <a:pt x="77" y="3"/>
                    </a:lnTo>
                    <a:lnTo>
                      <a:pt x="77" y="4"/>
                    </a:lnTo>
                    <a:lnTo>
                      <a:pt x="0" y="5"/>
                    </a:lnTo>
                    <a:lnTo>
                      <a:pt x="77" y="6"/>
                    </a:lnTo>
                    <a:lnTo>
                      <a:pt x="77" y="7"/>
                    </a:lnTo>
                    <a:lnTo>
                      <a:pt x="78" y="7"/>
                    </a:lnTo>
                    <a:lnTo>
                      <a:pt x="78" y="8"/>
                    </a:lnTo>
                    <a:lnTo>
                      <a:pt x="79" y="8"/>
                    </a:lnTo>
                    <a:lnTo>
                      <a:pt x="79" y="9"/>
                    </a:lnTo>
                    <a:lnTo>
                      <a:pt x="80" y="9"/>
                    </a:lnTo>
                    <a:lnTo>
                      <a:pt x="81" y="10"/>
                    </a:lnTo>
                    <a:lnTo>
                      <a:pt x="82" y="10"/>
                    </a:lnTo>
                    <a:lnTo>
                      <a:pt x="82" y="9"/>
                    </a:lnTo>
                    <a:lnTo>
                      <a:pt x="83" y="9"/>
                    </a:lnTo>
                    <a:lnTo>
                      <a:pt x="84" y="8"/>
                    </a:lnTo>
                    <a:lnTo>
                      <a:pt x="84" y="7"/>
                    </a:lnTo>
                    <a:lnTo>
                      <a:pt x="85" y="7"/>
                    </a:lnTo>
                    <a:lnTo>
                      <a:pt x="85" y="6"/>
                    </a:lnTo>
                    <a:lnTo>
                      <a:pt x="137" y="8"/>
                    </a:lnTo>
                    <a:lnTo>
                      <a:pt x="137" y="2"/>
                    </a:lnTo>
                  </a:path>
                </a:pathLst>
              </a:custGeom>
              <a:gradFill rotWithShape="0">
                <a:gsLst>
                  <a:gs pos="0">
                    <a:srgbClr val="AAAAAA"/>
                  </a:gs>
                  <a:gs pos="100000">
                    <a:srgbClr val="555555"/>
                  </a:gs>
                </a:gsLst>
                <a:lin ang="2700000" scaled="1"/>
              </a:gra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9" name="Freeform 434"/>
              <p:cNvSpPr>
                <a:spLocks/>
              </p:cNvSpPr>
              <p:nvPr/>
            </p:nvSpPr>
            <p:spPr bwMode="auto">
              <a:xfrm>
                <a:off x="5229" y="2081"/>
                <a:ext cx="16" cy="13"/>
              </a:xfrm>
              <a:custGeom>
                <a:avLst/>
                <a:gdLst>
                  <a:gd name="T0" fmla="*/ 0 w 16"/>
                  <a:gd name="T1" fmla="*/ 12 h 13"/>
                  <a:gd name="T2" fmla="*/ 0 w 16"/>
                  <a:gd name="T3" fmla="*/ 0 h 13"/>
                  <a:gd name="T4" fmla="*/ 15 w 16"/>
                  <a:gd name="T5" fmla="*/ 0 h 13"/>
                  <a:gd name="T6" fmla="*/ 15 w 16"/>
                  <a:gd name="T7" fmla="*/ 12 h 13"/>
                  <a:gd name="T8" fmla="*/ 0 w 16"/>
                  <a:gd name="T9" fmla="*/ 12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6" h="13">
                    <a:moveTo>
                      <a:pt x="0" y="12"/>
                    </a:moveTo>
                    <a:lnTo>
                      <a:pt x="0" y="0"/>
                    </a:lnTo>
                    <a:lnTo>
                      <a:pt x="15" y="0"/>
                    </a:lnTo>
                    <a:lnTo>
                      <a:pt x="15" y="12"/>
                    </a:lnTo>
                    <a:lnTo>
                      <a:pt x="0" y="12"/>
                    </a:lnTo>
                  </a:path>
                </a:pathLst>
              </a:custGeom>
              <a:gradFill rotWithShape="0">
                <a:gsLst>
                  <a:gs pos="0">
                    <a:srgbClr val="AAAAAA"/>
                  </a:gs>
                  <a:gs pos="100000">
                    <a:srgbClr val="555555"/>
                  </a:gs>
                </a:gsLst>
                <a:lin ang="2700000" scaled="1"/>
              </a:gra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0" name="Freeform 435"/>
              <p:cNvSpPr>
                <a:spLocks/>
              </p:cNvSpPr>
              <p:nvPr/>
            </p:nvSpPr>
            <p:spPr bwMode="auto">
              <a:xfrm>
                <a:off x="5172" y="2066"/>
                <a:ext cx="40" cy="10"/>
              </a:xfrm>
              <a:custGeom>
                <a:avLst/>
                <a:gdLst>
                  <a:gd name="T0" fmla="*/ 0 w 40"/>
                  <a:gd name="T1" fmla="*/ 9 h 10"/>
                  <a:gd name="T2" fmla="*/ 39 w 40"/>
                  <a:gd name="T3" fmla="*/ 9 h 10"/>
                  <a:gd name="T4" fmla="*/ 39 w 40"/>
                  <a:gd name="T5" fmla="*/ 0 h 1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40" h="10">
                    <a:moveTo>
                      <a:pt x="0" y="9"/>
                    </a:moveTo>
                    <a:lnTo>
                      <a:pt x="39" y="9"/>
                    </a:lnTo>
                    <a:lnTo>
                      <a:pt x="39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1" name="Freeform 436"/>
              <p:cNvSpPr>
                <a:spLocks/>
              </p:cNvSpPr>
              <p:nvPr/>
            </p:nvSpPr>
            <p:spPr bwMode="auto">
              <a:xfrm>
                <a:off x="5219" y="2067"/>
                <a:ext cx="37" cy="10"/>
              </a:xfrm>
              <a:custGeom>
                <a:avLst/>
                <a:gdLst>
                  <a:gd name="T0" fmla="*/ 0 w 37"/>
                  <a:gd name="T1" fmla="*/ 0 h 10"/>
                  <a:gd name="T2" fmla="*/ 0 w 37"/>
                  <a:gd name="T3" fmla="*/ 9 h 10"/>
                  <a:gd name="T4" fmla="*/ 36 w 37"/>
                  <a:gd name="T5" fmla="*/ 9 h 10"/>
                  <a:gd name="T6" fmla="*/ 36 w 37"/>
                  <a:gd name="T7" fmla="*/ 0 h 1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37" h="10">
                    <a:moveTo>
                      <a:pt x="0" y="0"/>
                    </a:moveTo>
                    <a:lnTo>
                      <a:pt x="0" y="9"/>
                    </a:lnTo>
                    <a:lnTo>
                      <a:pt x="36" y="9"/>
                    </a:lnTo>
                    <a:lnTo>
                      <a:pt x="36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2" name="Line 437"/>
              <p:cNvSpPr>
                <a:spLocks noChangeShapeType="1"/>
              </p:cNvSpPr>
              <p:nvPr/>
            </p:nvSpPr>
            <p:spPr bwMode="auto">
              <a:xfrm flipV="1">
                <a:off x="4992" y="2024"/>
                <a:ext cx="0" cy="10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03" name="Freeform 438"/>
              <p:cNvSpPr>
                <a:spLocks/>
              </p:cNvSpPr>
              <p:nvPr/>
            </p:nvSpPr>
            <p:spPr bwMode="auto">
              <a:xfrm>
                <a:off x="4984" y="2032"/>
                <a:ext cx="128" cy="39"/>
              </a:xfrm>
              <a:custGeom>
                <a:avLst/>
                <a:gdLst>
                  <a:gd name="T0" fmla="*/ 127 w 128"/>
                  <a:gd name="T1" fmla="*/ 1 h 39"/>
                  <a:gd name="T2" fmla="*/ 74 w 128"/>
                  <a:gd name="T3" fmla="*/ 0 h 39"/>
                  <a:gd name="T4" fmla="*/ 57 w 128"/>
                  <a:gd name="T5" fmla="*/ 0 h 39"/>
                  <a:gd name="T6" fmla="*/ 46 w 128"/>
                  <a:gd name="T7" fmla="*/ 2 h 39"/>
                  <a:gd name="T8" fmla="*/ 34 w 128"/>
                  <a:gd name="T9" fmla="*/ 3 h 39"/>
                  <a:gd name="T10" fmla="*/ 25 w 128"/>
                  <a:gd name="T11" fmla="*/ 6 h 39"/>
                  <a:gd name="T12" fmla="*/ 10 w 128"/>
                  <a:gd name="T13" fmla="*/ 12 h 39"/>
                  <a:gd name="T14" fmla="*/ 0 w 128"/>
                  <a:gd name="T15" fmla="*/ 18 h 39"/>
                  <a:gd name="T16" fmla="*/ 0 w 128"/>
                  <a:gd name="T17" fmla="*/ 19 h 39"/>
                  <a:gd name="T18" fmla="*/ 5 w 128"/>
                  <a:gd name="T19" fmla="*/ 22 h 39"/>
                  <a:gd name="T20" fmla="*/ 10 w 128"/>
                  <a:gd name="T21" fmla="*/ 25 h 39"/>
                  <a:gd name="T22" fmla="*/ 22 w 128"/>
                  <a:gd name="T23" fmla="*/ 29 h 39"/>
                  <a:gd name="T24" fmla="*/ 34 w 128"/>
                  <a:gd name="T25" fmla="*/ 32 h 39"/>
                  <a:gd name="T26" fmla="*/ 80 w 128"/>
                  <a:gd name="T27" fmla="*/ 38 h 39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0" t="0" r="r" b="b"/>
                <a:pathLst>
                  <a:path w="128" h="39">
                    <a:moveTo>
                      <a:pt x="127" y="1"/>
                    </a:moveTo>
                    <a:lnTo>
                      <a:pt x="74" y="0"/>
                    </a:lnTo>
                    <a:lnTo>
                      <a:pt x="57" y="0"/>
                    </a:lnTo>
                    <a:lnTo>
                      <a:pt x="46" y="2"/>
                    </a:lnTo>
                    <a:lnTo>
                      <a:pt x="34" y="3"/>
                    </a:lnTo>
                    <a:lnTo>
                      <a:pt x="25" y="6"/>
                    </a:lnTo>
                    <a:lnTo>
                      <a:pt x="10" y="12"/>
                    </a:lnTo>
                    <a:lnTo>
                      <a:pt x="0" y="18"/>
                    </a:lnTo>
                    <a:lnTo>
                      <a:pt x="0" y="19"/>
                    </a:lnTo>
                    <a:lnTo>
                      <a:pt x="5" y="22"/>
                    </a:lnTo>
                    <a:lnTo>
                      <a:pt x="10" y="25"/>
                    </a:lnTo>
                    <a:lnTo>
                      <a:pt x="22" y="29"/>
                    </a:lnTo>
                    <a:lnTo>
                      <a:pt x="34" y="32"/>
                    </a:lnTo>
                    <a:lnTo>
                      <a:pt x="80" y="38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104" name="Group 439"/>
              <p:cNvGrpSpPr>
                <a:grpSpLocks/>
              </p:cNvGrpSpPr>
              <p:nvPr/>
            </p:nvGrpSpPr>
            <p:grpSpPr bwMode="auto">
              <a:xfrm>
                <a:off x="4293" y="1968"/>
                <a:ext cx="481" cy="191"/>
                <a:chOff x="4293" y="1968"/>
                <a:chExt cx="481" cy="191"/>
              </a:xfrm>
            </p:grpSpPr>
            <p:sp>
              <p:nvSpPr>
                <p:cNvPr id="105" name="Freeform 440"/>
                <p:cNvSpPr>
                  <a:spLocks/>
                </p:cNvSpPr>
                <p:nvPr/>
              </p:nvSpPr>
              <p:spPr bwMode="auto">
                <a:xfrm>
                  <a:off x="4726" y="1984"/>
                  <a:ext cx="9" cy="2"/>
                </a:xfrm>
                <a:custGeom>
                  <a:avLst/>
                  <a:gdLst>
                    <a:gd name="T0" fmla="*/ 8 w 9"/>
                    <a:gd name="T1" fmla="*/ 1 h 2"/>
                    <a:gd name="T2" fmla="*/ 7 w 9"/>
                    <a:gd name="T3" fmla="*/ 1 h 2"/>
                    <a:gd name="T4" fmla="*/ 4 w 9"/>
                    <a:gd name="T5" fmla="*/ 0 h 2"/>
                    <a:gd name="T6" fmla="*/ 0 w 9"/>
                    <a:gd name="T7" fmla="*/ 0 h 2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9" h="2">
                      <a:moveTo>
                        <a:pt x="8" y="1"/>
                      </a:moveTo>
                      <a:lnTo>
                        <a:pt x="7" y="1"/>
                      </a:lnTo>
                      <a:lnTo>
                        <a:pt x="4" y="0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6" name="Freeform 441"/>
                <p:cNvSpPr>
                  <a:spLocks/>
                </p:cNvSpPr>
                <p:nvPr/>
              </p:nvSpPr>
              <p:spPr bwMode="auto">
                <a:xfrm>
                  <a:off x="4659" y="1974"/>
                  <a:ext cx="68" cy="11"/>
                </a:xfrm>
                <a:custGeom>
                  <a:avLst/>
                  <a:gdLst>
                    <a:gd name="T0" fmla="*/ 67 w 68"/>
                    <a:gd name="T1" fmla="*/ 10 h 11"/>
                    <a:gd name="T2" fmla="*/ 61 w 68"/>
                    <a:gd name="T3" fmla="*/ 9 h 11"/>
                    <a:gd name="T4" fmla="*/ 54 w 68"/>
                    <a:gd name="T5" fmla="*/ 8 h 11"/>
                    <a:gd name="T6" fmla="*/ 45 w 68"/>
                    <a:gd name="T7" fmla="*/ 6 h 11"/>
                    <a:gd name="T8" fmla="*/ 35 w 68"/>
                    <a:gd name="T9" fmla="*/ 5 h 11"/>
                    <a:gd name="T10" fmla="*/ 25 w 68"/>
                    <a:gd name="T11" fmla="*/ 3 h 11"/>
                    <a:gd name="T12" fmla="*/ 16 w 68"/>
                    <a:gd name="T13" fmla="*/ 2 h 11"/>
                    <a:gd name="T14" fmla="*/ 8 w 68"/>
                    <a:gd name="T15" fmla="*/ 1 h 11"/>
                    <a:gd name="T16" fmla="*/ 0 w 68"/>
                    <a:gd name="T17" fmla="*/ 0 h 11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68" h="11">
                      <a:moveTo>
                        <a:pt x="67" y="10"/>
                      </a:moveTo>
                      <a:lnTo>
                        <a:pt x="61" y="9"/>
                      </a:lnTo>
                      <a:lnTo>
                        <a:pt x="54" y="8"/>
                      </a:lnTo>
                      <a:lnTo>
                        <a:pt x="45" y="6"/>
                      </a:lnTo>
                      <a:lnTo>
                        <a:pt x="35" y="5"/>
                      </a:lnTo>
                      <a:lnTo>
                        <a:pt x="25" y="3"/>
                      </a:lnTo>
                      <a:lnTo>
                        <a:pt x="16" y="2"/>
                      </a:lnTo>
                      <a:lnTo>
                        <a:pt x="8" y="1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7" name="Freeform 442"/>
                <p:cNvSpPr>
                  <a:spLocks/>
                </p:cNvSpPr>
                <p:nvPr/>
              </p:nvSpPr>
              <p:spPr bwMode="auto">
                <a:xfrm>
                  <a:off x="4621" y="1968"/>
                  <a:ext cx="39" cy="7"/>
                </a:xfrm>
                <a:custGeom>
                  <a:avLst/>
                  <a:gdLst>
                    <a:gd name="T0" fmla="*/ 38 w 39"/>
                    <a:gd name="T1" fmla="*/ 6 h 7"/>
                    <a:gd name="T2" fmla="*/ 32 w 39"/>
                    <a:gd name="T3" fmla="*/ 5 h 7"/>
                    <a:gd name="T4" fmla="*/ 26 w 39"/>
                    <a:gd name="T5" fmla="*/ 4 h 7"/>
                    <a:gd name="T6" fmla="*/ 21 w 39"/>
                    <a:gd name="T7" fmla="*/ 3 h 7"/>
                    <a:gd name="T8" fmla="*/ 17 w 39"/>
                    <a:gd name="T9" fmla="*/ 2 h 7"/>
                    <a:gd name="T10" fmla="*/ 13 w 39"/>
                    <a:gd name="T11" fmla="*/ 2 h 7"/>
                    <a:gd name="T12" fmla="*/ 9 w 39"/>
                    <a:gd name="T13" fmla="*/ 1 h 7"/>
                    <a:gd name="T14" fmla="*/ 5 w 39"/>
                    <a:gd name="T15" fmla="*/ 1 h 7"/>
                    <a:gd name="T16" fmla="*/ 0 w 39"/>
                    <a:gd name="T17" fmla="*/ 0 h 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39" h="7">
                      <a:moveTo>
                        <a:pt x="38" y="6"/>
                      </a:moveTo>
                      <a:lnTo>
                        <a:pt x="32" y="5"/>
                      </a:lnTo>
                      <a:lnTo>
                        <a:pt x="26" y="4"/>
                      </a:lnTo>
                      <a:lnTo>
                        <a:pt x="21" y="3"/>
                      </a:lnTo>
                      <a:lnTo>
                        <a:pt x="17" y="2"/>
                      </a:lnTo>
                      <a:lnTo>
                        <a:pt x="13" y="2"/>
                      </a:lnTo>
                      <a:lnTo>
                        <a:pt x="9" y="1"/>
                      </a:lnTo>
                      <a:lnTo>
                        <a:pt x="5" y="1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8" name="Freeform 443"/>
                <p:cNvSpPr>
                  <a:spLocks/>
                </p:cNvSpPr>
                <p:nvPr/>
              </p:nvSpPr>
              <p:spPr bwMode="auto">
                <a:xfrm>
                  <a:off x="4576" y="1968"/>
                  <a:ext cx="46" cy="3"/>
                </a:xfrm>
                <a:custGeom>
                  <a:avLst/>
                  <a:gdLst>
                    <a:gd name="T0" fmla="*/ 45 w 46"/>
                    <a:gd name="T1" fmla="*/ 0 h 3"/>
                    <a:gd name="T2" fmla="*/ 40 w 46"/>
                    <a:gd name="T3" fmla="*/ 0 h 3"/>
                    <a:gd name="T4" fmla="*/ 35 w 46"/>
                    <a:gd name="T5" fmla="*/ 0 h 3"/>
                    <a:gd name="T6" fmla="*/ 29 w 46"/>
                    <a:gd name="T7" fmla="*/ 0 h 3"/>
                    <a:gd name="T8" fmla="*/ 24 w 46"/>
                    <a:gd name="T9" fmla="*/ 1 h 3"/>
                    <a:gd name="T10" fmla="*/ 18 w 46"/>
                    <a:gd name="T11" fmla="*/ 1 h 3"/>
                    <a:gd name="T12" fmla="*/ 12 w 46"/>
                    <a:gd name="T13" fmla="*/ 1 h 3"/>
                    <a:gd name="T14" fmla="*/ 6 w 46"/>
                    <a:gd name="T15" fmla="*/ 2 h 3"/>
                    <a:gd name="T16" fmla="*/ 0 w 46"/>
                    <a:gd name="T17" fmla="*/ 2 h 3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6" h="3">
                      <a:moveTo>
                        <a:pt x="45" y="0"/>
                      </a:moveTo>
                      <a:lnTo>
                        <a:pt x="40" y="0"/>
                      </a:lnTo>
                      <a:lnTo>
                        <a:pt x="35" y="0"/>
                      </a:lnTo>
                      <a:lnTo>
                        <a:pt x="29" y="0"/>
                      </a:lnTo>
                      <a:lnTo>
                        <a:pt x="24" y="1"/>
                      </a:lnTo>
                      <a:lnTo>
                        <a:pt x="18" y="1"/>
                      </a:lnTo>
                      <a:lnTo>
                        <a:pt x="12" y="1"/>
                      </a:lnTo>
                      <a:lnTo>
                        <a:pt x="6" y="2"/>
                      </a:lnTo>
                      <a:lnTo>
                        <a:pt x="0" y="2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9" name="Freeform 444"/>
                <p:cNvSpPr>
                  <a:spLocks/>
                </p:cNvSpPr>
                <p:nvPr/>
              </p:nvSpPr>
              <p:spPr bwMode="auto">
                <a:xfrm>
                  <a:off x="4526" y="1970"/>
                  <a:ext cx="51" cy="11"/>
                </a:xfrm>
                <a:custGeom>
                  <a:avLst/>
                  <a:gdLst>
                    <a:gd name="T0" fmla="*/ 50 w 51"/>
                    <a:gd name="T1" fmla="*/ 0 h 11"/>
                    <a:gd name="T2" fmla="*/ 44 w 51"/>
                    <a:gd name="T3" fmla="*/ 1 h 11"/>
                    <a:gd name="T4" fmla="*/ 38 w 51"/>
                    <a:gd name="T5" fmla="*/ 2 h 11"/>
                    <a:gd name="T6" fmla="*/ 32 w 51"/>
                    <a:gd name="T7" fmla="*/ 3 h 11"/>
                    <a:gd name="T8" fmla="*/ 25 w 51"/>
                    <a:gd name="T9" fmla="*/ 4 h 11"/>
                    <a:gd name="T10" fmla="*/ 19 w 51"/>
                    <a:gd name="T11" fmla="*/ 5 h 11"/>
                    <a:gd name="T12" fmla="*/ 12 w 51"/>
                    <a:gd name="T13" fmla="*/ 7 h 11"/>
                    <a:gd name="T14" fmla="*/ 6 w 51"/>
                    <a:gd name="T15" fmla="*/ 8 h 11"/>
                    <a:gd name="T16" fmla="*/ 0 w 51"/>
                    <a:gd name="T17" fmla="*/ 10 h 11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51" h="11">
                      <a:moveTo>
                        <a:pt x="50" y="0"/>
                      </a:moveTo>
                      <a:lnTo>
                        <a:pt x="44" y="1"/>
                      </a:lnTo>
                      <a:lnTo>
                        <a:pt x="38" y="2"/>
                      </a:lnTo>
                      <a:lnTo>
                        <a:pt x="32" y="3"/>
                      </a:lnTo>
                      <a:lnTo>
                        <a:pt x="25" y="4"/>
                      </a:lnTo>
                      <a:lnTo>
                        <a:pt x="19" y="5"/>
                      </a:lnTo>
                      <a:lnTo>
                        <a:pt x="12" y="7"/>
                      </a:lnTo>
                      <a:lnTo>
                        <a:pt x="6" y="8"/>
                      </a:lnTo>
                      <a:lnTo>
                        <a:pt x="0" y="10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10" name="Freeform 445"/>
                <p:cNvSpPr>
                  <a:spLocks/>
                </p:cNvSpPr>
                <p:nvPr/>
              </p:nvSpPr>
              <p:spPr bwMode="auto">
                <a:xfrm>
                  <a:off x="4482" y="1980"/>
                  <a:ext cx="45" cy="18"/>
                </a:xfrm>
                <a:custGeom>
                  <a:avLst/>
                  <a:gdLst>
                    <a:gd name="T0" fmla="*/ 44 w 45"/>
                    <a:gd name="T1" fmla="*/ 0 h 18"/>
                    <a:gd name="T2" fmla="*/ 38 w 45"/>
                    <a:gd name="T3" fmla="*/ 2 h 18"/>
                    <a:gd name="T4" fmla="*/ 32 w 45"/>
                    <a:gd name="T5" fmla="*/ 4 h 18"/>
                    <a:gd name="T6" fmla="*/ 26 w 45"/>
                    <a:gd name="T7" fmla="*/ 6 h 18"/>
                    <a:gd name="T8" fmla="*/ 20 w 45"/>
                    <a:gd name="T9" fmla="*/ 8 h 18"/>
                    <a:gd name="T10" fmla="*/ 15 w 45"/>
                    <a:gd name="T11" fmla="*/ 11 h 18"/>
                    <a:gd name="T12" fmla="*/ 10 w 45"/>
                    <a:gd name="T13" fmla="*/ 13 h 18"/>
                    <a:gd name="T14" fmla="*/ 5 w 45"/>
                    <a:gd name="T15" fmla="*/ 15 h 18"/>
                    <a:gd name="T16" fmla="*/ 0 w 45"/>
                    <a:gd name="T17" fmla="*/ 17 h 18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5" h="18">
                      <a:moveTo>
                        <a:pt x="44" y="0"/>
                      </a:moveTo>
                      <a:lnTo>
                        <a:pt x="38" y="2"/>
                      </a:lnTo>
                      <a:lnTo>
                        <a:pt x="32" y="4"/>
                      </a:lnTo>
                      <a:lnTo>
                        <a:pt x="26" y="6"/>
                      </a:lnTo>
                      <a:lnTo>
                        <a:pt x="20" y="8"/>
                      </a:lnTo>
                      <a:lnTo>
                        <a:pt x="15" y="11"/>
                      </a:lnTo>
                      <a:lnTo>
                        <a:pt x="10" y="13"/>
                      </a:lnTo>
                      <a:lnTo>
                        <a:pt x="5" y="15"/>
                      </a:lnTo>
                      <a:lnTo>
                        <a:pt x="0" y="17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11" name="Freeform 446"/>
                <p:cNvSpPr>
                  <a:spLocks/>
                </p:cNvSpPr>
                <p:nvPr/>
              </p:nvSpPr>
              <p:spPr bwMode="auto">
                <a:xfrm>
                  <a:off x="4456" y="1997"/>
                  <a:ext cx="27" cy="13"/>
                </a:xfrm>
                <a:custGeom>
                  <a:avLst/>
                  <a:gdLst>
                    <a:gd name="T0" fmla="*/ 26 w 27"/>
                    <a:gd name="T1" fmla="*/ 0 h 13"/>
                    <a:gd name="T2" fmla="*/ 22 w 27"/>
                    <a:gd name="T3" fmla="*/ 2 h 13"/>
                    <a:gd name="T4" fmla="*/ 18 w 27"/>
                    <a:gd name="T5" fmla="*/ 4 h 13"/>
                    <a:gd name="T6" fmla="*/ 15 w 27"/>
                    <a:gd name="T7" fmla="*/ 5 h 13"/>
                    <a:gd name="T8" fmla="*/ 12 w 27"/>
                    <a:gd name="T9" fmla="*/ 7 h 13"/>
                    <a:gd name="T10" fmla="*/ 9 w 27"/>
                    <a:gd name="T11" fmla="*/ 8 h 13"/>
                    <a:gd name="T12" fmla="*/ 6 w 27"/>
                    <a:gd name="T13" fmla="*/ 9 h 13"/>
                    <a:gd name="T14" fmla="*/ 3 w 27"/>
                    <a:gd name="T15" fmla="*/ 11 h 13"/>
                    <a:gd name="T16" fmla="*/ 0 w 27"/>
                    <a:gd name="T17" fmla="*/ 12 h 13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27" h="13">
                      <a:moveTo>
                        <a:pt x="26" y="0"/>
                      </a:moveTo>
                      <a:lnTo>
                        <a:pt x="22" y="2"/>
                      </a:lnTo>
                      <a:lnTo>
                        <a:pt x="18" y="4"/>
                      </a:lnTo>
                      <a:lnTo>
                        <a:pt x="15" y="5"/>
                      </a:lnTo>
                      <a:lnTo>
                        <a:pt x="12" y="7"/>
                      </a:lnTo>
                      <a:lnTo>
                        <a:pt x="9" y="8"/>
                      </a:lnTo>
                      <a:lnTo>
                        <a:pt x="6" y="9"/>
                      </a:lnTo>
                      <a:lnTo>
                        <a:pt x="3" y="11"/>
                      </a:lnTo>
                      <a:lnTo>
                        <a:pt x="0" y="12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12" name="Freeform 447"/>
                <p:cNvSpPr>
                  <a:spLocks/>
                </p:cNvSpPr>
                <p:nvPr/>
              </p:nvSpPr>
              <p:spPr bwMode="auto">
                <a:xfrm>
                  <a:off x="4435" y="2009"/>
                  <a:ext cx="22" cy="12"/>
                </a:xfrm>
                <a:custGeom>
                  <a:avLst/>
                  <a:gdLst>
                    <a:gd name="T0" fmla="*/ 21 w 22"/>
                    <a:gd name="T1" fmla="*/ 0 h 12"/>
                    <a:gd name="T2" fmla="*/ 18 w 22"/>
                    <a:gd name="T3" fmla="*/ 1 h 12"/>
                    <a:gd name="T4" fmla="*/ 15 w 22"/>
                    <a:gd name="T5" fmla="*/ 3 h 12"/>
                    <a:gd name="T6" fmla="*/ 12 w 22"/>
                    <a:gd name="T7" fmla="*/ 4 h 12"/>
                    <a:gd name="T8" fmla="*/ 9 w 22"/>
                    <a:gd name="T9" fmla="*/ 6 h 12"/>
                    <a:gd name="T10" fmla="*/ 6 w 22"/>
                    <a:gd name="T11" fmla="*/ 7 h 12"/>
                    <a:gd name="T12" fmla="*/ 4 w 22"/>
                    <a:gd name="T13" fmla="*/ 9 h 12"/>
                    <a:gd name="T14" fmla="*/ 2 w 22"/>
                    <a:gd name="T15" fmla="*/ 10 h 12"/>
                    <a:gd name="T16" fmla="*/ 0 w 22"/>
                    <a:gd name="T17" fmla="*/ 11 h 12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22" h="12">
                      <a:moveTo>
                        <a:pt x="21" y="0"/>
                      </a:moveTo>
                      <a:lnTo>
                        <a:pt x="18" y="1"/>
                      </a:lnTo>
                      <a:lnTo>
                        <a:pt x="15" y="3"/>
                      </a:lnTo>
                      <a:lnTo>
                        <a:pt x="12" y="4"/>
                      </a:lnTo>
                      <a:lnTo>
                        <a:pt x="9" y="6"/>
                      </a:lnTo>
                      <a:lnTo>
                        <a:pt x="6" y="7"/>
                      </a:lnTo>
                      <a:lnTo>
                        <a:pt x="4" y="9"/>
                      </a:lnTo>
                      <a:lnTo>
                        <a:pt x="2" y="10"/>
                      </a:lnTo>
                      <a:lnTo>
                        <a:pt x="0" y="11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13" name="Freeform 448"/>
                <p:cNvSpPr>
                  <a:spLocks/>
                </p:cNvSpPr>
                <p:nvPr/>
              </p:nvSpPr>
              <p:spPr bwMode="auto">
                <a:xfrm>
                  <a:off x="4432" y="2020"/>
                  <a:ext cx="4" cy="2"/>
                </a:xfrm>
                <a:custGeom>
                  <a:avLst/>
                  <a:gdLst>
                    <a:gd name="T0" fmla="*/ 3 w 4"/>
                    <a:gd name="T1" fmla="*/ 0 h 2"/>
                    <a:gd name="T2" fmla="*/ 2 w 4"/>
                    <a:gd name="T3" fmla="*/ 0 h 2"/>
                    <a:gd name="T4" fmla="*/ 1 w 4"/>
                    <a:gd name="T5" fmla="*/ 1 h 2"/>
                    <a:gd name="T6" fmla="*/ 0 w 4"/>
                    <a:gd name="T7" fmla="*/ 1 h 2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4" h="2">
                      <a:moveTo>
                        <a:pt x="3" y="0"/>
                      </a:moveTo>
                      <a:lnTo>
                        <a:pt x="2" y="0"/>
                      </a:lnTo>
                      <a:lnTo>
                        <a:pt x="1" y="1"/>
                      </a:lnTo>
                      <a:lnTo>
                        <a:pt x="0" y="1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14" name="Line 449"/>
                <p:cNvSpPr>
                  <a:spLocks noChangeShapeType="1"/>
                </p:cNvSpPr>
                <p:nvPr/>
              </p:nvSpPr>
              <p:spPr bwMode="auto">
                <a:xfrm>
                  <a:off x="4293" y="2063"/>
                  <a:ext cx="0" cy="59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5" name="Freeform 450"/>
                <p:cNvSpPr>
                  <a:spLocks/>
                </p:cNvSpPr>
                <p:nvPr/>
              </p:nvSpPr>
              <p:spPr bwMode="auto">
                <a:xfrm>
                  <a:off x="4358" y="2040"/>
                  <a:ext cx="10" cy="92"/>
                </a:xfrm>
                <a:custGeom>
                  <a:avLst/>
                  <a:gdLst>
                    <a:gd name="T0" fmla="*/ 0 w 10"/>
                    <a:gd name="T1" fmla="*/ 0 h 92"/>
                    <a:gd name="T2" fmla="*/ 9 w 10"/>
                    <a:gd name="T3" fmla="*/ 18 h 92"/>
                    <a:gd name="T4" fmla="*/ 9 w 10"/>
                    <a:gd name="T5" fmla="*/ 91 h 92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10" h="92">
                      <a:moveTo>
                        <a:pt x="0" y="0"/>
                      </a:moveTo>
                      <a:lnTo>
                        <a:pt x="9" y="18"/>
                      </a:lnTo>
                      <a:lnTo>
                        <a:pt x="9" y="91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16" name="Freeform 451"/>
                <p:cNvSpPr>
                  <a:spLocks/>
                </p:cNvSpPr>
                <p:nvPr/>
              </p:nvSpPr>
              <p:spPr bwMode="auto">
                <a:xfrm>
                  <a:off x="4373" y="2038"/>
                  <a:ext cx="116" cy="63"/>
                </a:xfrm>
                <a:custGeom>
                  <a:avLst/>
                  <a:gdLst>
                    <a:gd name="T0" fmla="*/ 0 w 116"/>
                    <a:gd name="T1" fmla="*/ 0 h 63"/>
                    <a:gd name="T2" fmla="*/ 0 w 116"/>
                    <a:gd name="T3" fmla="*/ 62 h 63"/>
                    <a:gd name="T4" fmla="*/ 115 w 116"/>
                    <a:gd name="T5" fmla="*/ 62 h 63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116" h="63">
                      <a:moveTo>
                        <a:pt x="0" y="0"/>
                      </a:moveTo>
                      <a:lnTo>
                        <a:pt x="0" y="62"/>
                      </a:lnTo>
                      <a:lnTo>
                        <a:pt x="115" y="62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17" name="Line 452"/>
                <p:cNvSpPr>
                  <a:spLocks noChangeShapeType="1"/>
                </p:cNvSpPr>
                <p:nvPr/>
              </p:nvSpPr>
              <p:spPr bwMode="auto">
                <a:xfrm>
                  <a:off x="4434" y="2038"/>
                  <a:ext cx="0" cy="9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8" name="Line 453"/>
                <p:cNvSpPr>
                  <a:spLocks noChangeShapeType="1"/>
                </p:cNvSpPr>
                <p:nvPr/>
              </p:nvSpPr>
              <p:spPr bwMode="auto">
                <a:xfrm>
                  <a:off x="4496" y="1997"/>
                  <a:ext cx="1" cy="29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9" name="Line 454"/>
                <p:cNvSpPr>
                  <a:spLocks noChangeShapeType="1"/>
                </p:cNvSpPr>
                <p:nvPr/>
              </p:nvSpPr>
              <p:spPr bwMode="auto">
                <a:xfrm flipV="1">
                  <a:off x="4743" y="1984"/>
                  <a:ext cx="5" cy="34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20" name="Line 455"/>
                <p:cNvSpPr>
                  <a:spLocks noChangeShapeType="1"/>
                </p:cNvSpPr>
                <p:nvPr/>
              </p:nvSpPr>
              <p:spPr bwMode="auto">
                <a:xfrm>
                  <a:off x="4774" y="1995"/>
                  <a:ext cx="0" cy="37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21" name="Freeform 456"/>
                <p:cNvSpPr>
                  <a:spLocks/>
                </p:cNvSpPr>
                <p:nvPr/>
              </p:nvSpPr>
              <p:spPr bwMode="auto">
                <a:xfrm>
                  <a:off x="4434" y="2046"/>
                  <a:ext cx="25" cy="32"/>
                </a:xfrm>
                <a:custGeom>
                  <a:avLst/>
                  <a:gdLst>
                    <a:gd name="T0" fmla="*/ 0 w 25"/>
                    <a:gd name="T1" fmla="*/ 2 h 32"/>
                    <a:gd name="T2" fmla="*/ 16 w 25"/>
                    <a:gd name="T3" fmla="*/ 0 h 32"/>
                    <a:gd name="T4" fmla="*/ 24 w 25"/>
                    <a:gd name="T5" fmla="*/ 31 h 32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5" h="32">
                      <a:moveTo>
                        <a:pt x="0" y="2"/>
                      </a:moveTo>
                      <a:lnTo>
                        <a:pt x="16" y="0"/>
                      </a:lnTo>
                      <a:lnTo>
                        <a:pt x="24" y="31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22" name="Line 457"/>
                <p:cNvSpPr>
                  <a:spLocks noChangeShapeType="1"/>
                </p:cNvSpPr>
                <p:nvPr/>
              </p:nvSpPr>
              <p:spPr bwMode="auto">
                <a:xfrm>
                  <a:off x="4438" y="2077"/>
                  <a:ext cx="250" cy="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23" name="Line 458"/>
                <p:cNvSpPr>
                  <a:spLocks noChangeShapeType="1"/>
                </p:cNvSpPr>
                <p:nvPr/>
              </p:nvSpPr>
              <p:spPr bwMode="auto">
                <a:xfrm>
                  <a:off x="4488" y="2081"/>
                  <a:ext cx="0" cy="46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24" name="Line 459"/>
                <p:cNvSpPr>
                  <a:spLocks noChangeShapeType="1"/>
                </p:cNvSpPr>
                <p:nvPr/>
              </p:nvSpPr>
              <p:spPr bwMode="auto">
                <a:xfrm>
                  <a:off x="4571" y="2022"/>
                  <a:ext cx="0" cy="105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25" name="Line 460"/>
                <p:cNvSpPr>
                  <a:spLocks noChangeShapeType="1"/>
                </p:cNvSpPr>
                <p:nvPr/>
              </p:nvSpPr>
              <p:spPr bwMode="auto">
                <a:xfrm>
                  <a:off x="4589" y="2020"/>
                  <a:ext cx="0" cy="107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26" name="Line 461"/>
                <p:cNvSpPr>
                  <a:spLocks noChangeShapeType="1"/>
                </p:cNvSpPr>
                <p:nvPr/>
              </p:nvSpPr>
              <p:spPr bwMode="auto">
                <a:xfrm>
                  <a:off x="4576" y="2039"/>
                  <a:ext cx="8" cy="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27" name="Freeform 462"/>
                <p:cNvSpPr>
                  <a:spLocks/>
                </p:cNvSpPr>
                <p:nvPr/>
              </p:nvSpPr>
              <p:spPr bwMode="auto">
                <a:xfrm>
                  <a:off x="4544" y="2109"/>
                  <a:ext cx="27" cy="24"/>
                </a:xfrm>
                <a:custGeom>
                  <a:avLst/>
                  <a:gdLst>
                    <a:gd name="T0" fmla="*/ 26 w 27"/>
                    <a:gd name="T1" fmla="*/ 0 h 24"/>
                    <a:gd name="T2" fmla="*/ 0 w 27"/>
                    <a:gd name="T3" fmla="*/ 0 h 24"/>
                    <a:gd name="T4" fmla="*/ 0 w 27"/>
                    <a:gd name="T5" fmla="*/ 23 h 24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7" h="24">
                      <a:moveTo>
                        <a:pt x="26" y="0"/>
                      </a:moveTo>
                      <a:lnTo>
                        <a:pt x="0" y="0"/>
                      </a:lnTo>
                      <a:lnTo>
                        <a:pt x="0" y="23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28" name="Line 463"/>
                <p:cNvSpPr>
                  <a:spLocks noChangeShapeType="1"/>
                </p:cNvSpPr>
                <p:nvPr/>
              </p:nvSpPr>
              <p:spPr bwMode="auto">
                <a:xfrm>
                  <a:off x="4692" y="2081"/>
                  <a:ext cx="0" cy="56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29" name="Line 464"/>
                <p:cNvSpPr>
                  <a:spLocks noChangeShapeType="1"/>
                </p:cNvSpPr>
                <p:nvPr/>
              </p:nvSpPr>
              <p:spPr bwMode="auto">
                <a:xfrm>
                  <a:off x="4352" y="2132"/>
                  <a:ext cx="77" cy="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30" name="Line 465"/>
                <p:cNvSpPr>
                  <a:spLocks noChangeShapeType="1"/>
                </p:cNvSpPr>
                <p:nvPr/>
              </p:nvSpPr>
              <p:spPr bwMode="auto">
                <a:xfrm>
                  <a:off x="4356" y="2136"/>
                  <a:ext cx="0" cy="6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31" name="Line 466"/>
                <p:cNvSpPr>
                  <a:spLocks noChangeShapeType="1"/>
                </p:cNvSpPr>
                <p:nvPr/>
              </p:nvSpPr>
              <p:spPr bwMode="auto">
                <a:xfrm>
                  <a:off x="4360" y="2146"/>
                  <a:ext cx="9" cy="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32" name="Line 467"/>
                <p:cNvSpPr>
                  <a:spLocks noChangeShapeType="1"/>
                </p:cNvSpPr>
                <p:nvPr/>
              </p:nvSpPr>
              <p:spPr bwMode="auto">
                <a:xfrm>
                  <a:off x="4420" y="2136"/>
                  <a:ext cx="0" cy="6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33" name="Line 468"/>
                <p:cNvSpPr>
                  <a:spLocks noChangeShapeType="1"/>
                </p:cNvSpPr>
                <p:nvPr/>
              </p:nvSpPr>
              <p:spPr bwMode="auto">
                <a:xfrm>
                  <a:off x="4645" y="2136"/>
                  <a:ext cx="0" cy="1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34" name="Line 469"/>
                <p:cNvSpPr>
                  <a:spLocks noChangeShapeType="1"/>
                </p:cNvSpPr>
                <p:nvPr/>
              </p:nvSpPr>
              <p:spPr bwMode="auto">
                <a:xfrm>
                  <a:off x="4702" y="2141"/>
                  <a:ext cx="24" cy="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35" name="Line 470"/>
                <p:cNvSpPr>
                  <a:spLocks noChangeShapeType="1"/>
                </p:cNvSpPr>
                <p:nvPr/>
              </p:nvSpPr>
              <p:spPr bwMode="auto">
                <a:xfrm>
                  <a:off x="4715" y="2145"/>
                  <a:ext cx="6" cy="14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36" name="Freeform 471"/>
                <p:cNvSpPr>
                  <a:spLocks/>
                </p:cNvSpPr>
                <p:nvPr/>
              </p:nvSpPr>
              <p:spPr bwMode="auto">
                <a:xfrm>
                  <a:off x="4452" y="2055"/>
                  <a:ext cx="26" cy="14"/>
                </a:xfrm>
                <a:custGeom>
                  <a:avLst/>
                  <a:gdLst>
                    <a:gd name="T0" fmla="*/ 0 w 26"/>
                    <a:gd name="T1" fmla="*/ 0 h 14"/>
                    <a:gd name="T2" fmla="*/ 13 w 26"/>
                    <a:gd name="T3" fmla="*/ 0 h 14"/>
                    <a:gd name="T4" fmla="*/ 25 w 26"/>
                    <a:gd name="T5" fmla="*/ 7 h 14"/>
                    <a:gd name="T6" fmla="*/ 25 w 26"/>
                    <a:gd name="T7" fmla="*/ 13 h 14"/>
                    <a:gd name="T8" fmla="*/ 3 w 26"/>
                    <a:gd name="T9" fmla="*/ 13 h 1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6" h="14">
                      <a:moveTo>
                        <a:pt x="0" y="0"/>
                      </a:moveTo>
                      <a:lnTo>
                        <a:pt x="13" y="0"/>
                      </a:lnTo>
                      <a:lnTo>
                        <a:pt x="25" y="7"/>
                      </a:lnTo>
                      <a:lnTo>
                        <a:pt x="25" y="13"/>
                      </a:lnTo>
                      <a:lnTo>
                        <a:pt x="3" y="13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7" name="Freeform 472"/>
                <p:cNvSpPr>
                  <a:spLocks/>
                </p:cNvSpPr>
                <p:nvPr/>
              </p:nvSpPr>
              <p:spPr bwMode="auto">
                <a:xfrm>
                  <a:off x="4692" y="2058"/>
                  <a:ext cx="15" cy="10"/>
                </a:xfrm>
                <a:custGeom>
                  <a:avLst/>
                  <a:gdLst>
                    <a:gd name="T0" fmla="*/ 0 w 15"/>
                    <a:gd name="T1" fmla="*/ 0 h 10"/>
                    <a:gd name="T2" fmla="*/ 14 w 15"/>
                    <a:gd name="T3" fmla="*/ 7 h 10"/>
                    <a:gd name="T4" fmla="*/ 0 w 15"/>
                    <a:gd name="T5" fmla="*/ 9 h 10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15" h="10">
                      <a:moveTo>
                        <a:pt x="0" y="0"/>
                      </a:moveTo>
                      <a:lnTo>
                        <a:pt x="14" y="7"/>
                      </a:lnTo>
                      <a:lnTo>
                        <a:pt x="0" y="9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8" name="Freeform 473"/>
                <p:cNvSpPr>
                  <a:spLocks/>
                </p:cNvSpPr>
                <p:nvPr/>
              </p:nvSpPr>
              <p:spPr bwMode="auto">
                <a:xfrm>
                  <a:off x="4618" y="2055"/>
                  <a:ext cx="19" cy="14"/>
                </a:xfrm>
                <a:custGeom>
                  <a:avLst/>
                  <a:gdLst>
                    <a:gd name="T0" fmla="*/ 0 w 19"/>
                    <a:gd name="T1" fmla="*/ 13 h 14"/>
                    <a:gd name="T2" fmla="*/ 0 w 19"/>
                    <a:gd name="T3" fmla="*/ 0 h 14"/>
                    <a:gd name="T4" fmla="*/ 18 w 19"/>
                    <a:gd name="T5" fmla="*/ 0 h 14"/>
                    <a:gd name="T6" fmla="*/ 18 w 19"/>
                    <a:gd name="T7" fmla="*/ 13 h 14"/>
                    <a:gd name="T8" fmla="*/ 0 w 19"/>
                    <a:gd name="T9" fmla="*/ 13 h 1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9" h="14">
                      <a:moveTo>
                        <a:pt x="0" y="13"/>
                      </a:moveTo>
                      <a:lnTo>
                        <a:pt x="0" y="0"/>
                      </a:lnTo>
                      <a:lnTo>
                        <a:pt x="18" y="0"/>
                      </a:lnTo>
                      <a:lnTo>
                        <a:pt x="18" y="13"/>
                      </a:lnTo>
                      <a:lnTo>
                        <a:pt x="0" y="13"/>
                      </a:lnTo>
                    </a:path>
                  </a:pathLst>
                </a:custGeom>
                <a:gradFill rotWithShape="0">
                  <a:gsLst>
                    <a:gs pos="0">
                      <a:srgbClr val="AAAAAA"/>
                    </a:gs>
                    <a:gs pos="100000">
                      <a:srgbClr val="555555"/>
                    </a:gs>
                  </a:gsLst>
                  <a:lin ang="2700000" scaled="1"/>
                </a:gra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9" name="Freeform 474"/>
                <p:cNvSpPr>
                  <a:spLocks/>
                </p:cNvSpPr>
                <p:nvPr/>
              </p:nvSpPr>
              <p:spPr bwMode="auto">
                <a:xfrm>
                  <a:off x="4518" y="2114"/>
                  <a:ext cx="36" cy="8"/>
                </a:xfrm>
                <a:custGeom>
                  <a:avLst/>
                  <a:gdLst>
                    <a:gd name="T0" fmla="*/ 0 w 36"/>
                    <a:gd name="T1" fmla="*/ 2 h 8"/>
                    <a:gd name="T2" fmla="*/ 1 w 36"/>
                    <a:gd name="T3" fmla="*/ 2 h 8"/>
                    <a:gd name="T4" fmla="*/ 2 w 36"/>
                    <a:gd name="T5" fmla="*/ 1 h 8"/>
                    <a:gd name="T6" fmla="*/ 3 w 36"/>
                    <a:gd name="T7" fmla="*/ 1 h 8"/>
                    <a:gd name="T8" fmla="*/ 4 w 36"/>
                    <a:gd name="T9" fmla="*/ 1 h 8"/>
                    <a:gd name="T10" fmla="*/ 5 w 36"/>
                    <a:gd name="T11" fmla="*/ 0 h 8"/>
                    <a:gd name="T12" fmla="*/ 6 w 36"/>
                    <a:gd name="T13" fmla="*/ 0 h 8"/>
                    <a:gd name="T14" fmla="*/ 8 w 36"/>
                    <a:gd name="T15" fmla="*/ 0 h 8"/>
                    <a:gd name="T16" fmla="*/ 9 w 36"/>
                    <a:gd name="T17" fmla="*/ 0 h 8"/>
                    <a:gd name="T18" fmla="*/ 22 w 36"/>
                    <a:gd name="T19" fmla="*/ 0 h 8"/>
                    <a:gd name="T20" fmla="*/ 23 w 36"/>
                    <a:gd name="T21" fmla="*/ 0 h 8"/>
                    <a:gd name="T22" fmla="*/ 25 w 36"/>
                    <a:gd name="T23" fmla="*/ 0 h 8"/>
                    <a:gd name="T24" fmla="*/ 26 w 36"/>
                    <a:gd name="T25" fmla="*/ 0 h 8"/>
                    <a:gd name="T26" fmla="*/ 28 w 36"/>
                    <a:gd name="T27" fmla="*/ 0 h 8"/>
                    <a:gd name="T28" fmla="*/ 29 w 36"/>
                    <a:gd name="T29" fmla="*/ 0 h 8"/>
                    <a:gd name="T30" fmla="*/ 30 w 36"/>
                    <a:gd name="T31" fmla="*/ 1 h 8"/>
                    <a:gd name="T32" fmla="*/ 31 w 36"/>
                    <a:gd name="T33" fmla="*/ 1 h 8"/>
                    <a:gd name="T34" fmla="*/ 32 w 36"/>
                    <a:gd name="T35" fmla="*/ 1 h 8"/>
                    <a:gd name="T36" fmla="*/ 33 w 36"/>
                    <a:gd name="T37" fmla="*/ 2 h 8"/>
                    <a:gd name="T38" fmla="*/ 34 w 36"/>
                    <a:gd name="T39" fmla="*/ 2 h 8"/>
                    <a:gd name="T40" fmla="*/ 35 w 36"/>
                    <a:gd name="T41" fmla="*/ 3 h 8"/>
                    <a:gd name="T42" fmla="*/ 35 w 36"/>
                    <a:gd name="T43" fmla="*/ 4 h 8"/>
                    <a:gd name="T44" fmla="*/ 34 w 36"/>
                    <a:gd name="T45" fmla="*/ 4 h 8"/>
                    <a:gd name="T46" fmla="*/ 33 w 36"/>
                    <a:gd name="T47" fmla="*/ 5 h 8"/>
                    <a:gd name="T48" fmla="*/ 32 w 36"/>
                    <a:gd name="T49" fmla="*/ 5 h 8"/>
                    <a:gd name="T50" fmla="*/ 31 w 36"/>
                    <a:gd name="T51" fmla="*/ 6 h 8"/>
                    <a:gd name="T52" fmla="*/ 30 w 36"/>
                    <a:gd name="T53" fmla="*/ 6 h 8"/>
                    <a:gd name="T54" fmla="*/ 28 w 36"/>
                    <a:gd name="T55" fmla="*/ 6 h 8"/>
                    <a:gd name="T56" fmla="*/ 27 w 36"/>
                    <a:gd name="T57" fmla="*/ 6 h 8"/>
                    <a:gd name="T58" fmla="*/ 26 w 36"/>
                    <a:gd name="T59" fmla="*/ 6 h 8"/>
                    <a:gd name="T60" fmla="*/ 24 w 36"/>
                    <a:gd name="T61" fmla="*/ 6 h 8"/>
                    <a:gd name="T62" fmla="*/ 23 w 36"/>
                    <a:gd name="T63" fmla="*/ 6 h 8"/>
                    <a:gd name="T64" fmla="*/ 21 w 36"/>
                    <a:gd name="T65" fmla="*/ 7 h 8"/>
                    <a:gd name="T66" fmla="*/ 20 w 36"/>
                    <a:gd name="T67" fmla="*/ 7 h 8"/>
                    <a:gd name="T68" fmla="*/ 18 w 36"/>
                    <a:gd name="T69" fmla="*/ 7 h 8"/>
                    <a:gd name="T70" fmla="*/ 16 w 36"/>
                    <a:gd name="T71" fmla="*/ 7 h 8"/>
                    <a:gd name="T72" fmla="*/ 15 w 36"/>
                    <a:gd name="T73" fmla="*/ 7 h 8"/>
                    <a:gd name="T74" fmla="*/ 13 w 36"/>
                    <a:gd name="T75" fmla="*/ 6 h 8"/>
                    <a:gd name="T76" fmla="*/ 12 w 36"/>
                    <a:gd name="T77" fmla="*/ 6 h 8"/>
                    <a:gd name="T78" fmla="*/ 10 w 36"/>
                    <a:gd name="T79" fmla="*/ 6 h 8"/>
                    <a:gd name="T80" fmla="*/ 9 w 36"/>
                    <a:gd name="T81" fmla="*/ 6 h 8"/>
                    <a:gd name="T82" fmla="*/ 8 w 36"/>
                    <a:gd name="T83" fmla="*/ 6 h 8"/>
                    <a:gd name="T84" fmla="*/ 6 w 36"/>
                    <a:gd name="T85" fmla="*/ 6 h 8"/>
                    <a:gd name="T86" fmla="*/ 5 w 36"/>
                    <a:gd name="T87" fmla="*/ 6 h 8"/>
                    <a:gd name="T88" fmla="*/ 4 w 36"/>
                    <a:gd name="T89" fmla="*/ 5 h 8"/>
                    <a:gd name="T90" fmla="*/ 3 w 36"/>
                    <a:gd name="T91" fmla="*/ 5 h 8"/>
                    <a:gd name="T92" fmla="*/ 2 w 36"/>
                    <a:gd name="T93" fmla="*/ 4 h 8"/>
                    <a:gd name="T94" fmla="*/ 1 w 36"/>
                    <a:gd name="T95" fmla="*/ 4 h 8"/>
                    <a:gd name="T96" fmla="*/ 0 w 36"/>
                    <a:gd name="T97" fmla="*/ 4 h 8"/>
                    <a:gd name="T98" fmla="*/ 0 w 36"/>
                    <a:gd name="T99" fmla="*/ 3 h 8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</a:gdLst>
                  <a:ahLst/>
                  <a:cxnLst>
                    <a:cxn ang="T100">
                      <a:pos x="T0" y="T1"/>
                    </a:cxn>
                    <a:cxn ang="T101">
                      <a:pos x="T2" y="T3"/>
                    </a:cxn>
                    <a:cxn ang="T102">
                      <a:pos x="T4" y="T5"/>
                    </a:cxn>
                    <a:cxn ang="T103">
                      <a:pos x="T6" y="T7"/>
                    </a:cxn>
                    <a:cxn ang="T104">
                      <a:pos x="T8" y="T9"/>
                    </a:cxn>
                    <a:cxn ang="T105">
                      <a:pos x="T10" y="T11"/>
                    </a:cxn>
                    <a:cxn ang="T106">
                      <a:pos x="T12" y="T13"/>
                    </a:cxn>
                    <a:cxn ang="T107">
                      <a:pos x="T14" y="T15"/>
                    </a:cxn>
                    <a:cxn ang="T108">
                      <a:pos x="T16" y="T17"/>
                    </a:cxn>
                    <a:cxn ang="T109">
                      <a:pos x="T18" y="T19"/>
                    </a:cxn>
                    <a:cxn ang="T110">
                      <a:pos x="T20" y="T21"/>
                    </a:cxn>
                    <a:cxn ang="T111">
                      <a:pos x="T22" y="T23"/>
                    </a:cxn>
                    <a:cxn ang="T112">
                      <a:pos x="T24" y="T25"/>
                    </a:cxn>
                    <a:cxn ang="T113">
                      <a:pos x="T26" y="T27"/>
                    </a:cxn>
                    <a:cxn ang="T114">
                      <a:pos x="T28" y="T29"/>
                    </a:cxn>
                    <a:cxn ang="T115">
                      <a:pos x="T30" y="T31"/>
                    </a:cxn>
                    <a:cxn ang="T116">
                      <a:pos x="T32" y="T33"/>
                    </a:cxn>
                    <a:cxn ang="T117">
                      <a:pos x="T34" y="T35"/>
                    </a:cxn>
                    <a:cxn ang="T118">
                      <a:pos x="T36" y="T37"/>
                    </a:cxn>
                    <a:cxn ang="T119">
                      <a:pos x="T38" y="T39"/>
                    </a:cxn>
                    <a:cxn ang="T120">
                      <a:pos x="T40" y="T41"/>
                    </a:cxn>
                    <a:cxn ang="T121">
                      <a:pos x="T42" y="T43"/>
                    </a:cxn>
                    <a:cxn ang="T122">
                      <a:pos x="T44" y="T45"/>
                    </a:cxn>
                    <a:cxn ang="T123">
                      <a:pos x="T46" y="T47"/>
                    </a:cxn>
                    <a:cxn ang="T124">
                      <a:pos x="T48" y="T49"/>
                    </a:cxn>
                    <a:cxn ang="T125">
                      <a:pos x="T50" y="T51"/>
                    </a:cxn>
                    <a:cxn ang="T126">
                      <a:pos x="T52" y="T53"/>
                    </a:cxn>
                    <a:cxn ang="T127">
                      <a:pos x="T54" y="T55"/>
                    </a:cxn>
                    <a:cxn ang="T128">
                      <a:pos x="T56" y="T57"/>
                    </a:cxn>
                    <a:cxn ang="T129">
                      <a:pos x="T58" y="T59"/>
                    </a:cxn>
                    <a:cxn ang="T130">
                      <a:pos x="T60" y="T61"/>
                    </a:cxn>
                    <a:cxn ang="T131">
                      <a:pos x="T62" y="T63"/>
                    </a:cxn>
                    <a:cxn ang="T132">
                      <a:pos x="T64" y="T65"/>
                    </a:cxn>
                    <a:cxn ang="T133">
                      <a:pos x="T66" y="T67"/>
                    </a:cxn>
                    <a:cxn ang="T134">
                      <a:pos x="T68" y="T69"/>
                    </a:cxn>
                    <a:cxn ang="T135">
                      <a:pos x="T70" y="T71"/>
                    </a:cxn>
                    <a:cxn ang="T136">
                      <a:pos x="T72" y="T73"/>
                    </a:cxn>
                    <a:cxn ang="T137">
                      <a:pos x="T74" y="T75"/>
                    </a:cxn>
                    <a:cxn ang="T138">
                      <a:pos x="T76" y="T77"/>
                    </a:cxn>
                    <a:cxn ang="T139">
                      <a:pos x="T78" y="T79"/>
                    </a:cxn>
                    <a:cxn ang="T140">
                      <a:pos x="T80" y="T81"/>
                    </a:cxn>
                    <a:cxn ang="T141">
                      <a:pos x="T82" y="T83"/>
                    </a:cxn>
                    <a:cxn ang="T142">
                      <a:pos x="T84" y="T85"/>
                    </a:cxn>
                    <a:cxn ang="T143">
                      <a:pos x="T86" y="T87"/>
                    </a:cxn>
                    <a:cxn ang="T144">
                      <a:pos x="T88" y="T89"/>
                    </a:cxn>
                    <a:cxn ang="T145">
                      <a:pos x="T90" y="T91"/>
                    </a:cxn>
                    <a:cxn ang="T146">
                      <a:pos x="T92" y="T93"/>
                    </a:cxn>
                    <a:cxn ang="T147">
                      <a:pos x="T94" y="T95"/>
                    </a:cxn>
                    <a:cxn ang="T148">
                      <a:pos x="T96" y="T97"/>
                    </a:cxn>
                    <a:cxn ang="T149">
                      <a:pos x="T98" y="T99"/>
                    </a:cxn>
                  </a:cxnLst>
                  <a:rect l="0" t="0" r="r" b="b"/>
                  <a:pathLst>
                    <a:path w="36" h="8">
                      <a:moveTo>
                        <a:pt x="0" y="2"/>
                      </a:moveTo>
                      <a:lnTo>
                        <a:pt x="1" y="2"/>
                      </a:lnTo>
                      <a:lnTo>
                        <a:pt x="2" y="1"/>
                      </a:lnTo>
                      <a:lnTo>
                        <a:pt x="3" y="1"/>
                      </a:lnTo>
                      <a:lnTo>
                        <a:pt x="4" y="1"/>
                      </a:lnTo>
                      <a:lnTo>
                        <a:pt x="5" y="0"/>
                      </a:lnTo>
                      <a:lnTo>
                        <a:pt x="6" y="0"/>
                      </a:lnTo>
                      <a:lnTo>
                        <a:pt x="8" y="0"/>
                      </a:lnTo>
                      <a:lnTo>
                        <a:pt x="9" y="0"/>
                      </a:lnTo>
                      <a:lnTo>
                        <a:pt x="22" y="0"/>
                      </a:lnTo>
                      <a:lnTo>
                        <a:pt x="23" y="0"/>
                      </a:lnTo>
                      <a:lnTo>
                        <a:pt x="25" y="0"/>
                      </a:lnTo>
                      <a:lnTo>
                        <a:pt x="26" y="0"/>
                      </a:lnTo>
                      <a:lnTo>
                        <a:pt x="28" y="0"/>
                      </a:lnTo>
                      <a:lnTo>
                        <a:pt x="29" y="0"/>
                      </a:lnTo>
                      <a:lnTo>
                        <a:pt x="30" y="1"/>
                      </a:lnTo>
                      <a:lnTo>
                        <a:pt x="31" y="1"/>
                      </a:lnTo>
                      <a:lnTo>
                        <a:pt x="32" y="1"/>
                      </a:lnTo>
                      <a:lnTo>
                        <a:pt x="33" y="2"/>
                      </a:lnTo>
                      <a:lnTo>
                        <a:pt x="34" y="2"/>
                      </a:lnTo>
                      <a:lnTo>
                        <a:pt x="35" y="3"/>
                      </a:lnTo>
                      <a:lnTo>
                        <a:pt x="35" y="4"/>
                      </a:lnTo>
                      <a:lnTo>
                        <a:pt x="34" y="4"/>
                      </a:lnTo>
                      <a:lnTo>
                        <a:pt x="33" y="5"/>
                      </a:lnTo>
                      <a:lnTo>
                        <a:pt x="32" y="5"/>
                      </a:lnTo>
                      <a:lnTo>
                        <a:pt x="31" y="6"/>
                      </a:lnTo>
                      <a:lnTo>
                        <a:pt x="30" y="6"/>
                      </a:lnTo>
                      <a:lnTo>
                        <a:pt x="28" y="6"/>
                      </a:lnTo>
                      <a:lnTo>
                        <a:pt x="27" y="6"/>
                      </a:lnTo>
                      <a:lnTo>
                        <a:pt x="26" y="6"/>
                      </a:lnTo>
                      <a:lnTo>
                        <a:pt x="24" y="6"/>
                      </a:lnTo>
                      <a:lnTo>
                        <a:pt x="23" y="6"/>
                      </a:lnTo>
                      <a:lnTo>
                        <a:pt x="21" y="7"/>
                      </a:lnTo>
                      <a:lnTo>
                        <a:pt x="20" y="7"/>
                      </a:lnTo>
                      <a:lnTo>
                        <a:pt x="18" y="7"/>
                      </a:lnTo>
                      <a:lnTo>
                        <a:pt x="16" y="7"/>
                      </a:lnTo>
                      <a:lnTo>
                        <a:pt x="15" y="7"/>
                      </a:lnTo>
                      <a:lnTo>
                        <a:pt x="13" y="6"/>
                      </a:lnTo>
                      <a:lnTo>
                        <a:pt x="12" y="6"/>
                      </a:lnTo>
                      <a:lnTo>
                        <a:pt x="10" y="6"/>
                      </a:lnTo>
                      <a:lnTo>
                        <a:pt x="9" y="6"/>
                      </a:lnTo>
                      <a:lnTo>
                        <a:pt x="8" y="6"/>
                      </a:lnTo>
                      <a:lnTo>
                        <a:pt x="6" y="6"/>
                      </a:lnTo>
                      <a:lnTo>
                        <a:pt x="5" y="6"/>
                      </a:lnTo>
                      <a:lnTo>
                        <a:pt x="4" y="5"/>
                      </a:lnTo>
                      <a:lnTo>
                        <a:pt x="3" y="5"/>
                      </a:lnTo>
                      <a:lnTo>
                        <a:pt x="2" y="4"/>
                      </a:lnTo>
                      <a:lnTo>
                        <a:pt x="1" y="4"/>
                      </a:lnTo>
                      <a:lnTo>
                        <a:pt x="0" y="4"/>
                      </a:lnTo>
                      <a:lnTo>
                        <a:pt x="0" y="3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40" name="Line 475"/>
                <p:cNvSpPr>
                  <a:spLocks noChangeShapeType="1"/>
                </p:cNvSpPr>
                <p:nvPr/>
              </p:nvSpPr>
              <p:spPr bwMode="auto">
                <a:xfrm flipV="1">
                  <a:off x="4419" y="2023"/>
                  <a:ext cx="0" cy="15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</p:grpSp>
      <p:sp>
        <p:nvSpPr>
          <p:cNvPr id="154" name="TextBox 153"/>
          <p:cNvSpPr txBox="1"/>
          <p:nvPr/>
        </p:nvSpPr>
        <p:spPr>
          <a:xfrm>
            <a:off x="914400" y="-3376"/>
            <a:ext cx="7738368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i="1" dirty="0"/>
              <a:t>GUIADO “HOMING”</a:t>
            </a:r>
          </a:p>
          <a:p>
            <a:pPr algn="ctr"/>
            <a:r>
              <a:rPr lang="en-US" sz="3800" b="1" i="1" dirty="0">
                <a:solidFill>
                  <a:srgbClr val="C00000"/>
                </a:solidFill>
              </a:rPr>
              <a:t>HOMING PASIVO</a:t>
            </a:r>
          </a:p>
        </p:txBody>
      </p:sp>
      <p:grpSp>
        <p:nvGrpSpPr>
          <p:cNvPr id="168" name="Group 167"/>
          <p:cNvGrpSpPr/>
          <p:nvPr/>
        </p:nvGrpSpPr>
        <p:grpSpPr>
          <a:xfrm>
            <a:off x="398774" y="4455461"/>
            <a:ext cx="2054886" cy="663574"/>
            <a:chOff x="826852" y="5248637"/>
            <a:chExt cx="1828800" cy="471717"/>
          </a:xfrm>
        </p:grpSpPr>
        <p:sp>
          <p:nvSpPr>
            <p:cNvPr id="165" name="Rounded Rectangle 164"/>
            <p:cNvSpPr/>
            <p:nvPr/>
          </p:nvSpPr>
          <p:spPr>
            <a:xfrm>
              <a:off x="826852" y="5248637"/>
              <a:ext cx="1828800" cy="471717"/>
            </a:xfrm>
            <a:prstGeom prst="round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0" name="Rectangle 6"/>
            <p:cNvSpPr>
              <a:spLocks noChangeArrowheads="1"/>
            </p:cNvSpPr>
            <p:nvPr/>
          </p:nvSpPr>
          <p:spPr bwMode="auto">
            <a:xfrm>
              <a:off x="982795" y="5284485"/>
              <a:ext cx="1516914" cy="40002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 anchor="ctr">
              <a:spAutoFit/>
            </a:bodyPr>
            <a:lstStyle/>
            <a:p>
              <a:pPr algn="ctr" eaLnBrk="0" hangingPunct="0">
                <a:lnSpc>
                  <a:spcPct val="85000"/>
                </a:lnSpc>
                <a:spcBef>
                  <a:spcPct val="30000"/>
                </a:spcBef>
                <a:defRPr/>
              </a:pPr>
              <a:r>
                <a:rPr lang="en-US" b="1" i="1" dirty="0" err="1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LP932" charset="0"/>
                </a:rPr>
                <a:t>Misil</a:t>
              </a:r>
              <a:r>
                <a:rPr lang="en-US" b="1" i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LP932" charset="0"/>
                </a:rPr>
                <a:t> porta un  </a:t>
              </a:r>
              <a:br>
                <a:rPr lang="en-US" b="1" i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LP932" charset="0"/>
                </a:rPr>
              </a:br>
              <a:r>
                <a:rPr lang="en-US" b="1" i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LP932" charset="0"/>
                </a:rPr>
                <a:t>Receptor </a:t>
              </a:r>
              <a:r>
                <a:rPr lang="en-US" b="1" i="1" dirty="0" err="1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LP932" charset="0"/>
                </a:rPr>
                <a:t>Pasivo</a:t>
              </a:r>
              <a:endParaRPr lang="en-US" b="1" i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P932" charset="0"/>
              </a:endParaRPr>
            </a:p>
          </p:txBody>
        </p:sp>
      </p:grpSp>
      <p:grpSp>
        <p:nvGrpSpPr>
          <p:cNvPr id="147" name="Group 36"/>
          <p:cNvGrpSpPr>
            <a:grpSpLocks/>
          </p:cNvGrpSpPr>
          <p:nvPr/>
        </p:nvGrpSpPr>
        <p:grpSpPr bwMode="auto">
          <a:xfrm>
            <a:off x="177369" y="1552416"/>
            <a:ext cx="4699431" cy="657384"/>
            <a:chOff x="202" y="3409"/>
            <a:chExt cx="2625" cy="569"/>
          </a:xfrm>
        </p:grpSpPr>
        <p:sp>
          <p:nvSpPr>
            <p:cNvPr id="148" name="Freeform 37"/>
            <p:cNvSpPr>
              <a:spLocks/>
            </p:cNvSpPr>
            <p:nvPr/>
          </p:nvSpPr>
          <p:spPr bwMode="auto">
            <a:xfrm>
              <a:off x="202" y="3409"/>
              <a:ext cx="2625" cy="569"/>
            </a:xfrm>
            <a:custGeom>
              <a:avLst/>
              <a:gdLst>
                <a:gd name="T0" fmla="*/ 0 w 2625"/>
                <a:gd name="T1" fmla="*/ 568 h 569"/>
                <a:gd name="T2" fmla="*/ 0 w 2625"/>
                <a:gd name="T3" fmla="*/ 0 h 569"/>
                <a:gd name="T4" fmla="*/ 2624 w 2625"/>
                <a:gd name="T5" fmla="*/ 0 h 569"/>
                <a:gd name="T6" fmla="*/ 2624 w 2625"/>
                <a:gd name="T7" fmla="*/ 568 h 569"/>
                <a:gd name="T8" fmla="*/ 0 w 2625"/>
                <a:gd name="T9" fmla="*/ 568 h 56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625" h="569">
                  <a:moveTo>
                    <a:pt x="0" y="568"/>
                  </a:moveTo>
                  <a:lnTo>
                    <a:pt x="0" y="0"/>
                  </a:lnTo>
                  <a:lnTo>
                    <a:pt x="2624" y="0"/>
                  </a:lnTo>
                  <a:lnTo>
                    <a:pt x="2624" y="568"/>
                  </a:lnTo>
                  <a:lnTo>
                    <a:pt x="0" y="568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9" name="Freeform 38"/>
            <p:cNvSpPr>
              <a:spLocks/>
            </p:cNvSpPr>
            <p:nvPr/>
          </p:nvSpPr>
          <p:spPr bwMode="auto">
            <a:xfrm>
              <a:off x="202" y="3409"/>
              <a:ext cx="2625" cy="44"/>
            </a:xfrm>
            <a:custGeom>
              <a:avLst/>
              <a:gdLst>
                <a:gd name="T0" fmla="*/ 44 w 2625"/>
                <a:gd name="T1" fmla="*/ 43 h 44"/>
                <a:gd name="T2" fmla="*/ 0 w 2625"/>
                <a:gd name="T3" fmla="*/ 0 h 44"/>
                <a:gd name="T4" fmla="*/ 2624 w 2625"/>
                <a:gd name="T5" fmla="*/ 0 h 44"/>
                <a:gd name="T6" fmla="*/ 2581 w 2625"/>
                <a:gd name="T7" fmla="*/ 43 h 44"/>
                <a:gd name="T8" fmla="*/ 44 w 2625"/>
                <a:gd name="T9" fmla="*/ 43 h 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625" h="44">
                  <a:moveTo>
                    <a:pt x="44" y="43"/>
                  </a:moveTo>
                  <a:lnTo>
                    <a:pt x="0" y="0"/>
                  </a:lnTo>
                  <a:lnTo>
                    <a:pt x="2624" y="0"/>
                  </a:lnTo>
                  <a:lnTo>
                    <a:pt x="2581" y="43"/>
                  </a:lnTo>
                  <a:lnTo>
                    <a:pt x="44" y="43"/>
                  </a:lnTo>
                </a:path>
              </a:pathLst>
            </a:custGeom>
            <a:solidFill>
              <a:srgbClr val="BFBFB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0" name="Freeform 39"/>
            <p:cNvSpPr>
              <a:spLocks/>
            </p:cNvSpPr>
            <p:nvPr/>
          </p:nvSpPr>
          <p:spPr bwMode="auto">
            <a:xfrm>
              <a:off x="202" y="3409"/>
              <a:ext cx="45" cy="569"/>
            </a:xfrm>
            <a:custGeom>
              <a:avLst/>
              <a:gdLst>
                <a:gd name="T0" fmla="*/ 44 w 45"/>
                <a:gd name="T1" fmla="*/ 525 h 569"/>
                <a:gd name="T2" fmla="*/ 0 w 45"/>
                <a:gd name="T3" fmla="*/ 568 h 569"/>
                <a:gd name="T4" fmla="*/ 0 w 45"/>
                <a:gd name="T5" fmla="*/ 0 h 569"/>
                <a:gd name="T6" fmla="*/ 44 w 45"/>
                <a:gd name="T7" fmla="*/ 43 h 569"/>
                <a:gd name="T8" fmla="*/ 44 w 45"/>
                <a:gd name="T9" fmla="*/ 525 h 56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5" h="569">
                  <a:moveTo>
                    <a:pt x="44" y="525"/>
                  </a:moveTo>
                  <a:lnTo>
                    <a:pt x="0" y="568"/>
                  </a:lnTo>
                  <a:lnTo>
                    <a:pt x="0" y="0"/>
                  </a:lnTo>
                  <a:lnTo>
                    <a:pt x="44" y="43"/>
                  </a:lnTo>
                  <a:lnTo>
                    <a:pt x="44" y="525"/>
                  </a:lnTo>
                </a:path>
              </a:pathLst>
            </a:custGeom>
            <a:solidFill>
              <a:srgbClr val="7F7F7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1" name="Freeform 40"/>
            <p:cNvSpPr>
              <a:spLocks/>
            </p:cNvSpPr>
            <p:nvPr/>
          </p:nvSpPr>
          <p:spPr bwMode="auto">
            <a:xfrm>
              <a:off x="2783" y="3409"/>
              <a:ext cx="44" cy="569"/>
            </a:xfrm>
            <a:custGeom>
              <a:avLst/>
              <a:gdLst>
                <a:gd name="T0" fmla="*/ 0 w 44"/>
                <a:gd name="T1" fmla="*/ 43 h 569"/>
                <a:gd name="T2" fmla="*/ 43 w 44"/>
                <a:gd name="T3" fmla="*/ 0 h 569"/>
                <a:gd name="T4" fmla="*/ 43 w 44"/>
                <a:gd name="T5" fmla="*/ 568 h 569"/>
                <a:gd name="T6" fmla="*/ 0 w 44"/>
                <a:gd name="T7" fmla="*/ 525 h 569"/>
                <a:gd name="T8" fmla="*/ 0 w 44"/>
                <a:gd name="T9" fmla="*/ 43 h 56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4" h="569">
                  <a:moveTo>
                    <a:pt x="0" y="43"/>
                  </a:moveTo>
                  <a:lnTo>
                    <a:pt x="43" y="0"/>
                  </a:lnTo>
                  <a:lnTo>
                    <a:pt x="43" y="568"/>
                  </a:lnTo>
                  <a:lnTo>
                    <a:pt x="0" y="525"/>
                  </a:lnTo>
                  <a:lnTo>
                    <a:pt x="0" y="43"/>
                  </a:lnTo>
                </a:path>
              </a:pathLst>
            </a:custGeom>
            <a:solidFill>
              <a:srgbClr val="7F7F7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2" name="Freeform 41"/>
            <p:cNvSpPr>
              <a:spLocks/>
            </p:cNvSpPr>
            <p:nvPr/>
          </p:nvSpPr>
          <p:spPr bwMode="auto">
            <a:xfrm>
              <a:off x="202" y="3934"/>
              <a:ext cx="2625" cy="44"/>
            </a:xfrm>
            <a:custGeom>
              <a:avLst/>
              <a:gdLst>
                <a:gd name="T0" fmla="*/ 44 w 2625"/>
                <a:gd name="T1" fmla="*/ 0 h 44"/>
                <a:gd name="T2" fmla="*/ 0 w 2625"/>
                <a:gd name="T3" fmla="*/ 43 h 44"/>
                <a:gd name="T4" fmla="*/ 2624 w 2625"/>
                <a:gd name="T5" fmla="*/ 43 h 44"/>
                <a:gd name="T6" fmla="*/ 2581 w 2625"/>
                <a:gd name="T7" fmla="*/ 0 h 44"/>
                <a:gd name="T8" fmla="*/ 44 w 2625"/>
                <a:gd name="T9" fmla="*/ 0 h 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625" h="44">
                  <a:moveTo>
                    <a:pt x="44" y="0"/>
                  </a:moveTo>
                  <a:lnTo>
                    <a:pt x="0" y="43"/>
                  </a:lnTo>
                  <a:lnTo>
                    <a:pt x="2624" y="43"/>
                  </a:lnTo>
                  <a:lnTo>
                    <a:pt x="2581" y="0"/>
                  </a:lnTo>
                  <a:lnTo>
                    <a:pt x="44" y="0"/>
                  </a:lnTo>
                </a:path>
              </a:pathLst>
            </a:custGeom>
            <a:solidFill>
              <a:srgbClr val="3F3F3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63" name="Rectangle 42"/>
          <p:cNvSpPr>
            <a:spLocks noChangeArrowheads="1"/>
          </p:cNvSpPr>
          <p:nvPr/>
        </p:nvSpPr>
        <p:spPr bwMode="auto">
          <a:xfrm>
            <a:off x="320552" y="1640016"/>
            <a:ext cx="4413069" cy="4821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 anchor="ctr">
            <a:spAutoFit/>
          </a:bodyPr>
          <a:lstStyle/>
          <a:p>
            <a:pPr algn="ctr" eaLnBrk="0" hangingPunct="0">
              <a:lnSpc>
                <a:spcPct val="85000"/>
              </a:lnSpc>
              <a:spcBef>
                <a:spcPct val="30000"/>
              </a:spcBef>
              <a:defRPr/>
            </a:pPr>
            <a:r>
              <a:rPr lang="en-US" sz="30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SIDEWINDER </a:t>
            </a:r>
            <a:r>
              <a:rPr lang="en-US" sz="3000" i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es</a:t>
            </a:r>
            <a:r>
              <a:rPr lang="en-US" sz="30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 </a:t>
            </a:r>
            <a:r>
              <a:rPr lang="en-US" sz="3000" i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Pasivo</a:t>
            </a:r>
            <a:endParaRPr lang="en-US" sz="30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</a:endParaRPr>
          </a:p>
        </p:txBody>
      </p:sp>
      <p:sp>
        <p:nvSpPr>
          <p:cNvPr id="172" name="Freeform 171"/>
          <p:cNvSpPr/>
          <p:nvPr/>
        </p:nvSpPr>
        <p:spPr>
          <a:xfrm rot="237112">
            <a:off x="1747858" y="2828019"/>
            <a:ext cx="6345239" cy="1607149"/>
          </a:xfrm>
          <a:custGeom>
            <a:avLst/>
            <a:gdLst>
              <a:gd name="connsiteX0" fmla="*/ 6595354 w 6595354"/>
              <a:gd name="connsiteY0" fmla="*/ 0 h 1546698"/>
              <a:gd name="connsiteX1" fmla="*/ 0 w 6595354"/>
              <a:gd name="connsiteY1" fmla="*/ 894945 h 1546698"/>
              <a:gd name="connsiteX2" fmla="*/ 9728 w 6595354"/>
              <a:gd name="connsiteY2" fmla="*/ 1546698 h 1546698"/>
              <a:gd name="connsiteX3" fmla="*/ 6595354 w 6595354"/>
              <a:gd name="connsiteY3" fmla="*/ 0 h 1546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95354" h="1546698">
                <a:moveTo>
                  <a:pt x="6595354" y="0"/>
                </a:moveTo>
                <a:lnTo>
                  <a:pt x="0" y="894945"/>
                </a:lnTo>
                <a:lnTo>
                  <a:pt x="9728" y="1546698"/>
                </a:lnTo>
                <a:lnTo>
                  <a:pt x="6595354" y="0"/>
                </a:lnTo>
                <a:close/>
              </a:path>
            </a:pathLst>
          </a:custGeom>
          <a:gradFill flip="none" rotWithShape="1">
            <a:gsLst>
              <a:gs pos="0">
                <a:schemeClr val="accent2">
                  <a:lumMod val="20000"/>
                  <a:lumOff val="80000"/>
                  <a:alpha val="0"/>
                </a:schemeClr>
              </a:gs>
              <a:gs pos="50000">
                <a:schemeClr val="accent2">
                  <a:lumMod val="60000"/>
                  <a:lumOff val="40000"/>
                </a:schemeClr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1" name="Oval 140"/>
          <p:cNvSpPr/>
          <p:nvPr/>
        </p:nvSpPr>
        <p:spPr>
          <a:xfrm>
            <a:off x="5781949" y="686395"/>
            <a:ext cx="5060401" cy="4519692"/>
          </a:xfrm>
          <a:prstGeom prst="ellipse">
            <a:avLst/>
          </a:prstGeom>
          <a:gradFill flip="none" rotWithShape="1">
            <a:gsLst>
              <a:gs pos="19000">
                <a:srgbClr val="D96E6E">
                  <a:alpha val="26000"/>
                </a:srgbClr>
              </a:gs>
              <a:gs pos="0">
                <a:schemeClr val="accent2">
                  <a:lumMod val="20000"/>
                  <a:lumOff val="80000"/>
                  <a:alpha val="0"/>
                </a:schemeClr>
              </a:gs>
              <a:gs pos="100000">
                <a:srgbClr val="C0000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635000"/>
          </a:effectLst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69" name="Group 168"/>
          <p:cNvGrpSpPr/>
          <p:nvPr/>
        </p:nvGrpSpPr>
        <p:grpSpPr>
          <a:xfrm>
            <a:off x="4901099" y="4651909"/>
            <a:ext cx="3317480" cy="1352164"/>
            <a:chOff x="3630312" y="5162665"/>
            <a:chExt cx="2050288" cy="774072"/>
          </a:xfrm>
        </p:grpSpPr>
        <p:sp>
          <p:nvSpPr>
            <p:cNvPr id="166" name="Rounded Rectangle 165"/>
            <p:cNvSpPr/>
            <p:nvPr/>
          </p:nvSpPr>
          <p:spPr>
            <a:xfrm>
              <a:off x="3669291" y="5204163"/>
              <a:ext cx="1945517" cy="697954"/>
            </a:xfrm>
            <a:prstGeom prst="round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1" name="Rectangle 7"/>
            <p:cNvSpPr>
              <a:spLocks noChangeArrowheads="1"/>
            </p:cNvSpPr>
            <p:nvPr/>
          </p:nvSpPr>
          <p:spPr bwMode="auto">
            <a:xfrm>
              <a:off x="3630312" y="5162665"/>
              <a:ext cx="2050288" cy="774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90488" tIns="44450" rIns="90488" bIns="44450" anchor="ctr">
              <a:spAutoFit/>
            </a:bodyPr>
            <a:lstStyle/>
            <a:p>
              <a:pPr algn="ctr" eaLnBrk="0" hangingPunct="0">
                <a:lnSpc>
                  <a:spcPct val="85000"/>
                </a:lnSpc>
                <a:spcBef>
                  <a:spcPct val="30000"/>
                </a:spcBef>
                <a:defRPr/>
              </a:pPr>
              <a:r>
                <a:rPr lang="en-US" b="1" i="1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LP932" charset="0"/>
                </a:rPr>
                <a:t>FIRE &amp; FORGET </a:t>
              </a:r>
            </a:p>
            <a:p>
              <a:pPr algn="ctr" eaLnBrk="0" hangingPunct="0">
                <a:lnSpc>
                  <a:spcPct val="85000"/>
                </a:lnSpc>
                <a:spcBef>
                  <a:spcPct val="30000"/>
                </a:spcBef>
                <a:defRPr/>
              </a:pPr>
              <a:r>
                <a:rPr lang="en-US" b="1" i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LP932" charset="0"/>
                </a:rPr>
                <a:t>…</a:t>
              </a:r>
              <a:r>
                <a:rPr lang="en-US" b="1" i="1" dirty="0" err="1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LP932" charset="0"/>
                </a:rPr>
                <a:t>pero</a:t>
              </a:r>
              <a:r>
                <a:rPr lang="en-US" b="1" i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LP932" charset="0"/>
                </a:rPr>
                <a:t> el </a:t>
              </a:r>
              <a:r>
                <a:rPr lang="en-US" b="1" i="1" dirty="0" err="1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LP932" charset="0"/>
                </a:rPr>
                <a:t>blanco</a:t>
              </a:r>
              <a:r>
                <a:rPr lang="en-US" b="1" i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LP932" charset="0"/>
                </a:rPr>
                <a:t> </a:t>
              </a:r>
              <a:r>
                <a:rPr lang="en-US" b="1" i="1" dirty="0" err="1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LP932" charset="0"/>
                </a:rPr>
                <a:t>debe</a:t>
              </a:r>
              <a:r>
                <a:rPr lang="en-US" b="1" i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LP932" charset="0"/>
                </a:rPr>
                <a:t> </a:t>
              </a:r>
              <a:r>
                <a:rPr lang="en-US" b="1" i="1" dirty="0" err="1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LP932" charset="0"/>
                </a:rPr>
                <a:t>tener</a:t>
              </a:r>
              <a:r>
                <a:rPr lang="en-US" b="1" i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LP932" charset="0"/>
                </a:rPr>
                <a:t> </a:t>
              </a:r>
              <a:r>
                <a:rPr lang="en-US" b="1" i="1" dirty="0" err="1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LP932" charset="0"/>
                </a:rPr>
                <a:t>una</a:t>
              </a:r>
              <a:r>
                <a:rPr lang="en-US" b="1" i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LP932" charset="0"/>
                </a:rPr>
                <a:t> </a:t>
              </a:r>
              <a:r>
                <a:rPr lang="en-US" b="1" i="1" dirty="0" err="1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LP932" charset="0"/>
                </a:rPr>
                <a:t>fuente</a:t>
              </a:r>
              <a:r>
                <a:rPr lang="en-US" b="1" i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LP932" charset="0"/>
                </a:rPr>
                <a:t> de </a:t>
              </a:r>
              <a:r>
                <a:rPr lang="en-US" b="1" i="1" dirty="0" err="1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LP932" charset="0"/>
                </a:rPr>
                <a:t>energía</a:t>
              </a:r>
              <a:r>
                <a:rPr lang="en-US" b="1" i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LP932" charset="0"/>
                </a:rPr>
                <a:t> que el </a:t>
              </a:r>
              <a:r>
                <a:rPr lang="en-US" b="1" i="1" dirty="0" err="1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LP932" charset="0"/>
                </a:rPr>
                <a:t>arma</a:t>
              </a:r>
              <a:r>
                <a:rPr lang="en-US" b="1" i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LP932" charset="0"/>
                </a:rPr>
                <a:t> sea </a:t>
              </a:r>
              <a:r>
                <a:rPr lang="en-US" b="1" i="1" dirty="0" err="1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LP932" charset="0"/>
                </a:rPr>
                <a:t>capaz</a:t>
              </a:r>
              <a:r>
                <a:rPr lang="en-US" b="1" i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LP932" charset="0"/>
                </a:rPr>
                <a:t>  </a:t>
              </a:r>
              <a:r>
                <a:rPr lang="en-US" b="1" i="1" dirty="0" err="1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LP932" charset="0"/>
                </a:rPr>
                <a:t>detecta</a:t>
              </a:r>
              <a:r>
                <a:rPr lang="en-US" b="1" i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LP932" charset="0"/>
                </a:rPr>
                <a:t> y </a:t>
              </a:r>
              <a:r>
                <a:rPr lang="en-US" b="1" i="1" dirty="0" err="1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LP932" charset="0"/>
                </a:rPr>
                <a:t>dirijirse</a:t>
              </a:r>
              <a:r>
                <a:rPr lang="en-US" b="1" i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LP932" charset="0"/>
                </a:rPr>
                <a:t> </a:t>
              </a:r>
              <a:r>
                <a:rPr lang="en-US" b="1" i="1" dirty="0" err="1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LP932" charset="0"/>
                </a:rPr>
                <a:t>hacia</a:t>
              </a:r>
              <a:r>
                <a:rPr lang="en-US" b="1" i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LP932" charset="0"/>
                </a:rPr>
                <a:t> </a:t>
              </a:r>
              <a:r>
                <a:rPr lang="en-US" b="1" i="1" dirty="0" err="1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LP932" charset="0"/>
                </a:rPr>
                <a:t>ella</a:t>
              </a:r>
              <a:endParaRPr lang="en-US" b="1" i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P93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814894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usarmy.vo.llnwd.net/e2/rv5_images/factfiles/thumbs/airdefense/patriot_outline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30" y="1997739"/>
            <a:ext cx="1771042" cy="1281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0684" name="Rectangle 70683"/>
          <p:cNvSpPr/>
          <p:nvPr/>
        </p:nvSpPr>
        <p:spPr>
          <a:xfrm>
            <a:off x="531484" y="5466679"/>
            <a:ext cx="45719" cy="598597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7" name="Group 362"/>
          <p:cNvGrpSpPr>
            <a:grpSpLocks/>
          </p:cNvGrpSpPr>
          <p:nvPr/>
        </p:nvGrpSpPr>
        <p:grpSpPr bwMode="auto">
          <a:xfrm>
            <a:off x="6569075" y="2455704"/>
            <a:ext cx="2206625" cy="544512"/>
            <a:chOff x="4200" y="1859"/>
            <a:chExt cx="1390" cy="343"/>
          </a:xfrm>
        </p:grpSpPr>
        <p:sp>
          <p:nvSpPr>
            <p:cNvPr id="28" name="Freeform 363"/>
            <p:cNvSpPr>
              <a:spLocks/>
            </p:cNvSpPr>
            <p:nvPr/>
          </p:nvSpPr>
          <p:spPr bwMode="auto">
            <a:xfrm>
              <a:off x="4200" y="1859"/>
              <a:ext cx="1390" cy="343"/>
            </a:xfrm>
            <a:custGeom>
              <a:avLst/>
              <a:gdLst>
                <a:gd name="T0" fmla="*/ 215 w 1390"/>
                <a:gd name="T1" fmla="*/ 170 h 343"/>
                <a:gd name="T2" fmla="*/ 188 w 1390"/>
                <a:gd name="T3" fmla="*/ 177 h 343"/>
                <a:gd name="T4" fmla="*/ 153 w 1390"/>
                <a:gd name="T5" fmla="*/ 182 h 343"/>
                <a:gd name="T6" fmla="*/ 117 w 1390"/>
                <a:gd name="T7" fmla="*/ 192 h 343"/>
                <a:gd name="T8" fmla="*/ 79 w 1390"/>
                <a:gd name="T9" fmla="*/ 204 h 343"/>
                <a:gd name="T10" fmla="*/ 38 w 1390"/>
                <a:gd name="T11" fmla="*/ 221 h 343"/>
                <a:gd name="T12" fmla="*/ 10 w 1390"/>
                <a:gd name="T13" fmla="*/ 235 h 343"/>
                <a:gd name="T14" fmla="*/ 19 w 1390"/>
                <a:gd name="T15" fmla="*/ 253 h 343"/>
                <a:gd name="T16" fmla="*/ 58 w 1390"/>
                <a:gd name="T17" fmla="*/ 263 h 343"/>
                <a:gd name="T18" fmla="*/ 97 w 1390"/>
                <a:gd name="T19" fmla="*/ 268 h 343"/>
                <a:gd name="T20" fmla="*/ 148 w 1390"/>
                <a:gd name="T21" fmla="*/ 273 h 343"/>
                <a:gd name="T22" fmla="*/ 147 w 1390"/>
                <a:gd name="T23" fmla="*/ 278 h 343"/>
                <a:gd name="T24" fmla="*/ 156 w 1390"/>
                <a:gd name="T25" fmla="*/ 285 h 343"/>
                <a:gd name="T26" fmla="*/ 173 w 1390"/>
                <a:gd name="T27" fmla="*/ 287 h 343"/>
                <a:gd name="T28" fmla="*/ 232 w 1390"/>
                <a:gd name="T29" fmla="*/ 282 h 343"/>
                <a:gd name="T30" fmla="*/ 394 w 1390"/>
                <a:gd name="T31" fmla="*/ 273 h 343"/>
                <a:gd name="T32" fmla="*/ 406 w 1390"/>
                <a:gd name="T33" fmla="*/ 281 h 343"/>
                <a:gd name="T34" fmla="*/ 427 w 1390"/>
                <a:gd name="T35" fmla="*/ 282 h 343"/>
                <a:gd name="T36" fmla="*/ 521 w 1390"/>
                <a:gd name="T37" fmla="*/ 304 h 343"/>
                <a:gd name="T38" fmla="*/ 645 w 1390"/>
                <a:gd name="T39" fmla="*/ 298 h 343"/>
                <a:gd name="T40" fmla="*/ 707 w 1390"/>
                <a:gd name="T41" fmla="*/ 301 h 343"/>
                <a:gd name="T42" fmla="*/ 730 w 1390"/>
                <a:gd name="T43" fmla="*/ 293 h 343"/>
                <a:gd name="T44" fmla="*/ 780 w 1390"/>
                <a:gd name="T45" fmla="*/ 303 h 343"/>
                <a:gd name="T46" fmla="*/ 1224 w 1390"/>
                <a:gd name="T47" fmla="*/ 304 h 343"/>
                <a:gd name="T48" fmla="*/ 1258 w 1390"/>
                <a:gd name="T49" fmla="*/ 293 h 343"/>
                <a:gd name="T50" fmla="*/ 1301 w 1390"/>
                <a:gd name="T51" fmla="*/ 286 h 343"/>
                <a:gd name="T52" fmla="*/ 1330 w 1390"/>
                <a:gd name="T53" fmla="*/ 278 h 343"/>
                <a:gd name="T54" fmla="*/ 1354 w 1390"/>
                <a:gd name="T55" fmla="*/ 244 h 343"/>
                <a:gd name="T56" fmla="*/ 1378 w 1390"/>
                <a:gd name="T57" fmla="*/ 240 h 343"/>
                <a:gd name="T58" fmla="*/ 1346 w 1390"/>
                <a:gd name="T59" fmla="*/ 236 h 343"/>
                <a:gd name="T60" fmla="*/ 1328 w 1390"/>
                <a:gd name="T61" fmla="*/ 207 h 343"/>
                <a:gd name="T62" fmla="*/ 1307 w 1390"/>
                <a:gd name="T63" fmla="*/ 201 h 343"/>
                <a:gd name="T64" fmla="*/ 1334 w 1390"/>
                <a:gd name="T65" fmla="*/ 196 h 343"/>
                <a:gd name="T66" fmla="*/ 1386 w 1390"/>
                <a:gd name="T67" fmla="*/ 19 h 343"/>
                <a:gd name="T68" fmla="*/ 1389 w 1390"/>
                <a:gd name="T69" fmla="*/ 6 h 343"/>
                <a:gd name="T70" fmla="*/ 1376 w 1390"/>
                <a:gd name="T71" fmla="*/ 0 h 343"/>
                <a:gd name="T72" fmla="*/ 1306 w 1390"/>
                <a:gd name="T73" fmla="*/ 1 h 343"/>
                <a:gd name="T74" fmla="*/ 1109 w 1390"/>
                <a:gd name="T75" fmla="*/ 177 h 343"/>
                <a:gd name="T76" fmla="*/ 914 w 1390"/>
                <a:gd name="T77" fmla="*/ 174 h 343"/>
                <a:gd name="T78" fmla="*/ 796 w 1390"/>
                <a:gd name="T79" fmla="*/ 169 h 343"/>
                <a:gd name="T80" fmla="*/ 787 w 1390"/>
                <a:gd name="T81" fmla="*/ 171 h 343"/>
                <a:gd name="T82" fmla="*/ 739 w 1390"/>
                <a:gd name="T83" fmla="*/ 166 h 343"/>
                <a:gd name="T84" fmla="*/ 695 w 1390"/>
                <a:gd name="T85" fmla="*/ 158 h 343"/>
                <a:gd name="T86" fmla="*/ 645 w 1390"/>
                <a:gd name="T87" fmla="*/ 148 h 343"/>
                <a:gd name="T88" fmla="*/ 622 w 1390"/>
                <a:gd name="T89" fmla="*/ 143 h 343"/>
                <a:gd name="T90" fmla="*/ 611 w 1390"/>
                <a:gd name="T91" fmla="*/ 141 h 343"/>
                <a:gd name="T92" fmla="*/ 568 w 1390"/>
                <a:gd name="T93" fmla="*/ 131 h 343"/>
                <a:gd name="T94" fmla="*/ 524 w 1390"/>
                <a:gd name="T95" fmla="*/ 143 h 343"/>
                <a:gd name="T96" fmla="*/ 474 w 1390"/>
                <a:gd name="T97" fmla="*/ 143 h 343"/>
                <a:gd name="T98" fmla="*/ 409 w 1390"/>
                <a:gd name="T99" fmla="*/ 109 h 343"/>
                <a:gd name="T100" fmla="*/ 299 w 1390"/>
                <a:gd name="T101" fmla="*/ 131 h 343"/>
                <a:gd name="T102" fmla="*/ 235 w 1390"/>
                <a:gd name="T103" fmla="*/ 171 h 343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1390" h="343">
                  <a:moveTo>
                    <a:pt x="232" y="162"/>
                  </a:moveTo>
                  <a:lnTo>
                    <a:pt x="224" y="165"/>
                  </a:lnTo>
                  <a:lnTo>
                    <a:pt x="215" y="170"/>
                  </a:lnTo>
                  <a:lnTo>
                    <a:pt x="208" y="173"/>
                  </a:lnTo>
                  <a:lnTo>
                    <a:pt x="202" y="177"/>
                  </a:lnTo>
                  <a:lnTo>
                    <a:pt x="188" y="177"/>
                  </a:lnTo>
                  <a:lnTo>
                    <a:pt x="176" y="177"/>
                  </a:lnTo>
                  <a:lnTo>
                    <a:pt x="164" y="181"/>
                  </a:lnTo>
                  <a:lnTo>
                    <a:pt x="153" y="182"/>
                  </a:lnTo>
                  <a:lnTo>
                    <a:pt x="138" y="186"/>
                  </a:lnTo>
                  <a:lnTo>
                    <a:pt x="126" y="189"/>
                  </a:lnTo>
                  <a:lnTo>
                    <a:pt x="117" y="192"/>
                  </a:lnTo>
                  <a:lnTo>
                    <a:pt x="101" y="197"/>
                  </a:lnTo>
                  <a:lnTo>
                    <a:pt x="91" y="201"/>
                  </a:lnTo>
                  <a:lnTo>
                    <a:pt x="79" y="204"/>
                  </a:lnTo>
                  <a:lnTo>
                    <a:pt x="68" y="208"/>
                  </a:lnTo>
                  <a:lnTo>
                    <a:pt x="50" y="216"/>
                  </a:lnTo>
                  <a:lnTo>
                    <a:pt x="38" y="221"/>
                  </a:lnTo>
                  <a:lnTo>
                    <a:pt x="29" y="225"/>
                  </a:lnTo>
                  <a:lnTo>
                    <a:pt x="20" y="230"/>
                  </a:lnTo>
                  <a:lnTo>
                    <a:pt x="10" y="235"/>
                  </a:lnTo>
                  <a:lnTo>
                    <a:pt x="0" y="242"/>
                  </a:lnTo>
                  <a:lnTo>
                    <a:pt x="10" y="249"/>
                  </a:lnTo>
                  <a:lnTo>
                    <a:pt x="19" y="253"/>
                  </a:lnTo>
                  <a:lnTo>
                    <a:pt x="35" y="258"/>
                  </a:lnTo>
                  <a:lnTo>
                    <a:pt x="47" y="261"/>
                  </a:lnTo>
                  <a:lnTo>
                    <a:pt x="58" y="263"/>
                  </a:lnTo>
                  <a:lnTo>
                    <a:pt x="70" y="265"/>
                  </a:lnTo>
                  <a:lnTo>
                    <a:pt x="81" y="266"/>
                  </a:lnTo>
                  <a:lnTo>
                    <a:pt x="97" y="268"/>
                  </a:lnTo>
                  <a:lnTo>
                    <a:pt x="108" y="269"/>
                  </a:lnTo>
                  <a:lnTo>
                    <a:pt x="120" y="270"/>
                  </a:lnTo>
                  <a:lnTo>
                    <a:pt x="148" y="273"/>
                  </a:lnTo>
                  <a:lnTo>
                    <a:pt x="150" y="273"/>
                  </a:lnTo>
                  <a:lnTo>
                    <a:pt x="147" y="275"/>
                  </a:lnTo>
                  <a:lnTo>
                    <a:pt x="147" y="278"/>
                  </a:lnTo>
                  <a:lnTo>
                    <a:pt x="148" y="281"/>
                  </a:lnTo>
                  <a:lnTo>
                    <a:pt x="150" y="284"/>
                  </a:lnTo>
                  <a:lnTo>
                    <a:pt x="156" y="285"/>
                  </a:lnTo>
                  <a:lnTo>
                    <a:pt x="155" y="290"/>
                  </a:lnTo>
                  <a:lnTo>
                    <a:pt x="157" y="292"/>
                  </a:lnTo>
                  <a:lnTo>
                    <a:pt x="173" y="287"/>
                  </a:lnTo>
                  <a:lnTo>
                    <a:pt x="224" y="287"/>
                  </a:lnTo>
                  <a:lnTo>
                    <a:pt x="228" y="286"/>
                  </a:lnTo>
                  <a:lnTo>
                    <a:pt x="232" y="282"/>
                  </a:lnTo>
                  <a:lnTo>
                    <a:pt x="233" y="277"/>
                  </a:lnTo>
                  <a:lnTo>
                    <a:pt x="233" y="273"/>
                  </a:lnTo>
                  <a:lnTo>
                    <a:pt x="394" y="273"/>
                  </a:lnTo>
                  <a:lnTo>
                    <a:pt x="399" y="273"/>
                  </a:lnTo>
                  <a:lnTo>
                    <a:pt x="402" y="279"/>
                  </a:lnTo>
                  <a:lnTo>
                    <a:pt x="406" y="281"/>
                  </a:lnTo>
                  <a:lnTo>
                    <a:pt x="412" y="282"/>
                  </a:lnTo>
                  <a:lnTo>
                    <a:pt x="418" y="282"/>
                  </a:lnTo>
                  <a:lnTo>
                    <a:pt x="427" y="282"/>
                  </a:lnTo>
                  <a:lnTo>
                    <a:pt x="433" y="282"/>
                  </a:lnTo>
                  <a:lnTo>
                    <a:pt x="497" y="282"/>
                  </a:lnTo>
                  <a:lnTo>
                    <a:pt x="521" y="304"/>
                  </a:lnTo>
                  <a:lnTo>
                    <a:pt x="527" y="282"/>
                  </a:lnTo>
                  <a:lnTo>
                    <a:pt x="630" y="282"/>
                  </a:lnTo>
                  <a:lnTo>
                    <a:pt x="645" y="298"/>
                  </a:lnTo>
                  <a:lnTo>
                    <a:pt x="648" y="282"/>
                  </a:lnTo>
                  <a:lnTo>
                    <a:pt x="692" y="289"/>
                  </a:lnTo>
                  <a:lnTo>
                    <a:pt x="707" y="301"/>
                  </a:lnTo>
                  <a:lnTo>
                    <a:pt x="710" y="291"/>
                  </a:lnTo>
                  <a:lnTo>
                    <a:pt x="716" y="291"/>
                  </a:lnTo>
                  <a:lnTo>
                    <a:pt x="730" y="293"/>
                  </a:lnTo>
                  <a:lnTo>
                    <a:pt x="742" y="295"/>
                  </a:lnTo>
                  <a:lnTo>
                    <a:pt x="754" y="298"/>
                  </a:lnTo>
                  <a:lnTo>
                    <a:pt x="780" y="303"/>
                  </a:lnTo>
                  <a:lnTo>
                    <a:pt x="996" y="304"/>
                  </a:lnTo>
                  <a:lnTo>
                    <a:pt x="1026" y="342"/>
                  </a:lnTo>
                  <a:lnTo>
                    <a:pt x="1224" y="304"/>
                  </a:lnTo>
                  <a:lnTo>
                    <a:pt x="1227" y="294"/>
                  </a:lnTo>
                  <a:lnTo>
                    <a:pt x="1244" y="294"/>
                  </a:lnTo>
                  <a:lnTo>
                    <a:pt x="1258" y="293"/>
                  </a:lnTo>
                  <a:lnTo>
                    <a:pt x="1271" y="291"/>
                  </a:lnTo>
                  <a:lnTo>
                    <a:pt x="1286" y="289"/>
                  </a:lnTo>
                  <a:lnTo>
                    <a:pt x="1301" y="286"/>
                  </a:lnTo>
                  <a:lnTo>
                    <a:pt x="1312" y="283"/>
                  </a:lnTo>
                  <a:lnTo>
                    <a:pt x="1320" y="281"/>
                  </a:lnTo>
                  <a:lnTo>
                    <a:pt x="1330" y="278"/>
                  </a:lnTo>
                  <a:lnTo>
                    <a:pt x="1347" y="278"/>
                  </a:lnTo>
                  <a:lnTo>
                    <a:pt x="1347" y="245"/>
                  </a:lnTo>
                  <a:lnTo>
                    <a:pt x="1354" y="244"/>
                  </a:lnTo>
                  <a:lnTo>
                    <a:pt x="1363" y="244"/>
                  </a:lnTo>
                  <a:lnTo>
                    <a:pt x="1374" y="242"/>
                  </a:lnTo>
                  <a:lnTo>
                    <a:pt x="1378" y="240"/>
                  </a:lnTo>
                  <a:lnTo>
                    <a:pt x="1372" y="238"/>
                  </a:lnTo>
                  <a:lnTo>
                    <a:pt x="1357" y="236"/>
                  </a:lnTo>
                  <a:lnTo>
                    <a:pt x="1346" y="236"/>
                  </a:lnTo>
                  <a:lnTo>
                    <a:pt x="1346" y="209"/>
                  </a:lnTo>
                  <a:lnTo>
                    <a:pt x="1330" y="209"/>
                  </a:lnTo>
                  <a:lnTo>
                    <a:pt x="1328" y="207"/>
                  </a:lnTo>
                  <a:lnTo>
                    <a:pt x="1321" y="205"/>
                  </a:lnTo>
                  <a:lnTo>
                    <a:pt x="1316" y="203"/>
                  </a:lnTo>
                  <a:lnTo>
                    <a:pt x="1307" y="201"/>
                  </a:lnTo>
                  <a:lnTo>
                    <a:pt x="1298" y="198"/>
                  </a:lnTo>
                  <a:lnTo>
                    <a:pt x="1288" y="196"/>
                  </a:lnTo>
                  <a:lnTo>
                    <a:pt x="1334" y="196"/>
                  </a:lnTo>
                  <a:lnTo>
                    <a:pt x="1380" y="19"/>
                  </a:lnTo>
                  <a:lnTo>
                    <a:pt x="1383" y="19"/>
                  </a:lnTo>
                  <a:lnTo>
                    <a:pt x="1386" y="19"/>
                  </a:lnTo>
                  <a:lnTo>
                    <a:pt x="1388" y="15"/>
                  </a:lnTo>
                  <a:lnTo>
                    <a:pt x="1389" y="11"/>
                  </a:lnTo>
                  <a:lnTo>
                    <a:pt x="1389" y="6"/>
                  </a:lnTo>
                  <a:lnTo>
                    <a:pt x="1387" y="1"/>
                  </a:lnTo>
                  <a:lnTo>
                    <a:pt x="1384" y="0"/>
                  </a:lnTo>
                  <a:lnTo>
                    <a:pt x="1376" y="0"/>
                  </a:lnTo>
                  <a:lnTo>
                    <a:pt x="1321" y="0"/>
                  </a:lnTo>
                  <a:lnTo>
                    <a:pt x="1312" y="0"/>
                  </a:lnTo>
                  <a:lnTo>
                    <a:pt x="1306" y="1"/>
                  </a:lnTo>
                  <a:lnTo>
                    <a:pt x="1300" y="3"/>
                  </a:lnTo>
                  <a:lnTo>
                    <a:pt x="1295" y="9"/>
                  </a:lnTo>
                  <a:lnTo>
                    <a:pt x="1109" y="177"/>
                  </a:lnTo>
                  <a:lnTo>
                    <a:pt x="1062" y="177"/>
                  </a:lnTo>
                  <a:lnTo>
                    <a:pt x="1038" y="183"/>
                  </a:lnTo>
                  <a:lnTo>
                    <a:pt x="914" y="174"/>
                  </a:lnTo>
                  <a:lnTo>
                    <a:pt x="899" y="174"/>
                  </a:lnTo>
                  <a:lnTo>
                    <a:pt x="852" y="165"/>
                  </a:lnTo>
                  <a:lnTo>
                    <a:pt x="796" y="169"/>
                  </a:lnTo>
                  <a:lnTo>
                    <a:pt x="796" y="158"/>
                  </a:lnTo>
                  <a:lnTo>
                    <a:pt x="787" y="158"/>
                  </a:lnTo>
                  <a:lnTo>
                    <a:pt x="787" y="171"/>
                  </a:lnTo>
                  <a:lnTo>
                    <a:pt x="769" y="171"/>
                  </a:lnTo>
                  <a:lnTo>
                    <a:pt x="751" y="168"/>
                  </a:lnTo>
                  <a:lnTo>
                    <a:pt x="739" y="166"/>
                  </a:lnTo>
                  <a:lnTo>
                    <a:pt x="728" y="164"/>
                  </a:lnTo>
                  <a:lnTo>
                    <a:pt x="713" y="161"/>
                  </a:lnTo>
                  <a:lnTo>
                    <a:pt x="695" y="158"/>
                  </a:lnTo>
                  <a:lnTo>
                    <a:pt x="672" y="153"/>
                  </a:lnTo>
                  <a:lnTo>
                    <a:pt x="654" y="150"/>
                  </a:lnTo>
                  <a:lnTo>
                    <a:pt x="645" y="148"/>
                  </a:lnTo>
                  <a:lnTo>
                    <a:pt x="637" y="147"/>
                  </a:lnTo>
                  <a:lnTo>
                    <a:pt x="628" y="145"/>
                  </a:lnTo>
                  <a:lnTo>
                    <a:pt x="622" y="143"/>
                  </a:lnTo>
                  <a:lnTo>
                    <a:pt x="622" y="129"/>
                  </a:lnTo>
                  <a:lnTo>
                    <a:pt x="611" y="129"/>
                  </a:lnTo>
                  <a:lnTo>
                    <a:pt x="611" y="141"/>
                  </a:lnTo>
                  <a:lnTo>
                    <a:pt x="598" y="137"/>
                  </a:lnTo>
                  <a:lnTo>
                    <a:pt x="581" y="134"/>
                  </a:lnTo>
                  <a:lnTo>
                    <a:pt x="568" y="131"/>
                  </a:lnTo>
                  <a:lnTo>
                    <a:pt x="556" y="130"/>
                  </a:lnTo>
                  <a:lnTo>
                    <a:pt x="533" y="126"/>
                  </a:lnTo>
                  <a:lnTo>
                    <a:pt x="524" y="143"/>
                  </a:lnTo>
                  <a:lnTo>
                    <a:pt x="515" y="143"/>
                  </a:lnTo>
                  <a:lnTo>
                    <a:pt x="500" y="143"/>
                  </a:lnTo>
                  <a:lnTo>
                    <a:pt x="474" y="143"/>
                  </a:lnTo>
                  <a:lnTo>
                    <a:pt x="412" y="145"/>
                  </a:lnTo>
                  <a:lnTo>
                    <a:pt x="416" y="109"/>
                  </a:lnTo>
                  <a:lnTo>
                    <a:pt x="409" y="109"/>
                  </a:lnTo>
                  <a:lnTo>
                    <a:pt x="403" y="145"/>
                  </a:lnTo>
                  <a:lnTo>
                    <a:pt x="306" y="161"/>
                  </a:lnTo>
                  <a:lnTo>
                    <a:pt x="299" y="131"/>
                  </a:lnTo>
                  <a:lnTo>
                    <a:pt x="285" y="137"/>
                  </a:lnTo>
                  <a:lnTo>
                    <a:pt x="292" y="164"/>
                  </a:lnTo>
                  <a:lnTo>
                    <a:pt x="235" y="171"/>
                  </a:lnTo>
                  <a:lnTo>
                    <a:pt x="233" y="161"/>
                  </a:lnTo>
                  <a:lnTo>
                    <a:pt x="232" y="162"/>
                  </a:lnTo>
                </a:path>
              </a:pathLst>
            </a:custGeom>
            <a:gradFill rotWithShape="0">
              <a:gsLst>
                <a:gs pos="0">
                  <a:srgbClr val="AAAAAA"/>
                </a:gs>
                <a:gs pos="100000">
                  <a:srgbClr val="555555"/>
                </a:gs>
              </a:gsLst>
              <a:lin ang="2700000" scaled="1"/>
            </a:gra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9" name="Line 364"/>
            <p:cNvSpPr>
              <a:spLocks noChangeShapeType="1"/>
            </p:cNvSpPr>
            <p:nvPr/>
          </p:nvSpPr>
          <p:spPr bwMode="auto">
            <a:xfrm flipH="1">
              <a:off x="5480" y="1878"/>
              <a:ext cx="105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" name="Freeform 365"/>
            <p:cNvSpPr>
              <a:spLocks/>
            </p:cNvSpPr>
            <p:nvPr/>
          </p:nvSpPr>
          <p:spPr bwMode="auto">
            <a:xfrm>
              <a:off x="5463" y="1890"/>
              <a:ext cx="115" cy="164"/>
            </a:xfrm>
            <a:custGeom>
              <a:avLst/>
              <a:gdLst>
                <a:gd name="T0" fmla="*/ 114 w 115"/>
                <a:gd name="T1" fmla="*/ 0 h 164"/>
                <a:gd name="T2" fmla="*/ 79 w 115"/>
                <a:gd name="T3" fmla="*/ 0 h 164"/>
                <a:gd name="T4" fmla="*/ 0 w 115"/>
                <a:gd name="T5" fmla="*/ 158 h 164"/>
                <a:gd name="T6" fmla="*/ 0 w 115"/>
                <a:gd name="T7" fmla="*/ 163 h 16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15" h="164">
                  <a:moveTo>
                    <a:pt x="114" y="0"/>
                  </a:moveTo>
                  <a:lnTo>
                    <a:pt x="79" y="0"/>
                  </a:lnTo>
                  <a:lnTo>
                    <a:pt x="0" y="158"/>
                  </a:lnTo>
                  <a:lnTo>
                    <a:pt x="0" y="163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" name="Line 366"/>
            <p:cNvSpPr>
              <a:spLocks noChangeShapeType="1"/>
            </p:cNvSpPr>
            <p:nvPr/>
          </p:nvSpPr>
          <p:spPr bwMode="auto">
            <a:xfrm flipH="1">
              <a:off x="5349" y="1882"/>
              <a:ext cx="168" cy="15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2" name="Freeform 367"/>
            <p:cNvSpPr>
              <a:spLocks/>
            </p:cNvSpPr>
            <p:nvPr/>
          </p:nvSpPr>
          <p:spPr bwMode="auto">
            <a:xfrm>
              <a:off x="5309" y="2036"/>
              <a:ext cx="154" cy="14"/>
            </a:xfrm>
            <a:custGeom>
              <a:avLst/>
              <a:gdLst>
                <a:gd name="T0" fmla="*/ 0 w 154"/>
                <a:gd name="T1" fmla="*/ 0 h 14"/>
                <a:gd name="T2" fmla="*/ 44 w 154"/>
                <a:gd name="T3" fmla="*/ 0 h 14"/>
                <a:gd name="T4" fmla="*/ 153 w 154"/>
                <a:gd name="T5" fmla="*/ 13 h 14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54" h="14">
                  <a:moveTo>
                    <a:pt x="0" y="0"/>
                  </a:moveTo>
                  <a:lnTo>
                    <a:pt x="44" y="0"/>
                  </a:lnTo>
                  <a:lnTo>
                    <a:pt x="153" y="13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" name="Freeform 368"/>
            <p:cNvSpPr>
              <a:spLocks/>
            </p:cNvSpPr>
            <p:nvPr/>
          </p:nvSpPr>
          <p:spPr bwMode="auto">
            <a:xfrm>
              <a:off x="5196" y="2153"/>
              <a:ext cx="232" cy="11"/>
            </a:xfrm>
            <a:custGeom>
              <a:avLst/>
              <a:gdLst>
                <a:gd name="T0" fmla="*/ 0 w 232"/>
                <a:gd name="T1" fmla="*/ 10 h 11"/>
                <a:gd name="T2" fmla="*/ 12 w 232"/>
                <a:gd name="T3" fmla="*/ 10 h 11"/>
                <a:gd name="T4" fmla="*/ 30 w 232"/>
                <a:gd name="T5" fmla="*/ 10 h 11"/>
                <a:gd name="T6" fmla="*/ 45 w 232"/>
                <a:gd name="T7" fmla="*/ 10 h 11"/>
                <a:gd name="T8" fmla="*/ 56 w 232"/>
                <a:gd name="T9" fmla="*/ 10 h 11"/>
                <a:gd name="T10" fmla="*/ 71 w 232"/>
                <a:gd name="T11" fmla="*/ 10 h 11"/>
                <a:gd name="T12" fmla="*/ 92 w 232"/>
                <a:gd name="T13" fmla="*/ 10 h 11"/>
                <a:gd name="T14" fmla="*/ 104 w 232"/>
                <a:gd name="T15" fmla="*/ 10 h 11"/>
                <a:gd name="T16" fmla="*/ 123 w 232"/>
                <a:gd name="T17" fmla="*/ 8 h 11"/>
                <a:gd name="T18" fmla="*/ 134 w 232"/>
                <a:gd name="T19" fmla="*/ 7 h 11"/>
                <a:gd name="T20" fmla="*/ 145 w 232"/>
                <a:gd name="T21" fmla="*/ 7 h 11"/>
                <a:gd name="T22" fmla="*/ 159 w 232"/>
                <a:gd name="T23" fmla="*/ 7 h 11"/>
                <a:gd name="T24" fmla="*/ 178 w 232"/>
                <a:gd name="T25" fmla="*/ 5 h 11"/>
                <a:gd name="T26" fmla="*/ 187 w 232"/>
                <a:gd name="T27" fmla="*/ 4 h 11"/>
                <a:gd name="T28" fmla="*/ 200 w 232"/>
                <a:gd name="T29" fmla="*/ 2 h 11"/>
                <a:gd name="T30" fmla="*/ 213 w 232"/>
                <a:gd name="T31" fmla="*/ 1 h 11"/>
                <a:gd name="T32" fmla="*/ 223 w 232"/>
                <a:gd name="T33" fmla="*/ 1 h 11"/>
                <a:gd name="T34" fmla="*/ 231 w 232"/>
                <a:gd name="T35" fmla="*/ 0 h 11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232" h="11">
                  <a:moveTo>
                    <a:pt x="0" y="10"/>
                  </a:moveTo>
                  <a:lnTo>
                    <a:pt x="12" y="10"/>
                  </a:lnTo>
                  <a:lnTo>
                    <a:pt x="30" y="10"/>
                  </a:lnTo>
                  <a:lnTo>
                    <a:pt x="45" y="10"/>
                  </a:lnTo>
                  <a:lnTo>
                    <a:pt x="56" y="10"/>
                  </a:lnTo>
                  <a:lnTo>
                    <a:pt x="71" y="10"/>
                  </a:lnTo>
                  <a:lnTo>
                    <a:pt x="92" y="10"/>
                  </a:lnTo>
                  <a:lnTo>
                    <a:pt x="104" y="10"/>
                  </a:lnTo>
                  <a:lnTo>
                    <a:pt x="123" y="8"/>
                  </a:lnTo>
                  <a:lnTo>
                    <a:pt x="134" y="7"/>
                  </a:lnTo>
                  <a:lnTo>
                    <a:pt x="145" y="7"/>
                  </a:lnTo>
                  <a:lnTo>
                    <a:pt x="159" y="7"/>
                  </a:lnTo>
                  <a:lnTo>
                    <a:pt x="178" y="5"/>
                  </a:lnTo>
                  <a:lnTo>
                    <a:pt x="187" y="4"/>
                  </a:lnTo>
                  <a:lnTo>
                    <a:pt x="200" y="2"/>
                  </a:lnTo>
                  <a:lnTo>
                    <a:pt x="213" y="1"/>
                  </a:lnTo>
                  <a:lnTo>
                    <a:pt x="223" y="1"/>
                  </a:lnTo>
                  <a:lnTo>
                    <a:pt x="231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" name="Freeform 369"/>
            <p:cNvSpPr>
              <a:spLocks/>
            </p:cNvSpPr>
            <p:nvPr/>
          </p:nvSpPr>
          <p:spPr bwMode="auto">
            <a:xfrm>
              <a:off x="5298" y="2161"/>
              <a:ext cx="33" cy="14"/>
            </a:xfrm>
            <a:custGeom>
              <a:avLst/>
              <a:gdLst>
                <a:gd name="T0" fmla="*/ 32 w 33"/>
                <a:gd name="T1" fmla="*/ 13 h 14"/>
                <a:gd name="T2" fmla="*/ 0 w 33"/>
                <a:gd name="T3" fmla="*/ 6 h 14"/>
                <a:gd name="T4" fmla="*/ 32 w 33"/>
                <a:gd name="T5" fmla="*/ 0 h 14"/>
                <a:gd name="T6" fmla="*/ 32 w 33"/>
                <a:gd name="T7" fmla="*/ 13 h 1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3" h="14">
                  <a:moveTo>
                    <a:pt x="32" y="13"/>
                  </a:moveTo>
                  <a:lnTo>
                    <a:pt x="0" y="6"/>
                  </a:lnTo>
                  <a:lnTo>
                    <a:pt x="32" y="0"/>
                  </a:lnTo>
                  <a:lnTo>
                    <a:pt x="32" y="13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5" name="Freeform 370"/>
            <p:cNvSpPr>
              <a:spLocks/>
            </p:cNvSpPr>
            <p:nvPr/>
          </p:nvSpPr>
          <p:spPr bwMode="auto">
            <a:xfrm>
              <a:off x="5239" y="2042"/>
              <a:ext cx="225" cy="13"/>
            </a:xfrm>
            <a:custGeom>
              <a:avLst/>
              <a:gdLst>
                <a:gd name="T0" fmla="*/ 224 w 225"/>
                <a:gd name="T1" fmla="*/ 12 h 13"/>
                <a:gd name="T2" fmla="*/ 97 w 225"/>
                <a:gd name="T3" fmla="*/ 6 h 13"/>
                <a:gd name="T4" fmla="*/ 0 w 225"/>
                <a:gd name="T5" fmla="*/ 0 h 13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25" h="13">
                  <a:moveTo>
                    <a:pt x="224" y="12"/>
                  </a:moveTo>
                  <a:lnTo>
                    <a:pt x="97" y="6"/>
                  </a:lnTo>
                  <a:lnTo>
                    <a:pt x="0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" name="Freeform 371"/>
            <p:cNvSpPr>
              <a:spLocks/>
            </p:cNvSpPr>
            <p:nvPr/>
          </p:nvSpPr>
          <p:spPr bwMode="auto">
            <a:xfrm>
              <a:off x="4979" y="2099"/>
              <a:ext cx="537" cy="24"/>
            </a:xfrm>
            <a:custGeom>
              <a:avLst/>
              <a:gdLst>
                <a:gd name="T0" fmla="*/ 0 w 537"/>
                <a:gd name="T1" fmla="*/ 0 h 24"/>
                <a:gd name="T2" fmla="*/ 49 w 537"/>
                <a:gd name="T3" fmla="*/ 4 h 24"/>
                <a:gd name="T4" fmla="*/ 79 w 537"/>
                <a:gd name="T5" fmla="*/ 7 h 24"/>
                <a:gd name="T6" fmla="*/ 132 w 537"/>
                <a:gd name="T7" fmla="*/ 10 h 24"/>
                <a:gd name="T8" fmla="*/ 197 w 537"/>
                <a:gd name="T9" fmla="*/ 13 h 24"/>
                <a:gd name="T10" fmla="*/ 507 w 537"/>
                <a:gd name="T11" fmla="*/ 23 h 24"/>
                <a:gd name="T12" fmla="*/ 513 w 537"/>
                <a:gd name="T13" fmla="*/ 23 h 24"/>
                <a:gd name="T14" fmla="*/ 519 w 537"/>
                <a:gd name="T15" fmla="*/ 22 h 24"/>
                <a:gd name="T16" fmla="*/ 525 w 537"/>
                <a:gd name="T17" fmla="*/ 19 h 24"/>
                <a:gd name="T18" fmla="*/ 529 w 537"/>
                <a:gd name="T19" fmla="*/ 17 h 24"/>
                <a:gd name="T20" fmla="*/ 533 w 537"/>
                <a:gd name="T21" fmla="*/ 13 h 24"/>
                <a:gd name="T22" fmla="*/ 536 w 537"/>
                <a:gd name="T23" fmla="*/ 10 h 2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537" h="24">
                  <a:moveTo>
                    <a:pt x="0" y="0"/>
                  </a:moveTo>
                  <a:lnTo>
                    <a:pt x="49" y="4"/>
                  </a:lnTo>
                  <a:lnTo>
                    <a:pt x="79" y="7"/>
                  </a:lnTo>
                  <a:lnTo>
                    <a:pt x="132" y="10"/>
                  </a:lnTo>
                  <a:lnTo>
                    <a:pt x="197" y="13"/>
                  </a:lnTo>
                  <a:lnTo>
                    <a:pt x="507" y="23"/>
                  </a:lnTo>
                  <a:lnTo>
                    <a:pt x="513" y="23"/>
                  </a:lnTo>
                  <a:lnTo>
                    <a:pt x="519" y="22"/>
                  </a:lnTo>
                  <a:lnTo>
                    <a:pt x="525" y="19"/>
                  </a:lnTo>
                  <a:lnTo>
                    <a:pt x="529" y="17"/>
                  </a:lnTo>
                  <a:lnTo>
                    <a:pt x="533" y="13"/>
                  </a:lnTo>
                  <a:lnTo>
                    <a:pt x="536" y="1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7" name="Line 372"/>
            <p:cNvSpPr>
              <a:spLocks noChangeShapeType="1"/>
            </p:cNvSpPr>
            <p:nvPr/>
          </p:nvSpPr>
          <p:spPr bwMode="auto">
            <a:xfrm>
              <a:off x="5353" y="2040"/>
              <a:ext cx="0" cy="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8" name="Line 373"/>
            <p:cNvSpPr>
              <a:spLocks noChangeShapeType="1"/>
            </p:cNvSpPr>
            <p:nvPr/>
          </p:nvSpPr>
          <p:spPr bwMode="auto">
            <a:xfrm>
              <a:off x="5418" y="2048"/>
              <a:ext cx="0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9" name="Freeform 374"/>
            <p:cNvSpPr>
              <a:spLocks/>
            </p:cNvSpPr>
            <p:nvPr/>
          </p:nvSpPr>
          <p:spPr bwMode="auto">
            <a:xfrm>
              <a:off x="5336" y="2068"/>
              <a:ext cx="181" cy="24"/>
            </a:xfrm>
            <a:custGeom>
              <a:avLst/>
              <a:gdLst>
                <a:gd name="T0" fmla="*/ 180 w 181"/>
                <a:gd name="T1" fmla="*/ 23 h 24"/>
                <a:gd name="T2" fmla="*/ 178 w 181"/>
                <a:gd name="T3" fmla="*/ 17 h 24"/>
                <a:gd name="T4" fmla="*/ 173 w 181"/>
                <a:gd name="T5" fmla="*/ 11 h 24"/>
                <a:gd name="T6" fmla="*/ 169 w 181"/>
                <a:gd name="T7" fmla="*/ 7 h 24"/>
                <a:gd name="T8" fmla="*/ 159 w 181"/>
                <a:gd name="T9" fmla="*/ 2 h 24"/>
                <a:gd name="T10" fmla="*/ 155 w 181"/>
                <a:gd name="T11" fmla="*/ 2 h 24"/>
                <a:gd name="T12" fmla="*/ 147 w 181"/>
                <a:gd name="T13" fmla="*/ 0 h 24"/>
                <a:gd name="T14" fmla="*/ 138 w 181"/>
                <a:gd name="T15" fmla="*/ 0 h 24"/>
                <a:gd name="T16" fmla="*/ 129 w 181"/>
                <a:gd name="T17" fmla="*/ 0 h 24"/>
                <a:gd name="T18" fmla="*/ 0 w 181"/>
                <a:gd name="T19" fmla="*/ 0 h 2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81" h="24">
                  <a:moveTo>
                    <a:pt x="180" y="23"/>
                  </a:moveTo>
                  <a:lnTo>
                    <a:pt x="178" y="17"/>
                  </a:lnTo>
                  <a:lnTo>
                    <a:pt x="173" y="11"/>
                  </a:lnTo>
                  <a:lnTo>
                    <a:pt x="169" y="7"/>
                  </a:lnTo>
                  <a:lnTo>
                    <a:pt x="159" y="2"/>
                  </a:lnTo>
                  <a:lnTo>
                    <a:pt x="155" y="2"/>
                  </a:lnTo>
                  <a:lnTo>
                    <a:pt x="147" y="0"/>
                  </a:lnTo>
                  <a:lnTo>
                    <a:pt x="138" y="0"/>
                  </a:lnTo>
                  <a:lnTo>
                    <a:pt x="129" y="0"/>
                  </a:lnTo>
                  <a:lnTo>
                    <a:pt x="0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0" name="Line 375"/>
            <p:cNvSpPr>
              <a:spLocks noChangeShapeType="1"/>
            </p:cNvSpPr>
            <p:nvPr/>
          </p:nvSpPr>
          <p:spPr bwMode="auto">
            <a:xfrm>
              <a:off x="5336" y="2052"/>
              <a:ext cx="0" cy="3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" name="Line 376"/>
            <p:cNvSpPr>
              <a:spLocks noChangeShapeType="1"/>
            </p:cNvSpPr>
            <p:nvPr/>
          </p:nvSpPr>
          <p:spPr bwMode="auto">
            <a:xfrm>
              <a:off x="5336" y="2114"/>
              <a:ext cx="0" cy="4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2" name="Line 377"/>
            <p:cNvSpPr>
              <a:spLocks noChangeShapeType="1"/>
            </p:cNvSpPr>
            <p:nvPr/>
          </p:nvSpPr>
          <p:spPr bwMode="auto">
            <a:xfrm>
              <a:off x="5428" y="2056"/>
              <a:ext cx="0" cy="29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3" name="Line 378"/>
            <p:cNvSpPr>
              <a:spLocks noChangeShapeType="1"/>
            </p:cNvSpPr>
            <p:nvPr/>
          </p:nvSpPr>
          <p:spPr bwMode="auto">
            <a:xfrm>
              <a:off x="5428" y="2114"/>
              <a:ext cx="0" cy="3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4" name="Line 379"/>
            <p:cNvSpPr>
              <a:spLocks noChangeShapeType="1"/>
            </p:cNvSpPr>
            <p:nvPr/>
          </p:nvSpPr>
          <p:spPr bwMode="auto">
            <a:xfrm>
              <a:off x="5463" y="2058"/>
              <a:ext cx="0" cy="2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5" name="Line 380"/>
            <p:cNvSpPr>
              <a:spLocks noChangeShapeType="1"/>
            </p:cNvSpPr>
            <p:nvPr/>
          </p:nvSpPr>
          <p:spPr bwMode="auto">
            <a:xfrm>
              <a:off x="5462" y="2114"/>
              <a:ext cx="0" cy="3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6" name="Line 381"/>
            <p:cNvSpPr>
              <a:spLocks noChangeShapeType="1"/>
            </p:cNvSpPr>
            <p:nvPr/>
          </p:nvSpPr>
          <p:spPr bwMode="auto">
            <a:xfrm>
              <a:off x="5483" y="2059"/>
              <a:ext cx="0" cy="26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7" name="Line 382"/>
            <p:cNvSpPr>
              <a:spLocks noChangeShapeType="1"/>
            </p:cNvSpPr>
            <p:nvPr/>
          </p:nvSpPr>
          <p:spPr bwMode="auto">
            <a:xfrm>
              <a:off x="5483" y="2114"/>
              <a:ext cx="0" cy="29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8" name="Freeform 383"/>
            <p:cNvSpPr>
              <a:spLocks/>
            </p:cNvSpPr>
            <p:nvPr/>
          </p:nvSpPr>
          <p:spPr bwMode="auto">
            <a:xfrm>
              <a:off x="5483" y="2062"/>
              <a:ext cx="64" cy="15"/>
            </a:xfrm>
            <a:custGeom>
              <a:avLst/>
              <a:gdLst>
                <a:gd name="T0" fmla="*/ 0 w 64"/>
                <a:gd name="T1" fmla="*/ 0 h 15"/>
                <a:gd name="T2" fmla="*/ 6 w 64"/>
                <a:gd name="T3" fmla="*/ 0 h 15"/>
                <a:gd name="T4" fmla="*/ 9 w 64"/>
                <a:gd name="T5" fmla="*/ 1 h 15"/>
                <a:gd name="T6" fmla="*/ 15 w 64"/>
                <a:gd name="T7" fmla="*/ 2 h 15"/>
                <a:gd name="T8" fmla="*/ 20 w 64"/>
                <a:gd name="T9" fmla="*/ 4 h 15"/>
                <a:gd name="T10" fmla="*/ 28 w 64"/>
                <a:gd name="T11" fmla="*/ 5 h 15"/>
                <a:gd name="T12" fmla="*/ 32 w 64"/>
                <a:gd name="T13" fmla="*/ 6 h 15"/>
                <a:gd name="T14" fmla="*/ 36 w 64"/>
                <a:gd name="T15" fmla="*/ 8 h 15"/>
                <a:gd name="T16" fmla="*/ 41 w 64"/>
                <a:gd name="T17" fmla="*/ 10 h 15"/>
                <a:gd name="T18" fmla="*/ 45 w 64"/>
                <a:gd name="T19" fmla="*/ 11 h 15"/>
                <a:gd name="T20" fmla="*/ 48 w 64"/>
                <a:gd name="T21" fmla="*/ 13 h 15"/>
                <a:gd name="T22" fmla="*/ 50 w 64"/>
                <a:gd name="T23" fmla="*/ 14 h 15"/>
                <a:gd name="T24" fmla="*/ 56 w 64"/>
                <a:gd name="T25" fmla="*/ 14 h 15"/>
                <a:gd name="T26" fmla="*/ 63 w 64"/>
                <a:gd name="T27" fmla="*/ 14 h 15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64" h="15">
                  <a:moveTo>
                    <a:pt x="0" y="0"/>
                  </a:moveTo>
                  <a:lnTo>
                    <a:pt x="6" y="0"/>
                  </a:lnTo>
                  <a:lnTo>
                    <a:pt x="9" y="1"/>
                  </a:lnTo>
                  <a:lnTo>
                    <a:pt x="15" y="2"/>
                  </a:lnTo>
                  <a:lnTo>
                    <a:pt x="20" y="4"/>
                  </a:lnTo>
                  <a:lnTo>
                    <a:pt x="28" y="5"/>
                  </a:lnTo>
                  <a:lnTo>
                    <a:pt x="32" y="6"/>
                  </a:lnTo>
                  <a:lnTo>
                    <a:pt x="36" y="8"/>
                  </a:lnTo>
                  <a:lnTo>
                    <a:pt x="41" y="10"/>
                  </a:lnTo>
                  <a:lnTo>
                    <a:pt x="45" y="11"/>
                  </a:lnTo>
                  <a:lnTo>
                    <a:pt x="48" y="13"/>
                  </a:lnTo>
                  <a:lnTo>
                    <a:pt x="50" y="14"/>
                  </a:lnTo>
                  <a:lnTo>
                    <a:pt x="56" y="14"/>
                  </a:lnTo>
                  <a:lnTo>
                    <a:pt x="63" y="14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9" name="Freeform 384"/>
            <p:cNvSpPr>
              <a:spLocks/>
            </p:cNvSpPr>
            <p:nvPr/>
          </p:nvSpPr>
          <p:spPr bwMode="auto">
            <a:xfrm>
              <a:off x="5483" y="2127"/>
              <a:ext cx="65" cy="12"/>
            </a:xfrm>
            <a:custGeom>
              <a:avLst/>
              <a:gdLst>
                <a:gd name="T0" fmla="*/ 0 w 65"/>
                <a:gd name="T1" fmla="*/ 11 h 12"/>
                <a:gd name="T2" fmla="*/ 11 w 65"/>
                <a:gd name="T3" fmla="*/ 10 h 12"/>
                <a:gd name="T4" fmla="*/ 22 w 65"/>
                <a:gd name="T5" fmla="*/ 8 h 12"/>
                <a:gd name="T6" fmla="*/ 39 w 65"/>
                <a:gd name="T7" fmla="*/ 3 h 12"/>
                <a:gd name="T8" fmla="*/ 49 w 65"/>
                <a:gd name="T9" fmla="*/ 0 h 12"/>
                <a:gd name="T10" fmla="*/ 64 w 65"/>
                <a:gd name="T11" fmla="*/ 0 h 1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5" h="12">
                  <a:moveTo>
                    <a:pt x="0" y="11"/>
                  </a:moveTo>
                  <a:lnTo>
                    <a:pt x="11" y="10"/>
                  </a:lnTo>
                  <a:lnTo>
                    <a:pt x="22" y="8"/>
                  </a:lnTo>
                  <a:lnTo>
                    <a:pt x="39" y="3"/>
                  </a:lnTo>
                  <a:lnTo>
                    <a:pt x="49" y="0"/>
                  </a:lnTo>
                  <a:lnTo>
                    <a:pt x="64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0" name="Freeform 385"/>
            <p:cNvSpPr>
              <a:spLocks/>
            </p:cNvSpPr>
            <p:nvPr/>
          </p:nvSpPr>
          <p:spPr bwMode="auto">
            <a:xfrm>
              <a:off x="5483" y="2118"/>
              <a:ext cx="65" cy="13"/>
            </a:xfrm>
            <a:custGeom>
              <a:avLst/>
              <a:gdLst>
                <a:gd name="T0" fmla="*/ 0 w 65"/>
                <a:gd name="T1" fmla="*/ 12 h 13"/>
                <a:gd name="T2" fmla="*/ 4 w 65"/>
                <a:gd name="T3" fmla="*/ 12 h 13"/>
                <a:gd name="T4" fmla="*/ 16 w 65"/>
                <a:gd name="T5" fmla="*/ 10 h 13"/>
                <a:gd name="T6" fmla="*/ 24 w 65"/>
                <a:gd name="T7" fmla="*/ 8 h 13"/>
                <a:gd name="T8" fmla="*/ 34 w 65"/>
                <a:gd name="T9" fmla="*/ 6 h 13"/>
                <a:gd name="T10" fmla="*/ 40 w 65"/>
                <a:gd name="T11" fmla="*/ 3 h 13"/>
                <a:gd name="T12" fmla="*/ 49 w 65"/>
                <a:gd name="T13" fmla="*/ 0 h 13"/>
                <a:gd name="T14" fmla="*/ 64 w 65"/>
                <a:gd name="T15" fmla="*/ 0 h 1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65" h="13">
                  <a:moveTo>
                    <a:pt x="0" y="12"/>
                  </a:moveTo>
                  <a:lnTo>
                    <a:pt x="4" y="12"/>
                  </a:lnTo>
                  <a:lnTo>
                    <a:pt x="16" y="10"/>
                  </a:lnTo>
                  <a:lnTo>
                    <a:pt x="24" y="8"/>
                  </a:lnTo>
                  <a:lnTo>
                    <a:pt x="34" y="6"/>
                  </a:lnTo>
                  <a:lnTo>
                    <a:pt x="40" y="3"/>
                  </a:lnTo>
                  <a:lnTo>
                    <a:pt x="49" y="0"/>
                  </a:lnTo>
                  <a:lnTo>
                    <a:pt x="64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1" name="Freeform 386"/>
            <p:cNvSpPr>
              <a:spLocks/>
            </p:cNvSpPr>
            <p:nvPr/>
          </p:nvSpPr>
          <p:spPr bwMode="auto">
            <a:xfrm>
              <a:off x="5260" y="2090"/>
              <a:ext cx="288" cy="21"/>
            </a:xfrm>
            <a:custGeom>
              <a:avLst/>
              <a:gdLst>
                <a:gd name="T0" fmla="*/ 286 w 288"/>
                <a:gd name="T1" fmla="*/ 5 h 21"/>
                <a:gd name="T2" fmla="*/ 270 w 288"/>
                <a:gd name="T3" fmla="*/ 2 h 21"/>
                <a:gd name="T4" fmla="*/ 244 w 288"/>
                <a:gd name="T5" fmla="*/ 1 h 21"/>
                <a:gd name="T6" fmla="*/ 225 w 288"/>
                <a:gd name="T7" fmla="*/ 0 h 21"/>
                <a:gd name="T8" fmla="*/ 56 w 288"/>
                <a:gd name="T9" fmla="*/ 0 h 21"/>
                <a:gd name="T10" fmla="*/ 48 w 288"/>
                <a:gd name="T11" fmla="*/ 0 h 21"/>
                <a:gd name="T12" fmla="*/ 34 w 288"/>
                <a:gd name="T13" fmla="*/ 1 h 21"/>
                <a:gd name="T14" fmla="*/ 22 w 288"/>
                <a:gd name="T15" fmla="*/ 3 h 21"/>
                <a:gd name="T16" fmla="*/ 16 w 288"/>
                <a:gd name="T17" fmla="*/ 4 h 21"/>
                <a:gd name="T18" fmla="*/ 0 w 288"/>
                <a:gd name="T19" fmla="*/ 9 h 21"/>
                <a:gd name="T20" fmla="*/ 13 w 288"/>
                <a:gd name="T21" fmla="*/ 15 h 21"/>
                <a:gd name="T22" fmla="*/ 27 w 288"/>
                <a:gd name="T23" fmla="*/ 18 h 21"/>
                <a:gd name="T24" fmla="*/ 62 w 288"/>
                <a:gd name="T25" fmla="*/ 20 h 21"/>
                <a:gd name="T26" fmla="*/ 230 w 288"/>
                <a:gd name="T27" fmla="*/ 20 h 21"/>
                <a:gd name="T28" fmla="*/ 244 w 288"/>
                <a:gd name="T29" fmla="*/ 19 h 21"/>
                <a:gd name="T30" fmla="*/ 254 w 288"/>
                <a:gd name="T31" fmla="*/ 18 h 21"/>
                <a:gd name="T32" fmla="*/ 263 w 288"/>
                <a:gd name="T33" fmla="*/ 17 h 21"/>
                <a:gd name="T34" fmla="*/ 287 w 288"/>
                <a:gd name="T35" fmla="*/ 13 h 21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288" h="21">
                  <a:moveTo>
                    <a:pt x="286" y="5"/>
                  </a:moveTo>
                  <a:lnTo>
                    <a:pt x="270" y="2"/>
                  </a:lnTo>
                  <a:lnTo>
                    <a:pt x="244" y="1"/>
                  </a:lnTo>
                  <a:lnTo>
                    <a:pt x="225" y="0"/>
                  </a:lnTo>
                  <a:lnTo>
                    <a:pt x="56" y="0"/>
                  </a:lnTo>
                  <a:lnTo>
                    <a:pt x="48" y="0"/>
                  </a:lnTo>
                  <a:lnTo>
                    <a:pt x="34" y="1"/>
                  </a:lnTo>
                  <a:lnTo>
                    <a:pt x="22" y="3"/>
                  </a:lnTo>
                  <a:lnTo>
                    <a:pt x="16" y="4"/>
                  </a:lnTo>
                  <a:lnTo>
                    <a:pt x="0" y="9"/>
                  </a:lnTo>
                  <a:lnTo>
                    <a:pt x="13" y="15"/>
                  </a:lnTo>
                  <a:lnTo>
                    <a:pt x="27" y="18"/>
                  </a:lnTo>
                  <a:lnTo>
                    <a:pt x="62" y="20"/>
                  </a:lnTo>
                  <a:lnTo>
                    <a:pt x="230" y="20"/>
                  </a:lnTo>
                  <a:lnTo>
                    <a:pt x="244" y="19"/>
                  </a:lnTo>
                  <a:lnTo>
                    <a:pt x="254" y="18"/>
                  </a:lnTo>
                  <a:lnTo>
                    <a:pt x="263" y="17"/>
                  </a:lnTo>
                  <a:lnTo>
                    <a:pt x="287" y="13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" name="Freeform 387"/>
            <p:cNvSpPr>
              <a:spLocks/>
            </p:cNvSpPr>
            <p:nvPr/>
          </p:nvSpPr>
          <p:spPr bwMode="auto">
            <a:xfrm>
              <a:off x="5511" y="2092"/>
              <a:ext cx="2" cy="1"/>
            </a:xfrm>
            <a:custGeom>
              <a:avLst/>
              <a:gdLst>
                <a:gd name="T0" fmla="*/ 1 w 2"/>
                <a:gd name="T1" fmla="*/ 0 h 1"/>
                <a:gd name="T2" fmla="*/ 0 w 2"/>
                <a:gd name="T3" fmla="*/ 0 h 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2" h="1">
                  <a:moveTo>
                    <a:pt x="1" y="0"/>
                  </a:moveTo>
                  <a:lnTo>
                    <a:pt x="0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3" name="Freeform 388"/>
            <p:cNvSpPr>
              <a:spLocks/>
            </p:cNvSpPr>
            <p:nvPr/>
          </p:nvSpPr>
          <p:spPr bwMode="auto">
            <a:xfrm>
              <a:off x="5504" y="2092"/>
              <a:ext cx="8" cy="4"/>
            </a:xfrm>
            <a:custGeom>
              <a:avLst/>
              <a:gdLst>
                <a:gd name="T0" fmla="*/ 7 w 8"/>
                <a:gd name="T1" fmla="*/ 0 h 4"/>
                <a:gd name="T2" fmla="*/ 6 w 8"/>
                <a:gd name="T3" fmla="*/ 0 h 4"/>
                <a:gd name="T4" fmla="*/ 5 w 8"/>
                <a:gd name="T5" fmla="*/ 0 h 4"/>
                <a:gd name="T6" fmla="*/ 4 w 8"/>
                <a:gd name="T7" fmla="*/ 1 h 4"/>
                <a:gd name="T8" fmla="*/ 2 w 8"/>
                <a:gd name="T9" fmla="*/ 1 h 4"/>
                <a:gd name="T10" fmla="*/ 2 w 8"/>
                <a:gd name="T11" fmla="*/ 2 h 4"/>
                <a:gd name="T12" fmla="*/ 0 w 8"/>
                <a:gd name="T13" fmla="*/ 2 h 4"/>
                <a:gd name="T14" fmla="*/ 0 w 8"/>
                <a:gd name="T15" fmla="*/ 3 h 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8" h="4">
                  <a:moveTo>
                    <a:pt x="7" y="0"/>
                  </a:moveTo>
                  <a:lnTo>
                    <a:pt x="6" y="0"/>
                  </a:lnTo>
                  <a:lnTo>
                    <a:pt x="5" y="0"/>
                  </a:lnTo>
                  <a:lnTo>
                    <a:pt x="4" y="1"/>
                  </a:lnTo>
                  <a:lnTo>
                    <a:pt x="2" y="1"/>
                  </a:lnTo>
                  <a:lnTo>
                    <a:pt x="2" y="2"/>
                  </a:lnTo>
                  <a:lnTo>
                    <a:pt x="0" y="2"/>
                  </a:lnTo>
                  <a:lnTo>
                    <a:pt x="0" y="3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4" name="Freeform 389"/>
            <p:cNvSpPr>
              <a:spLocks/>
            </p:cNvSpPr>
            <p:nvPr/>
          </p:nvSpPr>
          <p:spPr bwMode="auto">
            <a:xfrm>
              <a:off x="5501" y="2095"/>
              <a:ext cx="4" cy="6"/>
            </a:xfrm>
            <a:custGeom>
              <a:avLst/>
              <a:gdLst>
                <a:gd name="T0" fmla="*/ 3 w 4"/>
                <a:gd name="T1" fmla="*/ 0 h 6"/>
                <a:gd name="T2" fmla="*/ 2 w 4"/>
                <a:gd name="T3" fmla="*/ 0 h 6"/>
                <a:gd name="T4" fmla="*/ 1 w 4"/>
                <a:gd name="T5" fmla="*/ 1 h 6"/>
                <a:gd name="T6" fmla="*/ 1 w 4"/>
                <a:gd name="T7" fmla="*/ 2 h 6"/>
                <a:gd name="T8" fmla="*/ 1 w 4"/>
                <a:gd name="T9" fmla="*/ 3 h 6"/>
                <a:gd name="T10" fmla="*/ 0 w 4"/>
                <a:gd name="T11" fmla="*/ 3 h 6"/>
                <a:gd name="T12" fmla="*/ 0 w 4"/>
                <a:gd name="T13" fmla="*/ 4 h 6"/>
                <a:gd name="T14" fmla="*/ 0 w 4"/>
                <a:gd name="T15" fmla="*/ 5 h 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4" h="6">
                  <a:moveTo>
                    <a:pt x="3" y="0"/>
                  </a:moveTo>
                  <a:lnTo>
                    <a:pt x="2" y="0"/>
                  </a:lnTo>
                  <a:lnTo>
                    <a:pt x="1" y="1"/>
                  </a:lnTo>
                  <a:lnTo>
                    <a:pt x="1" y="2"/>
                  </a:lnTo>
                  <a:lnTo>
                    <a:pt x="1" y="3"/>
                  </a:lnTo>
                  <a:lnTo>
                    <a:pt x="0" y="3"/>
                  </a:lnTo>
                  <a:lnTo>
                    <a:pt x="0" y="4"/>
                  </a:lnTo>
                  <a:lnTo>
                    <a:pt x="0" y="5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5" name="Freeform 390"/>
            <p:cNvSpPr>
              <a:spLocks/>
            </p:cNvSpPr>
            <p:nvPr/>
          </p:nvSpPr>
          <p:spPr bwMode="auto">
            <a:xfrm>
              <a:off x="5501" y="2100"/>
              <a:ext cx="4" cy="5"/>
            </a:xfrm>
            <a:custGeom>
              <a:avLst/>
              <a:gdLst>
                <a:gd name="T0" fmla="*/ 0 w 4"/>
                <a:gd name="T1" fmla="*/ 0 h 5"/>
                <a:gd name="T2" fmla="*/ 0 w 4"/>
                <a:gd name="T3" fmla="*/ 1 h 5"/>
                <a:gd name="T4" fmla="*/ 1 w 4"/>
                <a:gd name="T5" fmla="*/ 2 h 5"/>
                <a:gd name="T6" fmla="*/ 2 w 4"/>
                <a:gd name="T7" fmla="*/ 3 h 5"/>
                <a:gd name="T8" fmla="*/ 3 w 4"/>
                <a:gd name="T9" fmla="*/ 4 h 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" h="5">
                  <a:moveTo>
                    <a:pt x="0" y="0"/>
                  </a:moveTo>
                  <a:lnTo>
                    <a:pt x="0" y="1"/>
                  </a:lnTo>
                  <a:lnTo>
                    <a:pt x="1" y="2"/>
                  </a:lnTo>
                  <a:lnTo>
                    <a:pt x="2" y="3"/>
                  </a:lnTo>
                  <a:lnTo>
                    <a:pt x="3" y="4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6" name="Freeform 391"/>
            <p:cNvSpPr>
              <a:spLocks/>
            </p:cNvSpPr>
            <p:nvPr/>
          </p:nvSpPr>
          <p:spPr bwMode="auto">
            <a:xfrm>
              <a:off x="5504" y="2104"/>
              <a:ext cx="8" cy="5"/>
            </a:xfrm>
            <a:custGeom>
              <a:avLst/>
              <a:gdLst>
                <a:gd name="T0" fmla="*/ 0 w 8"/>
                <a:gd name="T1" fmla="*/ 0 h 5"/>
                <a:gd name="T2" fmla="*/ 2 w 8"/>
                <a:gd name="T3" fmla="*/ 0 h 5"/>
                <a:gd name="T4" fmla="*/ 2 w 8"/>
                <a:gd name="T5" fmla="*/ 1 h 5"/>
                <a:gd name="T6" fmla="*/ 4 w 8"/>
                <a:gd name="T7" fmla="*/ 2 h 5"/>
                <a:gd name="T8" fmla="*/ 5 w 8"/>
                <a:gd name="T9" fmla="*/ 2 h 5"/>
                <a:gd name="T10" fmla="*/ 6 w 8"/>
                <a:gd name="T11" fmla="*/ 3 h 5"/>
                <a:gd name="T12" fmla="*/ 7 w 8"/>
                <a:gd name="T13" fmla="*/ 4 h 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8" h="5">
                  <a:moveTo>
                    <a:pt x="0" y="0"/>
                  </a:moveTo>
                  <a:lnTo>
                    <a:pt x="2" y="0"/>
                  </a:lnTo>
                  <a:lnTo>
                    <a:pt x="2" y="1"/>
                  </a:lnTo>
                  <a:lnTo>
                    <a:pt x="4" y="2"/>
                  </a:lnTo>
                  <a:lnTo>
                    <a:pt x="5" y="2"/>
                  </a:lnTo>
                  <a:lnTo>
                    <a:pt x="6" y="3"/>
                  </a:lnTo>
                  <a:lnTo>
                    <a:pt x="7" y="4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7" name="Freeform 392"/>
            <p:cNvSpPr>
              <a:spLocks/>
            </p:cNvSpPr>
            <p:nvPr/>
          </p:nvSpPr>
          <p:spPr bwMode="auto">
            <a:xfrm>
              <a:off x="5511" y="2108"/>
              <a:ext cx="2" cy="1"/>
            </a:xfrm>
            <a:custGeom>
              <a:avLst/>
              <a:gdLst>
                <a:gd name="T0" fmla="*/ 0 w 2"/>
                <a:gd name="T1" fmla="*/ 0 h 1"/>
                <a:gd name="T2" fmla="*/ 1 w 2"/>
                <a:gd name="T3" fmla="*/ 0 h 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2" h="1">
                  <a:moveTo>
                    <a:pt x="0" y="0"/>
                  </a:moveTo>
                  <a:lnTo>
                    <a:pt x="1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8" name="Line 393"/>
            <p:cNvSpPr>
              <a:spLocks noChangeShapeType="1"/>
            </p:cNvSpPr>
            <p:nvPr/>
          </p:nvSpPr>
          <p:spPr bwMode="auto">
            <a:xfrm flipH="1">
              <a:off x="5257" y="2099"/>
              <a:ext cx="248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9" name="Line 394"/>
            <p:cNvSpPr>
              <a:spLocks noChangeShapeType="1"/>
            </p:cNvSpPr>
            <p:nvPr/>
          </p:nvSpPr>
          <p:spPr bwMode="auto">
            <a:xfrm>
              <a:off x="5532" y="2072"/>
              <a:ext cx="0" cy="16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0" name="Line 395"/>
            <p:cNvSpPr>
              <a:spLocks noChangeShapeType="1"/>
            </p:cNvSpPr>
            <p:nvPr/>
          </p:nvSpPr>
          <p:spPr bwMode="auto">
            <a:xfrm>
              <a:off x="5532" y="2110"/>
              <a:ext cx="0" cy="2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1" name="Freeform 396"/>
            <p:cNvSpPr>
              <a:spLocks/>
            </p:cNvSpPr>
            <p:nvPr/>
          </p:nvSpPr>
          <p:spPr bwMode="auto">
            <a:xfrm>
              <a:off x="5509" y="2079"/>
              <a:ext cx="38" cy="10"/>
            </a:xfrm>
            <a:custGeom>
              <a:avLst/>
              <a:gdLst>
                <a:gd name="T0" fmla="*/ 0 w 38"/>
                <a:gd name="T1" fmla="*/ 0 h 10"/>
                <a:gd name="T2" fmla="*/ 14 w 38"/>
                <a:gd name="T3" fmla="*/ 4 h 10"/>
                <a:gd name="T4" fmla="*/ 23 w 38"/>
                <a:gd name="T5" fmla="*/ 9 h 10"/>
                <a:gd name="T6" fmla="*/ 37 w 38"/>
                <a:gd name="T7" fmla="*/ 9 h 1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8" h="10">
                  <a:moveTo>
                    <a:pt x="0" y="0"/>
                  </a:moveTo>
                  <a:lnTo>
                    <a:pt x="14" y="4"/>
                  </a:lnTo>
                  <a:lnTo>
                    <a:pt x="23" y="9"/>
                  </a:lnTo>
                  <a:lnTo>
                    <a:pt x="37" y="9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" name="Line 397"/>
            <p:cNvSpPr>
              <a:spLocks noChangeShapeType="1"/>
            </p:cNvSpPr>
            <p:nvPr/>
          </p:nvSpPr>
          <p:spPr bwMode="auto">
            <a:xfrm>
              <a:off x="5467" y="2054"/>
              <a:ext cx="18" cy="1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63" name="Group 398"/>
            <p:cNvGrpSpPr>
              <a:grpSpLocks/>
            </p:cNvGrpSpPr>
            <p:nvPr/>
          </p:nvGrpSpPr>
          <p:grpSpPr bwMode="auto">
            <a:xfrm>
              <a:off x="4293" y="1968"/>
              <a:ext cx="1014" cy="215"/>
              <a:chOff x="4293" y="1968"/>
              <a:chExt cx="1014" cy="215"/>
            </a:xfrm>
          </p:grpSpPr>
          <p:sp>
            <p:nvSpPr>
              <p:cNvPr id="64" name="Freeform 399"/>
              <p:cNvSpPr>
                <a:spLocks/>
              </p:cNvSpPr>
              <p:nvPr/>
            </p:nvSpPr>
            <p:spPr bwMode="auto">
              <a:xfrm>
                <a:off x="4403" y="2010"/>
                <a:ext cx="572" cy="27"/>
              </a:xfrm>
              <a:custGeom>
                <a:avLst/>
                <a:gdLst>
                  <a:gd name="T0" fmla="*/ 0 w 572"/>
                  <a:gd name="T1" fmla="*/ 26 h 27"/>
                  <a:gd name="T2" fmla="*/ 20 w 572"/>
                  <a:gd name="T3" fmla="*/ 25 h 27"/>
                  <a:gd name="T4" fmla="*/ 31 w 572"/>
                  <a:gd name="T5" fmla="*/ 25 h 27"/>
                  <a:gd name="T6" fmla="*/ 71 w 572"/>
                  <a:gd name="T7" fmla="*/ 24 h 27"/>
                  <a:gd name="T8" fmla="*/ 94 w 572"/>
                  <a:gd name="T9" fmla="*/ 20 h 27"/>
                  <a:gd name="T10" fmla="*/ 101 w 572"/>
                  <a:gd name="T11" fmla="*/ 19 h 27"/>
                  <a:gd name="T12" fmla="*/ 172 w 572"/>
                  <a:gd name="T13" fmla="*/ 8 h 27"/>
                  <a:gd name="T14" fmla="*/ 212 w 572"/>
                  <a:gd name="T15" fmla="*/ 2 h 27"/>
                  <a:gd name="T16" fmla="*/ 228 w 572"/>
                  <a:gd name="T17" fmla="*/ 1 h 27"/>
                  <a:gd name="T18" fmla="*/ 321 w 572"/>
                  <a:gd name="T19" fmla="*/ 0 h 27"/>
                  <a:gd name="T20" fmla="*/ 339 w 572"/>
                  <a:gd name="T21" fmla="*/ 6 h 27"/>
                  <a:gd name="T22" fmla="*/ 348 w 572"/>
                  <a:gd name="T23" fmla="*/ 8 h 27"/>
                  <a:gd name="T24" fmla="*/ 360 w 572"/>
                  <a:gd name="T25" fmla="*/ 8 h 27"/>
                  <a:gd name="T26" fmla="*/ 372 w 572"/>
                  <a:gd name="T27" fmla="*/ 9 h 27"/>
                  <a:gd name="T28" fmla="*/ 381 w 572"/>
                  <a:gd name="T29" fmla="*/ 9 h 27"/>
                  <a:gd name="T30" fmla="*/ 499 w 572"/>
                  <a:gd name="T31" fmla="*/ 17 h 27"/>
                  <a:gd name="T32" fmla="*/ 503 w 572"/>
                  <a:gd name="T33" fmla="*/ 17 h 27"/>
                  <a:gd name="T34" fmla="*/ 571 w 572"/>
                  <a:gd name="T35" fmla="*/ 20 h 27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572" h="27">
                    <a:moveTo>
                      <a:pt x="0" y="26"/>
                    </a:moveTo>
                    <a:lnTo>
                      <a:pt x="20" y="25"/>
                    </a:lnTo>
                    <a:lnTo>
                      <a:pt x="31" y="25"/>
                    </a:lnTo>
                    <a:lnTo>
                      <a:pt x="71" y="24"/>
                    </a:lnTo>
                    <a:lnTo>
                      <a:pt x="94" y="20"/>
                    </a:lnTo>
                    <a:lnTo>
                      <a:pt x="101" y="19"/>
                    </a:lnTo>
                    <a:lnTo>
                      <a:pt x="172" y="8"/>
                    </a:lnTo>
                    <a:lnTo>
                      <a:pt x="212" y="2"/>
                    </a:lnTo>
                    <a:lnTo>
                      <a:pt x="228" y="1"/>
                    </a:lnTo>
                    <a:lnTo>
                      <a:pt x="321" y="0"/>
                    </a:lnTo>
                    <a:lnTo>
                      <a:pt x="339" y="6"/>
                    </a:lnTo>
                    <a:lnTo>
                      <a:pt x="348" y="8"/>
                    </a:lnTo>
                    <a:lnTo>
                      <a:pt x="360" y="8"/>
                    </a:lnTo>
                    <a:lnTo>
                      <a:pt x="372" y="9"/>
                    </a:lnTo>
                    <a:lnTo>
                      <a:pt x="381" y="9"/>
                    </a:lnTo>
                    <a:lnTo>
                      <a:pt x="499" y="17"/>
                    </a:lnTo>
                    <a:lnTo>
                      <a:pt x="503" y="17"/>
                    </a:lnTo>
                    <a:lnTo>
                      <a:pt x="571" y="2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5" name="Line 400"/>
              <p:cNvSpPr>
                <a:spLocks noChangeShapeType="1"/>
              </p:cNvSpPr>
              <p:nvPr/>
            </p:nvSpPr>
            <p:spPr bwMode="auto">
              <a:xfrm>
                <a:off x="4828" y="2008"/>
                <a:ext cx="0" cy="22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6" name="Line 401"/>
              <p:cNvSpPr>
                <a:spLocks noChangeShapeType="1"/>
              </p:cNvSpPr>
              <p:nvPr/>
            </p:nvSpPr>
            <p:spPr bwMode="auto">
              <a:xfrm>
                <a:off x="4875" y="2018"/>
                <a:ext cx="0" cy="11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7" name="Line 402"/>
              <p:cNvSpPr>
                <a:spLocks noChangeShapeType="1"/>
              </p:cNvSpPr>
              <p:nvPr/>
            </p:nvSpPr>
            <p:spPr bwMode="auto">
              <a:xfrm>
                <a:off x="4602" y="2132"/>
                <a:ext cx="223" cy="0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8" name="Freeform 403"/>
              <p:cNvSpPr>
                <a:spLocks/>
              </p:cNvSpPr>
              <p:nvPr/>
            </p:nvSpPr>
            <p:spPr bwMode="auto">
              <a:xfrm>
                <a:off x="4650" y="2030"/>
                <a:ext cx="338" cy="112"/>
              </a:xfrm>
              <a:custGeom>
                <a:avLst/>
                <a:gdLst>
                  <a:gd name="T0" fmla="*/ 337 w 338"/>
                  <a:gd name="T1" fmla="*/ 0 h 112"/>
                  <a:gd name="T2" fmla="*/ 136 w 338"/>
                  <a:gd name="T3" fmla="*/ 6 h 112"/>
                  <a:gd name="T4" fmla="*/ 106 w 338"/>
                  <a:gd name="T5" fmla="*/ 8 h 112"/>
                  <a:gd name="T6" fmla="*/ 89 w 338"/>
                  <a:gd name="T7" fmla="*/ 10 h 112"/>
                  <a:gd name="T8" fmla="*/ 74 w 338"/>
                  <a:gd name="T9" fmla="*/ 10 h 112"/>
                  <a:gd name="T10" fmla="*/ 47 w 338"/>
                  <a:gd name="T11" fmla="*/ 12 h 112"/>
                  <a:gd name="T12" fmla="*/ 33 w 338"/>
                  <a:gd name="T13" fmla="*/ 16 h 112"/>
                  <a:gd name="T14" fmla="*/ 12 w 338"/>
                  <a:gd name="T15" fmla="*/ 19 h 112"/>
                  <a:gd name="T16" fmla="*/ 0 w 338"/>
                  <a:gd name="T17" fmla="*/ 22 h 112"/>
                  <a:gd name="T18" fmla="*/ 0 w 338"/>
                  <a:gd name="T19" fmla="*/ 25 h 112"/>
                  <a:gd name="T20" fmla="*/ 0 w 338"/>
                  <a:gd name="T21" fmla="*/ 28 h 112"/>
                  <a:gd name="T22" fmla="*/ 3 w 338"/>
                  <a:gd name="T23" fmla="*/ 31 h 112"/>
                  <a:gd name="T24" fmla="*/ 10 w 338"/>
                  <a:gd name="T25" fmla="*/ 34 h 112"/>
                  <a:gd name="T26" fmla="*/ 22 w 338"/>
                  <a:gd name="T27" fmla="*/ 35 h 112"/>
                  <a:gd name="T28" fmla="*/ 33 w 338"/>
                  <a:gd name="T29" fmla="*/ 36 h 112"/>
                  <a:gd name="T30" fmla="*/ 45 w 338"/>
                  <a:gd name="T31" fmla="*/ 38 h 112"/>
                  <a:gd name="T32" fmla="*/ 164 w 338"/>
                  <a:gd name="T33" fmla="*/ 82 h 112"/>
                  <a:gd name="T34" fmla="*/ 168 w 338"/>
                  <a:gd name="T35" fmla="*/ 84 h 112"/>
                  <a:gd name="T36" fmla="*/ 173 w 338"/>
                  <a:gd name="T37" fmla="*/ 86 h 112"/>
                  <a:gd name="T38" fmla="*/ 176 w 338"/>
                  <a:gd name="T39" fmla="*/ 89 h 112"/>
                  <a:gd name="T40" fmla="*/ 178 w 338"/>
                  <a:gd name="T41" fmla="*/ 94 h 112"/>
                  <a:gd name="T42" fmla="*/ 179 w 338"/>
                  <a:gd name="T43" fmla="*/ 101 h 112"/>
                  <a:gd name="T44" fmla="*/ 179 w 338"/>
                  <a:gd name="T45" fmla="*/ 111 h 112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0" t="0" r="r" b="b"/>
                <a:pathLst>
                  <a:path w="338" h="112">
                    <a:moveTo>
                      <a:pt x="337" y="0"/>
                    </a:moveTo>
                    <a:lnTo>
                      <a:pt x="136" y="6"/>
                    </a:lnTo>
                    <a:lnTo>
                      <a:pt x="106" y="8"/>
                    </a:lnTo>
                    <a:lnTo>
                      <a:pt x="89" y="10"/>
                    </a:lnTo>
                    <a:lnTo>
                      <a:pt x="74" y="10"/>
                    </a:lnTo>
                    <a:lnTo>
                      <a:pt x="47" y="12"/>
                    </a:lnTo>
                    <a:lnTo>
                      <a:pt x="33" y="16"/>
                    </a:lnTo>
                    <a:lnTo>
                      <a:pt x="12" y="19"/>
                    </a:lnTo>
                    <a:lnTo>
                      <a:pt x="0" y="22"/>
                    </a:lnTo>
                    <a:lnTo>
                      <a:pt x="0" y="25"/>
                    </a:lnTo>
                    <a:lnTo>
                      <a:pt x="0" y="28"/>
                    </a:lnTo>
                    <a:lnTo>
                      <a:pt x="3" y="31"/>
                    </a:lnTo>
                    <a:lnTo>
                      <a:pt x="10" y="34"/>
                    </a:lnTo>
                    <a:lnTo>
                      <a:pt x="22" y="35"/>
                    </a:lnTo>
                    <a:lnTo>
                      <a:pt x="33" y="36"/>
                    </a:lnTo>
                    <a:lnTo>
                      <a:pt x="45" y="38"/>
                    </a:lnTo>
                    <a:lnTo>
                      <a:pt x="164" y="82"/>
                    </a:lnTo>
                    <a:lnTo>
                      <a:pt x="168" y="84"/>
                    </a:lnTo>
                    <a:lnTo>
                      <a:pt x="173" y="86"/>
                    </a:lnTo>
                    <a:lnTo>
                      <a:pt x="176" y="89"/>
                    </a:lnTo>
                    <a:lnTo>
                      <a:pt x="178" y="94"/>
                    </a:lnTo>
                    <a:lnTo>
                      <a:pt x="179" y="101"/>
                    </a:lnTo>
                    <a:lnTo>
                      <a:pt x="179" y="111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9" name="Freeform 404"/>
              <p:cNvSpPr>
                <a:spLocks/>
              </p:cNvSpPr>
              <p:nvPr/>
            </p:nvSpPr>
            <p:spPr bwMode="auto">
              <a:xfrm>
                <a:off x="4653" y="2052"/>
                <a:ext cx="187" cy="90"/>
              </a:xfrm>
              <a:custGeom>
                <a:avLst/>
                <a:gdLst>
                  <a:gd name="T0" fmla="*/ 0 w 187"/>
                  <a:gd name="T1" fmla="*/ 0 h 90"/>
                  <a:gd name="T2" fmla="*/ 40 w 187"/>
                  <a:gd name="T3" fmla="*/ 6 h 90"/>
                  <a:gd name="T4" fmla="*/ 169 w 187"/>
                  <a:gd name="T5" fmla="*/ 54 h 90"/>
                  <a:gd name="T6" fmla="*/ 174 w 187"/>
                  <a:gd name="T7" fmla="*/ 57 h 90"/>
                  <a:gd name="T8" fmla="*/ 180 w 187"/>
                  <a:gd name="T9" fmla="*/ 60 h 90"/>
                  <a:gd name="T10" fmla="*/ 183 w 187"/>
                  <a:gd name="T11" fmla="*/ 62 h 90"/>
                  <a:gd name="T12" fmla="*/ 185 w 187"/>
                  <a:gd name="T13" fmla="*/ 70 h 90"/>
                  <a:gd name="T14" fmla="*/ 186 w 187"/>
                  <a:gd name="T15" fmla="*/ 76 h 90"/>
                  <a:gd name="T16" fmla="*/ 186 w 187"/>
                  <a:gd name="T17" fmla="*/ 89 h 9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87" h="90">
                    <a:moveTo>
                      <a:pt x="0" y="0"/>
                    </a:moveTo>
                    <a:lnTo>
                      <a:pt x="40" y="6"/>
                    </a:lnTo>
                    <a:lnTo>
                      <a:pt x="169" y="54"/>
                    </a:lnTo>
                    <a:lnTo>
                      <a:pt x="174" y="57"/>
                    </a:lnTo>
                    <a:lnTo>
                      <a:pt x="180" y="60"/>
                    </a:lnTo>
                    <a:lnTo>
                      <a:pt x="183" y="62"/>
                    </a:lnTo>
                    <a:lnTo>
                      <a:pt x="185" y="70"/>
                    </a:lnTo>
                    <a:lnTo>
                      <a:pt x="186" y="76"/>
                    </a:lnTo>
                    <a:lnTo>
                      <a:pt x="186" y="89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0" name="Line 405"/>
              <p:cNvSpPr>
                <a:spLocks noChangeShapeType="1"/>
              </p:cNvSpPr>
              <p:nvPr/>
            </p:nvSpPr>
            <p:spPr bwMode="auto">
              <a:xfrm>
                <a:off x="4697" y="2062"/>
                <a:ext cx="194" cy="21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1" name="Freeform 406"/>
              <p:cNvSpPr>
                <a:spLocks/>
              </p:cNvSpPr>
              <p:nvPr/>
            </p:nvSpPr>
            <p:spPr bwMode="auto">
              <a:xfrm>
                <a:off x="5205" y="2163"/>
                <a:ext cx="66" cy="20"/>
              </a:xfrm>
              <a:custGeom>
                <a:avLst/>
                <a:gdLst>
                  <a:gd name="T0" fmla="*/ 0 w 66"/>
                  <a:gd name="T1" fmla="*/ 0 h 20"/>
                  <a:gd name="T2" fmla="*/ 24 w 66"/>
                  <a:gd name="T3" fmla="*/ 19 h 20"/>
                  <a:gd name="T4" fmla="*/ 65 w 66"/>
                  <a:gd name="T5" fmla="*/ 13 h 2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66" h="20">
                    <a:moveTo>
                      <a:pt x="0" y="0"/>
                    </a:moveTo>
                    <a:lnTo>
                      <a:pt x="24" y="19"/>
                    </a:lnTo>
                    <a:lnTo>
                      <a:pt x="65" y="13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" name="Freeform 407"/>
              <p:cNvSpPr>
                <a:spLocks/>
              </p:cNvSpPr>
              <p:nvPr/>
            </p:nvSpPr>
            <p:spPr bwMode="auto">
              <a:xfrm>
                <a:off x="5040" y="2042"/>
                <a:ext cx="161" cy="29"/>
              </a:xfrm>
              <a:custGeom>
                <a:avLst/>
                <a:gdLst>
                  <a:gd name="T0" fmla="*/ 0 w 161"/>
                  <a:gd name="T1" fmla="*/ 27 h 29"/>
                  <a:gd name="T2" fmla="*/ 34 w 161"/>
                  <a:gd name="T3" fmla="*/ 28 h 29"/>
                  <a:gd name="T4" fmla="*/ 51 w 161"/>
                  <a:gd name="T5" fmla="*/ 27 h 29"/>
                  <a:gd name="T6" fmla="*/ 76 w 161"/>
                  <a:gd name="T7" fmla="*/ 22 h 29"/>
                  <a:gd name="T8" fmla="*/ 86 w 161"/>
                  <a:gd name="T9" fmla="*/ 20 h 29"/>
                  <a:gd name="T10" fmla="*/ 160 w 161"/>
                  <a:gd name="T11" fmla="*/ 0 h 2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61" h="29">
                    <a:moveTo>
                      <a:pt x="0" y="27"/>
                    </a:moveTo>
                    <a:lnTo>
                      <a:pt x="34" y="28"/>
                    </a:lnTo>
                    <a:lnTo>
                      <a:pt x="51" y="27"/>
                    </a:lnTo>
                    <a:lnTo>
                      <a:pt x="76" y="22"/>
                    </a:lnTo>
                    <a:lnTo>
                      <a:pt x="86" y="20"/>
                    </a:lnTo>
                    <a:lnTo>
                      <a:pt x="16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3" name="Freeform 408"/>
              <p:cNvSpPr>
                <a:spLocks/>
              </p:cNvSpPr>
              <p:nvPr/>
            </p:nvSpPr>
            <p:spPr bwMode="auto">
              <a:xfrm>
                <a:off x="4897" y="2032"/>
                <a:ext cx="144" cy="39"/>
              </a:xfrm>
              <a:custGeom>
                <a:avLst/>
                <a:gdLst>
                  <a:gd name="T0" fmla="*/ 134 w 144"/>
                  <a:gd name="T1" fmla="*/ 2 h 39"/>
                  <a:gd name="T2" fmla="*/ 112 w 144"/>
                  <a:gd name="T3" fmla="*/ 0 h 39"/>
                  <a:gd name="T4" fmla="*/ 95 w 144"/>
                  <a:gd name="T5" fmla="*/ 0 h 39"/>
                  <a:gd name="T6" fmla="*/ 84 w 144"/>
                  <a:gd name="T7" fmla="*/ 0 h 39"/>
                  <a:gd name="T8" fmla="*/ 69 w 144"/>
                  <a:gd name="T9" fmla="*/ 0 h 39"/>
                  <a:gd name="T10" fmla="*/ 49 w 144"/>
                  <a:gd name="T11" fmla="*/ 1 h 39"/>
                  <a:gd name="T12" fmla="*/ 28 w 144"/>
                  <a:gd name="T13" fmla="*/ 2 h 39"/>
                  <a:gd name="T14" fmla="*/ 13 w 144"/>
                  <a:gd name="T15" fmla="*/ 4 h 39"/>
                  <a:gd name="T16" fmla="*/ 6 w 144"/>
                  <a:gd name="T17" fmla="*/ 6 h 39"/>
                  <a:gd name="T18" fmla="*/ 2 w 144"/>
                  <a:gd name="T19" fmla="*/ 10 h 39"/>
                  <a:gd name="T20" fmla="*/ 0 w 144"/>
                  <a:gd name="T21" fmla="*/ 18 h 39"/>
                  <a:gd name="T22" fmla="*/ 1 w 144"/>
                  <a:gd name="T23" fmla="*/ 24 h 39"/>
                  <a:gd name="T24" fmla="*/ 7 w 144"/>
                  <a:gd name="T25" fmla="*/ 30 h 39"/>
                  <a:gd name="T26" fmla="*/ 16 w 144"/>
                  <a:gd name="T27" fmla="*/ 33 h 39"/>
                  <a:gd name="T28" fmla="*/ 38 w 144"/>
                  <a:gd name="T29" fmla="*/ 35 h 39"/>
                  <a:gd name="T30" fmla="*/ 53 w 144"/>
                  <a:gd name="T31" fmla="*/ 36 h 39"/>
                  <a:gd name="T32" fmla="*/ 67 w 144"/>
                  <a:gd name="T33" fmla="*/ 37 h 39"/>
                  <a:gd name="T34" fmla="*/ 80 w 144"/>
                  <a:gd name="T35" fmla="*/ 37 h 39"/>
                  <a:gd name="T36" fmla="*/ 94 w 144"/>
                  <a:gd name="T37" fmla="*/ 38 h 39"/>
                  <a:gd name="T38" fmla="*/ 114 w 144"/>
                  <a:gd name="T39" fmla="*/ 38 h 39"/>
                  <a:gd name="T40" fmla="*/ 143 w 144"/>
                  <a:gd name="T41" fmla="*/ 37 h 39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144" h="39">
                    <a:moveTo>
                      <a:pt x="134" y="2"/>
                    </a:moveTo>
                    <a:lnTo>
                      <a:pt x="112" y="0"/>
                    </a:lnTo>
                    <a:lnTo>
                      <a:pt x="95" y="0"/>
                    </a:lnTo>
                    <a:lnTo>
                      <a:pt x="84" y="0"/>
                    </a:lnTo>
                    <a:lnTo>
                      <a:pt x="69" y="0"/>
                    </a:lnTo>
                    <a:lnTo>
                      <a:pt x="49" y="1"/>
                    </a:lnTo>
                    <a:lnTo>
                      <a:pt x="28" y="2"/>
                    </a:lnTo>
                    <a:lnTo>
                      <a:pt x="13" y="4"/>
                    </a:lnTo>
                    <a:lnTo>
                      <a:pt x="6" y="6"/>
                    </a:lnTo>
                    <a:lnTo>
                      <a:pt x="2" y="10"/>
                    </a:lnTo>
                    <a:lnTo>
                      <a:pt x="0" y="18"/>
                    </a:lnTo>
                    <a:lnTo>
                      <a:pt x="1" y="24"/>
                    </a:lnTo>
                    <a:lnTo>
                      <a:pt x="7" y="30"/>
                    </a:lnTo>
                    <a:lnTo>
                      <a:pt x="16" y="33"/>
                    </a:lnTo>
                    <a:lnTo>
                      <a:pt x="38" y="35"/>
                    </a:lnTo>
                    <a:lnTo>
                      <a:pt x="53" y="36"/>
                    </a:lnTo>
                    <a:lnTo>
                      <a:pt x="67" y="37"/>
                    </a:lnTo>
                    <a:lnTo>
                      <a:pt x="80" y="37"/>
                    </a:lnTo>
                    <a:lnTo>
                      <a:pt x="94" y="38"/>
                    </a:lnTo>
                    <a:lnTo>
                      <a:pt x="114" y="38"/>
                    </a:lnTo>
                    <a:lnTo>
                      <a:pt x="143" y="37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4" name="Freeform 409"/>
              <p:cNvSpPr>
                <a:spLocks/>
              </p:cNvSpPr>
              <p:nvPr/>
            </p:nvSpPr>
            <p:spPr bwMode="auto">
              <a:xfrm>
                <a:off x="5196" y="2042"/>
                <a:ext cx="3" cy="1"/>
              </a:xfrm>
              <a:custGeom>
                <a:avLst/>
                <a:gdLst>
                  <a:gd name="T0" fmla="*/ 2 w 3"/>
                  <a:gd name="T1" fmla="*/ 0 h 1"/>
                  <a:gd name="T2" fmla="*/ 1 w 3"/>
                  <a:gd name="T3" fmla="*/ 0 h 1"/>
                  <a:gd name="T4" fmla="*/ 0 w 3"/>
                  <a:gd name="T5" fmla="*/ 0 h 1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3" h="1">
                    <a:moveTo>
                      <a:pt x="2" y="0"/>
                    </a:moveTo>
                    <a:lnTo>
                      <a:pt x="1" y="0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5" name="Freeform 410"/>
              <p:cNvSpPr>
                <a:spLocks/>
              </p:cNvSpPr>
              <p:nvPr/>
            </p:nvSpPr>
            <p:spPr bwMode="auto">
              <a:xfrm>
                <a:off x="5172" y="2042"/>
                <a:ext cx="25" cy="1"/>
              </a:xfrm>
              <a:custGeom>
                <a:avLst/>
                <a:gdLst>
                  <a:gd name="T0" fmla="*/ 24 w 25"/>
                  <a:gd name="T1" fmla="*/ 0 h 1"/>
                  <a:gd name="T2" fmla="*/ 22 w 25"/>
                  <a:gd name="T3" fmla="*/ 0 h 1"/>
                  <a:gd name="T4" fmla="*/ 19 w 25"/>
                  <a:gd name="T5" fmla="*/ 0 h 1"/>
                  <a:gd name="T6" fmla="*/ 16 w 25"/>
                  <a:gd name="T7" fmla="*/ 0 h 1"/>
                  <a:gd name="T8" fmla="*/ 13 w 25"/>
                  <a:gd name="T9" fmla="*/ 0 h 1"/>
                  <a:gd name="T10" fmla="*/ 9 w 25"/>
                  <a:gd name="T11" fmla="*/ 0 h 1"/>
                  <a:gd name="T12" fmla="*/ 6 w 25"/>
                  <a:gd name="T13" fmla="*/ 0 h 1"/>
                  <a:gd name="T14" fmla="*/ 2 w 25"/>
                  <a:gd name="T15" fmla="*/ 0 h 1"/>
                  <a:gd name="T16" fmla="*/ 0 w 25"/>
                  <a:gd name="T17" fmla="*/ 0 h 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5" h="1">
                    <a:moveTo>
                      <a:pt x="24" y="0"/>
                    </a:moveTo>
                    <a:lnTo>
                      <a:pt x="22" y="0"/>
                    </a:lnTo>
                    <a:lnTo>
                      <a:pt x="19" y="0"/>
                    </a:lnTo>
                    <a:lnTo>
                      <a:pt x="16" y="0"/>
                    </a:lnTo>
                    <a:lnTo>
                      <a:pt x="13" y="0"/>
                    </a:lnTo>
                    <a:lnTo>
                      <a:pt x="9" y="0"/>
                    </a:lnTo>
                    <a:lnTo>
                      <a:pt x="6" y="0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6" name="Freeform 411"/>
              <p:cNvSpPr>
                <a:spLocks/>
              </p:cNvSpPr>
              <p:nvPr/>
            </p:nvSpPr>
            <p:spPr bwMode="auto">
              <a:xfrm>
                <a:off x="5152" y="2042"/>
                <a:ext cx="21" cy="1"/>
              </a:xfrm>
              <a:custGeom>
                <a:avLst/>
                <a:gdLst>
                  <a:gd name="T0" fmla="*/ 20 w 21"/>
                  <a:gd name="T1" fmla="*/ 0 h 1"/>
                  <a:gd name="T2" fmla="*/ 17 w 21"/>
                  <a:gd name="T3" fmla="*/ 0 h 1"/>
                  <a:gd name="T4" fmla="*/ 14 w 21"/>
                  <a:gd name="T5" fmla="*/ 0 h 1"/>
                  <a:gd name="T6" fmla="*/ 12 w 21"/>
                  <a:gd name="T7" fmla="*/ 0 h 1"/>
                  <a:gd name="T8" fmla="*/ 9 w 21"/>
                  <a:gd name="T9" fmla="*/ 0 h 1"/>
                  <a:gd name="T10" fmla="*/ 6 w 21"/>
                  <a:gd name="T11" fmla="*/ 0 h 1"/>
                  <a:gd name="T12" fmla="*/ 4 w 21"/>
                  <a:gd name="T13" fmla="*/ 0 h 1"/>
                  <a:gd name="T14" fmla="*/ 2 w 21"/>
                  <a:gd name="T15" fmla="*/ 0 h 1"/>
                  <a:gd name="T16" fmla="*/ 0 w 21"/>
                  <a:gd name="T17" fmla="*/ 0 h 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" h="1">
                    <a:moveTo>
                      <a:pt x="20" y="0"/>
                    </a:moveTo>
                    <a:lnTo>
                      <a:pt x="17" y="0"/>
                    </a:lnTo>
                    <a:lnTo>
                      <a:pt x="14" y="0"/>
                    </a:lnTo>
                    <a:lnTo>
                      <a:pt x="12" y="0"/>
                    </a:lnTo>
                    <a:lnTo>
                      <a:pt x="9" y="0"/>
                    </a:lnTo>
                    <a:lnTo>
                      <a:pt x="6" y="0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7" name="Freeform 412"/>
              <p:cNvSpPr>
                <a:spLocks/>
              </p:cNvSpPr>
              <p:nvPr/>
            </p:nvSpPr>
            <p:spPr bwMode="auto">
              <a:xfrm>
                <a:off x="5142" y="2042"/>
                <a:ext cx="11" cy="2"/>
              </a:xfrm>
              <a:custGeom>
                <a:avLst/>
                <a:gdLst>
                  <a:gd name="T0" fmla="*/ 10 w 11"/>
                  <a:gd name="T1" fmla="*/ 0 h 2"/>
                  <a:gd name="T2" fmla="*/ 8 w 11"/>
                  <a:gd name="T3" fmla="*/ 1 h 2"/>
                  <a:gd name="T4" fmla="*/ 7 w 11"/>
                  <a:gd name="T5" fmla="*/ 1 h 2"/>
                  <a:gd name="T6" fmla="*/ 6 w 11"/>
                  <a:gd name="T7" fmla="*/ 1 h 2"/>
                  <a:gd name="T8" fmla="*/ 4 w 11"/>
                  <a:gd name="T9" fmla="*/ 1 h 2"/>
                  <a:gd name="T10" fmla="*/ 3 w 11"/>
                  <a:gd name="T11" fmla="*/ 1 h 2"/>
                  <a:gd name="T12" fmla="*/ 2 w 11"/>
                  <a:gd name="T13" fmla="*/ 1 h 2"/>
                  <a:gd name="T14" fmla="*/ 1 w 11"/>
                  <a:gd name="T15" fmla="*/ 1 h 2"/>
                  <a:gd name="T16" fmla="*/ 0 w 11"/>
                  <a:gd name="T17" fmla="*/ 1 h 2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1" h="2">
                    <a:moveTo>
                      <a:pt x="10" y="0"/>
                    </a:moveTo>
                    <a:lnTo>
                      <a:pt x="8" y="1"/>
                    </a:lnTo>
                    <a:lnTo>
                      <a:pt x="7" y="1"/>
                    </a:lnTo>
                    <a:lnTo>
                      <a:pt x="6" y="1"/>
                    </a:lnTo>
                    <a:lnTo>
                      <a:pt x="4" y="1"/>
                    </a:lnTo>
                    <a:lnTo>
                      <a:pt x="3" y="1"/>
                    </a:lnTo>
                    <a:lnTo>
                      <a:pt x="2" y="1"/>
                    </a:lnTo>
                    <a:lnTo>
                      <a:pt x="1" y="1"/>
                    </a:lnTo>
                    <a:lnTo>
                      <a:pt x="0" y="1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8" name="Freeform 413"/>
              <p:cNvSpPr>
                <a:spLocks/>
              </p:cNvSpPr>
              <p:nvPr/>
            </p:nvSpPr>
            <p:spPr bwMode="auto">
              <a:xfrm>
                <a:off x="5134" y="2043"/>
                <a:ext cx="9" cy="3"/>
              </a:xfrm>
              <a:custGeom>
                <a:avLst/>
                <a:gdLst>
                  <a:gd name="T0" fmla="*/ 8 w 9"/>
                  <a:gd name="T1" fmla="*/ 0 h 3"/>
                  <a:gd name="T2" fmla="*/ 6 w 9"/>
                  <a:gd name="T3" fmla="*/ 0 h 3"/>
                  <a:gd name="T4" fmla="*/ 4 w 9"/>
                  <a:gd name="T5" fmla="*/ 1 h 3"/>
                  <a:gd name="T6" fmla="*/ 2 w 9"/>
                  <a:gd name="T7" fmla="*/ 1 h 3"/>
                  <a:gd name="T8" fmla="*/ 1 w 9"/>
                  <a:gd name="T9" fmla="*/ 1 h 3"/>
                  <a:gd name="T10" fmla="*/ 0 w 9"/>
                  <a:gd name="T11" fmla="*/ 2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9" h="3">
                    <a:moveTo>
                      <a:pt x="8" y="0"/>
                    </a:moveTo>
                    <a:lnTo>
                      <a:pt x="6" y="0"/>
                    </a:lnTo>
                    <a:lnTo>
                      <a:pt x="4" y="1"/>
                    </a:lnTo>
                    <a:lnTo>
                      <a:pt x="2" y="1"/>
                    </a:lnTo>
                    <a:lnTo>
                      <a:pt x="1" y="1"/>
                    </a:lnTo>
                    <a:lnTo>
                      <a:pt x="0" y="2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9" name="Freeform 414"/>
              <p:cNvSpPr>
                <a:spLocks/>
              </p:cNvSpPr>
              <p:nvPr/>
            </p:nvSpPr>
            <p:spPr bwMode="auto">
              <a:xfrm>
                <a:off x="5128" y="2045"/>
                <a:ext cx="7" cy="3"/>
              </a:xfrm>
              <a:custGeom>
                <a:avLst/>
                <a:gdLst>
                  <a:gd name="T0" fmla="*/ 6 w 7"/>
                  <a:gd name="T1" fmla="*/ 0 h 3"/>
                  <a:gd name="T2" fmla="*/ 5 w 7"/>
                  <a:gd name="T3" fmla="*/ 0 h 3"/>
                  <a:gd name="T4" fmla="*/ 4 w 7"/>
                  <a:gd name="T5" fmla="*/ 0 h 3"/>
                  <a:gd name="T6" fmla="*/ 4 w 7"/>
                  <a:gd name="T7" fmla="*/ 1 h 3"/>
                  <a:gd name="T8" fmla="*/ 3 w 7"/>
                  <a:gd name="T9" fmla="*/ 1 h 3"/>
                  <a:gd name="T10" fmla="*/ 2 w 7"/>
                  <a:gd name="T11" fmla="*/ 1 h 3"/>
                  <a:gd name="T12" fmla="*/ 1 w 7"/>
                  <a:gd name="T13" fmla="*/ 1 h 3"/>
                  <a:gd name="T14" fmla="*/ 0 w 7"/>
                  <a:gd name="T15" fmla="*/ 2 h 3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7" h="3">
                    <a:moveTo>
                      <a:pt x="6" y="0"/>
                    </a:moveTo>
                    <a:lnTo>
                      <a:pt x="5" y="0"/>
                    </a:lnTo>
                    <a:lnTo>
                      <a:pt x="4" y="0"/>
                    </a:lnTo>
                    <a:lnTo>
                      <a:pt x="4" y="1"/>
                    </a:lnTo>
                    <a:lnTo>
                      <a:pt x="3" y="1"/>
                    </a:lnTo>
                    <a:lnTo>
                      <a:pt x="2" y="1"/>
                    </a:lnTo>
                    <a:lnTo>
                      <a:pt x="1" y="1"/>
                    </a:lnTo>
                    <a:lnTo>
                      <a:pt x="0" y="2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0" name="Freeform 415"/>
              <p:cNvSpPr>
                <a:spLocks/>
              </p:cNvSpPr>
              <p:nvPr/>
            </p:nvSpPr>
            <p:spPr bwMode="auto">
              <a:xfrm>
                <a:off x="5124" y="2047"/>
                <a:ext cx="5" cy="4"/>
              </a:xfrm>
              <a:custGeom>
                <a:avLst/>
                <a:gdLst>
                  <a:gd name="T0" fmla="*/ 4 w 5"/>
                  <a:gd name="T1" fmla="*/ 0 h 4"/>
                  <a:gd name="T2" fmla="*/ 3 w 5"/>
                  <a:gd name="T3" fmla="*/ 1 h 4"/>
                  <a:gd name="T4" fmla="*/ 2 w 5"/>
                  <a:gd name="T5" fmla="*/ 1 h 4"/>
                  <a:gd name="T6" fmla="*/ 2 w 5"/>
                  <a:gd name="T7" fmla="*/ 2 h 4"/>
                  <a:gd name="T8" fmla="*/ 1 w 5"/>
                  <a:gd name="T9" fmla="*/ 3 h 4"/>
                  <a:gd name="T10" fmla="*/ 0 w 5"/>
                  <a:gd name="T11" fmla="*/ 3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5" h="4">
                    <a:moveTo>
                      <a:pt x="4" y="0"/>
                    </a:moveTo>
                    <a:lnTo>
                      <a:pt x="3" y="1"/>
                    </a:lnTo>
                    <a:lnTo>
                      <a:pt x="2" y="1"/>
                    </a:lnTo>
                    <a:lnTo>
                      <a:pt x="2" y="2"/>
                    </a:lnTo>
                    <a:lnTo>
                      <a:pt x="1" y="3"/>
                    </a:lnTo>
                    <a:lnTo>
                      <a:pt x="0" y="3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1" name="Freeform 416"/>
              <p:cNvSpPr>
                <a:spLocks/>
              </p:cNvSpPr>
              <p:nvPr/>
            </p:nvSpPr>
            <p:spPr bwMode="auto">
              <a:xfrm>
                <a:off x="5124" y="2050"/>
                <a:ext cx="1" cy="2"/>
              </a:xfrm>
              <a:custGeom>
                <a:avLst/>
                <a:gdLst>
                  <a:gd name="T0" fmla="*/ 0 w 1"/>
                  <a:gd name="T1" fmla="*/ 0 h 2"/>
                  <a:gd name="T2" fmla="*/ 0 w 1"/>
                  <a:gd name="T3" fmla="*/ 1 h 2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">
                    <a:moveTo>
                      <a:pt x="0" y="0"/>
                    </a:moveTo>
                    <a:lnTo>
                      <a:pt x="0" y="1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2" name="Freeform 417"/>
              <p:cNvSpPr>
                <a:spLocks/>
              </p:cNvSpPr>
              <p:nvPr/>
            </p:nvSpPr>
            <p:spPr bwMode="auto">
              <a:xfrm>
                <a:off x="5124" y="2051"/>
                <a:ext cx="6" cy="4"/>
              </a:xfrm>
              <a:custGeom>
                <a:avLst/>
                <a:gdLst>
                  <a:gd name="T0" fmla="*/ 0 w 6"/>
                  <a:gd name="T1" fmla="*/ 0 h 4"/>
                  <a:gd name="T2" fmla="*/ 1 w 6"/>
                  <a:gd name="T3" fmla="*/ 1 h 4"/>
                  <a:gd name="T4" fmla="*/ 2 w 6"/>
                  <a:gd name="T5" fmla="*/ 1 h 4"/>
                  <a:gd name="T6" fmla="*/ 3 w 6"/>
                  <a:gd name="T7" fmla="*/ 2 h 4"/>
                  <a:gd name="T8" fmla="*/ 4 w 6"/>
                  <a:gd name="T9" fmla="*/ 2 h 4"/>
                  <a:gd name="T10" fmla="*/ 5 w 6"/>
                  <a:gd name="T11" fmla="*/ 3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6" h="4">
                    <a:moveTo>
                      <a:pt x="0" y="0"/>
                    </a:moveTo>
                    <a:lnTo>
                      <a:pt x="1" y="1"/>
                    </a:lnTo>
                    <a:lnTo>
                      <a:pt x="2" y="1"/>
                    </a:lnTo>
                    <a:lnTo>
                      <a:pt x="3" y="2"/>
                    </a:lnTo>
                    <a:lnTo>
                      <a:pt x="4" y="2"/>
                    </a:lnTo>
                    <a:lnTo>
                      <a:pt x="5" y="3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3" name="Freeform 418"/>
              <p:cNvSpPr>
                <a:spLocks/>
              </p:cNvSpPr>
              <p:nvPr/>
            </p:nvSpPr>
            <p:spPr bwMode="auto">
              <a:xfrm>
                <a:off x="5129" y="2054"/>
                <a:ext cx="9" cy="5"/>
              </a:xfrm>
              <a:custGeom>
                <a:avLst/>
                <a:gdLst>
                  <a:gd name="T0" fmla="*/ 0 w 9"/>
                  <a:gd name="T1" fmla="*/ 0 h 5"/>
                  <a:gd name="T2" fmla="*/ 1 w 9"/>
                  <a:gd name="T3" fmla="*/ 0 h 5"/>
                  <a:gd name="T4" fmla="*/ 2 w 9"/>
                  <a:gd name="T5" fmla="*/ 1 h 5"/>
                  <a:gd name="T6" fmla="*/ 3 w 9"/>
                  <a:gd name="T7" fmla="*/ 1 h 5"/>
                  <a:gd name="T8" fmla="*/ 4 w 9"/>
                  <a:gd name="T9" fmla="*/ 2 h 5"/>
                  <a:gd name="T10" fmla="*/ 5 w 9"/>
                  <a:gd name="T11" fmla="*/ 2 h 5"/>
                  <a:gd name="T12" fmla="*/ 6 w 9"/>
                  <a:gd name="T13" fmla="*/ 3 h 5"/>
                  <a:gd name="T14" fmla="*/ 7 w 9"/>
                  <a:gd name="T15" fmla="*/ 3 h 5"/>
                  <a:gd name="T16" fmla="*/ 8 w 9"/>
                  <a:gd name="T17" fmla="*/ 4 h 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9" h="5">
                    <a:moveTo>
                      <a:pt x="0" y="0"/>
                    </a:moveTo>
                    <a:lnTo>
                      <a:pt x="1" y="0"/>
                    </a:lnTo>
                    <a:lnTo>
                      <a:pt x="2" y="1"/>
                    </a:lnTo>
                    <a:lnTo>
                      <a:pt x="3" y="1"/>
                    </a:lnTo>
                    <a:lnTo>
                      <a:pt x="4" y="2"/>
                    </a:lnTo>
                    <a:lnTo>
                      <a:pt x="5" y="2"/>
                    </a:lnTo>
                    <a:lnTo>
                      <a:pt x="6" y="3"/>
                    </a:lnTo>
                    <a:lnTo>
                      <a:pt x="7" y="3"/>
                    </a:lnTo>
                    <a:lnTo>
                      <a:pt x="8" y="4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4" name="Freeform 419"/>
              <p:cNvSpPr>
                <a:spLocks/>
              </p:cNvSpPr>
              <p:nvPr/>
            </p:nvSpPr>
            <p:spPr bwMode="auto">
              <a:xfrm>
                <a:off x="5137" y="2058"/>
                <a:ext cx="2" cy="1"/>
              </a:xfrm>
              <a:custGeom>
                <a:avLst/>
                <a:gdLst>
                  <a:gd name="T0" fmla="*/ 0 w 2"/>
                  <a:gd name="T1" fmla="*/ 0 h 1"/>
                  <a:gd name="T2" fmla="*/ 1 w 2"/>
                  <a:gd name="T3" fmla="*/ 0 h 1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2" h="1">
                    <a:moveTo>
                      <a:pt x="0" y="0"/>
                    </a:moveTo>
                    <a:lnTo>
                      <a:pt x="1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5" name="Freeform 420"/>
              <p:cNvSpPr>
                <a:spLocks/>
              </p:cNvSpPr>
              <p:nvPr/>
            </p:nvSpPr>
            <p:spPr bwMode="auto">
              <a:xfrm>
                <a:off x="5116" y="2042"/>
                <a:ext cx="191" cy="27"/>
              </a:xfrm>
              <a:custGeom>
                <a:avLst/>
                <a:gdLst>
                  <a:gd name="T0" fmla="*/ 0 w 191"/>
                  <a:gd name="T1" fmla="*/ 22 h 27"/>
                  <a:gd name="T2" fmla="*/ 190 w 191"/>
                  <a:gd name="T3" fmla="*/ 26 h 27"/>
                  <a:gd name="T4" fmla="*/ 190 w 191"/>
                  <a:gd name="T5" fmla="*/ 16 h 27"/>
                  <a:gd name="T6" fmla="*/ 163 w 191"/>
                  <a:gd name="T7" fmla="*/ 13 h 27"/>
                  <a:gd name="T8" fmla="*/ 149 w 191"/>
                  <a:gd name="T9" fmla="*/ 11 h 27"/>
                  <a:gd name="T10" fmla="*/ 137 w 191"/>
                  <a:gd name="T11" fmla="*/ 9 h 27"/>
                  <a:gd name="T12" fmla="*/ 129 w 191"/>
                  <a:gd name="T13" fmla="*/ 8 h 27"/>
                  <a:gd name="T14" fmla="*/ 116 w 191"/>
                  <a:gd name="T15" fmla="*/ 5 h 27"/>
                  <a:gd name="T16" fmla="*/ 102 w 191"/>
                  <a:gd name="T17" fmla="*/ 2 h 27"/>
                  <a:gd name="T18" fmla="*/ 90 w 191"/>
                  <a:gd name="T19" fmla="*/ 0 h 27"/>
                  <a:gd name="T20" fmla="*/ 80 w 191"/>
                  <a:gd name="T21" fmla="*/ 0 h 27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191" h="27">
                    <a:moveTo>
                      <a:pt x="0" y="22"/>
                    </a:moveTo>
                    <a:lnTo>
                      <a:pt x="190" y="26"/>
                    </a:lnTo>
                    <a:lnTo>
                      <a:pt x="190" y="16"/>
                    </a:lnTo>
                    <a:lnTo>
                      <a:pt x="163" y="13"/>
                    </a:lnTo>
                    <a:lnTo>
                      <a:pt x="149" y="11"/>
                    </a:lnTo>
                    <a:lnTo>
                      <a:pt x="137" y="9"/>
                    </a:lnTo>
                    <a:lnTo>
                      <a:pt x="129" y="8"/>
                    </a:lnTo>
                    <a:lnTo>
                      <a:pt x="116" y="5"/>
                    </a:lnTo>
                    <a:lnTo>
                      <a:pt x="102" y="2"/>
                    </a:lnTo>
                    <a:lnTo>
                      <a:pt x="90" y="0"/>
                    </a:lnTo>
                    <a:lnTo>
                      <a:pt x="8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6" name="Freeform 421"/>
              <p:cNvSpPr>
                <a:spLocks/>
              </p:cNvSpPr>
              <p:nvPr/>
            </p:nvSpPr>
            <p:spPr bwMode="auto">
              <a:xfrm>
                <a:off x="5206" y="2042"/>
                <a:ext cx="24" cy="25"/>
              </a:xfrm>
              <a:custGeom>
                <a:avLst/>
                <a:gdLst>
                  <a:gd name="T0" fmla="*/ 0 w 24"/>
                  <a:gd name="T1" fmla="*/ 0 h 25"/>
                  <a:gd name="T2" fmla="*/ 23 w 24"/>
                  <a:gd name="T3" fmla="*/ 16 h 25"/>
                  <a:gd name="T4" fmla="*/ 7 w 24"/>
                  <a:gd name="T5" fmla="*/ 24 h 25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4" h="25">
                    <a:moveTo>
                      <a:pt x="0" y="0"/>
                    </a:moveTo>
                    <a:lnTo>
                      <a:pt x="23" y="16"/>
                    </a:lnTo>
                    <a:lnTo>
                      <a:pt x="7" y="24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7" name="Line 422"/>
              <p:cNvSpPr>
                <a:spLocks noChangeShapeType="1"/>
              </p:cNvSpPr>
              <p:nvPr/>
            </p:nvSpPr>
            <p:spPr bwMode="auto">
              <a:xfrm flipH="1">
                <a:off x="4889" y="2050"/>
                <a:ext cx="239" cy="0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88" name="Line 423"/>
              <p:cNvSpPr>
                <a:spLocks noChangeShapeType="1"/>
              </p:cNvSpPr>
              <p:nvPr/>
            </p:nvSpPr>
            <p:spPr bwMode="auto">
              <a:xfrm>
                <a:off x="5256" y="2072"/>
                <a:ext cx="0" cy="38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89" name="Line 424"/>
              <p:cNvSpPr>
                <a:spLocks noChangeShapeType="1"/>
              </p:cNvSpPr>
              <p:nvPr/>
            </p:nvSpPr>
            <p:spPr bwMode="auto">
              <a:xfrm>
                <a:off x="5172" y="2070"/>
                <a:ext cx="0" cy="38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0" name="Line 425"/>
              <p:cNvSpPr>
                <a:spLocks noChangeShapeType="1"/>
              </p:cNvSpPr>
              <p:nvPr/>
            </p:nvSpPr>
            <p:spPr bwMode="auto">
              <a:xfrm>
                <a:off x="4979" y="2073"/>
                <a:ext cx="0" cy="85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1" name="Freeform 426"/>
              <p:cNvSpPr>
                <a:spLocks/>
              </p:cNvSpPr>
              <p:nvPr/>
            </p:nvSpPr>
            <p:spPr bwMode="auto">
              <a:xfrm>
                <a:off x="4892" y="2061"/>
                <a:ext cx="88" cy="62"/>
              </a:xfrm>
              <a:custGeom>
                <a:avLst/>
                <a:gdLst>
                  <a:gd name="T0" fmla="*/ 87 w 88"/>
                  <a:gd name="T1" fmla="*/ 52 h 62"/>
                  <a:gd name="T2" fmla="*/ 0 w 88"/>
                  <a:gd name="T3" fmla="*/ 61 h 62"/>
                  <a:gd name="T4" fmla="*/ 0 w 88"/>
                  <a:gd name="T5" fmla="*/ 35 h 62"/>
                  <a:gd name="T6" fmla="*/ 12 w 88"/>
                  <a:gd name="T7" fmla="*/ 0 h 62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8" h="62">
                    <a:moveTo>
                      <a:pt x="87" y="52"/>
                    </a:moveTo>
                    <a:lnTo>
                      <a:pt x="0" y="61"/>
                    </a:lnTo>
                    <a:lnTo>
                      <a:pt x="0" y="35"/>
                    </a:lnTo>
                    <a:lnTo>
                      <a:pt x="12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2" name="Freeform 427"/>
              <p:cNvSpPr>
                <a:spLocks/>
              </p:cNvSpPr>
              <p:nvPr/>
            </p:nvSpPr>
            <p:spPr bwMode="auto">
              <a:xfrm>
                <a:off x="4889" y="2147"/>
                <a:ext cx="23" cy="4"/>
              </a:xfrm>
              <a:custGeom>
                <a:avLst/>
                <a:gdLst>
                  <a:gd name="T0" fmla="*/ 22 w 23"/>
                  <a:gd name="T1" fmla="*/ 3 h 4"/>
                  <a:gd name="T2" fmla="*/ 15 w 23"/>
                  <a:gd name="T3" fmla="*/ 2 h 4"/>
                  <a:gd name="T4" fmla="*/ 9 w 23"/>
                  <a:gd name="T5" fmla="*/ 1 h 4"/>
                  <a:gd name="T6" fmla="*/ 0 w 23"/>
                  <a:gd name="T7" fmla="*/ 0 h 4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3" h="4">
                    <a:moveTo>
                      <a:pt x="22" y="3"/>
                    </a:moveTo>
                    <a:lnTo>
                      <a:pt x="15" y="2"/>
                    </a:lnTo>
                    <a:lnTo>
                      <a:pt x="9" y="1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3" name="Freeform 428"/>
              <p:cNvSpPr>
                <a:spLocks/>
              </p:cNvSpPr>
              <p:nvPr/>
            </p:nvSpPr>
            <p:spPr bwMode="auto">
              <a:xfrm>
                <a:off x="4829" y="2141"/>
                <a:ext cx="20" cy="1"/>
              </a:xfrm>
              <a:custGeom>
                <a:avLst/>
                <a:gdLst>
                  <a:gd name="T0" fmla="*/ 19 w 20"/>
                  <a:gd name="T1" fmla="*/ 0 h 1"/>
                  <a:gd name="T2" fmla="*/ 13 w 20"/>
                  <a:gd name="T3" fmla="*/ 0 h 1"/>
                  <a:gd name="T4" fmla="*/ 0 w 20"/>
                  <a:gd name="T5" fmla="*/ 0 h 1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0" h="1">
                    <a:moveTo>
                      <a:pt x="19" y="0"/>
                    </a:moveTo>
                    <a:lnTo>
                      <a:pt x="13" y="0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4" name="Line 429"/>
              <p:cNvSpPr>
                <a:spLocks noChangeShapeType="1"/>
              </p:cNvSpPr>
              <p:nvPr/>
            </p:nvSpPr>
            <p:spPr bwMode="auto">
              <a:xfrm>
                <a:off x="4904" y="2125"/>
                <a:ext cx="0" cy="19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5" name="Line 430"/>
              <p:cNvSpPr>
                <a:spLocks noChangeShapeType="1"/>
              </p:cNvSpPr>
              <p:nvPr/>
            </p:nvSpPr>
            <p:spPr bwMode="auto">
              <a:xfrm>
                <a:off x="4974" y="2073"/>
                <a:ext cx="1" cy="37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6" name="Freeform 431"/>
              <p:cNvSpPr>
                <a:spLocks/>
              </p:cNvSpPr>
              <p:nvPr/>
            </p:nvSpPr>
            <p:spPr bwMode="auto">
              <a:xfrm>
                <a:off x="5147" y="2111"/>
                <a:ext cx="51" cy="39"/>
              </a:xfrm>
              <a:custGeom>
                <a:avLst/>
                <a:gdLst>
                  <a:gd name="T0" fmla="*/ 50 w 51"/>
                  <a:gd name="T1" fmla="*/ 2 h 39"/>
                  <a:gd name="T2" fmla="*/ 50 w 51"/>
                  <a:gd name="T3" fmla="*/ 38 h 39"/>
                  <a:gd name="T4" fmla="*/ 0 w 51"/>
                  <a:gd name="T5" fmla="*/ 38 h 39"/>
                  <a:gd name="T6" fmla="*/ 0 w 51"/>
                  <a:gd name="T7" fmla="*/ 0 h 3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51" h="39">
                    <a:moveTo>
                      <a:pt x="50" y="2"/>
                    </a:moveTo>
                    <a:lnTo>
                      <a:pt x="50" y="38"/>
                    </a:lnTo>
                    <a:lnTo>
                      <a:pt x="0" y="38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7" name="Line 432"/>
              <p:cNvSpPr>
                <a:spLocks noChangeShapeType="1"/>
              </p:cNvSpPr>
              <p:nvPr/>
            </p:nvSpPr>
            <p:spPr bwMode="auto">
              <a:xfrm>
                <a:off x="4815" y="2000"/>
                <a:ext cx="3" cy="2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8" name="Freeform 433"/>
              <p:cNvSpPr>
                <a:spLocks/>
              </p:cNvSpPr>
              <p:nvPr/>
            </p:nvSpPr>
            <p:spPr bwMode="auto">
              <a:xfrm>
                <a:off x="4756" y="2048"/>
                <a:ext cx="138" cy="11"/>
              </a:xfrm>
              <a:custGeom>
                <a:avLst/>
                <a:gdLst>
                  <a:gd name="T0" fmla="*/ 137 w 138"/>
                  <a:gd name="T1" fmla="*/ 2 h 11"/>
                  <a:gd name="T2" fmla="*/ 85 w 138"/>
                  <a:gd name="T3" fmla="*/ 2 h 11"/>
                  <a:gd name="T4" fmla="*/ 84 w 138"/>
                  <a:gd name="T5" fmla="*/ 2 h 11"/>
                  <a:gd name="T6" fmla="*/ 83 w 138"/>
                  <a:gd name="T7" fmla="*/ 1 h 11"/>
                  <a:gd name="T8" fmla="*/ 82 w 138"/>
                  <a:gd name="T9" fmla="*/ 1 h 11"/>
                  <a:gd name="T10" fmla="*/ 82 w 138"/>
                  <a:gd name="T11" fmla="*/ 0 h 11"/>
                  <a:gd name="T12" fmla="*/ 81 w 138"/>
                  <a:gd name="T13" fmla="*/ 0 h 11"/>
                  <a:gd name="T14" fmla="*/ 80 w 138"/>
                  <a:gd name="T15" fmla="*/ 0 h 11"/>
                  <a:gd name="T16" fmla="*/ 80 w 138"/>
                  <a:gd name="T17" fmla="*/ 1 h 11"/>
                  <a:gd name="T18" fmla="*/ 79 w 138"/>
                  <a:gd name="T19" fmla="*/ 1 h 11"/>
                  <a:gd name="T20" fmla="*/ 79 w 138"/>
                  <a:gd name="T21" fmla="*/ 2 h 11"/>
                  <a:gd name="T22" fmla="*/ 78 w 138"/>
                  <a:gd name="T23" fmla="*/ 2 h 11"/>
                  <a:gd name="T24" fmla="*/ 78 w 138"/>
                  <a:gd name="T25" fmla="*/ 3 h 11"/>
                  <a:gd name="T26" fmla="*/ 77 w 138"/>
                  <a:gd name="T27" fmla="*/ 3 h 11"/>
                  <a:gd name="T28" fmla="*/ 77 w 138"/>
                  <a:gd name="T29" fmla="*/ 4 h 11"/>
                  <a:gd name="T30" fmla="*/ 0 w 138"/>
                  <a:gd name="T31" fmla="*/ 5 h 11"/>
                  <a:gd name="T32" fmla="*/ 77 w 138"/>
                  <a:gd name="T33" fmla="*/ 6 h 11"/>
                  <a:gd name="T34" fmla="*/ 77 w 138"/>
                  <a:gd name="T35" fmla="*/ 7 h 11"/>
                  <a:gd name="T36" fmla="*/ 78 w 138"/>
                  <a:gd name="T37" fmla="*/ 7 h 11"/>
                  <a:gd name="T38" fmla="*/ 78 w 138"/>
                  <a:gd name="T39" fmla="*/ 8 h 11"/>
                  <a:gd name="T40" fmla="*/ 79 w 138"/>
                  <a:gd name="T41" fmla="*/ 8 h 11"/>
                  <a:gd name="T42" fmla="*/ 79 w 138"/>
                  <a:gd name="T43" fmla="*/ 9 h 11"/>
                  <a:gd name="T44" fmla="*/ 80 w 138"/>
                  <a:gd name="T45" fmla="*/ 9 h 11"/>
                  <a:gd name="T46" fmla="*/ 81 w 138"/>
                  <a:gd name="T47" fmla="*/ 10 h 11"/>
                  <a:gd name="T48" fmla="*/ 82 w 138"/>
                  <a:gd name="T49" fmla="*/ 10 h 11"/>
                  <a:gd name="T50" fmla="*/ 82 w 138"/>
                  <a:gd name="T51" fmla="*/ 9 h 11"/>
                  <a:gd name="T52" fmla="*/ 83 w 138"/>
                  <a:gd name="T53" fmla="*/ 9 h 11"/>
                  <a:gd name="T54" fmla="*/ 84 w 138"/>
                  <a:gd name="T55" fmla="*/ 8 h 11"/>
                  <a:gd name="T56" fmla="*/ 84 w 138"/>
                  <a:gd name="T57" fmla="*/ 7 h 11"/>
                  <a:gd name="T58" fmla="*/ 85 w 138"/>
                  <a:gd name="T59" fmla="*/ 7 h 11"/>
                  <a:gd name="T60" fmla="*/ 85 w 138"/>
                  <a:gd name="T61" fmla="*/ 6 h 11"/>
                  <a:gd name="T62" fmla="*/ 137 w 138"/>
                  <a:gd name="T63" fmla="*/ 8 h 11"/>
                  <a:gd name="T64" fmla="*/ 137 w 138"/>
                  <a:gd name="T65" fmla="*/ 2 h 11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0" t="0" r="r" b="b"/>
                <a:pathLst>
                  <a:path w="138" h="11">
                    <a:moveTo>
                      <a:pt x="137" y="2"/>
                    </a:moveTo>
                    <a:lnTo>
                      <a:pt x="85" y="2"/>
                    </a:lnTo>
                    <a:lnTo>
                      <a:pt x="84" y="2"/>
                    </a:lnTo>
                    <a:lnTo>
                      <a:pt x="83" y="1"/>
                    </a:lnTo>
                    <a:lnTo>
                      <a:pt x="82" y="1"/>
                    </a:lnTo>
                    <a:lnTo>
                      <a:pt x="82" y="0"/>
                    </a:lnTo>
                    <a:lnTo>
                      <a:pt x="81" y="0"/>
                    </a:lnTo>
                    <a:lnTo>
                      <a:pt x="80" y="0"/>
                    </a:lnTo>
                    <a:lnTo>
                      <a:pt x="80" y="1"/>
                    </a:lnTo>
                    <a:lnTo>
                      <a:pt x="79" y="1"/>
                    </a:lnTo>
                    <a:lnTo>
                      <a:pt x="79" y="2"/>
                    </a:lnTo>
                    <a:lnTo>
                      <a:pt x="78" y="2"/>
                    </a:lnTo>
                    <a:lnTo>
                      <a:pt x="78" y="3"/>
                    </a:lnTo>
                    <a:lnTo>
                      <a:pt x="77" y="3"/>
                    </a:lnTo>
                    <a:lnTo>
                      <a:pt x="77" y="4"/>
                    </a:lnTo>
                    <a:lnTo>
                      <a:pt x="0" y="5"/>
                    </a:lnTo>
                    <a:lnTo>
                      <a:pt x="77" y="6"/>
                    </a:lnTo>
                    <a:lnTo>
                      <a:pt x="77" y="7"/>
                    </a:lnTo>
                    <a:lnTo>
                      <a:pt x="78" y="7"/>
                    </a:lnTo>
                    <a:lnTo>
                      <a:pt x="78" y="8"/>
                    </a:lnTo>
                    <a:lnTo>
                      <a:pt x="79" y="8"/>
                    </a:lnTo>
                    <a:lnTo>
                      <a:pt x="79" y="9"/>
                    </a:lnTo>
                    <a:lnTo>
                      <a:pt x="80" y="9"/>
                    </a:lnTo>
                    <a:lnTo>
                      <a:pt x="81" y="10"/>
                    </a:lnTo>
                    <a:lnTo>
                      <a:pt x="82" y="10"/>
                    </a:lnTo>
                    <a:lnTo>
                      <a:pt x="82" y="9"/>
                    </a:lnTo>
                    <a:lnTo>
                      <a:pt x="83" y="9"/>
                    </a:lnTo>
                    <a:lnTo>
                      <a:pt x="84" y="8"/>
                    </a:lnTo>
                    <a:lnTo>
                      <a:pt x="84" y="7"/>
                    </a:lnTo>
                    <a:lnTo>
                      <a:pt x="85" y="7"/>
                    </a:lnTo>
                    <a:lnTo>
                      <a:pt x="85" y="6"/>
                    </a:lnTo>
                    <a:lnTo>
                      <a:pt x="137" y="8"/>
                    </a:lnTo>
                    <a:lnTo>
                      <a:pt x="137" y="2"/>
                    </a:lnTo>
                  </a:path>
                </a:pathLst>
              </a:custGeom>
              <a:gradFill rotWithShape="0">
                <a:gsLst>
                  <a:gs pos="0">
                    <a:srgbClr val="AAAAAA"/>
                  </a:gs>
                  <a:gs pos="100000">
                    <a:srgbClr val="555555"/>
                  </a:gs>
                </a:gsLst>
                <a:lin ang="2700000" scaled="1"/>
              </a:gra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9" name="Freeform 434"/>
              <p:cNvSpPr>
                <a:spLocks/>
              </p:cNvSpPr>
              <p:nvPr/>
            </p:nvSpPr>
            <p:spPr bwMode="auto">
              <a:xfrm>
                <a:off x="5229" y="2081"/>
                <a:ext cx="16" cy="13"/>
              </a:xfrm>
              <a:custGeom>
                <a:avLst/>
                <a:gdLst>
                  <a:gd name="T0" fmla="*/ 0 w 16"/>
                  <a:gd name="T1" fmla="*/ 12 h 13"/>
                  <a:gd name="T2" fmla="*/ 0 w 16"/>
                  <a:gd name="T3" fmla="*/ 0 h 13"/>
                  <a:gd name="T4" fmla="*/ 15 w 16"/>
                  <a:gd name="T5" fmla="*/ 0 h 13"/>
                  <a:gd name="T6" fmla="*/ 15 w 16"/>
                  <a:gd name="T7" fmla="*/ 12 h 13"/>
                  <a:gd name="T8" fmla="*/ 0 w 16"/>
                  <a:gd name="T9" fmla="*/ 12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6" h="13">
                    <a:moveTo>
                      <a:pt x="0" y="12"/>
                    </a:moveTo>
                    <a:lnTo>
                      <a:pt x="0" y="0"/>
                    </a:lnTo>
                    <a:lnTo>
                      <a:pt x="15" y="0"/>
                    </a:lnTo>
                    <a:lnTo>
                      <a:pt x="15" y="12"/>
                    </a:lnTo>
                    <a:lnTo>
                      <a:pt x="0" y="12"/>
                    </a:lnTo>
                  </a:path>
                </a:pathLst>
              </a:custGeom>
              <a:gradFill rotWithShape="0">
                <a:gsLst>
                  <a:gs pos="0">
                    <a:srgbClr val="AAAAAA"/>
                  </a:gs>
                  <a:gs pos="100000">
                    <a:srgbClr val="555555"/>
                  </a:gs>
                </a:gsLst>
                <a:lin ang="2700000" scaled="1"/>
              </a:gra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0" name="Freeform 435"/>
              <p:cNvSpPr>
                <a:spLocks/>
              </p:cNvSpPr>
              <p:nvPr/>
            </p:nvSpPr>
            <p:spPr bwMode="auto">
              <a:xfrm>
                <a:off x="5172" y="2066"/>
                <a:ext cx="40" cy="10"/>
              </a:xfrm>
              <a:custGeom>
                <a:avLst/>
                <a:gdLst>
                  <a:gd name="T0" fmla="*/ 0 w 40"/>
                  <a:gd name="T1" fmla="*/ 9 h 10"/>
                  <a:gd name="T2" fmla="*/ 39 w 40"/>
                  <a:gd name="T3" fmla="*/ 9 h 10"/>
                  <a:gd name="T4" fmla="*/ 39 w 40"/>
                  <a:gd name="T5" fmla="*/ 0 h 1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40" h="10">
                    <a:moveTo>
                      <a:pt x="0" y="9"/>
                    </a:moveTo>
                    <a:lnTo>
                      <a:pt x="39" y="9"/>
                    </a:lnTo>
                    <a:lnTo>
                      <a:pt x="39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1" name="Freeform 436"/>
              <p:cNvSpPr>
                <a:spLocks/>
              </p:cNvSpPr>
              <p:nvPr/>
            </p:nvSpPr>
            <p:spPr bwMode="auto">
              <a:xfrm>
                <a:off x="5219" y="2067"/>
                <a:ext cx="37" cy="10"/>
              </a:xfrm>
              <a:custGeom>
                <a:avLst/>
                <a:gdLst>
                  <a:gd name="T0" fmla="*/ 0 w 37"/>
                  <a:gd name="T1" fmla="*/ 0 h 10"/>
                  <a:gd name="T2" fmla="*/ 0 w 37"/>
                  <a:gd name="T3" fmla="*/ 9 h 10"/>
                  <a:gd name="T4" fmla="*/ 36 w 37"/>
                  <a:gd name="T5" fmla="*/ 9 h 10"/>
                  <a:gd name="T6" fmla="*/ 36 w 37"/>
                  <a:gd name="T7" fmla="*/ 0 h 1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37" h="10">
                    <a:moveTo>
                      <a:pt x="0" y="0"/>
                    </a:moveTo>
                    <a:lnTo>
                      <a:pt x="0" y="9"/>
                    </a:lnTo>
                    <a:lnTo>
                      <a:pt x="36" y="9"/>
                    </a:lnTo>
                    <a:lnTo>
                      <a:pt x="36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2" name="Line 437"/>
              <p:cNvSpPr>
                <a:spLocks noChangeShapeType="1"/>
              </p:cNvSpPr>
              <p:nvPr/>
            </p:nvSpPr>
            <p:spPr bwMode="auto">
              <a:xfrm flipV="1">
                <a:off x="4992" y="2024"/>
                <a:ext cx="0" cy="10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03" name="Freeform 438"/>
              <p:cNvSpPr>
                <a:spLocks/>
              </p:cNvSpPr>
              <p:nvPr/>
            </p:nvSpPr>
            <p:spPr bwMode="auto">
              <a:xfrm>
                <a:off x="4984" y="2032"/>
                <a:ext cx="128" cy="39"/>
              </a:xfrm>
              <a:custGeom>
                <a:avLst/>
                <a:gdLst>
                  <a:gd name="T0" fmla="*/ 127 w 128"/>
                  <a:gd name="T1" fmla="*/ 1 h 39"/>
                  <a:gd name="T2" fmla="*/ 74 w 128"/>
                  <a:gd name="T3" fmla="*/ 0 h 39"/>
                  <a:gd name="T4" fmla="*/ 57 w 128"/>
                  <a:gd name="T5" fmla="*/ 0 h 39"/>
                  <a:gd name="T6" fmla="*/ 46 w 128"/>
                  <a:gd name="T7" fmla="*/ 2 h 39"/>
                  <a:gd name="T8" fmla="*/ 34 w 128"/>
                  <a:gd name="T9" fmla="*/ 3 h 39"/>
                  <a:gd name="T10" fmla="*/ 25 w 128"/>
                  <a:gd name="T11" fmla="*/ 6 h 39"/>
                  <a:gd name="T12" fmla="*/ 10 w 128"/>
                  <a:gd name="T13" fmla="*/ 12 h 39"/>
                  <a:gd name="T14" fmla="*/ 0 w 128"/>
                  <a:gd name="T15" fmla="*/ 18 h 39"/>
                  <a:gd name="T16" fmla="*/ 0 w 128"/>
                  <a:gd name="T17" fmla="*/ 19 h 39"/>
                  <a:gd name="T18" fmla="*/ 5 w 128"/>
                  <a:gd name="T19" fmla="*/ 22 h 39"/>
                  <a:gd name="T20" fmla="*/ 10 w 128"/>
                  <a:gd name="T21" fmla="*/ 25 h 39"/>
                  <a:gd name="T22" fmla="*/ 22 w 128"/>
                  <a:gd name="T23" fmla="*/ 29 h 39"/>
                  <a:gd name="T24" fmla="*/ 34 w 128"/>
                  <a:gd name="T25" fmla="*/ 32 h 39"/>
                  <a:gd name="T26" fmla="*/ 80 w 128"/>
                  <a:gd name="T27" fmla="*/ 38 h 39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0" t="0" r="r" b="b"/>
                <a:pathLst>
                  <a:path w="128" h="39">
                    <a:moveTo>
                      <a:pt x="127" y="1"/>
                    </a:moveTo>
                    <a:lnTo>
                      <a:pt x="74" y="0"/>
                    </a:lnTo>
                    <a:lnTo>
                      <a:pt x="57" y="0"/>
                    </a:lnTo>
                    <a:lnTo>
                      <a:pt x="46" y="2"/>
                    </a:lnTo>
                    <a:lnTo>
                      <a:pt x="34" y="3"/>
                    </a:lnTo>
                    <a:lnTo>
                      <a:pt x="25" y="6"/>
                    </a:lnTo>
                    <a:lnTo>
                      <a:pt x="10" y="12"/>
                    </a:lnTo>
                    <a:lnTo>
                      <a:pt x="0" y="18"/>
                    </a:lnTo>
                    <a:lnTo>
                      <a:pt x="0" y="19"/>
                    </a:lnTo>
                    <a:lnTo>
                      <a:pt x="5" y="22"/>
                    </a:lnTo>
                    <a:lnTo>
                      <a:pt x="10" y="25"/>
                    </a:lnTo>
                    <a:lnTo>
                      <a:pt x="22" y="29"/>
                    </a:lnTo>
                    <a:lnTo>
                      <a:pt x="34" y="32"/>
                    </a:lnTo>
                    <a:lnTo>
                      <a:pt x="80" y="38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104" name="Group 439"/>
              <p:cNvGrpSpPr>
                <a:grpSpLocks/>
              </p:cNvGrpSpPr>
              <p:nvPr/>
            </p:nvGrpSpPr>
            <p:grpSpPr bwMode="auto">
              <a:xfrm>
                <a:off x="4293" y="1968"/>
                <a:ext cx="481" cy="191"/>
                <a:chOff x="4293" y="1968"/>
                <a:chExt cx="481" cy="191"/>
              </a:xfrm>
            </p:grpSpPr>
            <p:sp>
              <p:nvSpPr>
                <p:cNvPr id="105" name="Freeform 440"/>
                <p:cNvSpPr>
                  <a:spLocks/>
                </p:cNvSpPr>
                <p:nvPr/>
              </p:nvSpPr>
              <p:spPr bwMode="auto">
                <a:xfrm>
                  <a:off x="4726" y="1984"/>
                  <a:ext cx="9" cy="2"/>
                </a:xfrm>
                <a:custGeom>
                  <a:avLst/>
                  <a:gdLst>
                    <a:gd name="T0" fmla="*/ 8 w 9"/>
                    <a:gd name="T1" fmla="*/ 1 h 2"/>
                    <a:gd name="T2" fmla="*/ 7 w 9"/>
                    <a:gd name="T3" fmla="*/ 1 h 2"/>
                    <a:gd name="T4" fmla="*/ 4 w 9"/>
                    <a:gd name="T5" fmla="*/ 0 h 2"/>
                    <a:gd name="T6" fmla="*/ 0 w 9"/>
                    <a:gd name="T7" fmla="*/ 0 h 2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9" h="2">
                      <a:moveTo>
                        <a:pt x="8" y="1"/>
                      </a:moveTo>
                      <a:lnTo>
                        <a:pt x="7" y="1"/>
                      </a:lnTo>
                      <a:lnTo>
                        <a:pt x="4" y="0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6" name="Freeform 441"/>
                <p:cNvSpPr>
                  <a:spLocks/>
                </p:cNvSpPr>
                <p:nvPr/>
              </p:nvSpPr>
              <p:spPr bwMode="auto">
                <a:xfrm>
                  <a:off x="4659" y="1974"/>
                  <a:ext cx="68" cy="11"/>
                </a:xfrm>
                <a:custGeom>
                  <a:avLst/>
                  <a:gdLst>
                    <a:gd name="T0" fmla="*/ 67 w 68"/>
                    <a:gd name="T1" fmla="*/ 10 h 11"/>
                    <a:gd name="T2" fmla="*/ 61 w 68"/>
                    <a:gd name="T3" fmla="*/ 9 h 11"/>
                    <a:gd name="T4" fmla="*/ 54 w 68"/>
                    <a:gd name="T5" fmla="*/ 8 h 11"/>
                    <a:gd name="T6" fmla="*/ 45 w 68"/>
                    <a:gd name="T7" fmla="*/ 6 h 11"/>
                    <a:gd name="T8" fmla="*/ 35 w 68"/>
                    <a:gd name="T9" fmla="*/ 5 h 11"/>
                    <a:gd name="T10" fmla="*/ 25 w 68"/>
                    <a:gd name="T11" fmla="*/ 3 h 11"/>
                    <a:gd name="T12" fmla="*/ 16 w 68"/>
                    <a:gd name="T13" fmla="*/ 2 h 11"/>
                    <a:gd name="T14" fmla="*/ 8 w 68"/>
                    <a:gd name="T15" fmla="*/ 1 h 11"/>
                    <a:gd name="T16" fmla="*/ 0 w 68"/>
                    <a:gd name="T17" fmla="*/ 0 h 11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68" h="11">
                      <a:moveTo>
                        <a:pt x="67" y="10"/>
                      </a:moveTo>
                      <a:lnTo>
                        <a:pt x="61" y="9"/>
                      </a:lnTo>
                      <a:lnTo>
                        <a:pt x="54" y="8"/>
                      </a:lnTo>
                      <a:lnTo>
                        <a:pt x="45" y="6"/>
                      </a:lnTo>
                      <a:lnTo>
                        <a:pt x="35" y="5"/>
                      </a:lnTo>
                      <a:lnTo>
                        <a:pt x="25" y="3"/>
                      </a:lnTo>
                      <a:lnTo>
                        <a:pt x="16" y="2"/>
                      </a:lnTo>
                      <a:lnTo>
                        <a:pt x="8" y="1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7" name="Freeform 442"/>
                <p:cNvSpPr>
                  <a:spLocks/>
                </p:cNvSpPr>
                <p:nvPr/>
              </p:nvSpPr>
              <p:spPr bwMode="auto">
                <a:xfrm>
                  <a:off x="4621" y="1968"/>
                  <a:ext cx="39" cy="7"/>
                </a:xfrm>
                <a:custGeom>
                  <a:avLst/>
                  <a:gdLst>
                    <a:gd name="T0" fmla="*/ 38 w 39"/>
                    <a:gd name="T1" fmla="*/ 6 h 7"/>
                    <a:gd name="T2" fmla="*/ 32 w 39"/>
                    <a:gd name="T3" fmla="*/ 5 h 7"/>
                    <a:gd name="T4" fmla="*/ 26 w 39"/>
                    <a:gd name="T5" fmla="*/ 4 h 7"/>
                    <a:gd name="T6" fmla="*/ 21 w 39"/>
                    <a:gd name="T7" fmla="*/ 3 h 7"/>
                    <a:gd name="T8" fmla="*/ 17 w 39"/>
                    <a:gd name="T9" fmla="*/ 2 h 7"/>
                    <a:gd name="T10" fmla="*/ 13 w 39"/>
                    <a:gd name="T11" fmla="*/ 2 h 7"/>
                    <a:gd name="T12" fmla="*/ 9 w 39"/>
                    <a:gd name="T13" fmla="*/ 1 h 7"/>
                    <a:gd name="T14" fmla="*/ 5 w 39"/>
                    <a:gd name="T15" fmla="*/ 1 h 7"/>
                    <a:gd name="T16" fmla="*/ 0 w 39"/>
                    <a:gd name="T17" fmla="*/ 0 h 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39" h="7">
                      <a:moveTo>
                        <a:pt x="38" y="6"/>
                      </a:moveTo>
                      <a:lnTo>
                        <a:pt x="32" y="5"/>
                      </a:lnTo>
                      <a:lnTo>
                        <a:pt x="26" y="4"/>
                      </a:lnTo>
                      <a:lnTo>
                        <a:pt x="21" y="3"/>
                      </a:lnTo>
                      <a:lnTo>
                        <a:pt x="17" y="2"/>
                      </a:lnTo>
                      <a:lnTo>
                        <a:pt x="13" y="2"/>
                      </a:lnTo>
                      <a:lnTo>
                        <a:pt x="9" y="1"/>
                      </a:lnTo>
                      <a:lnTo>
                        <a:pt x="5" y="1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8" name="Freeform 443"/>
                <p:cNvSpPr>
                  <a:spLocks/>
                </p:cNvSpPr>
                <p:nvPr/>
              </p:nvSpPr>
              <p:spPr bwMode="auto">
                <a:xfrm>
                  <a:off x="4576" y="1968"/>
                  <a:ext cx="46" cy="3"/>
                </a:xfrm>
                <a:custGeom>
                  <a:avLst/>
                  <a:gdLst>
                    <a:gd name="T0" fmla="*/ 45 w 46"/>
                    <a:gd name="T1" fmla="*/ 0 h 3"/>
                    <a:gd name="T2" fmla="*/ 40 w 46"/>
                    <a:gd name="T3" fmla="*/ 0 h 3"/>
                    <a:gd name="T4" fmla="*/ 35 w 46"/>
                    <a:gd name="T5" fmla="*/ 0 h 3"/>
                    <a:gd name="T6" fmla="*/ 29 w 46"/>
                    <a:gd name="T7" fmla="*/ 0 h 3"/>
                    <a:gd name="T8" fmla="*/ 24 w 46"/>
                    <a:gd name="T9" fmla="*/ 1 h 3"/>
                    <a:gd name="T10" fmla="*/ 18 w 46"/>
                    <a:gd name="T11" fmla="*/ 1 h 3"/>
                    <a:gd name="T12" fmla="*/ 12 w 46"/>
                    <a:gd name="T13" fmla="*/ 1 h 3"/>
                    <a:gd name="T14" fmla="*/ 6 w 46"/>
                    <a:gd name="T15" fmla="*/ 2 h 3"/>
                    <a:gd name="T16" fmla="*/ 0 w 46"/>
                    <a:gd name="T17" fmla="*/ 2 h 3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6" h="3">
                      <a:moveTo>
                        <a:pt x="45" y="0"/>
                      </a:moveTo>
                      <a:lnTo>
                        <a:pt x="40" y="0"/>
                      </a:lnTo>
                      <a:lnTo>
                        <a:pt x="35" y="0"/>
                      </a:lnTo>
                      <a:lnTo>
                        <a:pt x="29" y="0"/>
                      </a:lnTo>
                      <a:lnTo>
                        <a:pt x="24" y="1"/>
                      </a:lnTo>
                      <a:lnTo>
                        <a:pt x="18" y="1"/>
                      </a:lnTo>
                      <a:lnTo>
                        <a:pt x="12" y="1"/>
                      </a:lnTo>
                      <a:lnTo>
                        <a:pt x="6" y="2"/>
                      </a:lnTo>
                      <a:lnTo>
                        <a:pt x="0" y="2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9" name="Freeform 444"/>
                <p:cNvSpPr>
                  <a:spLocks/>
                </p:cNvSpPr>
                <p:nvPr/>
              </p:nvSpPr>
              <p:spPr bwMode="auto">
                <a:xfrm>
                  <a:off x="4526" y="1970"/>
                  <a:ext cx="51" cy="11"/>
                </a:xfrm>
                <a:custGeom>
                  <a:avLst/>
                  <a:gdLst>
                    <a:gd name="T0" fmla="*/ 50 w 51"/>
                    <a:gd name="T1" fmla="*/ 0 h 11"/>
                    <a:gd name="T2" fmla="*/ 44 w 51"/>
                    <a:gd name="T3" fmla="*/ 1 h 11"/>
                    <a:gd name="T4" fmla="*/ 38 w 51"/>
                    <a:gd name="T5" fmla="*/ 2 h 11"/>
                    <a:gd name="T6" fmla="*/ 32 w 51"/>
                    <a:gd name="T7" fmla="*/ 3 h 11"/>
                    <a:gd name="T8" fmla="*/ 25 w 51"/>
                    <a:gd name="T9" fmla="*/ 4 h 11"/>
                    <a:gd name="T10" fmla="*/ 19 w 51"/>
                    <a:gd name="T11" fmla="*/ 5 h 11"/>
                    <a:gd name="T12" fmla="*/ 12 w 51"/>
                    <a:gd name="T13" fmla="*/ 7 h 11"/>
                    <a:gd name="T14" fmla="*/ 6 w 51"/>
                    <a:gd name="T15" fmla="*/ 8 h 11"/>
                    <a:gd name="T16" fmla="*/ 0 w 51"/>
                    <a:gd name="T17" fmla="*/ 10 h 11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51" h="11">
                      <a:moveTo>
                        <a:pt x="50" y="0"/>
                      </a:moveTo>
                      <a:lnTo>
                        <a:pt x="44" y="1"/>
                      </a:lnTo>
                      <a:lnTo>
                        <a:pt x="38" y="2"/>
                      </a:lnTo>
                      <a:lnTo>
                        <a:pt x="32" y="3"/>
                      </a:lnTo>
                      <a:lnTo>
                        <a:pt x="25" y="4"/>
                      </a:lnTo>
                      <a:lnTo>
                        <a:pt x="19" y="5"/>
                      </a:lnTo>
                      <a:lnTo>
                        <a:pt x="12" y="7"/>
                      </a:lnTo>
                      <a:lnTo>
                        <a:pt x="6" y="8"/>
                      </a:lnTo>
                      <a:lnTo>
                        <a:pt x="0" y="10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10" name="Freeform 445"/>
                <p:cNvSpPr>
                  <a:spLocks/>
                </p:cNvSpPr>
                <p:nvPr/>
              </p:nvSpPr>
              <p:spPr bwMode="auto">
                <a:xfrm>
                  <a:off x="4482" y="1980"/>
                  <a:ext cx="45" cy="18"/>
                </a:xfrm>
                <a:custGeom>
                  <a:avLst/>
                  <a:gdLst>
                    <a:gd name="T0" fmla="*/ 44 w 45"/>
                    <a:gd name="T1" fmla="*/ 0 h 18"/>
                    <a:gd name="T2" fmla="*/ 38 w 45"/>
                    <a:gd name="T3" fmla="*/ 2 h 18"/>
                    <a:gd name="T4" fmla="*/ 32 w 45"/>
                    <a:gd name="T5" fmla="*/ 4 h 18"/>
                    <a:gd name="T6" fmla="*/ 26 w 45"/>
                    <a:gd name="T7" fmla="*/ 6 h 18"/>
                    <a:gd name="T8" fmla="*/ 20 w 45"/>
                    <a:gd name="T9" fmla="*/ 8 h 18"/>
                    <a:gd name="T10" fmla="*/ 15 w 45"/>
                    <a:gd name="T11" fmla="*/ 11 h 18"/>
                    <a:gd name="T12" fmla="*/ 10 w 45"/>
                    <a:gd name="T13" fmla="*/ 13 h 18"/>
                    <a:gd name="T14" fmla="*/ 5 w 45"/>
                    <a:gd name="T15" fmla="*/ 15 h 18"/>
                    <a:gd name="T16" fmla="*/ 0 w 45"/>
                    <a:gd name="T17" fmla="*/ 17 h 18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5" h="18">
                      <a:moveTo>
                        <a:pt x="44" y="0"/>
                      </a:moveTo>
                      <a:lnTo>
                        <a:pt x="38" y="2"/>
                      </a:lnTo>
                      <a:lnTo>
                        <a:pt x="32" y="4"/>
                      </a:lnTo>
                      <a:lnTo>
                        <a:pt x="26" y="6"/>
                      </a:lnTo>
                      <a:lnTo>
                        <a:pt x="20" y="8"/>
                      </a:lnTo>
                      <a:lnTo>
                        <a:pt x="15" y="11"/>
                      </a:lnTo>
                      <a:lnTo>
                        <a:pt x="10" y="13"/>
                      </a:lnTo>
                      <a:lnTo>
                        <a:pt x="5" y="15"/>
                      </a:lnTo>
                      <a:lnTo>
                        <a:pt x="0" y="17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11" name="Freeform 446"/>
                <p:cNvSpPr>
                  <a:spLocks/>
                </p:cNvSpPr>
                <p:nvPr/>
              </p:nvSpPr>
              <p:spPr bwMode="auto">
                <a:xfrm>
                  <a:off x="4456" y="1997"/>
                  <a:ext cx="27" cy="13"/>
                </a:xfrm>
                <a:custGeom>
                  <a:avLst/>
                  <a:gdLst>
                    <a:gd name="T0" fmla="*/ 26 w 27"/>
                    <a:gd name="T1" fmla="*/ 0 h 13"/>
                    <a:gd name="T2" fmla="*/ 22 w 27"/>
                    <a:gd name="T3" fmla="*/ 2 h 13"/>
                    <a:gd name="T4" fmla="*/ 18 w 27"/>
                    <a:gd name="T5" fmla="*/ 4 h 13"/>
                    <a:gd name="T6" fmla="*/ 15 w 27"/>
                    <a:gd name="T7" fmla="*/ 5 h 13"/>
                    <a:gd name="T8" fmla="*/ 12 w 27"/>
                    <a:gd name="T9" fmla="*/ 7 h 13"/>
                    <a:gd name="T10" fmla="*/ 9 w 27"/>
                    <a:gd name="T11" fmla="*/ 8 h 13"/>
                    <a:gd name="T12" fmla="*/ 6 w 27"/>
                    <a:gd name="T13" fmla="*/ 9 h 13"/>
                    <a:gd name="T14" fmla="*/ 3 w 27"/>
                    <a:gd name="T15" fmla="*/ 11 h 13"/>
                    <a:gd name="T16" fmla="*/ 0 w 27"/>
                    <a:gd name="T17" fmla="*/ 12 h 13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27" h="13">
                      <a:moveTo>
                        <a:pt x="26" y="0"/>
                      </a:moveTo>
                      <a:lnTo>
                        <a:pt x="22" y="2"/>
                      </a:lnTo>
                      <a:lnTo>
                        <a:pt x="18" y="4"/>
                      </a:lnTo>
                      <a:lnTo>
                        <a:pt x="15" y="5"/>
                      </a:lnTo>
                      <a:lnTo>
                        <a:pt x="12" y="7"/>
                      </a:lnTo>
                      <a:lnTo>
                        <a:pt x="9" y="8"/>
                      </a:lnTo>
                      <a:lnTo>
                        <a:pt x="6" y="9"/>
                      </a:lnTo>
                      <a:lnTo>
                        <a:pt x="3" y="11"/>
                      </a:lnTo>
                      <a:lnTo>
                        <a:pt x="0" y="12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12" name="Freeform 447"/>
                <p:cNvSpPr>
                  <a:spLocks/>
                </p:cNvSpPr>
                <p:nvPr/>
              </p:nvSpPr>
              <p:spPr bwMode="auto">
                <a:xfrm>
                  <a:off x="4435" y="2009"/>
                  <a:ext cx="22" cy="12"/>
                </a:xfrm>
                <a:custGeom>
                  <a:avLst/>
                  <a:gdLst>
                    <a:gd name="T0" fmla="*/ 21 w 22"/>
                    <a:gd name="T1" fmla="*/ 0 h 12"/>
                    <a:gd name="T2" fmla="*/ 18 w 22"/>
                    <a:gd name="T3" fmla="*/ 1 h 12"/>
                    <a:gd name="T4" fmla="*/ 15 w 22"/>
                    <a:gd name="T5" fmla="*/ 3 h 12"/>
                    <a:gd name="T6" fmla="*/ 12 w 22"/>
                    <a:gd name="T7" fmla="*/ 4 h 12"/>
                    <a:gd name="T8" fmla="*/ 9 w 22"/>
                    <a:gd name="T9" fmla="*/ 6 h 12"/>
                    <a:gd name="T10" fmla="*/ 6 w 22"/>
                    <a:gd name="T11" fmla="*/ 7 h 12"/>
                    <a:gd name="T12" fmla="*/ 4 w 22"/>
                    <a:gd name="T13" fmla="*/ 9 h 12"/>
                    <a:gd name="T14" fmla="*/ 2 w 22"/>
                    <a:gd name="T15" fmla="*/ 10 h 12"/>
                    <a:gd name="T16" fmla="*/ 0 w 22"/>
                    <a:gd name="T17" fmla="*/ 11 h 12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22" h="12">
                      <a:moveTo>
                        <a:pt x="21" y="0"/>
                      </a:moveTo>
                      <a:lnTo>
                        <a:pt x="18" y="1"/>
                      </a:lnTo>
                      <a:lnTo>
                        <a:pt x="15" y="3"/>
                      </a:lnTo>
                      <a:lnTo>
                        <a:pt x="12" y="4"/>
                      </a:lnTo>
                      <a:lnTo>
                        <a:pt x="9" y="6"/>
                      </a:lnTo>
                      <a:lnTo>
                        <a:pt x="6" y="7"/>
                      </a:lnTo>
                      <a:lnTo>
                        <a:pt x="4" y="9"/>
                      </a:lnTo>
                      <a:lnTo>
                        <a:pt x="2" y="10"/>
                      </a:lnTo>
                      <a:lnTo>
                        <a:pt x="0" y="11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13" name="Freeform 448"/>
                <p:cNvSpPr>
                  <a:spLocks/>
                </p:cNvSpPr>
                <p:nvPr/>
              </p:nvSpPr>
              <p:spPr bwMode="auto">
                <a:xfrm>
                  <a:off x="4432" y="2020"/>
                  <a:ext cx="4" cy="2"/>
                </a:xfrm>
                <a:custGeom>
                  <a:avLst/>
                  <a:gdLst>
                    <a:gd name="T0" fmla="*/ 3 w 4"/>
                    <a:gd name="T1" fmla="*/ 0 h 2"/>
                    <a:gd name="T2" fmla="*/ 2 w 4"/>
                    <a:gd name="T3" fmla="*/ 0 h 2"/>
                    <a:gd name="T4" fmla="*/ 1 w 4"/>
                    <a:gd name="T5" fmla="*/ 1 h 2"/>
                    <a:gd name="T6" fmla="*/ 0 w 4"/>
                    <a:gd name="T7" fmla="*/ 1 h 2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4" h="2">
                      <a:moveTo>
                        <a:pt x="3" y="0"/>
                      </a:moveTo>
                      <a:lnTo>
                        <a:pt x="2" y="0"/>
                      </a:lnTo>
                      <a:lnTo>
                        <a:pt x="1" y="1"/>
                      </a:lnTo>
                      <a:lnTo>
                        <a:pt x="0" y="1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14" name="Line 449"/>
                <p:cNvSpPr>
                  <a:spLocks noChangeShapeType="1"/>
                </p:cNvSpPr>
                <p:nvPr/>
              </p:nvSpPr>
              <p:spPr bwMode="auto">
                <a:xfrm>
                  <a:off x="4293" y="2063"/>
                  <a:ext cx="0" cy="59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5" name="Freeform 450"/>
                <p:cNvSpPr>
                  <a:spLocks/>
                </p:cNvSpPr>
                <p:nvPr/>
              </p:nvSpPr>
              <p:spPr bwMode="auto">
                <a:xfrm>
                  <a:off x="4358" y="2040"/>
                  <a:ext cx="10" cy="92"/>
                </a:xfrm>
                <a:custGeom>
                  <a:avLst/>
                  <a:gdLst>
                    <a:gd name="T0" fmla="*/ 0 w 10"/>
                    <a:gd name="T1" fmla="*/ 0 h 92"/>
                    <a:gd name="T2" fmla="*/ 9 w 10"/>
                    <a:gd name="T3" fmla="*/ 18 h 92"/>
                    <a:gd name="T4" fmla="*/ 9 w 10"/>
                    <a:gd name="T5" fmla="*/ 91 h 92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10" h="92">
                      <a:moveTo>
                        <a:pt x="0" y="0"/>
                      </a:moveTo>
                      <a:lnTo>
                        <a:pt x="9" y="18"/>
                      </a:lnTo>
                      <a:lnTo>
                        <a:pt x="9" y="91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16" name="Freeform 451"/>
                <p:cNvSpPr>
                  <a:spLocks/>
                </p:cNvSpPr>
                <p:nvPr/>
              </p:nvSpPr>
              <p:spPr bwMode="auto">
                <a:xfrm>
                  <a:off x="4373" y="2038"/>
                  <a:ext cx="116" cy="63"/>
                </a:xfrm>
                <a:custGeom>
                  <a:avLst/>
                  <a:gdLst>
                    <a:gd name="T0" fmla="*/ 0 w 116"/>
                    <a:gd name="T1" fmla="*/ 0 h 63"/>
                    <a:gd name="T2" fmla="*/ 0 w 116"/>
                    <a:gd name="T3" fmla="*/ 62 h 63"/>
                    <a:gd name="T4" fmla="*/ 115 w 116"/>
                    <a:gd name="T5" fmla="*/ 62 h 63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116" h="63">
                      <a:moveTo>
                        <a:pt x="0" y="0"/>
                      </a:moveTo>
                      <a:lnTo>
                        <a:pt x="0" y="62"/>
                      </a:lnTo>
                      <a:lnTo>
                        <a:pt x="115" y="62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17" name="Line 452"/>
                <p:cNvSpPr>
                  <a:spLocks noChangeShapeType="1"/>
                </p:cNvSpPr>
                <p:nvPr/>
              </p:nvSpPr>
              <p:spPr bwMode="auto">
                <a:xfrm>
                  <a:off x="4434" y="2038"/>
                  <a:ext cx="0" cy="9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8" name="Line 453"/>
                <p:cNvSpPr>
                  <a:spLocks noChangeShapeType="1"/>
                </p:cNvSpPr>
                <p:nvPr/>
              </p:nvSpPr>
              <p:spPr bwMode="auto">
                <a:xfrm>
                  <a:off x="4496" y="1997"/>
                  <a:ext cx="1" cy="29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9" name="Line 454"/>
                <p:cNvSpPr>
                  <a:spLocks noChangeShapeType="1"/>
                </p:cNvSpPr>
                <p:nvPr/>
              </p:nvSpPr>
              <p:spPr bwMode="auto">
                <a:xfrm flipV="1">
                  <a:off x="4743" y="1984"/>
                  <a:ext cx="5" cy="34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20" name="Line 455"/>
                <p:cNvSpPr>
                  <a:spLocks noChangeShapeType="1"/>
                </p:cNvSpPr>
                <p:nvPr/>
              </p:nvSpPr>
              <p:spPr bwMode="auto">
                <a:xfrm>
                  <a:off x="4774" y="1995"/>
                  <a:ext cx="0" cy="37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21" name="Freeform 456"/>
                <p:cNvSpPr>
                  <a:spLocks/>
                </p:cNvSpPr>
                <p:nvPr/>
              </p:nvSpPr>
              <p:spPr bwMode="auto">
                <a:xfrm>
                  <a:off x="4434" y="2046"/>
                  <a:ext cx="25" cy="32"/>
                </a:xfrm>
                <a:custGeom>
                  <a:avLst/>
                  <a:gdLst>
                    <a:gd name="T0" fmla="*/ 0 w 25"/>
                    <a:gd name="T1" fmla="*/ 2 h 32"/>
                    <a:gd name="T2" fmla="*/ 16 w 25"/>
                    <a:gd name="T3" fmla="*/ 0 h 32"/>
                    <a:gd name="T4" fmla="*/ 24 w 25"/>
                    <a:gd name="T5" fmla="*/ 31 h 32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5" h="32">
                      <a:moveTo>
                        <a:pt x="0" y="2"/>
                      </a:moveTo>
                      <a:lnTo>
                        <a:pt x="16" y="0"/>
                      </a:lnTo>
                      <a:lnTo>
                        <a:pt x="24" y="31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22" name="Line 457"/>
                <p:cNvSpPr>
                  <a:spLocks noChangeShapeType="1"/>
                </p:cNvSpPr>
                <p:nvPr/>
              </p:nvSpPr>
              <p:spPr bwMode="auto">
                <a:xfrm>
                  <a:off x="4438" y="2077"/>
                  <a:ext cx="250" cy="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23" name="Line 458"/>
                <p:cNvSpPr>
                  <a:spLocks noChangeShapeType="1"/>
                </p:cNvSpPr>
                <p:nvPr/>
              </p:nvSpPr>
              <p:spPr bwMode="auto">
                <a:xfrm>
                  <a:off x="4488" y="2081"/>
                  <a:ext cx="0" cy="46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24" name="Line 459"/>
                <p:cNvSpPr>
                  <a:spLocks noChangeShapeType="1"/>
                </p:cNvSpPr>
                <p:nvPr/>
              </p:nvSpPr>
              <p:spPr bwMode="auto">
                <a:xfrm>
                  <a:off x="4571" y="2022"/>
                  <a:ext cx="0" cy="105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25" name="Line 460"/>
                <p:cNvSpPr>
                  <a:spLocks noChangeShapeType="1"/>
                </p:cNvSpPr>
                <p:nvPr/>
              </p:nvSpPr>
              <p:spPr bwMode="auto">
                <a:xfrm>
                  <a:off x="4589" y="2020"/>
                  <a:ext cx="0" cy="107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26" name="Line 461"/>
                <p:cNvSpPr>
                  <a:spLocks noChangeShapeType="1"/>
                </p:cNvSpPr>
                <p:nvPr/>
              </p:nvSpPr>
              <p:spPr bwMode="auto">
                <a:xfrm>
                  <a:off x="4576" y="2039"/>
                  <a:ext cx="8" cy="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27" name="Freeform 462"/>
                <p:cNvSpPr>
                  <a:spLocks/>
                </p:cNvSpPr>
                <p:nvPr/>
              </p:nvSpPr>
              <p:spPr bwMode="auto">
                <a:xfrm>
                  <a:off x="4544" y="2109"/>
                  <a:ext cx="27" cy="24"/>
                </a:xfrm>
                <a:custGeom>
                  <a:avLst/>
                  <a:gdLst>
                    <a:gd name="T0" fmla="*/ 26 w 27"/>
                    <a:gd name="T1" fmla="*/ 0 h 24"/>
                    <a:gd name="T2" fmla="*/ 0 w 27"/>
                    <a:gd name="T3" fmla="*/ 0 h 24"/>
                    <a:gd name="T4" fmla="*/ 0 w 27"/>
                    <a:gd name="T5" fmla="*/ 23 h 24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7" h="24">
                      <a:moveTo>
                        <a:pt x="26" y="0"/>
                      </a:moveTo>
                      <a:lnTo>
                        <a:pt x="0" y="0"/>
                      </a:lnTo>
                      <a:lnTo>
                        <a:pt x="0" y="23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28" name="Line 463"/>
                <p:cNvSpPr>
                  <a:spLocks noChangeShapeType="1"/>
                </p:cNvSpPr>
                <p:nvPr/>
              </p:nvSpPr>
              <p:spPr bwMode="auto">
                <a:xfrm>
                  <a:off x="4692" y="2081"/>
                  <a:ext cx="0" cy="56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29" name="Line 464"/>
                <p:cNvSpPr>
                  <a:spLocks noChangeShapeType="1"/>
                </p:cNvSpPr>
                <p:nvPr/>
              </p:nvSpPr>
              <p:spPr bwMode="auto">
                <a:xfrm>
                  <a:off x="4352" y="2132"/>
                  <a:ext cx="77" cy="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30" name="Line 465"/>
                <p:cNvSpPr>
                  <a:spLocks noChangeShapeType="1"/>
                </p:cNvSpPr>
                <p:nvPr/>
              </p:nvSpPr>
              <p:spPr bwMode="auto">
                <a:xfrm>
                  <a:off x="4356" y="2136"/>
                  <a:ext cx="0" cy="6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31" name="Line 466"/>
                <p:cNvSpPr>
                  <a:spLocks noChangeShapeType="1"/>
                </p:cNvSpPr>
                <p:nvPr/>
              </p:nvSpPr>
              <p:spPr bwMode="auto">
                <a:xfrm>
                  <a:off x="4360" y="2146"/>
                  <a:ext cx="9" cy="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32" name="Line 467"/>
                <p:cNvSpPr>
                  <a:spLocks noChangeShapeType="1"/>
                </p:cNvSpPr>
                <p:nvPr/>
              </p:nvSpPr>
              <p:spPr bwMode="auto">
                <a:xfrm>
                  <a:off x="4420" y="2136"/>
                  <a:ext cx="0" cy="6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33" name="Line 468"/>
                <p:cNvSpPr>
                  <a:spLocks noChangeShapeType="1"/>
                </p:cNvSpPr>
                <p:nvPr/>
              </p:nvSpPr>
              <p:spPr bwMode="auto">
                <a:xfrm>
                  <a:off x="4645" y="2136"/>
                  <a:ext cx="0" cy="1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34" name="Line 469"/>
                <p:cNvSpPr>
                  <a:spLocks noChangeShapeType="1"/>
                </p:cNvSpPr>
                <p:nvPr/>
              </p:nvSpPr>
              <p:spPr bwMode="auto">
                <a:xfrm>
                  <a:off x="4702" y="2141"/>
                  <a:ext cx="24" cy="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35" name="Line 470"/>
                <p:cNvSpPr>
                  <a:spLocks noChangeShapeType="1"/>
                </p:cNvSpPr>
                <p:nvPr/>
              </p:nvSpPr>
              <p:spPr bwMode="auto">
                <a:xfrm>
                  <a:off x="4715" y="2145"/>
                  <a:ext cx="6" cy="14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36" name="Freeform 471"/>
                <p:cNvSpPr>
                  <a:spLocks/>
                </p:cNvSpPr>
                <p:nvPr/>
              </p:nvSpPr>
              <p:spPr bwMode="auto">
                <a:xfrm>
                  <a:off x="4452" y="2055"/>
                  <a:ext cx="26" cy="14"/>
                </a:xfrm>
                <a:custGeom>
                  <a:avLst/>
                  <a:gdLst>
                    <a:gd name="T0" fmla="*/ 0 w 26"/>
                    <a:gd name="T1" fmla="*/ 0 h 14"/>
                    <a:gd name="T2" fmla="*/ 13 w 26"/>
                    <a:gd name="T3" fmla="*/ 0 h 14"/>
                    <a:gd name="T4" fmla="*/ 25 w 26"/>
                    <a:gd name="T5" fmla="*/ 7 h 14"/>
                    <a:gd name="T6" fmla="*/ 25 w 26"/>
                    <a:gd name="T7" fmla="*/ 13 h 14"/>
                    <a:gd name="T8" fmla="*/ 3 w 26"/>
                    <a:gd name="T9" fmla="*/ 13 h 1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6" h="14">
                      <a:moveTo>
                        <a:pt x="0" y="0"/>
                      </a:moveTo>
                      <a:lnTo>
                        <a:pt x="13" y="0"/>
                      </a:lnTo>
                      <a:lnTo>
                        <a:pt x="25" y="7"/>
                      </a:lnTo>
                      <a:lnTo>
                        <a:pt x="25" y="13"/>
                      </a:lnTo>
                      <a:lnTo>
                        <a:pt x="3" y="13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7" name="Freeform 472"/>
                <p:cNvSpPr>
                  <a:spLocks/>
                </p:cNvSpPr>
                <p:nvPr/>
              </p:nvSpPr>
              <p:spPr bwMode="auto">
                <a:xfrm>
                  <a:off x="4692" y="2058"/>
                  <a:ext cx="15" cy="10"/>
                </a:xfrm>
                <a:custGeom>
                  <a:avLst/>
                  <a:gdLst>
                    <a:gd name="T0" fmla="*/ 0 w 15"/>
                    <a:gd name="T1" fmla="*/ 0 h 10"/>
                    <a:gd name="T2" fmla="*/ 14 w 15"/>
                    <a:gd name="T3" fmla="*/ 7 h 10"/>
                    <a:gd name="T4" fmla="*/ 0 w 15"/>
                    <a:gd name="T5" fmla="*/ 9 h 10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15" h="10">
                      <a:moveTo>
                        <a:pt x="0" y="0"/>
                      </a:moveTo>
                      <a:lnTo>
                        <a:pt x="14" y="7"/>
                      </a:lnTo>
                      <a:lnTo>
                        <a:pt x="0" y="9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8" name="Freeform 473"/>
                <p:cNvSpPr>
                  <a:spLocks/>
                </p:cNvSpPr>
                <p:nvPr/>
              </p:nvSpPr>
              <p:spPr bwMode="auto">
                <a:xfrm>
                  <a:off x="4618" y="2055"/>
                  <a:ext cx="19" cy="14"/>
                </a:xfrm>
                <a:custGeom>
                  <a:avLst/>
                  <a:gdLst>
                    <a:gd name="T0" fmla="*/ 0 w 19"/>
                    <a:gd name="T1" fmla="*/ 13 h 14"/>
                    <a:gd name="T2" fmla="*/ 0 w 19"/>
                    <a:gd name="T3" fmla="*/ 0 h 14"/>
                    <a:gd name="T4" fmla="*/ 18 w 19"/>
                    <a:gd name="T5" fmla="*/ 0 h 14"/>
                    <a:gd name="T6" fmla="*/ 18 w 19"/>
                    <a:gd name="T7" fmla="*/ 13 h 14"/>
                    <a:gd name="T8" fmla="*/ 0 w 19"/>
                    <a:gd name="T9" fmla="*/ 13 h 1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9" h="14">
                      <a:moveTo>
                        <a:pt x="0" y="13"/>
                      </a:moveTo>
                      <a:lnTo>
                        <a:pt x="0" y="0"/>
                      </a:lnTo>
                      <a:lnTo>
                        <a:pt x="18" y="0"/>
                      </a:lnTo>
                      <a:lnTo>
                        <a:pt x="18" y="13"/>
                      </a:lnTo>
                      <a:lnTo>
                        <a:pt x="0" y="13"/>
                      </a:lnTo>
                    </a:path>
                  </a:pathLst>
                </a:custGeom>
                <a:gradFill rotWithShape="0">
                  <a:gsLst>
                    <a:gs pos="0">
                      <a:srgbClr val="AAAAAA"/>
                    </a:gs>
                    <a:gs pos="100000">
                      <a:srgbClr val="555555"/>
                    </a:gs>
                  </a:gsLst>
                  <a:lin ang="2700000" scaled="1"/>
                </a:gra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9" name="Freeform 474"/>
                <p:cNvSpPr>
                  <a:spLocks/>
                </p:cNvSpPr>
                <p:nvPr/>
              </p:nvSpPr>
              <p:spPr bwMode="auto">
                <a:xfrm>
                  <a:off x="4518" y="2114"/>
                  <a:ext cx="36" cy="8"/>
                </a:xfrm>
                <a:custGeom>
                  <a:avLst/>
                  <a:gdLst>
                    <a:gd name="T0" fmla="*/ 0 w 36"/>
                    <a:gd name="T1" fmla="*/ 2 h 8"/>
                    <a:gd name="T2" fmla="*/ 1 w 36"/>
                    <a:gd name="T3" fmla="*/ 2 h 8"/>
                    <a:gd name="T4" fmla="*/ 2 w 36"/>
                    <a:gd name="T5" fmla="*/ 1 h 8"/>
                    <a:gd name="T6" fmla="*/ 3 w 36"/>
                    <a:gd name="T7" fmla="*/ 1 h 8"/>
                    <a:gd name="T8" fmla="*/ 4 w 36"/>
                    <a:gd name="T9" fmla="*/ 1 h 8"/>
                    <a:gd name="T10" fmla="*/ 5 w 36"/>
                    <a:gd name="T11" fmla="*/ 0 h 8"/>
                    <a:gd name="T12" fmla="*/ 6 w 36"/>
                    <a:gd name="T13" fmla="*/ 0 h 8"/>
                    <a:gd name="T14" fmla="*/ 8 w 36"/>
                    <a:gd name="T15" fmla="*/ 0 h 8"/>
                    <a:gd name="T16" fmla="*/ 9 w 36"/>
                    <a:gd name="T17" fmla="*/ 0 h 8"/>
                    <a:gd name="T18" fmla="*/ 22 w 36"/>
                    <a:gd name="T19" fmla="*/ 0 h 8"/>
                    <a:gd name="T20" fmla="*/ 23 w 36"/>
                    <a:gd name="T21" fmla="*/ 0 h 8"/>
                    <a:gd name="T22" fmla="*/ 25 w 36"/>
                    <a:gd name="T23" fmla="*/ 0 h 8"/>
                    <a:gd name="T24" fmla="*/ 26 w 36"/>
                    <a:gd name="T25" fmla="*/ 0 h 8"/>
                    <a:gd name="T26" fmla="*/ 28 w 36"/>
                    <a:gd name="T27" fmla="*/ 0 h 8"/>
                    <a:gd name="T28" fmla="*/ 29 w 36"/>
                    <a:gd name="T29" fmla="*/ 0 h 8"/>
                    <a:gd name="T30" fmla="*/ 30 w 36"/>
                    <a:gd name="T31" fmla="*/ 1 h 8"/>
                    <a:gd name="T32" fmla="*/ 31 w 36"/>
                    <a:gd name="T33" fmla="*/ 1 h 8"/>
                    <a:gd name="T34" fmla="*/ 32 w 36"/>
                    <a:gd name="T35" fmla="*/ 1 h 8"/>
                    <a:gd name="T36" fmla="*/ 33 w 36"/>
                    <a:gd name="T37" fmla="*/ 2 h 8"/>
                    <a:gd name="T38" fmla="*/ 34 w 36"/>
                    <a:gd name="T39" fmla="*/ 2 h 8"/>
                    <a:gd name="T40" fmla="*/ 35 w 36"/>
                    <a:gd name="T41" fmla="*/ 3 h 8"/>
                    <a:gd name="T42" fmla="*/ 35 w 36"/>
                    <a:gd name="T43" fmla="*/ 4 h 8"/>
                    <a:gd name="T44" fmla="*/ 34 w 36"/>
                    <a:gd name="T45" fmla="*/ 4 h 8"/>
                    <a:gd name="T46" fmla="*/ 33 w 36"/>
                    <a:gd name="T47" fmla="*/ 5 h 8"/>
                    <a:gd name="T48" fmla="*/ 32 w 36"/>
                    <a:gd name="T49" fmla="*/ 5 h 8"/>
                    <a:gd name="T50" fmla="*/ 31 w 36"/>
                    <a:gd name="T51" fmla="*/ 6 h 8"/>
                    <a:gd name="T52" fmla="*/ 30 w 36"/>
                    <a:gd name="T53" fmla="*/ 6 h 8"/>
                    <a:gd name="T54" fmla="*/ 28 w 36"/>
                    <a:gd name="T55" fmla="*/ 6 h 8"/>
                    <a:gd name="T56" fmla="*/ 27 w 36"/>
                    <a:gd name="T57" fmla="*/ 6 h 8"/>
                    <a:gd name="T58" fmla="*/ 26 w 36"/>
                    <a:gd name="T59" fmla="*/ 6 h 8"/>
                    <a:gd name="T60" fmla="*/ 24 w 36"/>
                    <a:gd name="T61" fmla="*/ 6 h 8"/>
                    <a:gd name="T62" fmla="*/ 23 w 36"/>
                    <a:gd name="T63" fmla="*/ 6 h 8"/>
                    <a:gd name="T64" fmla="*/ 21 w 36"/>
                    <a:gd name="T65" fmla="*/ 7 h 8"/>
                    <a:gd name="T66" fmla="*/ 20 w 36"/>
                    <a:gd name="T67" fmla="*/ 7 h 8"/>
                    <a:gd name="T68" fmla="*/ 18 w 36"/>
                    <a:gd name="T69" fmla="*/ 7 h 8"/>
                    <a:gd name="T70" fmla="*/ 16 w 36"/>
                    <a:gd name="T71" fmla="*/ 7 h 8"/>
                    <a:gd name="T72" fmla="*/ 15 w 36"/>
                    <a:gd name="T73" fmla="*/ 7 h 8"/>
                    <a:gd name="T74" fmla="*/ 13 w 36"/>
                    <a:gd name="T75" fmla="*/ 6 h 8"/>
                    <a:gd name="T76" fmla="*/ 12 w 36"/>
                    <a:gd name="T77" fmla="*/ 6 h 8"/>
                    <a:gd name="T78" fmla="*/ 10 w 36"/>
                    <a:gd name="T79" fmla="*/ 6 h 8"/>
                    <a:gd name="T80" fmla="*/ 9 w 36"/>
                    <a:gd name="T81" fmla="*/ 6 h 8"/>
                    <a:gd name="T82" fmla="*/ 8 w 36"/>
                    <a:gd name="T83" fmla="*/ 6 h 8"/>
                    <a:gd name="T84" fmla="*/ 6 w 36"/>
                    <a:gd name="T85" fmla="*/ 6 h 8"/>
                    <a:gd name="T86" fmla="*/ 5 w 36"/>
                    <a:gd name="T87" fmla="*/ 6 h 8"/>
                    <a:gd name="T88" fmla="*/ 4 w 36"/>
                    <a:gd name="T89" fmla="*/ 5 h 8"/>
                    <a:gd name="T90" fmla="*/ 3 w 36"/>
                    <a:gd name="T91" fmla="*/ 5 h 8"/>
                    <a:gd name="T92" fmla="*/ 2 w 36"/>
                    <a:gd name="T93" fmla="*/ 4 h 8"/>
                    <a:gd name="T94" fmla="*/ 1 w 36"/>
                    <a:gd name="T95" fmla="*/ 4 h 8"/>
                    <a:gd name="T96" fmla="*/ 0 w 36"/>
                    <a:gd name="T97" fmla="*/ 4 h 8"/>
                    <a:gd name="T98" fmla="*/ 0 w 36"/>
                    <a:gd name="T99" fmla="*/ 3 h 8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</a:gdLst>
                  <a:ahLst/>
                  <a:cxnLst>
                    <a:cxn ang="T100">
                      <a:pos x="T0" y="T1"/>
                    </a:cxn>
                    <a:cxn ang="T101">
                      <a:pos x="T2" y="T3"/>
                    </a:cxn>
                    <a:cxn ang="T102">
                      <a:pos x="T4" y="T5"/>
                    </a:cxn>
                    <a:cxn ang="T103">
                      <a:pos x="T6" y="T7"/>
                    </a:cxn>
                    <a:cxn ang="T104">
                      <a:pos x="T8" y="T9"/>
                    </a:cxn>
                    <a:cxn ang="T105">
                      <a:pos x="T10" y="T11"/>
                    </a:cxn>
                    <a:cxn ang="T106">
                      <a:pos x="T12" y="T13"/>
                    </a:cxn>
                    <a:cxn ang="T107">
                      <a:pos x="T14" y="T15"/>
                    </a:cxn>
                    <a:cxn ang="T108">
                      <a:pos x="T16" y="T17"/>
                    </a:cxn>
                    <a:cxn ang="T109">
                      <a:pos x="T18" y="T19"/>
                    </a:cxn>
                    <a:cxn ang="T110">
                      <a:pos x="T20" y="T21"/>
                    </a:cxn>
                    <a:cxn ang="T111">
                      <a:pos x="T22" y="T23"/>
                    </a:cxn>
                    <a:cxn ang="T112">
                      <a:pos x="T24" y="T25"/>
                    </a:cxn>
                    <a:cxn ang="T113">
                      <a:pos x="T26" y="T27"/>
                    </a:cxn>
                    <a:cxn ang="T114">
                      <a:pos x="T28" y="T29"/>
                    </a:cxn>
                    <a:cxn ang="T115">
                      <a:pos x="T30" y="T31"/>
                    </a:cxn>
                    <a:cxn ang="T116">
                      <a:pos x="T32" y="T33"/>
                    </a:cxn>
                    <a:cxn ang="T117">
                      <a:pos x="T34" y="T35"/>
                    </a:cxn>
                    <a:cxn ang="T118">
                      <a:pos x="T36" y="T37"/>
                    </a:cxn>
                    <a:cxn ang="T119">
                      <a:pos x="T38" y="T39"/>
                    </a:cxn>
                    <a:cxn ang="T120">
                      <a:pos x="T40" y="T41"/>
                    </a:cxn>
                    <a:cxn ang="T121">
                      <a:pos x="T42" y="T43"/>
                    </a:cxn>
                    <a:cxn ang="T122">
                      <a:pos x="T44" y="T45"/>
                    </a:cxn>
                    <a:cxn ang="T123">
                      <a:pos x="T46" y="T47"/>
                    </a:cxn>
                    <a:cxn ang="T124">
                      <a:pos x="T48" y="T49"/>
                    </a:cxn>
                    <a:cxn ang="T125">
                      <a:pos x="T50" y="T51"/>
                    </a:cxn>
                    <a:cxn ang="T126">
                      <a:pos x="T52" y="T53"/>
                    </a:cxn>
                    <a:cxn ang="T127">
                      <a:pos x="T54" y="T55"/>
                    </a:cxn>
                    <a:cxn ang="T128">
                      <a:pos x="T56" y="T57"/>
                    </a:cxn>
                    <a:cxn ang="T129">
                      <a:pos x="T58" y="T59"/>
                    </a:cxn>
                    <a:cxn ang="T130">
                      <a:pos x="T60" y="T61"/>
                    </a:cxn>
                    <a:cxn ang="T131">
                      <a:pos x="T62" y="T63"/>
                    </a:cxn>
                    <a:cxn ang="T132">
                      <a:pos x="T64" y="T65"/>
                    </a:cxn>
                    <a:cxn ang="T133">
                      <a:pos x="T66" y="T67"/>
                    </a:cxn>
                    <a:cxn ang="T134">
                      <a:pos x="T68" y="T69"/>
                    </a:cxn>
                    <a:cxn ang="T135">
                      <a:pos x="T70" y="T71"/>
                    </a:cxn>
                    <a:cxn ang="T136">
                      <a:pos x="T72" y="T73"/>
                    </a:cxn>
                    <a:cxn ang="T137">
                      <a:pos x="T74" y="T75"/>
                    </a:cxn>
                    <a:cxn ang="T138">
                      <a:pos x="T76" y="T77"/>
                    </a:cxn>
                    <a:cxn ang="T139">
                      <a:pos x="T78" y="T79"/>
                    </a:cxn>
                    <a:cxn ang="T140">
                      <a:pos x="T80" y="T81"/>
                    </a:cxn>
                    <a:cxn ang="T141">
                      <a:pos x="T82" y="T83"/>
                    </a:cxn>
                    <a:cxn ang="T142">
                      <a:pos x="T84" y="T85"/>
                    </a:cxn>
                    <a:cxn ang="T143">
                      <a:pos x="T86" y="T87"/>
                    </a:cxn>
                    <a:cxn ang="T144">
                      <a:pos x="T88" y="T89"/>
                    </a:cxn>
                    <a:cxn ang="T145">
                      <a:pos x="T90" y="T91"/>
                    </a:cxn>
                    <a:cxn ang="T146">
                      <a:pos x="T92" y="T93"/>
                    </a:cxn>
                    <a:cxn ang="T147">
                      <a:pos x="T94" y="T95"/>
                    </a:cxn>
                    <a:cxn ang="T148">
                      <a:pos x="T96" y="T97"/>
                    </a:cxn>
                    <a:cxn ang="T149">
                      <a:pos x="T98" y="T99"/>
                    </a:cxn>
                  </a:cxnLst>
                  <a:rect l="0" t="0" r="r" b="b"/>
                  <a:pathLst>
                    <a:path w="36" h="8">
                      <a:moveTo>
                        <a:pt x="0" y="2"/>
                      </a:moveTo>
                      <a:lnTo>
                        <a:pt x="1" y="2"/>
                      </a:lnTo>
                      <a:lnTo>
                        <a:pt x="2" y="1"/>
                      </a:lnTo>
                      <a:lnTo>
                        <a:pt x="3" y="1"/>
                      </a:lnTo>
                      <a:lnTo>
                        <a:pt x="4" y="1"/>
                      </a:lnTo>
                      <a:lnTo>
                        <a:pt x="5" y="0"/>
                      </a:lnTo>
                      <a:lnTo>
                        <a:pt x="6" y="0"/>
                      </a:lnTo>
                      <a:lnTo>
                        <a:pt x="8" y="0"/>
                      </a:lnTo>
                      <a:lnTo>
                        <a:pt x="9" y="0"/>
                      </a:lnTo>
                      <a:lnTo>
                        <a:pt x="22" y="0"/>
                      </a:lnTo>
                      <a:lnTo>
                        <a:pt x="23" y="0"/>
                      </a:lnTo>
                      <a:lnTo>
                        <a:pt x="25" y="0"/>
                      </a:lnTo>
                      <a:lnTo>
                        <a:pt x="26" y="0"/>
                      </a:lnTo>
                      <a:lnTo>
                        <a:pt x="28" y="0"/>
                      </a:lnTo>
                      <a:lnTo>
                        <a:pt x="29" y="0"/>
                      </a:lnTo>
                      <a:lnTo>
                        <a:pt x="30" y="1"/>
                      </a:lnTo>
                      <a:lnTo>
                        <a:pt x="31" y="1"/>
                      </a:lnTo>
                      <a:lnTo>
                        <a:pt x="32" y="1"/>
                      </a:lnTo>
                      <a:lnTo>
                        <a:pt x="33" y="2"/>
                      </a:lnTo>
                      <a:lnTo>
                        <a:pt x="34" y="2"/>
                      </a:lnTo>
                      <a:lnTo>
                        <a:pt x="35" y="3"/>
                      </a:lnTo>
                      <a:lnTo>
                        <a:pt x="35" y="4"/>
                      </a:lnTo>
                      <a:lnTo>
                        <a:pt x="34" y="4"/>
                      </a:lnTo>
                      <a:lnTo>
                        <a:pt x="33" y="5"/>
                      </a:lnTo>
                      <a:lnTo>
                        <a:pt x="32" y="5"/>
                      </a:lnTo>
                      <a:lnTo>
                        <a:pt x="31" y="6"/>
                      </a:lnTo>
                      <a:lnTo>
                        <a:pt x="30" y="6"/>
                      </a:lnTo>
                      <a:lnTo>
                        <a:pt x="28" y="6"/>
                      </a:lnTo>
                      <a:lnTo>
                        <a:pt x="27" y="6"/>
                      </a:lnTo>
                      <a:lnTo>
                        <a:pt x="26" y="6"/>
                      </a:lnTo>
                      <a:lnTo>
                        <a:pt x="24" y="6"/>
                      </a:lnTo>
                      <a:lnTo>
                        <a:pt x="23" y="6"/>
                      </a:lnTo>
                      <a:lnTo>
                        <a:pt x="21" y="7"/>
                      </a:lnTo>
                      <a:lnTo>
                        <a:pt x="20" y="7"/>
                      </a:lnTo>
                      <a:lnTo>
                        <a:pt x="18" y="7"/>
                      </a:lnTo>
                      <a:lnTo>
                        <a:pt x="16" y="7"/>
                      </a:lnTo>
                      <a:lnTo>
                        <a:pt x="15" y="7"/>
                      </a:lnTo>
                      <a:lnTo>
                        <a:pt x="13" y="6"/>
                      </a:lnTo>
                      <a:lnTo>
                        <a:pt x="12" y="6"/>
                      </a:lnTo>
                      <a:lnTo>
                        <a:pt x="10" y="6"/>
                      </a:lnTo>
                      <a:lnTo>
                        <a:pt x="9" y="6"/>
                      </a:lnTo>
                      <a:lnTo>
                        <a:pt x="8" y="6"/>
                      </a:lnTo>
                      <a:lnTo>
                        <a:pt x="6" y="6"/>
                      </a:lnTo>
                      <a:lnTo>
                        <a:pt x="5" y="6"/>
                      </a:lnTo>
                      <a:lnTo>
                        <a:pt x="4" y="5"/>
                      </a:lnTo>
                      <a:lnTo>
                        <a:pt x="3" y="5"/>
                      </a:lnTo>
                      <a:lnTo>
                        <a:pt x="2" y="4"/>
                      </a:lnTo>
                      <a:lnTo>
                        <a:pt x="1" y="4"/>
                      </a:lnTo>
                      <a:lnTo>
                        <a:pt x="0" y="4"/>
                      </a:lnTo>
                      <a:lnTo>
                        <a:pt x="0" y="3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40" name="Line 475"/>
                <p:cNvSpPr>
                  <a:spLocks noChangeShapeType="1"/>
                </p:cNvSpPr>
                <p:nvPr/>
              </p:nvSpPr>
              <p:spPr bwMode="auto">
                <a:xfrm flipV="1">
                  <a:off x="4419" y="2023"/>
                  <a:ext cx="0" cy="15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</p:grpSp>
      <p:sp>
        <p:nvSpPr>
          <p:cNvPr id="154" name="TextBox 153"/>
          <p:cNvSpPr txBox="1"/>
          <p:nvPr/>
        </p:nvSpPr>
        <p:spPr>
          <a:xfrm>
            <a:off x="914400" y="-3376"/>
            <a:ext cx="7738368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i="1" dirty="0"/>
              <a:t>GUIADO “HOMING”</a:t>
            </a:r>
          </a:p>
          <a:p>
            <a:pPr algn="ctr"/>
            <a:r>
              <a:rPr lang="en-US" sz="3800" b="1" i="1" dirty="0">
                <a:solidFill>
                  <a:srgbClr val="C00000"/>
                </a:solidFill>
              </a:rPr>
              <a:t>HOMING RETRANSMISIÓN</a:t>
            </a:r>
          </a:p>
        </p:txBody>
      </p:sp>
      <p:grpSp>
        <p:nvGrpSpPr>
          <p:cNvPr id="168" name="Group 167"/>
          <p:cNvGrpSpPr/>
          <p:nvPr/>
        </p:nvGrpSpPr>
        <p:grpSpPr>
          <a:xfrm>
            <a:off x="1882631" y="5462034"/>
            <a:ext cx="2287016" cy="645818"/>
            <a:chOff x="826852" y="5161587"/>
            <a:chExt cx="2287016" cy="645818"/>
          </a:xfrm>
        </p:grpSpPr>
        <p:sp>
          <p:nvSpPr>
            <p:cNvPr id="165" name="Rounded Rectangle 164"/>
            <p:cNvSpPr/>
            <p:nvPr/>
          </p:nvSpPr>
          <p:spPr>
            <a:xfrm>
              <a:off x="826852" y="5184775"/>
              <a:ext cx="2287016" cy="580054"/>
            </a:xfrm>
            <a:prstGeom prst="round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0" name="Rectangle 6"/>
            <p:cNvSpPr>
              <a:spLocks noChangeArrowheads="1"/>
            </p:cNvSpPr>
            <p:nvPr/>
          </p:nvSpPr>
          <p:spPr bwMode="auto">
            <a:xfrm>
              <a:off x="843999" y="5161587"/>
              <a:ext cx="2252734" cy="64581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 anchor="ctr">
              <a:spAutoFit/>
            </a:bodyPr>
            <a:lstStyle/>
            <a:p>
              <a:pPr algn="ctr" eaLnBrk="0" hangingPunct="0">
                <a:lnSpc>
                  <a:spcPct val="85000"/>
                </a:lnSpc>
                <a:spcBef>
                  <a:spcPct val="30000"/>
                </a:spcBef>
                <a:defRPr/>
              </a:pPr>
              <a:r>
                <a:rPr lang="en-US" b="1" i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LP932" charset="0"/>
                </a:rPr>
                <a:t>El </a:t>
              </a:r>
              <a:r>
                <a:rPr lang="en-US" b="1" i="1" dirty="0" err="1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LP932" charset="0"/>
                </a:rPr>
                <a:t>Misil</a:t>
              </a:r>
              <a:r>
                <a:rPr lang="en-US" b="1" i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LP932" charset="0"/>
                </a:rPr>
                <a:t> porta un </a:t>
              </a:r>
            </a:p>
            <a:p>
              <a:pPr algn="ctr" eaLnBrk="0" hangingPunct="0">
                <a:lnSpc>
                  <a:spcPct val="85000"/>
                </a:lnSpc>
                <a:spcBef>
                  <a:spcPct val="30000"/>
                </a:spcBef>
                <a:defRPr/>
              </a:pPr>
              <a:r>
                <a:rPr lang="en-US" b="1" i="1" dirty="0" err="1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LP932" charset="0"/>
                </a:rPr>
                <a:t>Buscador</a:t>
              </a:r>
              <a:r>
                <a:rPr lang="en-US" b="1" i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LP932" charset="0"/>
                </a:rPr>
                <a:t> Semi-</a:t>
              </a:r>
              <a:r>
                <a:rPr lang="en-US" b="1" i="1" dirty="0" err="1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LP932" charset="0"/>
                </a:rPr>
                <a:t>Activo</a:t>
              </a:r>
              <a:endParaRPr lang="en-US" b="1" i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P932" charset="0"/>
              </a:endParaRPr>
            </a:p>
          </p:txBody>
        </p:sp>
      </p:grpSp>
      <p:grpSp>
        <p:nvGrpSpPr>
          <p:cNvPr id="169" name="Group 168"/>
          <p:cNvGrpSpPr/>
          <p:nvPr/>
        </p:nvGrpSpPr>
        <p:grpSpPr>
          <a:xfrm>
            <a:off x="5039677" y="5062943"/>
            <a:ext cx="3126423" cy="1269065"/>
            <a:chOff x="3709480" y="5027079"/>
            <a:chExt cx="3126423" cy="1269065"/>
          </a:xfrm>
        </p:grpSpPr>
        <p:sp>
          <p:nvSpPr>
            <p:cNvPr id="166" name="Rounded Rectangle 165"/>
            <p:cNvSpPr/>
            <p:nvPr/>
          </p:nvSpPr>
          <p:spPr>
            <a:xfrm>
              <a:off x="3730911" y="5049760"/>
              <a:ext cx="3092292" cy="1238976"/>
            </a:xfrm>
            <a:prstGeom prst="round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1" name="Rectangle 7"/>
            <p:cNvSpPr>
              <a:spLocks noChangeArrowheads="1"/>
            </p:cNvSpPr>
            <p:nvPr/>
          </p:nvSpPr>
          <p:spPr bwMode="auto">
            <a:xfrm>
              <a:off x="3709480" y="5027079"/>
              <a:ext cx="3126423" cy="12690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90488" tIns="44450" rIns="90488" bIns="44450" anchor="ctr">
              <a:spAutoFit/>
            </a:bodyPr>
            <a:lstStyle/>
            <a:p>
              <a:pPr algn="ctr" eaLnBrk="0" hangingPunct="0">
                <a:lnSpc>
                  <a:spcPct val="85000"/>
                </a:lnSpc>
                <a:spcBef>
                  <a:spcPct val="30000"/>
                </a:spcBef>
                <a:defRPr/>
              </a:pPr>
              <a:r>
                <a:rPr lang="en-US" b="1" i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LP932" charset="0"/>
                </a:rPr>
                <a:t>El </a:t>
              </a:r>
              <a:r>
                <a:rPr lang="en-US" b="1" i="1" dirty="0" err="1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LP932" charset="0"/>
                </a:rPr>
                <a:t>lanzador</a:t>
              </a:r>
              <a:r>
                <a:rPr lang="en-US" b="1" i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LP932" charset="0"/>
                </a:rPr>
                <a:t> </a:t>
              </a:r>
              <a:r>
                <a:rPr lang="en-US" b="1" i="1" dirty="0" err="1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LP932" charset="0"/>
                </a:rPr>
                <a:t>ilumina</a:t>
              </a:r>
              <a:r>
                <a:rPr lang="en-US" b="1" i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LP932" charset="0"/>
                </a:rPr>
                <a:t> al </a:t>
              </a:r>
              <a:r>
                <a:rPr lang="en-US" b="1" i="1" dirty="0" err="1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LP932" charset="0"/>
                </a:rPr>
                <a:t>blanco</a:t>
              </a:r>
              <a:r>
                <a:rPr lang="en-US" b="1" i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LP932" charset="0"/>
                </a:rPr>
                <a:t>, y </a:t>
              </a:r>
              <a:r>
                <a:rPr lang="en-US" b="1" i="1" dirty="0" err="1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LP932" charset="0"/>
                </a:rPr>
                <a:t>recibe</a:t>
              </a:r>
              <a:r>
                <a:rPr lang="en-US" b="1" i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LP932" charset="0"/>
                </a:rPr>
                <a:t> el “downlink data” </a:t>
              </a:r>
              <a:r>
                <a:rPr lang="en-US" b="1" i="1" dirty="0" err="1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LP932" charset="0"/>
                </a:rPr>
                <a:t>desde</a:t>
              </a:r>
              <a:r>
                <a:rPr lang="en-US" b="1" i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LP932" charset="0"/>
                </a:rPr>
                <a:t> el </a:t>
              </a:r>
              <a:r>
                <a:rPr lang="en-US" b="1" i="1" dirty="0" err="1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LP932" charset="0"/>
                </a:rPr>
                <a:t>Misil</a:t>
              </a:r>
              <a:r>
                <a:rPr lang="en-US" b="1" i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LP932" charset="0"/>
                </a:rPr>
                <a:t>, </a:t>
              </a:r>
              <a:r>
                <a:rPr lang="en-US" b="1" i="1" dirty="0" err="1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LP932" charset="0"/>
                </a:rPr>
                <a:t>luego</a:t>
              </a:r>
              <a:r>
                <a:rPr lang="en-US" b="1" i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LP932" charset="0"/>
                </a:rPr>
                <a:t> </a:t>
              </a:r>
              <a:r>
                <a:rPr lang="en-US" b="1" i="1" dirty="0" err="1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LP932" charset="0"/>
                </a:rPr>
                <a:t>hace</a:t>
              </a:r>
              <a:r>
                <a:rPr lang="en-US" b="1" i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LP932" charset="0"/>
                </a:rPr>
                <a:t> un “uplink” al </a:t>
              </a:r>
              <a:r>
                <a:rPr lang="en-US" b="1" i="1" dirty="0" err="1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LP932" charset="0"/>
                </a:rPr>
                <a:t>Misil</a:t>
              </a:r>
              <a:r>
                <a:rPr lang="en-US" b="1" i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LP932" charset="0"/>
                </a:rPr>
                <a:t> con las </a:t>
              </a:r>
              <a:r>
                <a:rPr lang="en-US" b="1" i="1" dirty="0" err="1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LP932" charset="0"/>
                </a:rPr>
                <a:t>modificaciones</a:t>
              </a:r>
              <a:r>
                <a:rPr lang="en-US" b="1" i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LP932" charset="0"/>
                </a:rPr>
                <a:t> de </a:t>
              </a:r>
              <a:r>
                <a:rPr lang="en-US" b="1" i="1" dirty="0" err="1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LP932" charset="0"/>
                </a:rPr>
                <a:t>rumbo</a:t>
              </a:r>
              <a:endParaRPr lang="en-US" b="1" i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P932" charset="0"/>
              </a:endParaRPr>
            </a:p>
          </p:txBody>
        </p:sp>
      </p:grpSp>
      <p:sp>
        <p:nvSpPr>
          <p:cNvPr id="171" name="Freeform 170"/>
          <p:cNvSpPr/>
          <p:nvPr/>
        </p:nvSpPr>
        <p:spPr>
          <a:xfrm>
            <a:off x="839046" y="-154231"/>
            <a:ext cx="8608373" cy="5309395"/>
          </a:xfrm>
          <a:custGeom>
            <a:avLst/>
            <a:gdLst>
              <a:gd name="connsiteX0" fmla="*/ 0 w 7208196"/>
              <a:gd name="connsiteY0" fmla="*/ 2918298 h 3229583"/>
              <a:gd name="connsiteX1" fmla="*/ 7208196 w 7208196"/>
              <a:gd name="connsiteY1" fmla="*/ 0 h 3229583"/>
              <a:gd name="connsiteX2" fmla="*/ 7198468 w 7208196"/>
              <a:gd name="connsiteY2" fmla="*/ 3229583 h 3229583"/>
              <a:gd name="connsiteX3" fmla="*/ 0 w 7208196"/>
              <a:gd name="connsiteY3" fmla="*/ 2918298 h 3229583"/>
              <a:gd name="connsiteX0" fmla="*/ 0 w 5068111"/>
              <a:gd name="connsiteY0" fmla="*/ 4990290 h 4990290"/>
              <a:gd name="connsiteX1" fmla="*/ 5068111 w 5068111"/>
              <a:gd name="connsiteY1" fmla="*/ 0 h 4990290"/>
              <a:gd name="connsiteX2" fmla="*/ 5058383 w 5068111"/>
              <a:gd name="connsiteY2" fmla="*/ 3229583 h 4990290"/>
              <a:gd name="connsiteX3" fmla="*/ 0 w 5068111"/>
              <a:gd name="connsiteY3" fmla="*/ 4990290 h 4990290"/>
              <a:gd name="connsiteX0" fmla="*/ 0 w 5058389"/>
              <a:gd name="connsiteY0" fmla="*/ 5894962 h 5894962"/>
              <a:gd name="connsiteX1" fmla="*/ 3813243 w 5058389"/>
              <a:gd name="connsiteY1" fmla="*/ 0 h 5894962"/>
              <a:gd name="connsiteX2" fmla="*/ 5058383 w 5058389"/>
              <a:gd name="connsiteY2" fmla="*/ 4134255 h 5894962"/>
              <a:gd name="connsiteX3" fmla="*/ 0 w 5058389"/>
              <a:gd name="connsiteY3" fmla="*/ 5894962 h 5894962"/>
              <a:gd name="connsiteX0" fmla="*/ 0 w 5058794"/>
              <a:gd name="connsiteY0" fmla="*/ 5894962 h 5894962"/>
              <a:gd name="connsiteX1" fmla="*/ 3813243 w 5058794"/>
              <a:gd name="connsiteY1" fmla="*/ 0 h 5894962"/>
              <a:gd name="connsiteX2" fmla="*/ 5058383 w 5058794"/>
              <a:gd name="connsiteY2" fmla="*/ 4134255 h 5894962"/>
              <a:gd name="connsiteX3" fmla="*/ 0 w 5058794"/>
              <a:gd name="connsiteY3" fmla="*/ 5894962 h 5894962"/>
              <a:gd name="connsiteX0" fmla="*/ 0 w 5058794"/>
              <a:gd name="connsiteY0" fmla="*/ 5894962 h 5894962"/>
              <a:gd name="connsiteX1" fmla="*/ 3813243 w 5058794"/>
              <a:gd name="connsiteY1" fmla="*/ 0 h 5894962"/>
              <a:gd name="connsiteX2" fmla="*/ 5058383 w 5058794"/>
              <a:gd name="connsiteY2" fmla="*/ 4134255 h 5894962"/>
              <a:gd name="connsiteX3" fmla="*/ 0 w 5058794"/>
              <a:gd name="connsiteY3" fmla="*/ 5894962 h 5894962"/>
              <a:gd name="connsiteX0" fmla="*/ 0 w 5294004"/>
              <a:gd name="connsiteY0" fmla="*/ 5895672 h 5895672"/>
              <a:gd name="connsiteX1" fmla="*/ 3813243 w 5294004"/>
              <a:gd name="connsiteY1" fmla="*/ 710 h 5895672"/>
              <a:gd name="connsiteX2" fmla="*/ 5058383 w 5294004"/>
              <a:gd name="connsiteY2" fmla="*/ 4134965 h 5895672"/>
              <a:gd name="connsiteX3" fmla="*/ 0 w 5294004"/>
              <a:gd name="connsiteY3" fmla="*/ 5895672 h 5895672"/>
              <a:gd name="connsiteX0" fmla="*/ 0 w 5376223"/>
              <a:gd name="connsiteY0" fmla="*/ 6014245 h 6014245"/>
              <a:gd name="connsiteX1" fmla="*/ 3813243 w 5376223"/>
              <a:gd name="connsiteY1" fmla="*/ 119283 h 6014245"/>
              <a:gd name="connsiteX2" fmla="*/ 5058383 w 5376223"/>
              <a:gd name="connsiteY2" fmla="*/ 4253538 h 6014245"/>
              <a:gd name="connsiteX3" fmla="*/ 0 w 5376223"/>
              <a:gd name="connsiteY3" fmla="*/ 6014245 h 6014245"/>
              <a:gd name="connsiteX0" fmla="*/ 0 w 8652823"/>
              <a:gd name="connsiteY0" fmla="*/ 6204745 h 6204745"/>
              <a:gd name="connsiteX1" fmla="*/ 7089843 w 8652823"/>
              <a:gd name="connsiteY1" fmla="*/ 119283 h 6204745"/>
              <a:gd name="connsiteX2" fmla="*/ 8334983 w 8652823"/>
              <a:gd name="connsiteY2" fmla="*/ 4253538 h 6204745"/>
              <a:gd name="connsiteX3" fmla="*/ 0 w 8652823"/>
              <a:gd name="connsiteY3" fmla="*/ 6204745 h 6204745"/>
              <a:gd name="connsiteX0" fmla="*/ 0 w 8608373"/>
              <a:gd name="connsiteY0" fmla="*/ 5309395 h 5309395"/>
              <a:gd name="connsiteX1" fmla="*/ 7045393 w 8608373"/>
              <a:gd name="connsiteY1" fmla="*/ 119283 h 5309395"/>
              <a:gd name="connsiteX2" fmla="*/ 8290533 w 8608373"/>
              <a:gd name="connsiteY2" fmla="*/ 4253538 h 5309395"/>
              <a:gd name="connsiteX3" fmla="*/ 0 w 8608373"/>
              <a:gd name="connsiteY3" fmla="*/ 5309395 h 53093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08373" h="5309395">
                <a:moveTo>
                  <a:pt x="0" y="5309395"/>
                </a:moveTo>
                <a:lnTo>
                  <a:pt x="7045393" y="119283"/>
                </a:lnTo>
                <a:cubicBezTo>
                  <a:pt x="8734763" y="-175789"/>
                  <a:pt x="8887164" y="-276309"/>
                  <a:pt x="8290533" y="4253538"/>
                </a:cubicBezTo>
                <a:lnTo>
                  <a:pt x="0" y="5309395"/>
                </a:lnTo>
                <a:close/>
              </a:path>
            </a:pathLst>
          </a:custGeom>
          <a:gradFill flip="none" rotWithShape="1">
            <a:gsLst>
              <a:gs pos="0">
                <a:srgbClr val="DDEBCF">
                  <a:alpha val="0"/>
                </a:srgbClr>
              </a:gs>
              <a:gs pos="60000">
                <a:srgbClr val="9CB86E"/>
              </a:gs>
              <a:gs pos="100000">
                <a:srgbClr val="156B13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2" name="Freeform 171"/>
          <p:cNvSpPr/>
          <p:nvPr/>
        </p:nvSpPr>
        <p:spPr>
          <a:xfrm>
            <a:off x="67705" y="2856129"/>
            <a:ext cx="6595354" cy="1546698"/>
          </a:xfrm>
          <a:custGeom>
            <a:avLst/>
            <a:gdLst>
              <a:gd name="connsiteX0" fmla="*/ 6595354 w 6595354"/>
              <a:gd name="connsiteY0" fmla="*/ 0 h 1546698"/>
              <a:gd name="connsiteX1" fmla="*/ 0 w 6595354"/>
              <a:gd name="connsiteY1" fmla="*/ 894945 h 1546698"/>
              <a:gd name="connsiteX2" fmla="*/ 9728 w 6595354"/>
              <a:gd name="connsiteY2" fmla="*/ 1546698 h 1546698"/>
              <a:gd name="connsiteX3" fmla="*/ 6595354 w 6595354"/>
              <a:gd name="connsiteY3" fmla="*/ 0 h 1546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95354" h="1546698">
                <a:moveTo>
                  <a:pt x="6595354" y="0"/>
                </a:moveTo>
                <a:lnTo>
                  <a:pt x="0" y="894945"/>
                </a:lnTo>
                <a:lnTo>
                  <a:pt x="9728" y="1546698"/>
                </a:lnTo>
                <a:lnTo>
                  <a:pt x="6595354" y="0"/>
                </a:lnTo>
                <a:close/>
              </a:path>
            </a:pathLst>
          </a:custGeom>
          <a:gradFill flip="none" rotWithShape="1">
            <a:gsLst>
              <a:gs pos="0">
                <a:schemeClr val="accent2">
                  <a:lumMod val="20000"/>
                  <a:lumOff val="80000"/>
                  <a:alpha val="0"/>
                </a:schemeClr>
              </a:gs>
              <a:gs pos="50000">
                <a:schemeClr val="accent2">
                  <a:lumMod val="60000"/>
                  <a:lumOff val="40000"/>
                </a:schemeClr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3" name="TextBox 172"/>
          <p:cNvSpPr txBox="1"/>
          <p:nvPr/>
        </p:nvSpPr>
        <p:spPr>
          <a:xfrm rot="21210560">
            <a:off x="2186836" y="4833349"/>
            <a:ext cx="219919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b="1" dirty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ILUMINACIÓN</a:t>
            </a:r>
          </a:p>
        </p:txBody>
      </p:sp>
      <p:sp>
        <p:nvSpPr>
          <p:cNvPr id="174" name="TextBox 173"/>
          <p:cNvSpPr txBox="1"/>
          <p:nvPr/>
        </p:nvSpPr>
        <p:spPr>
          <a:xfrm rot="21127565">
            <a:off x="573490" y="3102785"/>
            <a:ext cx="219919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REFLEXIÓN</a:t>
            </a:r>
          </a:p>
        </p:txBody>
      </p:sp>
      <p:sp>
        <p:nvSpPr>
          <p:cNvPr id="70656" name="Can 70655"/>
          <p:cNvSpPr/>
          <p:nvPr/>
        </p:nvSpPr>
        <p:spPr>
          <a:xfrm rot="2781388">
            <a:off x="737899" y="5407510"/>
            <a:ext cx="221457" cy="841108"/>
          </a:xfrm>
          <a:prstGeom prst="can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657" name="Snip Same Side Corner Rectangle 70656"/>
          <p:cNvSpPr/>
          <p:nvPr/>
        </p:nvSpPr>
        <p:spPr>
          <a:xfrm>
            <a:off x="97546" y="5943600"/>
            <a:ext cx="740654" cy="509694"/>
          </a:xfrm>
          <a:prstGeom prst="snip2Same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0660" name="Straight Connector 70659"/>
          <p:cNvCxnSpPr/>
          <p:nvPr/>
        </p:nvCxnSpPr>
        <p:spPr>
          <a:xfrm flipV="1">
            <a:off x="316464" y="4795757"/>
            <a:ext cx="6344" cy="114784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5" name="Straight Connector 174"/>
          <p:cNvCxnSpPr/>
          <p:nvPr/>
        </p:nvCxnSpPr>
        <p:spPr>
          <a:xfrm flipV="1">
            <a:off x="319636" y="4535019"/>
            <a:ext cx="3172" cy="175411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6" name="Straight Connector 175"/>
          <p:cNvCxnSpPr/>
          <p:nvPr/>
        </p:nvCxnSpPr>
        <p:spPr>
          <a:xfrm flipV="1">
            <a:off x="378153" y="4621137"/>
            <a:ext cx="65302" cy="11628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7" name="Straight Connector 176"/>
          <p:cNvCxnSpPr/>
          <p:nvPr/>
        </p:nvCxnSpPr>
        <p:spPr>
          <a:xfrm flipH="1" flipV="1">
            <a:off x="190662" y="4621138"/>
            <a:ext cx="73602" cy="11628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7" name="Straight Connector 186"/>
          <p:cNvCxnSpPr/>
          <p:nvPr/>
        </p:nvCxnSpPr>
        <p:spPr>
          <a:xfrm flipV="1">
            <a:off x="205218" y="4853896"/>
            <a:ext cx="65302" cy="11628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8" name="Straight Connector 187"/>
          <p:cNvCxnSpPr/>
          <p:nvPr/>
        </p:nvCxnSpPr>
        <p:spPr>
          <a:xfrm flipH="1" flipV="1">
            <a:off x="379863" y="4853897"/>
            <a:ext cx="73602" cy="11628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9" name="Straight Connector 188"/>
          <p:cNvCxnSpPr/>
          <p:nvPr/>
        </p:nvCxnSpPr>
        <p:spPr>
          <a:xfrm flipV="1">
            <a:off x="66241" y="4787013"/>
            <a:ext cx="182677" cy="1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1" name="Straight Connector 190"/>
          <p:cNvCxnSpPr/>
          <p:nvPr/>
        </p:nvCxnSpPr>
        <p:spPr>
          <a:xfrm flipV="1">
            <a:off x="396553" y="4787012"/>
            <a:ext cx="182677" cy="1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0682" name="Group 70681"/>
          <p:cNvGrpSpPr/>
          <p:nvPr/>
        </p:nvGrpSpPr>
        <p:grpSpPr>
          <a:xfrm>
            <a:off x="425439" y="5092007"/>
            <a:ext cx="433726" cy="472504"/>
            <a:chOff x="331099" y="4054591"/>
            <a:chExt cx="433726" cy="472504"/>
          </a:xfrm>
        </p:grpSpPr>
        <p:sp>
          <p:nvSpPr>
            <p:cNvPr id="70678" name="Chord 70677"/>
            <p:cNvSpPr/>
            <p:nvPr/>
          </p:nvSpPr>
          <p:spPr>
            <a:xfrm>
              <a:off x="331099" y="4054591"/>
              <a:ext cx="433726" cy="470552"/>
            </a:xfrm>
            <a:prstGeom prst="chord">
              <a:avLst>
                <a:gd name="adj1" fmla="val 3757322"/>
                <a:gd name="adj2" fmla="val 13578469"/>
              </a:avLst>
            </a:prstGeom>
            <a:solidFill>
              <a:schemeClr val="tx1">
                <a:lumMod val="75000"/>
                <a:lumOff val="2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679" name="Oval 70678"/>
            <p:cNvSpPr/>
            <p:nvPr/>
          </p:nvSpPr>
          <p:spPr>
            <a:xfrm rot="19413954">
              <a:off x="474529" y="4056388"/>
              <a:ext cx="160969" cy="470707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94" name="Straight Connector 193"/>
            <p:cNvCxnSpPr/>
            <p:nvPr/>
          </p:nvCxnSpPr>
          <p:spPr>
            <a:xfrm flipV="1">
              <a:off x="556125" y="4111766"/>
              <a:ext cx="208700" cy="17541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Group 10"/>
          <p:cNvGrpSpPr>
            <a:grpSpLocks/>
          </p:cNvGrpSpPr>
          <p:nvPr/>
        </p:nvGrpSpPr>
        <p:grpSpPr bwMode="auto">
          <a:xfrm rot="20474914">
            <a:off x="2918539" y="3443695"/>
            <a:ext cx="1782763" cy="300038"/>
            <a:chOff x="1526" y="1874"/>
            <a:chExt cx="1123" cy="189"/>
          </a:xfrm>
        </p:grpSpPr>
        <p:sp>
          <p:nvSpPr>
            <p:cNvPr id="3" name="Freeform 11"/>
            <p:cNvSpPr>
              <a:spLocks/>
            </p:cNvSpPr>
            <p:nvPr/>
          </p:nvSpPr>
          <p:spPr bwMode="auto">
            <a:xfrm>
              <a:off x="1526" y="1959"/>
              <a:ext cx="476" cy="104"/>
            </a:xfrm>
            <a:custGeom>
              <a:avLst/>
              <a:gdLst>
                <a:gd name="T0" fmla="*/ 438 w 476"/>
                <a:gd name="T1" fmla="*/ 1 h 104"/>
                <a:gd name="T2" fmla="*/ 429 w 476"/>
                <a:gd name="T3" fmla="*/ 0 h 104"/>
                <a:gd name="T4" fmla="*/ 418 w 476"/>
                <a:gd name="T5" fmla="*/ 1 h 104"/>
                <a:gd name="T6" fmla="*/ 407 w 476"/>
                <a:gd name="T7" fmla="*/ 2 h 104"/>
                <a:gd name="T8" fmla="*/ 392 w 476"/>
                <a:gd name="T9" fmla="*/ 5 h 104"/>
                <a:gd name="T10" fmla="*/ 370 w 476"/>
                <a:gd name="T11" fmla="*/ 7 h 104"/>
                <a:gd name="T12" fmla="*/ 349 w 476"/>
                <a:gd name="T13" fmla="*/ 11 h 104"/>
                <a:gd name="T14" fmla="*/ 328 w 476"/>
                <a:gd name="T15" fmla="*/ 15 h 104"/>
                <a:gd name="T16" fmla="*/ 300 w 476"/>
                <a:gd name="T17" fmla="*/ 21 h 104"/>
                <a:gd name="T18" fmla="*/ 266 w 476"/>
                <a:gd name="T19" fmla="*/ 29 h 104"/>
                <a:gd name="T20" fmla="*/ 234 w 476"/>
                <a:gd name="T21" fmla="*/ 37 h 104"/>
                <a:gd name="T22" fmla="*/ 201 w 476"/>
                <a:gd name="T23" fmla="*/ 45 h 104"/>
                <a:gd name="T24" fmla="*/ 172 w 476"/>
                <a:gd name="T25" fmla="*/ 53 h 104"/>
                <a:gd name="T26" fmla="*/ 154 w 476"/>
                <a:gd name="T27" fmla="*/ 58 h 104"/>
                <a:gd name="T28" fmla="*/ 136 w 476"/>
                <a:gd name="T29" fmla="*/ 61 h 104"/>
                <a:gd name="T30" fmla="*/ 118 w 476"/>
                <a:gd name="T31" fmla="*/ 65 h 104"/>
                <a:gd name="T32" fmla="*/ 101 w 476"/>
                <a:gd name="T33" fmla="*/ 69 h 104"/>
                <a:gd name="T34" fmla="*/ 84 w 476"/>
                <a:gd name="T35" fmla="*/ 73 h 104"/>
                <a:gd name="T36" fmla="*/ 59 w 476"/>
                <a:gd name="T37" fmla="*/ 80 h 104"/>
                <a:gd name="T38" fmla="*/ 20 w 476"/>
                <a:gd name="T39" fmla="*/ 95 h 104"/>
                <a:gd name="T40" fmla="*/ 8 w 476"/>
                <a:gd name="T41" fmla="*/ 102 h 104"/>
                <a:gd name="T42" fmla="*/ 24 w 476"/>
                <a:gd name="T43" fmla="*/ 102 h 104"/>
                <a:gd name="T44" fmla="*/ 39 w 476"/>
                <a:gd name="T45" fmla="*/ 103 h 104"/>
                <a:gd name="T46" fmla="*/ 54 w 476"/>
                <a:gd name="T47" fmla="*/ 103 h 104"/>
                <a:gd name="T48" fmla="*/ 77 w 476"/>
                <a:gd name="T49" fmla="*/ 100 h 104"/>
                <a:gd name="T50" fmla="*/ 107 w 476"/>
                <a:gd name="T51" fmla="*/ 96 h 104"/>
                <a:gd name="T52" fmla="*/ 136 w 476"/>
                <a:gd name="T53" fmla="*/ 92 h 104"/>
                <a:gd name="T54" fmla="*/ 165 w 476"/>
                <a:gd name="T55" fmla="*/ 89 h 104"/>
                <a:gd name="T56" fmla="*/ 194 w 476"/>
                <a:gd name="T57" fmla="*/ 85 h 104"/>
                <a:gd name="T58" fmla="*/ 223 w 476"/>
                <a:gd name="T59" fmla="*/ 82 h 104"/>
                <a:gd name="T60" fmla="*/ 252 w 476"/>
                <a:gd name="T61" fmla="*/ 79 h 104"/>
                <a:gd name="T62" fmla="*/ 282 w 476"/>
                <a:gd name="T63" fmla="*/ 75 h 104"/>
                <a:gd name="T64" fmla="*/ 310 w 476"/>
                <a:gd name="T65" fmla="*/ 72 h 104"/>
                <a:gd name="T66" fmla="*/ 338 w 476"/>
                <a:gd name="T67" fmla="*/ 68 h 104"/>
                <a:gd name="T68" fmla="*/ 365 w 476"/>
                <a:gd name="T69" fmla="*/ 65 h 104"/>
                <a:gd name="T70" fmla="*/ 393 w 476"/>
                <a:gd name="T71" fmla="*/ 62 h 104"/>
                <a:gd name="T72" fmla="*/ 414 w 476"/>
                <a:gd name="T73" fmla="*/ 60 h 104"/>
                <a:gd name="T74" fmla="*/ 430 w 476"/>
                <a:gd name="T75" fmla="*/ 57 h 104"/>
                <a:gd name="T76" fmla="*/ 439 w 476"/>
                <a:gd name="T77" fmla="*/ 54 h 104"/>
                <a:gd name="T78" fmla="*/ 448 w 476"/>
                <a:gd name="T79" fmla="*/ 51 h 104"/>
                <a:gd name="T80" fmla="*/ 457 w 476"/>
                <a:gd name="T81" fmla="*/ 45 h 104"/>
                <a:gd name="T82" fmla="*/ 467 w 476"/>
                <a:gd name="T83" fmla="*/ 37 h 104"/>
                <a:gd name="T84" fmla="*/ 473 w 476"/>
                <a:gd name="T85" fmla="*/ 29 h 104"/>
                <a:gd name="T86" fmla="*/ 475 w 476"/>
                <a:gd name="T87" fmla="*/ 22 h 104"/>
                <a:gd name="T88" fmla="*/ 474 w 476"/>
                <a:gd name="T89" fmla="*/ 16 h 104"/>
                <a:gd name="T90" fmla="*/ 469 w 476"/>
                <a:gd name="T91" fmla="*/ 11 h 104"/>
                <a:gd name="T92" fmla="*/ 460 w 476"/>
                <a:gd name="T93" fmla="*/ 7 h 104"/>
                <a:gd name="T94" fmla="*/ 449 w 476"/>
                <a:gd name="T95" fmla="*/ 3 h 104"/>
                <a:gd name="T96" fmla="*/ 442 w 476"/>
                <a:gd name="T97" fmla="*/ 2 h 104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476" h="104">
                  <a:moveTo>
                    <a:pt x="442" y="2"/>
                  </a:moveTo>
                  <a:lnTo>
                    <a:pt x="438" y="1"/>
                  </a:lnTo>
                  <a:lnTo>
                    <a:pt x="434" y="1"/>
                  </a:lnTo>
                  <a:lnTo>
                    <a:pt x="429" y="0"/>
                  </a:lnTo>
                  <a:lnTo>
                    <a:pt x="423" y="1"/>
                  </a:lnTo>
                  <a:lnTo>
                    <a:pt x="418" y="1"/>
                  </a:lnTo>
                  <a:lnTo>
                    <a:pt x="413" y="1"/>
                  </a:lnTo>
                  <a:lnTo>
                    <a:pt x="407" y="2"/>
                  </a:lnTo>
                  <a:lnTo>
                    <a:pt x="403" y="3"/>
                  </a:lnTo>
                  <a:lnTo>
                    <a:pt x="392" y="5"/>
                  </a:lnTo>
                  <a:lnTo>
                    <a:pt x="381" y="6"/>
                  </a:lnTo>
                  <a:lnTo>
                    <a:pt x="370" y="7"/>
                  </a:lnTo>
                  <a:lnTo>
                    <a:pt x="360" y="9"/>
                  </a:lnTo>
                  <a:lnTo>
                    <a:pt x="349" y="11"/>
                  </a:lnTo>
                  <a:lnTo>
                    <a:pt x="338" y="12"/>
                  </a:lnTo>
                  <a:lnTo>
                    <a:pt x="328" y="15"/>
                  </a:lnTo>
                  <a:lnTo>
                    <a:pt x="317" y="17"/>
                  </a:lnTo>
                  <a:lnTo>
                    <a:pt x="300" y="21"/>
                  </a:lnTo>
                  <a:lnTo>
                    <a:pt x="283" y="25"/>
                  </a:lnTo>
                  <a:lnTo>
                    <a:pt x="266" y="29"/>
                  </a:lnTo>
                  <a:lnTo>
                    <a:pt x="250" y="33"/>
                  </a:lnTo>
                  <a:lnTo>
                    <a:pt x="234" y="37"/>
                  </a:lnTo>
                  <a:lnTo>
                    <a:pt x="217" y="41"/>
                  </a:lnTo>
                  <a:lnTo>
                    <a:pt x="201" y="45"/>
                  </a:lnTo>
                  <a:lnTo>
                    <a:pt x="184" y="50"/>
                  </a:lnTo>
                  <a:lnTo>
                    <a:pt x="172" y="53"/>
                  </a:lnTo>
                  <a:lnTo>
                    <a:pt x="162" y="56"/>
                  </a:lnTo>
                  <a:lnTo>
                    <a:pt x="154" y="58"/>
                  </a:lnTo>
                  <a:lnTo>
                    <a:pt x="145" y="59"/>
                  </a:lnTo>
                  <a:lnTo>
                    <a:pt x="136" y="61"/>
                  </a:lnTo>
                  <a:lnTo>
                    <a:pt x="128" y="62"/>
                  </a:lnTo>
                  <a:lnTo>
                    <a:pt x="118" y="65"/>
                  </a:lnTo>
                  <a:lnTo>
                    <a:pt x="106" y="67"/>
                  </a:lnTo>
                  <a:lnTo>
                    <a:pt x="101" y="69"/>
                  </a:lnTo>
                  <a:lnTo>
                    <a:pt x="93" y="71"/>
                  </a:lnTo>
                  <a:lnTo>
                    <a:pt x="84" y="73"/>
                  </a:lnTo>
                  <a:lnTo>
                    <a:pt x="79" y="75"/>
                  </a:lnTo>
                  <a:lnTo>
                    <a:pt x="59" y="80"/>
                  </a:lnTo>
                  <a:lnTo>
                    <a:pt x="39" y="87"/>
                  </a:lnTo>
                  <a:lnTo>
                    <a:pt x="20" y="95"/>
                  </a:lnTo>
                  <a:lnTo>
                    <a:pt x="0" y="103"/>
                  </a:lnTo>
                  <a:lnTo>
                    <a:pt x="8" y="102"/>
                  </a:lnTo>
                  <a:lnTo>
                    <a:pt x="16" y="102"/>
                  </a:lnTo>
                  <a:lnTo>
                    <a:pt x="24" y="102"/>
                  </a:lnTo>
                  <a:lnTo>
                    <a:pt x="31" y="102"/>
                  </a:lnTo>
                  <a:lnTo>
                    <a:pt x="39" y="103"/>
                  </a:lnTo>
                  <a:lnTo>
                    <a:pt x="46" y="103"/>
                  </a:lnTo>
                  <a:lnTo>
                    <a:pt x="54" y="103"/>
                  </a:lnTo>
                  <a:lnTo>
                    <a:pt x="62" y="102"/>
                  </a:lnTo>
                  <a:lnTo>
                    <a:pt x="77" y="100"/>
                  </a:lnTo>
                  <a:lnTo>
                    <a:pt x="92" y="98"/>
                  </a:lnTo>
                  <a:lnTo>
                    <a:pt x="107" y="96"/>
                  </a:lnTo>
                  <a:lnTo>
                    <a:pt x="121" y="94"/>
                  </a:lnTo>
                  <a:lnTo>
                    <a:pt x="136" y="92"/>
                  </a:lnTo>
                  <a:lnTo>
                    <a:pt x="150" y="91"/>
                  </a:lnTo>
                  <a:lnTo>
                    <a:pt x="165" y="89"/>
                  </a:lnTo>
                  <a:lnTo>
                    <a:pt x="179" y="87"/>
                  </a:lnTo>
                  <a:lnTo>
                    <a:pt x="194" y="85"/>
                  </a:lnTo>
                  <a:lnTo>
                    <a:pt x="208" y="84"/>
                  </a:lnTo>
                  <a:lnTo>
                    <a:pt x="223" y="82"/>
                  </a:lnTo>
                  <a:lnTo>
                    <a:pt x="237" y="81"/>
                  </a:lnTo>
                  <a:lnTo>
                    <a:pt x="252" y="79"/>
                  </a:lnTo>
                  <a:lnTo>
                    <a:pt x="267" y="77"/>
                  </a:lnTo>
                  <a:lnTo>
                    <a:pt x="282" y="75"/>
                  </a:lnTo>
                  <a:lnTo>
                    <a:pt x="296" y="74"/>
                  </a:lnTo>
                  <a:lnTo>
                    <a:pt x="310" y="72"/>
                  </a:lnTo>
                  <a:lnTo>
                    <a:pt x="324" y="70"/>
                  </a:lnTo>
                  <a:lnTo>
                    <a:pt x="338" y="68"/>
                  </a:lnTo>
                  <a:lnTo>
                    <a:pt x="351" y="66"/>
                  </a:lnTo>
                  <a:lnTo>
                    <a:pt x="365" y="65"/>
                  </a:lnTo>
                  <a:lnTo>
                    <a:pt x="379" y="63"/>
                  </a:lnTo>
                  <a:lnTo>
                    <a:pt x="393" y="62"/>
                  </a:lnTo>
                  <a:lnTo>
                    <a:pt x="407" y="61"/>
                  </a:lnTo>
                  <a:lnTo>
                    <a:pt x="414" y="60"/>
                  </a:lnTo>
                  <a:lnTo>
                    <a:pt x="422" y="59"/>
                  </a:lnTo>
                  <a:lnTo>
                    <a:pt x="430" y="57"/>
                  </a:lnTo>
                  <a:lnTo>
                    <a:pt x="437" y="55"/>
                  </a:lnTo>
                  <a:lnTo>
                    <a:pt x="439" y="54"/>
                  </a:lnTo>
                  <a:lnTo>
                    <a:pt x="443" y="53"/>
                  </a:lnTo>
                  <a:lnTo>
                    <a:pt x="448" y="51"/>
                  </a:lnTo>
                  <a:lnTo>
                    <a:pt x="450" y="51"/>
                  </a:lnTo>
                  <a:lnTo>
                    <a:pt x="457" y="45"/>
                  </a:lnTo>
                  <a:lnTo>
                    <a:pt x="462" y="41"/>
                  </a:lnTo>
                  <a:lnTo>
                    <a:pt x="467" y="37"/>
                  </a:lnTo>
                  <a:lnTo>
                    <a:pt x="470" y="32"/>
                  </a:lnTo>
                  <a:lnTo>
                    <a:pt x="473" y="29"/>
                  </a:lnTo>
                  <a:lnTo>
                    <a:pt x="475" y="25"/>
                  </a:lnTo>
                  <a:lnTo>
                    <a:pt x="475" y="22"/>
                  </a:lnTo>
                  <a:lnTo>
                    <a:pt x="475" y="19"/>
                  </a:lnTo>
                  <a:lnTo>
                    <a:pt x="474" y="16"/>
                  </a:lnTo>
                  <a:lnTo>
                    <a:pt x="472" y="14"/>
                  </a:lnTo>
                  <a:lnTo>
                    <a:pt x="469" y="11"/>
                  </a:lnTo>
                  <a:lnTo>
                    <a:pt x="465" y="9"/>
                  </a:lnTo>
                  <a:lnTo>
                    <a:pt x="460" y="7"/>
                  </a:lnTo>
                  <a:lnTo>
                    <a:pt x="456" y="5"/>
                  </a:lnTo>
                  <a:lnTo>
                    <a:pt x="449" y="3"/>
                  </a:lnTo>
                  <a:lnTo>
                    <a:pt x="442" y="2"/>
                  </a:lnTo>
                </a:path>
              </a:pathLst>
            </a:custGeom>
            <a:gradFill rotWithShape="0">
              <a:gsLst>
                <a:gs pos="0">
                  <a:srgbClr val="FFFF00"/>
                </a:gs>
                <a:gs pos="100000">
                  <a:srgbClr val="4C4C00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" name="Freeform 12"/>
            <p:cNvSpPr>
              <a:spLocks/>
            </p:cNvSpPr>
            <p:nvPr/>
          </p:nvSpPr>
          <p:spPr bwMode="auto">
            <a:xfrm>
              <a:off x="2069" y="1874"/>
              <a:ext cx="580" cy="113"/>
            </a:xfrm>
            <a:custGeom>
              <a:avLst/>
              <a:gdLst>
                <a:gd name="T0" fmla="*/ 507 w 580"/>
                <a:gd name="T1" fmla="*/ 2 h 113"/>
                <a:gd name="T2" fmla="*/ 3 w 580"/>
                <a:gd name="T3" fmla="*/ 82 h 113"/>
                <a:gd name="T4" fmla="*/ 0 w 580"/>
                <a:gd name="T5" fmla="*/ 112 h 113"/>
                <a:gd name="T6" fmla="*/ 504 w 580"/>
                <a:gd name="T7" fmla="*/ 31 h 113"/>
                <a:gd name="T8" fmla="*/ 523 w 580"/>
                <a:gd name="T9" fmla="*/ 27 h 113"/>
                <a:gd name="T10" fmla="*/ 539 w 580"/>
                <a:gd name="T11" fmla="*/ 23 h 113"/>
                <a:gd name="T12" fmla="*/ 552 w 580"/>
                <a:gd name="T13" fmla="*/ 18 h 113"/>
                <a:gd name="T14" fmla="*/ 562 w 580"/>
                <a:gd name="T15" fmla="*/ 14 h 113"/>
                <a:gd name="T16" fmla="*/ 570 w 580"/>
                <a:gd name="T17" fmla="*/ 10 h 113"/>
                <a:gd name="T18" fmla="*/ 575 w 580"/>
                <a:gd name="T19" fmla="*/ 7 h 113"/>
                <a:gd name="T20" fmla="*/ 578 w 580"/>
                <a:gd name="T21" fmla="*/ 5 h 113"/>
                <a:gd name="T22" fmla="*/ 579 w 580"/>
                <a:gd name="T23" fmla="*/ 4 h 113"/>
                <a:gd name="T24" fmla="*/ 569 w 580"/>
                <a:gd name="T25" fmla="*/ 2 h 113"/>
                <a:gd name="T26" fmla="*/ 557 w 580"/>
                <a:gd name="T27" fmla="*/ 0 h 113"/>
                <a:gd name="T28" fmla="*/ 545 w 580"/>
                <a:gd name="T29" fmla="*/ 0 h 113"/>
                <a:gd name="T30" fmla="*/ 533 w 580"/>
                <a:gd name="T31" fmla="*/ 0 h 113"/>
                <a:gd name="T32" fmla="*/ 523 w 580"/>
                <a:gd name="T33" fmla="*/ 0 h 113"/>
                <a:gd name="T34" fmla="*/ 515 w 580"/>
                <a:gd name="T35" fmla="*/ 1 h 113"/>
                <a:gd name="T36" fmla="*/ 509 w 580"/>
                <a:gd name="T37" fmla="*/ 2 h 113"/>
                <a:gd name="T38" fmla="*/ 507 w 580"/>
                <a:gd name="T39" fmla="*/ 2 h 113"/>
                <a:gd name="T40" fmla="*/ 507 w 580"/>
                <a:gd name="T41" fmla="*/ 2 h 113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580" h="113">
                  <a:moveTo>
                    <a:pt x="507" y="2"/>
                  </a:moveTo>
                  <a:lnTo>
                    <a:pt x="3" y="82"/>
                  </a:lnTo>
                  <a:lnTo>
                    <a:pt x="0" y="112"/>
                  </a:lnTo>
                  <a:lnTo>
                    <a:pt x="504" y="31"/>
                  </a:lnTo>
                  <a:lnTo>
                    <a:pt x="523" y="27"/>
                  </a:lnTo>
                  <a:lnTo>
                    <a:pt x="539" y="23"/>
                  </a:lnTo>
                  <a:lnTo>
                    <a:pt x="552" y="18"/>
                  </a:lnTo>
                  <a:lnTo>
                    <a:pt x="562" y="14"/>
                  </a:lnTo>
                  <a:lnTo>
                    <a:pt x="570" y="10"/>
                  </a:lnTo>
                  <a:lnTo>
                    <a:pt x="575" y="7"/>
                  </a:lnTo>
                  <a:lnTo>
                    <a:pt x="578" y="5"/>
                  </a:lnTo>
                  <a:lnTo>
                    <a:pt x="579" y="4"/>
                  </a:lnTo>
                  <a:lnTo>
                    <a:pt x="569" y="2"/>
                  </a:lnTo>
                  <a:lnTo>
                    <a:pt x="557" y="0"/>
                  </a:lnTo>
                  <a:lnTo>
                    <a:pt x="545" y="0"/>
                  </a:lnTo>
                  <a:lnTo>
                    <a:pt x="533" y="0"/>
                  </a:lnTo>
                  <a:lnTo>
                    <a:pt x="523" y="0"/>
                  </a:lnTo>
                  <a:lnTo>
                    <a:pt x="515" y="1"/>
                  </a:lnTo>
                  <a:lnTo>
                    <a:pt x="509" y="2"/>
                  </a:lnTo>
                  <a:lnTo>
                    <a:pt x="507" y="2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" name="Freeform 13"/>
            <p:cNvSpPr>
              <a:spLocks/>
            </p:cNvSpPr>
            <p:nvPr/>
          </p:nvSpPr>
          <p:spPr bwMode="auto">
            <a:xfrm>
              <a:off x="1996" y="1894"/>
              <a:ext cx="583" cy="104"/>
            </a:xfrm>
            <a:custGeom>
              <a:avLst/>
              <a:gdLst>
                <a:gd name="T0" fmla="*/ 582 w 583"/>
                <a:gd name="T1" fmla="*/ 0 h 104"/>
                <a:gd name="T2" fmla="*/ 1 w 583"/>
                <a:gd name="T3" fmla="*/ 93 h 104"/>
                <a:gd name="T4" fmla="*/ 0 w 583"/>
                <a:gd name="T5" fmla="*/ 103 h 104"/>
                <a:gd name="T6" fmla="*/ 580 w 583"/>
                <a:gd name="T7" fmla="*/ 11 h 104"/>
                <a:gd name="T8" fmla="*/ 582 w 583"/>
                <a:gd name="T9" fmla="*/ 0 h 104"/>
                <a:gd name="T10" fmla="*/ 582 w 583"/>
                <a:gd name="T11" fmla="*/ 0 h 10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83" h="104">
                  <a:moveTo>
                    <a:pt x="582" y="0"/>
                  </a:moveTo>
                  <a:lnTo>
                    <a:pt x="1" y="93"/>
                  </a:lnTo>
                  <a:lnTo>
                    <a:pt x="0" y="103"/>
                  </a:lnTo>
                  <a:lnTo>
                    <a:pt x="580" y="11"/>
                  </a:lnTo>
                  <a:lnTo>
                    <a:pt x="582" y="0"/>
                  </a:lnTo>
                </a:path>
              </a:pathLst>
            </a:custGeom>
            <a:solidFill>
              <a:srgbClr val="CCCCC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" name="Freeform 14"/>
            <p:cNvSpPr>
              <a:spLocks/>
            </p:cNvSpPr>
            <p:nvPr/>
          </p:nvSpPr>
          <p:spPr bwMode="auto">
            <a:xfrm>
              <a:off x="2549" y="1880"/>
              <a:ext cx="4" cy="30"/>
            </a:xfrm>
            <a:custGeom>
              <a:avLst/>
              <a:gdLst>
                <a:gd name="T0" fmla="*/ 0 w 4"/>
                <a:gd name="T1" fmla="*/ 29 h 30"/>
                <a:gd name="T2" fmla="*/ 3 w 4"/>
                <a:gd name="T3" fmla="*/ 0 h 30"/>
                <a:gd name="T4" fmla="*/ 0 w 4"/>
                <a:gd name="T5" fmla="*/ 29 h 30"/>
                <a:gd name="T6" fmla="*/ 0 w 4"/>
                <a:gd name="T7" fmla="*/ 29 h 3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4" h="30">
                  <a:moveTo>
                    <a:pt x="0" y="29"/>
                  </a:moveTo>
                  <a:lnTo>
                    <a:pt x="3" y="0"/>
                  </a:lnTo>
                  <a:lnTo>
                    <a:pt x="0" y="29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" name="Line 15"/>
            <p:cNvSpPr>
              <a:spLocks noChangeShapeType="1"/>
            </p:cNvSpPr>
            <p:nvPr/>
          </p:nvSpPr>
          <p:spPr bwMode="auto">
            <a:xfrm flipV="1">
              <a:off x="2549" y="1876"/>
              <a:ext cx="3" cy="3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" name="Freeform 16"/>
            <p:cNvSpPr>
              <a:spLocks/>
            </p:cNvSpPr>
            <p:nvPr/>
          </p:nvSpPr>
          <p:spPr bwMode="auto">
            <a:xfrm>
              <a:off x="2414" y="1902"/>
              <a:ext cx="3" cy="30"/>
            </a:xfrm>
            <a:custGeom>
              <a:avLst/>
              <a:gdLst>
                <a:gd name="T0" fmla="*/ 0 w 3"/>
                <a:gd name="T1" fmla="*/ 29 h 30"/>
                <a:gd name="T2" fmla="*/ 2 w 3"/>
                <a:gd name="T3" fmla="*/ 0 h 30"/>
                <a:gd name="T4" fmla="*/ 0 w 3"/>
                <a:gd name="T5" fmla="*/ 29 h 30"/>
                <a:gd name="T6" fmla="*/ 0 w 3"/>
                <a:gd name="T7" fmla="*/ 29 h 3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" h="30">
                  <a:moveTo>
                    <a:pt x="0" y="29"/>
                  </a:moveTo>
                  <a:lnTo>
                    <a:pt x="2" y="0"/>
                  </a:lnTo>
                  <a:lnTo>
                    <a:pt x="0" y="29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" name="Line 17"/>
            <p:cNvSpPr>
              <a:spLocks noChangeShapeType="1"/>
            </p:cNvSpPr>
            <p:nvPr/>
          </p:nvSpPr>
          <p:spPr bwMode="auto">
            <a:xfrm flipV="1">
              <a:off x="2414" y="1898"/>
              <a:ext cx="2" cy="3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" name="Freeform 18"/>
            <p:cNvSpPr>
              <a:spLocks/>
            </p:cNvSpPr>
            <p:nvPr/>
          </p:nvSpPr>
          <p:spPr bwMode="auto">
            <a:xfrm>
              <a:off x="2256" y="1927"/>
              <a:ext cx="4" cy="30"/>
            </a:xfrm>
            <a:custGeom>
              <a:avLst/>
              <a:gdLst>
                <a:gd name="T0" fmla="*/ 0 w 4"/>
                <a:gd name="T1" fmla="*/ 29 h 30"/>
                <a:gd name="T2" fmla="*/ 3 w 4"/>
                <a:gd name="T3" fmla="*/ 0 h 30"/>
                <a:gd name="T4" fmla="*/ 0 w 4"/>
                <a:gd name="T5" fmla="*/ 29 h 30"/>
                <a:gd name="T6" fmla="*/ 0 w 4"/>
                <a:gd name="T7" fmla="*/ 29 h 3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4" h="30">
                  <a:moveTo>
                    <a:pt x="0" y="29"/>
                  </a:moveTo>
                  <a:lnTo>
                    <a:pt x="3" y="0"/>
                  </a:lnTo>
                  <a:lnTo>
                    <a:pt x="0" y="29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" name="Line 19"/>
            <p:cNvSpPr>
              <a:spLocks noChangeShapeType="1"/>
            </p:cNvSpPr>
            <p:nvPr/>
          </p:nvSpPr>
          <p:spPr bwMode="auto">
            <a:xfrm flipV="1">
              <a:off x="2256" y="1923"/>
              <a:ext cx="3" cy="3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" name="Freeform 20"/>
            <p:cNvSpPr>
              <a:spLocks/>
            </p:cNvSpPr>
            <p:nvPr/>
          </p:nvSpPr>
          <p:spPr bwMode="auto">
            <a:xfrm>
              <a:off x="2258" y="1912"/>
              <a:ext cx="158" cy="26"/>
            </a:xfrm>
            <a:custGeom>
              <a:avLst/>
              <a:gdLst>
                <a:gd name="T0" fmla="*/ 157 w 158"/>
                <a:gd name="T1" fmla="*/ 0 h 26"/>
                <a:gd name="T2" fmla="*/ 0 w 158"/>
                <a:gd name="T3" fmla="*/ 25 h 26"/>
                <a:gd name="T4" fmla="*/ 157 w 158"/>
                <a:gd name="T5" fmla="*/ 0 h 26"/>
                <a:gd name="T6" fmla="*/ 157 w 158"/>
                <a:gd name="T7" fmla="*/ 0 h 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58" h="26">
                  <a:moveTo>
                    <a:pt x="157" y="0"/>
                  </a:moveTo>
                  <a:lnTo>
                    <a:pt x="0" y="25"/>
                  </a:lnTo>
                  <a:lnTo>
                    <a:pt x="157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" name="Line 21"/>
            <p:cNvSpPr>
              <a:spLocks noChangeShapeType="1"/>
            </p:cNvSpPr>
            <p:nvPr/>
          </p:nvSpPr>
          <p:spPr bwMode="auto">
            <a:xfrm flipH="1">
              <a:off x="2254" y="1916"/>
              <a:ext cx="165" cy="1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" name="Freeform 22"/>
            <p:cNvSpPr>
              <a:spLocks/>
            </p:cNvSpPr>
            <p:nvPr/>
          </p:nvSpPr>
          <p:spPr bwMode="auto">
            <a:xfrm>
              <a:off x="2310" y="1927"/>
              <a:ext cx="64" cy="27"/>
            </a:xfrm>
            <a:custGeom>
              <a:avLst/>
              <a:gdLst>
                <a:gd name="T0" fmla="*/ 6 w 64"/>
                <a:gd name="T1" fmla="*/ 26 h 27"/>
                <a:gd name="T2" fmla="*/ 0 w 64"/>
                <a:gd name="T3" fmla="*/ 8 h 27"/>
                <a:gd name="T4" fmla="*/ 53 w 64"/>
                <a:gd name="T5" fmla="*/ 0 h 27"/>
                <a:gd name="T6" fmla="*/ 63 w 64"/>
                <a:gd name="T7" fmla="*/ 17 h 27"/>
                <a:gd name="T8" fmla="*/ 6 w 64"/>
                <a:gd name="T9" fmla="*/ 26 h 27"/>
                <a:gd name="T10" fmla="*/ 6 w 64"/>
                <a:gd name="T11" fmla="*/ 26 h 2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4" h="27">
                  <a:moveTo>
                    <a:pt x="6" y="26"/>
                  </a:moveTo>
                  <a:lnTo>
                    <a:pt x="0" y="8"/>
                  </a:lnTo>
                  <a:lnTo>
                    <a:pt x="53" y="0"/>
                  </a:lnTo>
                  <a:lnTo>
                    <a:pt x="63" y="17"/>
                  </a:lnTo>
                  <a:lnTo>
                    <a:pt x="6" y="26"/>
                  </a:lnTo>
                </a:path>
              </a:pathLst>
            </a:custGeom>
            <a:solidFill>
              <a:srgbClr val="333333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" name="Freeform 23"/>
            <p:cNvSpPr>
              <a:spLocks/>
            </p:cNvSpPr>
            <p:nvPr/>
          </p:nvSpPr>
          <p:spPr bwMode="auto">
            <a:xfrm>
              <a:off x="2321" y="1932"/>
              <a:ext cx="46" cy="20"/>
            </a:xfrm>
            <a:custGeom>
              <a:avLst/>
              <a:gdLst>
                <a:gd name="T0" fmla="*/ 5 w 46"/>
                <a:gd name="T1" fmla="*/ 19 h 20"/>
                <a:gd name="T2" fmla="*/ 0 w 46"/>
                <a:gd name="T3" fmla="*/ 7 h 20"/>
                <a:gd name="T4" fmla="*/ 45 w 46"/>
                <a:gd name="T5" fmla="*/ 0 h 2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46" h="20">
                  <a:moveTo>
                    <a:pt x="5" y="19"/>
                  </a:moveTo>
                  <a:lnTo>
                    <a:pt x="0" y="7"/>
                  </a:lnTo>
                  <a:lnTo>
                    <a:pt x="45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" name="Line 24"/>
            <p:cNvSpPr>
              <a:spLocks noChangeShapeType="1"/>
            </p:cNvSpPr>
            <p:nvPr/>
          </p:nvSpPr>
          <p:spPr bwMode="auto">
            <a:xfrm flipH="1" flipV="1">
              <a:off x="2334" y="1932"/>
              <a:ext cx="15" cy="20"/>
            </a:xfrm>
            <a:prstGeom prst="line">
              <a:avLst/>
            </a:prstGeom>
            <a:noFill/>
            <a:ln w="12700">
              <a:solidFill>
                <a:srgbClr val="FFFF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" name="Freeform 25"/>
            <p:cNvSpPr>
              <a:spLocks/>
            </p:cNvSpPr>
            <p:nvPr/>
          </p:nvSpPr>
          <p:spPr bwMode="auto">
            <a:xfrm>
              <a:off x="2250" y="1912"/>
              <a:ext cx="103" cy="29"/>
            </a:xfrm>
            <a:custGeom>
              <a:avLst/>
              <a:gdLst>
                <a:gd name="T0" fmla="*/ 1 w 103"/>
                <a:gd name="T1" fmla="*/ 16 h 29"/>
                <a:gd name="T2" fmla="*/ 102 w 103"/>
                <a:gd name="T3" fmla="*/ 0 h 29"/>
                <a:gd name="T4" fmla="*/ 102 w 103"/>
                <a:gd name="T5" fmla="*/ 12 h 29"/>
                <a:gd name="T6" fmla="*/ 0 w 103"/>
                <a:gd name="T7" fmla="*/ 28 h 29"/>
                <a:gd name="T8" fmla="*/ 1 w 103"/>
                <a:gd name="T9" fmla="*/ 16 h 29"/>
                <a:gd name="T10" fmla="*/ 1 w 103"/>
                <a:gd name="T11" fmla="*/ 16 h 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03" h="29">
                  <a:moveTo>
                    <a:pt x="1" y="16"/>
                  </a:moveTo>
                  <a:lnTo>
                    <a:pt x="102" y="0"/>
                  </a:lnTo>
                  <a:lnTo>
                    <a:pt x="102" y="12"/>
                  </a:lnTo>
                  <a:lnTo>
                    <a:pt x="0" y="28"/>
                  </a:lnTo>
                  <a:lnTo>
                    <a:pt x="1" y="16"/>
                  </a:lnTo>
                </a:path>
              </a:pathLst>
            </a:custGeom>
            <a:solidFill>
              <a:srgbClr val="E6E6E6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" name="Freeform 26"/>
            <p:cNvSpPr>
              <a:spLocks/>
            </p:cNvSpPr>
            <p:nvPr/>
          </p:nvSpPr>
          <p:spPr bwMode="auto">
            <a:xfrm>
              <a:off x="2128" y="1928"/>
              <a:ext cx="124" cy="32"/>
            </a:xfrm>
            <a:custGeom>
              <a:avLst/>
              <a:gdLst>
                <a:gd name="T0" fmla="*/ 1 w 124"/>
                <a:gd name="T1" fmla="*/ 19 h 32"/>
                <a:gd name="T2" fmla="*/ 123 w 124"/>
                <a:gd name="T3" fmla="*/ 0 h 32"/>
                <a:gd name="T4" fmla="*/ 122 w 124"/>
                <a:gd name="T5" fmla="*/ 12 h 32"/>
                <a:gd name="T6" fmla="*/ 0 w 124"/>
                <a:gd name="T7" fmla="*/ 31 h 32"/>
                <a:gd name="T8" fmla="*/ 1 w 124"/>
                <a:gd name="T9" fmla="*/ 19 h 32"/>
                <a:gd name="T10" fmla="*/ 1 w 124"/>
                <a:gd name="T11" fmla="*/ 19 h 3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24" h="32">
                  <a:moveTo>
                    <a:pt x="1" y="19"/>
                  </a:moveTo>
                  <a:lnTo>
                    <a:pt x="123" y="0"/>
                  </a:lnTo>
                  <a:lnTo>
                    <a:pt x="122" y="12"/>
                  </a:lnTo>
                  <a:lnTo>
                    <a:pt x="0" y="31"/>
                  </a:lnTo>
                  <a:lnTo>
                    <a:pt x="1" y="19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" name="Freeform 27"/>
            <p:cNvSpPr>
              <a:spLocks/>
            </p:cNvSpPr>
            <p:nvPr/>
          </p:nvSpPr>
          <p:spPr bwMode="auto">
            <a:xfrm>
              <a:off x="2160" y="1952"/>
              <a:ext cx="16" cy="20"/>
            </a:xfrm>
            <a:custGeom>
              <a:avLst/>
              <a:gdLst>
                <a:gd name="T0" fmla="*/ 0 w 16"/>
                <a:gd name="T1" fmla="*/ 19 h 20"/>
                <a:gd name="T2" fmla="*/ 14 w 16"/>
                <a:gd name="T3" fmla="*/ 17 h 20"/>
                <a:gd name="T4" fmla="*/ 15 w 16"/>
                <a:gd name="T5" fmla="*/ 0 h 20"/>
                <a:gd name="T6" fmla="*/ 2 w 16"/>
                <a:gd name="T7" fmla="*/ 2 h 20"/>
                <a:gd name="T8" fmla="*/ 0 w 16"/>
                <a:gd name="T9" fmla="*/ 19 h 20"/>
                <a:gd name="T10" fmla="*/ 0 w 16"/>
                <a:gd name="T11" fmla="*/ 19 h 2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6" h="20">
                  <a:moveTo>
                    <a:pt x="0" y="19"/>
                  </a:moveTo>
                  <a:lnTo>
                    <a:pt x="14" y="17"/>
                  </a:lnTo>
                  <a:lnTo>
                    <a:pt x="15" y="0"/>
                  </a:lnTo>
                  <a:lnTo>
                    <a:pt x="2" y="2"/>
                  </a:lnTo>
                  <a:lnTo>
                    <a:pt x="0" y="19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" name="Freeform 28"/>
            <p:cNvSpPr>
              <a:spLocks/>
            </p:cNvSpPr>
            <p:nvPr/>
          </p:nvSpPr>
          <p:spPr bwMode="auto">
            <a:xfrm>
              <a:off x="2085" y="1972"/>
              <a:ext cx="65" cy="19"/>
            </a:xfrm>
            <a:custGeom>
              <a:avLst/>
              <a:gdLst>
                <a:gd name="T0" fmla="*/ 1 w 65"/>
                <a:gd name="T1" fmla="*/ 11 h 19"/>
                <a:gd name="T2" fmla="*/ 64 w 65"/>
                <a:gd name="T3" fmla="*/ 0 h 19"/>
                <a:gd name="T4" fmla="*/ 63 w 65"/>
                <a:gd name="T5" fmla="*/ 8 h 19"/>
                <a:gd name="T6" fmla="*/ 0 w 65"/>
                <a:gd name="T7" fmla="*/ 18 h 19"/>
                <a:gd name="T8" fmla="*/ 1 w 65"/>
                <a:gd name="T9" fmla="*/ 11 h 19"/>
                <a:gd name="T10" fmla="*/ 1 w 65"/>
                <a:gd name="T11" fmla="*/ 11 h 1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5" h="19">
                  <a:moveTo>
                    <a:pt x="1" y="11"/>
                  </a:moveTo>
                  <a:lnTo>
                    <a:pt x="64" y="0"/>
                  </a:lnTo>
                  <a:lnTo>
                    <a:pt x="63" y="8"/>
                  </a:lnTo>
                  <a:lnTo>
                    <a:pt x="0" y="18"/>
                  </a:lnTo>
                  <a:lnTo>
                    <a:pt x="1" y="11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1" name="Freeform 29"/>
            <p:cNvSpPr>
              <a:spLocks/>
            </p:cNvSpPr>
            <p:nvPr/>
          </p:nvSpPr>
          <p:spPr bwMode="auto">
            <a:xfrm>
              <a:off x="1996" y="1956"/>
              <a:ext cx="77" cy="42"/>
            </a:xfrm>
            <a:custGeom>
              <a:avLst/>
              <a:gdLst>
                <a:gd name="T0" fmla="*/ 3 w 77"/>
                <a:gd name="T1" fmla="*/ 12 h 42"/>
                <a:gd name="T2" fmla="*/ 76 w 77"/>
                <a:gd name="T3" fmla="*/ 0 h 42"/>
                <a:gd name="T4" fmla="*/ 73 w 77"/>
                <a:gd name="T5" fmla="*/ 30 h 42"/>
                <a:gd name="T6" fmla="*/ 0 w 77"/>
                <a:gd name="T7" fmla="*/ 41 h 42"/>
                <a:gd name="T8" fmla="*/ 3 w 77"/>
                <a:gd name="T9" fmla="*/ 12 h 42"/>
                <a:gd name="T10" fmla="*/ 3 w 77"/>
                <a:gd name="T11" fmla="*/ 12 h 4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77" h="42">
                  <a:moveTo>
                    <a:pt x="3" y="12"/>
                  </a:moveTo>
                  <a:lnTo>
                    <a:pt x="76" y="0"/>
                  </a:lnTo>
                  <a:lnTo>
                    <a:pt x="73" y="30"/>
                  </a:lnTo>
                  <a:lnTo>
                    <a:pt x="0" y="41"/>
                  </a:lnTo>
                  <a:lnTo>
                    <a:pt x="3" y="12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" name="Freeform 30"/>
            <p:cNvSpPr>
              <a:spLocks/>
            </p:cNvSpPr>
            <p:nvPr/>
          </p:nvSpPr>
          <p:spPr bwMode="auto">
            <a:xfrm>
              <a:off x="1996" y="1986"/>
              <a:ext cx="74" cy="35"/>
            </a:xfrm>
            <a:custGeom>
              <a:avLst/>
              <a:gdLst>
                <a:gd name="T0" fmla="*/ 73 w 74"/>
                <a:gd name="T1" fmla="*/ 0 h 35"/>
                <a:gd name="T2" fmla="*/ 34 w 74"/>
                <a:gd name="T3" fmla="*/ 34 h 35"/>
                <a:gd name="T4" fmla="*/ 0 w 74"/>
                <a:gd name="T5" fmla="*/ 11 h 35"/>
                <a:gd name="T6" fmla="*/ 73 w 74"/>
                <a:gd name="T7" fmla="*/ 0 h 35"/>
                <a:gd name="T8" fmla="*/ 73 w 74"/>
                <a:gd name="T9" fmla="*/ 0 h 3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4" h="35">
                  <a:moveTo>
                    <a:pt x="73" y="0"/>
                  </a:moveTo>
                  <a:lnTo>
                    <a:pt x="34" y="34"/>
                  </a:lnTo>
                  <a:lnTo>
                    <a:pt x="0" y="11"/>
                  </a:lnTo>
                  <a:lnTo>
                    <a:pt x="73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3" name="Freeform 31"/>
            <p:cNvSpPr>
              <a:spLocks/>
            </p:cNvSpPr>
            <p:nvPr/>
          </p:nvSpPr>
          <p:spPr bwMode="auto">
            <a:xfrm>
              <a:off x="2000" y="1933"/>
              <a:ext cx="75" cy="36"/>
            </a:xfrm>
            <a:custGeom>
              <a:avLst/>
              <a:gdLst>
                <a:gd name="T0" fmla="*/ 74 w 75"/>
                <a:gd name="T1" fmla="*/ 23 h 36"/>
                <a:gd name="T2" fmla="*/ 40 w 75"/>
                <a:gd name="T3" fmla="*/ 0 h 36"/>
                <a:gd name="T4" fmla="*/ 0 w 75"/>
                <a:gd name="T5" fmla="*/ 35 h 36"/>
                <a:gd name="T6" fmla="*/ 74 w 75"/>
                <a:gd name="T7" fmla="*/ 23 h 36"/>
                <a:gd name="T8" fmla="*/ 74 w 75"/>
                <a:gd name="T9" fmla="*/ 23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5" h="36">
                  <a:moveTo>
                    <a:pt x="74" y="23"/>
                  </a:moveTo>
                  <a:lnTo>
                    <a:pt x="40" y="0"/>
                  </a:lnTo>
                  <a:lnTo>
                    <a:pt x="0" y="35"/>
                  </a:lnTo>
                  <a:lnTo>
                    <a:pt x="74" y="23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4" name="Freeform 32"/>
            <p:cNvSpPr>
              <a:spLocks/>
            </p:cNvSpPr>
            <p:nvPr/>
          </p:nvSpPr>
          <p:spPr bwMode="auto">
            <a:xfrm>
              <a:off x="2009" y="1988"/>
              <a:ext cx="48" cy="13"/>
            </a:xfrm>
            <a:custGeom>
              <a:avLst/>
              <a:gdLst>
                <a:gd name="T0" fmla="*/ 1 w 48"/>
                <a:gd name="T1" fmla="*/ 7 h 13"/>
                <a:gd name="T2" fmla="*/ 47 w 48"/>
                <a:gd name="T3" fmla="*/ 0 h 13"/>
                <a:gd name="T4" fmla="*/ 46 w 48"/>
                <a:gd name="T5" fmla="*/ 4 h 13"/>
                <a:gd name="T6" fmla="*/ 0 w 48"/>
                <a:gd name="T7" fmla="*/ 12 h 13"/>
                <a:gd name="T8" fmla="*/ 1 w 48"/>
                <a:gd name="T9" fmla="*/ 7 h 13"/>
                <a:gd name="T10" fmla="*/ 1 w 48"/>
                <a:gd name="T11" fmla="*/ 7 h 1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8" h="13">
                  <a:moveTo>
                    <a:pt x="1" y="7"/>
                  </a:moveTo>
                  <a:lnTo>
                    <a:pt x="47" y="0"/>
                  </a:lnTo>
                  <a:lnTo>
                    <a:pt x="46" y="4"/>
                  </a:lnTo>
                  <a:lnTo>
                    <a:pt x="0" y="12"/>
                  </a:lnTo>
                  <a:lnTo>
                    <a:pt x="1" y="7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5" name="Freeform 33"/>
            <p:cNvSpPr>
              <a:spLocks/>
            </p:cNvSpPr>
            <p:nvPr/>
          </p:nvSpPr>
          <p:spPr bwMode="auto">
            <a:xfrm>
              <a:off x="2013" y="1953"/>
              <a:ext cx="47" cy="14"/>
            </a:xfrm>
            <a:custGeom>
              <a:avLst/>
              <a:gdLst>
                <a:gd name="T0" fmla="*/ 0 w 47"/>
                <a:gd name="T1" fmla="*/ 8 h 14"/>
                <a:gd name="T2" fmla="*/ 46 w 47"/>
                <a:gd name="T3" fmla="*/ 0 h 14"/>
                <a:gd name="T4" fmla="*/ 46 w 47"/>
                <a:gd name="T5" fmla="*/ 5 h 14"/>
                <a:gd name="T6" fmla="*/ 0 w 47"/>
                <a:gd name="T7" fmla="*/ 13 h 14"/>
                <a:gd name="T8" fmla="*/ 0 w 47"/>
                <a:gd name="T9" fmla="*/ 8 h 14"/>
                <a:gd name="T10" fmla="*/ 0 w 47"/>
                <a:gd name="T11" fmla="*/ 8 h 1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7" h="14">
                  <a:moveTo>
                    <a:pt x="0" y="8"/>
                  </a:moveTo>
                  <a:lnTo>
                    <a:pt x="46" y="0"/>
                  </a:lnTo>
                  <a:lnTo>
                    <a:pt x="46" y="5"/>
                  </a:lnTo>
                  <a:lnTo>
                    <a:pt x="0" y="13"/>
                  </a:lnTo>
                  <a:lnTo>
                    <a:pt x="0" y="8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6" name="Freeform 34"/>
            <p:cNvSpPr>
              <a:spLocks/>
            </p:cNvSpPr>
            <p:nvPr/>
          </p:nvSpPr>
          <p:spPr bwMode="auto">
            <a:xfrm>
              <a:off x="2576" y="1878"/>
              <a:ext cx="73" cy="28"/>
            </a:xfrm>
            <a:custGeom>
              <a:avLst/>
              <a:gdLst>
                <a:gd name="T0" fmla="*/ 2 w 73"/>
                <a:gd name="T1" fmla="*/ 16 h 28"/>
                <a:gd name="T2" fmla="*/ 14 w 73"/>
                <a:gd name="T3" fmla="*/ 14 h 28"/>
                <a:gd name="T4" fmla="*/ 26 w 73"/>
                <a:gd name="T5" fmla="*/ 12 h 28"/>
                <a:gd name="T6" fmla="*/ 38 w 73"/>
                <a:gd name="T7" fmla="*/ 10 h 28"/>
                <a:gd name="T8" fmla="*/ 49 w 73"/>
                <a:gd name="T9" fmla="*/ 7 h 28"/>
                <a:gd name="T10" fmla="*/ 58 w 73"/>
                <a:gd name="T11" fmla="*/ 4 h 28"/>
                <a:gd name="T12" fmla="*/ 66 w 73"/>
                <a:gd name="T13" fmla="*/ 2 h 28"/>
                <a:gd name="T14" fmla="*/ 70 w 73"/>
                <a:gd name="T15" fmla="*/ 1 h 28"/>
                <a:gd name="T16" fmla="*/ 72 w 73"/>
                <a:gd name="T17" fmla="*/ 0 h 28"/>
                <a:gd name="T18" fmla="*/ 58 w 73"/>
                <a:gd name="T19" fmla="*/ 8 h 28"/>
                <a:gd name="T20" fmla="*/ 45 w 73"/>
                <a:gd name="T21" fmla="*/ 14 h 28"/>
                <a:gd name="T22" fmla="*/ 33 w 73"/>
                <a:gd name="T23" fmla="*/ 18 h 28"/>
                <a:gd name="T24" fmla="*/ 22 w 73"/>
                <a:gd name="T25" fmla="*/ 22 h 28"/>
                <a:gd name="T26" fmla="*/ 13 w 73"/>
                <a:gd name="T27" fmla="*/ 24 h 28"/>
                <a:gd name="T28" fmla="*/ 6 w 73"/>
                <a:gd name="T29" fmla="*/ 26 h 28"/>
                <a:gd name="T30" fmla="*/ 2 w 73"/>
                <a:gd name="T31" fmla="*/ 26 h 28"/>
                <a:gd name="T32" fmla="*/ 0 w 73"/>
                <a:gd name="T33" fmla="*/ 27 h 28"/>
                <a:gd name="T34" fmla="*/ 2 w 73"/>
                <a:gd name="T35" fmla="*/ 16 h 28"/>
                <a:gd name="T36" fmla="*/ 2 w 73"/>
                <a:gd name="T37" fmla="*/ 16 h 28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73" h="28">
                  <a:moveTo>
                    <a:pt x="2" y="16"/>
                  </a:moveTo>
                  <a:lnTo>
                    <a:pt x="14" y="14"/>
                  </a:lnTo>
                  <a:lnTo>
                    <a:pt x="26" y="12"/>
                  </a:lnTo>
                  <a:lnTo>
                    <a:pt x="38" y="10"/>
                  </a:lnTo>
                  <a:lnTo>
                    <a:pt x="49" y="7"/>
                  </a:lnTo>
                  <a:lnTo>
                    <a:pt x="58" y="4"/>
                  </a:lnTo>
                  <a:lnTo>
                    <a:pt x="66" y="2"/>
                  </a:lnTo>
                  <a:lnTo>
                    <a:pt x="70" y="1"/>
                  </a:lnTo>
                  <a:lnTo>
                    <a:pt x="72" y="0"/>
                  </a:lnTo>
                  <a:lnTo>
                    <a:pt x="58" y="8"/>
                  </a:lnTo>
                  <a:lnTo>
                    <a:pt x="45" y="14"/>
                  </a:lnTo>
                  <a:lnTo>
                    <a:pt x="33" y="18"/>
                  </a:lnTo>
                  <a:lnTo>
                    <a:pt x="22" y="22"/>
                  </a:lnTo>
                  <a:lnTo>
                    <a:pt x="13" y="24"/>
                  </a:lnTo>
                  <a:lnTo>
                    <a:pt x="6" y="26"/>
                  </a:lnTo>
                  <a:lnTo>
                    <a:pt x="2" y="26"/>
                  </a:lnTo>
                  <a:lnTo>
                    <a:pt x="0" y="27"/>
                  </a:lnTo>
                  <a:lnTo>
                    <a:pt x="2" y="16"/>
                  </a:lnTo>
                </a:path>
              </a:pathLst>
            </a:custGeom>
            <a:solidFill>
              <a:srgbClr val="CCCCC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cxnSp>
        <p:nvCxnSpPr>
          <p:cNvPr id="70687" name="Straight Connector 70686"/>
          <p:cNvCxnSpPr>
            <a:stCxn id="13" idx="0"/>
          </p:cNvCxnSpPr>
          <p:nvPr/>
        </p:nvCxnSpPr>
        <p:spPr>
          <a:xfrm flipH="1">
            <a:off x="487891" y="3345622"/>
            <a:ext cx="3793562" cy="1333658"/>
          </a:xfrm>
          <a:prstGeom prst="line">
            <a:avLst/>
          </a:prstGeom>
          <a:ln w="38100">
            <a:solidFill>
              <a:srgbClr val="FF0066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3" name="Straight Connector 202"/>
          <p:cNvCxnSpPr/>
          <p:nvPr/>
        </p:nvCxnSpPr>
        <p:spPr>
          <a:xfrm flipH="1">
            <a:off x="379984" y="3437796"/>
            <a:ext cx="3793562" cy="1333658"/>
          </a:xfrm>
          <a:prstGeom prst="line">
            <a:avLst/>
          </a:prstGeom>
          <a:ln w="38100">
            <a:solidFill>
              <a:srgbClr val="008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78" name="Group 36"/>
          <p:cNvGrpSpPr>
            <a:grpSpLocks/>
          </p:cNvGrpSpPr>
          <p:nvPr/>
        </p:nvGrpSpPr>
        <p:grpSpPr bwMode="auto">
          <a:xfrm>
            <a:off x="133785" y="1374314"/>
            <a:ext cx="3323301" cy="657384"/>
            <a:chOff x="202" y="3409"/>
            <a:chExt cx="2625" cy="569"/>
          </a:xfrm>
        </p:grpSpPr>
        <p:sp>
          <p:nvSpPr>
            <p:cNvPr id="179" name="Freeform 37"/>
            <p:cNvSpPr>
              <a:spLocks/>
            </p:cNvSpPr>
            <p:nvPr/>
          </p:nvSpPr>
          <p:spPr bwMode="auto">
            <a:xfrm>
              <a:off x="202" y="3409"/>
              <a:ext cx="2625" cy="569"/>
            </a:xfrm>
            <a:custGeom>
              <a:avLst/>
              <a:gdLst>
                <a:gd name="T0" fmla="*/ 0 w 2625"/>
                <a:gd name="T1" fmla="*/ 568 h 569"/>
                <a:gd name="T2" fmla="*/ 0 w 2625"/>
                <a:gd name="T3" fmla="*/ 0 h 569"/>
                <a:gd name="T4" fmla="*/ 2624 w 2625"/>
                <a:gd name="T5" fmla="*/ 0 h 569"/>
                <a:gd name="T6" fmla="*/ 2624 w 2625"/>
                <a:gd name="T7" fmla="*/ 568 h 569"/>
                <a:gd name="T8" fmla="*/ 0 w 2625"/>
                <a:gd name="T9" fmla="*/ 568 h 56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625" h="569">
                  <a:moveTo>
                    <a:pt x="0" y="568"/>
                  </a:moveTo>
                  <a:lnTo>
                    <a:pt x="0" y="0"/>
                  </a:lnTo>
                  <a:lnTo>
                    <a:pt x="2624" y="0"/>
                  </a:lnTo>
                  <a:lnTo>
                    <a:pt x="2624" y="568"/>
                  </a:lnTo>
                  <a:lnTo>
                    <a:pt x="0" y="568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80" name="Freeform 38"/>
            <p:cNvSpPr>
              <a:spLocks/>
            </p:cNvSpPr>
            <p:nvPr/>
          </p:nvSpPr>
          <p:spPr bwMode="auto">
            <a:xfrm>
              <a:off x="202" y="3409"/>
              <a:ext cx="2625" cy="44"/>
            </a:xfrm>
            <a:custGeom>
              <a:avLst/>
              <a:gdLst>
                <a:gd name="T0" fmla="*/ 44 w 2625"/>
                <a:gd name="T1" fmla="*/ 43 h 44"/>
                <a:gd name="T2" fmla="*/ 0 w 2625"/>
                <a:gd name="T3" fmla="*/ 0 h 44"/>
                <a:gd name="T4" fmla="*/ 2624 w 2625"/>
                <a:gd name="T5" fmla="*/ 0 h 44"/>
                <a:gd name="T6" fmla="*/ 2581 w 2625"/>
                <a:gd name="T7" fmla="*/ 43 h 44"/>
                <a:gd name="T8" fmla="*/ 44 w 2625"/>
                <a:gd name="T9" fmla="*/ 43 h 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625" h="44">
                  <a:moveTo>
                    <a:pt x="44" y="43"/>
                  </a:moveTo>
                  <a:lnTo>
                    <a:pt x="0" y="0"/>
                  </a:lnTo>
                  <a:lnTo>
                    <a:pt x="2624" y="0"/>
                  </a:lnTo>
                  <a:lnTo>
                    <a:pt x="2581" y="43"/>
                  </a:lnTo>
                  <a:lnTo>
                    <a:pt x="44" y="43"/>
                  </a:lnTo>
                </a:path>
              </a:pathLst>
            </a:custGeom>
            <a:solidFill>
              <a:srgbClr val="BFBFB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1" name="Freeform 39"/>
            <p:cNvSpPr>
              <a:spLocks/>
            </p:cNvSpPr>
            <p:nvPr/>
          </p:nvSpPr>
          <p:spPr bwMode="auto">
            <a:xfrm>
              <a:off x="202" y="3409"/>
              <a:ext cx="45" cy="569"/>
            </a:xfrm>
            <a:custGeom>
              <a:avLst/>
              <a:gdLst>
                <a:gd name="T0" fmla="*/ 44 w 45"/>
                <a:gd name="T1" fmla="*/ 525 h 569"/>
                <a:gd name="T2" fmla="*/ 0 w 45"/>
                <a:gd name="T3" fmla="*/ 568 h 569"/>
                <a:gd name="T4" fmla="*/ 0 w 45"/>
                <a:gd name="T5" fmla="*/ 0 h 569"/>
                <a:gd name="T6" fmla="*/ 44 w 45"/>
                <a:gd name="T7" fmla="*/ 43 h 569"/>
                <a:gd name="T8" fmla="*/ 44 w 45"/>
                <a:gd name="T9" fmla="*/ 525 h 56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5" h="569">
                  <a:moveTo>
                    <a:pt x="44" y="525"/>
                  </a:moveTo>
                  <a:lnTo>
                    <a:pt x="0" y="568"/>
                  </a:lnTo>
                  <a:lnTo>
                    <a:pt x="0" y="0"/>
                  </a:lnTo>
                  <a:lnTo>
                    <a:pt x="44" y="43"/>
                  </a:lnTo>
                  <a:lnTo>
                    <a:pt x="44" y="525"/>
                  </a:lnTo>
                </a:path>
              </a:pathLst>
            </a:custGeom>
            <a:solidFill>
              <a:srgbClr val="7F7F7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2" name="Freeform 40"/>
            <p:cNvSpPr>
              <a:spLocks/>
            </p:cNvSpPr>
            <p:nvPr/>
          </p:nvSpPr>
          <p:spPr bwMode="auto">
            <a:xfrm>
              <a:off x="2783" y="3409"/>
              <a:ext cx="44" cy="569"/>
            </a:xfrm>
            <a:custGeom>
              <a:avLst/>
              <a:gdLst>
                <a:gd name="T0" fmla="*/ 0 w 44"/>
                <a:gd name="T1" fmla="*/ 43 h 569"/>
                <a:gd name="T2" fmla="*/ 43 w 44"/>
                <a:gd name="T3" fmla="*/ 0 h 569"/>
                <a:gd name="T4" fmla="*/ 43 w 44"/>
                <a:gd name="T5" fmla="*/ 568 h 569"/>
                <a:gd name="T6" fmla="*/ 0 w 44"/>
                <a:gd name="T7" fmla="*/ 525 h 569"/>
                <a:gd name="T8" fmla="*/ 0 w 44"/>
                <a:gd name="T9" fmla="*/ 43 h 56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4" h="569">
                  <a:moveTo>
                    <a:pt x="0" y="43"/>
                  </a:moveTo>
                  <a:lnTo>
                    <a:pt x="43" y="0"/>
                  </a:lnTo>
                  <a:lnTo>
                    <a:pt x="43" y="568"/>
                  </a:lnTo>
                  <a:lnTo>
                    <a:pt x="0" y="525"/>
                  </a:lnTo>
                  <a:lnTo>
                    <a:pt x="0" y="43"/>
                  </a:lnTo>
                </a:path>
              </a:pathLst>
            </a:custGeom>
            <a:solidFill>
              <a:srgbClr val="7F7F7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3" name="Freeform 41"/>
            <p:cNvSpPr>
              <a:spLocks/>
            </p:cNvSpPr>
            <p:nvPr/>
          </p:nvSpPr>
          <p:spPr bwMode="auto">
            <a:xfrm>
              <a:off x="202" y="3934"/>
              <a:ext cx="2625" cy="44"/>
            </a:xfrm>
            <a:custGeom>
              <a:avLst/>
              <a:gdLst>
                <a:gd name="T0" fmla="*/ 44 w 2625"/>
                <a:gd name="T1" fmla="*/ 0 h 44"/>
                <a:gd name="T2" fmla="*/ 0 w 2625"/>
                <a:gd name="T3" fmla="*/ 43 h 44"/>
                <a:gd name="T4" fmla="*/ 2624 w 2625"/>
                <a:gd name="T5" fmla="*/ 43 h 44"/>
                <a:gd name="T6" fmla="*/ 2581 w 2625"/>
                <a:gd name="T7" fmla="*/ 0 h 44"/>
                <a:gd name="T8" fmla="*/ 44 w 2625"/>
                <a:gd name="T9" fmla="*/ 0 h 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625" h="44">
                  <a:moveTo>
                    <a:pt x="44" y="0"/>
                  </a:moveTo>
                  <a:lnTo>
                    <a:pt x="0" y="43"/>
                  </a:lnTo>
                  <a:lnTo>
                    <a:pt x="2624" y="43"/>
                  </a:lnTo>
                  <a:lnTo>
                    <a:pt x="2581" y="0"/>
                  </a:lnTo>
                  <a:lnTo>
                    <a:pt x="44" y="0"/>
                  </a:lnTo>
                </a:path>
              </a:pathLst>
            </a:custGeom>
            <a:solidFill>
              <a:srgbClr val="3F3F3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84" name="Rectangle 42"/>
          <p:cNvSpPr>
            <a:spLocks noChangeArrowheads="1"/>
          </p:cNvSpPr>
          <p:nvPr/>
        </p:nvSpPr>
        <p:spPr bwMode="auto">
          <a:xfrm>
            <a:off x="184970" y="1453341"/>
            <a:ext cx="3290005" cy="4821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 anchor="ctr">
            <a:spAutoFit/>
          </a:bodyPr>
          <a:lstStyle/>
          <a:p>
            <a:pPr algn="ctr" eaLnBrk="0" hangingPunct="0">
              <a:lnSpc>
                <a:spcPct val="85000"/>
              </a:lnSpc>
              <a:spcBef>
                <a:spcPct val="30000"/>
              </a:spcBef>
              <a:defRPr/>
            </a:pPr>
            <a:r>
              <a:rPr lang="en-US" sz="30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Sistema PATRIOT</a:t>
            </a:r>
          </a:p>
        </p:txBody>
      </p:sp>
    </p:spTree>
    <p:extLst>
      <p:ext uri="{BB962C8B-B14F-4D97-AF65-F5344CB8AC3E}">
        <p14:creationId xmlns:p14="http://schemas.microsoft.com/office/powerpoint/2010/main" val="34496004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706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1" grpId="0" animBg="1"/>
      <p:bldP spid="172" grpId="0" animBg="1"/>
      <p:bldP spid="173" grpId="0"/>
      <p:bldP spid="17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32" name="Picture 16" descr="http://upload.wikimedia.org/wikipedia/commons/c/ce/US_Navy_020723-N-9536A-007_AGM-119_Missile_Launch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50"/>
          <a:stretch/>
        </p:blipFill>
        <p:spPr bwMode="auto">
          <a:xfrm>
            <a:off x="0" y="-3376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66142" y="5397453"/>
            <a:ext cx="4674679" cy="830997"/>
          </a:xfrm>
          <a:prstGeom prst="rect">
            <a:avLst/>
          </a:prstGeom>
          <a:noFill/>
          <a:effectLst>
            <a:outerShdw blurRad="50800" dist="38100" dir="5400000" algn="t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2400" b="1" dirty="0">
                <a:solidFill>
                  <a:srgbClr val="FFFF00"/>
                </a:solidFill>
              </a:rPr>
              <a:t>“La forma </a:t>
            </a:r>
            <a:r>
              <a:rPr lang="en-US" sz="2400" b="1" dirty="0" err="1">
                <a:solidFill>
                  <a:srgbClr val="FFFF00"/>
                </a:solidFill>
              </a:rPr>
              <a:t>como</a:t>
            </a:r>
            <a:r>
              <a:rPr lang="en-US" sz="2400" b="1" dirty="0">
                <a:solidFill>
                  <a:srgbClr val="FFFF00"/>
                </a:solidFill>
              </a:rPr>
              <a:t> el </a:t>
            </a:r>
            <a:r>
              <a:rPr lang="en-US" sz="2400" b="1" dirty="0" err="1">
                <a:solidFill>
                  <a:srgbClr val="FFFF00"/>
                </a:solidFill>
              </a:rPr>
              <a:t>Arma</a:t>
            </a:r>
            <a:r>
              <a:rPr lang="en-US" sz="2400" b="1" dirty="0">
                <a:solidFill>
                  <a:srgbClr val="FFFF00"/>
                </a:solidFill>
              </a:rPr>
              <a:t> </a:t>
            </a:r>
            <a:r>
              <a:rPr lang="en-US" sz="2400" b="1" dirty="0" err="1">
                <a:solidFill>
                  <a:srgbClr val="FFFF00"/>
                </a:solidFill>
              </a:rPr>
              <a:t>acorta</a:t>
            </a:r>
            <a:r>
              <a:rPr lang="en-US" sz="2400" b="1" dirty="0">
                <a:solidFill>
                  <a:srgbClr val="FFFF00"/>
                </a:solidFill>
              </a:rPr>
              <a:t> </a:t>
            </a:r>
            <a:r>
              <a:rPr lang="en-US" sz="2400" b="1" dirty="0" err="1">
                <a:solidFill>
                  <a:srgbClr val="FFFF00"/>
                </a:solidFill>
              </a:rPr>
              <a:t>distancia</a:t>
            </a:r>
            <a:r>
              <a:rPr lang="en-US" sz="2400" b="1" dirty="0">
                <a:solidFill>
                  <a:srgbClr val="FFFF00"/>
                </a:solidFill>
              </a:rPr>
              <a:t> con el </a:t>
            </a:r>
            <a:r>
              <a:rPr lang="en-US" sz="2400" b="1" dirty="0" err="1">
                <a:solidFill>
                  <a:srgbClr val="FFFF00"/>
                </a:solidFill>
              </a:rPr>
              <a:t>blanco</a:t>
            </a:r>
            <a:r>
              <a:rPr lang="en-US" sz="2400" b="1" dirty="0">
                <a:solidFill>
                  <a:srgbClr val="FFFF00"/>
                </a:solidFill>
              </a:rPr>
              <a:t>”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14400" y="-3376"/>
            <a:ext cx="773836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i="1" dirty="0"/>
              <a:t>LÓGICA “HOMING”</a:t>
            </a:r>
          </a:p>
        </p:txBody>
      </p:sp>
      <p:grpSp>
        <p:nvGrpSpPr>
          <p:cNvPr id="14" name="Group 13"/>
          <p:cNvGrpSpPr/>
          <p:nvPr/>
        </p:nvGrpSpPr>
        <p:grpSpPr>
          <a:xfrm>
            <a:off x="-126700" y="2356233"/>
            <a:ext cx="3096831" cy="521812"/>
            <a:chOff x="215844" y="2218762"/>
            <a:chExt cx="3696143" cy="521812"/>
          </a:xfrm>
        </p:grpSpPr>
        <p:sp>
          <p:nvSpPr>
            <p:cNvPr id="15" name="Rounded Rectangle 14"/>
            <p:cNvSpPr/>
            <p:nvPr/>
          </p:nvSpPr>
          <p:spPr>
            <a:xfrm>
              <a:off x="304800" y="2218762"/>
              <a:ext cx="3518232" cy="521812"/>
            </a:xfrm>
            <a:prstGeom prst="roundRect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215844" y="2248835"/>
              <a:ext cx="369614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PREESTABLECIDO</a:t>
              </a: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6462372" y="2830521"/>
            <a:ext cx="1745343" cy="524040"/>
            <a:chOff x="422787" y="2478964"/>
            <a:chExt cx="2443908" cy="524040"/>
          </a:xfrm>
        </p:grpSpPr>
        <p:sp>
          <p:nvSpPr>
            <p:cNvPr id="18" name="Rounded Rectangle 17"/>
            <p:cNvSpPr/>
            <p:nvPr/>
          </p:nvSpPr>
          <p:spPr>
            <a:xfrm>
              <a:off x="422787" y="2481192"/>
              <a:ext cx="2443908" cy="521812"/>
            </a:xfrm>
            <a:prstGeom prst="round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433189" y="2478964"/>
              <a:ext cx="243350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b="1" dirty="0">
                  <a:solidFill>
                    <a:schemeClr val="bg1">
                      <a:lumMod val="9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VARIABLE </a:t>
              </a:r>
            </a:p>
          </p:txBody>
        </p:sp>
      </p:grpSp>
      <p:sp>
        <p:nvSpPr>
          <p:cNvPr id="22" name="Rounded Rectangle 21"/>
          <p:cNvSpPr/>
          <p:nvPr/>
        </p:nvSpPr>
        <p:spPr>
          <a:xfrm>
            <a:off x="5257800" y="3661990"/>
            <a:ext cx="4154488" cy="38100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PERSECUCIÓN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5262947" y="4224420"/>
            <a:ext cx="4154488" cy="38100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DEMARCACIÓN CONSTANTE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5257800" y="4800600"/>
            <a:ext cx="4154488" cy="38100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NAVEGACIÓN PROPORCIONAL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0" y="3114020"/>
            <a:ext cx="2333739" cy="3810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CONSTANTE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-14159" y="3678273"/>
            <a:ext cx="2333739" cy="3810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PROGRAMADO</a:t>
            </a:r>
          </a:p>
        </p:txBody>
      </p:sp>
    </p:spTree>
    <p:extLst>
      <p:ext uri="{BB962C8B-B14F-4D97-AF65-F5344CB8AC3E}">
        <p14:creationId xmlns:p14="http://schemas.microsoft.com/office/powerpoint/2010/main" val="167205556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2" grpId="0" animBg="1"/>
      <p:bldP spid="23" grpId="0" animBg="1"/>
      <p:bldP spid="25" grpId="0" animBg="1"/>
      <p:bldP spid="26" grpId="0" animBg="1"/>
      <p:bldP spid="2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22"/>
          <p:cNvSpPr txBox="1"/>
          <p:nvPr/>
        </p:nvSpPr>
        <p:spPr>
          <a:xfrm>
            <a:off x="914400" y="-3376"/>
            <a:ext cx="7738368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i="1" dirty="0"/>
              <a:t>LÓGICA “HOMING”</a:t>
            </a:r>
          </a:p>
          <a:p>
            <a:pPr algn="ctr"/>
            <a:r>
              <a:rPr lang="en-US" sz="3800" b="1" i="1" dirty="0">
                <a:solidFill>
                  <a:srgbClr val="C00000"/>
                </a:solidFill>
              </a:rPr>
              <a:t>PREESTABLECIDO</a:t>
            </a:r>
          </a:p>
        </p:txBody>
      </p:sp>
      <p:sp>
        <p:nvSpPr>
          <p:cNvPr id="37" name="Content Placeholder 2"/>
          <p:cNvSpPr txBox="1">
            <a:spLocks/>
          </p:cNvSpPr>
          <p:nvPr/>
        </p:nvSpPr>
        <p:spPr>
          <a:xfrm>
            <a:off x="33069" y="1335827"/>
            <a:ext cx="7772400" cy="48768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dirty="0" err="1"/>
              <a:t>Constante</a:t>
            </a:r>
            <a:endParaRPr lang="en-US" dirty="0"/>
          </a:p>
          <a:p>
            <a:pPr lvl="1">
              <a:lnSpc>
                <a:spcPct val="90000"/>
              </a:lnSpc>
              <a:defRPr/>
            </a:pPr>
            <a:r>
              <a:rPr lang="en-US" sz="2400" dirty="0"/>
              <a:t>El </a:t>
            </a:r>
            <a:r>
              <a:rPr lang="en-US" sz="2400" dirty="0" err="1"/>
              <a:t>perfil</a:t>
            </a:r>
            <a:r>
              <a:rPr lang="en-US" sz="2400" dirty="0"/>
              <a:t> </a:t>
            </a:r>
            <a:r>
              <a:rPr lang="en-US" sz="2400" dirty="0" err="1"/>
              <a:t>es</a:t>
            </a:r>
            <a:r>
              <a:rPr lang="en-US" sz="2400" dirty="0"/>
              <a:t> </a:t>
            </a:r>
            <a:r>
              <a:rPr lang="en-US" sz="2400" dirty="0" err="1"/>
              <a:t>fijado</a:t>
            </a:r>
            <a:r>
              <a:rPr lang="en-US" sz="2400" dirty="0"/>
              <a:t> antes del </a:t>
            </a:r>
            <a:r>
              <a:rPr lang="en-US" sz="2400" dirty="0" err="1"/>
              <a:t>lanzamiento</a:t>
            </a:r>
            <a:r>
              <a:rPr lang="en-US" sz="2400" dirty="0"/>
              <a:t> </a:t>
            </a:r>
          </a:p>
          <a:p>
            <a:pPr lvl="1">
              <a:lnSpc>
                <a:spcPct val="90000"/>
              </a:lnSpc>
              <a:defRPr/>
            </a:pPr>
            <a:r>
              <a:rPr lang="en-US" sz="2400" dirty="0"/>
              <a:t>Una </a:t>
            </a:r>
            <a:r>
              <a:rPr lang="en-US" sz="2400" dirty="0" err="1"/>
              <a:t>vez</a:t>
            </a:r>
            <a:r>
              <a:rPr lang="en-US" sz="2400" dirty="0"/>
              <a:t> </a:t>
            </a:r>
            <a:r>
              <a:rPr lang="en-US" sz="2400" dirty="0" err="1"/>
              <a:t>lanzada</a:t>
            </a:r>
            <a:r>
              <a:rPr lang="en-US" sz="2400" dirty="0"/>
              <a:t> el </a:t>
            </a:r>
            <a:r>
              <a:rPr lang="en-US" sz="2400" dirty="0" err="1"/>
              <a:t>Arma</a:t>
            </a:r>
            <a:r>
              <a:rPr lang="en-US" sz="2400" dirty="0"/>
              <a:t>, el </a:t>
            </a:r>
            <a:r>
              <a:rPr lang="en-US" sz="2400" dirty="0" err="1"/>
              <a:t>perfil</a:t>
            </a:r>
            <a:r>
              <a:rPr lang="en-US" sz="2400" dirty="0"/>
              <a:t> no cambia</a:t>
            </a:r>
          </a:p>
          <a:p>
            <a:pPr lvl="1">
              <a:lnSpc>
                <a:spcPct val="90000"/>
              </a:lnSpc>
              <a:defRPr/>
            </a:pPr>
            <a:r>
              <a:rPr lang="en-US" sz="2400" dirty="0"/>
              <a:t>Controls self to stay on course</a:t>
            </a:r>
          </a:p>
          <a:p>
            <a:pPr lvl="1">
              <a:lnSpc>
                <a:spcPct val="90000"/>
              </a:lnSpc>
              <a:defRPr/>
            </a:pPr>
            <a:r>
              <a:rPr lang="en-US" sz="1800" b="1" i="1" dirty="0"/>
              <a:t>EX: </a:t>
            </a:r>
            <a:r>
              <a:rPr lang="en-US" sz="1800" b="1" i="1" dirty="0" err="1"/>
              <a:t>torpedos</a:t>
            </a:r>
            <a:r>
              <a:rPr lang="en-US" sz="1800" b="1" i="1" dirty="0"/>
              <a:t> no </a:t>
            </a:r>
            <a:r>
              <a:rPr lang="en-US" sz="1800" b="1" i="1" dirty="0" err="1"/>
              <a:t>guiados</a:t>
            </a:r>
            <a:endParaRPr lang="en-US" sz="2400" dirty="0"/>
          </a:p>
          <a:p>
            <a:pPr>
              <a:defRPr/>
            </a:pPr>
            <a:r>
              <a:rPr lang="en-US" dirty="0" err="1"/>
              <a:t>Programado</a:t>
            </a:r>
            <a:endParaRPr lang="en-US" dirty="0"/>
          </a:p>
          <a:p>
            <a:pPr marL="800100" lvl="3" indent="-342900">
              <a:buClr>
                <a:schemeClr val="accent2"/>
              </a:buClr>
              <a:buSzPct val="80000"/>
              <a:defRPr/>
            </a:pPr>
            <a:r>
              <a:rPr lang="en-US" sz="2400" dirty="0"/>
              <a:t>El </a:t>
            </a:r>
            <a:r>
              <a:rPr lang="en-US" sz="2400" dirty="0" err="1"/>
              <a:t>Arma</a:t>
            </a:r>
            <a:r>
              <a:rPr lang="en-US" sz="2400" dirty="0"/>
              <a:t> </a:t>
            </a:r>
            <a:r>
              <a:rPr lang="en-US" sz="2400" dirty="0" err="1"/>
              <a:t>tiene</a:t>
            </a:r>
            <a:r>
              <a:rPr lang="en-US" sz="2400" dirty="0"/>
              <a:t> </a:t>
            </a:r>
            <a:r>
              <a:rPr lang="en-US" sz="2400" dirty="0" err="1"/>
              <a:t>varias</a:t>
            </a:r>
            <a:endParaRPr lang="en-US" sz="2400" dirty="0"/>
          </a:p>
          <a:p>
            <a:pPr marL="457200" lvl="3" indent="0">
              <a:buClr>
                <a:schemeClr val="accent2"/>
              </a:buClr>
              <a:buSzPct val="80000"/>
              <a:buFontTx/>
              <a:buNone/>
              <a:defRPr/>
            </a:pPr>
            <a:r>
              <a:rPr lang="en-US" sz="2400" dirty="0"/>
              <a:t>     </a:t>
            </a:r>
            <a:r>
              <a:rPr lang="en-US" sz="2400" dirty="0" err="1"/>
              <a:t>fases</a:t>
            </a:r>
            <a:r>
              <a:rPr lang="en-US" sz="2400" dirty="0"/>
              <a:t> </a:t>
            </a:r>
            <a:r>
              <a:rPr lang="en-US" sz="2400" dirty="0" err="1"/>
              <a:t>programadas</a:t>
            </a:r>
            <a:endParaRPr lang="en-US" sz="2400" dirty="0"/>
          </a:p>
          <a:p>
            <a:pPr marL="457200" lvl="3" indent="0">
              <a:buClr>
                <a:schemeClr val="accent2"/>
              </a:buClr>
              <a:buSzPct val="80000"/>
              <a:buFont typeface="Arial" pitchFamily="34" charset="0"/>
              <a:buNone/>
              <a:defRPr/>
            </a:pPr>
            <a:r>
              <a:rPr lang="en-US" sz="2400" dirty="0"/>
              <a:t>(Ex: pattern de </a:t>
            </a:r>
            <a:r>
              <a:rPr lang="en-US" sz="2400" dirty="0" err="1"/>
              <a:t>rebusca</a:t>
            </a:r>
            <a:r>
              <a:rPr lang="en-US" sz="2400" dirty="0"/>
              <a:t>)</a:t>
            </a:r>
          </a:p>
        </p:txBody>
      </p:sp>
      <p:pic>
        <p:nvPicPr>
          <p:cNvPr id="38" name="Picture 9" descr="programed%20path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97"/>
          <a:stretch>
            <a:fillRect/>
          </a:stretch>
        </p:blipFill>
        <p:spPr bwMode="auto">
          <a:xfrm>
            <a:off x="3611294" y="4374302"/>
            <a:ext cx="5299075" cy="2155825"/>
          </a:xfrm>
          <a:prstGeom prst="rect">
            <a:avLst/>
          </a:prstGeom>
          <a:ln w="19050">
            <a:solidFill>
              <a:srgbClr val="000000"/>
            </a:solidFill>
            <a:miter lim="800000"/>
            <a:headEnd/>
            <a:tailEnd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4610399"/>
      </p:ext>
    </p:extLst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22"/>
          <p:cNvSpPr txBox="1"/>
          <p:nvPr/>
        </p:nvSpPr>
        <p:spPr>
          <a:xfrm>
            <a:off x="914400" y="-3376"/>
            <a:ext cx="7738368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i="1" dirty="0"/>
              <a:t>LÓGICA “HOMING VARIABLE”</a:t>
            </a:r>
          </a:p>
          <a:p>
            <a:pPr algn="ctr"/>
            <a:r>
              <a:rPr lang="en-US" sz="3800" b="1" i="1" dirty="0">
                <a:solidFill>
                  <a:srgbClr val="C00000"/>
                </a:solidFill>
              </a:rPr>
              <a:t>PERSECUCIÓN</a:t>
            </a:r>
          </a:p>
        </p:txBody>
      </p:sp>
      <p:cxnSp>
        <p:nvCxnSpPr>
          <p:cNvPr id="54" name="Straight Connector 53"/>
          <p:cNvCxnSpPr/>
          <p:nvPr/>
        </p:nvCxnSpPr>
        <p:spPr>
          <a:xfrm flipV="1">
            <a:off x="739049" y="1789984"/>
            <a:ext cx="4185377" cy="405"/>
          </a:xfrm>
          <a:prstGeom prst="line">
            <a:avLst/>
          </a:prstGeom>
          <a:ln w="34925">
            <a:solidFill>
              <a:schemeClr val="tx1">
                <a:lumMod val="75000"/>
                <a:lumOff val="25000"/>
                <a:alpha val="32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Rectangle 20"/>
          <p:cNvSpPr>
            <a:spLocks noChangeArrowheads="1"/>
          </p:cNvSpPr>
          <p:nvPr/>
        </p:nvSpPr>
        <p:spPr bwMode="auto">
          <a:xfrm>
            <a:off x="4113924" y="2122382"/>
            <a:ext cx="5030077" cy="11977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488" tIns="44450" rIns="90488" bIns="44450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en-US" dirty="0">
                <a:latin typeface="+mj-lt"/>
              </a:rPr>
              <a:t>El </a:t>
            </a:r>
            <a:r>
              <a:rPr lang="en-US" altLang="en-US" dirty="0" err="1">
                <a:latin typeface="+mj-lt"/>
              </a:rPr>
              <a:t>Arma</a:t>
            </a:r>
            <a:r>
              <a:rPr lang="en-US" altLang="en-US" dirty="0">
                <a:latin typeface="+mj-lt"/>
              </a:rPr>
              <a:t> </a:t>
            </a:r>
            <a:r>
              <a:rPr lang="en-US" altLang="en-US" dirty="0" err="1">
                <a:latin typeface="+mj-lt"/>
              </a:rPr>
              <a:t>apunta</a:t>
            </a:r>
            <a:r>
              <a:rPr lang="en-US" altLang="en-US" dirty="0">
                <a:latin typeface="+mj-lt"/>
              </a:rPr>
              <a:t> </a:t>
            </a:r>
            <a:r>
              <a:rPr lang="en-US" altLang="en-US" dirty="0" err="1">
                <a:latin typeface="+mj-lt"/>
              </a:rPr>
              <a:t>directamente</a:t>
            </a:r>
            <a:r>
              <a:rPr lang="en-US" altLang="en-US" dirty="0">
                <a:latin typeface="+mj-lt"/>
              </a:rPr>
              <a:t> </a:t>
            </a:r>
            <a:r>
              <a:rPr lang="en-US" altLang="en-US" dirty="0">
                <a:solidFill>
                  <a:srgbClr val="FF0000"/>
                </a:solidFill>
                <a:latin typeface="+mj-lt"/>
              </a:rPr>
              <a:t>al </a:t>
            </a:r>
            <a:r>
              <a:rPr lang="en-US" altLang="en-US" dirty="0" err="1">
                <a:solidFill>
                  <a:srgbClr val="FF0000"/>
                </a:solidFill>
                <a:latin typeface="+mj-lt"/>
              </a:rPr>
              <a:t>blanco</a:t>
            </a:r>
            <a:r>
              <a:rPr lang="en-US" altLang="en-US" dirty="0">
                <a:solidFill>
                  <a:srgbClr val="FF0000"/>
                </a:solidFill>
                <a:latin typeface="+mj-lt"/>
              </a:rPr>
              <a:t> </a:t>
            </a:r>
            <a:r>
              <a:rPr lang="en-US" altLang="en-US" dirty="0">
                <a:latin typeface="+mj-lt"/>
              </a:rPr>
              <a:t>- </a:t>
            </a:r>
            <a:r>
              <a:rPr lang="en-US" altLang="en-US" dirty="0" err="1">
                <a:latin typeface="+mj-lt"/>
              </a:rPr>
              <a:t>Tipicamente</a:t>
            </a:r>
            <a:r>
              <a:rPr lang="en-US" altLang="en-US" dirty="0">
                <a:latin typeface="+mj-lt"/>
              </a:rPr>
              <a:t> </a:t>
            </a:r>
            <a:r>
              <a:rPr lang="en-US" altLang="en-US" dirty="0" err="1">
                <a:latin typeface="+mj-lt"/>
              </a:rPr>
              <a:t>termina</a:t>
            </a:r>
            <a:r>
              <a:rPr lang="en-US" altLang="en-US" dirty="0">
                <a:latin typeface="+mj-lt"/>
              </a:rPr>
              <a:t> </a:t>
            </a:r>
            <a:r>
              <a:rPr lang="en-US" altLang="en-US" dirty="0" err="1">
                <a:latin typeface="+mj-lt"/>
              </a:rPr>
              <a:t>en</a:t>
            </a:r>
            <a:r>
              <a:rPr lang="en-US" altLang="en-US" dirty="0">
                <a:latin typeface="+mj-lt"/>
              </a:rPr>
              <a:t> </a:t>
            </a:r>
            <a:r>
              <a:rPr lang="en-US" altLang="en-US" dirty="0" err="1">
                <a:latin typeface="+mj-lt"/>
              </a:rPr>
              <a:t>una</a:t>
            </a:r>
            <a:r>
              <a:rPr lang="en-US" altLang="en-US" dirty="0">
                <a:latin typeface="+mj-lt"/>
              </a:rPr>
              <a:t> </a:t>
            </a:r>
            <a:r>
              <a:rPr lang="en-US" altLang="en-US" dirty="0" err="1">
                <a:latin typeface="+mj-lt"/>
              </a:rPr>
              <a:t>persecución</a:t>
            </a:r>
            <a:r>
              <a:rPr lang="en-US" altLang="en-US" dirty="0">
                <a:latin typeface="+mj-lt"/>
              </a:rPr>
              <a:t> de cola </a:t>
            </a:r>
          </a:p>
        </p:txBody>
      </p:sp>
      <p:pic>
        <p:nvPicPr>
          <p:cNvPr id="56" name="Picture 5" descr="C:\Users\shorr\Desktop\SU-35_Fighter_1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7620" b="77346" l="462" r="99077">
                        <a14:foregroundMark x1="40923" y1="43936" x2="36462" y2="42792"/>
                        <a14:foregroundMark x1="16923" y1="48513" x2="22615" y2="45995"/>
                        <a14:foregroundMark x1="24154" y1="45080" x2="28462" y2="42563"/>
                        <a14:foregroundMark x1="29385" y1="42792" x2="34154" y2="42334"/>
                        <a14:foregroundMark x1="29385" y1="42334" x2="31077" y2="42105"/>
                        <a14:foregroundMark x1="28769" y1="42563" x2="16615" y2="4851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64869" flipH="1">
            <a:off x="198367" y="1230109"/>
            <a:ext cx="1496419" cy="1119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7" name="Freeform 56"/>
          <p:cNvSpPr/>
          <p:nvPr/>
        </p:nvSpPr>
        <p:spPr>
          <a:xfrm rot="642355">
            <a:off x="2617809" y="1573855"/>
            <a:ext cx="1970957" cy="3798424"/>
          </a:xfrm>
          <a:custGeom>
            <a:avLst/>
            <a:gdLst>
              <a:gd name="connsiteX0" fmla="*/ 1382002 w 1763002"/>
              <a:gd name="connsiteY0" fmla="*/ 3980379 h 3980379"/>
              <a:gd name="connsiteX1" fmla="*/ 696202 w 1763002"/>
              <a:gd name="connsiteY1" fmla="*/ 3237429 h 3980379"/>
              <a:gd name="connsiteX2" fmla="*/ 181852 w 1763002"/>
              <a:gd name="connsiteY2" fmla="*/ 2303979 h 3980379"/>
              <a:gd name="connsiteX3" fmla="*/ 877 w 1763002"/>
              <a:gd name="connsiteY3" fmla="*/ 1284804 h 3980379"/>
              <a:gd name="connsiteX4" fmla="*/ 134227 w 1763002"/>
              <a:gd name="connsiteY4" fmla="*/ 656154 h 3980379"/>
              <a:gd name="connsiteX5" fmla="*/ 572377 w 1763002"/>
              <a:gd name="connsiteY5" fmla="*/ 208479 h 3980379"/>
              <a:gd name="connsiteX6" fmla="*/ 1134352 w 1763002"/>
              <a:gd name="connsiteY6" fmla="*/ 8454 h 3980379"/>
              <a:gd name="connsiteX7" fmla="*/ 1763002 w 1763002"/>
              <a:gd name="connsiteY7" fmla="*/ 56079 h 3980379"/>
              <a:gd name="connsiteX0" fmla="*/ 1393626 w 1774626"/>
              <a:gd name="connsiteY0" fmla="*/ 3980379 h 3980379"/>
              <a:gd name="connsiteX1" fmla="*/ 707826 w 1774626"/>
              <a:gd name="connsiteY1" fmla="*/ 3237429 h 3980379"/>
              <a:gd name="connsiteX2" fmla="*/ 84444 w 1774626"/>
              <a:gd name="connsiteY2" fmla="*/ 2258373 h 3980379"/>
              <a:gd name="connsiteX3" fmla="*/ 12501 w 1774626"/>
              <a:gd name="connsiteY3" fmla="*/ 1284804 h 3980379"/>
              <a:gd name="connsiteX4" fmla="*/ 145851 w 1774626"/>
              <a:gd name="connsiteY4" fmla="*/ 656154 h 3980379"/>
              <a:gd name="connsiteX5" fmla="*/ 584001 w 1774626"/>
              <a:gd name="connsiteY5" fmla="*/ 208479 h 3980379"/>
              <a:gd name="connsiteX6" fmla="*/ 1145976 w 1774626"/>
              <a:gd name="connsiteY6" fmla="*/ 8454 h 3980379"/>
              <a:gd name="connsiteX7" fmla="*/ 1774626 w 1774626"/>
              <a:gd name="connsiteY7" fmla="*/ 56079 h 3980379"/>
              <a:gd name="connsiteX0" fmla="*/ 1383349 w 1764349"/>
              <a:gd name="connsiteY0" fmla="*/ 3980379 h 3980379"/>
              <a:gd name="connsiteX1" fmla="*/ 697549 w 1764349"/>
              <a:gd name="connsiteY1" fmla="*/ 3237429 h 3980379"/>
              <a:gd name="connsiteX2" fmla="*/ 106125 w 1764349"/>
              <a:gd name="connsiteY2" fmla="*/ 2224802 h 3980379"/>
              <a:gd name="connsiteX3" fmla="*/ 2224 w 1764349"/>
              <a:gd name="connsiteY3" fmla="*/ 1284804 h 3980379"/>
              <a:gd name="connsiteX4" fmla="*/ 135574 w 1764349"/>
              <a:gd name="connsiteY4" fmla="*/ 656154 h 3980379"/>
              <a:gd name="connsiteX5" fmla="*/ 573724 w 1764349"/>
              <a:gd name="connsiteY5" fmla="*/ 208479 h 3980379"/>
              <a:gd name="connsiteX6" fmla="*/ 1135699 w 1764349"/>
              <a:gd name="connsiteY6" fmla="*/ 8454 h 3980379"/>
              <a:gd name="connsiteX7" fmla="*/ 1764349 w 1764349"/>
              <a:gd name="connsiteY7" fmla="*/ 56079 h 3980379"/>
              <a:gd name="connsiteX0" fmla="*/ 1538719 w 1919719"/>
              <a:gd name="connsiteY0" fmla="*/ 3980379 h 3980379"/>
              <a:gd name="connsiteX1" fmla="*/ 852919 w 1919719"/>
              <a:gd name="connsiteY1" fmla="*/ 3237429 h 3980379"/>
              <a:gd name="connsiteX2" fmla="*/ 261495 w 1919719"/>
              <a:gd name="connsiteY2" fmla="*/ 2224802 h 3980379"/>
              <a:gd name="connsiteX3" fmla="*/ 140 w 1919719"/>
              <a:gd name="connsiteY3" fmla="*/ 1215160 h 3980379"/>
              <a:gd name="connsiteX4" fmla="*/ 290944 w 1919719"/>
              <a:gd name="connsiteY4" fmla="*/ 656154 h 3980379"/>
              <a:gd name="connsiteX5" fmla="*/ 729094 w 1919719"/>
              <a:gd name="connsiteY5" fmla="*/ 208479 h 3980379"/>
              <a:gd name="connsiteX6" fmla="*/ 1291069 w 1919719"/>
              <a:gd name="connsiteY6" fmla="*/ 8454 h 3980379"/>
              <a:gd name="connsiteX7" fmla="*/ 1919719 w 1919719"/>
              <a:gd name="connsiteY7" fmla="*/ 56079 h 3980379"/>
              <a:gd name="connsiteX0" fmla="*/ 1541559 w 1922559"/>
              <a:gd name="connsiteY0" fmla="*/ 3980379 h 3980379"/>
              <a:gd name="connsiteX1" fmla="*/ 855759 w 1922559"/>
              <a:gd name="connsiteY1" fmla="*/ 3237429 h 3980379"/>
              <a:gd name="connsiteX2" fmla="*/ 264335 w 1922559"/>
              <a:gd name="connsiteY2" fmla="*/ 2224802 h 3980379"/>
              <a:gd name="connsiteX3" fmla="*/ 2980 w 1922559"/>
              <a:gd name="connsiteY3" fmla="*/ 1215160 h 3980379"/>
              <a:gd name="connsiteX4" fmla="*/ 162860 w 1922559"/>
              <a:gd name="connsiteY4" fmla="*/ 486320 h 3980379"/>
              <a:gd name="connsiteX5" fmla="*/ 731934 w 1922559"/>
              <a:gd name="connsiteY5" fmla="*/ 208479 h 3980379"/>
              <a:gd name="connsiteX6" fmla="*/ 1293909 w 1922559"/>
              <a:gd name="connsiteY6" fmla="*/ 8454 h 3980379"/>
              <a:gd name="connsiteX7" fmla="*/ 1922559 w 1922559"/>
              <a:gd name="connsiteY7" fmla="*/ 56079 h 3980379"/>
              <a:gd name="connsiteX0" fmla="*/ 1540830 w 1921830"/>
              <a:gd name="connsiteY0" fmla="*/ 3980379 h 3980379"/>
              <a:gd name="connsiteX1" fmla="*/ 855030 w 1921830"/>
              <a:gd name="connsiteY1" fmla="*/ 3237429 h 3980379"/>
              <a:gd name="connsiteX2" fmla="*/ 263606 w 1921830"/>
              <a:gd name="connsiteY2" fmla="*/ 2224802 h 3980379"/>
              <a:gd name="connsiteX3" fmla="*/ 2251 w 1921830"/>
              <a:gd name="connsiteY3" fmla="*/ 1215160 h 3980379"/>
              <a:gd name="connsiteX4" fmla="*/ 162131 w 1921830"/>
              <a:gd name="connsiteY4" fmla="*/ 486320 h 3980379"/>
              <a:gd name="connsiteX5" fmla="*/ 577875 w 1921830"/>
              <a:gd name="connsiteY5" fmla="*/ 90594 h 3980379"/>
              <a:gd name="connsiteX6" fmla="*/ 1293180 w 1921830"/>
              <a:gd name="connsiteY6" fmla="*/ 8454 h 3980379"/>
              <a:gd name="connsiteX7" fmla="*/ 1921830 w 1921830"/>
              <a:gd name="connsiteY7" fmla="*/ 56079 h 3980379"/>
              <a:gd name="connsiteX0" fmla="*/ 1544119 w 1925119"/>
              <a:gd name="connsiteY0" fmla="*/ 3980379 h 3980379"/>
              <a:gd name="connsiteX1" fmla="*/ 858319 w 1925119"/>
              <a:gd name="connsiteY1" fmla="*/ 3237429 h 3980379"/>
              <a:gd name="connsiteX2" fmla="*/ 266895 w 1925119"/>
              <a:gd name="connsiteY2" fmla="*/ 2224802 h 3980379"/>
              <a:gd name="connsiteX3" fmla="*/ 5540 w 1925119"/>
              <a:gd name="connsiteY3" fmla="*/ 1215160 h 3980379"/>
              <a:gd name="connsiteX4" fmla="*/ 128701 w 1925119"/>
              <a:gd name="connsiteY4" fmla="*/ 385414 h 3980379"/>
              <a:gd name="connsiteX5" fmla="*/ 581164 w 1925119"/>
              <a:gd name="connsiteY5" fmla="*/ 90594 h 3980379"/>
              <a:gd name="connsiteX6" fmla="*/ 1296469 w 1925119"/>
              <a:gd name="connsiteY6" fmla="*/ 8454 h 3980379"/>
              <a:gd name="connsiteX7" fmla="*/ 1925119 w 1925119"/>
              <a:gd name="connsiteY7" fmla="*/ 56079 h 3980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925119" h="3980379">
                <a:moveTo>
                  <a:pt x="1544119" y="3980379"/>
                </a:moveTo>
                <a:cubicBezTo>
                  <a:pt x="1301231" y="3748604"/>
                  <a:pt x="1071190" y="3530025"/>
                  <a:pt x="858319" y="3237429"/>
                </a:cubicBezTo>
                <a:cubicBezTo>
                  <a:pt x="645448" y="2944833"/>
                  <a:pt x="409025" y="2561847"/>
                  <a:pt x="266895" y="2224802"/>
                </a:cubicBezTo>
                <a:cubicBezTo>
                  <a:pt x="124765" y="1887757"/>
                  <a:pt x="28572" y="1521725"/>
                  <a:pt x="5540" y="1215160"/>
                </a:cubicBezTo>
                <a:cubicBezTo>
                  <a:pt x="-17492" y="908595"/>
                  <a:pt x="32764" y="572842"/>
                  <a:pt x="128701" y="385414"/>
                </a:cubicBezTo>
                <a:cubicBezTo>
                  <a:pt x="224638" y="197986"/>
                  <a:pt x="386536" y="153421"/>
                  <a:pt x="581164" y="90594"/>
                </a:cubicBezTo>
                <a:cubicBezTo>
                  <a:pt x="775792" y="27767"/>
                  <a:pt x="1098032" y="33854"/>
                  <a:pt x="1296469" y="8454"/>
                </a:cubicBezTo>
                <a:cubicBezTo>
                  <a:pt x="1494906" y="-16946"/>
                  <a:pt x="1710012" y="19566"/>
                  <a:pt x="1925119" y="56079"/>
                </a:cubicBezTo>
              </a:path>
            </a:pathLst>
          </a:custGeom>
          <a:noFill/>
          <a:ln w="44450">
            <a:solidFill>
              <a:srgbClr val="FF0000">
                <a:alpha val="33000"/>
              </a:srgb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58" name="Group 57"/>
          <p:cNvGrpSpPr/>
          <p:nvPr/>
        </p:nvGrpSpPr>
        <p:grpSpPr>
          <a:xfrm rot="3126025">
            <a:off x="433758" y="5524490"/>
            <a:ext cx="7353300" cy="573087"/>
            <a:chOff x="866775" y="5470167"/>
            <a:chExt cx="7353300" cy="573087"/>
          </a:xfrm>
        </p:grpSpPr>
        <p:cxnSp>
          <p:nvCxnSpPr>
            <p:cNvPr id="59" name="Straight Connector 58"/>
            <p:cNvCxnSpPr/>
            <p:nvPr/>
          </p:nvCxnSpPr>
          <p:spPr>
            <a:xfrm>
              <a:off x="866775" y="5750361"/>
              <a:ext cx="7353300" cy="0"/>
            </a:xfrm>
            <a:prstGeom prst="line">
              <a:avLst/>
            </a:prstGeom>
            <a:ln w="19050">
              <a:gradFill flip="none" rotWithShape="1">
                <a:gsLst>
                  <a:gs pos="0">
                    <a:schemeClr val="accent2">
                      <a:lumMod val="60000"/>
                      <a:lumOff val="40000"/>
                    </a:schemeClr>
                  </a:gs>
                  <a:gs pos="50000">
                    <a:schemeClr val="accent2">
                      <a:lumMod val="60000"/>
                      <a:lumOff val="40000"/>
                    </a:schemeClr>
                  </a:gs>
                  <a:gs pos="52000">
                    <a:schemeClr val="bg1">
                      <a:alpha val="0"/>
                    </a:schemeClr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0" name="Freeform 5">
              <a:hlinkClick r:id="rId5" action="ppaction://hlinkfile"/>
            </p:cNvPr>
            <p:cNvSpPr>
              <a:spLocks/>
            </p:cNvSpPr>
            <p:nvPr/>
          </p:nvSpPr>
          <p:spPr bwMode="auto">
            <a:xfrm rot="19046151">
              <a:off x="4279318" y="5470167"/>
              <a:ext cx="603250" cy="573087"/>
            </a:xfrm>
            <a:custGeom>
              <a:avLst/>
              <a:gdLst>
                <a:gd name="T0" fmla="*/ 2147483647 w 380"/>
                <a:gd name="T1" fmla="*/ 2147483647 h 361"/>
                <a:gd name="T2" fmla="*/ 2147483647 w 380"/>
                <a:gd name="T3" fmla="*/ 2147483647 h 361"/>
                <a:gd name="T4" fmla="*/ 2147483647 w 380"/>
                <a:gd name="T5" fmla="*/ 2147483647 h 361"/>
                <a:gd name="T6" fmla="*/ 2147483647 w 380"/>
                <a:gd name="T7" fmla="*/ 2147483647 h 361"/>
                <a:gd name="T8" fmla="*/ 2147483647 w 380"/>
                <a:gd name="T9" fmla="*/ 2147483647 h 361"/>
                <a:gd name="T10" fmla="*/ 2147483647 w 380"/>
                <a:gd name="T11" fmla="*/ 2147483647 h 361"/>
                <a:gd name="T12" fmla="*/ 2147483647 w 380"/>
                <a:gd name="T13" fmla="*/ 2147483647 h 361"/>
                <a:gd name="T14" fmla="*/ 2147483647 w 380"/>
                <a:gd name="T15" fmla="*/ 2147483647 h 361"/>
                <a:gd name="T16" fmla="*/ 0 w 380"/>
                <a:gd name="T17" fmla="*/ 0 h 361"/>
                <a:gd name="T18" fmla="*/ 2147483647 w 380"/>
                <a:gd name="T19" fmla="*/ 2147483647 h 361"/>
                <a:gd name="T20" fmla="*/ 2147483647 w 380"/>
                <a:gd name="T21" fmla="*/ 2147483647 h 361"/>
                <a:gd name="T22" fmla="*/ 2147483647 w 380"/>
                <a:gd name="T23" fmla="*/ 2147483647 h 361"/>
                <a:gd name="T24" fmla="*/ 2147483647 w 380"/>
                <a:gd name="T25" fmla="*/ 2147483647 h 361"/>
                <a:gd name="T26" fmla="*/ 2147483647 w 380"/>
                <a:gd name="T27" fmla="*/ 2147483647 h 361"/>
                <a:gd name="T28" fmla="*/ 2147483647 w 380"/>
                <a:gd name="T29" fmla="*/ 2147483647 h 361"/>
                <a:gd name="T30" fmla="*/ 2147483647 w 380"/>
                <a:gd name="T31" fmla="*/ 2147483647 h 361"/>
                <a:gd name="T32" fmla="*/ 2147483647 w 380"/>
                <a:gd name="T33" fmla="*/ 2147483647 h 361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380" h="361">
                  <a:moveTo>
                    <a:pt x="352" y="324"/>
                  </a:moveTo>
                  <a:lnTo>
                    <a:pt x="294" y="360"/>
                  </a:lnTo>
                  <a:lnTo>
                    <a:pt x="282" y="351"/>
                  </a:lnTo>
                  <a:lnTo>
                    <a:pt x="307" y="301"/>
                  </a:lnTo>
                  <a:lnTo>
                    <a:pt x="273" y="304"/>
                  </a:lnTo>
                  <a:lnTo>
                    <a:pt x="141" y="175"/>
                  </a:lnTo>
                  <a:lnTo>
                    <a:pt x="129" y="143"/>
                  </a:lnTo>
                  <a:lnTo>
                    <a:pt x="51" y="68"/>
                  </a:lnTo>
                  <a:lnTo>
                    <a:pt x="0" y="0"/>
                  </a:lnTo>
                  <a:lnTo>
                    <a:pt x="71" y="42"/>
                  </a:lnTo>
                  <a:lnTo>
                    <a:pt x="149" y="114"/>
                  </a:lnTo>
                  <a:lnTo>
                    <a:pt x="179" y="121"/>
                  </a:lnTo>
                  <a:lnTo>
                    <a:pt x="320" y="249"/>
                  </a:lnTo>
                  <a:lnTo>
                    <a:pt x="319" y="281"/>
                  </a:lnTo>
                  <a:lnTo>
                    <a:pt x="365" y="256"/>
                  </a:lnTo>
                  <a:lnTo>
                    <a:pt x="379" y="275"/>
                  </a:lnTo>
                  <a:lnTo>
                    <a:pt x="352" y="324"/>
                  </a:lnTo>
                </a:path>
              </a:pathLst>
            </a:custGeom>
            <a:solidFill>
              <a:srgbClr val="FF0000"/>
            </a:solidFill>
            <a:ln w="12700" cap="rnd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1" name="Group 60"/>
          <p:cNvGrpSpPr/>
          <p:nvPr/>
        </p:nvGrpSpPr>
        <p:grpSpPr>
          <a:xfrm>
            <a:off x="33069" y="4151550"/>
            <a:ext cx="8906087" cy="2308324"/>
            <a:chOff x="33068" y="4390794"/>
            <a:chExt cx="8906087" cy="2308324"/>
          </a:xfrm>
        </p:grpSpPr>
        <p:sp>
          <p:nvSpPr>
            <p:cNvPr id="62" name="Text Box 21"/>
            <p:cNvSpPr txBox="1">
              <a:spLocks noChangeArrowheads="1"/>
            </p:cNvSpPr>
            <p:nvPr/>
          </p:nvSpPr>
          <p:spPr bwMode="auto">
            <a:xfrm>
              <a:off x="33068" y="4760126"/>
              <a:ext cx="5259387" cy="156966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 eaLnBrk="0" hangingPunct="0">
                <a:tabLst>
                  <a:tab pos="457200" algn="l"/>
                </a:tabLs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tabLst>
                  <a:tab pos="457200" algn="l"/>
                </a:tabLs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tabLst>
                  <a:tab pos="457200" algn="l"/>
                </a:tabLs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tabLst>
                  <a:tab pos="457200" algn="l"/>
                </a:tabLs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tabLst>
                  <a:tab pos="457200" algn="l"/>
                </a:tabLs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457200" algn="l"/>
                </a:tabLs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457200" algn="l"/>
                </a:tabLs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457200" algn="l"/>
                </a:tabLs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457200" algn="l"/>
                </a:tabLs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US" altLang="en-US" b="1" dirty="0" err="1">
                  <a:solidFill>
                    <a:srgbClr val="00B050"/>
                  </a:solidFill>
                  <a:latin typeface="+mj-lt"/>
                </a:rPr>
                <a:t>Ventajas</a:t>
              </a:r>
              <a:r>
                <a:rPr lang="en-US" altLang="en-US" b="1" dirty="0">
                  <a:solidFill>
                    <a:srgbClr val="00B050"/>
                  </a:solidFill>
                  <a:latin typeface="+mj-lt"/>
                </a:rPr>
                <a:t>:</a:t>
              </a:r>
            </a:p>
            <a:p>
              <a:pPr marL="342900" indent="-342900" eaLnBrk="1" hangingPunct="1">
                <a:buFont typeface="Arial" panose="020B0604020202020204" pitchFamily="34" charset="0"/>
                <a:buChar char="•"/>
              </a:pPr>
              <a:r>
                <a:rPr lang="en-US" altLang="en-US" dirty="0">
                  <a:solidFill>
                    <a:srgbClr val="00B050"/>
                  </a:solidFill>
                  <a:latin typeface="+mj-lt"/>
                </a:rPr>
                <a:t>Simple de </a:t>
              </a:r>
              <a:r>
                <a:rPr lang="en-US" altLang="en-US" dirty="0" err="1">
                  <a:solidFill>
                    <a:srgbClr val="00B050"/>
                  </a:solidFill>
                  <a:latin typeface="+mj-lt"/>
                </a:rPr>
                <a:t>implementar</a:t>
              </a:r>
              <a:r>
                <a:rPr lang="en-US" altLang="en-US" dirty="0">
                  <a:solidFill>
                    <a:srgbClr val="00B050"/>
                  </a:solidFill>
                  <a:latin typeface="+mj-lt"/>
                </a:rPr>
                <a:t> </a:t>
              </a:r>
            </a:p>
            <a:p>
              <a:pPr marL="342900" indent="-342900" eaLnBrk="1" hangingPunct="1">
                <a:buFont typeface="Arial" panose="020B0604020202020204" pitchFamily="34" charset="0"/>
                <a:buChar char="•"/>
              </a:pPr>
              <a:r>
                <a:rPr lang="en-US" altLang="en-US" dirty="0">
                  <a:solidFill>
                    <a:srgbClr val="00B050"/>
                  </a:solidFill>
                  <a:latin typeface="+mj-lt"/>
                </a:rPr>
                <a:t>Buena para </a:t>
              </a:r>
              <a:r>
                <a:rPr lang="en-US" altLang="en-US" dirty="0" err="1">
                  <a:solidFill>
                    <a:srgbClr val="00B050"/>
                  </a:solidFill>
                  <a:latin typeface="+mj-lt"/>
                </a:rPr>
                <a:t>blancos</a:t>
              </a:r>
              <a:r>
                <a:rPr lang="en-US" altLang="en-US" dirty="0">
                  <a:solidFill>
                    <a:srgbClr val="00B050"/>
                  </a:solidFill>
                  <a:latin typeface="+mj-lt"/>
                </a:rPr>
                <a:t> lentos </a:t>
              </a:r>
              <a:r>
                <a:rPr lang="en-US" altLang="en-US" dirty="0" err="1">
                  <a:solidFill>
                    <a:srgbClr val="00B050"/>
                  </a:solidFill>
                  <a:latin typeface="+mj-lt"/>
                </a:rPr>
                <a:t>en</a:t>
              </a:r>
              <a:r>
                <a:rPr lang="en-US" altLang="en-US" dirty="0">
                  <a:solidFill>
                    <a:srgbClr val="00B050"/>
                  </a:solidFill>
                  <a:latin typeface="+mj-lt"/>
                </a:rPr>
                <a:t> </a:t>
              </a:r>
              <a:r>
                <a:rPr lang="en-US" altLang="en-US" dirty="0" err="1">
                  <a:solidFill>
                    <a:srgbClr val="00B050"/>
                  </a:solidFill>
                  <a:latin typeface="+mj-lt"/>
                </a:rPr>
                <a:t>movimiento</a:t>
              </a:r>
              <a:endParaRPr lang="en-US" altLang="en-US" dirty="0">
                <a:solidFill>
                  <a:srgbClr val="00B050"/>
                </a:solidFill>
                <a:latin typeface="+mj-lt"/>
              </a:endParaRPr>
            </a:p>
          </p:txBody>
        </p:sp>
        <p:sp>
          <p:nvSpPr>
            <p:cNvPr id="63" name="Text Box 21"/>
            <p:cNvSpPr txBox="1">
              <a:spLocks noChangeArrowheads="1"/>
            </p:cNvSpPr>
            <p:nvPr/>
          </p:nvSpPr>
          <p:spPr bwMode="auto">
            <a:xfrm>
              <a:off x="4881505" y="4390794"/>
              <a:ext cx="4057650" cy="230832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 eaLnBrk="0" hangingPunct="0">
                <a:tabLst>
                  <a:tab pos="457200" algn="l"/>
                </a:tabLs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tabLst>
                  <a:tab pos="457200" algn="l"/>
                </a:tabLs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tabLst>
                  <a:tab pos="457200" algn="l"/>
                </a:tabLs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tabLst>
                  <a:tab pos="457200" algn="l"/>
                </a:tabLs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tabLst>
                  <a:tab pos="457200" algn="l"/>
                </a:tabLs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457200" algn="l"/>
                </a:tabLs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457200" algn="l"/>
                </a:tabLs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457200" algn="l"/>
                </a:tabLs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457200" algn="l"/>
                </a:tabLs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US" altLang="en-US" b="1" dirty="0" err="1">
                  <a:solidFill>
                    <a:srgbClr val="FF0000"/>
                  </a:solidFill>
                  <a:latin typeface="+mj-lt"/>
                </a:rPr>
                <a:t>Desventajas</a:t>
              </a:r>
              <a:r>
                <a:rPr lang="en-US" altLang="en-US" b="1" dirty="0">
                  <a:solidFill>
                    <a:srgbClr val="FF0000"/>
                  </a:solidFill>
                  <a:latin typeface="+mj-lt"/>
                </a:rPr>
                <a:t>:</a:t>
              </a:r>
            </a:p>
            <a:p>
              <a:pPr marL="342900" indent="-342900" eaLnBrk="1" hangingPunct="1">
                <a:buFont typeface="Arial" panose="020B0604020202020204" pitchFamily="34" charset="0"/>
                <a:buChar char="•"/>
              </a:pPr>
              <a:r>
                <a:rPr lang="es-ES" dirty="0">
                  <a:solidFill>
                    <a:srgbClr val="FF0000"/>
                  </a:solidFill>
                  <a:latin typeface="+mj-lt"/>
                </a:rPr>
                <a:t>Susceptible a sobrepasar objetivos rápidos o maniobrando</a:t>
              </a:r>
            </a:p>
            <a:p>
              <a:pPr marL="342900" indent="-342900" eaLnBrk="1" hangingPunct="1">
                <a:buFont typeface="Arial" panose="020B0604020202020204" pitchFamily="34" charset="0"/>
                <a:buChar char="•"/>
              </a:pPr>
              <a:r>
                <a:rPr lang="en-US" altLang="en-US" dirty="0" err="1">
                  <a:solidFill>
                    <a:srgbClr val="FF0000"/>
                  </a:solidFill>
                  <a:latin typeface="+mj-lt"/>
                </a:rPr>
                <a:t>Requiere</a:t>
              </a:r>
              <a:r>
                <a:rPr lang="en-US" altLang="en-US" dirty="0">
                  <a:solidFill>
                    <a:srgbClr val="FF0000"/>
                  </a:solidFill>
                  <a:latin typeface="+mj-lt"/>
                </a:rPr>
                <a:t> </a:t>
              </a:r>
              <a:r>
                <a:rPr lang="en-US" altLang="en-US" dirty="0" err="1">
                  <a:solidFill>
                    <a:srgbClr val="FF0000"/>
                  </a:solidFill>
                  <a:latin typeface="+mj-lt"/>
                </a:rPr>
                <a:t>una</a:t>
              </a:r>
              <a:r>
                <a:rPr lang="en-US" altLang="en-US" dirty="0">
                  <a:solidFill>
                    <a:srgbClr val="FF0000"/>
                  </a:solidFill>
                  <a:latin typeface="+mj-lt"/>
                </a:rPr>
                <a:t> </a:t>
              </a:r>
              <a:r>
                <a:rPr lang="en-US" altLang="en-US" dirty="0" err="1">
                  <a:solidFill>
                    <a:srgbClr val="FF0000"/>
                  </a:solidFill>
                  <a:latin typeface="+mj-lt"/>
                </a:rPr>
                <a:t>alta</a:t>
              </a:r>
              <a:r>
                <a:rPr lang="en-US" altLang="en-US" dirty="0">
                  <a:solidFill>
                    <a:srgbClr val="FF0000"/>
                  </a:solidFill>
                  <a:latin typeface="+mj-lt"/>
                </a:rPr>
                <a:t> </a:t>
              </a:r>
              <a:r>
                <a:rPr lang="en-US" altLang="en-US" dirty="0" err="1">
                  <a:solidFill>
                    <a:srgbClr val="FF0000"/>
                  </a:solidFill>
                  <a:latin typeface="+mj-lt"/>
                </a:rPr>
                <a:t>velocidad</a:t>
              </a:r>
              <a:r>
                <a:rPr lang="en-US" altLang="en-US" dirty="0">
                  <a:solidFill>
                    <a:srgbClr val="FF0000"/>
                  </a:solidFill>
                  <a:latin typeface="+mj-lt"/>
                </a:rPr>
                <a:t> del </a:t>
              </a:r>
              <a:r>
                <a:rPr lang="en-US" altLang="en-US" dirty="0" err="1">
                  <a:solidFill>
                    <a:srgbClr val="FF0000"/>
                  </a:solidFill>
                  <a:latin typeface="+mj-lt"/>
                </a:rPr>
                <a:t>Arma</a:t>
              </a:r>
              <a:r>
                <a:rPr lang="en-US" altLang="en-US" dirty="0">
                  <a:solidFill>
                    <a:srgbClr val="FF0000"/>
                  </a:solidFill>
                  <a:latin typeface="+mj-lt"/>
                </a:rPr>
                <a:t> y </a:t>
              </a:r>
              <a:r>
                <a:rPr lang="en-US" altLang="en-US" dirty="0" err="1">
                  <a:solidFill>
                    <a:srgbClr val="FF0000"/>
                  </a:solidFill>
                  <a:latin typeface="+mj-lt"/>
                </a:rPr>
                <a:t>maniobrabilidad</a:t>
              </a:r>
              <a:endParaRPr lang="en-US" altLang="en-US" dirty="0">
                <a:solidFill>
                  <a:srgbClr val="FF0000"/>
                </a:solidFill>
                <a:latin typeface="+mj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8622919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3.33333E-6 L 0.4842 -0.0037 " pathEditMode="relative" rAng="0" ptsTypes="AA">
                                      <p:cBhvr>
                                        <p:cTn id="6" dur="3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201" y="-185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3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3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0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18 -0.0007 L -0.06268 -0.11922 L -0.12101 -0.2507 C -0.13507 -0.29584 -0.14375 -0.34862 -0.1474 -0.38959 C -0.15105 -0.43056 -0.14827 -0.46482 -0.14323 -0.49699 C -0.14323 -0.49676 -0.13056 -0.56389 -0.11684 -0.58218 C -0.10313 -0.60047 -0.10122 -0.60024 -0.08646 -0.60741 C -0.07171 -0.61459 -0.06198 -0.61366 -0.04601 -0.61366 C -0.03004 -0.61366 -0.01285 -0.6088 0.00954 -0.6044 L 0.08871 -0.58774 " pathEditMode="relative" rAng="0" ptsTypes="AAasasssAA">
                                      <p:cBhvr>
                                        <p:cTn id="14" dur="3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08" y="-30694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8" presetClass="emph" presetSubtype="0" accel="5971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8400000">
                                      <p:cBhvr>
                                        <p:cTn id="16" dur="3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22"/>
          <p:cNvSpPr txBox="1"/>
          <p:nvPr/>
        </p:nvSpPr>
        <p:spPr>
          <a:xfrm>
            <a:off x="914400" y="-3376"/>
            <a:ext cx="7738368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i="1" dirty="0"/>
              <a:t>LÓGICA “HOMING VARIABLE”</a:t>
            </a:r>
          </a:p>
          <a:p>
            <a:pPr algn="ctr"/>
            <a:r>
              <a:rPr lang="en-US" sz="3800" b="1" i="1" dirty="0">
                <a:solidFill>
                  <a:srgbClr val="C00000"/>
                </a:solidFill>
              </a:rPr>
              <a:t>DEMARCACIÓN CONSTANTE</a:t>
            </a:r>
          </a:p>
        </p:txBody>
      </p:sp>
      <p:cxnSp>
        <p:nvCxnSpPr>
          <p:cNvPr id="49" name="Straight Connector 48"/>
          <p:cNvCxnSpPr/>
          <p:nvPr/>
        </p:nvCxnSpPr>
        <p:spPr>
          <a:xfrm>
            <a:off x="1191906" y="1723244"/>
            <a:ext cx="4457700" cy="0"/>
          </a:xfrm>
          <a:prstGeom prst="line">
            <a:avLst/>
          </a:prstGeom>
          <a:ln w="34925">
            <a:solidFill>
              <a:schemeClr val="tx1">
                <a:lumMod val="75000"/>
                <a:lumOff val="25000"/>
                <a:alpha val="32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0" name="Group 49"/>
          <p:cNvGrpSpPr/>
          <p:nvPr/>
        </p:nvGrpSpPr>
        <p:grpSpPr>
          <a:xfrm>
            <a:off x="154021" y="4841951"/>
            <a:ext cx="8909438" cy="1569660"/>
            <a:chOff x="139313" y="5148340"/>
            <a:chExt cx="8909438" cy="1569660"/>
          </a:xfrm>
        </p:grpSpPr>
        <p:sp>
          <p:nvSpPr>
            <p:cNvPr id="51" name="Text Box 21"/>
            <p:cNvSpPr txBox="1">
              <a:spLocks noChangeArrowheads="1"/>
            </p:cNvSpPr>
            <p:nvPr/>
          </p:nvSpPr>
          <p:spPr bwMode="auto">
            <a:xfrm>
              <a:off x="139313" y="5148340"/>
              <a:ext cx="4449762" cy="156966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 eaLnBrk="0" hangingPunct="0">
                <a:tabLst>
                  <a:tab pos="457200" algn="l"/>
                </a:tabLs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tabLst>
                  <a:tab pos="457200" algn="l"/>
                </a:tabLs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tabLst>
                  <a:tab pos="457200" algn="l"/>
                </a:tabLs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tabLst>
                  <a:tab pos="457200" algn="l"/>
                </a:tabLs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tabLst>
                  <a:tab pos="457200" algn="l"/>
                </a:tabLs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457200" algn="l"/>
                </a:tabLs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457200" algn="l"/>
                </a:tabLs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457200" algn="l"/>
                </a:tabLs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457200" algn="l"/>
                </a:tabLs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US" altLang="en-US" b="1" dirty="0" err="1">
                  <a:solidFill>
                    <a:srgbClr val="00B050"/>
                  </a:solidFill>
                  <a:latin typeface="+mj-lt"/>
                </a:rPr>
                <a:t>Ventajas</a:t>
              </a:r>
              <a:r>
                <a:rPr lang="en-US" altLang="en-US" b="1" dirty="0">
                  <a:solidFill>
                    <a:srgbClr val="00B050"/>
                  </a:solidFill>
                  <a:latin typeface="+mj-lt"/>
                </a:rPr>
                <a:t>:</a:t>
              </a:r>
            </a:p>
            <a:p>
              <a:pPr marL="342900" indent="-342900" eaLnBrk="1" hangingPunct="1">
                <a:buFont typeface="Arial" panose="020B0604020202020204" pitchFamily="34" charset="0"/>
                <a:buChar char="•"/>
              </a:pPr>
              <a:r>
                <a:rPr lang="en-US" altLang="en-US" dirty="0" err="1">
                  <a:solidFill>
                    <a:srgbClr val="00B050"/>
                  </a:solidFill>
                  <a:latin typeface="+mj-lt"/>
                </a:rPr>
                <a:t>Mejor</a:t>
              </a:r>
              <a:r>
                <a:rPr lang="en-US" altLang="en-US" dirty="0">
                  <a:solidFill>
                    <a:srgbClr val="00B050"/>
                  </a:solidFill>
                  <a:latin typeface="+mj-lt"/>
                </a:rPr>
                <a:t> v/s </a:t>
              </a:r>
              <a:r>
                <a:rPr lang="en-US" altLang="en-US" dirty="0" err="1">
                  <a:solidFill>
                    <a:srgbClr val="00B050"/>
                  </a:solidFill>
                  <a:latin typeface="+mj-lt"/>
                </a:rPr>
                <a:t>blancos</a:t>
              </a:r>
              <a:r>
                <a:rPr lang="en-US" altLang="en-US" dirty="0">
                  <a:solidFill>
                    <a:srgbClr val="00B050"/>
                  </a:solidFill>
                  <a:latin typeface="+mj-lt"/>
                </a:rPr>
                <a:t> </a:t>
              </a:r>
              <a:r>
                <a:rPr lang="en-US" altLang="en-US" dirty="0" err="1">
                  <a:solidFill>
                    <a:srgbClr val="00B050"/>
                  </a:solidFill>
                  <a:latin typeface="+mj-lt"/>
                </a:rPr>
                <a:t>rápidos</a:t>
              </a:r>
              <a:endParaRPr lang="en-US" altLang="en-US" dirty="0">
                <a:solidFill>
                  <a:srgbClr val="00B050"/>
                </a:solidFill>
                <a:latin typeface="+mj-lt"/>
              </a:endParaRPr>
            </a:p>
            <a:p>
              <a:pPr marL="342900" indent="-342900" eaLnBrk="1" hangingPunct="1">
                <a:buFont typeface="Arial" panose="020B0604020202020204" pitchFamily="34" charset="0"/>
                <a:buChar char="•"/>
              </a:pPr>
              <a:r>
                <a:rPr lang="en-US" altLang="en-US" dirty="0" err="1">
                  <a:solidFill>
                    <a:srgbClr val="00B050"/>
                  </a:solidFill>
                  <a:latin typeface="+mj-lt"/>
                </a:rPr>
                <a:t>Menos</a:t>
              </a:r>
              <a:r>
                <a:rPr lang="en-US" altLang="en-US" dirty="0">
                  <a:solidFill>
                    <a:srgbClr val="00B050"/>
                  </a:solidFill>
                  <a:latin typeface="+mj-lt"/>
                </a:rPr>
                <a:t> </a:t>
              </a:r>
              <a:r>
                <a:rPr lang="en-US" altLang="en-US" dirty="0" err="1">
                  <a:solidFill>
                    <a:srgbClr val="00B050"/>
                  </a:solidFill>
                  <a:latin typeface="+mj-lt"/>
                </a:rPr>
                <a:t>maniobras</a:t>
              </a:r>
              <a:r>
                <a:rPr lang="en-US" altLang="en-US" dirty="0">
                  <a:solidFill>
                    <a:srgbClr val="00B050"/>
                  </a:solidFill>
                  <a:latin typeface="+mj-lt"/>
                </a:rPr>
                <a:t> del </a:t>
              </a:r>
              <a:r>
                <a:rPr lang="en-US" altLang="en-US" dirty="0" err="1">
                  <a:solidFill>
                    <a:srgbClr val="00B050"/>
                  </a:solidFill>
                  <a:latin typeface="+mj-lt"/>
                </a:rPr>
                <a:t>Arma</a:t>
              </a:r>
              <a:r>
                <a:rPr lang="en-US" altLang="en-US" dirty="0">
                  <a:solidFill>
                    <a:srgbClr val="00B050"/>
                  </a:solidFill>
                  <a:latin typeface="+mj-lt"/>
                </a:rPr>
                <a:t> </a:t>
              </a:r>
              <a:r>
                <a:rPr lang="en-US" altLang="en-US" dirty="0" err="1">
                  <a:solidFill>
                    <a:srgbClr val="00B050"/>
                  </a:solidFill>
                  <a:latin typeface="+mj-lt"/>
                </a:rPr>
                <a:t>en</a:t>
              </a:r>
              <a:r>
                <a:rPr lang="en-US" altLang="en-US" dirty="0">
                  <a:solidFill>
                    <a:srgbClr val="00B050"/>
                  </a:solidFill>
                  <a:latin typeface="+mj-lt"/>
                </a:rPr>
                <a:t> la </a:t>
              </a:r>
              <a:r>
                <a:rPr lang="en-US" altLang="en-US" dirty="0" err="1">
                  <a:solidFill>
                    <a:srgbClr val="00B050"/>
                  </a:solidFill>
                  <a:latin typeface="+mj-lt"/>
                </a:rPr>
                <a:t>fase</a:t>
              </a:r>
              <a:r>
                <a:rPr lang="en-US" altLang="en-US" dirty="0">
                  <a:solidFill>
                    <a:srgbClr val="00B050"/>
                  </a:solidFill>
                  <a:latin typeface="+mj-lt"/>
                </a:rPr>
                <a:t> terminal</a:t>
              </a:r>
            </a:p>
          </p:txBody>
        </p:sp>
        <p:sp>
          <p:nvSpPr>
            <p:cNvPr id="52" name="Text Box 21"/>
            <p:cNvSpPr txBox="1">
              <a:spLocks noChangeArrowheads="1"/>
            </p:cNvSpPr>
            <p:nvPr/>
          </p:nvSpPr>
          <p:spPr bwMode="auto">
            <a:xfrm>
              <a:off x="4960939" y="5264830"/>
              <a:ext cx="4087812" cy="120032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 eaLnBrk="0" hangingPunct="0">
                <a:tabLst>
                  <a:tab pos="457200" algn="l"/>
                </a:tabLs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tabLst>
                  <a:tab pos="457200" algn="l"/>
                </a:tabLs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tabLst>
                  <a:tab pos="457200" algn="l"/>
                </a:tabLs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tabLst>
                  <a:tab pos="457200" algn="l"/>
                </a:tabLs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tabLst>
                  <a:tab pos="457200" algn="l"/>
                </a:tabLs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457200" algn="l"/>
                </a:tabLs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457200" algn="l"/>
                </a:tabLs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457200" algn="l"/>
                </a:tabLs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457200" algn="l"/>
                </a:tabLs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US" altLang="en-US" b="1" dirty="0" err="1">
                  <a:solidFill>
                    <a:srgbClr val="FF0000"/>
                  </a:solidFill>
                  <a:latin typeface="+mj-lt"/>
                </a:rPr>
                <a:t>Desventajas</a:t>
              </a:r>
              <a:r>
                <a:rPr lang="en-US" altLang="en-US" b="1" dirty="0">
                  <a:solidFill>
                    <a:srgbClr val="FF0000"/>
                  </a:solidFill>
                  <a:latin typeface="+mj-lt"/>
                </a:rPr>
                <a:t>:</a:t>
              </a:r>
            </a:p>
            <a:p>
              <a:pPr marL="342900" indent="-342900" eaLnBrk="1" hangingPunct="1">
                <a:buFont typeface="Arial" panose="020B0604020202020204" pitchFamily="34" charset="0"/>
                <a:buChar char="•"/>
              </a:pPr>
              <a:r>
                <a:rPr lang="en-US" altLang="en-US" dirty="0" err="1">
                  <a:solidFill>
                    <a:srgbClr val="FF0000"/>
                  </a:solidFill>
                  <a:latin typeface="+mj-lt"/>
                </a:rPr>
                <a:t>Intensivo</a:t>
              </a:r>
              <a:r>
                <a:rPr lang="en-US" altLang="en-US" dirty="0">
                  <a:solidFill>
                    <a:srgbClr val="FF0000"/>
                  </a:solidFill>
                  <a:latin typeface="+mj-lt"/>
                </a:rPr>
                <a:t> </a:t>
              </a:r>
              <a:r>
                <a:rPr lang="en-US" altLang="en-US" dirty="0" err="1">
                  <a:solidFill>
                    <a:srgbClr val="FF0000"/>
                  </a:solidFill>
                  <a:latin typeface="+mj-lt"/>
                </a:rPr>
                <a:t>en</a:t>
              </a:r>
              <a:r>
                <a:rPr lang="en-US" altLang="en-US" dirty="0">
                  <a:solidFill>
                    <a:srgbClr val="FF0000"/>
                  </a:solidFill>
                  <a:latin typeface="+mj-lt"/>
                </a:rPr>
                <a:t> </a:t>
              </a:r>
              <a:r>
                <a:rPr lang="en-US" altLang="en-US" dirty="0" err="1">
                  <a:solidFill>
                    <a:srgbClr val="FF0000"/>
                  </a:solidFill>
                  <a:latin typeface="+mj-lt"/>
                </a:rPr>
                <a:t>sensores</a:t>
              </a:r>
              <a:r>
                <a:rPr lang="en-US" altLang="en-US" dirty="0">
                  <a:solidFill>
                    <a:srgbClr val="FF0000"/>
                  </a:solidFill>
                  <a:latin typeface="+mj-lt"/>
                </a:rPr>
                <a:t> y </a:t>
              </a:r>
              <a:r>
                <a:rPr lang="en-US" altLang="en-US" dirty="0" err="1">
                  <a:solidFill>
                    <a:srgbClr val="FF0000"/>
                  </a:solidFill>
                  <a:latin typeface="+mj-lt"/>
                </a:rPr>
                <a:t>computadores</a:t>
              </a:r>
              <a:endParaRPr lang="en-US" altLang="en-US" dirty="0">
                <a:solidFill>
                  <a:srgbClr val="FF0000"/>
                </a:solidFill>
                <a:latin typeface="+mj-lt"/>
              </a:endParaRPr>
            </a:p>
          </p:txBody>
        </p:sp>
      </p:grpSp>
      <p:pic>
        <p:nvPicPr>
          <p:cNvPr id="53" name="Picture 52" descr="C:\Users\shorr\Desktop\SU-35_Fighter_1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7620" b="77346" l="462" r="99077">
                        <a14:foregroundMark x1="40923" y1="43936" x2="36462" y2="42792"/>
                        <a14:foregroundMark x1="16923" y1="48513" x2="22615" y2="45995"/>
                        <a14:foregroundMark x1="24154" y1="45080" x2="28462" y2="42563"/>
                        <a14:foregroundMark x1="29385" y1="42792" x2="34154" y2="42334"/>
                        <a14:foregroundMark x1="29385" y1="42334" x2="31077" y2="42105"/>
                        <a14:foregroundMark x1="28769" y1="42563" x2="16615" y2="4851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64869" flipH="1">
            <a:off x="651224" y="1162964"/>
            <a:ext cx="1496419" cy="1119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4" name="Group 53"/>
          <p:cNvGrpSpPr/>
          <p:nvPr/>
        </p:nvGrpSpPr>
        <p:grpSpPr>
          <a:xfrm>
            <a:off x="1633958" y="1922461"/>
            <a:ext cx="2690813" cy="3099481"/>
            <a:chOff x="1619250" y="2228850"/>
            <a:chExt cx="2690813" cy="3099481"/>
          </a:xfrm>
        </p:grpSpPr>
        <p:grpSp>
          <p:nvGrpSpPr>
            <p:cNvPr id="55" name="Group 54"/>
            <p:cNvGrpSpPr/>
            <p:nvPr/>
          </p:nvGrpSpPr>
          <p:grpSpPr>
            <a:xfrm>
              <a:off x="1619250" y="2228850"/>
              <a:ext cx="2690813" cy="3099481"/>
              <a:chOff x="1619250" y="2228850"/>
              <a:chExt cx="2690813" cy="3099481"/>
            </a:xfrm>
          </p:grpSpPr>
          <p:cxnSp>
            <p:nvCxnSpPr>
              <p:cNvPr id="57" name="Straight Connector 56"/>
              <p:cNvCxnSpPr/>
              <p:nvPr/>
            </p:nvCxnSpPr>
            <p:spPr>
              <a:xfrm flipH="1" flipV="1">
                <a:off x="1619250" y="2228850"/>
                <a:ext cx="1590675" cy="2613706"/>
              </a:xfrm>
              <a:prstGeom prst="line">
                <a:avLst/>
              </a:prstGeom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" name="Straight Connector 57"/>
              <p:cNvCxnSpPr/>
              <p:nvPr/>
            </p:nvCxnSpPr>
            <p:spPr>
              <a:xfrm flipV="1">
                <a:off x="3276601" y="3850028"/>
                <a:ext cx="1033462" cy="992528"/>
              </a:xfrm>
              <a:prstGeom prst="line">
                <a:avLst/>
              </a:prstGeom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9" name="Arc 58"/>
              <p:cNvSpPr/>
              <p:nvPr/>
            </p:nvSpPr>
            <p:spPr>
              <a:xfrm>
                <a:off x="2689226" y="4371749"/>
                <a:ext cx="1024664" cy="956582"/>
              </a:xfrm>
              <a:prstGeom prst="arc">
                <a:avLst>
                  <a:gd name="adj1" fmla="val 14435124"/>
                  <a:gd name="adj2" fmla="val 19301090"/>
                </a:avLst>
              </a:prstGeom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0" name="Freeform 5">
                <a:hlinkClick r:id="rId5" action="ppaction://hlinkfile"/>
              </p:cNvPr>
              <p:cNvSpPr>
                <a:spLocks/>
              </p:cNvSpPr>
              <p:nvPr/>
            </p:nvSpPr>
            <p:spPr bwMode="auto">
              <a:xfrm rot="5615378">
                <a:off x="2799556" y="4694238"/>
                <a:ext cx="603250" cy="573087"/>
              </a:xfrm>
              <a:custGeom>
                <a:avLst/>
                <a:gdLst>
                  <a:gd name="T0" fmla="*/ 2147483647 w 380"/>
                  <a:gd name="T1" fmla="*/ 2147483647 h 361"/>
                  <a:gd name="T2" fmla="*/ 2147483647 w 380"/>
                  <a:gd name="T3" fmla="*/ 2147483647 h 361"/>
                  <a:gd name="T4" fmla="*/ 2147483647 w 380"/>
                  <a:gd name="T5" fmla="*/ 2147483647 h 361"/>
                  <a:gd name="T6" fmla="*/ 2147483647 w 380"/>
                  <a:gd name="T7" fmla="*/ 2147483647 h 361"/>
                  <a:gd name="T8" fmla="*/ 2147483647 w 380"/>
                  <a:gd name="T9" fmla="*/ 2147483647 h 361"/>
                  <a:gd name="T10" fmla="*/ 2147483647 w 380"/>
                  <a:gd name="T11" fmla="*/ 2147483647 h 361"/>
                  <a:gd name="T12" fmla="*/ 2147483647 w 380"/>
                  <a:gd name="T13" fmla="*/ 2147483647 h 361"/>
                  <a:gd name="T14" fmla="*/ 2147483647 w 380"/>
                  <a:gd name="T15" fmla="*/ 2147483647 h 361"/>
                  <a:gd name="T16" fmla="*/ 0 w 380"/>
                  <a:gd name="T17" fmla="*/ 0 h 361"/>
                  <a:gd name="T18" fmla="*/ 2147483647 w 380"/>
                  <a:gd name="T19" fmla="*/ 2147483647 h 361"/>
                  <a:gd name="T20" fmla="*/ 2147483647 w 380"/>
                  <a:gd name="T21" fmla="*/ 2147483647 h 361"/>
                  <a:gd name="T22" fmla="*/ 2147483647 w 380"/>
                  <a:gd name="T23" fmla="*/ 2147483647 h 361"/>
                  <a:gd name="T24" fmla="*/ 2147483647 w 380"/>
                  <a:gd name="T25" fmla="*/ 2147483647 h 361"/>
                  <a:gd name="T26" fmla="*/ 2147483647 w 380"/>
                  <a:gd name="T27" fmla="*/ 2147483647 h 361"/>
                  <a:gd name="T28" fmla="*/ 2147483647 w 380"/>
                  <a:gd name="T29" fmla="*/ 2147483647 h 361"/>
                  <a:gd name="T30" fmla="*/ 2147483647 w 380"/>
                  <a:gd name="T31" fmla="*/ 2147483647 h 361"/>
                  <a:gd name="T32" fmla="*/ 2147483647 w 380"/>
                  <a:gd name="T33" fmla="*/ 2147483647 h 361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380" h="361">
                    <a:moveTo>
                      <a:pt x="352" y="324"/>
                    </a:moveTo>
                    <a:lnTo>
                      <a:pt x="294" y="360"/>
                    </a:lnTo>
                    <a:lnTo>
                      <a:pt x="282" y="351"/>
                    </a:lnTo>
                    <a:lnTo>
                      <a:pt x="307" y="301"/>
                    </a:lnTo>
                    <a:lnTo>
                      <a:pt x="273" y="304"/>
                    </a:lnTo>
                    <a:lnTo>
                      <a:pt x="141" y="175"/>
                    </a:lnTo>
                    <a:lnTo>
                      <a:pt x="129" y="143"/>
                    </a:lnTo>
                    <a:lnTo>
                      <a:pt x="51" y="68"/>
                    </a:lnTo>
                    <a:lnTo>
                      <a:pt x="0" y="0"/>
                    </a:lnTo>
                    <a:lnTo>
                      <a:pt x="71" y="42"/>
                    </a:lnTo>
                    <a:lnTo>
                      <a:pt x="149" y="114"/>
                    </a:lnTo>
                    <a:lnTo>
                      <a:pt x="179" y="121"/>
                    </a:lnTo>
                    <a:lnTo>
                      <a:pt x="320" y="249"/>
                    </a:lnTo>
                    <a:lnTo>
                      <a:pt x="319" y="281"/>
                    </a:lnTo>
                    <a:lnTo>
                      <a:pt x="365" y="256"/>
                    </a:lnTo>
                    <a:lnTo>
                      <a:pt x="379" y="275"/>
                    </a:lnTo>
                    <a:lnTo>
                      <a:pt x="352" y="324"/>
                    </a:lnTo>
                  </a:path>
                </a:pathLst>
              </a:custGeom>
              <a:solidFill>
                <a:srgbClr val="FF0000"/>
              </a:solidFill>
              <a:ln w="12700" cap="rnd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/>
            </p:spPr>
            <p:txBody>
              <a:bodyPr/>
              <a:lstStyle/>
              <a:p>
                <a:endParaRPr lang="en-US"/>
              </a:p>
            </p:txBody>
          </p:sp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6" name="TextBox 55"/>
                <p:cNvSpPr txBox="1"/>
                <p:nvPr/>
              </p:nvSpPr>
              <p:spPr>
                <a:xfrm>
                  <a:off x="3089530" y="4018292"/>
                  <a:ext cx="374141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i="1" smtClean="0">
                            <a:solidFill>
                              <a:schemeClr val="accent2">
                                <a:lumMod val="75000"/>
                              </a:schemeClr>
                            </a:solidFill>
                            <a:latin typeface="Cambria Math"/>
                            <a:ea typeface="Cambria Math"/>
                          </a:rPr>
                          <m:t>𝜃</m:t>
                        </m:r>
                      </m:oMath>
                    </m:oMathPara>
                  </a14:m>
                  <a:endParaRPr lang="en-US" dirty="0">
                    <a:solidFill>
                      <a:schemeClr val="accent2">
                        <a:lumMod val="75000"/>
                      </a:schemeClr>
                    </a:solidFill>
                  </a:endParaRPr>
                </a:p>
              </p:txBody>
            </p:sp>
          </mc:Choice>
          <mc:Fallback xmlns="">
            <p:sp>
              <p:nvSpPr>
                <p:cNvPr id="12" name="TextBox 11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089530" y="4018292"/>
                  <a:ext cx="374141" cy="369332"/>
                </a:xfrm>
                <a:prstGeom prst="rect">
                  <a:avLst/>
                </a:prstGeom>
                <a:blipFill rotWithShape="1">
                  <a:blip r:embed="rId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cxnSp>
        <p:nvCxnSpPr>
          <p:cNvPr id="61" name="Straight Connector 60"/>
          <p:cNvCxnSpPr/>
          <p:nvPr/>
        </p:nvCxnSpPr>
        <p:spPr>
          <a:xfrm flipV="1">
            <a:off x="2942313" y="2027236"/>
            <a:ext cx="3073145" cy="2828132"/>
          </a:xfrm>
          <a:prstGeom prst="line">
            <a:avLst/>
          </a:prstGeom>
          <a:ln w="34925">
            <a:solidFill>
              <a:srgbClr val="FF0000">
                <a:alpha val="32000"/>
              </a:srgb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Rectangle 61"/>
          <p:cNvSpPr/>
          <p:nvPr/>
        </p:nvSpPr>
        <p:spPr>
          <a:xfrm>
            <a:off x="4543586" y="3307884"/>
            <a:ext cx="4572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en-US" sz="2000" dirty="0"/>
              <a:t>El </a:t>
            </a:r>
            <a:r>
              <a:rPr lang="en-US" altLang="en-US" sz="2000" dirty="0" err="1"/>
              <a:t>Arma</a:t>
            </a:r>
            <a:r>
              <a:rPr lang="en-US" altLang="en-US" sz="2000" dirty="0"/>
              <a:t> </a:t>
            </a:r>
            <a:r>
              <a:rPr lang="en-US" altLang="en-US" sz="2000" dirty="0" err="1"/>
              <a:t>mantiene</a:t>
            </a:r>
            <a:r>
              <a:rPr lang="en-US" altLang="en-US" sz="2000" dirty="0"/>
              <a:t> </a:t>
            </a:r>
            <a:r>
              <a:rPr lang="en-US" altLang="en-US" sz="2000" dirty="0" err="1"/>
              <a:t>una</a:t>
            </a:r>
            <a:r>
              <a:rPr lang="en-US" altLang="en-US" sz="2000" dirty="0"/>
              <a:t> </a:t>
            </a:r>
            <a:r>
              <a:rPr lang="en-US" altLang="en-US" sz="2000" dirty="0" err="1"/>
              <a:t>constante</a:t>
            </a:r>
            <a:r>
              <a:rPr lang="en-US" altLang="en-US" sz="2000" dirty="0"/>
              <a:t> </a:t>
            </a:r>
            <a:r>
              <a:rPr lang="en-US" altLang="en-US" sz="2000" dirty="0" err="1"/>
              <a:t>demarcación</a:t>
            </a:r>
            <a:r>
              <a:rPr lang="en-US" altLang="en-US" sz="2000" dirty="0"/>
              <a:t> </a:t>
            </a:r>
            <a:r>
              <a:rPr lang="en-US" altLang="en-US" sz="2000" dirty="0" err="1"/>
              <a:t>en</a:t>
            </a:r>
            <a:r>
              <a:rPr lang="en-US" altLang="en-US" sz="2000" dirty="0"/>
              <a:t> </a:t>
            </a:r>
            <a:r>
              <a:rPr lang="en-US" altLang="en-US" sz="2000" dirty="0" err="1"/>
              <a:t>línea</a:t>
            </a:r>
            <a:r>
              <a:rPr lang="en-US" altLang="en-US" sz="2000" dirty="0"/>
              <a:t> de </a:t>
            </a:r>
            <a:r>
              <a:rPr lang="en-US" altLang="en-US" sz="2000" dirty="0" err="1"/>
              <a:t>mira</a:t>
            </a:r>
            <a:r>
              <a:rPr lang="en-US" altLang="en-US" sz="2000" dirty="0"/>
              <a:t> con el </a:t>
            </a:r>
            <a:r>
              <a:rPr lang="en-US" altLang="en-US" sz="2000" dirty="0" err="1"/>
              <a:t>blanco</a:t>
            </a:r>
            <a:endParaRPr lang="en-US" altLang="en-US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en-US" sz="2000" dirty="0"/>
              <a:t>El </a:t>
            </a:r>
            <a:r>
              <a:rPr lang="en-US" altLang="en-US" sz="2000" dirty="0" err="1"/>
              <a:t>Arma</a:t>
            </a:r>
            <a:r>
              <a:rPr lang="en-US" altLang="en-US" sz="2000" dirty="0"/>
              <a:t> </a:t>
            </a:r>
            <a:r>
              <a:rPr lang="en-US" altLang="en-US" sz="2000" dirty="0" err="1"/>
              <a:t>apunta</a:t>
            </a:r>
            <a:r>
              <a:rPr lang="en-US" altLang="en-US" sz="2000" dirty="0"/>
              <a:t> a un </a:t>
            </a:r>
            <a:r>
              <a:rPr lang="en-US" altLang="en-US" sz="2000" dirty="0" err="1"/>
              <a:t>punto</a:t>
            </a:r>
            <a:r>
              <a:rPr lang="en-US" altLang="en-US" sz="2000" dirty="0"/>
              <a:t> </a:t>
            </a:r>
            <a:r>
              <a:rPr lang="en-US" altLang="en-US" sz="2000" dirty="0" err="1"/>
              <a:t>por</a:t>
            </a:r>
            <a:r>
              <a:rPr lang="en-US" altLang="en-US" sz="2000" dirty="0"/>
              <a:t> </a:t>
            </a:r>
            <a:r>
              <a:rPr lang="en-US" altLang="en-US" sz="2000" dirty="0" err="1"/>
              <a:t>delante</a:t>
            </a:r>
            <a:r>
              <a:rPr lang="en-US" altLang="en-US" sz="2000" dirty="0"/>
              <a:t> del </a:t>
            </a:r>
            <a:r>
              <a:rPr lang="en-US" altLang="en-US" sz="2000" dirty="0" err="1"/>
              <a:t>objetivo</a:t>
            </a:r>
            <a:r>
              <a:rPr lang="en-US" altLang="en-US" sz="2000" dirty="0"/>
              <a:t> (</a:t>
            </a:r>
            <a:r>
              <a:rPr lang="en-US" altLang="en-US" sz="2000" dirty="0" err="1"/>
              <a:t>punto</a:t>
            </a:r>
            <a:r>
              <a:rPr lang="en-US" altLang="en-US" sz="2000" dirty="0"/>
              <a:t> de </a:t>
            </a:r>
            <a:r>
              <a:rPr lang="en-US" altLang="en-US" sz="2000" dirty="0" err="1"/>
              <a:t>interceptación</a:t>
            </a:r>
            <a:r>
              <a:rPr lang="en-US" altLang="en-US" sz="2000" dirty="0"/>
              <a:t>)</a:t>
            </a:r>
            <a:br>
              <a:rPr lang="en-US" altLang="en-US" sz="2000" dirty="0"/>
            </a:br>
            <a:endParaRPr lang="en-US" altLang="en-US" sz="2000" dirty="0"/>
          </a:p>
        </p:txBody>
      </p:sp>
    </p:spTree>
    <p:extLst>
      <p:ext uri="{BB962C8B-B14F-4D97-AF65-F5344CB8AC3E}">
        <p14:creationId xmlns:p14="http://schemas.microsoft.com/office/powerpoint/2010/main" val="133192566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3.33333E-6 L 0.50104 -0.00416 " pathEditMode="relative" rAng="0" ptsTypes="AA">
                                      <p:cBhvr>
                                        <p:cTn id="6" dur="3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052" y="-208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4.07407E-6 L 0.32188 -0.39306 " pathEditMode="relative" rAng="0" ptsTypes="AA">
                                      <p:cBhvr>
                                        <p:cTn id="8" dur="3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094" y="-19653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3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Box 18"/>
          <p:cNvSpPr txBox="1"/>
          <p:nvPr/>
        </p:nvSpPr>
        <p:spPr>
          <a:xfrm>
            <a:off x="914400" y="-3376"/>
            <a:ext cx="7738368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i="1" dirty="0"/>
              <a:t>LÓGICA “HOMING VARIABLE”</a:t>
            </a:r>
          </a:p>
          <a:p>
            <a:pPr algn="ctr"/>
            <a:r>
              <a:rPr lang="en-US" sz="3800" b="1" i="1" dirty="0">
                <a:solidFill>
                  <a:srgbClr val="C00000"/>
                </a:solidFill>
              </a:rPr>
              <a:t>NAVEGACIÓN PROPORCIONAL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6629400" y="3170455"/>
            <a:ext cx="2296126" cy="1915978"/>
            <a:chOff x="4571027" y="1649643"/>
            <a:chExt cx="4271962" cy="3770951"/>
          </a:xfrm>
        </p:grpSpPr>
        <p:sp>
          <p:nvSpPr>
            <p:cNvPr id="22532" name="Freeform 4">
              <a:hlinkClick r:id="rId3" action="ppaction://hlinkfile"/>
            </p:cNvPr>
            <p:cNvSpPr>
              <a:spLocks/>
            </p:cNvSpPr>
            <p:nvPr/>
          </p:nvSpPr>
          <p:spPr bwMode="auto">
            <a:xfrm>
              <a:off x="8027014" y="4445231"/>
              <a:ext cx="603250" cy="573087"/>
            </a:xfrm>
            <a:custGeom>
              <a:avLst/>
              <a:gdLst>
                <a:gd name="T0" fmla="*/ 2147483647 w 380"/>
                <a:gd name="T1" fmla="*/ 2147483647 h 361"/>
                <a:gd name="T2" fmla="*/ 2147483647 w 380"/>
                <a:gd name="T3" fmla="*/ 2147483647 h 361"/>
                <a:gd name="T4" fmla="*/ 2147483647 w 380"/>
                <a:gd name="T5" fmla="*/ 2147483647 h 361"/>
                <a:gd name="T6" fmla="*/ 2147483647 w 380"/>
                <a:gd name="T7" fmla="*/ 2147483647 h 361"/>
                <a:gd name="T8" fmla="*/ 2147483647 w 380"/>
                <a:gd name="T9" fmla="*/ 2147483647 h 361"/>
                <a:gd name="T10" fmla="*/ 2147483647 w 380"/>
                <a:gd name="T11" fmla="*/ 2147483647 h 361"/>
                <a:gd name="T12" fmla="*/ 2147483647 w 380"/>
                <a:gd name="T13" fmla="*/ 2147483647 h 361"/>
                <a:gd name="T14" fmla="*/ 2147483647 w 380"/>
                <a:gd name="T15" fmla="*/ 2147483647 h 361"/>
                <a:gd name="T16" fmla="*/ 0 w 380"/>
                <a:gd name="T17" fmla="*/ 0 h 361"/>
                <a:gd name="T18" fmla="*/ 2147483647 w 380"/>
                <a:gd name="T19" fmla="*/ 2147483647 h 361"/>
                <a:gd name="T20" fmla="*/ 2147483647 w 380"/>
                <a:gd name="T21" fmla="*/ 2147483647 h 361"/>
                <a:gd name="T22" fmla="*/ 2147483647 w 380"/>
                <a:gd name="T23" fmla="*/ 2147483647 h 361"/>
                <a:gd name="T24" fmla="*/ 2147483647 w 380"/>
                <a:gd name="T25" fmla="*/ 2147483647 h 361"/>
                <a:gd name="T26" fmla="*/ 2147483647 w 380"/>
                <a:gd name="T27" fmla="*/ 2147483647 h 361"/>
                <a:gd name="T28" fmla="*/ 2147483647 w 380"/>
                <a:gd name="T29" fmla="*/ 2147483647 h 361"/>
                <a:gd name="T30" fmla="*/ 2147483647 w 380"/>
                <a:gd name="T31" fmla="*/ 2147483647 h 361"/>
                <a:gd name="T32" fmla="*/ 2147483647 w 380"/>
                <a:gd name="T33" fmla="*/ 2147483647 h 361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380" h="361">
                  <a:moveTo>
                    <a:pt x="352" y="324"/>
                  </a:moveTo>
                  <a:lnTo>
                    <a:pt x="294" y="360"/>
                  </a:lnTo>
                  <a:lnTo>
                    <a:pt x="282" y="351"/>
                  </a:lnTo>
                  <a:lnTo>
                    <a:pt x="307" y="301"/>
                  </a:lnTo>
                  <a:lnTo>
                    <a:pt x="273" y="304"/>
                  </a:lnTo>
                  <a:lnTo>
                    <a:pt x="141" y="175"/>
                  </a:lnTo>
                  <a:lnTo>
                    <a:pt x="129" y="143"/>
                  </a:lnTo>
                  <a:lnTo>
                    <a:pt x="51" y="68"/>
                  </a:lnTo>
                  <a:lnTo>
                    <a:pt x="0" y="0"/>
                  </a:lnTo>
                  <a:lnTo>
                    <a:pt x="71" y="42"/>
                  </a:lnTo>
                  <a:lnTo>
                    <a:pt x="149" y="114"/>
                  </a:lnTo>
                  <a:lnTo>
                    <a:pt x="179" y="121"/>
                  </a:lnTo>
                  <a:lnTo>
                    <a:pt x="320" y="249"/>
                  </a:lnTo>
                  <a:lnTo>
                    <a:pt x="319" y="281"/>
                  </a:lnTo>
                  <a:lnTo>
                    <a:pt x="365" y="256"/>
                  </a:lnTo>
                  <a:lnTo>
                    <a:pt x="379" y="275"/>
                  </a:lnTo>
                  <a:lnTo>
                    <a:pt x="352" y="324"/>
                  </a:lnTo>
                </a:path>
              </a:pathLst>
            </a:custGeom>
            <a:solidFill>
              <a:schemeClr val="accent1"/>
            </a:solidFill>
            <a:ln w="12700" cap="rnd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533" name="Line 5"/>
            <p:cNvSpPr>
              <a:spLocks noChangeShapeType="1"/>
            </p:cNvSpPr>
            <p:nvPr/>
          </p:nvSpPr>
          <p:spPr bwMode="auto">
            <a:xfrm>
              <a:off x="5947389" y="1929043"/>
              <a:ext cx="228600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534" name="Arc 6"/>
            <p:cNvSpPr>
              <a:spLocks/>
            </p:cNvSpPr>
            <p:nvPr/>
          </p:nvSpPr>
          <p:spPr bwMode="auto">
            <a:xfrm rot="2400000">
              <a:off x="7403753" y="2059218"/>
              <a:ext cx="1306513" cy="2062163"/>
            </a:xfrm>
            <a:custGeom>
              <a:avLst/>
              <a:gdLst>
                <a:gd name="T0" fmla="*/ 2147483647 w 21600"/>
                <a:gd name="T1" fmla="*/ 2147483647 h 21617"/>
                <a:gd name="T2" fmla="*/ 0 w 21600"/>
                <a:gd name="T3" fmla="*/ 0 h 21617"/>
                <a:gd name="T4" fmla="*/ 2147483647 w 21600"/>
                <a:gd name="T5" fmla="*/ 14760630 h 21617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1617" fill="none" extrusionOk="0">
                  <a:moveTo>
                    <a:pt x="21574" y="21616"/>
                  </a:moveTo>
                  <a:cubicBezTo>
                    <a:pt x="9654" y="21602"/>
                    <a:pt x="0" y="11936"/>
                    <a:pt x="0" y="17"/>
                  </a:cubicBezTo>
                  <a:cubicBezTo>
                    <a:pt x="-1" y="11"/>
                    <a:pt x="0" y="5"/>
                    <a:pt x="0" y="0"/>
                  </a:cubicBezTo>
                </a:path>
                <a:path w="21600" h="21617" stroke="0" extrusionOk="0">
                  <a:moveTo>
                    <a:pt x="21574" y="21616"/>
                  </a:moveTo>
                  <a:cubicBezTo>
                    <a:pt x="9654" y="21602"/>
                    <a:pt x="0" y="11936"/>
                    <a:pt x="0" y="17"/>
                  </a:cubicBezTo>
                  <a:cubicBezTo>
                    <a:pt x="-1" y="11"/>
                    <a:pt x="0" y="5"/>
                    <a:pt x="0" y="0"/>
                  </a:cubicBezTo>
                  <a:lnTo>
                    <a:pt x="21600" y="17"/>
                  </a:lnTo>
                  <a:lnTo>
                    <a:pt x="21574" y="21616"/>
                  </a:lnTo>
                  <a:close/>
                </a:path>
              </a:pathLst>
            </a:custGeom>
            <a:noFill/>
            <a:ln w="25400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535" name="Line 7"/>
            <p:cNvSpPr>
              <a:spLocks noChangeShapeType="1"/>
            </p:cNvSpPr>
            <p:nvPr/>
          </p:nvSpPr>
          <p:spPr bwMode="auto">
            <a:xfrm>
              <a:off x="5433039" y="2024293"/>
              <a:ext cx="2590800" cy="2381250"/>
            </a:xfrm>
            <a:prstGeom prst="line">
              <a:avLst/>
            </a:prstGeom>
            <a:noFill/>
            <a:ln w="38100">
              <a:solidFill>
                <a:srgbClr val="C00000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536" name="Rectangle 8"/>
            <p:cNvSpPr>
              <a:spLocks noChangeArrowheads="1"/>
            </p:cNvSpPr>
            <p:nvPr/>
          </p:nvSpPr>
          <p:spPr bwMode="auto">
            <a:xfrm>
              <a:off x="4896196" y="2938693"/>
              <a:ext cx="1149418" cy="70532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 eaLnBrk="0" hangingPunct="0"/>
              <a:r>
                <a:rPr lang="en-US" sz="2000" b="1" dirty="0">
                  <a:solidFill>
                    <a:srgbClr val="C00000"/>
                  </a:solidFill>
                </a:rPr>
                <a:t>INITIAL </a:t>
              </a:r>
            </a:p>
            <a:p>
              <a:pPr algn="ctr" eaLnBrk="0" hangingPunct="0"/>
              <a:r>
                <a:rPr lang="en-US" sz="2000" b="1" dirty="0">
                  <a:solidFill>
                    <a:srgbClr val="C00000"/>
                  </a:solidFill>
                </a:rPr>
                <a:t>BEARING</a:t>
              </a:r>
            </a:p>
          </p:txBody>
        </p:sp>
        <p:sp>
          <p:nvSpPr>
            <p:cNvPr id="22537" name="Arc 9"/>
            <p:cNvSpPr>
              <a:spLocks/>
            </p:cNvSpPr>
            <p:nvPr/>
          </p:nvSpPr>
          <p:spPr bwMode="auto">
            <a:xfrm>
              <a:off x="5947389" y="3014893"/>
              <a:ext cx="552450" cy="266700"/>
            </a:xfrm>
            <a:custGeom>
              <a:avLst/>
              <a:gdLst>
                <a:gd name="T0" fmla="*/ 361386088 w 21600"/>
                <a:gd name="T1" fmla="*/ 0 h 21600"/>
                <a:gd name="T2" fmla="*/ 0 w 21600"/>
                <a:gd name="T3" fmla="*/ 40659452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21600" y="0"/>
                  </a:moveTo>
                  <a:cubicBezTo>
                    <a:pt x="21600" y="11929"/>
                    <a:pt x="11929" y="21599"/>
                    <a:pt x="0" y="21600"/>
                  </a:cubicBezTo>
                </a:path>
                <a:path w="21600" h="21600" stroke="0" extrusionOk="0">
                  <a:moveTo>
                    <a:pt x="21600" y="0"/>
                  </a:moveTo>
                  <a:cubicBezTo>
                    <a:pt x="21600" y="11929"/>
                    <a:pt x="11929" y="21599"/>
                    <a:pt x="0" y="21600"/>
                  </a:cubicBezTo>
                  <a:lnTo>
                    <a:pt x="0" y="0"/>
                  </a:lnTo>
                  <a:lnTo>
                    <a:pt x="21600" y="0"/>
                  </a:lnTo>
                  <a:close/>
                </a:path>
              </a:pathLst>
            </a:custGeom>
            <a:noFill/>
            <a:ln w="12700" cap="rnd">
              <a:solidFill>
                <a:schemeClr val="tx1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538" name="AutoShape 10"/>
            <p:cNvSpPr>
              <a:spLocks noChangeArrowheads="1"/>
            </p:cNvSpPr>
            <p:nvPr/>
          </p:nvSpPr>
          <p:spPr bwMode="auto">
            <a:xfrm>
              <a:off x="8049239" y="1649643"/>
              <a:ext cx="577850" cy="577850"/>
            </a:xfrm>
            <a:prstGeom prst="star16">
              <a:avLst>
                <a:gd name="adj" fmla="val 37500"/>
              </a:avLst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2541" name="Line 13"/>
            <p:cNvSpPr>
              <a:spLocks noChangeShapeType="1"/>
            </p:cNvSpPr>
            <p:nvPr/>
          </p:nvSpPr>
          <p:spPr bwMode="auto">
            <a:xfrm>
              <a:off x="7852389" y="4234093"/>
              <a:ext cx="99060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0" name="Rectangle 9"/>
                <p:cNvSpPr/>
                <p:nvPr/>
              </p:nvSpPr>
              <p:spPr>
                <a:xfrm>
                  <a:off x="8077669" y="2984085"/>
                  <a:ext cx="663900" cy="46166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sz="2400" b="1" i="1" smtClean="0">
                                <a:solidFill>
                                  <a:srgbClr val="008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1" i="1">
                                <a:solidFill>
                                  <a:srgbClr val="008000"/>
                                </a:solidFill>
                                <a:latin typeface="Cambria Math"/>
                                <a:ea typeface="Cambria Math"/>
                              </a:rPr>
                              <m:t>𝜽</m:t>
                            </m:r>
                          </m:e>
                          <m:sub>
                            <m:r>
                              <a:rPr lang="en-US" sz="2400" b="1" i="1">
                                <a:solidFill>
                                  <a:srgbClr val="008000"/>
                                </a:solidFill>
                                <a:latin typeface="Cambria Math"/>
                              </a:rPr>
                              <m:t>𝑴</m:t>
                            </m:r>
                          </m:sub>
                        </m:sSub>
                      </m:oMath>
                    </m:oMathPara>
                  </a14:m>
                  <a:endParaRPr lang="en-US" sz="2400" b="1" dirty="0">
                    <a:solidFill>
                      <a:srgbClr val="008000"/>
                    </a:solidFill>
                  </a:endParaRPr>
                </a:p>
              </p:txBody>
            </p:sp>
          </mc:Choice>
          <mc:Fallback xmlns="">
            <p:sp>
              <p:nvSpPr>
                <p:cNvPr id="10" name="Rectangle 9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077669" y="2984085"/>
                  <a:ext cx="663900" cy="461665"/>
                </a:xfrm>
                <a:prstGeom prst="rect">
                  <a:avLst/>
                </a:prstGeom>
                <a:blipFill rotWithShape="1">
                  <a:blip r:embed="rId7"/>
                  <a:stretch>
                    <a:fillRect b="-2667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1" name="Rectangle 10"/>
                <p:cNvSpPr/>
                <p:nvPr/>
              </p:nvSpPr>
              <p:spPr>
                <a:xfrm>
                  <a:off x="7764883" y="3365556"/>
                  <a:ext cx="461986" cy="46166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sz="2400" b="1" i="1" smtClean="0">
                            <a:solidFill>
                              <a:srgbClr val="0066FF"/>
                            </a:solidFill>
                            <a:latin typeface="Cambria Math"/>
                            <a:ea typeface="Cambria Math"/>
                          </a:rPr>
                          <m:t>𝜷</m:t>
                        </m:r>
                      </m:oMath>
                    </m:oMathPara>
                  </a14:m>
                  <a:endParaRPr lang="en-US" sz="2400" b="1" dirty="0">
                    <a:solidFill>
                      <a:srgbClr val="0066FF"/>
                    </a:solidFill>
                  </a:endParaRPr>
                </a:p>
              </p:txBody>
            </p:sp>
          </mc:Choice>
          <mc:Fallback xmlns="">
            <p:sp>
              <p:nvSpPr>
                <p:cNvPr id="11" name="Rectangle 10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764883" y="3365556"/>
                  <a:ext cx="461986" cy="461665"/>
                </a:xfrm>
                <a:prstGeom prst="rect">
                  <a:avLst/>
                </a:prstGeom>
                <a:blipFill rotWithShape="1">
                  <a:blip r:embed="rId8"/>
                  <a:stretch>
                    <a:fillRect l="-3947" r="-2632" b="-17105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2531" name="Freeform 3"/>
            <p:cNvSpPr>
              <a:spLocks/>
            </p:cNvSpPr>
            <p:nvPr/>
          </p:nvSpPr>
          <p:spPr bwMode="auto">
            <a:xfrm>
              <a:off x="4571027" y="1762356"/>
              <a:ext cx="1431925" cy="519112"/>
            </a:xfrm>
            <a:custGeom>
              <a:avLst/>
              <a:gdLst>
                <a:gd name="T0" fmla="*/ 2147483647 w 902"/>
                <a:gd name="T1" fmla="*/ 2147483647 h 327"/>
                <a:gd name="T2" fmla="*/ 2147483647 w 902"/>
                <a:gd name="T3" fmla="*/ 2147483647 h 327"/>
                <a:gd name="T4" fmla="*/ 2147483647 w 902"/>
                <a:gd name="T5" fmla="*/ 2147483647 h 327"/>
                <a:gd name="T6" fmla="*/ 2147483647 w 902"/>
                <a:gd name="T7" fmla="*/ 2147483647 h 327"/>
                <a:gd name="T8" fmla="*/ 2147483647 w 902"/>
                <a:gd name="T9" fmla="*/ 2147483647 h 327"/>
                <a:gd name="T10" fmla="*/ 2147483647 w 902"/>
                <a:gd name="T11" fmla="*/ 2147483647 h 327"/>
                <a:gd name="T12" fmla="*/ 2147483647 w 902"/>
                <a:gd name="T13" fmla="*/ 2147483647 h 327"/>
                <a:gd name="T14" fmla="*/ 2147483647 w 902"/>
                <a:gd name="T15" fmla="*/ 2147483647 h 327"/>
                <a:gd name="T16" fmla="*/ 2147483647 w 902"/>
                <a:gd name="T17" fmla="*/ 2147483647 h 327"/>
                <a:gd name="T18" fmla="*/ 2147483647 w 902"/>
                <a:gd name="T19" fmla="*/ 2147483647 h 327"/>
                <a:gd name="T20" fmla="*/ 2147483647 w 902"/>
                <a:gd name="T21" fmla="*/ 2147483647 h 327"/>
                <a:gd name="T22" fmla="*/ 2147483647 w 902"/>
                <a:gd name="T23" fmla="*/ 2147483647 h 327"/>
                <a:gd name="T24" fmla="*/ 2147483647 w 902"/>
                <a:gd name="T25" fmla="*/ 2147483647 h 327"/>
                <a:gd name="T26" fmla="*/ 2147483647 w 902"/>
                <a:gd name="T27" fmla="*/ 2147483647 h 327"/>
                <a:gd name="T28" fmla="*/ 2147483647 w 902"/>
                <a:gd name="T29" fmla="*/ 2147483647 h 327"/>
                <a:gd name="T30" fmla="*/ 2147483647 w 902"/>
                <a:gd name="T31" fmla="*/ 2147483647 h 327"/>
                <a:gd name="T32" fmla="*/ 2147483647 w 902"/>
                <a:gd name="T33" fmla="*/ 2147483647 h 327"/>
                <a:gd name="T34" fmla="*/ 2147483647 w 902"/>
                <a:gd name="T35" fmla="*/ 2147483647 h 327"/>
                <a:gd name="T36" fmla="*/ 2147483647 w 902"/>
                <a:gd name="T37" fmla="*/ 2147483647 h 327"/>
                <a:gd name="T38" fmla="*/ 2147483647 w 902"/>
                <a:gd name="T39" fmla="*/ 2147483647 h 327"/>
                <a:gd name="T40" fmla="*/ 2147483647 w 902"/>
                <a:gd name="T41" fmla="*/ 2147483647 h 327"/>
                <a:gd name="T42" fmla="*/ 2147483647 w 902"/>
                <a:gd name="T43" fmla="*/ 2147483647 h 327"/>
                <a:gd name="T44" fmla="*/ 2147483647 w 902"/>
                <a:gd name="T45" fmla="*/ 2147483647 h 327"/>
                <a:gd name="T46" fmla="*/ 2147483647 w 902"/>
                <a:gd name="T47" fmla="*/ 2147483647 h 327"/>
                <a:gd name="T48" fmla="*/ 2147483647 w 902"/>
                <a:gd name="T49" fmla="*/ 2147483647 h 327"/>
                <a:gd name="T50" fmla="*/ 2147483647 w 902"/>
                <a:gd name="T51" fmla="*/ 2147483647 h 327"/>
                <a:gd name="T52" fmla="*/ 2147483647 w 902"/>
                <a:gd name="T53" fmla="*/ 2147483647 h 327"/>
                <a:gd name="T54" fmla="*/ 0 w 902"/>
                <a:gd name="T55" fmla="*/ 0 h 327"/>
                <a:gd name="T56" fmla="*/ 2147483647 w 902"/>
                <a:gd name="T57" fmla="*/ 2147483647 h 327"/>
                <a:gd name="T58" fmla="*/ 0 w 902"/>
                <a:gd name="T59" fmla="*/ 2147483647 h 327"/>
                <a:gd name="T60" fmla="*/ 0 w 902"/>
                <a:gd name="T61" fmla="*/ 2147483647 h 327"/>
                <a:gd name="T62" fmla="*/ 2147483647 w 902"/>
                <a:gd name="T63" fmla="*/ 2147483647 h 327"/>
                <a:gd name="T64" fmla="*/ 2147483647 w 902"/>
                <a:gd name="T65" fmla="*/ 2147483647 h 32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902" h="327">
                  <a:moveTo>
                    <a:pt x="9" y="208"/>
                  </a:moveTo>
                  <a:lnTo>
                    <a:pt x="251" y="190"/>
                  </a:lnTo>
                  <a:lnTo>
                    <a:pt x="342" y="326"/>
                  </a:lnTo>
                  <a:lnTo>
                    <a:pt x="418" y="320"/>
                  </a:lnTo>
                  <a:lnTo>
                    <a:pt x="598" y="182"/>
                  </a:lnTo>
                  <a:lnTo>
                    <a:pt x="828" y="162"/>
                  </a:lnTo>
                  <a:lnTo>
                    <a:pt x="867" y="153"/>
                  </a:lnTo>
                  <a:lnTo>
                    <a:pt x="901" y="125"/>
                  </a:lnTo>
                  <a:lnTo>
                    <a:pt x="853" y="104"/>
                  </a:lnTo>
                  <a:lnTo>
                    <a:pt x="762" y="85"/>
                  </a:lnTo>
                  <a:lnTo>
                    <a:pt x="717" y="73"/>
                  </a:lnTo>
                  <a:lnTo>
                    <a:pt x="711" y="78"/>
                  </a:lnTo>
                  <a:lnTo>
                    <a:pt x="714" y="71"/>
                  </a:lnTo>
                  <a:lnTo>
                    <a:pt x="694" y="58"/>
                  </a:lnTo>
                  <a:lnTo>
                    <a:pt x="663" y="43"/>
                  </a:lnTo>
                  <a:lnTo>
                    <a:pt x="633" y="29"/>
                  </a:lnTo>
                  <a:lnTo>
                    <a:pt x="593" y="24"/>
                  </a:lnTo>
                  <a:lnTo>
                    <a:pt x="554" y="29"/>
                  </a:lnTo>
                  <a:lnTo>
                    <a:pt x="519" y="39"/>
                  </a:lnTo>
                  <a:lnTo>
                    <a:pt x="493" y="46"/>
                  </a:lnTo>
                  <a:lnTo>
                    <a:pt x="466" y="54"/>
                  </a:lnTo>
                  <a:lnTo>
                    <a:pt x="441" y="62"/>
                  </a:lnTo>
                  <a:lnTo>
                    <a:pt x="413" y="73"/>
                  </a:lnTo>
                  <a:lnTo>
                    <a:pt x="383" y="78"/>
                  </a:lnTo>
                  <a:lnTo>
                    <a:pt x="351" y="87"/>
                  </a:lnTo>
                  <a:lnTo>
                    <a:pt x="208" y="95"/>
                  </a:lnTo>
                  <a:lnTo>
                    <a:pt x="78" y="9"/>
                  </a:lnTo>
                  <a:lnTo>
                    <a:pt x="0" y="0"/>
                  </a:lnTo>
                  <a:lnTo>
                    <a:pt x="43" y="121"/>
                  </a:lnTo>
                  <a:lnTo>
                    <a:pt x="0" y="121"/>
                  </a:lnTo>
                  <a:lnTo>
                    <a:pt x="0" y="130"/>
                  </a:lnTo>
                  <a:lnTo>
                    <a:pt x="35" y="138"/>
                  </a:lnTo>
                  <a:lnTo>
                    <a:pt x="9" y="208"/>
                  </a:lnTo>
                </a:path>
              </a:pathLst>
            </a:custGeom>
            <a:solidFill>
              <a:schemeClr val="accent1"/>
            </a:solidFill>
            <a:ln w="12700" cap="rnd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" name="Block Arc 11"/>
            <p:cNvSpPr/>
            <p:nvPr/>
          </p:nvSpPr>
          <p:spPr>
            <a:xfrm>
              <a:off x="7070724" y="3735855"/>
              <a:ext cx="1143000" cy="1084493"/>
            </a:xfrm>
            <a:prstGeom prst="blockArc">
              <a:avLst>
                <a:gd name="adj1" fmla="val 14524746"/>
                <a:gd name="adj2" fmla="val 21292002"/>
                <a:gd name="adj3" fmla="val 901"/>
              </a:avLst>
            </a:prstGeom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7" name="Block Arc 36"/>
            <p:cNvSpPr/>
            <p:nvPr/>
          </p:nvSpPr>
          <p:spPr>
            <a:xfrm>
              <a:off x="6493998" y="3214918"/>
              <a:ext cx="2286000" cy="2205676"/>
            </a:xfrm>
            <a:prstGeom prst="blockArc">
              <a:avLst>
                <a:gd name="adj1" fmla="val 16041778"/>
                <a:gd name="adj2" fmla="val 21301477"/>
                <a:gd name="adj3" fmla="val 504"/>
              </a:avLst>
            </a:prstGeom>
            <a:ln>
              <a:solidFill>
                <a:srgbClr val="008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sp>
        <p:nvSpPr>
          <p:cNvPr id="52" name="Freeform 51"/>
          <p:cNvSpPr/>
          <p:nvPr/>
        </p:nvSpPr>
        <p:spPr>
          <a:xfrm rot="3047391" flipH="1">
            <a:off x="3391970" y="1569959"/>
            <a:ext cx="769201" cy="4483873"/>
          </a:xfrm>
          <a:custGeom>
            <a:avLst/>
            <a:gdLst>
              <a:gd name="connsiteX0" fmla="*/ 1382002 w 1763002"/>
              <a:gd name="connsiteY0" fmla="*/ 3980379 h 3980379"/>
              <a:gd name="connsiteX1" fmla="*/ 696202 w 1763002"/>
              <a:gd name="connsiteY1" fmla="*/ 3237429 h 3980379"/>
              <a:gd name="connsiteX2" fmla="*/ 181852 w 1763002"/>
              <a:gd name="connsiteY2" fmla="*/ 2303979 h 3980379"/>
              <a:gd name="connsiteX3" fmla="*/ 877 w 1763002"/>
              <a:gd name="connsiteY3" fmla="*/ 1284804 h 3980379"/>
              <a:gd name="connsiteX4" fmla="*/ 134227 w 1763002"/>
              <a:gd name="connsiteY4" fmla="*/ 656154 h 3980379"/>
              <a:gd name="connsiteX5" fmla="*/ 572377 w 1763002"/>
              <a:gd name="connsiteY5" fmla="*/ 208479 h 3980379"/>
              <a:gd name="connsiteX6" fmla="*/ 1134352 w 1763002"/>
              <a:gd name="connsiteY6" fmla="*/ 8454 h 3980379"/>
              <a:gd name="connsiteX7" fmla="*/ 1763002 w 1763002"/>
              <a:gd name="connsiteY7" fmla="*/ 56079 h 3980379"/>
              <a:gd name="connsiteX0" fmla="*/ 1382002 w 1763002"/>
              <a:gd name="connsiteY0" fmla="*/ 3930914 h 3930914"/>
              <a:gd name="connsiteX1" fmla="*/ 696202 w 1763002"/>
              <a:gd name="connsiteY1" fmla="*/ 3187964 h 3930914"/>
              <a:gd name="connsiteX2" fmla="*/ 181852 w 1763002"/>
              <a:gd name="connsiteY2" fmla="*/ 2254514 h 3930914"/>
              <a:gd name="connsiteX3" fmla="*/ 877 w 1763002"/>
              <a:gd name="connsiteY3" fmla="*/ 1235339 h 3930914"/>
              <a:gd name="connsiteX4" fmla="*/ 134227 w 1763002"/>
              <a:gd name="connsiteY4" fmla="*/ 606689 h 3930914"/>
              <a:gd name="connsiteX5" fmla="*/ 572377 w 1763002"/>
              <a:gd name="connsiteY5" fmla="*/ 159014 h 3930914"/>
              <a:gd name="connsiteX6" fmla="*/ 1134353 w 1763002"/>
              <a:gd name="connsiteY6" fmla="*/ 120914 h 3930914"/>
              <a:gd name="connsiteX7" fmla="*/ 1763002 w 1763002"/>
              <a:gd name="connsiteY7" fmla="*/ 6614 h 3930914"/>
              <a:gd name="connsiteX0" fmla="*/ 1382897 w 1763897"/>
              <a:gd name="connsiteY0" fmla="*/ 3932053 h 3932053"/>
              <a:gd name="connsiteX1" fmla="*/ 697097 w 1763897"/>
              <a:gd name="connsiteY1" fmla="*/ 3189103 h 3932053"/>
              <a:gd name="connsiteX2" fmla="*/ 182747 w 1763897"/>
              <a:gd name="connsiteY2" fmla="*/ 2255653 h 3932053"/>
              <a:gd name="connsiteX3" fmla="*/ 1772 w 1763897"/>
              <a:gd name="connsiteY3" fmla="*/ 1236478 h 3932053"/>
              <a:gd name="connsiteX4" fmla="*/ 135122 w 1763897"/>
              <a:gd name="connsiteY4" fmla="*/ 607828 h 3932053"/>
              <a:gd name="connsiteX5" fmla="*/ 763191 w 1763897"/>
              <a:gd name="connsiteY5" fmla="*/ 303028 h 3932053"/>
              <a:gd name="connsiteX6" fmla="*/ 1135248 w 1763897"/>
              <a:gd name="connsiteY6" fmla="*/ 122053 h 3932053"/>
              <a:gd name="connsiteX7" fmla="*/ 1763897 w 1763897"/>
              <a:gd name="connsiteY7" fmla="*/ 7753 h 3932053"/>
              <a:gd name="connsiteX0" fmla="*/ 1387986 w 1768986"/>
              <a:gd name="connsiteY0" fmla="*/ 3932053 h 3932053"/>
              <a:gd name="connsiteX1" fmla="*/ 702186 w 1768986"/>
              <a:gd name="connsiteY1" fmla="*/ 3189103 h 3932053"/>
              <a:gd name="connsiteX2" fmla="*/ 187836 w 1768986"/>
              <a:gd name="connsiteY2" fmla="*/ 2255653 h 3932053"/>
              <a:gd name="connsiteX3" fmla="*/ 6861 w 1768986"/>
              <a:gd name="connsiteY3" fmla="*/ 1236478 h 3932053"/>
              <a:gd name="connsiteX4" fmla="*/ 393437 w 1768986"/>
              <a:gd name="connsiteY4" fmla="*/ 645928 h 3932053"/>
              <a:gd name="connsiteX5" fmla="*/ 768280 w 1768986"/>
              <a:gd name="connsiteY5" fmla="*/ 303028 h 3932053"/>
              <a:gd name="connsiteX6" fmla="*/ 1140337 w 1768986"/>
              <a:gd name="connsiteY6" fmla="*/ 122053 h 3932053"/>
              <a:gd name="connsiteX7" fmla="*/ 1768986 w 1768986"/>
              <a:gd name="connsiteY7" fmla="*/ 7753 h 3932053"/>
              <a:gd name="connsiteX0" fmla="*/ 1293132 w 1674132"/>
              <a:gd name="connsiteY0" fmla="*/ 3932053 h 3932053"/>
              <a:gd name="connsiteX1" fmla="*/ 607332 w 1674132"/>
              <a:gd name="connsiteY1" fmla="*/ 3189103 h 3932053"/>
              <a:gd name="connsiteX2" fmla="*/ 92982 w 1674132"/>
              <a:gd name="connsiteY2" fmla="*/ 2255653 h 3932053"/>
              <a:gd name="connsiteX3" fmla="*/ 17518 w 1674132"/>
              <a:gd name="connsiteY3" fmla="*/ 1246003 h 3932053"/>
              <a:gd name="connsiteX4" fmla="*/ 298583 w 1674132"/>
              <a:gd name="connsiteY4" fmla="*/ 645928 h 3932053"/>
              <a:gd name="connsiteX5" fmla="*/ 673426 w 1674132"/>
              <a:gd name="connsiteY5" fmla="*/ 303028 h 3932053"/>
              <a:gd name="connsiteX6" fmla="*/ 1045483 w 1674132"/>
              <a:gd name="connsiteY6" fmla="*/ 122053 h 3932053"/>
              <a:gd name="connsiteX7" fmla="*/ 1674132 w 1674132"/>
              <a:gd name="connsiteY7" fmla="*/ 7753 h 3932053"/>
              <a:gd name="connsiteX0" fmla="*/ 1293132 w 1674132"/>
              <a:gd name="connsiteY0" fmla="*/ 3924300 h 3924300"/>
              <a:gd name="connsiteX1" fmla="*/ 607332 w 1674132"/>
              <a:gd name="connsiteY1" fmla="*/ 3181350 h 3924300"/>
              <a:gd name="connsiteX2" fmla="*/ 92982 w 1674132"/>
              <a:gd name="connsiteY2" fmla="*/ 2247900 h 3924300"/>
              <a:gd name="connsiteX3" fmla="*/ 17518 w 1674132"/>
              <a:gd name="connsiteY3" fmla="*/ 1238250 h 3924300"/>
              <a:gd name="connsiteX4" fmla="*/ 298583 w 1674132"/>
              <a:gd name="connsiteY4" fmla="*/ 638175 h 3924300"/>
              <a:gd name="connsiteX5" fmla="*/ 673426 w 1674132"/>
              <a:gd name="connsiteY5" fmla="*/ 295275 h 3924300"/>
              <a:gd name="connsiteX6" fmla="*/ 1045483 w 1674132"/>
              <a:gd name="connsiteY6" fmla="*/ 114300 h 3924300"/>
              <a:gd name="connsiteX7" fmla="*/ 1674132 w 1674132"/>
              <a:gd name="connsiteY7" fmla="*/ 0 h 3924300"/>
              <a:gd name="connsiteX0" fmla="*/ 1293132 w 1674132"/>
              <a:gd name="connsiteY0" fmla="*/ 3924300 h 3924300"/>
              <a:gd name="connsiteX1" fmla="*/ 607332 w 1674132"/>
              <a:gd name="connsiteY1" fmla="*/ 3181350 h 3924300"/>
              <a:gd name="connsiteX2" fmla="*/ 92982 w 1674132"/>
              <a:gd name="connsiteY2" fmla="*/ 2247900 h 3924300"/>
              <a:gd name="connsiteX3" fmla="*/ 17518 w 1674132"/>
              <a:gd name="connsiteY3" fmla="*/ 1238250 h 3924300"/>
              <a:gd name="connsiteX4" fmla="*/ 298583 w 1674132"/>
              <a:gd name="connsiteY4" fmla="*/ 638175 h 3924300"/>
              <a:gd name="connsiteX5" fmla="*/ 673426 w 1674132"/>
              <a:gd name="connsiteY5" fmla="*/ 295275 h 3924300"/>
              <a:gd name="connsiteX6" fmla="*/ 1026762 w 1674132"/>
              <a:gd name="connsiteY6" fmla="*/ 147031 h 3924300"/>
              <a:gd name="connsiteX7" fmla="*/ 1674132 w 1674132"/>
              <a:gd name="connsiteY7" fmla="*/ 0 h 3924300"/>
              <a:gd name="connsiteX0" fmla="*/ 1293132 w 1674132"/>
              <a:gd name="connsiteY0" fmla="*/ 3924300 h 3924300"/>
              <a:gd name="connsiteX1" fmla="*/ 607332 w 1674132"/>
              <a:gd name="connsiteY1" fmla="*/ 3181350 h 3924300"/>
              <a:gd name="connsiteX2" fmla="*/ 92982 w 1674132"/>
              <a:gd name="connsiteY2" fmla="*/ 2247900 h 3924300"/>
              <a:gd name="connsiteX3" fmla="*/ 17518 w 1674132"/>
              <a:gd name="connsiteY3" fmla="*/ 1238250 h 3924300"/>
              <a:gd name="connsiteX4" fmla="*/ 298583 w 1674132"/>
              <a:gd name="connsiteY4" fmla="*/ 638175 h 3924300"/>
              <a:gd name="connsiteX5" fmla="*/ 1026762 w 1674132"/>
              <a:gd name="connsiteY5" fmla="*/ 147031 h 3924300"/>
              <a:gd name="connsiteX6" fmla="*/ 1674132 w 1674132"/>
              <a:gd name="connsiteY6" fmla="*/ 0 h 3924300"/>
              <a:gd name="connsiteX0" fmla="*/ 1293132 w 1674132"/>
              <a:gd name="connsiteY0" fmla="*/ 3924300 h 3924300"/>
              <a:gd name="connsiteX1" fmla="*/ 607332 w 1674132"/>
              <a:gd name="connsiteY1" fmla="*/ 3181350 h 3924300"/>
              <a:gd name="connsiteX2" fmla="*/ 92982 w 1674132"/>
              <a:gd name="connsiteY2" fmla="*/ 2247900 h 3924300"/>
              <a:gd name="connsiteX3" fmla="*/ 17518 w 1674132"/>
              <a:gd name="connsiteY3" fmla="*/ 1238250 h 3924300"/>
              <a:gd name="connsiteX4" fmla="*/ 298583 w 1674132"/>
              <a:gd name="connsiteY4" fmla="*/ 638175 h 3924300"/>
              <a:gd name="connsiteX5" fmla="*/ 1044954 w 1674132"/>
              <a:gd name="connsiteY5" fmla="*/ 182113 h 3924300"/>
              <a:gd name="connsiteX6" fmla="*/ 1674132 w 1674132"/>
              <a:gd name="connsiteY6" fmla="*/ 0 h 3924300"/>
              <a:gd name="connsiteX0" fmla="*/ 1493762 w 1874762"/>
              <a:gd name="connsiteY0" fmla="*/ 3924300 h 3924300"/>
              <a:gd name="connsiteX1" fmla="*/ 807962 w 1874762"/>
              <a:gd name="connsiteY1" fmla="*/ 3181350 h 3924300"/>
              <a:gd name="connsiteX2" fmla="*/ 293612 w 1874762"/>
              <a:gd name="connsiteY2" fmla="*/ 2247900 h 3924300"/>
              <a:gd name="connsiteX3" fmla="*/ 4065 w 1874762"/>
              <a:gd name="connsiteY3" fmla="*/ 1200402 h 3924300"/>
              <a:gd name="connsiteX4" fmla="*/ 499213 w 1874762"/>
              <a:gd name="connsiteY4" fmla="*/ 638175 h 3924300"/>
              <a:gd name="connsiteX5" fmla="*/ 1245584 w 1874762"/>
              <a:gd name="connsiteY5" fmla="*/ 182113 h 3924300"/>
              <a:gd name="connsiteX6" fmla="*/ 1874762 w 1874762"/>
              <a:gd name="connsiteY6" fmla="*/ 0 h 3924300"/>
              <a:gd name="connsiteX0" fmla="*/ 1489808 w 1870808"/>
              <a:gd name="connsiteY0" fmla="*/ 3924300 h 3924300"/>
              <a:gd name="connsiteX1" fmla="*/ 804008 w 1870808"/>
              <a:gd name="connsiteY1" fmla="*/ 3181350 h 3924300"/>
              <a:gd name="connsiteX2" fmla="*/ 289658 w 1870808"/>
              <a:gd name="connsiteY2" fmla="*/ 2247900 h 3924300"/>
              <a:gd name="connsiteX3" fmla="*/ 111 w 1870808"/>
              <a:gd name="connsiteY3" fmla="*/ 1200402 h 3924300"/>
              <a:gd name="connsiteX4" fmla="*/ 319162 w 1870808"/>
              <a:gd name="connsiteY4" fmla="*/ 493950 h 3924300"/>
              <a:gd name="connsiteX5" fmla="*/ 1241630 w 1870808"/>
              <a:gd name="connsiteY5" fmla="*/ 182113 h 3924300"/>
              <a:gd name="connsiteX6" fmla="*/ 1870808 w 1870808"/>
              <a:gd name="connsiteY6" fmla="*/ 0 h 3924300"/>
              <a:gd name="connsiteX0" fmla="*/ 1489808 w 1870808"/>
              <a:gd name="connsiteY0" fmla="*/ 3924300 h 3924300"/>
              <a:gd name="connsiteX1" fmla="*/ 804008 w 1870808"/>
              <a:gd name="connsiteY1" fmla="*/ 3181350 h 3924300"/>
              <a:gd name="connsiteX2" fmla="*/ 289658 w 1870808"/>
              <a:gd name="connsiteY2" fmla="*/ 2247900 h 3924300"/>
              <a:gd name="connsiteX3" fmla="*/ 111 w 1870808"/>
              <a:gd name="connsiteY3" fmla="*/ 1200402 h 3924300"/>
              <a:gd name="connsiteX4" fmla="*/ 319162 w 1870808"/>
              <a:gd name="connsiteY4" fmla="*/ 493950 h 3924300"/>
              <a:gd name="connsiteX5" fmla="*/ 1065535 w 1870808"/>
              <a:gd name="connsiteY5" fmla="*/ 37887 h 3924300"/>
              <a:gd name="connsiteX6" fmla="*/ 1870808 w 1870808"/>
              <a:gd name="connsiteY6" fmla="*/ 0 h 3924300"/>
              <a:gd name="connsiteX0" fmla="*/ 1489808 w 1611565"/>
              <a:gd name="connsiteY0" fmla="*/ 4049434 h 4049434"/>
              <a:gd name="connsiteX1" fmla="*/ 804008 w 1611565"/>
              <a:gd name="connsiteY1" fmla="*/ 3306484 h 4049434"/>
              <a:gd name="connsiteX2" fmla="*/ 289658 w 1611565"/>
              <a:gd name="connsiteY2" fmla="*/ 2373034 h 4049434"/>
              <a:gd name="connsiteX3" fmla="*/ 111 w 1611565"/>
              <a:gd name="connsiteY3" fmla="*/ 1325536 h 4049434"/>
              <a:gd name="connsiteX4" fmla="*/ 319162 w 1611565"/>
              <a:gd name="connsiteY4" fmla="*/ 619084 h 4049434"/>
              <a:gd name="connsiteX5" fmla="*/ 1065535 w 1611565"/>
              <a:gd name="connsiteY5" fmla="*/ 163021 h 4049434"/>
              <a:gd name="connsiteX6" fmla="*/ 1611566 w 1611565"/>
              <a:gd name="connsiteY6" fmla="*/ 0 h 4049434"/>
              <a:gd name="connsiteX0" fmla="*/ 1489808 w 1611567"/>
              <a:gd name="connsiteY0" fmla="*/ 4049434 h 4049434"/>
              <a:gd name="connsiteX1" fmla="*/ 804008 w 1611567"/>
              <a:gd name="connsiteY1" fmla="*/ 3306484 h 4049434"/>
              <a:gd name="connsiteX2" fmla="*/ 289658 w 1611567"/>
              <a:gd name="connsiteY2" fmla="*/ 2373034 h 4049434"/>
              <a:gd name="connsiteX3" fmla="*/ 111 w 1611567"/>
              <a:gd name="connsiteY3" fmla="*/ 1325536 h 4049434"/>
              <a:gd name="connsiteX4" fmla="*/ 319162 w 1611567"/>
              <a:gd name="connsiteY4" fmla="*/ 619084 h 4049434"/>
              <a:gd name="connsiteX5" fmla="*/ 1112760 w 1611567"/>
              <a:gd name="connsiteY5" fmla="*/ 213435 h 4049434"/>
              <a:gd name="connsiteX6" fmla="*/ 1611566 w 1611567"/>
              <a:gd name="connsiteY6" fmla="*/ 0 h 4049434"/>
              <a:gd name="connsiteX0" fmla="*/ 1489808 w 1716544"/>
              <a:gd name="connsiteY0" fmla="*/ 3993637 h 3993637"/>
              <a:gd name="connsiteX1" fmla="*/ 804008 w 1716544"/>
              <a:gd name="connsiteY1" fmla="*/ 3250687 h 3993637"/>
              <a:gd name="connsiteX2" fmla="*/ 289658 w 1716544"/>
              <a:gd name="connsiteY2" fmla="*/ 2317237 h 3993637"/>
              <a:gd name="connsiteX3" fmla="*/ 111 w 1716544"/>
              <a:gd name="connsiteY3" fmla="*/ 1269739 h 3993637"/>
              <a:gd name="connsiteX4" fmla="*/ 319162 w 1716544"/>
              <a:gd name="connsiteY4" fmla="*/ 563287 h 3993637"/>
              <a:gd name="connsiteX5" fmla="*/ 1112760 w 1716544"/>
              <a:gd name="connsiteY5" fmla="*/ 157638 h 3993637"/>
              <a:gd name="connsiteX6" fmla="*/ 1716544 w 1716544"/>
              <a:gd name="connsiteY6" fmla="*/ 0 h 3993637"/>
              <a:gd name="connsiteX0" fmla="*/ 1489808 w 1716544"/>
              <a:gd name="connsiteY0" fmla="*/ 3993637 h 3993637"/>
              <a:gd name="connsiteX1" fmla="*/ 804008 w 1716544"/>
              <a:gd name="connsiteY1" fmla="*/ 3250687 h 3993637"/>
              <a:gd name="connsiteX2" fmla="*/ 289658 w 1716544"/>
              <a:gd name="connsiteY2" fmla="*/ 2317237 h 3993637"/>
              <a:gd name="connsiteX3" fmla="*/ 111 w 1716544"/>
              <a:gd name="connsiteY3" fmla="*/ 1269739 h 3993637"/>
              <a:gd name="connsiteX4" fmla="*/ 319162 w 1716544"/>
              <a:gd name="connsiteY4" fmla="*/ 563287 h 3993637"/>
              <a:gd name="connsiteX5" fmla="*/ 1112760 w 1716544"/>
              <a:gd name="connsiteY5" fmla="*/ 157638 h 3993637"/>
              <a:gd name="connsiteX6" fmla="*/ 1716544 w 1716544"/>
              <a:gd name="connsiteY6" fmla="*/ 0 h 3993637"/>
              <a:gd name="connsiteX0" fmla="*/ 1489808 w 1716544"/>
              <a:gd name="connsiteY0" fmla="*/ 3993637 h 3993637"/>
              <a:gd name="connsiteX1" fmla="*/ 804008 w 1716544"/>
              <a:gd name="connsiteY1" fmla="*/ 3250687 h 3993637"/>
              <a:gd name="connsiteX2" fmla="*/ 289658 w 1716544"/>
              <a:gd name="connsiteY2" fmla="*/ 2317237 h 3993637"/>
              <a:gd name="connsiteX3" fmla="*/ 111 w 1716544"/>
              <a:gd name="connsiteY3" fmla="*/ 1269739 h 3993637"/>
              <a:gd name="connsiteX4" fmla="*/ 319162 w 1716544"/>
              <a:gd name="connsiteY4" fmla="*/ 563287 h 3993637"/>
              <a:gd name="connsiteX5" fmla="*/ 945720 w 1716544"/>
              <a:gd name="connsiteY5" fmla="*/ 227064 h 3993637"/>
              <a:gd name="connsiteX6" fmla="*/ 1716544 w 1716544"/>
              <a:gd name="connsiteY6" fmla="*/ 0 h 3993637"/>
              <a:gd name="connsiteX0" fmla="*/ 1490019 w 1716755"/>
              <a:gd name="connsiteY0" fmla="*/ 3993637 h 3993637"/>
              <a:gd name="connsiteX1" fmla="*/ 804219 w 1716755"/>
              <a:gd name="connsiteY1" fmla="*/ 3250687 h 3993637"/>
              <a:gd name="connsiteX2" fmla="*/ 289869 w 1716755"/>
              <a:gd name="connsiteY2" fmla="*/ 2317237 h 3993637"/>
              <a:gd name="connsiteX3" fmla="*/ 322 w 1716755"/>
              <a:gd name="connsiteY3" fmla="*/ 1269739 h 3993637"/>
              <a:gd name="connsiteX4" fmla="*/ 341386 w 1716755"/>
              <a:gd name="connsiteY4" fmla="*/ 581315 h 3993637"/>
              <a:gd name="connsiteX5" fmla="*/ 945931 w 1716755"/>
              <a:gd name="connsiteY5" fmla="*/ 227064 h 3993637"/>
              <a:gd name="connsiteX6" fmla="*/ 1716755 w 1716755"/>
              <a:gd name="connsiteY6" fmla="*/ 0 h 3993637"/>
              <a:gd name="connsiteX0" fmla="*/ 1490021 w 1716757"/>
              <a:gd name="connsiteY0" fmla="*/ 3993637 h 3993637"/>
              <a:gd name="connsiteX1" fmla="*/ 804221 w 1716757"/>
              <a:gd name="connsiteY1" fmla="*/ 3250687 h 3993637"/>
              <a:gd name="connsiteX2" fmla="*/ 289871 w 1716757"/>
              <a:gd name="connsiteY2" fmla="*/ 2317237 h 3993637"/>
              <a:gd name="connsiteX3" fmla="*/ 324 w 1716757"/>
              <a:gd name="connsiteY3" fmla="*/ 1269739 h 3993637"/>
              <a:gd name="connsiteX4" fmla="*/ 341388 w 1716757"/>
              <a:gd name="connsiteY4" fmla="*/ 581315 h 3993637"/>
              <a:gd name="connsiteX5" fmla="*/ 945933 w 1716757"/>
              <a:gd name="connsiteY5" fmla="*/ 227064 h 3993637"/>
              <a:gd name="connsiteX6" fmla="*/ 1716757 w 1716757"/>
              <a:gd name="connsiteY6" fmla="*/ 0 h 3993637"/>
              <a:gd name="connsiteX0" fmla="*/ 1490021 w 1490021"/>
              <a:gd name="connsiteY0" fmla="*/ 3902099 h 3902099"/>
              <a:gd name="connsiteX1" fmla="*/ 804221 w 1490021"/>
              <a:gd name="connsiteY1" fmla="*/ 3159149 h 3902099"/>
              <a:gd name="connsiteX2" fmla="*/ 289871 w 1490021"/>
              <a:gd name="connsiteY2" fmla="*/ 2225699 h 3902099"/>
              <a:gd name="connsiteX3" fmla="*/ 324 w 1490021"/>
              <a:gd name="connsiteY3" fmla="*/ 1178201 h 3902099"/>
              <a:gd name="connsiteX4" fmla="*/ 341388 w 1490021"/>
              <a:gd name="connsiteY4" fmla="*/ 489777 h 3902099"/>
              <a:gd name="connsiteX5" fmla="*/ 945933 w 1490021"/>
              <a:gd name="connsiteY5" fmla="*/ 135526 h 3902099"/>
              <a:gd name="connsiteX6" fmla="*/ 1341284 w 1490021"/>
              <a:gd name="connsiteY6" fmla="*/ 0 h 3902099"/>
              <a:gd name="connsiteX0" fmla="*/ 1490021 w 1490021"/>
              <a:gd name="connsiteY0" fmla="*/ 3766573 h 3766573"/>
              <a:gd name="connsiteX1" fmla="*/ 804221 w 1490021"/>
              <a:gd name="connsiteY1" fmla="*/ 3023623 h 3766573"/>
              <a:gd name="connsiteX2" fmla="*/ 289871 w 1490021"/>
              <a:gd name="connsiteY2" fmla="*/ 2090173 h 3766573"/>
              <a:gd name="connsiteX3" fmla="*/ 324 w 1490021"/>
              <a:gd name="connsiteY3" fmla="*/ 1042675 h 3766573"/>
              <a:gd name="connsiteX4" fmla="*/ 341388 w 1490021"/>
              <a:gd name="connsiteY4" fmla="*/ 354251 h 3766573"/>
              <a:gd name="connsiteX5" fmla="*/ 945933 w 1490021"/>
              <a:gd name="connsiteY5" fmla="*/ 0 h 37665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90021" h="3766573">
                <a:moveTo>
                  <a:pt x="1490021" y="3766573"/>
                </a:moveTo>
                <a:cubicBezTo>
                  <a:pt x="1247133" y="3534798"/>
                  <a:pt x="1004246" y="3303023"/>
                  <a:pt x="804221" y="3023623"/>
                </a:cubicBezTo>
                <a:cubicBezTo>
                  <a:pt x="604196" y="2744223"/>
                  <a:pt x="423854" y="2420331"/>
                  <a:pt x="289871" y="2090173"/>
                </a:cubicBezTo>
                <a:cubicBezTo>
                  <a:pt x="155888" y="1760015"/>
                  <a:pt x="-8262" y="1331995"/>
                  <a:pt x="324" y="1042675"/>
                </a:cubicBezTo>
                <a:cubicBezTo>
                  <a:pt x="8910" y="753355"/>
                  <a:pt x="155194" y="538147"/>
                  <a:pt x="341388" y="354251"/>
                </a:cubicBezTo>
                <a:cubicBezTo>
                  <a:pt x="527582" y="170355"/>
                  <a:pt x="716675" y="106363"/>
                  <a:pt x="945933" y="0"/>
                </a:cubicBezTo>
              </a:path>
            </a:pathLst>
          </a:custGeom>
          <a:noFill/>
          <a:ln w="44450">
            <a:solidFill>
              <a:srgbClr val="FF0000">
                <a:alpha val="33000"/>
              </a:srgb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3" name="Straight Connector 52"/>
          <p:cNvCxnSpPr/>
          <p:nvPr/>
        </p:nvCxnSpPr>
        <p:spPr>
          <a:xfrm flipV="1">
            <a:off x="1177198" y="1753475"/>
            <a:ext cx="4185377" cy="405"/>
          </a:xfrm>
          <a:prstGeom prst="line">
            <a:avLst/>
          </a:prstGeom>
          <a:ln w="34925">
            <a:solidFill>
              <a:schemeClr val="tx1">
                <a:lumMod val="75000"/>
                <a:lumOff val="25000"/>
                <a:alpha val="32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Freeform 5">
            <a:hlinkClick r:id="rId3" action="ppaction://hlinkfile"/>
          </p:cNvPr>
          <p:cNvSpPr>
            <a:spLocks/>
          </p:cNvSpPr>
          <p:nvPr/>
        </p:nvSpPr>
        <p:spPr bwMode="auto">
          <a:xfrm rot="7032168">
            <a:off x="1632390" y="4627763"/>
            <a:ext cx="603250" cy="573087"/>
          </a:xfrm>
          <a:custGeom>
            <a:avLst/>
            <a:gdLst>
              <a:gd name="T0" fmla="*/ 2147483647 w 380"/>
              <a:gd name="T1" fmla="*/ 2147483647 h 361"/>
              <a:gd name="T2" fmla="*/ 2147483647 w 380"/>
              <a:gd name="T3" fmla="*/ 2147483647 h 361"/>
              <a:gd name="T4" fmla="*/ 2147483647 w 380"/>
              <a:gd name="T5" fmla="*/ 2147483647 h 361"/>
              <a:gd name="T6" fmla="*/ 2147483647 w 380"/>
              <a:gd name="T7" fmla="*/ 2147483647 h 361"/>
              <a:gd name="T8" fmla="*/ 2147483647 w 380"/>
              <a:gd name="T9" fmla="*/ 2147483647 h 361"/>
              <a:gd name="T10" fmla="*/ 2147483647 w 380"/>
              <a:gd name="T11" fmla="*/ 2147483647 h 361"/>
              <a:gd name="T12" fmla="*/ 2147483647 w 380"/>
              <a:gd name="T13" fmla="*/ 2147483647 h 361"/>
              <a:gd name="T14" fmla="*/ 2147483647 w 380"/>
              <a:gd name="T15" fmla="*/ 2147483647 h 361"/>
              <a:gd name="T16" fmla="*/ 0 w 380"/>
              <a:gd name="T17" fmla="*/ 0 h 361"/>
              <a:gd name="T18" fmla="*/ 2147483647 w 380"/>
              <a:gd name="T19" fmla="*/ 2147483647 h 361"/>
              <a:gd name="T20" fmla="*/ 2147483647 w 380"/>
              <a:gd name="T21" fmla="*/ 2147483647 h 361"/>
              <a:gd name="T22" fmla="*/ 2147483647 w 380"/>
              <a:gd name="T23" fmla="*/ 2147483647 h 361"/>
              <a:gd name="T24" fmla="*/ 2147483647 w 380"/>
              <a:gd name="T25" fmla="*/ 2147483647 h 361"/>
              <a:gd name="T26" fmla="*/ 2147483647 w 380"/>
              <a:gd name="T27" fmla="*/ 2147483647 h 361"/>
              <a:gd name="T28" fmla="*/ 2147483647 w 380"/>
              <a:gd name="T29" fmla="*/ 2147483647 h 361"/>
              <a:gd name="T30" fmla="*/ 2147483647 w 380"/>
              <a:gd name="T31" fmla="*/ 2147483647 h 361"/>
              <a:gd name="T32" fmla="*/ 2147483647 w 380"/>
              <a:gd name="T33" fmla="*/ 2147483647 h 361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0" t="0" r="r" b="b"/>
            <a:pathLst>
              <a:path w="380" h="361">
                <a:moveTo>
                  <a:pt x="352" y="324"/>
                </a:moveTo>
                <a:lnTo>
                  <a:pt x="294" y="360"/>
                </a:lnTo>
                <a:lnTo>
                  <a:pt x="282" y="351"/>
                </a:lnTo>
                <a:lnTo>
                  <a:pt x="307" y="301"/>
                </a:lnTo>
                <a:lnTo>
                  <a:pt x="273" y="304"/>
                </a:lnTo>
                <a:lnTo>
                  <a:pt x="141" y="175"/>
                </a:lnTo>
                <a:lnTo>
                  <a:pt x="129" y="143"/>
                </a:lnTo>
                <a:lnTo>
                  <a:pt x="51" y="68"/>
                </a:lnTo>
                <a:lnTo>
                  <a:pt x="0" y="0"/>
                </a:lnTo>
                <a:lnTo>
                  <a:pt x="71" y="42"/>
                </a:lnTo>
                <a:lnTo>
                  <a:pt x="149" y="114"/>
                </a:lnTo>
                <a:lnTo>
                  <a:pt x="179" y="121"/>
                </a:lnTo>
                <a:lnTo>
                  <a:pt x="320" y="249"/>
                </a:lnTo>
                <a:lnTo>
                  <a:pt x="319" y="281"/>
                </a:lnTo>
                <a:lnTo>
                  <a:pt x="365" y="256"/>
                </a:lnTo>
                <a:lnTo>
                  <a:pt x="379" y="275"/>
                </a:lnTo>
                <a:lnTo>
                  <a:pt x="352" y="324"/>
                </a:lnTo>
              </a:path>
            </a:pathLst>
          </a:custGeom>
          <a:solidFill>
            <a:srgbClr val="FF0000"/>
          </a:solidFill>
          <a:ln w="12700" cap="rnd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endParaRPr lang="en-US"/>
          </a:p>
        </p:txBody>
      </p:sp>
      <p:pic>
        <p:nvPicPr>
          <p:cNvPr id="55" name="Picture 5" descr="C:\Users\shorr\Desktop\SU-35_Fighter_1.jpg"/>
          <p:cNvPicPr>
            <a:picLocks noChangeAspect="1" noChangeArrowheads="1"/>
          </p:cNvPicPr>
          <p:nvPr/>
        </p:nvPicPr>
        <p:blipFill>
          <a:blip r:embed="rId9" cstate="screen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7620" b="77346" l="462" r="99077">
                        <a14:foregroundMark x1="40923" y1="43936" x2="36462" y2="42792"/>
                        <a14:foregroundMark x1="16923" y1="48513" x2="22615" y2="45995"/>
                        <a14:foregroundMark x1="24154" y1="45080" x2="28462" y2="42563"/>
                        <a14:foregroundMark x1="29385" y1="42792" x2="34154" y2="42334"/>
                        <a14:foregroundMark x1="29385" y1="42334" x2="31077" y2="42105"/>
                        <a14:foregroundMark x1="28769" y1="42563" x2="16615" y2="4851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64869" flipH="1">
            <a:off x="636516" y="1193600"/>
            <a:ext cx="1496419" cy="1119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6" name="TextBox 1"/>
          <p:cNvSpPr txBox="1">
            <a:spLocks noChangeArrowheads="1"/>
          </p:cNvSpPr>
          <p:nvPr/>
        </p:nvSpPr>
        <p:spPr bwMode="auto">
          <a:xfrm>
            <a:off x="57275" y="2159774"/>
            <a:ext cx="4386414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buFont typeface="Wingdings" panose="05000000000000000000" pitchFamily="2" charset="2"/>
              <a:buChar char="Ø"/>
            </a:pPr>
            <a:r>
              <a:rPr lang="en-US" altLang="en-US" dirty="0">
                <a:latin typeface="+mj-lt"/>
              </a:rPr>
              <a:t>La </a:t>
            </a:r>
            <a:r>
              <a:rPr lang="en-US" altLang="en-US" dirty="0" err="1">
                <a:latin typeface="+mj-lt"/>
              </a:rPr>
              <a:t>razón</a:t>
            </a:r>
            <a:r>
              <a:rPr lang="en-US" altLang="en-US" dirty="0">
                <a:latin typeface="+mj-lt"/>
              </a:rPr>
              <a:t> de </a:t>
            </a:r>
            <a:r>
              <a:rPr lang="en-US" altLang="en-US" dirty="0" err="1">
                <a:latin typeface="+mj-lt"/>
              </a:rPr>
              <a:t>giro</a:t>
            </a:r>
            <a:r>
              <a:rPr lang="en-US" altLang="en-US" dirty="0">
                <a:latin typeface="+mj-lt"/>
              </a:rPr>
              <a:t> del </a:t>
            </a:r>
            <a:r>
              <a:rPr lang="en-US" altLang="en-US" dirty="0" err="1">
                <a:latin typeface="+mj-lt"/>
              </a:rPr>
              <a:t>Misil</a:t>
            </a:r>
            <a:r>
              <a:rPr lang="en-US" altLang="en-US" dirty="0">
                <a:latin typeface="+mj-lt"/>
              </a:rPr>
              <a:t> </a:t>
            </a:r>
            <a:r>
              <a:rPr lang="en-US" altLang="en-US" dirty="0" err="1">
                <a:latin typeface="+mj-lt"/>
              </a:rPr>
              <a:t>es</a:t>
            </a:r>
            <a:r>
              <a:rPr lang="en-US" altLang="en-US" dirty="0">
                <a:latin typeface="+mj-lt"/>
              </a:rPr>
              <a:t> </a:t>
            </a:r>
            <a:r>
              <a:rPr lang="en-US" altLang="en-US" dirty="0" err="1">
                <a:latin typeface="+mj-lt"/>
              </a:rPr>
              <a:t>proporcional</a:t>
            </a:r>
            <a:r>
              <a:rPr lang="en-US" altLang="en-US" dirty="0">
                <a:latin typeface="+mj-lt"/>
              </a:rPr>
              <a:t> al </a:t>
            </a:r>
            <a:r>
              <a:rPr lang="en-US" altLang="en-US" dirty="0" err="1">
                <a:latin typeface="+mj-lt"/>
              </a:rPr>
              <a:t>cambio</a:t>
            </a:r>
            <a:r>
              <a:rPr lang="en-US" altLang="en-US" dirty="0">
                <a:latin typeface="+mj-lt"/>
              </a:rPr>
              <a:t> de </a:t>
            </a:r>
            <a:r>
              <a:rPr lang="en-US" altLang="en-US" dirty="0" err="1">
                <a:latin typeface="+mj-lt"/>
              </a:rPr>
              <a:t>rumbo</a:t>
            </a:r>
            <a:r>
              <a:rPr lang="en-US" altLang="en-US" dirty="0">
                <a:latin typeface="+mj-lt"/>
              </a:rPr>
              <a:t> del </a:t>
            </a:r>
            <a:r>
              <a:rPr lang="en-US" altLang="en-US" dirty="0" err="1">
                <a:latin typeface="+mj-lt"/>
              </a:rPr>
              <a:t>blanco</a:t>
            </a:r>
            <a:endParaRPr lang="en-US" altLang="en-US" dirty="0">
              <a:latin typeface="+mj-lt"/>
            </a:endParaRPr>
          </a:p>
          <a:p>
            <a:pPr marL="457200" lvl="1" indent="0" eaLnBrk="1" hangingPunct="1"/>
            <a:r>
              <a:rPr lang="en-US" altLang="en-US" sz="1800" b="1" i="1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(</a:t>
            </a:r>
            <a:r>
              <a:rPr lang="en-US" altLang="en-US" sz="1800" b="1" i="1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giro</a:t>
            </a:r>
            <a:r>
              <a:rPr lang="en-US" altLang="en-US" sz="1800" b="1" i="1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 mayor </a:t>
            </a:r>
            <a:r>
              <a:rPr lang="en-US" altLang="en-US" sz="1800" b="1" i="1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mientras</a:t>
            </a:r>
            <a:r>
              <a:rPr lang="en-US" altLang="en-US" sz="1800" b="1" i="1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 </a:t>
            </a:r>
            <a:r>
              <a:rPr lang="en-US" altLang="en-US" sz="1800" b="1" i="1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esté</a:t>
            </a:r>
            <a:r>
              <a:rPr lang="en-US" altLang="en-US" sz="1800" b="1" i="1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 </a:t>
            </a:r>
            <a:r>
              <a:rPr lang="en-US" altLang="en-US" sz="1800" b="1" i="1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más</a:t>
            </a:r>
            <a:r>
              <a:rPr lang="en-US" altLang="en-US" sz="1800" b="1" i="1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 </a:t>
            </a:r>
            <a:r>
              <a:rPr lang="en-US" altLang="en-US" sz="1800" b="1" i="1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cerca</a:t>
            </a:r>
            <a:r>
              <a:rPr lang="en-US" altLang="en-US" sz="1800" b="1" i="1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)</a:t>
            </a:r>
            <a:endParaRPr lang="en-US" altLang="en-US" b="1" i="1" dirty="0">
              <a:solidFill>
                <a:schemeClr val="tx1">
                  <a:lumMod val="50000"/>
                  <a:lumOff val="50000"/>
                </a:schemeClr>
              </a:solidFill>
              <a:latin typeface="+mj-lt"/>
            </a:endParaRPr>
          </a:p>
        </p:txBody>
      </p:sp>
      <p:grpSp>
        <p:nvGrpSpPr>
          <p:cNvPr id="57" name="Group 56"/>
          <p:cNvGrpSpPr/>
          <p:nvPr/>
        </p:nvGrpSpPr>
        <p:grpSpPr>
          <a:xfrm>
            <a:off x="180351" y="3677677"/>
            <a:ext cx="1625009" cy="741591"/>
            <a:chOff x="6392398" y="4890306"/>
            <a:chExt cx="1934504" cy="897120"/>
          </a:xfrm>
        </p:grpSpPr>
        <p:sp>
          <p:nvSpPr>
            <p:cNvPr id="58" name="Rounded Rectangle 57"/>
            <p:cNvSpPr/>
            <p:nvPr/>
          </p:nvSpPr>
          <p:spPr>
            <a:xfrm>
              <a:off x="6392398" y="4890306"/>
              <a:ext cx="1934504" cy="897120"/>
            </a:xfrm>
            <a:prstGeom prst="round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sz="1400">
                <a:solidFill>
                  <a:schemeClr val="tx1"/>
                </a:solidFill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9" name="TextBox 58"/>
                <p:cNvSpPr txBox="1"/>
                <p:nvPr/>
              </p:nvSpPr>
              <p:spPr>
                <a:xfrm>
                  <a:off x="6392398" y="4941578"/>
                  <a:ext cx="1500667" cy="619016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f>
                          <m:fPr>
                            <m:ctrlPr>
                              <a:rPr lang="en-US" b="1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b="1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𝝏</m:t>
                            </m:r>
                            <m:sSub>
                              <m:sSubPr>
                                <m:ctrlPr>
                                  <a:rPr lang="en-US" b="1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b="1" i="1" smtClean="0">
                                    <a:solidFill>
                                      <a:schemeClr val="tx1"/>
                                    </a:solidFill>
                                    <a:latin typeface="Cambria Math"/>
                                    <a:ea typeface="Cambria Math"/>
                                  </a:rPr>
                                  <m:t>𝜽</m:t>
                                </m:r>
                              </m:e>
                              <m:sub>
                                <m:r>
                                  <a:rPr lang="en-US" b="1" i="1" smtClean="0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  <m:t>𝑴</m:t>
                                </m:r>
                              </m:sub>
                            </m:sSub>
                          </m:num>
                          <m:den>
                            <m:r>
                              <a:rPr lang="en-US" b="1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𝝏</m:t>
                            </m:r>
                            <m:r>
                              <a:rPr lang="en-US" b="1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𝒕</m:t>
                            </m:r>
                          </m:den>
                        </m:f>
                        <m:r>
                          <a:rPr lang="en-US" b="1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=</m:t>
                        </m:r>
                        <m:r>
                          <a:rPr lang="en-US" b="1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𝑲</m:t>
                        </m:r>
                        <m:f>
                          <m:fPr>
                            <m:ctrlPr>
                              <a:rPr lang="en-US" b="1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b="1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𝝏</m:t>
                            </m:r>
                            <m:r>
                              <a:rPr lang="en-US" b="1" i="1" smtClean="0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</a:rPr>
                              <m:t>𝜷</m:t>
                            </m:r>
                          </m:num>
                          <m:den>
                            <m:r>
                              <a:rPr lang="en-US" b="1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𝝏</m:t>
                            </m:r>
                            <m:r>
                              <a:rPr lang="en-US" b="1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𝒕</m:t>
                            </m:r>
                          </m:den>
                        </m:f>
                      </m:oMath>
                    </m:oMathPara>
                  </a14:m>
                  <a:endParaRPr lang="en-US" b="1" dirty="0">
                    <a:solidFill>
                      <a:schemeClr val="tx1"/>
                    </a:solidFill>
                  </a:endParaRPr>
                </a:p>
              </p:txBody>
            </p:sp>
          </mc:Choice>
          <mc:Fallback xmlns="">
            <p:sp>
              <p:nvSpPr>
                <p:cNvPr id="33" name="TextBox 3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392398" y="4941578"/>
                  <a:ext cx="1934504" cy="794576"/>
                </a:xfrm>
                <a:prstGeom prst="rect">
                  <a:avLst/>
                </a:prstGeom>
                <a:blipFill rotWithShape="1"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60" name="Group 59"/>
          <p:cNvGrpSpPr/>
          <p:nvPr/>
        </p:nvGrpSpPr>
        <p:grpSpPr>
          <a:xfrm>
            <a:off x="85689" y="4983228"/>
            <a:ext cx="8724937" cy="1862048"/>
            <a:chOff x="85689" y="5258981"/>
            <a:chExt cx="8724937" cy="1862048"/>
          </a:xfrm>
        </p:grpSpPr>
        <p:sp>
          <p:nvSpPr>
            <p:cNvPr id="61" name="Text Box 11"/>
            <p:cNvSpPr txBox="1">
              <a:spLocks noChangeArrowheads="1"/>
            </p:cNvSpPr>
            <p:nvPr/>
          </p:nvSpPr>
          <p:spPr bwMode="auto">
            <a:xfrm>
              <a:off x="85689" y="5258981"/>
              <a:ext cx="4246033" cy="186204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 eaLnBrk="0" hangingPunct="0">
                <a:tabLst>
                  <a:tab pos="457200" algn="l"/>
                </a:tabLs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tabLst>
                  <a:tab pos="457200" algn="l"/>
                </a:tabLs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tabLst>
                  <a:tab pos="457200" algn="l"/>
                </a:tabLs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tabLst>
                  <a:tab pos="457200" algn="l"/>
                </a:tabLs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tabLst>
                  <a:tab pos="457200" algn="l"/>
                </a:tabLs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457200" algn="l"/>
                </a:tabLs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457200" algn="l"/>
                </a:tabLs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457200" algn="l"/>
                </a:tabLs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457200" algn="l"/>
                </a:tabLs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US" altLang="en-US" sz="2300" b="1" dirty="0" err="1">
                  <a:solidFill>
                    <a:srgbClr val="00B050"/>
                  </a:solidFill>
                  <a:latin typeface="+mj-lt"/>
                </a:rPr>
                <a:t>Ventajas</a:t>
              </a:r>
              <a:r>
                <a:rPr lang="en-US" altLang="en-US" sz="2300" b="1" dirty="0">
                  <a:solidFill>
                    <a:srgbClr val="00B050"/>
                  </a:solidFill>
                  <a:latin typeface="+mj-lt"/>
                </a:rPr>
                <a:t>:</a:t>
              </a:r>
            </a:p>
            <a:p>
              <a:pPr marL="342900" indent="-342900" eaLnBrk="1" hangingPunct="1">
                <a:buFont typeface="Arial" panose="020B0604020202020204" pitchFamily="34" charset="0"/>
                <a:buChar char="•"/>
              </a:pPr>
              <a:r>
                <a:rPr lang="en-US" altLang="en-US" sz="2300" dirty="0">
                  <a:solidFill>
                    <a:srgbClr val="00B050"/>
                  </a:solidFill>
                  <a:latin typeface="+mj-lt"/>
                </a:rPr>
                <a:t>Se </a:t>
              </a:r>
              <a:r>
                <a:rPr lang="en-US" altLang="en-US" sz="2300" dirty="0" err="1">
                  <a:solidFill>
                    <a:srgbClr val="00B050"/>
                  </a:solidFill>
                  <a:latin typeface="+mj-lt"/>
                </a:rPr>
                <a:t>incrementa</a:t>
              </a:r>
              <a:r>
                <a:rPr lang="en-US" altLang="en-US" sz="2300" dirty="0">
                  <a:solidFill>
                    <a:srgbClr val="00B050"/>
                  </a:solidFill>
                  <a:latin typeface="+mj-lt"/>
                </a:rPr>
                <a:t> la </a:t>
              </a:r>
              <a:r>
                <a:rPr lang="en-US" altLang="en-US" sz="2300" dirty="0" err="1">
                  <a:solidFill>
                    <a:srgbClr val="00B050"/>
                  </a:solidFill>
                  <a:latin typeface="+mj-lt"/>
                </a:rPr>
                <a:t>maniobrabilidad</a:t>
              </a:r>
              <a:r>
                <a:rPr lang="en-US" altLang="en-US" sz="2300" dirty="0">
                  <a:solidFill>
                    <a:srgbClr val="00B050"/>
                  </a:solidFill>
                  <a:latin typeface="+mj-lt"/>
                </a:rPr>
                <a:t> </a:t>
              </a:r>
              <a:r>
                <a:rPr lang="en-US" altLang="en-US" sz="2300" dirty="0" err="1">
                  <a:solidFill>
                    <a:srgbClr val="00B050"/>
                  </a:solidFill>
                  <a:latin typeface="+mj-lt"/>
                </a:rPr>
                <a:t>en</a:t>
              </a:r>
              <a:r>
                <a:rPr lang="en-US" altLang="en-US" sz="2300" dirty="0">
                  <a:solidFill>
                    <a:srgbClr val="00B050"/>
                  </a:solidFill>
                  <a:latin typeface="+mj-lt"/>
                </a:rPr>
                <a:t> la </a:t>
              </a:r>
              <a:r>
                <a:rPr lang="en-US" altLang="en-US" sz="2300" dirty="0" err="1">
                  <a:solidFill>
                    <a:srgbClr val="00B050"/>
                  </a:solidFill>
                  <a:latin typeface="+mj-lt"/>
                </a:rPr>
                <a:t>interpceptación</a:t>
              </a:r>
              <a:endParaRPr lang="en-US" altLang="en-US" sz="2300" dirty="0">
                <a:solidFill>
                  <a:srgbClr val="00B050"/>
                </a:solidFill>
                <a:latin typeface="+mj-lt"/>
              </a:endParaRPr>
            </a:p>
            <a:p>
              <a:pPr marL="342900" indent="-342900" eaLnBrk="1" hangingPunct="1">
                <a:buFont typeface="Arial" panose="020B0604020202020204" pitchFamily="34" charset="0"/>
                <a:buChar char="•"/>
              </a:pPr>
              <a:r>
                <a:rPr lang="en-US" altLang="en-US" sz="2300" dirty="0" err="1">
                  <a:solidFill>
                    <a:srgbClr val="00B050"/>
                  </a:solidFill>
                  <a:latin typeface="+mj-lt"/>
                </a:rPr>
                <a:t>Ruta</a:t>
              </a:r>
              <a:r>
                <a:rPr lang="en-US" altLang="en-US" sz="2300" dirty="0">
                  <a:solidFill>
                    <a:srgbClr val="00B050"/>
                  </a:solidFill>
                  <a:latin typeface="+mj-lt"/>
                </a:rPr>
                <a:t> de </a:t>
              </a:r>
              <a:r>
                <a:rPr lang="en-US" altLang="en-US" sz="2300" dirty="0" err="1">
                  <a:solidFill>
                    <a:srgbClr val="00B050"/>
                  </a:solidFill>
                  <a:latin typeface="+mj-lt"/>
                </a:rPr>
                <a:t>vuelo</a:t>
              </a:r>
              <a:r>
                <a:rPr lang="en-US" altLang="en-US" sz="2300" dirty="0">
                  <a:solidFill>
                    <a:srgbClr val="00B050"/>
                  </a:solidFill>
                  <a:latin typeface="+mj-lt"/>
                </a:rPr>
                <a:t> </a:t>
              </a:r>
              <a:r>
                <a:rPr lang="en-US" altLang="en-US" sz="2300" dirty="0" err="1">
                  <a:solidFill>
                    <a:srgbClr val="00B050"/>
                  </a:solidFill>
                  <a:latin typeface="+mj-lt"/>
                </a:rPr>
                <a:t>eficiente</a:t>
              </a:r>
              <a:endParaRPr lang="en-US" altLang="en-US" sz="2300" dirty="0">
                <a:solidFill>
                  <a:srgbClr val="00B050"/>
                </a:solidFill>
                <a:latin typeface="+mj-lt"/>
              </a:endParaRPr>
            </a:p>
          </p:txBody>
        </p:sp>
        <p:sp>
          <p:nvSpPr>
            <p:cNvPr id="62" name="Text Box 11"/>
            <p:cNvSpPr txBox="1">
              <a:spLocks noChangeArrowheads="1"/>
            </p:cNvSpPr>
            <p:nvPr/>
          </p:nvSpPr>
          <p:spPr bwMode="auto">
            <a:xfrm>
              <a:off x="5036812" y="5380836"/>
              <a:ext cx="3773814" cy="118494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 eaLnBrk="0" hangingPunct="0">
                <a:tabLst>
                  <a:tab pos="457200" algn="l"/>
                </a:tabLs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tabLst>
                  <a:tab pos="457200" algn="l"/>
                </a:tabLs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tabLst>
                  <a:tab pos="457200" algn="l"/>
                </a:tabLs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tabLst>
                  <a:tab pos="457200" algn="l"/>
                </a:tabLs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tabLst>
                  <a:tab pos="457200" algn="l"/>
                </a:tabLs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457200" algn="l"/>
                </a:tabLs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457200" algn="l"/>
                </a:tabLs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457200" algn="l"/>
                </a:tabLs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457200" algn="l"/>
                </a:tabLs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US" altLang="en-US" sz="2300" b="1" dirty="0" err="1">
                  <a:solidFill>
                    <a:srgbClr val="FF0000"/>
                  </a:solidFill>
                  <a:latin typeface="+mj-lt"/>
                </a:rPr>
                <a:t>Desventaja</a:t>
              </a:r>
              <a:r>
                <a:rPr lang="en-US" altLang="en-US" sz="2300" b="1" dirty="0">
                  <a:solidFill>
                    <a:srgbClr val="FF0000"/>
                  </a:solidFill>
                  <a:latin typeface="+mj-lt"/>
                </a:rPr>
                <a:t>:</a:t>
              </a:r>
            </a:p>
            <a:p>
              <a:pPr marL="342900" indent="-342900" eaLnBrk="1" hangingPunct="1">
                <a:buFont typeface="Arial" panose="020B0604020202020204" pitchFamily="34" charset="0"/>
                <a:buChar char="•"/>
              </a:pPr>
              <a:r>
                <a:rPr lang="en-US" altLang="en-US" dirty="0" err="1">
                  <a:solidFill>
                    <a:srgbClr val="FF0000"/>
                  </a:solidFill>
                  <a:latin typeface="+mj-lt"/>
                </a:rPr>
                <a:t>Intensivo</a:t>
              </a:r>
              <a:r>
                <a:rPr lang="en-US" altLang="en-US" dirty="0">
                  <a:solidFill>
                    <a:srgbClr val="FF0000"/>
                  </a:solidFill>
                  <a:latin typeface="+mj-lt"/>
                </a:rPr>
                <a:t> </a:t>
              </a:r>
              <a:r>
                <a:rPr lang="en-US" altLang="en-US" dirty="0" err="1">
                  <a:solidFill>
                    <a:srgbClr val="FF0000"/>
                  </a:solidFill>
                  <a:latin typeface="+mj-lt"/>
                </a:rPr>
                <a:t>en</a:t>
              </a:r>
              <a:r>
                <a:rPr lang="en-US" altLang="en-US" dirty="0">
                  <a:solidFill>
                    <a:srgbClr val="FF0000"/>
                  </a:solidFill>
                  <a:latin typeface="+mj-lt"/>
                </a:rPr>
                <a:t> </a:t>
              </a:r>
              <a:r>
                <a:rPr lang="en-US" altLang="en-US" dirty="0" err="1">
                  <a:solidFill>
                    <a:srgbClr val="FF0000"/>
                  </a:solidFill>
                  <a:latin typeface="+mj-lt"/>
                </a:rPr>
                <a:t>sensores</a:t>
              </a:r>
              <a:r>
                <a:rPr lang="en-US" altLang="en-US" dirty="0">
                  <a:solidFill>
                    <a:srgbClr val="FF0000"/>
                  </a:solidFill>
                  <a:latin typeface="+mj-lt"/>
                </a:rPr>
                <a:t> y </a:t>
              </a:r>
              <a:r>
                <a:rPr lang="en-US" altLang="en-US" dirty="0" err="1">
                  <a:solidFill>
                    <a:srgbClr val="FF0000"/>
                  </a:solidFill>
                  <a:latin typeface="+mj-lt"/>
                </a:rPr>
                <a:t>computadores</a:t>
              </a:r>
              <a:endParaRPr lang="en-US" altLang="en-US" dirty="0">
                <a:solidFill>
                  <a:srgbClr val="FF0000"/>
                </a:solidFill>
                <a:latin typeface="+mj-lt"/>
              </a:endParaRPr>
            </a:p>
          </p:txBody>
        </p:sp>
      </p:grpSp>
      <p:grpSp>
        <p:nvGrpSpPr>
          <p:cNvPr id="63" name="Group 62"/>
          <p:cNvGrpSpPr/>
          <p:nvPr/>
        </p:nvGrpSpPr>
        <p:grpSpPr>
          <a:xfrm>
            <a:off x="2177048" y="3838327"/>
            <a:ext cx="2859764" cy="1700288"/>
            <a:chOff x="2177048" y="4114080"/>
            <a:chExt cx="2859764" cy="1700288"/>
          </a:xfrm>
        </p:grpSpPr>
        <p:cxnSp>
          <p:nvCxnSpPr>
            <p:cNvPr id="64" name="Straight Connector 63"/>
            <p:cNvCxnSpPr/>
            <p:nvPr/>
          </p:nvCxnSpPr>
          <p:spPr>
            <a:xfrm flipH="1">
              <a:off x="2598774" y="4431398"/>
              <a:ext cx="1593938" cy="556749"/>
            </a:xfrm>
            <a:prstGeom prst="line">
              <a:avLst/>
            </a:prstGeom>
            <a:ln w="15875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Arc 64"/>
            <p:cNvSpPr/>
            <p:nvPr/>
          </p:nvSpPr>
          <p:spPr>
            <a:xfrm>
              <a:off x="2177048" y="4114080"/>
              <a:ext cx="1700288" cy="1700288"/>
            </a:xfrm>
            <a:prstGeom prst="arc">
              <a:avLst>
                <a:gd name="adj1" fmla="val 19380873"/>
                <a:gd name="adj2" fmla="val 19973406"/>
              </a:avLst>
            </a:prstGeom>
            <a:ln>
              <a:solidFill>
                <a:schemeClr val="tx1">
                  <a:lumMod val="75000"/>
                  <a:lumOff val="25000"/>
                </a:schemeClr>
              </a:solidFill>
              <a:headEnd type="stealth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3544562" y="4581369"/>
              <a:ext cx="149225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 err="1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Lenta</a:t>
              </a:r>
              <a:r>
                <a:rPr lang="en-US" sz="1200" b="1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 </a:t>
              </a:r>
              <a:r>
                <a:rPr lang="en-US" sz="1200" b="1" dirty="0" err="1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razón</a:t>
              </a:r>
              <a:r>
                <a:rPr lang="en-US" sz="1200" b="1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 de </a:t>
              </a:r>
              <a:r>
                <a:rPr lang="en-US" sz="1200" b="1" dirty="0" err="1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giro</a:t>
              </a:r>
              <a:endParaRPr lang="en-US" sz="1200" b="1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67" name="Group 66"/>
          <p:cNvGrpSpPr/>
          <p:nvPr/>
        </p:nvGrpSpPr>
        <p:grpSpPr>
          <a:xfrm>
            <a:off x="4443689" y="2218250"/>
            <a:ext cx="2752123" cy="1700288"/>
            <a:chOff x="4443689" y="2494003"/>
            <a:chExt cx="2752123" cy="1700288"/>
          </a:xfrm>
        </p:grpSpPr>
        <p:cxnSp>
          <p:nvCxnSpPr>
            <p:cNvPr id="68" name="Straight Connector 67"/>
            <p:cNvCxnSpPr/>
            <p:nvPr/>
          </p:nvCxnSpPr>
          <p:spPr>
            <a:xfrm flipH="1">
              <a:off x="5319234" y="2507811"/>
              <a:ext cx="535465" cy="666380"/>
            </a:xfrm>
            <a:prstGeom prst="line">
              <a:avLst/>
            </a:prstGeom>
            <a:ln w="15875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" name="Arc 68"/>
            <p:cNvSpPr/>
            <p:nvPr/>
          </p:nvSpPr>
          <p:spPr>
            <a:xfrm>
              <a:off x="4443689" y="2494003"/>
              <a:ext cx="1700288" cy="1700288"/>
            </a:xfrm>
            <a:prstGeom prst="arc">
              <a:avLst>
                <a:gd name="adj1" fmla="val 16832470"/>
                <a:gd name="adj2" fmla="val 18171292"/>
              </a:avLst>
            </a:prstGeom>
            <a:ln>
              <a:solidFill>
                <a:schemeClr val="tx1">
                  <a:lumMod val="75000"/>
                  <a:lumOff val="25000"/>
                </a:schemeClr>
              </a:solidFill>
              <a:headEnd type="stealth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5703562" y="2564002"/>
              <a:ext cx="149225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 err="1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Rápida</a:t>
              </a:r>
              <a:r>
                <a:rPr lang="en-US" sz="1200" b="1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 </a:t>
              </a:r>
              <a:r>
                <a:rPr lang="en-US" sz="1200" b="1" dirty="0" err="1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razón</a:t>
              </a:r>
              <a:r>
                <a:rPr lang="en-US" sz="1200" b="1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 de </a:t>
              </a:r>
              <a:r>
                <a:rPr lang="en-US" sz="1200" b="1" dirty="0" err="1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giro</a:t>
              </a:r>
              <a:endParaRPr lang="en-US" sz="1200" b="1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6692490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pat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2.96296E-6 L 0.10226 -0.04953 C 0.13333 -0.06597 0.19531 -0.09768 0.24635 -0.14305 C 0.28993 -0.18842 0.32656 -0.20115 0.36927 -0.31041 L 0.38055 -0.36481 L 0.38542 -0.40347 L 0.38368 -0.43449 " pathEditMode="relative" rAng="473502" ptsTypes="FffFAAF">
                                      <p:cBhvr>
                                        <p:cTn id="6" dur="3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427" y="-2169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3.33333E-6 L 0.45417 -0.00139 " pathEditMode="relative" rAng="0" ptsTypes="AA">
                                      <p:cBhvr>
                                        <p:cTn id="8" dur="3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708" y="-69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3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mph" presetSubtype="0" accel="59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4200000">
                                      <p:cBhvr>
                                        <p:cTn id="13" dur="3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3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700"/>
                            </p:stCondLst>
                            <p:childTnLst>
                              <p:par>
                                <p:cTn id="1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70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 animBg="1"/>
      <p:bldP spid="54" grpId="0" animBg="1"/>
      <p:bldP spid="54" grpId="1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914400" y="-3376"/>
            <a:ext cx="773836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i="1" dirty="0"/>
              <a:t>GUIADO “AUTÓNOMO”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99392" y="990600"/>
            <a:ext cx="8866584" cy="1524000"/>
          </a:xfrm>
          <a:prstGeom prst="roundRect">
            <a:avLst>
              <a:gd name="adj" fmla="val 14605"/>
            </a:avLst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PREESTABLECIDO</a:t>
            </a:r>
          </a:p>
        </p:txBody>
      </p:sp>
      <p:grpSp>
        <p:nvGrpSpPr>
          <p:cNvPr id="18" name="Group 17"/>
          <p:cNvGrpSpPr/>
          <p:nvPr/>
        </p:nvGrpSpPr>
        <p:grpSpPr>
          <a:xfrm>
            <a:off x="125015" y="2590800"/>
            <a:ext cx="8866583" cy="3733800"/>
            <a:chOff x="125015" y="2667000"/>
            <a:chExt cx="8866583" cy="3733800"/>
          </a:xfrm>
        </p:grpSpPr>
        <p:grpSp>
          <p:nvGrpSpPr>
            <p:cNvPr id="17" name="Group 16"/>
            <p:cNvGrpSpPr/>
            <p:nvPr/>
          </p:nvGrpSpPr>
          <p:grpSpPr>
            <a:xfrm>
              <a:off x="125015" y="2895600"/>
              <a:ext cx="8866583" cy="3505200"/>
              <a:chOff x="125015" y="2895600"/>
              <a:chExt cx="8866583" cy="3505200"/>
            </a:xfrm>
          </p:grpSpPr>
          <p:sp>
            <p:nvSpPr>
              <p:cNvPr id="12" name="Rounded Rectangle 11"/>
              <p:cNvSpPr/>
              <p:nvPr/>
            </p:nvSpPr>
            <p:spPr>
              <a:xfrm>
                <a:off x="125015" y="2895600"/>
                <a:ext cx="8866583" cy="3505200"/>
              </a:xfrm>
              <a:prstGeom prst="roundRect">
                <a:avLst>
                  <a:gd name="adj" fmla="val 7772"/>
                </a:avLst>
              </a:prstGeom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Rounded Rectangle 12"/>
              <p:cNvSpPr/>
              <p:nvPr/>
            </p:nvSpPr>
            <p:spPr>
              <a:xfrm>
                <a:off x="331327" y="5170714"/>
                <a:ext cx="4123413" cy="990600"/>
              </a:xfrm>
              <a:prstGeom prst="round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" name="Rounded Rectangle 13"/>
              <p:cNvSpPr/>
              <p:nvPr/>
            </p:nvSpPr>
            <p:spPr>
              <a:xfrm>
                <a:off x="4639587" y="5170714"/>
                <a:ext cx="4123413" cy="990600"/>
              </a:xfrm>
              <a:prstGeom prst="round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5" name="Rounded Rectangle 14"/>
              <p:cNvSpPr/>
              <p:nvPr/>
            </p:nvSpPr>
            <p:spPr>
              <a:xfrm>
                <a:off x="342213" y="4022271"/>
                <a:ext cx="4123413" cy="990600"/>
              </a:xfrm>
              <a:prstGeom prst="round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6" name="Rounded Rectangle 15"/>
              <p:cNvSpPr/>
              <p:nvPr/>
            </p:nvSpPr>
            <p:spPr>
              <a:xfrm>
                <a:off x="4639587" y="4022271"/>
                <a:ext cx="4123413" cy="990600"/>
              </a:xfrm>
              <a:prstGeom prst="round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" name="Rectangle 10"/>
              <p:cNvSpPr/>
              <p:nvPr/>
            </p:nvSpPr>
            <p:spPr>
              <a:xfrm>
                <a:off x="1743321" y="4055906"/>
                <a:ext cx="1321196" cy="92333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5400" b="1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GPS</a:t>
                </a:r>
                <a:endParaRPr lang="en-US" sz="5400" dirty="0"/>
              </a:p>
            </p:txBody>
          </p:sp>
          <p:sp>
            <p:nvSpPr>
              <p:cNvPr id="19" name="Rectangle 18"/>
              <p:cNvSpPr/>
              <p:nvPr/>
            </p:nvSpPr>
            <p:spPr>
              <a:xfrm>
                <a:off x="5307481" y="4055906"/>
                <a:ext cx="2813334" cy="92333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5400" b="1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INERCIAL</a:t>
                </a:r>
                <a:endParaRPr lang="en-US" sz="5400" dirty="0"/>
              </a:p>
            </p:txBody>
          </p:sp>
          <p:sp>
            <p:nvSpPr>
              <p:cNvPr id="20" name="Rectangle 19"/>
              <p:cNvSpPr/>
              <p:nvPr/>
            </p:nvSpPr>
            <p:spPr>
              <a:xfrm>
                <a:off x="440400" y="5204349"/>
                <a:ext cx="3367589" cy="92333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5400" b="1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TERRESTRE</a:t>
                </a:r>
                <a:endParaRPr lang="en-US" sz="5400" dirty="0"/>
              </a:p>
            </p:txBody>
          </p:sp>
          <p:sp>
            <p:nvSpPr>
              <p:cNvPr id="21" name="Rectangle 20"/>
              <p:cNvSpPr/>
              <p:nvPr/>
            </p:nvSpPr>
            <p:spPr>
              <a:xfrm>
                <a:off x="5163371" y="5204349"/>
                <a:ext cx="3075842" cy="92333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5400" b="1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CELESTIAL</a:t>
                </a:r>
                <a:endParaRPr lang="en-US" sz="5400" dirty="0"/>
              </a:p>
            </p:txBody>
          </p:sp>
        </p:grpSp>
        <p:sp>
          <p:nvSpPr>
            <p:cNvPr id="10" name="Rectangle 9"/>
            <p:cNvSpPr/>
            <p:nvPr/>
          </p:nvSpPr>
          <p:spPr>
            <a:xfrm>
              <a:off x="525305" y="2667000"/>
              <a:ext cx="8394286" cy="156966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9600" b="1" dirty="0">
                  <a:solidFill>
                    <a:schemeClr val="bg1">
                      <a:lumMod val="9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NAVEGACIONAL</a:t>
              </a:r>
              <a:endParaRPr lang="en-US" sz="9600" dirty="0">
                <a:solidFill>
                  <a:schemeClr val="bg1">
                    <a:lumMod val="95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52721855"/>
      </p:ext>
    </p:extLst>
  </p:cSld>
  <p:clrMapOvr>
    <a:masterClrMapping/>
  </p:clrMapOvr>
  <p:transition>
    <p:cut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Rectangle 5"/>
          <p:cNvSpPr>
            <a:spLocks noChangeArrowheads="1"/>
          </p:cNvSpPr>
          <p:nvPr/>
        </p:nvSpPr>
        <p:spPr bwMode="auto">
          <a:xfrm>
            <a:off x="2786063" y="15478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914400" y="-3376"/>
            <a:ext cx="7738368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i="1" dirty="0"/>
              <a:t>GUIADO “AUTÓNOMO”</a:t>
            </a:r>
          </a:p>
          <a:p>
            <a:pPr algn="ctr"/>
            <a:r>
              <a:rPr lang="en-US" sz="3800" b="1" i="1" dirty="0">
                <a:solidFill>
                  <a:srgbClr val="C00000"/>
                </a:solidFill>
              </a:rPr>
              <a:t>GLOBAL POSITIONING SYSTEM (GPS)</a:t>
            </a:r>
          </a:p>
        </p:txBody>
      </p:sp>
      <p:pic>
        <p:nvPicPr>
          <p:cNvPr id="13334" name="Picture 2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347528"/>
            <a:ext cx="5753100" cy="4943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Rectangle 5"/>
          <p:cNvSpPr>
            <a:spLocks noChangeArrowheads="1"/>
          </p:cNvSpPr>
          <p:nvPr/>
        </p:nvSpPr>
        <p:spPr bwMode="auto">
          <a:xfrm>
            <a:off x="3257550" y="3728025"/>
            <a:ext cx="5452369" cy="1200329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“LINE OF POSITION“ (LOP) EN LA SUPERFICIE DE LA TIERRA @ IGUAL DISTANCIA DE UN SOLO SATÉLITE</a:t>
            </a:r>
            <a:r>
              <a:rPr lang="en-US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4642518" y="1275324"/>
            <a:ext cx="4038600" cy="2362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37" descr="File:Global Positioning System satellit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4632" y="1547813"/>
            <a:ext cx="3547368" cy="1955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657402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Rectangle 5"/>
          <p:cNvSpPr>
            <a:spLocks noChangeArrowheads="1"/>
          </p:cNvSpPr>
          <p:nvPr/>
        </p:nvSpPr>
        <p:spPr bwMode="auto">
          <a:xfrm>
            <a:off x="2786063" y="15478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36870" name="Rectangle 8"/>
          <p:cNvSpPr>
            <a:spLocks noChangeArrowheads="1"/>
          </p:cNvSpPr>
          <p:nvPr/>
        </p:nvSpPr>
        <p:spPr bwMode="auto">
          <a:xfrm>
            <a:off x="248478" y="1752600"/>
            <a:ext cx="3886200" cy="489364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en-US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Cuando</a:t>
            </a:r>
            <a:r>
              <a:rPr lang="en-US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LOP’s de dos </a:t>
            </a:r>
            <a:r>
              <a:rPr lang="en-US" sz="24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satélites</a:t>
            </a:r>
            <a:r>
              <a:rPr lang="en-US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se </a:t>
            </a:r>
            <a:r>
              <a:rPr lang="en-US" sz="24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cruzan</a:t>
            </a:r>
            <a:r>
              <a:rPr lang="en-US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se </a:t>
            </a:r>
            <a:r>
              <a:rPr lang="en-US" sz="24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definen</a:t>
            </a:r>
            <a:r>
              <a:rPr lang="en-US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dos fixes.</a:t>
            </a:r>
          </a:p>
          <a:p>
            <a:pPr>
              <a:spcBef>
                <a:spcPct val="50000"/>
              </a:spcBef>
              <a:buFontTx/>
              <a:buChar char="•"/>
            </a:pPr>
            <a:endParaRPr lang="en-US" sz="24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US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Agregando</a:t>
            </a:r>
            <a:r>
              <a:rPr lang="en-US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un </a:t>
            </a:r>
            <a:r>
              <a:rPr lang="en-US" sz="24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tercer</a:t>
            </a:r>
            <a:r>
              <a:rPr lang="en-US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satélite</a:t>
            </a:r>
            <a:r>
              <a:rPr lang="en-US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 se genera la </a:t>
            </a:r>
            <a:r>
              <a:rPr lang="en-US" sz="24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posición</a:t>
            </a:r>
            <a:r>
              <a:rPr lang="en-US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un fix </a:t>
            </a:r>
            <a:r>
              <a:rPr lang="en-US" sz="24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único</a:t>
            </a:r>
            <a:r>
              <a:rPr lang="en-US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>
              <a:spcBef>
                <a:spcPct val="50000"/>
              </a:spcBef>
              <a:buFontTx/>
              <a:buChar char="•"/>
            </a:pPr>
            <a:endParaRPr lang="en-US" sz="24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US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Incorporando</a:t>
            </a:r>
            <a:r>
              <a:rPr lang="en-US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un </a:t>
            </a:r>
            <a:r>
              <a:rPr lang="en-US" sz="24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cuarto</a:t>
            </a:r>
            <a:r>
              <a:rPr lang="en-US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satélite</a:t>
            </a:r>
            <a:r>
              <a:rPr lang="en-US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se </a:t>
            </a:r>
            <a:r>
              <a:rPr lang="en-US" sz="24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obtiene</a:t>
            </a:r>
            <a:r>
              <a:rPr lang="en-US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un fix 3-D (</a:t>
            </a:r>
            <a:r>
              <a:rPr lang="en-US" sz="24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altitud</a:t>
            </a:r>
            <a:r>
              <a:rPr lang="en-US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).</a:t>
            </a:r>
          </a:p>
        </p:txBody>
      </p:sp>
      <p:pic>
        <p:nvPicPr>
          <p:cNvPr id="13333" name="Picture 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0113" y="1474788"/>
            <a:ext cx="4391025" cy="4629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914400" y="-3376"/>
            <a:ext cx="7738368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i="1" dirty="0"/>
              <a:t>GUIADO “AUTÓNOMO”</a:t>
            </a:r>
          </a:p>
          <a:p>
            <a:pPr algn="ctr"/>
            <a:r>
              <a:rPr lang="en-US" sz="3800" b="1" i="1" dirty="0">
                <a:solidFill>
                  <a:srgbClr val="C00000"/>
                </a:solidFill>
              </a:rPr>
              <a:t>GLOBAL POSITIONING SYSTEM (GPS)</a:t>
            </a:r>
          </a:p>
        </p:txBody>
      </p:sp>
    </p:spTree>
    <p:extLst>
      <p:ext uri="{BB962C8B-B14F-4D97-AF65-F5344CB8AC3E}">
        <p14:creationId xmlns:p14="http://schemas.microsoft.com/office/powerpoint/2010/main" val="13384298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38082</TotalTime>
  <Words>876</Words>
  <Application>Microsoft Macintosh PowerPoint</Application>
  <PresentationFormat>Presentación en pantalla (4:3)</PresentationFormat>
  <Paragraphs>213</Paragraphs>
  <Slides>30</Slides>
  <Notes>30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30</vt:i4>
      </vt:variant>
    </vt:vector>
  </HeadingPairs>
  <TitlesOfParts>
    <vt:vector size="38" baseType="lpstr">
      <vt:lpstr>Arial</vt:lpstr>
      <vt:lpstr>Calibri</vt:lpstr>
      <vt:lpstr>Cambria Math</vt:lpstr>
      <vt:lpstr>LP32867</vt:lpstr>
      <vt:lpstr>LP932</vt:lpstr>
      <vt:lpstr>Times New Roman</vt:lpstr>
      <vt:lpstr>Wingdings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USNA</Company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Usuario de Microsoft Office</cp:lastModifiedBy>
  <cp:revision>1262</cp:revision>
  <cp:lastPrinted>2013-11-03T15:42:07Z</cp:lastPrinted>
  <dcterms:created xsi:type="dcterms:W3CDTF">2013-01-22T04:50:14Z</dcterms:created>
  <dcterms:modified xsi:type="dcterms:W3CDTF">2020-09-10T03:03:36Z</dcterms:modified>
</cp:coreProperties>
</file>