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Lst>
  <p:notesMasterIdLst>
    <p:notesMasterId r:id="rId56"/>
  </p:notesMasterIdLst>
  <p:handoutMasterIdLst>
    <p:handoutMasterId r:id="rId57"/>
  </p:handoutMasterIdLst>
  <p:sldIdLst>
    <p:sldId id="347" r:id="rId4"/>
    <p:sldId id="348" r:id="rId5"/>
    <p:sldId id="349" r:id="rId6"/>
    <p:sldId id="351" r:id="rId7"/>
    <p:sldId id="366" r:id="rId8"/>
    <p:sldId id="352" r:id="rId9"/>
    <p:sldId id="360" r:id="rId10"/>
    <p:sldId id="364" r:id="rId11"/>
    <p:sldId id="361" r:id="rId12"/>
    <p:sldId id="367" r:id="rId13"/>
    <p:sldId id="363" r:id="rId14"/>
    <p:sldId id="372" r:id="rId15"/>
    <p:sldId id="400" r:id="rId16"/>
    <p:sldId id="373" r:id="rId17"/>
    <p:sldId id="401" r:id="rId18"/>
    <p:sldId id="374" r:id="rId19"/>
    <p:sldId id="353" r:id="rId20"/>
    <p:sldId id="365" r:id="rId21"/>
    <p:sldId id="370" r:id="rId22"/>
    <p:sldId id="382" r:id="rId23"/>
    <p:sldId id="383" r:id="rId24"/>
    <p:sldId id="385" r:id="rId25"/>
    <p:sldId id="386" r:id="rId26"/>
    <p:sldId id="384" r:id="rId27"/>
    <p:sldId id="354" r:id="rId28"/>
    <p:sldId id="368" r:id="rId29"/>
    <p:sldId id="369" r:id="rId30"/>
    <p:sldId id="375" r:id="rId31"/>
    <p:sldId id="376" r:id="rId32"/>
    <p:sldId id="378" r:id="rId33"/>
    <p:sldId id="387" r:id="rId34"/>
    <p:sldId id="402" r:id="rId35"/>
    <p:sldId id="403" r:id="rId36"/>
    <p:sldId id="404" r:id="rId37"/>
    <p:sldId id="405" r:id="rId38"/>
    <p:sldId id="406" r:id="rId39"/>
    <p:sldId id="379" r:id="rId40"/>
    <p:sldId id="355" r:id="rId41"/>
    <p:sldId id="394" r:id="rId42"/>
    <p:sldId id="356" r:id="rId43"/>
    <p:sldId id="389" r:id="rId44"/>
    <p:sldId id="390" r:id="rId45"/>
    <p:sldId id="391" r:id="rId46"/>
    <p:sldId id="392" r:id="rId47"/>
    <p:sldId id="393" r:id="rId48"/>
    <p:sldId id="357" r:id="rId49"/>
    <p:sldId id="388" r:id="rId50"/>
    <p:sldId id="395" r:id="rId51"/>
    <p:sldId id="396" r:id="rId52"/>
    <p:sldId id="397" r:id="rId53"/>
    <p:sldId id="398" r:id="rId54"/>
    <p:sldId id="399" r:id="rId55"/>
  </p:sldIdLst>
  <p:sldSz cx="9144000" cy="6858000" type="screen4x3"/>
  <p:notesSz cx="7010400" cy="9296400"/>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8">
          <p15:clr>
            <a:srgbClr val="A4A3A4"/>
          </p15:clr>
        </p15:guide>
        <p15:guide id="2" pos="2208">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4" autoAdjust="0"/>
    <p:restoredTop sz="96619" autoAdjust="0"/>
  </p:normalViewPr>
  <p:slideViewPr>
    <p:cSldViewPr>
      <p:cViewPr varScale="1">
        <p:scale>
          <a:sx n="116" d="100"/>
          <a:sy n="116" d="100"/>
        </p:scale>
        <p:origin x="1212" y="96"/>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notesViewPr>
    <p:cSldViewPr>
      <p:cViewPr varScale="1">
        <p:scale>
          <a:sx n="89" d="100"/>
          <a:sy n="89" d="100"/>
        </p:scale>
        <p:origin x="-3762" y="-108"/>
      </p:cViewPr>
      <p:guideLst>
        <p:guide orient="horz" pos="2928"/>
        <p:guide pos="2208"/>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presProps" Target="presProps.xml"/><Relationship Id="rId5" Type="http://schemas.openxmlformats.org/officeDocument/2006/relationships/slide" Target="slides/slide2.xml"/><Relationship Id="rId61" Type="http://schemas.openxmlformats.org/officeDocument/2006/relationships/tableStyles" Target="tableStyles.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viewProps" Target="viewProps.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handoutMaster" Target="handoutMasters/handoutMaster1.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3038475" cy="465138"/>
          </a:xfrm>
          <a:prstGeom prst="rect">
            <a:avLst/>
          </a:prstGeom>
        </p:spPr>
        <p:txBody>
          <a:bodyPr vert="horz" lIns="93177" tIns="46589" rIns="93177" bIns="46589" rtlCol="0"/>
          <a:lstStyle>
            <a:lvl1pPr algn="l" eaLnBrk="1" fontAlgn="auto" hangingPunct="1">
              <a:spcBef>
                <a:spcPts val="0"/>
              </a:spcBef>
              <a:spcAft>
                <a:spcPts val="0"/>
              </a:spcAft>
              <a:defRPr sz="1200">
                <a:latin typeface="+mn-lt"/>
                <a:cs typeface="+mn-cs"/>
              </a:defRPr>
            </a:lvl1pPr>
          </a:lstStyle>
          <a:p>
            <a:pPr>
              <a:defRPr/>
            </a:pPr>
            <a:endParaRPr lang="es-ES"/>
          </a:p>
        </p:txBody>
      </p:sp>
      <p:sp>
        <p:nvSpPr>
          <p:cNvPr id="3" name="2 Marcador de fecha"/>
          <p:cNvSpPr>
            <a:spLocks noGrp="1"/>
          </p:cNvSpPr>
          <p:nvPr>
            <p:ph type="dt" sz="quarter" idx="1"/>
          </p:nvPr>
        </p:nvSpPr>
        <p:spPr>
          <a:xfrm>
            <a:off x="3970338" y="0"/>
            <a:ext cx="3038475" cy="465138"/>
          </a:xfrm>
          <a:prstGeom prst="rect">
            <a:avLst/>
          </a:prstGeom>
        </p:spPr>
        <p:txBody>
          <a:bodyPr vert="horz" lIns="93177" tIns="46589" rIns="93177" bIns="46589" rtlCol="0"/>
          <a:lstStyle>
            <a:lvl1pPr algn="r" eaLnBrk="1" fontAlgn="auto" hangingPunct="1">
              <a:spcBef>
                <a:spcPts val="0"/>
              </a:spcBef>
              <a:spcAft>
                <a:spcPts val="0"/>
              </a:spcAft>
              <a:defRPr sz="1200">
                <a:latin typeface="+mn-lt"/>
                <a:cs typeface="+mn-cs"/>
              </a:defRPr>
            </a:lvl1pPr>
          </a:lstStyle>
          <a:p>
            <a:pPr>
              <a:defRPr/>
            </a:pPr>
            <a:fld id="{C933D407-7AA3-4AC5-BAC8-795CB81D8539}" type="datetimeFigureOut">
              <a:rPr lang="es-ES"/>
              <a:pPr>
                <a:defRPr/>
              </a:pPr>
              <a:t>25/07/2025</a:t>
            </a:fld>
            <a:endParaRPr lang="es-ES" dirty="0"/>
          </a:p>
        </p:txBody>
      </p:sp>
      <p:sp>
        <p:nvSpPr>
          <p:cNvPr id="4" name="3 Marcador de pie de página"/>
          <p:cNvSpPr>
            <a:spLocks noGrp="1"/>
          </p:cNvSpPr>
          <p:nvPr>
            <p:ph type="ftr" sz="quarter" idx="2"/>
          </p:nvPr>
        </p:nvSpPr>
        <p:spPr>
          <a:xfrm>
            <a:off x="0" y="8829675"/>
            <a:ext cx="3038475" cy="465138"/>
          </a:xfrm>
          <a:prstGeom prst="rect">
            <a:avLst/>
          </a:prstGeom>
        </p:spPr>
        <p:txBody>
          <a:bodyPr vert="horz" lIns="93177" tIns="46589" rIns="93177" bIns="46589" rtlCol="0" anchor="b"/>
          <a:lstStyle>
            <a:lvl1pPr algn="l" eaLnBrk="1" fontAlgn="auto" hangingPunct="1">
              <a:spcBef>
                <a:spcPts val="0"/>
              </a:spcBef>
              <a:spcAft>
                <a:spcPts val="0"/>
              </a:spcAft>
              <a:defRPr sz="1200">
                <a:latin typeface="+mn-lt"/>
                <a:cs typeface="+mn-cs"/>
              </a:defRPr>
            </a:lvl1pPr>
          </a:lstStyle>
          <a:p>
            <a:pPr>
              <a:defRPr/>
            </a:pPr>
            <a:endParaRPr lang="es-ES"/>
          </a:p>
        </p:txBody>
      </p:sp>
      <p:sp>
        <p:nvSpPr>
          <p:cNvPr id="5" name="4 Marcador de número de diapositiva"/>
          <p:cNvSpPr>
            <a:spLocks noGrp="1"/>
          </p:cNvSpPr>
          <p:nvPr>
            <p:ph type="sldNum" sz="quarter" idx="3"/>
          </p:nvPr>
        </p:nvSpPr>
        <p:spPr>
          <a:xfrm>
            <a:off x="3970338" y="8829675"/>
            <a:ext cx="3038475" cy="465138"/>
          </a:xfrm>
          <a:prstGeom prst="rect">
            <a:avLst/>
          </a:prstGeom>
        </p:spPr>
        <p:txBody>
          <a:bodyPr vert="horz" wrap="square" lIns="93177" tIns="46589" rIns="93177" bIns="46589"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36802880-CE05-46D6-9B75-4DC1DCF8BB23}" type="slidenum">
              <a:rPr lang="es-ES" altLang="es-CL"/>
              <a:pPr>
                <a:defRPr/>
              </a:pPr>
              <a:t>‹Nº›</a:t>
            </a:fld>
            <a:endParaRPr lang="es-ES" altLang="es-CL"/>
          </a:p>
        </p:txBody>
      </p:sp>
    </p:spTree>
    <p:extLst>
      <p:ext uri="{BB962C8B-B14F-4D97-AF65-F5344CB8AC3E}">
        <p14:creationId xmlns:p14="http://schemas.microsoft.com/office/powerpoint/2010/main" val="5884265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3038475" cy="465138"/>
          </a:xfrm>
          <a:prstGeom prst="rect">
            <a:avLst/>
          </a:prstGeom>
        </p:spPr>
        <p:txBody>
          <a:bodyPr vert="horz" lIns="93177" tIns="46589" rIns="93177" bIns="46589" rtlCol="0"/>
          <a:lstStyle>
            <a:lvl1pPr algn="l" eaLnBrk="1" fontAlgn="auto" hangingPunct="1">
              <a:spcBef>
                <a:spcPts val="0"/>
              </a:spcBef>
              <a:spcAft>
                <a:spcPts val="0"/>
              </a:spcAft>
              <a:defRPr sz="1200">
                <a:latin typeface="+mn-lt"/>
                <a:cs typeface="+mn-cs"/>
              </a:defRPr>
            </a:lvl1pPr>
          </a:lstStyle>
          <a:p>
            <a:pPr>
              <a:defRPr/>
            </a:pPr>
            <a:endParaRPr lang="es-ES"/>
          </a:p>
        </p:txBody>
      </p:sp>
      <p:sp>
        <p:nvSpPr>
          <p:cNvPr id="3" name="2 Marcador de fecha"/>
          <p:cNvSpPr>
            <a:spLocks noGrp="1"/>
          </p:cNvSpPr>
          <p:nvPr>
            <p:ph type="dt" idx="1"/>
          </p:nvPr>
        </p:nvSpPr>
        <p:spPr>
          <a:xfrm>
            <a:off x="3970338" y="0"/>
            <a:ext cx="3038475" cy="465138"/>
          </a:xfrm>
          <a:prstGeom prst="rect">
            <a:avLst/>
          </a:prstGeom>
        </p:spPr>
        <p:txBody>
          <a:bodyPr vert="horz" lIns="93177" tIns="46589" rIns="93177" bIns="46589" rtlCol="0"/>
          <a:lstStyle>
            <a:lvl1pPr algn="r" eaLnBrk="1" fontAlgn="auto" hangingPunct="1">
              <a:spcBef>
                <a:spcPts val="0"/>
              </a:spcBef>
              <a:spcAft>
                <a:spcPts val="0"/>
              </a:spcAft>
              <a:defRPr sz="1200">
                <a:latin typeface="+mn-lt"/>
                <a:cs typeface="+mn-cs"/>
              </a:defRPr>
            </a:lvl1pPr>
          </a:lstStyle>
          <a:p>
            <a:pPr>
              <a:defRPr/>
            </a:pPr>
            <a:fld id="{E6FF6569-B3CE-4B09-A030-095B30F5A0DC}" type="datetimeFigureOut">
              <a:rPr lang="es-ES"/>
              <a:pPr>
                <a:defRPr/>
              </a:pPr>
              <a:t>25/07/2025</a:t>
            </a:fld>
            <a:endParaRPr lang="es-ES" dirty="0"/>
          </a:p>
        </p:txBody>
      </p:sp>
      <p:sp>
        <p:nvSpPr>
          <p:cNvPr id="4" name="3 Marcador de imagen de diapositiva"/>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pPr lvl="0"/>
            <a:endParaRPr lang="es-ES" noProof="0" dirty="0"/>
          </a:p>
        </p:txBody>
      </p:sp>
      <p:sp>
        <p:nvSpPr>
          <p:cNvPr id="5" name="4 Marcador de notas"/>
          <p:cNvSpPr>
            <a:spLocks noGrp="1"/>
          </p:cNvSpPr>
          <p:nvPr>
            <p:ph type="body" sz="quarter" idx="3"/>
          </p:nvPr>
        </p:nvSpPr>
        <p:spPr>
          <a:xfrm>
            <a:off x="701675" y="4416425"/>
            <a:ext cx="5607050" cy="4183063"/>
          </a:xfrm>
          <a:prstGeom prst="rect">
            <a:avLst/>
          </a:prstGeom>
        </p:spPr>
        <p:txBody>
          <a:bodyPr vert="horz" lIns="93177" tIns="46589" rIns="93177" bIns="46589"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endParaRPr lang="es-ES" noProof="0"/>
          </a:p>
        </p:txBody>
      </p:sp>
      <p:sp>
        <p:nvSpPr>
          <p:cNvPr id="6" name="5 Marcador de pie de página"/>
          <p:cNvSpPr>
            <a:spLocks noGrp="1"/>
          </p:cNvSpPr>
          <p:nvPr>
            <p:ph type="ftr" sz="quarter" idx="4"/>
          </p:nvPr>
        </p:nvSpPr>
        <p:spPr>
          <a:xfrm>
            <a:off x="0" y="8829675"/>
            <a:ext cx="3038475" cy="465138"/>
          </a:xfrm>
          <a:prstGeom prst="rect">
            <a:avLst/>
          </a:prstGeom>
        </p:spPr>
        <p:txBody>
          <a:bodyPr vert="horz" lIns="93177" tIns="46589" rIns="93177" bIns="46589" rtlCol="0" anchor="b"/>
          <a:lstStyle>
            <a:lvl1pPr algn="l" eaLnBrk="1" fontAlgn="auto" hangingPunct="1">
              <a:spcBef>
                <a:spcPts val="0"/>
              </a:spcBef>
              <a:spcAft>
                <a:spcPts val="0"/>
              </a:spcAft>
              <a:defRPr sz="1200">
                <a:latin typeface="+mn-lt"/>
                <a:cs typeface="+mn-cs"/>
              </a:defRPr>
            </a:lvl1pPr>
          </a:lstStyle>
          <a:p>
            <a:pPr>
              <a:defRPr/>
            </a:pPr>
            <a:endParaRPr lang="es-ES"/>
          </a:p>
        </p:txBody>
      </p:sp>
      <p:sp>
        <p:nvSpPr>
          <p:cNvPr id="7" name="6 Marcador de número de diapositiva"/>
          <p:cNvSpPr>
            <a:spLocks noGrp="1"/>
          </p:cNvSpPr>
          <p:nvPr>
            <p:ph type="sldNum" sz="quarter" idx="5"/>
          </p:nvPr>
        </p:nvSpPr>
        <p:spPr>
          <a:xfrm>
            <a:off x="3970338" y="8829675"/>
            <a:ext cx="3038475" cy="465138"/>
          </a:xfrm>
          <a:prstGeom prst="rect">
            <a:avLst/>
          </a:prstGeom>
        </p:spPr>
        <p:txBody>
          <a:bodyPr vert="horz" wrap="square" lIns="93177" tIns="46589" rIns="93177" bIns="46589"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9E455727-2C06-453F-87B4-E0DB3B7C19B2}" type="slidenum">
              <a:rPr lang="es-ES" altLang="es-CL"/>
              <a:pPr>
                <a:defRPr/>
              </a:pPr>
              <a:t>‹Nº›</a:t>
            </a:fld>
            <a:endParaRPr lang="es-ES" altLang="es-CL"/>
          </a:p>
        </p:txBody>
      </p:sp>
    </p:spTree>
    <p:extLst>
      <p:ext uri="{BB962C8B-B14F-4D97-AF65-F5344CB8AC3E}">
        <p14:creationId xmlns:p14="http://schemas.microsoft.com/office/powerpoint/2010/main" val="41588890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40DB70F-E7F2-483A-9C41-82A2D0305408}" type="datetimeFigureOut">
              <a:rPr lang="es-ES"/>
              <a:pPr>
                <a:defRPr/>
              </a:pPr>
              <a:t>25/07/2025</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0B9D0A1-6834-4020-9DA5-32AEC43080F9}" type="slidenum">
              <a:rPr lang="es-ES" altLang="es-CL"/>
              <a:pPr>
                <a:defRPr/>
              </a:pPr>
              <a:t>‹Nº›</a:t>
            </a:fld>
            <a:endParaRPr lang="es-ES" altLang="es-CL"/>
          </a:p>
        </p:txBody>
      </p:sp>
    </p:spTree>
    <p:extLst>
      <p:ext uri="{BB962C8B-B14F-4D97-AF65-F5344CB8AC3E}">
        <p14:creationId xmlns:p14="http://schemas.microsoft.com/office/powerpoint/2010/main" val="19702242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2DB4967-9D20-4090-97D5-E315FDF63A28}" type="datetimeFigureOut">
              <a:rPr lang="es-ES"/>
              <a:pPr>
                <a:defRPr/>
              </a:pPr>
              <a:t>25/07/2025</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5E46AA2-D394-4FB5-BD61-948E4E16964A}" type="slidenum">
              <a:rPr lang="es-ES" altLang="es-CL"/>
              <a:pPr>
                <a:defRPr/>
              </a:pPr>
              <a:t>‹Nº›</a:t>
            </a:fld>
            <a:endParaRPr lang="es-ES" altLang="es-CL"/>
          </a:p>
        </p:txBody>
      </p:sp>
    </p:spTree>
    <p:extLst>
      <p:ext uri="{BB962C8B-B14F-4D97-AF65-F5344CB8AC3E}">
        <p14:creationId xmlns:p14="http://schemas.microsoft.com/office/powerpoint/2010/main" val="29438945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72069A9E-D4FA-407E-85B6-02CABF3E02D2}" type="datetimeFigureOut">
              <a:rPr lang="es-ES"/>
              <a:pPr>
                <a:defRPr/>
              </a:pPr>
              <a:t>25/07/2025</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449EE339-33A8-4AEF-B031-B2D15384C653}" type="slidenum">
              <a:rPr lang="es-ES" altLang="es-CL"/>
              <a:pPr>
                <a:defRPr/>
              </a:pPr>
              <a:t>‹Nº›</a:t>
            </a:fld>
            <a:endParaRPr lang="es-ES" altLang="es-CL"/>
          </a:p>
        </p:txBody>
      </p:sp>
    </p:spTree>
    <p:extLst>
      <p:ext uri="{BB962C8B-B14F-4D97-AF65-F5344CB8AC3E}">
        <p14:creationId xmlns:p14="http://schemas.microsoft.com/office/powerpoint/2010/main" val="14161796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CC8EB87C-E0D1-433B-83D7-6EE017D340AD}" type="datetimeFigureOut">
              <a:rPr lang="es-ES"/>
              <a:pPr>
                <a:defRPr/>
              </a:pPr>
              <a:t>25/07/2025</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FED8881-94EC-48E2-9AB7-3F9117585497}" type="slidenum">
              <a:rPr lang="es-ES" altLang="es-CL"/>
              <a:pPr>
                <a:defRPr/>
              </a:pPr>
              <a:t>‹Nº›</a:t>
            </a:fld>
            <a:endParaRPr lang="es-ES" altLang="es-CL"/>
          </a:p>
        </p:txBody>
      </p:sp>
    </p:spTree>
    <p:extLst>
      <p:ext uri="{BB962C8B-B14F-4D97-AF65-F5344CB8AC3E}">
        <p14:creationId xmlns:p14="http://schemas.microsoft.com/office/powerpoint/2010/main" val="33058773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168B98E1-55CD-4336-B621-F34FE135CE6F}" type="datetimeFigureOut">
              <a:rPr lang="es-ES"/>
              <a:pPr>
                <a:defRPr/>
              </a:pPr>
              <a:t>25/07/2025</a:t>
            </a:fld>
            <a:endParaRPr lang="es-ES" dirty="0"/>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CCE047F3-0ACC-401C-81D8-263CFCBC280E}" type="slidenum">
              <a:rPr lang="es-ES" altLang="es-CL"/>
              <a:pPr>
                <a:defRPr/>
              </a:pPr>
              <a:t>‹Nº›</a:t>
            </a:fld>
            <a:endParaRPr lang="es-ES" altLang="es-CL"/>
          </a:p>
        </p:txBody>
      </p:sp>
    </p:spTree>
    <p:extLst>
      <p:ext uri="{BB962C8B-B14F-4D97-AF65-F5344CB8AC3E}">
        <p14:creationId xmlns:p14="http://schemas.microsoft.com/office/powerpoint/2010/main" val="38745347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44FB2560-FF69-4C23-8B05-FC16A9E85CFB}" type="datetimeFigureOut">
              <a:rPr lang="es-ES"/>
              <a:pPr>
                <a:defRPr/>
              </a:pPr>
              <a:t>25/07/2025</a:t>
            </a:fld>
            <a:endParaRPr lang="es-ES" dirty="0"/>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B53B0879-3D2D-4826-AF8D-F84AC562D687}" type="slidenum">
              <a:rPr lang="es-ES" altLang="es-CL"/>
              <a:pPr>
                <a:defRPr/>
              </a:pPr>
              <a:t>‹Nº›</a:t>
            </a:fld>
            <a:endParaRPr lang="es-ES" altLang="es-CL"/>
          </a:p>
        </p:txBody>
      </p:sp>
    </p:spTree>
    <p:extLst>
      <p:ext uri="{BB962C8B-B14F-4D97-AF65-F5344CB8AC3E}">
        <p14:creationId xmlns:p14="http://schemas.microsoft.com/office/powerpoint/2010/main" val="8934967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AD5C0CED-F8B1-4905-A56A-A7F65369248B}" type="datetimeFigureOut">
              <a:rPr lang="es-ES"/>
              <a:pPr>
                <a:defRPr/>
              </a:pPr>
              <a:t>25/07/2025</a:t>
            </a:fld>
            <a:endParaRPr lang="es-ES" dirty="0"/>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32E8D624-1FE5-4513-AE66-AC7E58818EE2}" type="slidenum">
              <a:rPr lang="es-ES" altLang="es-CL"/>
              <a:pPr>
                <a:defRPr/>
              </a:pPr>
              <a:t>‹Nº›</a:t>
            </a:fld>
            <a:endParaRPr lang="es-ES" altLang="es-CL"/>
          </a:p>
        </p:txBody>
      </p:sp>
    </p:spTree>
    <p:extLst>
      <p:ext uri="{BB962C8B-B14F-4D97-AF65-F5344CB8AC3E}">
        <p14:creationId xmlns:p14="http://schemas.microsoft.com/office/powerpoint/2010/main" val="17070312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83FC5417-8799-4AF3-B594-D30B6927C6DE}" type="datetimeFigureOut">
              <a:rPr lang="es-ES"/>
              <a:pPr>
                <a:defRPr/>
              </a:pPr>
              <a:t>25/07/2025</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D4B495B-BFE3-41D1-B456-E635BF1CDF57}" type="slidenum">
              <a:rPr lang="es-ES" altLang="es-CL"/>
              <a:pPr>
                <a:defRPr/>
              </a:pPr>
              <a:t>‹Nº›</a:t>
            </a:fld>
            <a:endParaRPr lang="es-ES" altLang="es-CL"/>
          </a:p>
        </p:txBody>
      </p:sp>
    </p:spTree>
    <p:extLst>
      <p:ext uri="{BB962C8B-B14F-4D97-AF65-F5344CB8AC3E}">
        <p14:creationId xmlns:p14="http://schemas.microsoft.com/office/powerpoint/2010/main" val="5677912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8A99BD7B-3375-4609-952C-8A71EEF14612}" type="datetimeFigureOut">
              <a:rPr lang="es-ES"/>
              <a:pPr>
                <a:defRPr/>
              </a:pPr>
              <a:t>25/07/2025</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2D6C592F-0CD2-4FE7-A002-7850DDAFCB2F}" type="slidenum">
              <a:rPr lang="es-ES" altLang="es-CL"/>
              <a:pPr>
                <a:defRPr/>
              </a:pPr>
              <a:t>‹Nº›</a:t>
            </a:fld>
            <a:endParaRPr lang="es-ES" altLang="es-CL"/>
          </a:p>
        </p:txBody>
      </p:sp>
    </p:spTree>
    <p:extLst>
      <p:ext uri="{BB962C8B-B14F-4D97-AF65-F5344CB8AC3E}">
        <p14:creationId xmlns:p14="http://schemas.microsoft.com/office/powerpoint/2010/main" val="22250216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8305A8B-FECB-4250-83D1-5F856A2E43AE}" type="datetimeFigureOut">
              <a:rPr lang="es-ES"/>
              <a:pPr>
                <a:defRPr/>
              </a:pPr>
              <a:t>25/07/2025</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913811B-E5C5-4689-9AB8-E8C369169795}" type="slidenum">
              <a:rPr lang="es-ES" altLang="es-CL"/>
              <a:pPr>
                <a:defRPr/>
              </a:pPr>
              <a:t>‹Nº›</a:t>
            </a:fld>
            <a:endParaRPr lang="es-ES" altLang="es-CL"/>
          </a:p>
        </p:txBody>
      </p:sp>
    </p:spTree>
    <p:extLst>
      <p:ext uri="{BB962C8B-B14F-4D97-AF65-F5344CB8AC3E}">
        <p14:creationId xmlns:p14="http://schemas.microsoft.com/office/powerpoint/2010/main" val="21085099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7572CDF7-F638-46AE-9506-05FF8C8627D1}" type="datetimeFigureOut">
              <a:rPr lang="es-ES"/>
              <a:pPr>
                <a:defRPr/>
              </a:pPr>
              <a:t>25/07/2025</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0827111-11A9-466C-95BF-B01A6D13A380}" type="slidenum">
              <a:rPr lang="es-ES" altLang="es-CL"/>
              <a:pPr>
                <a:defRPr/>
              </a:pPr>
              <a:t>‹Nº›</a:t>
            </a:fld>
            <a:endParaRPr lang="es-ES" altLang="es-CL"/>
          </a:p>
        </p:txBody>
      </p:sp>
    </p:spTree>
    <p:extLst>
      <p:ext uri="{BB962C8B-B14F-4D97-AF65-F5344CB8AC3E}">
        <p14:creationId xmlns:p14="http://schemas.microsoft.com/office/powerpoint/2010/main" val="25642085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B9175498-8049-45DA-ACC8-C62B3323EFB9}" type="datetimeFigureOut">
              <a:rPr lang="es-ES"/>
              <a:pPr>
                <a:defRPr/>
              </a:pPr>
              <a:t>25/07/2025</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3CC89061-D38C-4C6B-8EC6-E770C7D39E66}" type="slidenum">
              <a:rPr lang="es-ES"/>
              <a:pPr>
                <a:defRPr/>
              </a:pPr>
              <a:t>‹Nº›</a:t>
            </a:fld>
            <a:endParaRPr lang="es-ES"/>
          </a:p>
        </p:txBody>
      </p:sp>
    </p:spTree>
    <p:extLst>
      <p:ext uri="{BB962C8B-B14F-4D97-AF65-F5344CB8AC3E}">
        <p14:creationId xmlns:p14="http://schemas.microsoft.com/office/powerpoint/2010/main" val="315636823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8903F78-24D1-4804-B5B9-FC23176CF6CA}" type="datetimeFigureOut">
              <a:rPr lang="es-ES"/>
              <a:pPr>
                <a:defRPr/>
              </a:pPr>
              <a:t>25/07/2025</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99A3B18B-A172-42C2-9BE3-7EF247A16086}" type="slidenum">
              <a:rPr lang="es-ES"/>
              <a:pPr>
                <a:defRPr/>
              </a:pPr>
              <a:t>‹Nº›</a:t>
            </a:fld>
            <a:endParaRPr lang="es-ES"/>
          </a:p>
        </p:txBody>
      </p:sp>
    </p:spTree>
    <p:extLst>
      <p:ext uri="{BB962C8B-B14F-4D97-AF65-F5344CB8AC3E}">
        <p14:creationId xmlns:p14="http://schemas.microsoft.com/office/powerpoint/2010/main" val="20183212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711BFA5E-D737-4DA8-95B6-6A9BAD43BFD0}" type="datetimeFigureOut">
              <a:rPr lang="es-ES"/>
              <a:pPr>
                <a:defRPr/>
              </a:pPr>
              <a:t>25/07/2025</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5DCA071-74FB-4E76-A14B-8AB7D774CE5F}" type="slidenum">
              <a:rPr lang="es-ES"/>
              <a:pPr>
                <a:defRPr/>
              </a:pPr>
              <a:t>‹Nº›</a:t>
            </a:fld>
            <a:endParaRPr lang="es-ES"/>
          </a:p>
        </p:txBody>
      </p:sp>
    </p:spTree>
    <p:extLst>
      <p:ext uri="{BB962C8B-B14F-4D97-AF65-F5344CB8AC3E}">
        <p14:creationId xmlns:p14="http://schemas.microsoft.com/office/powerpoint/2010/main" val="23900866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385A0533-6BB2-4B6E-AD03-0CA3AF6914D8}" type="datetimeFigureOut">
              <a:rPr lang="es-ES"/>
              <a:pPr>
                <a:defRPr/>
              </a:pPr>
              <a:t>25/07/2025</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CA8E6444-0BAB-48EB-91C6-31955161C0A2}" type="slidenum">
              <a:rPr lang="es-ES"/>
              <a:pPr>
                <a:defRPr/>
              </a:pPr>
              <a:t>‹Nº›</a:t>
            </a:fld>
            <a:endParaRPr lang="es-ES"/>
          </a:p>
        </p:txBody>
      </p:sp>
    </p:spTree>
    <p:extLst>
      <p:ext uri="{BB962C8B-B14F-4D97-AF65-F5344CB8AC3E}">
        <p14:creationId xmlns:p14="http://schemas.microsoft.com/office/powerpoint/2010/main" val="9150790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285FC9F6-816C-4A2D-83A1-13F26E2DF078}" type="datetimeFigureOut">
              <a:rPr lang="es-ES"/>
              <a:pPr>
                <a:defRPr/>
              </a:pPr>
              <a:t>25/07/2025</a:t>
            </a:fld>
            <a:endParaRPr lang="es-ES" dirty="0"/>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4E12A1C-0B9D-4FBA-8D0B-C46753B961C0}" type="slidenum">
              <a:rPr lang="es-ES"/>
              <a:pPr>
                <a:defRPr/>
              </a:pPr>
              <a:t>‹Nº›</a:t>
            </a:fld>
            <a:endParaRPr lang="es-ES"/>
          </a:p>
        </p:txBody>
      </p:sp>
    </p:spTree>
    <p:extLst>
      <p:ext uri="{BB962C8B-B14F-4D97-AF65-F5344CB8AC3E}">
        <p14:creationId xmlns:p14="http://schemas.microsoft.com/office/powerpoint/2010/main" val="2014096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A923F4BF-428B-426F-93AF-A4F1547DAB63}" type="datetimeFigureOut">
              <a:rPr lang="es-ES"/>
              <a:pPr>
                <a:defRPr/>
              </a:pPr>
              <a:t>25/07/2025</a:t>
            </a:fld>
            <a:endParaRPr lang="es-ES" dirty="0"/>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1EF9864-52DA-44DA-AE78-AD35A1745DFE}" type="slidenum">
              <a:rPr lang="es-ES"/>
              <a:pPr>
                <a:defRPr/>
              </a:pPr>
              <a:t>‹Nº›</a:t>
            </a:fld>
            <a:endParaRPr lang="es-ES"/>
          </a:p>
        </p:txBody>
      </p:sp>
    </p:spTree>
    <p:extLst>
      <p:ext uri="{BB962C8B-B14F-4D97-AF65-F5344CB8AC3E}">
        <p14:creationId xmlns:p14="http://schemas.microsoft.com/office/powerpoint/2010/main" val="12837245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D4960AC3-FF5F-4165-AC18-63A3CE1AB097}" type="datetimeFigureOut">
              <a:rPr lang="es-ES"/>
              <a:pPr>
                <a:defRPr/>
              </a:pPr>
              <a:t>25/07/2025</a:t>
            </a:fld>
            <a:endParaRPr lang="es-ES" dirty="0"/>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A33F49E5-15BF-4320-AE8B-293DFAEF8B05}" type="slidenum">
              <a:rPr lang="es-ES"/>
              <a:pPr>
                <a:defRPr/>
              </a:pPr>
              <a:t>‹Nº›</a:t>
            </a:fld>
            <a:endParaRPr lang="es-ES"/>
          </a:p>
        </p:txBody>
      </p:sp>
    </p:spTree>
    <p:extLst>
      <p:ext uri="{BB962C8B-B14F-4D97-AF65-F5344CB8AC3E}">
        <p14:creationId xmlns:p14="http://schemas.microsoft.com/office/powerpoint/2010/main" val="428626794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82A6B1B4-2EF2-4129-8C18-7C1AF2A4F7C3}" type="datetimeFigureOut">
              <a:rPr lang="es-ES"/>
              <a:pPr>
                <a:defRPr/>
              </a:pPr>
              <a:t>25/07/2025</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6CB0F61-D530-4A1B-BD19-615B7FEFEB0B}" type="slidenum">
              <a:rPr lang="es-ES"/>
              <a:pPr>
                <a:defRPr/>
              </a:pPr>
              <a:t>‹Nº›</a:t>
            </a:fld>
            <a:endParaRPr lang="es-ES"/>
          </a:p>
        </p:txBody>
      </p:sp>
    </p:spTree>
    <p:extLst>
      <p:ext uri="{BB962C8B-B14F-4D97-AF65-F5344CB8AC3E}">
        <p14:creationId xmlns:p14="http://schemas.microsoft.com/office/powerpoint/2010/main" val="322476361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3622F5C9-7AD3-433F-B37D-24C60C920867}" type="datetimeFigureOut">
              <a:rPr lang="es-ES"/>
              <a:pPr>
                <a:defRPr/>
              </a:pPr>
              <a:t>25/07/2025</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E6E194ED-23DA-416B-B10C-A4CDC4CEFC76}" type="slidenum">
              <a:rPr lang="es-ES"/>
              <a:pPr>
                <a:defRPr/>
              </a:pPr>
              <a:t>‹Nº›</a:t>
            </a:fld>
            <a:endParaRPr lang="es-ES"/>
          </a:p>
        </p:txBody>
      </p:sp>
    </p:spTree>
    <p:extLst>
      <p:ext uri="{BB962C8B-B14F-4D97-AF65-F5344CB8AC3E}">
        <p14:creationId xmlns:p14="http://schemas.microsoft.com/office/powerpoint/2010/main" val="218313304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DFC3C62F-5378-434E-A2D8-377E81B1712B}" type="datetimeFigureOut">
              <a:rPr lang="es-ES"/>
              <a:pPr>
                <a:defRPr/>
              </a:pPr>
              <a:t>25/07/2025</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428E5BE7-5AEC-467A-B2EB-0311F6E6B52F}" type="slidenum">
              <a:rPr lang="es-ES"/>
              <a:pPr>
                <a:defRPr/>
              </a:pPr>
              <a:t>‹Nº›</a:t>
            </a:fld>
            <a:endParaRPr lang="es-ES"/>
          </a:p>
        </p:txBody>
      </p:sp>
    </p:spTree>
    <p:extLst>
      <p:ext uri="{BB962C8B-B14F-4D97-AF65-F5344CB8AC3E}">
        <p14:creationId xmlns:p14="http://schemas.microsoft.com/office/powerpoint/2010/main" val="307870003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D7FDE7E3-4273-4C06-A5B8-BC9D6CD68758}" type="datetimeFigureOut">
              <a:rPr lang="es-ES"/>
              <a:pPr>
                <a:defRPr/>
              </a:pPr>
              <a:t>25/07/2025</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311FCC4-187F-463B-A6C7-31D2E327D2F5}" type="slidenum">
              <a:rPr lang="es-ES"/>
              <a:pPr>
                <a:defRPr/>
              </a:pPr>
              <a:t>‹Nº›</a:t>
            </a:fld>
            <a:endParaRPr lang="es-ES"/>
          </a:p>
        </p:txBody>
      </p:sp>
    </p:spTree>
    <p:extLst>
      <p:ext uri="{BB962C8B-B14F-4D97-AF65-F5344CB8AC3E}">
        <p14:creationId xmlns:p14="http://schemas.microsoft.com/office/powerpoint/2010/main" val="35070656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6D1BBB31-32BF-454D-93F4-BB6E32D3AD62}" type="datetimeFigureOut">
              <a:rPr lang="es-ES"/>
              <a:pPr>
                <a:defRPr/>
              </a:pPr>
              <a:t>25/07/2025</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E51BECB8-53D3-44FF-A5D2-6927AF5653AF}" type="slidenum">
              <a:rPr lang="es-ES"/>
              <a:pPr>
                <a:defRPr/>
              </a:pPr>
              <a:t>‹Nº›</a:t>
            </a:fld>
            <a:endParaRPr lang="es-ES"/>
          </a:p>
        </p:txBody>
      </p:sp>
    </p:spTree>
    <p:extLst>
      <p:ext uri="{BB962C8B-B14F-4D97-AF65-F5344CB8AC3E}">
        <p14:creationId xmlns:p14="http://schemas.microsoft.com/office/powerpoint/2010/main" val="110007682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52D9BEC-789C-4E85-A506-62AB9CBCA281}" type="datetimeFigureOut">
              <a:rPr lang="es-ES"/>
              <a:pPr>
                <a:defRPr/>
              </a:pPr>
              <a:t>25/07/2025</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92224A42-C013-49D2-9F5B-8FD17502B6CB}" type="slidenum">
              <a:rPr lang="es-ES"/>
              <a:pPr>
                <a:defRPr/>
              </a:pPr>
              <a:t>‹Nº›</a:t>
            </a:fld>
            <a:endParaRPr lang="es-ES"/>
          </a:p>
        </p:txBody>
      </p:sp>
    </p:spTree>
    <p:extLst>
      <p:ext uri="{BB962C8B-B14F-4D97-AF65-F5344CB8AC3E}">
        <p14:creationId xmlns:p14="http://schemas.microsoft.com/office/powerpoint/2010/main" val="93021356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304E0FC5-FF57-475A-A2BA-36909A314E17}" type="datetimeFigureOut">
              <a:rPr lang="es-ES"/>
              <a:pPr>
                <a:defRPr/>
              </a:pPr>
              <a:t>25/07/2025</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298ABDA-2986-4D69-9924-79A1233CB366}" type="slidenum">
              <a:rPr lang="es-ES"/>
              <a:pPr>
                <a:defRPr/>
              </a:pPr>
              <a:t>‹Nº›</a:t>
            </a:fld>
            <a:endParaRPr lang="es-ES"/>
          </a:p>
        </p:txBody>
      </p:sp>
    </p:spTree>
    <p:extLst>
      <p:ext uri="{BB962C8B-B14F-4D97-AF65-F5344CB8AC3E}">
        <p14:creationId xmlns:p14="http://schemas.microsoft.com/office/powerpoint/2010/main" val="9725402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9E96F540-910C-43AA-AB78-6DFC58C0C8AF}" type="datetimeFigureOut">
              <a:rPr lang="es-ES"/>
              <a:pPr>
                <a:defRPr/>
              </a:pPr>
              <a:t>25/07/2025</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E5FC4172-360D-460B-8A60-C3539F86F478}" type="slidenum">
              <a:rPr lang="es-ES"/>
              <a:pPr>
                <a:defRPr/>
              </a:pPr>
              <a:t>‹Nº›</a:t>
            </a:fld>
            <a:endParaRPr lang="es-ES"/>
          </a:p>
        </p:txBody>
      </p:sp>
    </p:spTree>
    <p:extLst>
      <p:ext uri="{BB962C8B-B14F-4D97-AF65-F5344CB8AC3E}">
        <p14:creationId xmlns:p14="http://schemas.microsoft.com/office/powerpoint/2010/main" val="2081072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D2EAE14C-1F04-4016-95E9-A2A1494C96BC}" type="datetimeFigureOut">
              <a:rPr lang="es-ES"/>
              <a:pPr>
                <a:defRPr/>
              </a:pPr>
              <a:t>25/07/2025</a:t>
            </a:fld>
            <a:endParaRPr lang="es-ES" dirty="0"/>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F241DC42-0741-4BDE-9E68-4AFF6A1E8161}" type="slidenum">
              <a:rPr lang="es-ES"/>
              <a:pPr>
                <a:defRPr/>
              </a:pPr>
              <a:t>‹Nº›</a:t>
            </a:fld>
            <a:endParaRPr lang="es-ES"/>
          </a:p>
        </p:txBody>
      </p:sp>
    </p:spTree>
    <p:extLst>
      <p:ext uri="{BB962C8B-B14F-4D97-AF65-F5344CB8AC3E}">
        <p14:creationId xmlns:p14="http://schemas.microsoft.com/office/powerpoint/2010/main" val="7573810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E54714AC-EF2D-4321-9BBF-F8BB69AAE712}" type="datetimeFigureOut">
              <a:rPr lang="es-ES"/>
              <a:pPr>
                <a:defRPr/>
              </a:pPr>
              <a:t>25/07/2025</a:t>
            </a:fld>
            <a:endParaRPr lang="es-ES" dirty="0"/>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B4D9DD0A-9DE2-464B-AA89-9D23BE287CD4}" type="slidenum">
              <a:rPr lang="es-ES"/>
              <a:pPr>
                <a:defRPr/>
              </a:pPr>
              <a:t>‹Nº›</a:t>
            </a:fld>
            <a:endParaRPr lang="es-ES"/>
          </a:p>
        </p:txBody>
      </p:sp>
    </p:spTree>
    <p:extLst>
      <p:ext uri="{BB962C8B-B14F-4D97-AF65-F5344CB8AC3E}">
        <p14:creationId xmlns:p14="http://schemas.microsoft.com/office/powerpoint/2010/main" val="86163907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5658ED98-9191-4A08-9551-F907145E8815}" type="datetimeFigureOut">
              <a:rPr lang="es-ES"/>
              <a:pPr>
                <a:defRPr/>
              </a:pPr>
              <a:t>25/07/2025</a:t>
            </a:fld>
            <a:endParaRPr lang="es-ES" dirty="0"/>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ED6FF9B7-AED2-40CA-AEB8-6832FC934B39}" type="slidenum">
              <a:rPr lang="es-ES"/>
              <a:pPr>
                <a:defRPr/>
              </a:pPr>
              <a:t>‹Nº›</a:t>
            </a:fld>
            <a:endParaRPr lang="es-ES"/>
          </a:p>
        </p:txBody>
      </p:sp>
    </p:spTree>
    <p:extLst>
      <p:ext uri="{BB962C8B-B14F-4D97-AF65-F5344CB8AC3E}">
        <p14:creationId xmlns:p14="http://schemas.microsoft.com/office/powerpoint/2010/main" val="23087116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DE44FD0A-48D8-4729-A703-3F0A4854D367}" type="datetimeFigureOut">
              <a:rPr lang="es-ES"/>
              <a:pPr>
                <a:defRPr/>
              </a:pPr>
              <a:t>25/07/2025</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E9EBF688-CF0A-49EB-A5C8-710491FE4A16}" type="slidenum">
              <a:rPr lang="es-ES"/>
              <a:pPr>
                <a:defRPr/>
              </a:pPr>
              <a:t>‹Nº›</a:t>
            </a:fld>
            <a:endParaRPr lang="es-ES"/>
          </a:p>
        </p:txBody>
      </p:sp>
    </p:spTree>
    <p:extLst>
      <p:ext uri="{BB962C8B-B14F-4D97-AF65-F5344CB8AC3E}">
        <p14:creationId xmlns:p14="http://schemas.microsoft.com/office/powerpoint/2010/main" val="111154107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032C88CD-CDE9-494F-AFF6-385705A9F8C9}" type="datetimeFigureOut">
              <a:rPr lang="es-ES"/>
              <a:pPr>
                <a:defRPr/>
              </a:pPr>
              <a:t>25/07/2025</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5A047438-ED02-43B1-93DF-A66BDFFCDFE5}" type="slidenum">
              <a:rPr lang="es-ES"/>
              <a:pPr>
                <a:defRPr/>
              </a:pPr>
              <a:t>‹Nº›</a:t>
            </a:fld>
            <a:endParaRPr lang="es-ES"/>
          </a:p>
        </p:txBody>
      </p:sp>
    </p:spTree>
    <p:extLst>
      <p:ext uri="{BB962C8B-B14F-4D97-AF65-F5344CB8AC3E}">
        <p14:creationId xmlns:p14="http://schemas.microsoft.com/office/powerpoint/2010/main" val="49313869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FE93CB35-249A-41E1-91CB-53FC8328F508}" type="datetimeFigureOut">
              <a:rPr lang="es-ES"/>
              <a:pPr>
                <a:defRPr/>
              </a:pPr>
              <a:t>25/07/2025</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3B197ED-F1F4-4FE2-B04F-7B43DD2F3CF0}" type="slidenum">
              <a:rPr lang="es-ES"/>
              <a:pPr>
                <a:defRPr/>
              </a:pPr>
              <a:t>‹Nº›</a:t>
            </a:fld>
            <a:endParaRPr lang="es-ES"/>
          </a:p>
        </p:txBody>
      </p:sp>
    </p:spTree>
    <p:extLst>
      <p:ext uri="{BB962C8B-B14F-4D97-AF65-F5344CB8AC3E}">
        <p14:creationId xmlns:p14="http://schemas.microsoft.com/office/powerpoint/2010/main" val="276458065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66AAB571-6E40-4A71-B9B1-58A5D8BC93EB}" type="datetimeFigureOut">
              <a:rPr lang="es-ES"/>
              <a:pPr>
                <a:defRPr/>
              </a:pPr>
              <a:t>25/07/2025</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B08FD3C-5B12-47DF-84F5-81FF5C33CC65}" type="slidenum">
              <a:rPr lang="es-ES"/>
              <a:pPr>
                <a:defRPr/>
              </a:pPr>
              <a:t>‹Nº›</a:t>
            </a:fld>
            <a:endParaRPr lang="es-ES"/>
          </a:p>
        </p:txBody>
      </p:sp>
    </p:spTree>
    <p:extLst>
      <p:ext uri="{BB962C8B-B14F-4D97-AF65-F5344CB8AC3E}">
        <p14:creationId xmlns:p14="http://schemas.microsoft.com/office/powerpoint/2010/main" val="23839246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CL"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CL" smtClean="0"/>
              <a:t>Haga clic para modificar el estilo de texto del patrón</a:t>
            </a:r>
          </a:p>
          <a:p>
            <a:pPr lvl="1"/>
            <a:r>
              <a:rPr lang="es-ES" altLang="es-CL" smtClean="0"/>
              <a:t>Segundo nivel</a:t>
            </a:r>
          </a:p>
          <a:p>
            <a:pPr lvl="2"/>
            <a:r>
              <a:rPr lang="es-ES" altLang="es-CL" smtClean="0"/>
              <a:t>Tercer nivel</a:t>
            </a:r>
          </a:p>
          <a:p>
            <a:pPr lvl="3"/>
            <a:r>
              <a:rPr lang="es-ES" altLang="es-CL" smtClean="0"/>
              <a:t>Cuarto nivel</a:t>
            </a:r>
          </a:p>
          <a:p>
            <a:pPr lvl="4"/>
            <a:r>
              <a:rPr lang="es-ES" altLang="es-CL"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3109FA18-FAB6-410C-BC08-47C675FA0ED0}" type="datetimeFigureOut">
              <a:rPr lang="es-ES"/>
              <a:pPr>
                <a:defRPr/>
              </a:pPr>
              <a:t>25/07/2025</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anose="020F0502020204030204" pitchFamily="34" charset="0"/>
              </a:defRPr>
            </a:lvl1pPr>
          </a:lstStyle>
          <a:p>
            <a:pPr>
              <a:defRPr/>
            </a:pPr>
            <a:fld id="{45F49102-FAA2-421B-9A12-FB637A3B8262}" type="slidenum">
              <a:rPr lang="es-ES" altLang="es-CL"/>
              <a:pPr>
                <a:defRPr/>
              </a:pPr>
              <a:t>‹Nº›</a:t>
            </a:fld>
            <a:endParaRPr lang="es-ES" altLang="es-CL"/>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050" name="1 Marcador de título"/>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CL" smtClean="0"/>
              <a:t>Haga clic para modificar el estilo de título del patrón</a:t>
            </a:r>
          </a:p>
        </p:txBody>
      </p:sp>
      <p:sp>
        <p:nvSpPr>
          <p:cNvPr id="2051" name="2 Marcador de texto"/>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CL" smtClean="0"/>
              <a:t>Haga clic para modificar el estilo de texto del patrón</a:t>
            </a:r>
          </a:p>
          <a:p>
            <a:pPr lvl="1"/>
            <a:r>
              <a:rPr lang="es-ES" altLang="es-CL" smtClean="0"/>
              <a:t>Segundo nivel</a:t>
            </a:r>
          </a:p>
          <a:p>
            <a:pPr lvl="2"/>
            <a:r>
              <a:rPr lang="es-ES" altLang="es-CL" smtClean="0"/>
              <a:t>Tercer nivel</a:t>
            </a:r>
          </a:p>
          <a:p>
            <a:pPr lvl="3"/>
            <a:r>
              <a:rPr lang="es-ES" altLang="es-CL" smtClean="0"/>
              <a:t>Cuarto nivel</a:t>
            </a:r>
          </a:p>
          <a:p>
            <a:pPr lvl="4"/>
            <a:r>
              <a:rPr lang="es-ES" altLang="es-CL"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prstClr val="black">
                    <a:tint val="75000"/>
                  </a:prstClr>
                </a:solidFill>
                <a:latin typeface="+mn-lt"/>
                <a:cs typeface="+mn-cs"/>
              </a:defRPr>
            </a:lvl1pPr>
          </a:lstStyle>
          <a:p>
            <a:pPr>
              <a:defRPr/>
            </a:pPr>
            <a:fld id="{21CA6792-09B9-477B-9100-6913AE36FAF0}" type="datetimeFigureOut">
              <a:rPr lang="es-ES"/>
              <a:pPr>
                <a:defRPr/>
              </a:pPr>
              <a:t>25/07/2025</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prstClr val="black">
                    <a:tint val="75000"/>
                  </a:prst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anose="020F0502020204030204" pitchFamily="34" charset="0"/>
              </a:defRPr>
            </a:lvl1pPr>
          </a:lstStyle>
          <a:p>
            <a:pPr>
              <a:defRPr/>
            </a:pPr>
            <a:fld id="{D513285E-8E02-4E74-8A95-376E10C12F60}"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074" name="1 Marcador de título"/>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CL" smtClean="0"/>
              <a:t>Haga clic para modificar el estilo de título del patrón</a:t>
            </a:r>
          </a:p>
        </p:txBody>
      </p:sp>
      <p:sp>
        <p:nvSpPr>
          <p:cNvPr id="3075" name="2 Marcador de texto"/>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CL" smtClean="0"/>
              <a:t>Haga clic para modificar el estilo de texto del patrón</a:t>
            </a:r>
          </a:p>
          <a:p>
            <a:pPr lvl="1"/>
            <a:r>
              <a:rPr lang="es-ES" altLang="es-CL" smtClean="0"/>
              <a:t>Segundo nivel</a:t>
            </a:r>
          </a:p>
          <a:p>
            <a:pPr lvl="2"/>
            <a:r>
              <a:rPr lang="es-ES" altLang="es-CL" smtClean="0"/>
              <a:t>Tercer nivel</a:t>
            </a:r>
          </a:p>
          <a:p>
            <a:pPr lvl="3"/>
            <a:r>
              <a:rPr lang="es-ES" altLang="es-CL" smtClean="0"/>
              <a:t>Cuarto nivel</a:t>
            </a:r>
          </a:p>
          <a:p>
            <a:pPr lvl="4"/>
            <a:r>
              <a:rPr lang="es-ES" altLang="es-CL"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prstClr val="black">
                    <a:tint val="75000"/>
                  </a:prstClr>
                </a:solidFill>
                <a:latin typeface="+mn-lt"/>
                <a:cs typeface="+mn-cs"/>
              </a:defRPr>
            </a:lvl1pPr>
          </a:lstStyle>
          <a:p>
            <a:pPr>
              <a:defRPr/>
            </a:pPr>
            <a:fld id="{0D61DCC2-10E1-47F9-942A-966134A17F19}" type="datetimeFigureOut">
              <a:rPr lang="es-ES"/>
              <a:pPr>
                <a:defRPr/>
              </a:pPr>
              <a:t>25/07/2025</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prstClr val="black">
                    <a:tint val="75000"/>
                  </a:prst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anose="020F0502020204030204" pitchFamily="34" charset="0"/>
              </a:defRPr>
            </a:lvl1pPr>
          </a:lstStyle>
          <a:p>
            <a:pPr>
              <a:defRPr/>
            </a:pPr>
            <a:fld id="{72648F8E-0BA2-426C-A2D0-F79BDD7B404E}"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jpe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6.png"/><Relationship Id="rId2" Type="http://schemas.openxmlformats.org/officeDocument/2006/relationships/image" Target="../media/image4.jpeg"/><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25.png"/><Relationship Id="rId2" Type="http://schemas.openxmlformats.org/officeDocument/2006/relationships/image" Target="../media/image4.jpeg"/><Relationship Id="rId1" Type="http://schemas.openxmlformats.org/officeDocument/2006/relationships/slideLayout" Target="../slideLayouts/slideLayout1.xml"/><Relationship Id="rId6" Type="http://schemas.openxmlformats.org/officeDocument/2006/relationships/image" Target="../media/image21.jpeg"/><Relationship Id="rId11" Type="http://schemas.openxmlformats.org/officeDocument/2006/relationships/image" Target="../media/image24.png"/><Relationship Id="rId5" Type="http://schemas.openxmlformats.org/officeDocument/2006/relationships/image" Target="../media/image20.jpeg"/><Relationship Id="rId10" Type="http://schemas.openxmlformats.org/officeDocument/2006/relationships/image" Target="../media/image3.png"/><Relationship Id="rId4" Type="http://schemas.openxmlformats.org/officeDocument/2006/relationships/image" Target="../media/image19.jpeg"/><Relationship Id="rId9" Type="http://schemas.openxmlformats.org/officeDocument/2006/relationships/image" Target="../media/image23.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image" Target="../media/image26.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5" Type="http://schemas.openxmlformats.org/officeDocument/2006/relationships/image" Target="../media/image29.png"/><Relationship Id="rId4" Type="http://schemas.openxmlformats.org/officeDocument/2006/relationships/image" Target="../media/image28.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31.png"/><Relationship Id="rId2" Type="http://schemas.openxmlformats.org/officeDocument/2006/relationships/image" Target="../media/image4.jpeg"/><Relationship Id="rId1" Type="http://schemas.openxmlformats.org/officeDocument/2006/relationships/slideLayout" Target="../slideLayouts/slideLayout1.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35.pn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36.png"/></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37.pn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38.png"/></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39.png"/></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40.png"/></Relationships>
</file>

<file path=ppt/slides/_rels/slide32.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46.png"/></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5" Type="http://schemas.openxmlformats.org/officeDocument/2006/relationships/image" Target="../media/image51.png"/><Relationship Id="rId4" Type="http://schemas.openxmlformats.org/officeDocument/2006/relationships/image" Target="../media/image50.png"/></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52.png"/></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53.png"/></Relationships>
</file>

<file path=ppt/slides/_rels/slide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s/_rels/slide4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6" Type="http://schemas.openxmlformats.org/officeDocument/2006/relationships/image" Target="../media/image60.png"/><Relationship Id="rId5" Type="http://schemas.openxmlformats.org/officeDocument/2006/relationships/image" Target="../media/image59.png"/><Relationship Id="rId4" Type="http://schemas.openxmlformats.org/officeDocument/2006/relationships/image" Target="../media/image1.png"/></Relationships>
</file>

<file path=ppt/slides/_rels/slide4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s>
</file>

<file path=ppt/slides/_rels/slide5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64.png"/></Relationships>
</file>

<file path=ppt/slides/_rels/slide5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6" Type="http://schemas.openxmlformats.org/officeDocument/2006/relationships/image" Target="../media/image67.png"/><Relationship Id="rId5" Type="http://schemas.openxmlformats.org/officeDocument/2006/relationships/image" Target="../media/image66.png"/><Relationship Id="rId4" Type="http://schemas.openxmlformats.org/officeDocument/2006/relationships/image" Target="../media/image6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Imagen 17"/>
          <p:cNvPicPr>
            <a:picLocks noChangeAspect="1"/>
          </p:cNvPicPr>
          <p:nvPr/>
        </p:nvPicPr>
        <p:blipFill>
          <a:blip r:embed="rId2"/>
          <a:stretch>
            <a:fillRect/>
          </a:stretch>
        </p:blipFill>
        <p:spPr>
          <a:xfrm>
            <a:off x="6553199" y="2068434"/>
            <a:ext cx="1536047" cy="2221168"/>
          </a:xfrm>
          <a:prstGeom prst="rect">
            <a:avLst/>
          </a:prstGeom>
        </p:spPr>
      </p:pic>
      <p:pic>
        <p:nvPicPr>
          <p:cNvPr id="3" name="Imagen 2"/>
          <p:cNvPicPr>
            <a:picLocks noChangeAspect="1"/>
          </p:cNvPicPr>
          <p:nvPr/>
        </p:nvPicPr>
        <p:blipFill>
          <a:blip r:embed="rId3"/>
          <a:stretch>
            <a:fillRect/>
          </a:stretch>
        </p:blipFill>
        <p:spPr>
          <a:xfrm>
            <a:off x="894456" y="3552287"/>
            <a:ext cx="2800741" cy="1371791"/>
          </a:xfrm>
          <a:prstGeom prst="rect">
            <a:avLst/>
          </a:prstGeom>
        </p:spPr>
      </p:pic>
      <p:pic>
        <p:nvPicPr>
          <p:cNvPr id="13" name="Imagen 12"/>
          <p:cNvPicPr>
            <a:picLocks noChangeAspect="1"/>
          </p:cNvPicPr>
          <p:nvPr/>
        </p:nvPicPr>
        <p:blipFill>
          <a:blip r:embed="rId4"/>
          <a:stretch>
            <a:fillRect/>
          </a:stretch>
        </p:blipFill>
        <p:spPr>
          <a:xfrm>
            <a:off x="4517843" y="2624324"/>
            <a:ext cx="1090027" cy="1071015"/>
          </a:xfrm>
          <a:prstGeom prst="rect">
            <a:avLst/>
          </a:prstGeom>
        </p:spPr>
      </p:pic>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385495" y="1212811"/>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sp>
        <p:nvSpPr>
          <p:cNvPr id="2" name="CuadroTexto 1"/>
          <p:cNvSpPr txBox="1"/>
          <p:nvPr/>
        </p:nvSpPr>
        <p:spPr>
          <a:xfrm>
            <a:off x="5580112" y="5206554"/>
            <a:ext cx="3326552" cy="646331"/>
          </a:xfrm>
          <a:prstGeom prst="rect">
            <a:avLst/>
          </a:prstGeom>
          <a:noFill/>
        </p:spPr>
        <p:txBody>
          <a:bodyPr wrap="none" rtlCol="0">
            <a:spAutoFit/>
          </a:bodyPr>
          <a:lstStyle/>
          <a:p>
            <a:r>
              <a:rPr lang="es-ES" dirty="0" smtClean="0"/>
              <a:t>Profesor Militar:</a:t>
            </a:r>
          </a:p>
          <a:p>
            <a:r>
              <a:rPr lang="es-ES" dirty="0" smtClean="0"/>
              <a:t>T1 Esteban Hernández Bustos</a:t>
            </a:r>
            <a:endParaRPr lang="es-CL" dirty="0"/>
          </a:p>
        </p:txBody>
      </p:sp>
      <p:pic>
        <p:nvPicPr>
          <p:cNvPr id="14" name="Imagen 13"/>
          <p:cNvPicPr>
            <a:picLocks noChangeAspect="1" noChangeArrowheads="1"/>
          </p:cNvPicPr>
          <p:nvPr/>
        </p:nvPicPr>
        <p:blipFill>
          <a:blip r:embed="rId7">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5077973" y="2118441"/>
            <a:ext cx="2372882" cy="22547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Imagen 1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499846" y="2429527"/>
            <a:ext cx="1606674" cy="1498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Imagen 16"/>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433519" y="3722923"/>
            <a:ext cx="2145045" cy="9889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Imagen 11"/>
          <p:cNvPicPr>
            <a:picLocks noChangeAspect="1"/>
          </p:cNvPicPr>
          <p:nvPr/>
        </p:nvPicPr>
        <p:blipFill>
          <a:blip r:embed="rId10"/>
          <a:stretch>
            <a:fillRect/>
          </a:stretch>
        </p:blipFill>
        <p:spPr>
          <a:xfrm>
            <a:off x="3156582" y="2516054"/>
            <a:ext cx="1411121" cy="867991"/>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8" name="Rectángulo 7"/>
          <p:cNvSpPr/>
          <p:nvPr/>
        </p:nvSpPr>
        <p:spPr>
          <a:xfrm>
            <a:off x="395536" y="2038755"/>
            <a:ext cx="8550696" cy="2308324"/>
          </a:xfrm>
          <a:prstGeom prst="rect">
            <a:avLst/>
          </a:prstGeom>
        </p:spPr>
        <p:txBody>
          <a:bodyPr wrap="square">
            <a:spAutoFit/>
          </a:bodyPr>
          <a:lstStyle/>
          <a:p>
            <a:pPr algn="just"/>
            <a:endParaRPr lang="es-ES" dirty="0"/>
          </a:p>
          <a:p>
            <a:pPr algn="just"/>
            <a:r>
              <a:rPr lang="es-ES" dirty="0" smtClean="0"/>
              <a:t>El </a:t>
            </a:r>
            <a:r>
              <a:rPr lang="es-ES" dirty="0"/>
              <a:t>Oficial especialista en Navegación debe poseer los conocimientos necesarios para la correcta administración del personal y del material asignado al cargo, especialmente en lo concerniente a la operación y mantención de los equipos, control y tramitación de documentos y mensajes, control y actualización de inventarios e historiales.</a:t>
            </a:r>
          </a:p>
          <a:p>
            <a:pPr algn="just"/>
            <a:endParaRPr lang="es-ES" dirty="0" smtClean="0"/>
          </a:p>
          <a:p>
            <a:pPr algn="just"/>
            <a:endParaRPr lang="es-ES" dirty="0"/>
          </a:p>
        </p:txBody>
      </p:sp>
      <p:sp>
        <p:nvSpPr>
          <p:cNvPr id="9" name="Rectángulo 8"/>
          <p:cNvSpPr/>
          <p:nvPr/>
        </p:nvSpPr>
        <p:spPr>
          <a:xfrm>
            <a:off x="2194017" y="1326183"/>
            <a:ext cx="4665701" cy="400110"/>
          </a:xfrm>
          <a:prstGeom prst="rect">
            <a:avLst/>
          </a:prstGeom>
          <a:solidFill>
            <a:schemeClr val="accent6">
              <a:lumMod val="60000"/>
              <a:lumOff val="40000"/>
            </a:schemeClr>
          </a:solidFill>
          <a:scene3d>
            <a:camera prst="orthographicFront"/>
            <a:lightRig rig="threePt" dir="t"/>
          </a:scene3d>
          <a:sp3d>
            <a:bevelT/>
          </a:sp3d>
        </p:spPr>
        <p:txBody>
          <a:bodyPr wrap="none">
            <a:spAutoFit/>
          </a:bodyPr>
          <a:lstStyle/>
          <a:p>
            <a:r>
              <a:rPr lang="es-ES" sz="2000" b="1" dirty="0" smtClean="0"/>
              <a:t>FUNDAMENTO DE LA ASIGNATURA.</a:t>
            </a:r>
            <a:endParaRPr lang="es-ES" sz="2000" b="1" dirty="0"/>
          </a:p>
        </p:txBody>
      </p:sp>
    </p:spTree>
    <p:extLst>
      <p:ext uri="{BB962C8B-B14F-4D97-AF65-F5344CB8AC3E}">
        <p14:creationId xmlns:p14="http://schemas.microsoft.com/office/powerpoint/2010/main" val="127833751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2" name="Rectángulo 1"/>
          <p:cNvSpPr/>
          <p:nvPr/>
        </p:nvSpPr>
        <p:spPr>
          <a:xfrm>
            <a:off x="683568" y="2780928"/>
            <a:ext cx="7920880" cy="707886"/>
          </a:xfrm>
          <a:prstGeom prst="rect">
            <a:avLst/>
          </a:prstGeom>
          <a:solidFill>
            <a:srgbClr val="92D050"/>
          </a:solidFill>
        </p:spPr>
        <p:txBody>
          <a:bodyPr wrap="square">
            <a:spAutoFit/>
          </a:bodyPr>
          <a:lstStyle/>
          <a:p>
            <a:pPr algn="just"/>
            <a:r>
              <a:rPr lang="es-ES" sz="2000" dirty="0" smtClean="0"/>
              <a:t>Analizar </a:t>
            </a:r>
            <a:r>
              <a:rPr lang="es-ES" sz="2000" dirty="0"/>
              <a:t>e interpretar las obligaciones del Oficial de Cargo de Navegación en cuanto a la gestión y administración del mismo.</a:t>
            </a:r>
          </a:p>
        </p:txBody>
      </p:sp>
      <p:sp>
        <p:nvSpPr>
          <p:cNvPr id="3" name="Rectángulo 2"/>
          <p:cNvSpPr/>
          <p:nvPr/>
        </p:nvSpPr>
        <p:spPr>
          <a:xfrm>
            <a:off x="3828870" y="1628800"/>
            <a:ext cx="1481496" cy="400110"/>
          </a:xfrm>
          <a:prstGeom prst="rect">
            <a:avLst/>
          </a:prstGeom>
          <a:solidFill>
            <a:schemeClr val="accent6">
              <a:lumMod val="60000"/>
              <a:lumOff val="40000"/>
            </a:schemeClr>
          </a:solidFill>
          <a:scene3d>
            <a:camera prst="orthographicFront"/>
            <a:lightRig rig="threePt" dir="t"/>
          </a:scene3d>
          <a:sp3d>
            <a:bevelT/>
          </a:sp3d>
        </p:spPr>
        <p:txBody>
          <a:bodyPr wrap="none">
            <a:spAutoFit/>
          </a:bodyPr>
          <a:lstStyle/>
          <a:p>
            <a:r>
              <a:rPr lang="es-ES" sz="2000" b="1" dirty="0" smtClean="0"/>
              <a:t>OBJETIVO</a:t>
            </a:r>
            <a:endParaRPr lang="es-ES" sz="2000" b="1" dirty="0"/>
          </a:p>
        </p:txBody>
      </p:sp>
    </p:spTree>
    <p:extLst>
      <p:ext uri="{BB962C8B-B14F-4D97-AF65-F5344CB8AC3E}">
        <p14:creationId xmlns:p14="http://schemas.microsoft.com/office/powerpoint/2010/main" val="383172561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3" name="Rectangle 1"/>
          <p:cNvSpPr>
            <a:spLocks noChangeArrowheads="1"/>
          </p:cNvSpPr>
          <p:nvPr/>
        </p:nvSpPr>
        <p:spPr bwMode="auto">
          <a:xfrm>
            <a:off x="1187624" y="2549427"/>
            <a:ext cx="6969410" cy="1554272"/>
          </a:xfrm>
          <a:prstGeom prst="rect">
            <a:avLst/>
          </a:prstGeom>
          <a:solidFill>
            <a:srgbClr val="92D050"/>
          </a:solidFill>
          <a:ln>
            <a:noFill/>
          </a:ln>
          <a:effectLst/>
          <a:extLst/>
        </p:spPr>
        <p:txBody>
          <a:bodyPr vert="horz" wrap="square" lIns="91440" tIns="45720" rIns="91440" bIns="45720" numCol="1" anchor="ctr" anchorCtr="0" compatLnSpc="1">
            <a:prstTxWarp prst="textNoShape">
              <a:avLst/>
            </a:prstTxWarp>
            <a:spAutoFit/>
          </a:bodyPr>
          <a:lstStyle>
            <a:lvl1pPr>
              <a:tabLst>
                <a:tab pos="900113" algn="l"/>
              </a:tabLst>
              <a:defRPr>
                <a:solidFill>
                  <a:schemeClr val="tx1"/>
                </a:solidFill>
                <a:latin typeface="Arial" panose="020B0604020202020204" pitchFamily="34" charset="0"/>
              </a:defRPr>
            </a:lvl1pPr>
            <a:lvl2pPr>
              <a:tabLst>
                <a:tab pos="900113" algn="l"/>
              </a:tabLst>
              <a:defRPr>
                <a:solidFill>
                  <a:schemeClr val="tx1"/>
                </a:solidFill>
                <a:latin typeface="Arial" panose="020B0604020202020204" pitchFamily="34" charset="0"/>
              </a:defRPr>
            </a:lvl2pPr>
            <a:lvl3pPr>
              <a:tabLst>
                <a:tab pos="900113" algn="l"/>
              </a:tabLst>
              <a:defRPr>
                <a:solidFill>
                  <a:schemeClr val="tx1"/>
                </a:solidFill>
                <a:latin typeface="Arial" panose="020B0604020202020204" pitchFamily="34" charset="0"/>
              </a:defRPr>
            </a:lvl3pPr>
            <a:lvl4pPr>
              <a:tabLst>
                <a:tab pos="900113" algn="l"/>
              </a:tabLst>
              <a:defRPr>
                <a:solidFill>
                  <a:schemeClr val="tx1"/>
                </a:solidFill>
                <a:latin typeface="Arial" panose="020B0604020202020204" pitchFamily="34" charset="0"/>
              </a:defRPr>
            </a:lvl4pPr>
            <a:lvl5pPr>
              <a:tabLst>
                <a:tab pos="900113" algn="l"/>
              </a:tabLst>
              <a:defRPr>
                <a:solidFill>
                  <a:schemeClr val="tx1"/>
                </a:solidFill>
                <a:latin typeface="Arial" panose="020B0604020202020204" pitchFamily="34" charset="0"/>
              </a:defRPr>
            </a:lvl5pPr>
            <a:lvl6pPr eaLnBrk="0" fontAlgn="base" hangingPunct="0">
              <a:spcBef>
                <a:spcPct val="0"/>
              </a:spcBef>
              <a:spcAft>
                <a:spcPct val="0"/>
              </a:spcAft>
              <a:tabLst>
                <a:tab pos="900113" algn="l"/>
              </a:tabLst>
              <a:defRPr>
                <a:solidFill>
                  <a:schemeClr val="tx1"/>
                </a:solidFill>
                <a:latin typeface="Arial" panose="020B0604020202020204" pitchFamily="34" charset="0"/>
              </a:defRPr>
            </a:lvl6pPr>
            <a:lvl7pPr eaLnBrk="0" fontAlgn="base" hangingPunct="0">
              <a:spcBef>
                <a:spcPct val="0"/>
              </a:spcBef>
              <a:spcAft>
                <a:spcPct val="0"/>
              </a:spcAft>
              <a:tabLst>
                <a:tab pos="900113" algn="l"/>
              </a:tabLst>
              <a:defRPr>
                <a:solidFill>
                  <a:schemeClr val="tx1"/>
                </a:solidFill>
                <a:latin typeface="Arial" panose="020B0604020202020204" pitchFamily="34" charset="0"/>
              </a:defRPr>
            </a:lvl7pPr>
            <a:lvl8pPr eaLnBrk="0" fontAlgn="base" hangingPunct="0">
              <a:spcBef>
                <a:spcPct val="0"/>
              </a:spcBef>
              <a:spcAft>
                <a:spcPct val="0"/>
              </a:spcAft>
              <a:tabLst>
                <a:tab pos="900113" algn="l"/>
              </a:tabLst>
              <a:defRPr>
                <a:solidFill>
                  <a:schemeClr val="tx1"/>
                </a:solidFill>
                <a:latin typeface="Arial" panose="020B0604020202020204" pitchFamily="34" charset="0"/>
              </a:defRPr>
            </a:lvl8pPr>
            <a:lvl9pPr eaLnBrk="0" fontAlgn="base" hangingPunct="0">
              <a:spcBef>
                <a:spcPct val="0"/>
              </a:spcBef>
              <a:spcAft>
                <a:spcPct val="0"/>
              </a:spcAft>
              <a:tabLst>
                <a:tab pos="900113" algn="l"/>
              </a:tabLst>
              <a:defRPr>
                <a:solidFill>
                  <a:schemeClr val="tx1"/>
                </a:solidFill>
                <a:latin typeface="Arial" panose="020B0604020202020204" pitchFamily="34" charset="0"/>
              </a:defRPr>
            </a:lvl9pPr>
          </a:lstStyle>
          <a:p>
            <a:pPr algn="just"/>
            <a:r>
              <a:rPr lang="es-ES" sz="1600" b="1" dirty="0">
                <a:ea typeface="Times New Roman" panose="02020603050405020304" pitchFamily="18" charset="0"/>
              </a:rPr>
              <a:t>Objetivos de la Unidad Temática</a:t>
            </a:r>
            <a:r>
              <a:rPr lang="es-ES" sz="1600" b="1" dirty="0" smtClean="0">
                <a:ea typeface="Times New Roman" panose="02020603050405020304" pitchFamily="18" charset="0"/>
              </a:rPr>
              <a:t>.</a:t>
            </a:r>
          </a:p>
          <a:p>
            <a:pPr algn="just"/>
            <a:endParaRPr lang="es-CL" sz="700" dirty="0"/>
          </a:p>
          <a:p>
            <a:pPr marL="0" marR="0" lvl="0" indent="0" algn="just" defTabSz="914400" rtl="0" eaLnBrk="0" fontAlgn="base" latinLnBrk="0" hangingPunct="0">
              <a:lnSpc>
                <a:spcPct val="100000"/>
              </a:lnSpc>
              <a:spcBef>
                <a:spcPct val="0"/>
              </a:spcBef>
              <a:spcAft>
                <a:spcPct val="0"/>
              </a:spcAft>
              <a:buClrTx/>
              <a:buSzTx/>
              <a:tabLst>
                <a:tab pos="900113" algn="l"/>
              </a:tabLst>
            </a:pPr>
            <a:r>
              <a:rPr kumimoji="0" lang="es-ES" sz="1600" b="0" i="0" u="none" strike="noStrike" cap="none" normalizeH="0" baseline="0" dirty="0" smtClean="0">
                <a:ln>
                  <a:noFill/>
                </a:ln>
                <a:solidFill>
                  <a:schemeClr val="tx1"/>
                </a:solidFill>
                <a:effectLst/>
                <a:ea typeface="Times New Roman" panose="02020603050405020304" pitchFamily="18" charset="0"/>
              </a:rPr>
              <a:t>Relacionar la organización administrativa del Departamento </a:t>
            </a:r>
            <a:r>
              <a:rPr kumimoji="0" lang="es-ES" sz="1600" b="0" i="0" u="none" strike="noStrike" cap="none" normalizeH="0" baseline="0" dirty="0" smtClean="0">
                <a:ln>
                  <a:noFill/>
                </a:ln>
                <a:solidFill>
                  <a:schemeClr val="tx1"/>
                </a:solidFill>
                <a:effectLst/>
                <a:ea typeface="Times New Roman" panose="02020603050405020304" pitchFamily="18" charset="0"/>
              </a:rPr>
              <a:t>de </a:t>
            </a:r>
            <a:r>
              <a:rPr lang="es-ES" sz="1600" dirty="0">
                <a:ea typeface="Times New Roman" panose="02020603050405020304" pitchFamily="18" charset="0"/>
              </a:rPr>
              <a:t>O</a:t>
            </a:r>
            <a:r>
              <a:rPr kumimoji="0" lang="es-ES" sz="1600" b="0" i="0" u="none" strike="noStrike" cap="none" normalizeH="0" baseline="0" dirty="0" smtClean="0">
                <a:ln>
                  <a:noFill/>
                </a:ln>
                <a:solidFill>
                  <a:schemeClr val="tx1"/>
                </a:solidFill>
                <a:effectLst/>
                <a:ea typeface="Times New Roman" panose="02020603050405020304" pitchFamily="18" charset="0"/>
              </a:rPr>
              <a:t>peraciones o </a:t>
            </a:r>
            <a:r>
              <a:rPr kumimoji="0" lang="es-ES" sz="1600" b="0" i="0" u="none" strike="noStrike" cap="none" normalizeH="0" baseline="0" dirty="0" smtClean="0">
                <a:ln>
                  <a:noFill/>
                </a:ln>
                <a:solidFill>
                  <a:schemeClr val="tx1"/>
                </a:solidFill>
                <a:effectLst/>
                <a:ea typeface="Times New Roman" panose="02020603050405020304" pitchFamily="18" charset="0"/>
              </a:rPr>
              <a:t>de </a:t>
            </a:r>
            <a:r>
              <a:rPr kumimoji="0" lang="es-ES" sz="1600" b="0" i="0" u="none" strike="noStrike" cap="none" normalizeH="0" baseline="0" dirty="0" smtClean="0">
                <a:ln>
                  <a:noFill/>
                </a:ln>
                <a:solidFill>
                  <a:schemeClr val="tx1"/>
                </a:solidFill>
                <a:effectLst/>
                <a:ea typeface="Times New Roman" panose="02020603050405020304" pitchFamily="18" charset="0"/>
              </a:rPr>
              <a:t>cubierta, </a:t>
            </a:r>
            <a:r>
              <a:rPr kumimoji="0" lang="es-ES" sz="1600" b="0" i="0" u="none" strike="noStrike" cap="none" normalizeH="0" baseline="0" dirty="0" smtClean="0">
                <a:ln>
                  <a:noFill/>
                </a:ln>
                <a:solidFill>
                  <a:schemeClr val="tx1"/>
                </a:solidFill>
                <a:effectLst/>
                <a:ea typeface="Times New Roman" panose="02020603050405020304" pitchFamily="18" charset="0"/>
              </a:rPr>
              <a:t>con la participación del cargo de navegación y CIC (unidades de combate</a:t>
            </a:r>
            <a:r>
              <a:rPr kumimoji="0" lang="es-ES" sz="1600" b="0" i="0" u="none" strike="noStrike" cap="none" normalizeH="0" baseline="0" dirty="0" smtClean="0">
                <a:ln>
                  <a:noFill/>
                </a:ln>
                <a:solidFill>
                  <a:schemeClr val="tx1"/>
                </a:solidFill>
                <a:effectLst/>
                <a:ea typeface="Times New Roman" panose="02020603050405020304" pitchFamily="18" charset="0"/>
              </a:rPr>
              <a:t>).</a:t>
            </a:r>
            <a:endParaRPr kumimoji="0" lang="es-CL" sz="8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900113" algn="l"/>
              </a:tabLst>
            </a:pPr>
            <a:endParaRPr kumimoji="0" lang="es-CL" sz="2400" b="0" i="0" u="none" strike="noStrike" cap="none" normalizeH="0" baseline="0" dirty="0" smtClean="0">
              <a:ln>
                <a:noFill/>
              </a:ln>
              <a:solidFill>
                <a:schemeClr val="tx1"/>
              </a:solidFill>
              <a:effectLst/>
              <a:latin typeface="Arial" panose="020B0604020202020204" pitchFamily="34" charset="0"/>
            </a:endParaRPr>
          </a:p>
        </p:txBody>
      </p:sp>
      <p:sp>
        <p:nvSpPr>
          <p:cNvPr id="6" name="Rectángulo 5"/>
          <p:cNvSpPr/>
          <p:nvPr/>
        </p:nvSpPr>
        <p:spPr>
          <a:xfrm>
            <a:off x="238685" y="1544244"/>
            <a:ext cx="4477331" cy="338554"/>
          </a:xfrm>
          <a:prstGeom prst="rect">
            <a:avLst/>
          </a:prstGeom>
          <a:solidFill>
            <a:schemeClr val="accent6">
              <a:lumMod val="60000"/>
              <a:lumOff val="40000"/>
            </a:schemeClr>
          </a:solidFill>
          <a:scene3d>
            <a:camera prst="orthographicFront"/>
            <a:lightRig rig="threePt" dir="t"/>
          </a:scene3d>
          <a:sp3d>
            <a:bevelT/>
          </a:sp3d>
        </p:spPr>
        <p:txBody>
          <a:bodyPr wrap="square">
            <a:spAutoFit/>
          </a:bodyPr>
          <a:lstStyle/>
          <a:p>
            <a:pPr lvl="0">
              <a:tabLst>
                <a:tab pos="900113" algn="l"/>
              </a:tabLst>
            </a:pPr>
            <a:r>
              <a:rPr lang="es-ES" sz="1600" b="1" dirty="0">
                <a:ea typeface="Times New Roman" panose="02020603050405020304" pitchFamily="18" charset="0"/>
              </a:rPr>
              <a:t>U.T. 1</a:t>
            </a:r>
            <a:r>
              <a:rPr lang="es-ES" sz="1600" dirty="0">
                <a:ea typeface="Times New Roman" panose="02020603050405020304" pitchFamily="18" charset="0"/>
              </a:rPr>
              <a:t>. </a:t>
            </a:r>
            <a:r>
              <a:rPr lang="es-ES" sz="1600" b="1" dirty="0">
                <a:ea typeface="Times New Roman" panose="02020603050405020304" pitchFamily="18" charset="0"/>
              </a:rPr>
              <a:t>ORGANIZACIÓN </a:t>
            </a:r>
            <a:r>
              <a:rPr lang="es-ES" sz="1600" b="1" dirty="0" smtClean="0">
                <a:ea typeface="Times New Roman" panose="02020603050405020304" pitchFamily="18" charset="0"/>
              </a:rPr>
              <a:t>ADMINISTRATIVA.</a:t>
            </a:r>
            <a:endParaRPr lang="es-CL" sz="700" dirty="0"/>
          </a:p>
        </p:txBody>
      </p:sp>
    </p:spTree>
    <p:extLst>
      <p:ext uri="{BB962C8B-B14F-4D97-AF65-F5344CB8AC3E}">
        <p14:creationId xmlns:p14="http://schemas.microsoft.com/office/powerpoint/2010/main" val="321437540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6" name="Rectángulo 5"/>
          <p:cNvSpPr/>
          <p:nvPr/>
        </p:nvSpPr>
        <p:spPr>
          <a:xfrm>
            <a:off x="238685" y="1544244"/>
            <a:ext cx="4477331" cy="338554"/>
          </a:xfrm>
          <a:prstGeom prst="rect">
            <a:avLst/>
          </a:prstGeom>
          <a:solidFill>
            <a:schemeClr val="accent6">
              <a:lumMod val="60000"/>
              <a:lumOff val="40000"/>
            </a:schemeClr>
          </a:solidFill>
          <a:scene3d>
            <a:camera prst="orthographicFront"/>
            <a:lightRig rig="threePt" dir="t"/>
          </a:scene3d>
          <a:sp3d>
            <a:bevelT/>
          </a:sp3d>
        </p:spPr>
        <p:txBody>
          <a:bodyPr wrap="square">
            <a:spAutoFit/>
          </a:bodyPr>
          <a:lstStyle/>
          <a:p>
            <a:pPr lvl="0">
              <a:tabLst>
                <a:tab pos="900113" algn="l"/>
              </a:tabLst>
            </a:pPr>
            <a:r>
              <a:rPr lang="es-ES" sz="1600" b="1" dirty="0">
                <a:ea typeface="Times New Roman" panose="02020603050405020304" pitchFamily="18" charset="0"/>
              </a:rPr>
              <a:t>U.T. 1</a:t>
            </a:r>
            <a:r>
              <a:rPr lang="es-ES" sz="1600" dirty="0">
                <a:ea typeface="Times New Roman" panose="02020603050405020304" pitchFamily="18" charset="0"/>
              </a:rPr>
              <a:t>. </a:t>
            </a:r>
            <a:r>
              <a:rPr lang="es-ES" sz="1600" b="1" dirty="0">
                <a:ea typeface="Times New Roman" panose="02020603050405020304" pitchFamily="18" charset="0"/>
              </a:rPr>
              <a:t>ORGANIZACIÓN </a:t>
            </a:r>
            <a:r>
              <a:rPr lang="es-ES" sz="1600" b="1" dirty="0" smtClean="0">
                <a:ea typeface="Times New Roman" panose="02020603050405020304" pitchFamily="18" charset="0"/>
              </a:rPr>
              <a:t>ADMINISTRATIVA.</a:t>
            </a:r>
            <a:endParaRPr lang="es-CL" sz="700" dirty="0"/>
          </a:p>
        </p:txBody>
      </p:sp>
      <p:sp>
        <p:nvSpPr>
          <p:cNvPr id="2" name="Rectángulo 1"/>
          <p:cNvSpPr/>
          <p:nvPr/>
        </p:nvSpPr>
        <p:spPr>
          <a:xfrm>
            <a:off x="647564" y="2877661"/>
            <a:ext cx="8136904" cy="1200329"/>
          </a:xfrm>
          <a:prstGeom prst="rect">
            <a:avLst/>
          </a:prstGeom>
        </p:spPr>
        <p:txBody>
          <a:bodyPr wrap="square">
            <a:spAutoFit/>
          </a:bodyPr>
          <a:lstStyle/>
          <a:p>
            <a:pPr marL="342900" lvl="0" indent="-342900" algn="just">
              <a:spcAft>
                <a:spcPts val="0"/>
              </a:spcAft>
              <a:buSzPts val="1200"/>
              <a:buFont typeface="+mj-lt"/>
              <a:buAutoNum type="arabicPeriod"/>
              <a:tabLst>
                <a:tab pos="900430" algn="l"/>
              </a:tabLst>
            </a:pPr>
            <a:r>
              <a:rPr lang="es-ES" dirty="0">
                <a:ea typeface="Times New Roman" panose="02020603050405020304" pitchFamily="18" charset="0"/>
              </a:rPr>
              <a:t>Organización administrativa de una </a:t>
            </a:r>
            <a:r>
              <a:rPr lang="es-ES" dirty="0" smtClean="0">
                <a:ea typeface="Times New Roman" panose="02020603050405020304" pitchFamily="18" charset="0"/>
              </a:rPr>
              <a:t>Unidades de la Armada.</a:t>
            </a:r>
            <a:endParaRPr lang="es-CL" dirty="0">
              <a:ea typeface="Times New Roman" panose="02020603050405020304" pitchFamily="18" charset="0"/>
            </a:endParaRPr>
          </a:p>
          <a:p>
            <a:pPr marL="342900" lvl="0" indent="-342900" algn="just">
              <a:spcAft>
                <a:spcPts val="0"/>
              </a:spcAft>
              <a:buSzPts val="1200"/>
              <a:buFont typeface="+mj-lt"/>
              <a:buAutoNum type="arabicPeriod"/>
              <a:tabLst>
                <a:tab pos="900430" algn="l"/>
              </a:tabLst>
            </a:pPr>
            <a:r>
              <a:rPr lang="es-ES" dirty="0">
                <a:ea typeface="Times New Roman" panose="02020603050405020304" pitchFamily="18" charset="0"/>
              </a:rPr>
              <a:t>Organización administrativa del </a:t>
            </a:r>
            <a:r>
              <a:rPr lang="es-ES" dirty="0" smtClean="0">
                <a:ea typeface="Times New Roman" panose="02020603050405020304" pitchFamily="18" charset="0"/>
              </a:rPr>
              <a:t>Departamento </a:t>
            </a:r>
            <a:r>
              <a:rPr lang="es-ES" dirty="0">
                <a:ea typeface="Times New Roman" panose="02020603050405020304" pitchFamily="18" charset="0"/>
              </a:rPr>
              <a:t>de </a:t>
            </a:r>
            <a:r>
              <a:rPr lang="es-ES" dirty="0" smtClean="0">
                <a:ea typeface="Times New Roman" panose="02020603050405020304" pitchFamily="18" charset="0"/>
              </a:rPr>
              <a:t>Sistemas </a:t>
            </a:r>
            <a:r>
              <a:rPr lang="es-ES" dirty="0">
                <a:ea typeface="Times New Roman" panose="02020603050405020304" pitchFamily="18" charset="0"/>
              </a:rPr>
              <a:t>de </a:t>
            </a:r>
            <a:r>
              <a:rPr lang="es-ES" dirty="0" smtClean="0">
                <a:ea typeface="Times New Roman" panose="02020603050405020304" pitchFamily="18" charset="0"/>
              </a:rPr>
              <a:t>Armas</a:t>
            </a:r>
            <a:r>
              <a:rPr lang="es-ES" dirty="0">
                <a:ea typeface="Times New Roman" panose="02020603050405020304" pitchFamily="18" charset="0"/>
              </a:rPr>
              <a:t>.</a:t>
            </a:r>
            <a:endParaRPr lang="es-CL" dirty="0">
              <a:ea typeface="Times New Roman" panose="02020603050405020304" pitchFamily="18" charset="0"/>
            </a:endParaRPr>
          </a:p>
          <a:p>
            <a:pPr marL="342900" lvl="0" indent="-342900" algn="just">
              <a:spcAft>
                <a:spcPts val="0"/>
              </a:spcAft>
              <a:buSzPts val="1200"/>
              <a:buFont typeface="+mj-lt"/>
              <a:buAutoNum type="arabicPeriod"/>
              <a:tabLst>
                <a:tab pos="900430" algn="l"/>
              </a:tabLst>
            </a:pPr>
            <a:r>
              <a:rPr lang="es-ES" dirty="0">
                <a:ea typeface="Times New Roman" panose="02020603050405020304" pitchFamily="18" charset="0"/>
              </a:rPr>
              <a:t>Organización administrativa del D</a:t>
            </a:r>
            <a:r>
              <a:rPr lang="es-ES" dirty="0" smtClean="0">
                <a:ea typeface="Times New Roman" panose="02020603050405020304" pitchFamily="18" charset="0"/>
              </a:rPr>
              <a:t>epartamento de Operaciones.</a:t>
            </a:r>
            <a:endParaRPr lang="es-CL" dirty="0">
              <a:ea typeface="Times New Roman" panose="02020603050405020304" pitchFamily="18" charset="0"/>
            </a:endParaRPr>
          </a:p>
          <a:p>
            <a:pPr marL="342900" lvl="0" indent="-342900" algn="just">
              <a:spcAft>
                <a:spcPts val="0"/>
              </a:spcAft>
              <a:buSzPts val="1200"/>
              <a:buFont typeface="+mj-lt"/>
              <a:buAutoNum type="arabicPeriod"/>
              <a:tabLst>
                <a:tab pos="900430" algn="l"/>
              </a:tabLst>
            </a:pPr>
            <a:r>
              <a:rPr lang="es-ES" dirty="0">
                <a:ea typeface="Times New Roman" panose="02020603050405020304" pitchFamily="18" charset="0"/>
              </a:rPr>
              <a:t>Descripción del cargo de navegación y CIC.</a:t>
            </a:r>
            <a:endParaRPr lang="es-CL" dirty="0">
              <a:ea typeface="Times New Roman" panose="02020603050405020304" pitchFamily="18" charset="0"/>
            </a:endParaRPr>
          </a:p>
        </p:txBody>
      </p:sp>
      <p:sp>
        <p:nvSpPr>
          <p:cNvPr id="10" name="Rectángulo 9"/>
          <p:cNvSpPr/>
          <p:nvPr/>
        </p:nvSpPr>
        <p:spPr>
          <a:xfrm>
            <a:off x="3561055" y="2244044"/>
            <a:ext cx="1154961" cy="338554"/>
          </a:xfrm>
          <a:prstGeom prst="rect">
            <a:avLst/>
          </a:prstGeom>
          <a:solidFill>
            <a:srgbClr val="FFC000"/>
          </a:solidFill>
          <a:scene3d>
            <a:camera prst="orthographicFront"/>
            <a:lightRig rig="threePt" dir="t"/>
          </a:scene3d>
          <a:sp3d>
            <a:bevelT/>
          </a:sp3d>
        </p:spPr>
        <p:txBody>
          <a:bodyPr wrap="square">
            <a:spAutoFit/>
          </a:bodyPr>
          <a:lstStyle/>
          <a:p>
            <a:pPr lvl="0" algn="ctr">
              <a:tabLst>
                <a:tab pos="900113" algn="l"/>
              </a:tabLst>
            </a:pPr>
            <a:r>
              <a:rPr lang="es-ES" sz="1600" b="1" dirty="0" smtClean="0">
                <a:ea typeface="Times New Roman" panose="02020603050405020304" pitchFamily="18" charset="0"/>
              </a:rPr>
              <a:t>T</a:t>
            </a:r>
            <a:r>
              <a:rPr lang="es-ES" sz="1600" b="1" dirty="0" smtClean="0">
                <a:ea typeface="Times New Roman" panose="02020603050405020304" pitchFamily="18" charset="0"/>
              </a:rPr>
              <a:t>EMARIO</a:t>
            </a:r>
            <a:endParaRPr lang="es-CL" sz="700" dirty="0"/>
          </a:p>
        </p:txBody>
      </p:sp>
    </p:spTree>
    <p:extLst>
      <p:ext uri="{BB962C8B-B14F-4D97-AF65-F5344CB8AC3E}">
        <p14:creationId xmlns:p14="http://schemas.microsoft.com/office/powerpoint/2010/main" val="17485723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pic>
        <p:nvPicPr>
          <p:cNvPr id="7" name="Imagen 6"/>
          <p:cNvPicPr>
            <a:picLocks noChangeAspect="1"/>
          </p:cNvPicPr>
          <p:nvPr/>
        </p:nvPicPr>
        <p:blipFill rotWithShape="1">
          <a:blip r:embed="rId4"/>
          <a:srcRect t="16539" b="11699"/>
          <a:stretch/>
        </p:blipFill>
        <p:spPr>
          <a:xfrm>
            <a:off x="1827241" y="1907869"/>
            <a:ext cx="5229955" cy="4320480"/>
          </a:xfrm>
          <a:prstGeom prst="rect">
            <a:avLst/>
          </a:prstGeom>
        </p:spPr>
      </p:pic>
      <p:sp>
        <p:nvSpPr>
          <p:cNvPr id="10" name="Rectángulo 9"/>
          <p:cNvSpPr/>
          <p:nvPr/>
        </p:nvSpPr>
        <p:spPr>
          <a:xfrm>
            <a:off x="87374" y="1089175"/>
            <a:ext cx="6428842" cy="338554"/>
          </a:xfrm>
          <a:prstGeom prst="rect">
            <a:avLst/>
          </a:prstGeom>
          <a:solidFill>
            <a:srgbClr val="FFC000"/>
          </a:solidFill>
          <a:scene3d>
            <a:camera prst="orthographicFront"/>
            <a:lightRig rig="threePt" dir="t"/>
          </a:scene3d>
          <a:sp3d>
            <a:bevelT/>
          </a:sp3d>
        </p:spPr>
        <p:txBody>
          <a:bodyPr wrap="square">
            <a:spAutoFit/>
          </a:bodyPr>
          <a:lstStyle/>
          <a:p>
            <a:pPr>
              <a:tabLst>
                <a:tab pos="900113" algn="l"/>
              </a:tabLst>
            </a:pPr>
            <a:r>
              <a:rPr lang="es-ES" sz="1600" b="1" dirty="0">
                <a:ea typeface="Times New Roman" panose="02020603050405020304" pitchFamily="18" charset="0"/>
              </a:rPr>
              <a:t>1</a:t>
            </a:r>
            <a:r>
              <a:rPr lang="es-ES" sz="1600" b="1" dirty="0" smtClean="0">
                <a:ea typeface="Times New Roman" panose="02020603050405020304" pitchFamily="18" charset="0"/>
              </a:rPr>
              <a:t>.- </a:t>
            </a:r>
            <a:r>
              <a:rPr lang="es-ES" sz="1600" b="1" dirty="0">
                <a:ea typeface="Times New Roman" panose="02020603050405020304" pitchFamily="18" charset="0"/>
              </a:rPr>
              <a:t>Organización </a:t>
            </a:r>
            <a:r>
              <a:rPr lang="es-ES" sz="1600" b="1" dirty="0">
                <a:ea typeface="Times New Roman" panose="02020603050405020304" pitchFamily="18" charset="0"/>
              </a:rPr>
              <a:t>administrativa de una </a:t>
            </a:r>
            <a:r>
              <a:rPr lang="es-ES" sz="1600" b="1" dirty="0">
                <a:ea typeface="Times New Roman" panose="02020603050405020304" pitchFamily="18" charset="0"/>
              </a:rPr>
              <a:t>unidades de la </a:t>
            </a:r>
            <a:r>
              <a:rPr lang="es-ES" sz="1600" b="1" dirty="0" smtClean="0">
                <a:ea typeface="Times New Roman" panose="02020603050405020304" pitchFamily="18" charset="0"/>
              </a:rPr>
              <a:t>Armada.</a:t>
            </a:r>
            <a:endParaRPr lang="es-ES" sz="1600" b="1" dirty="0">
              <a:ea typeface="Times New Roman" panose="02020603050405020304" pitchFamily="18" charset="0"/>
            </a:endParaRPr>
          </a:p>
        </p:txBody>
      </p:sp>
    </p:spTree>
    <p:extLst>
      <p:ext uri="{BB962C8B-B14F-4D97-AF65-F5344CB8AC3E}">
        <p14:creationId xmlns:p14="http://schemas.microsoft.com/office/powerpoint/2010/main" val="200418339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pic>
        <p:nvPicPr>
          <p:cNvPr id="8" name="Imagen 7"/>
          <p:cNvPicPr>
            <a:picLocks noChangeAspect="1"/>
          </p:cNvPicPr>
          <p:nvPr/>
        </p:nvPicPr>
        <p:blipFill rotWithShape="1">
          <a:blip r:embed="rId4"/>
          <a:srcRect t="16539" b="11699"/>
          <a:stretch/>
        </p:blipFill>
        <p:spPr>
          <a:xfrm>
            <a:off x="125468" y="1771934"/>
            <a:ext cx="4085380" cy="3374943"/>
          </a:xfrm>
          <a:prstGeom prst="rect">
            <a:avLst/>
          </a:prstGeom>
        </p:spPr>
      </p:pic>
      <p:pic>
        <p:nvPicPr>
          <p:cNvPr id="2" name="Imagen 1"/>
          <p:cNvPicPr>
            <a:picLocks noChangeAspect="1"/>
          </p:cNvPicPr>
          <p:nvPr/>
        </p:nvPicPr>
        <p:blipFill>
          <a:blip r:embed="rId5"/>
          <a:stretch>
            <a:fillRect/>
          </a:stretch>
        </p:blipFill>
        <p:spPr>
          <a:xfrm>
            <a:off x="4210848" y="1838108"/>
            <a:ext cx="4848375" cy="3242594"/>
          </a:xfrm>
          <a:prstGeom prst="rect">
            <a:avLst/>
          </a:prstGeom>
        </p:spPr>
      </p:pic>
      <p:sp>
        <p:nvSpPr>
          <p:cNvPr id="3" name="Rectángulo 2"/>
          <p:cNvSpPr/>
          <p:nvPr/>
        </p:nvSpPr>
        <p:spPr>
          <a:xfrm>
            <a:off x="8172400" y="3356992"/>
            <a:ext cx="879462" cy="129614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7" name="Imagen 6"/>
          <p:cNvPicPr>
            <a:picLocks noChangeAspect="1"/>
          </p:cNvPicPr>
          <p:nvPr/>
        </p:nvPicPr>
        <p:blipFill>
          <a:blip r:embed="rId6"/>
          <a:stretch>
            <a:fillRect/>
          </a:stretch>
        </p:blipFill>
        <p:spPr>
          <a:xfrm>
            <a:off x="1677924" y="5191597"/>
            <a:ext cx="5191850" cy="857370"/>
          </a:xfrm>
          <a:prstGeom prst="rect">
            <a:avLst/>
          </a:prstGeom>
        </p:spPr>
      </p:pic>
      <p:sp>
        <p:nvSpPr>
          <p:cNvPr id="13" name="Rectángulo 12"/>
          <p:cNvSpPr/>
          <p:nvPr/>
        </p:nvSpPr>
        <p:spPr>
          <a:xfrm>
            <a:off x="87374" y="1089175"/>
            <a:ext cx="6428842" cy="338554"/>
          </a:xfrm>
          <a:prstGeom prst="rect">
            <a:avLst/>
          </a:prstGeom>
          <a:solidFill>
            <a:srgbClr val="FFC000"/>
          </a:solidFill>
          <a:scene3d>
            <a:camera prst="orthographicFront"/>
            <a:lightRig rig="threePt" dir="t"/>
          </a:scene3d>
          <a:sp3d>
            <a:bevelT/>
          </a:sp3d>
        </p:spPr>
        <p:txBody>
          <a:bodyPr wrap="square">
            <a:spAutoFit/>
          </a:bodyPr>
          <a:lstStyle/>
          <a:p>
            <a:pPr>
              <a:tabLst>
                <a:tab pos="900113" algn="l"/>
              </a:tabLst>
            </a:pPr>
            <a:r>
              <a:rPr lang="es-ES" sz="1600" b="1" dirty="0">
                <a:ea typeface="Times New Roman" panose="02020603050405020304" pitchFamily="18" charset="0"/>
              </a:rPr>
              <a:t>1</a:t>
            </a:r>
            <a:r>
              <a:rPr lang="es-ES" sz="1600" b="1" dirty="0" smtClean="0">
                <a:ea typeface="Times New Roman" panose="02020603050405020304" pitchFamily="18" charset="0"/>
              </a:rPr>
              <a:t>.- </a:t>
            </a:r>
            <a:r>
              <a:rPr lang="es-ES" sz="1600" b="1" dirty="0">
                <a:ea typeface="Times New Roman" panose="02020603050405020304" pitchFamily="18" charset="0"/>
              </a:rPr>
              <a:t>Organización </a:t>
            </a:r>
            <a:r>
              <a:rPr lang="es-ES" sz="1600" b="1" dirty="0">
                <a:ea typeface="Times New Roman" panose="02020603050405020304" pitchFamily="18" charset="0"/>
              </a:rPr>
              <a:t>administrativa de una </a:t>
            </a:r>
            <a:r>
              <a:rPr lang="es-ES" sz="1600" b="1" dirty="0">
                <a:ea typeface="Times New Roman" panose="02020603050405020304" pitchFamily="18" charset="0"/>
              </a:rPr>
              <a:t>unidades de la </a:t>
            </a:r>
            <a:r>
              <a:rPr lang="es-ES" sz="1600" b="1" dirty="0" smtClean="0">
                <a:ea typeface="Times New Roman" panose="02020603050405020304" pitchFamily="18" charset="0"/>
              </a:rPr>
              <a:t>Armada.</a:t>
            </a:r>
            <a:endParaRPr lang="es-ES" sz="1600" b="1" dirty="0">
              <a:ea typeface="Times New Roman" panose="02020603050405020304" pitchFamily="18" charset="0"/>
            </a:endParaRPr>
          </a:p>
        </p:txBody>
      </p:sp>
    </p:spTree>
    <p:extLst>
      <p:ext uri="{BB962C8B-B14F-4D97-AF65-F5344CB8AC3E}">
        <p14:creationId xmlns:p14="http://schemas.microsoft.com/office/powerpoint/2010/main" val="195796468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5" name="Rectángulo 4"/>
          <p:cNvSpPr/>
          <p:nvPr/>
        </p:nvSpPr>
        <p:spPr>
          <a:xfrm>
            <a:off x="87374" y="1089175"/>
            <a:ext cx="6428842" cy="338554"/>
          </a:xfrm>
          <a:prstGeom prst="rect">
            <a:avLst/>
          </a:prstGeom>
          <a:solidFill>
            <a:srgbClr val="FFC000"/>
          </a:solidFill>
          <a:scene3d>
            <a:camera prst="orthographicFront"/>
            <a:lightRig rig="threePt" dir="t"/>
          </a:scene3d>
          <a:sp3d>
            <a:bevelT/>
          </a:sp3d>
        </p:spPr>
        <p:txBody>
          <a:bodyPr wrap="square">
            <a:spAutoFit/>
          </a:bodyPr>
          <a:lstStyle/>
          <a:p>
            <a:pPr>
              <a:tabLst>
                <a:tab pos="900113" algn="l"/>
              </a:tabLst>
            </a:pPr>
            <a:r>
              <a:rPr lang="es-ES" sz="1600" b="1" dirty="0">
                <a:ea typeface="Times New Roman" panose="02020603050405020304" pitchFamily="18" charset="0"/>
              </a:rPr>
              <a:t>1</a:t>
            </a:r>
            <a:r>
              <a:rPr lang="es-ES" sz="1600" b="1" dirty="0" smtClean="0">
                <a:ea typeface="Times New Roman" panose="02020603050405020304" pitchFamily="18" charset="0"/>
              </a:rPr>
              <a:t>.- </a:t>
            </a:r>
            <a:r>
              <a:rPr lang="es-ES" sz="1600" b="1" dirty="0">
                <a:ea typeface="Times New Roman" panose="02020603050405020304" pitchFamily="18" charset="0"/>
              </a:rPr>
              <a:t>Organización </a:t>
            </a:r>
            <a:r>
              <a:rPr lang="es-ES" sz="1600" b="1" dirty="0">
                <a:ea typeface="Times New Roman" panose="02020603050405020304" pitchFamily="18" charset="0"/>
              </a:rPr>
              <a:t>administrativa de una </a:t>
            </a:r>
            <a:r>
              <a:rPr lang="es-ES" sz="1600" b="1" dirty="0">
                <a:ea typeface="Times New Roman" panose="02020603050405020304" pitchFamily="18" charset="0"/>
              </a:rPr>
              <a:t>unidades de la </a:t>
            </a:r>
            <a:r>
              <a:rPr lang="es-ES" sz="1600" b="1" dirty="0" smtClean="0">
                <a:ea typeface="Times New Roman" panose="02020603050405020304" pitchFamily="18" charset="0"/>
              </a:rPr>
              <a:t>Armada.</a:t>
            </a:r>
            <a:endParaRPr lang="es-ES" sz="1600" b="1" dirty="0">
              <a:ea typeface="Times New Roman" panose="02020603050405020304" pitchFamily="18" charset="0"/>
            </a:endParaRPr>
          </a:p>
        </p:txBody>
      </p:sp>
      <p:pic>
        <p:nvPicPr>
          <p:cNvPr id="6" name="Imagen 5"/>
          <p:cNvPicPr>
            <a:picLocks noChangeAspect="1"/>
          </p:cNvPicPr>
          <p:nvPr/>
        </p:nvPicPr>
        <p:blipFill>
          <a:blip r:embed="rId4"/>
          <a:stretch>
            <a:fillRect/>
          </a:stretch>
        </p:blipFill>
        <p:spPr>
          <a:xfrm>
            <a:off x="2555776" y="1727735"/>
            <a:ext cx="3409200" cy="4112933"/>
          </a:xfrm>
          <a:prstGeom prst="rect">
            <a:avLst/>
          </a:prstGeom>
        </p:spPr>
      </p:pic>
    </p:spTree>
    <p:extLst>
      <p:ext uri="{BB962C8B-B14F-4D97-AF65-F5344CB8AC3E}">
        <p14:creationId xmlns:p14="http://schemas.microsoft.com/office/powerpoint/2010/main" val="124880316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5" name="Rectángulo 4"/>
          <p:cNvSpPr/>
          <p:nvPr/>
        </p:nvSpPr>
        <p:spPr>
          <a:xfrm>
            <a:off x="93101" y="1102346"/>
            <a:ext cx="7272809" cy="338554"/>
          </a:xfrm>
          <a:prstGeom prst="rect">
            <a:avLst/>
          </a:prstGeom>
          <a:solidFill>
            <a:srgbClr val="FFC000"/>
          </a:solidFill>
          <a:scene3d>
            <a:camera prst="orthographicFront"/>
            <a:lightRig rig="threePt" dir="t"/>
          </a:scene3d>
          <a:sp3d>
            <a:bevelT/>
          </a:sp3d>
        </p:spPr>
        <p:txBody>
          <a:bodyPr wrap="square">
            <a:spAutoFit/>
          </a:bodyPr>
          <a:lstStyle/>
          <a:p>
            <a:pPr>
              <a:tabLst>
                <a:tab pos="900113" algn="l"/>
              </a:tabLst>
            </a:pPr>
            <a:r>
              <a:rPr lang="es-ES" sz="1600" b="1" dirty="0" smtClean="0">
                <a:ea typeface="Times New Roman" panose="02020603050405020304" pitchFamily="18" charset="0"/>
              </a:rPr>
              <a:t>2.- </a:t>
            </a:r>
            <a:r>
              <a:rPr lang="es-ES" sz="1600" b="1" dirty="0">
                <a:ea typeface="Times New Roman" panose="02020603050405020304" pitchFamily="18" charset="0"/>
              </a:rPr>
              <a:t>Organización </a:t>
            </a:r>
            <a:r>
              <a:rPr lang="es-ES" sz="1600" b="1" dirty="0">
                <a:ea typeface="Times New Roman" panose="02020603050405020304" pitchFamily="18" charset="0"/>
              </a:rPr>
              <a:t>administrativa del </a:t>
            </a:r>
            <a:r>
              <a:rPr lang="es-ES" sz="1600" b="1" dirty="0" smtClean="0">
                <a:ea typeface="Times New Roman" panose="02020603050405020304" pitchFamily="18" charset="0"/>
              </a:rPr>
              <a:t>Departamento </a:t>
            </a:r>
            <a:r>
              <a:rPr lang="es-ES" sz="1600" b="1" dirty="0">
                <a:ea typeface="Times New Roman" panose="02020603050405020304" pitchFamily="18" charset="0"/>
              </a:rPr>
              <a:t>de </a:t>
            </a:r>
            <a:r>
              <a:rPr lang="es-ES" sz="1600" b="1" dirty="0" smtClean="0">
                <a:ea typeface="Times New Roman" panose="02020603050405020304" pitchFamily="18" charset="0"/>
              </a:rPr>
              <a:t>Sistemas </a:t>
            </a:r>
            <a:r>
              <a:rPr lang="es-ES" sz="1600" b="1" dirty="0">
                <a:ea typeface="Times New Roman" panose="02020603050405020304" pitchFamily="18" charset="0"/>
              </a:rPr>
              <a:t>de </a:t>
            </a:r>
            <a:r>
              <a:rPr lang="es-ES" sz="1600" b="1" dirty="0" smtClean="0">
                <a:ea typeface="Times New Roman" panose="02020603050405020304" pitchFamily="18" charset="0"/>
              </a:rPr>
              <a:t>Armas</a:t>
            </a:r>
            <a:r>
              <a:rPr lang="es-ES" sz="1600" b="1" dirty="0">
                <a:ea typeface="Times New Roman" panose="02020603050405020304" pitchFamily="18" charset="0"/>
              </a:rPr>
              <a:t>.</a:t>
            </a:r>
            <a:endParaRPr lang="es-ES" sz="1600" b="1" dirty="0">
              <a:ea typeface="Times New Roman" panose="02020603050405020304" pitchFamily="18" charset="0"/>
            </a:endParaRPr>
          </a:p>
        </p:txBody>
      </p:sp>
      <p:pic>
        <p:nvPicPr>
          <p:cNvPr id="8" name="Imagen 7"/>
          <p:cNvPicPr>
            <a:picLocks noChangeAspect="1"/>
          </p:cNvPicPr>
          <p:nvPr/>
        </p:nvPicPr>
        <p:blipFill rotWithShape="1">
          <a:blip r:embed="rId4"/>
          <a:srcRect t="16539" b="11699"/>
          <a:stretch/>
        </p:blipFill>
        <p:spPr>
          <a:xfrm>
            <a:off x="973931" y="1740141"/>
            <a:ext cx="2952394" cy="2438980"/>
          </a:xfrm>
          <a:prstGeom prst="rect">
            <a:avLst/>
          </a:prstGeom>
        </p:spPr>
      </p:pic>
      <p:sp>
        <p:nvSpPr>
          <p:cNvPr id="2" name="Elipse 1"/>
          <p:cNvSpPr/>
          <p:nvPr/>
        </p:nvSpPr>
        <p:spPr>
          <a:xfrm>
            <a:off x="1619672" y="2624263"/>
            <a:ext cx="1008112" cy="122413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 name="Imagen 2"/>
          <p:cNvPicPr>
            <a:picLocks noChangeAspect="1"/>
          </p:cNvPicPr>
          <p:nvPr/>
        </p:nvPicPr>
        <p:blipFill>
          <a:blip r:embed="rId5"/>
          <a:stretch>
            <a:fillRect/>
          </a:stretch>
        </p:blipFill>
        <p:spPr>
          <a:xfrm>
            <a:off x="5283314" y="3097898"/>
            <a:ext cx="2961094" cy="3084228"/>
          </a:xfrm>
          <a:prstGeom prst="rect">
            <a:avLst/>
          </a:prstGeom>
        </p:spPr>
      </p:pic>
      <p:cxnSp>
        <p:nvCxnSpPr>
          <p:cNvPr id="7" name="Conector recto de flecha 6"/>
          <p:cNvCxnSpPr/>
          <p:nvPr/>
        </p:nvCxnSpPr>
        <p:spPr>
          <a:xfrm>
            <a:off x="2128199" y="3848399"/>
            <a:ext cx="0" cy="792088"/>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9" name="Imagen 8"/>
          <p:cNvPicPr>
            <a:picLocks noChangeAspect="1"/>
          </p:cNvPicPr>
          <p:nvPr/>
        </p:nvPicPr>
        <p:blipFill>
          <a:blip r:embed="rId6"/>
          <a:stretch>
            <a:fillRect/>
          </a:stretch>
        </p:blipFill>
        <p:spPr>
          <a:xfrm>
            <a:off x="313741" y="4680320"/>
            <a:ext cx="3943900" cy="1114581"/>
          </a:xfrm>
          <a:prstGeom prst="rect">
            <a:avLst/>
          </a:prstGeom>
        </p:spPr>
      </p:pic>
      <p:cxnSp>
        <p:nvCxnSpPr>
          <p:cNvPr id="15" name="Conector recto de flecha 14"/>
          <p:cNvCxnSpPr/>
          <p:nvPr/>
        </p:nvCxnSpPr>
        <p:spPr>
          <a:xfrm>
            <a:off x="4261614" y="5172468"/>
            <a:ext cx="814442" cy="9051"/>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a:blip r:embed="rId7"/>
          <a:stretch>
            <a:fillRect/>
          </a:stretch>
        </p:blipFill>
        <p:spPr>
          <a:xfrm>
            <a:off x="4303909" y="1740141"/>
            <a:ext cx="4150322" cy="974754"/>
          </a:xfrm>
          <a:prstGeom prst="rect">
            <a:avLst/>
          </a:prstGeom>
        </p:spPr>
      </p:pic>
    </p:spTree>
    <p:extLst>
      <p:ext uri="{BB962C8B-B14F-4D97-AF65-F5344CB8AC3E}">
        <p14:creationId xmlns:p14="http://schemas.microsoft.com/office/powerpoint/2010/main" val="373305744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5" name="Rectángulo 4"/>
          <p:cNvSpPr/>
          <p:nvPr/>
        </p:nvSpPr>
        <p:spPr>
          <a:xfrm>
            <a:off x="87374" y="1102133"/>
            <a:ext cx="6788881" cy="338554"/>
          </a:xfrm>
          <a:prstGeom prst="rect">
            <a:avLst/>
          </a:prstGeom>
          <a:solidFill>
            <a:srgbClr val="FFC000"/>
          </a:solidFill>
          <a:scene3d>
            <a:camera prst="orthographicFront"/>
            <a:lightRig rig="threePt" dir="t"/>
          </a:scene3d>
          <a:sp3d>
            <a:bevelT/>
          </a:sp3d>
        </p:spPr>
        <p:txBody>
          <a:bodyPr wrap="square">
            <a:spAutoFit/>
          </a:bodyPr>
          <a:lstStyle/>
          <a:p>
            <a:pPr>
              <a:tabLst>
                <a:tab pos="900113" algn="l"/>
              </a:tabLst>
            </a:pPr>
            <a:r>
              <a:rPr lang="es-ES" sz="1600" b="1" dirty="0" smtClean="0">
                <a:ea typeface="Times New Roman" panose="02020603050405020304" pitchFamily="18" charset="0"/>
              </a:rPr>
              <a:t>3.- </a:t>
            </a:r>
            <a:r>
              <a:rPr lang="es-ES" sz="1600" b="1" dirty="0">
                <a:ea typeface="Times New Roman" panose="02020603050405020304" pitchFamily="18" charset="0"/>
              </a:rPr>
              <a:t>Organización </a:t>
            </a:r>
            <a:r>
              <a:rPr lang="es-ES" sz="1600" b="1" dirty="0">
                <a:ea typeface="Times New Roman" panose="02020603050405020304" pitchFamily="18" charset="0"/>
              </a:rPr>
              <a:t>administrativa </a:t>
            </a:r>
            <a:r>
              <a:rPr lang="es-ES" sz="1600" b="1" dirty="0" smtClean="0">
                <a:ea typeface="Times New Roman" panose="02020603050405020304" pitchFamily="18" charset="0"/>
              </a:rPr>
              <a:t>del Departamento </a:t>
            </a:r>
            <a:r>
              <a:rPr lang="es-ES" sz="1600" b="1" dirty="0">
                <a:ea typeface="Times New Roman" panose="02020603050405020304" pitchFamily="18" charset="0"/>
              </a:rPr>
              <a:t>de </a:t>
            </a:r>
            <a:r>
              <a:rPr lang="es-ES" sz="1600" b="1" dirty="0" smtClean="0">
                <a:ea typeface="Times New Roman" panose="02020603050405020304" pitchFamily="18" charset="0"/>
              </a:rPr>
              <a:t>Operaciones.</a:t>
            </a:r>
            <a:endParaRPr lang="es-ES" sz="1600" b="1" dirty="0">
              <a:ea typeface="Times New Roman" panose="02020603050405020304" pitchFamily="18" charset="0"/>
            </a:endParaRPr>
          </a:p>
        </p:txBody>
      </p:sp>
      <p:grpSp>
        <p:nvGrpSpPr>
          <p:cNvPr id="10" name="Grupo 9"/>
          <p:cNvGrpSpPr/>
          <p:nvPr/>
        </p:nvGrpSpPr>
        <p:grpSpPr>
          <a:xfrm>
            <a:off x="1337647" y="2449072"/>
            <a:ext cx="6615895" cy="2705106"/>
            <a:chOff x="1115616" y="2132856"/>
            <a:chExt cx="6615895" cy="2705106"/>
          </a:xfrm>
        </p:grpSpPr>
        <p:pic>
          <p:nvPicPr>
            <p:cNvPr id="2" name="Imagen 1"/>
            <p:cNvPicPr>
              <a:picLocks noChangeAspect="1"/>
            </p:cNvPicPr>
            <p:nvPr/>
          </p:nvPicPr>
          <p:blipFill>
            <a:blip r:embed="rId4"/>
            <a:stretch>
              <a:fillRect/>
            </a:stretch>
          </p:blipFill>
          <p:spPr>
            <a:xfrm>
              <a:off x="1115616" y="2132856"/>
              <a:ext cx="6364245" cy="2705106"/>
            </a:xfrm>
            <a:prstGeom prst="rect">
              <a:avLst/>
            </a:prstGeom>
          </p:spPr>
        </p:pic>
        <p:sp>
          <p:nvSpPr>
            <p:cNvPr id="3" name="Rectángulo 2"/>
            <p:cNvSpPr/>
            <p:nvPr/>
          </p:nvSpPr>
          <p:spPr>
            <a:xfrm>
              <a:off x="6795407" y="3747278"/>
              <a:ext cx="936104" cy="14401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pic>
        <p:nvPicPr>
          <p:cNvPr id="9" name="Imagen 8"/>
          <p:cNvPicPr>
            <a:picLocks noChangeAspect="1"/>
          </p:cNvPicPr>
          <p:nvPr/>
        </p:nvPicPr>
        <p:blipFill>
          <a:blip r:embed="rId5"/>
          <a:stretch>
            <a:fillRect/>
          </a:stretch>
        </p:blipFill>
        <p:spPr>
          <a:xfrm>
            <a:off x="803961" y="1739360"/>
            <a:ext cx="1086002" cy="1419423"/>
          </a:xfrm>
          <a:prstGeom prst="rect">
            <a:avLst/>
          </a:prstGeom>
        </p:spPr>
      </p:pic>
    </p:spTree>
    <p:extLst>
      <p:ext uri="{BB962C8B-B14F-4D97-AF65-F5344CB8AC3E}">
        <p14:creationId xmlns:p14="http://schemas.microsoft.com/office/powerpoint/2010/main" val="315751014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5" name="Rectángulo 4"/>
          <p:cNvSpPr/>
          <p:nvPr/>
        </p:nvSpPr>
        <p:spPr>
          <a:xfrm>
            <a:off x="99209" y="1141172"/>
            <a:ext cx="4184759" cy="338554"/>
          </a:xfrm>
          <a:prstGeom prst="rect">
            <a:avLst/>
          </a:prstGeom>
          <a:solidFill>
            <a:srgbClr val="FFC000"/>
          </a:solidFill>
          <a:scene3d>
            <a:camera prst="orthographicFront"/>
            <a:lightRig rig="threePt" dir="t"/>
          </a:scene3d>
          <a:sp3d>
            <a:bevelT/>
          </a:sp3d>
        </p:spPr>
        <p:txBody>
          <a:bodyPr wrap="square">
            <a:spAutoFit/>
          </a:bodyPr>
          <a:lstStyle/>
          <a:p>
            <a:pPr>
              <a:tabLst>
                <a:tab pos="900113" algn="l"/>
              </a:tabLst>
            </a:pPr>
            <a:r>
              <a:rPr lang="es-ES" sz="1600" b="1" dirty="0" smtClean="0">
                <a:ea typeface="Times New Roman" panose="02020603050405020304" pitchFamily="18" charset="0"/>
              </a:rPr>
              <a:t>4.- </a:t>
            </a:r>
            <a:r>
              <a:rPr lang="es-ES" sz="1600" b="1" dirty="0">
                <a:ea typeface="Times New Roman" panose="02020603050405020304" pitchFamily="18" charset="0"/>
              </a:rPr>
              <a:t>Descripción </a:t>
            </a:r>
            <a:r>
              <a:rPr lang="es-ES" sz="1600" b="1" dirty="0">
                <a:ea typeface="Times New Roman" panose="02020603050405020304" pitchFamily="18" charset="0"/>
              </a:rPr>
              <a:t>del cargo de </a:t>
            </a:r>
            <a:r>
              <a:rPr lang="es-ES" sz="1600" b="1" dirty="0" smtClean="0">
                <a:ea typeface="Times New Roman" panose="02020603050405020304" pitchFamily="18" charset="0"/>
              </a:rPr>
              <a:t>navegación.</a:t>
            </a:r>
            <a:endParaRPr lang="es-ES" sz="1600" b="1" dirty="0">
              <a:ea typeface="Times New Roman" panose="02020603050405020304" pitchFamily="18" charset="0"/>
            </a:endParaRPr>
          </a:p>
        </p:txBody>
      </p:sp>
      <p:sp>
        <p:nvSpPr>
          <p:cNvPr id="9" name="2 CuadroTexto"/>
          <p:cNvSpPr txBox="1"/>
          <p:nvPr/>
        </p:nvSpPr>
        <p:spPr>
          <a:xfrm>
            <a:off x="395536" y="1818519"/>
            <a:ext cx="8496944" cy="4247317"/>
          </a:xfrm>
          <a:prstGeom prst="rect">
            <a:avLst/>
          </a:prstGeom>
          <a:noFill/>
          <a:ln w="38100">
            <a:solidFill>
              <a:srgbClr val="C00000"/>
            </a:solidFill>
          </a:ln>
        </p:spPr>
        <p:txBody>
          <a:bodyPr wrap="square" rtlCol="0">
            <a:spAutoFit/>
          </a:bodyPr>
          <a:lstStyle/>
          <a:p>
            <a:pPr marL="342900" lvl="0" indent="-342900">
              <a:buFont typeface="+mj-lt"/>
              <a:buAutoNum type="arabicPeriod"/>
            </a:pPr>
            <a:r>
              <a:rPr lang="es-CL" dirty="0"/>
              <a:t>Cartografía y publicaciones SHOA </a:t>
            </a:r>
            <a:r>
              <a:rPr lang="es-CL" dirty="0" smtClean="0"/>
              <a:t>ordinarias.</a:t>
            </a:r>
          </a:p>
          <a:p>
            <a:pPr marL="342900" lvl="0" indent="-342900">
              <a:buFont typeface="+mj-lt"/>
              <a:buAutoNum type="arabicPeriod"/>
            </a:pPr>
            <a:endParaRPr lang="es-CL" dirty="0"/>
          </a:p>
          <a:p>
            <a:pPr marL="342900" lvl="0" indent="-342900">
              <a:buFont typeface="+mj-lt"/>
              <a:buAutoNum type="arabicPeriod"/>
            </a:pPr>
            <a:r>
              <a:rPr lang="es-CL" dirty="0"/>
              <a:t>Cartografía y publicaciones  SHOA </a:t>
            </a:r>
            <a:r>
              <a:rPr lang="es-CL" dirty="0" smtClean="0"/>
              <a:t>reservado.</a:t>
            </a:r>
            <a:r>
              <a:rPr lang="es-ES" dirty="0" smtClean="0"/>
              <a:t> </a:t>
            </a:r>
            <a:endParaRPr lang="es-CL" dirty="0" smtClean="0"/>
          </a:p>
          <a:p>
            <a:pPr marL="342900" lvl="0" indent="-342900">
              <a:buFont typeface="+mj-lt"/>
              <a:buAutoNum type="arabicPeriod"/>
            </a:pPr>
            <a:endParaRPr lang="es-CL" dirty="0"/>
          </a:p>
          <a:p>
            <a:pPr marL="342900" lvl="0" indent="-342900">
              <a:buFont typeface="+mj-lt"/>
              <a:buAutoNum type="arabicPeriod"/>
            </a:pPr>
            <a:r>
              <a:rPr lang="es-CL" dirty="0"/>
              <a:t>Instrumental de navegación</a:t>
            </a:r>
            <a:r>
              <a:rPr lang="es-CL" dirty="0" smtClean="0"/>
              <a:t>.</a:t>
            </a:r>
          </a:p>
          <a:p>
            <a:pPr marL="342900" lvl="0" indent="-342900">
              <a:buFont typeface="+mj-lt"/>
              <a:buAutoNum type="arabicPeriod"/>
            </a:pPr>
            <a:endParaRPr lang="es-CL" dirty="0"/>
          </a:p>
          <a:p>
            <a:pPr marL="342900" lvl="0" indent="-342900">
              <a:buFont typeface="+mj-lt"/>
              <a:buAutoNum type="arabicPeriod"/>
            </a:pPr>
            <a:r>
              <a:rPr lang="es-CL" dirty="0"/>
              <a:t>Libro de millas navegadas, bitácora de mar y puerto, libro órdenes del </a:t>
            </a:r>
            <a:r>
              <a:rPr lang="es-CL" dirty="0" smtClean="0"/>
              <a:t>Comandante.</a:t>
            </a:r>
          </a:p>
          <a:p>
            <a:pPr marL="342900" lvl="0" indent="-342900">
              <a:buFont typeface="+mj-lt"/>
              <a:buAutoNum type="arabicPeriod"/>
            </a:pPr>
            <a:endParaRPr lang="es-CL" dirty="0"/>
          </a:p>
          <a:p>
            <a:pPr marL="342900" lvl="0" indent="-342900">
              <a:buFont typeface="+mj-lt"/>
              <a:buAutoNum type="arabicPeriod"/>
            </a:pPr>
            <a:r>
              <a:rPr lang="es-CL" dirty="0"/>
              <a:t>Meteorología</a:t>
            </a:r>
            <a:r>
              <a:rPr lang="es-CL" dirty="0" smtClean="0"/>
              <a:t>.</a:t>
            </a:r>
          </a:p>
          <a:p>
            <a:pPr marL="342900" lvl="0" indent="-342900">
              <a:buFont typeface="+mj-lt"/>
              <a:buAutoNum type="arabicPeriod"/>
            </a:pPr>
            <a:endParaRPr lang="es-CL" dirty="0"/>
          </a:p>
          <a:p>
            <a:pPr marL="342900" lvl="0" indent="-342900">
              <a:buFont typeface="+mj-lt"/>
              <a:buAutoNum type="arabicPeriod"/>
            </a:pPr>
            <a:r>
              <a:rPr lang="es-CL" dirty="0" err="1" smtClean="0"/>
              <a:t>Navdata</a:t>
            </a:r>
            <a:r>
              <a:rPr lang="es-CL" dirty="0" smtClean="0"/>
              <a:t> </a:t>
            </a:r>
            <a:r>
              <a:rPr lang="es-CL" dirty="0" err="1" smtClean="0"/>
              <a:t>book</a:t>
            </a:r>
            <a:r>
              <a:rPr lang="es-CL" dirty="0" smtClean="0"/>
              <a:t> -  </a:t>
            </a:r>
            <a:r>
              <a:rPr lang="es-CL" dirty="0"/>
              <a:t>Libro de experiencias del </a:t>
            </a:r>
            <a:r>
              <a:rPr lang="es-CL" dirty="0" smtClean="0"/>
              <a:t>Piloto.</a:t>
            </a:r>
          </a:p>
          <a:p>
            <a:pPr marL="342900" lvl="0" indent="-342900">
              <a:buFont typeface="+mj-lt"/>
              <a:buAutoNum type="arabicPeriod"/>
            </a:pPr>
            <a:endParaRPr lang="es-ES" dirty="0"/>
          </a:p>
          <a:p>
            <a:pPr lvl="0"/>
            <a:r>
              <a:rPr lang="es-ES" dirty="0" smtClean="0">
                <a:solidFill>
                  <a:srgbClr val="00B050"/>
                </a:solidFill>
              </a:rPr>
              <a:t>*Preocupación de los Sistemas de Navegación (Anemómetro, ECDIS, GPS, Corredera, Giro, luces de navegación, </a:t>
            </a:r>
            <a:r>
              <a:rPr lang="es-ES" dirty="0" err="1" smtClean="0">
                <a:solidFill>
                  <a:srgbClr val="00B050"/>
                </a:solidFill>
              </a:rPr>
              <a:t>etc</a:t>
            </a:r>
            <a:r>
              <a:rPr lang="es-ES" dirty="0" smtClean="0">
                <a:solidFill>
                  <a:srgbClr val="00B050"/>
                </a:solidFill>
              </a:rPr>
              <a:t>).</a:t>
            </a:r>
            <a:endParaRPr lang="es-CL" dirty="0"/>
          </a:p>
        </p:txBody>
      </p:sp>
    </p:spTree>
    <p:extLst>
      <p:ext uri="{BB962C8B-B14F-4D97-AF65-F5344CB8AC3E}">
        <p14:creationId xmlns:p14="http://schemas.microsoft.com/office/powerpoint/2010/main" val="242223122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2" name="Rectángulo 1"/>
          <p:cNvSpPr/>
          <p:nvPr/>
        </p:nvSpPr>
        <p:spPr>
          <a:xfrm>
            <a:off x="123576" y="1159316"/>
            <a:ext cx="6390456" cy="4985980"/>
          </a:xfrm>
          <a:prstGeom prst="rect">
            <a:avLst/>
          </a:prstGeom>
        </p:spPr>
        <p:txBody>
          <a:bodyPr wrap="square">
            <a:spAutoFit/>
          </a:bodyPr>
          <a:lstStyle/>
          <a:p>
            <a:pPr marL="363538" indent="-363538"/>
            <a:r>
              <a:rPr lang="es-CL" sz="2400" b="1" dirty="0" smtClean="0">
                <a:solidFill>
                  <a:srgbClr val="FF0000"/>
                </a:solidFill>
              </a:rPr>
              <a:t>MATERIALES</a:t>
            </a:r>
          </a:p>
          <a:p>
            <a:pPr marL="363538" indent="-363538" algn="ctr"/>
            <a:endParaRPr lang="es-CL" sz="2400" b="1" dirty="0">
              <a:solidFill>
                <a:srgbClr val="FF0000"/>
              </a:solidFill>
            </a:endParaRPr>
          </a:p>
          <a:p>
            <a:pPr marL="1074738" indent="-625475"/>
            <a:r>
              <a:rPr lang="es-CL" dirty="0" smtClean="0"/>
              <a:t>a</a:t>
            </a:r>
            <a:r>
              <a:rPr lang="es-CL" dirty="0"/>
              <a:t>) 	Instrumentos de Navegación</a:t>
            </a:r>
          </a:p>
          <a:p>
            <a:pPr marL="1436688" indent="-361950"/>
            <a:r>
              <a:rPr lang="es-CL" dirty="0"/>
              <a:t>- 	Alidadas</a:t>
            </a:r>
          </a:p>
          <a:p>
            <a:pPr marL="1436688" indent="-361950"/>
            <a:r>
              <a:rPr lang="es-CL" dirty="0"/>
              <a:t>- 	Sextante</a:t>
            </a:r>
          </a:p>
          <a:p>
            <a:pPr marL="1436688" indent="-361950"/>
            <a:r>
              <a:rPr lang="es-CL" dirty="0"/>
              <a:t>- 	</a:t>
            </a:r>
            <a:r>
              <a:rPr lang="es-CL" dirty="0" err="1"/>
              <a:t>Cablómetro</a:t>
            </a:r>
            <a:r>
              <a:rPr lang="es-CL" dirty="0"/>
              <a:t>, </a:t>
            </a:r>
            <a:r>
              <a:rPr lang="es-CL" dirty="0" err="1"/>
              <a:t>Estadímetro</a:t>
            </a:r>
            <a:r>
              <a:rPr lang="es-CL" dirty="0"/>
              <a:t>, Data </a:t>
            </a:r>
            <a:r>
              <a:rPr lang="es-CL" dirty="0" err="1"/>
              <a:t>Scope</a:t>
            </a:r>
            <a:endParaRPr lang="es-CL" dirty="0"/>
          </a:p>
          <a:p>
            <a:pPr marL="1436688" indent="-361950"/>
            <a:r>
              <a:rPr lang="es-CL" dirty="0"/>
              <a:t>-	Escandallo.</a:t>
            </a:r>
          </a:p>
          <a:p>
            <a:pPr marL="1436688" indent="-361950">
              <a:buFontTx/>
              <a:buChar char="-"/>
            </a:pPr>
            <a:r>
              <a:rPr lang="es-CL" dirty="0"/>
              <a:t>Cronómetro.</a:t>
            </a:r>
          </a:p>
          <a:p>
            <a:pPr marL="1436688" indent="-361950">
              <a:buFontTx/>
              <a:buChar char="-"/>
            </a:pPr>
            <a:r>
              <a:rPr lang="es-CL" dirty="0" smtClean="0"/>
              <a:t>Paralelas</a:t>
            </a:r>
            <a:r>
              <a:rPr lang="es-CL" dirty="0"/>
              <a:t>, Calculador Náutico, Compases</a:t>
            </a:r>
            <a:r>
              <a:rPr lang="es-CL" dirty="0" smtClean="0"/>
              <a:t>.</a:t>
            </a:r>
          </a:p>
          <a:p>
            <a:pPr marL="1436688" indent="-361950">
              <a:buFontTx/>
              <a:buChar char="-"/>
            </a:pPr>
            <a:endParaRPr lang="es-CL" dirty="0" smtClean="0"/>
          </a:p>
          <a:p>
            <a:pPr marL="1074738" indent="-625475"/>
            <a:r>
              <a:rPr lang="es-CL" dirty="0"/>
              <a:t>b) 	Meteorología</a:t>
            </a:r>
          </a:p>
          <a:p>
            <a:endParaRPr lang="es-CL" dirty="0"/>
          </a:p>
          <a:p>
            <a:pPr marL="1436688" indent="-361950">
              <a:buFontTx/>
              <a:buChar char="-"/>
            </a:pPr>
            <a:r>
              <a:rPr lang="es-CL" dirty="0"/>
              <a:t>Barómetro</a:t>
            </a:r>
          </a:p>
          <a:p>
            <a:pPr marL="1436688" indent="-361950">
              <a:buFontTx/>
              <a:buChar char="-"/>
            </a:pPr>
            <a:r>
              <a:rPr lang="es-CL" dirty="0"/>
              <a:t>Barógrafo (optativo)</a:t>
            </a:r>
          </a:p>
          <a:p>
            <a:pPr marL="1436688" indent="-361950"/>
            <a:r>
              <a:rPr lang="es-CL" dirty="0"/>
              <a:t>- 	Anemómetro Portátil</a:t>
            </a:r>
          </a:p>
          <a:p>
            <a:pPr marL="1436688" indent="-361950"/>
            <a:r>
              <a:rPr lang="es-CL" dirty="0"/>
              <a:t>- 	Psicrómetro</a:t>
            </a:r>
          </a:p>
          <a:p>
            <a:pPr marL="1436688" indent="-361950">
              <a:buFontTx/>
              <a:buChar char="-"/>
            </a:pPr>
            <a:endParaRPr lang="es-CL" dirty="0"/>
          </a:p>
        </p:txBody>
      </p:sp>
      <p:pic>
        <p:nvPicPr>
          <p:cNvPr id="9" name="Picture 4" descr="http://img.nauticexpo.com/images_ne/photo-mg/analog-stainless-steel-barometers-27252-190815.jpg"/>
          <p:cNvPicPr>
            <a:picLocks noChangeAspect="1" noChangeArrowheads="1"/>
          </p:cNvPicPr>
          <p:nvPr/>
        </p:nvPicPr>
        <p:blipFill>
          <a:blip r:embed="rId4" cstate="print"/>
          <a:srcRect/>
          <a:stretch>
            <a:fillRect/>
          </a:stretch>
        </p:blipFill>
        <p:spPr bwMode="auto">
          <a:xfrm>
            <a:off x="4457381" y="4438553"/>
            <a:ext cx="826051" cy="826051"/>
          </a:xfrm>
          <a:prstGeom prst="rect">
            <a:avLst/>
          </a:prstGeom>
          <a:noFill/>
        </p:spPr>
      </p:pic>
      <p:pic>
        <p:nvPicPr>
          <p:cNvPr id="10" name="Picture 6" descr="https://encrypted-tbn0.gstatic.com/images?q=tbn:ANd9GcTg-wR8Y5UX_rE9pR9XpB8mZNAfv7c3Mezu1Co5Fm1NnVaBKVuZ3uQ91tBN"/>
          <p:cNvPicPr>
            <a:picLocks noChangeAspect="1" noChangeArrowheads="1"/>
          </p:cNvPicPr>
          <p:nvPr/>
        </p:nvPicPr>
        <p:blipFill>
          <a:blip r:embed="rId5" cstate="print"/>
          <a:srcRect/>
          <a:stretch>
            <a:fillRect/>
          </a:stretch>
        </p:blipFill>
        <p:spPr bwMode="auto">
          <a:xfrm>
            <a:off x="5754272" y="4582237"/>
            <a:ext cx="688851" cy="1479218"/>
          </a:xfrm>
          <a:prstGeom prst="rect">
            <a:avLst/>
          </a:prstGeom>
          <a:noFill/>
        </p:spPr>
      </p:pic>
      <p:pic>
        <p:nvPicPr>
          <p:cNvPr id="12" name="Picture 2" descr="https://encrypted-tbn2.gstatic.com/images?q=tbn:ANd9GcQ2rJRYNYVRbk2kE1QhZVJty4kSp6Ma4OTNMGonzlKZrY9ousB2"/>
          <p:cNvPicPr>
            <a:picLocks noChangeAspect="1" noChangeArrowheads="1"/>
          </p:cNvPicPr>
          <p:nvPr/>
        </p:nvPicPr>
        <p:blipFill>
          <a:blip r:embed="rId6" cstate="print"/>
          <a:srcRect/>
          <a:stretch>
            <a:fillRect/>
          </a:stretch>
        </p:blipFill>
        <p:spPr bwMode="auto">
          <a:xfrm>
            <a:off x="6645510" y="4438553"/>
            <a:ext cx="1033458" cy="1754475"/>
          </a:xfrm>
          <a:prstGeom prst="rect">
            <a:avLst/>
          </a:prstGeom>
          <a:noFill/>
        </p:spPr>
      </p:pic>
      <p:pic>
        <p:nvPicPr>
          <p:cNvPr id="3" name="Imagen 2"/>
          <p:cNvPicPr>
            <a:picLocks noChangeAspect="1"/>
          </p:cNvPicPr>
          <p:nvPr/>
        </p:nvPicPr>
        <p:blipFill>
          <a:blip r:embed="rId7"/>
          <a:stretch>
            <a:fillRect/>
          </a:stretch>
        </p:blipFill>
        <p:spPr>
          <a:xfrm>
            <a:off x="4230967" y="5364313"/>
            <a:ext cx="1411121" cy="867991"/>
          </a:xfrm>
          <a:prstGeom prst="rect">
            <a:avLst/>
          </a:prstGeom>
        </p:spPr>
      </p:pic>
      <p:pic>
        <p:nvPicPr>
          <p:cNvPr id="6" name="Imagen 5"/>
          <p:cNvPicPr>
            <a:picLocks noChangeAspect="1"/>
          </p:cNvPicPr>
          <p:nvPr/>
        </p:nvPicPr>
        <p:blipFill>
          <a:blip r:embed="rId8"/>
          <a:stretch>
            <a:fillRect/>
          </a:stretch>
        </p:blipFill>
        <p:spPr>
          <a:xfrm>
            <a:off x="5380262" y="1368207"/>
            <a:ext cx="973366" cy="990543"/>
          </a:xfrm>
          <a:prstGeom prst="rect">
            <a:avLst/>
          </a:prstGeom>
        </p:spPr>
      </p:pic>
      <p:pic>
        <p:nvPicPr>
          <p:cNvPr id="7" name="Imagen 6"/>
          <p:cNvPicPr>
            <a:picLocks noChangeAspect="1"/>
          </p:cNvPicPr>
          <p:nvPr/>
        </p:nvPicPr>
        <p:blipFill>
          <a:blip r:embed="rId9"/>
          <a:stretch>
            <a:fillRect/>
          </a:stretch>
        </p:blipFill>
        <p:spPr>
          <a:xfrm>
            <a:off x="7997820" y="1590292"/>
            <a:ext cx="1054042" cy="667560"/>
          </a:xfrm>
          <a:prstGeom prst="rect">
            <a:avLst/>
          </a:prstGeom>
        </p:spPr>
      </p:pic>
      <p:pic>
        <p:nvPicPr>
          <p:cNvPr id="8" name="Imagen 7"/>
          <p:cNvPicPr>
            <a:picLocks noChangeAspect="1"/>
          </p:cNvPicPr>
          <p:nvPr/>
        </p:nvPicPr>
        <p:blipFill>
          <a:blip r:embed="rId10"/>
          <a:stretch>
            <a:fillRect/>
          </a:stretch>
        </p:blipFill>
        <p:spPr>
          <a:xfrm>
            <a:off x="6674436" y="1292031"/>
            <a:ext cx="1090027" cy="1071015"/>
          </a:xfrm>
          <a:prstGeom prst="rect">
            <a:avLst/>
          </a:prstGeom>
        </p:spPr>
      </p:pic>
      <p:pic>
        <p:nvPicPr>
          <p:cNvPr id="13" name="Imagen 12"/>
          <p:cNvPicPr>
            <a:picLocks noChangeAspect="1"/>
          </p:cNvPicPr>
          <p:nvPr/>
        </p:nvPicPr>
        <p:blipFill>
          <a:blip r:embed="rId11"/>
          <a:stretch>
            <a:fillRect/>
          </a:stretch>
        </p:blipFill>
        <p:spPr>
          <a:xfrm>
            <a:off x="6685272" y="2512767"/>
            <a:ext cx="1227144" cy="753140"/>
          </a:xfrm>
          <a:prstGeom prst="rect">
            <a:avLst/>
          </a:prstGeom>
        </p:spPr>
      </p:pic>
      <p:pic>
        <p:nvPicPr>
          <p:cNvPr id="14" name="Imagen 13"/>
          <p:cNvPicPr>
            <a:picLocks noChangeAspect="1"/>
          </p:cNvPicPr>
          <p:nvPr/>
        </p:nvPicPr>
        <p:blipFill>
          <a:blip r:embed="rId12"/>
          <a:stretch>
            <a:fillRect/>
          </a:stretch>
        </p:blipFill>
        <p:spPr>
          <a:xfrm>
            <a:off x="7976003" y="2435451"/>
            <a:ext cx="1009791" cy="943107"/>
          </a:xfrm>
          <a:prstGeom prst="rect">
            <a:avLst/>
          </a:prstGeom>
        </p:spPr>
      </p:pic>
    </p:spTree>
    <p:extLst>
      <p:ext uri="{BB962C8B-B14F-4D97-AF65-F5344CB8AC3E}">
        <p14:creationId xmlns:p14="http://schemas.microsoft.com/office/powerpoint/2010/main" val="245479648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2" name="Rectángulo 1"/>
          <p:cNvSpPr/>
          <p:nvPr/>
        </p:nvSpPr>
        <p:spPr>
          <a:xfrm>
            <a:off x="167302" y="1171195"/>
            <a:ext cx="6390456" cy="461665"/>
          </a:xfrm>
          <a:prstGeom prst="rect">
            <a:avLst/>
          </a:prstGeom>
        </p:spPr>
        <p:txBody>
          <a:bodyPr wrap="square">
            <a:spAutoFit/>
          </a:bodyPr>
          <a:lstStyle/>
          <a:p>
            <a:pPr marL="363538" indent="-363538"/>
            <a:r>
              <a:rPr lang="es-CL" sz="2400" b="1" dirty="0" smtClean="0">
                <a:solidFill>
                  <a:srgbClr val="FF0000"/>
                </a:solidFill>
              </a:rPr>
              <a:t>MATERIALES</a:t>
            </a:r>
          </a:p>
        </p:txBody>
      </p:sp>
      <p:pic>
        <p:nvPicPr>
          <p:cNvPr id="5" name="Imagen 4"/>
          <p:cNvPicPr>
            <a:picLocks noChangeAspect="1"/>
          </p:cNvPicPr>
          <p:nvPr/>
        </p:nvPicPr>
        <p:blipFill>
          <a:blip r:embed="rId4"/>
          <a:stretch>
            <a:fillRect/>
          </a:stretch>
        </p:blipFill>
        <p:spPr>
          <a:xfrm>
            <a:off x="97368" y="1613962"/>
            <a:ext cx="4782217" cy="4505954"/>
          </a:xfrm>
          <a:prstGeom prst="rect">
            <a:avLst/>
          </a:prstGeom>
        </p:spPr>
      </p:pic>
      <p:pic>
        <p:nvPicPr>
          <p:cNvPr id="15" name="Imagen 14"/>
          <p:cNvPicPr>
            <a:picLocks noChangeAspect="1"/>
          </p:cNvPicPr>
          <p:nvPr/>
        </p:nvPicPr>
        <p:blipFill>
          <a:blip r:embed="rId5"/>
          <a:stretch>
            <a:fillRect/>
          </a:stretch>
        </p:blipFill>
        <p:spPr>
          <a:xfrm>
            <a:off x="4644008" y="2134981"/>
            <a:ext cx="4277322" cy="2962688"/>
          </a:xfrm>
          <a:prstGeom prst="rect">
            <a:avLst/>
          </a:prstGeom>
        </p:spPr>
      </p:pic>
    </p:spTree>
    <p:extLst>
      <p:ext uri="{BB962C8B-B14F-4D97-AF65-F5344CB8AC3E}">
        <p14:creationId xmlns:p14="http://schemas.microsoft.com/office/powerpoint/2010/main" val="306687854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2" name="Rectángulo 1"/>
          <p:cNvSpPr/>
          <p:nvPr/>
        </p:nvSpPr>
        <p:spPr>
          <a:xfrm>
            <a:off x="-4763" y="1146749"/>
            <a:ext cx="6792912" cy="5109091"/>
          </a:xfrm>
          <a:prstGeom prst="rect">
            <a:avLst/>
          </a:prstGeom>
        </p:spPr>
        <p:txBody>
          <a:bodyPr wrap="square">
            <a:spAutoFit/>
          </a:bodyPr>
          <a:lstStyle/>
          <a:p>
            <a:r>
              <a:rPr lang="es-ES" sz="2000" b="1" dirty="0" smtClean="0">
                <a:solidFill>
                  <a:srgbClr val="FF0000"/>
                </a:solidFill>
              </a:rPr>
              <a:t>DOCUMENTACIÓN</a:t>
            </a:r>
          </a:p>
          <a:p>
            <a:pPr marL="987425" indent="-538163">
              <a:buAutoNum type="alphaLcParenR"/>
            </a:pPr>
            <a:r>
              <a:rPr lang="es-CL" dirty="0" smtClean="0"/>
              <a:t>Libros:</a:t>
            </a:r>
            <a:endParaRPr lang="es-CL" dirty="0"/>
          </a:p>
          <a:p>
            <a:pPr marL="1349375" indent="-361950"/>
            <a:r>
              <a:rPr lang="es-CL" dirty="0" smtClean="0"/>
              <a:t>- </a:t>
            </a:r>
            <a:r>
              <a:rPr lang="es-CL" dirty="0"/>
              <a:t>	Libro de órdenes de navegación. (O.A. 1229)</a:t>
            </a:r>
          </a:p>
          <a:p>
            <a:pPr marL="1349375" indent="-361950"/>
            <a:r>
              <a:rPr lang="es-CL" dirty="0"/>
              <a:t>- 	Libro de registro de datos para situaciones del buque. (registro de situaciones)</a:t>
            </a:r>
          </a:p>
          <a:p>
            <a:pPr marL="1349375" indent="-361950">
              <a:buFontTx/>
              <a:buChar char="-"/>
            </a:pPr>
            <a:r>
              <a:rPr lang="es-CL" dirty="0"/>
              <a:t>Libro de cálculos de navegación</a:t>
            </a:r>
          </a:p>
          <a:p>
            <a:pPr marL="1349375" indent="-361950">
              <a:buFontTx/>
              <a:buChar char="-"/>
            </a:pPr>
            <a:r>
              <a:rPr lang="es-CL" dirty="0"/>
              <a:t>Libro de millas navegadas</a:t>
            </a:r>
          </a:p>
          <a:p>
            <a:pPr marL="1349375" indent="-361950">
              <a:buFontTx/>
              <a:buChar char="-"/>
            </a:pPr>
            <a:r>
              <a:rPr lang="es-CL" dirty="0"/>
              <a:t>Libro de acaecimientos del Puente</a:t>
            </a:r>
          </a:p>
          <a:p>
            <a:pPr marL="1349375" indent="-361950">
              <a:buFontTx/>
              <a:buChar char="-"/>
            </a:pPr>
            <a:r>
              <a:rPr lang="es-CL" dirty="0"/>
              <a:t>Libro Experiencias Oficial </a:t>
            </a:r>
            <a:r>
              <a:rPr lang="es-CL" dirty="0" smtClean="0"/>
              <a:t>Piloto</a:t>
            </a:r>
          </a:p>
          <a:p>
            <a:pPr marL="1349375" indent="-361950">
              <a:buFontTx/>
              <a:buChar char="-"/>
            </a:pPr>
            <a:endParaRPr lang="es-ES" dirty="0"/>
          </a:p>
          <a:p>
            <a:pPr marL="987425" indent="-538163"/>
            <a:r>
              <a:rPr lang="es-CL" dirty="0"/>
              <a:t>b) 	</a:t>
            </a:r>
            <a:r>
              <a:rPr lang="es-CL" dirty="0" smtClean="0"/>
              <a:t>Archivadores:</a:t>
            </a:r>
            <a:endParaRPr lang="es-CL" dirty="0"/>
          </a:p>
          <a:p>
            <a:pPr marL="1160463" indent="-173038">
              <a:buFontTx/>
              <a:buChar char="-"/>
            </a:pPr>
            <a:r>
              <a:rPr lang="es-CL" dirty="0" err="1"/>
              <a:t>Msg</a:t>
            </a:r>
            <a:r>
              <a:rPr lang="es-CL" dirty="0"/>
              <a:t> </a:t>
            </a:r>
            <a:r>
              <a:rPr lang="es-CL" dirty="0" err="1"/>
              <a:t>Tx</a:t>
            </a:r>
            <a:r>
              <a:rPr lang="es-CL" dirty="0"/>
              <a:t>/</a:t>
            </a:r>
            <a:r>
              <a:rPr lang="es-CL" dirty="0" err="1"/>
              <a:t>Rx</a:t>
            </a:r>
            <a:r>
              <a:rPr lang="es-CL" dirty="0"/>
              <a:t>, </a:t>
            </a:r>
            <a:r>
              <a:rPr lang="es-CL" dirty="0" err="1"/>
              <a:t>Guias</a:t>
            </a:r>
            <a:r>
              <a:rPr lang="es-CL" dirty="0"/>
              <a:t>, Meteos, Pedimentos, </a:t>
            </a:r>
            <a:r>
              <a:rPr lang="es-CL" dirty="0" err="1"/>
              <a:t>Sitmerc</a:t>
            </a:r>
            <a:r>
              <a:rPr lang="es-CL" dirty="0"/>
              <a:t>, </a:t>
            </a:r>
            <a:r>
              <a:rPr lang="es-CL" dirty="0" err="1"/>
              <a:t>Nurnav</a:t>
            </a:r>
            <a:r>
              <a:rPr lang="es-CL" dirty="0"/>
              <a:t>.</a:t>
            </a:r>
          </a:p>
          <a:p>
            <a:pPr marL="1160463" indent="-173038">
              <a:buFontTx/>
              <a:buChar char="-"/>
            </a:pPr>
            <a:r>
              <a:rPr lang="es-CL" dirty="0"/>
              <a:t>Boletines Ordinarios (Pub. SHOA 3500)</a:t>
            </a:r>
          </a:p>
          <a:p>
            <a:pPr marL="1160463" indent="-173038"/>
            <a:r>
              <a:rPr lang="es-CL" dirty="0"/>
              <a:t>- CRA.</a:t>
            </a:r>
          </a:p>
          <a:p>
            <a:pPr marL="1160463" indent="-173038"/>
            <a:r>
              <a:rPr lang="es-CL" dirty="0"/>
              <a:t>- Croquis Norte y </a:t>
            </a:r>
            <a:r>
              <a:rPr lang="es-CL" dirty="0" err="1" smtClean="0"/>
              <a:t>Briefing</a:t>
            </a:r>
            <a:r>
              <a:rPr lang="es-CL" dirty="0" smtClean="0"/>
              <a:t>.</a:t>
            </a:r>
            <a:endParaRPr lang="es-CL" dirty="0"/>
          </a:p>
          <a:p>
            <a:pPr marL="1160463" indent="-173038">
              <a:buFontTx/>
              <a:buChar char="-"/>
            </a:pPr>
            <a:r>
              <a:rPr lang="es-CL" dirty="0"/>
              <a:t>Croquis Sur y </a:t>
            </a:r>
            <a:r>
              <a:rPr lang="es-CL" dirty="0" err="1" smtClean="0"/>
              <a:t>Briefing</a:t>
            </a:r>
            <a:r>
              <a:rPr lang="es-CL" dirty="0" smtClean="0"/>
              <a:t>.</a:t>
            </a:r>
            <a:endParaRPr lang="es-CL" dirty="0"/>
          </a:p>
          <a:p>
            <a:pPr marL="1160463" indent="-173038">
              <a:buFontTx/>
              <a:buChar char="-"/>
            </a:pPr>
            <a:r>
              <a:rPr lang="es-CL" dirty="0" smtClean="0"/>
              <a:t>Documentación Ordinaria y Reservada.</a:t>
            </a:r>
            <a:endParaRPr lang="es-CL" dirty="0"/>
          </a:p>
        </p:txBody>
      </p:sp>
      <p:pic>
        <p:nvPicPr>
          <p:cNvPr id="3" name="Imagen 2"/>
          <p:cNvPicPr>
            <a:picLocks noChangeAspect="1"/>
          </p:cNvPicPr>
          <p:nvPr/>
        </p:nvPicPr>
        <p:blipFill rotWithShape="1">
          <a:blip r:embed="rId4"/>
          <a:srcRect l="4265" r="1"/>
          <a:stretch/>
        </p:blipFill>
        <p:spPr>
          <a:xfrm>
            <a:off x="7308304" y="1306495"/>
            <a:ext cx="1616443" cy="2352161"/>
          </a:xfrm>
          <a:prstGeom prst="rect">
            <a:avLst/>
          </a:prstGeom>
          <a:ln w="28575">
            <a:solidFill>
              <a:schemeClr val="tx1"/>
            </a:solidFill>
          </a:ln>
        </p:spPr>
      </p:pic>
      <p:pic>
        <p:nvPicPr>
          <p:cNvPr id="6" name="Imagen 5"/>
          <p:cNvPicPr>
            <a:picLocks noChangeAspect="1"/>
          </p:cNvPicPr>
          <p:nvPr/>
        </p:nvPicPr>
        <p:blipFill>
          <a:blip r:embed="rId5"/>
          <a:stretch>
            <a:fillRect/>
          </a:stretch>
        </p:blipFill>
        <p:spPr>
          <a:xfrm>
            <a:off x="6544416" y="3897355"/>
            <a:ext cx="2380331" cy="1112486"/>
          </a:xfrm>
          <a:prstGeom prst="rect">
            <a:avLst/>
          </a:prstGeom>
          <a:ln w="28575">
            <a:solidFill>
              <a:schemeClr val="tx1"/>
            </a:solidFill>
          </a:ln>
        </p:spPr>
      </p:pic>
    </p:spTree>
    <p:extLst>
      <p:ext uri="{BB962C8B-B14F-4D97-AF65-F5344CB8AC3E}">
        <p14:creationId xmlns:p14="http://schemas.microsoft.com/office/powerpoint/2010/main" val="346184810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2" name="Rectángulo 1"/>
          <p:cNvSpPr/>
          <p:nvPr/>
        </p:nvSpPr>
        <p:spPr>
          <a:xfrm>
            <a:off x="-4763" y="1146749"/>
            <a:ext cx="6792912" cy="400110"/>
          </a:xfrm>
          <a:prstGeom prst="rect">
            <a:avLst/>
          </a:prstGeom>
        </p:spPr>
        <p:txBody>
          <a:bodyPr wrap="square">
            <a:spAutoFit/>
          </a:bodyPr>
          <a:lstStyle/>
          <a:p>
            <a:r>
              <a:rPr lang="es-ES" sz="2000" b="1" dirty="0" smtClean="0">
                <a:solidFill>
                  <a:srgbClr val="FF0000"/>
                </a:solidFill>
              </a:rPr>
              <a:t>DOCUMENTACIÓN</a:t>
            </a:r>
          </a:p>
        </p:txBody>
      </p:sp>
      <p:pic>
        <p:nvPicPr>
          <p:cNvPr id="3" name="Imagen 2"/>
          <p:cNvPicPr>
            <a:picLocks noChangeAspect="1"/>
          </p:cNvPicPr>
          <p:nvPr/>
        </p:nvPicPr>
        <p:blipFill rotWithShape="1">
          <a:blip r:embed="rId4"/>
          <a:srcRect l="4265" r="1"/>
          <a:stretch/>
        </p:blipFill>
        <p:spPr>
          <a:xfrm>
            <a:off x="7308304" y="1306495"/>
            <a:ext cx="1616443" cy="2352161"/>
          </a:xfrm>
          <a:prstGeom prst="rect">
            <a:avLst/>
          </a:prstGeom>
          <a:ln w="28575">
            <a:solidFill>
              <a:schemeClr val="tx1"/>
            </a:solidFill>
          </a:ln>
        </p:spPr>
      </p:pic>
      <p:pic>
        <p:nvPicPr>
          <p:cNvPr id="6" name="Imagen 5"/>
          <p:cNvPicPr>
            <a:picLocks noChangeAspect="1"/>
          </p:cNvPicPr>
          <p:nvPr/>
        </p:nvPicPr>
        <p:blipFill>
          <a:blip r:embed="rId5"/>
          <a:stretch>
            <a:fillRect/>
          </a:stretch>
        </p:blipFill>
        <p:spPr>
          <a:xfrm>
            <a:off x="6544416" y="3897355"/>
            <a:ext cx="2380331" cy="1112486"/>
          </a:xfrm>
          <a:prstGeom prst="rect">
            <a:avLst/>
          </a:prstGeom>
          <a:ln w="28575">
            <a:solidFill>
              <a:schemeClr val="tx1"/>
            </a:solidFill>
          </a:ln>
        </p:spPr>
      </p:pic>
      <p:pic>
        <p:nvPicPr>
          <p:cNvPr id="5" name="Imagen 4"/>
          <p:cNvPicPr>
            <a:picLocks noChangeAspect="1"/>
          </p:cNvPicPr>
          <p:nvPr/>
        </p:nvPicPr>
        <p:blipFill>
          <a:blip r:embed="rId6"/>
          <a:stretch>
            <a:fillRect/>
          </a:stretch>
        </p:blipFill>
        <p:spPr>
          <a:xfrm>
            <a:off x="251520" y="1546859"/>
            <a:ext cx="5421330" cy="1929841"/>
          </a:xfrm>
          <a:prstGeom prst="rect">
            <a:avLst/>
          </a:prstGeom>
        </p:spPr>
      </p:pic>
      <p:pic>
        <p:nvPicPr>
          <p:cNvPr id="7" name="Imagen 6"/>
          <p:cNvPicPr>
            <a:picLocks noChangeAspect="1"/>
          </p:cNvPicPr>
          <p:nvPr/>
        </p:nvPicPr>
        <p:blipFill>
          <a:blip r:embed="rId7"/>
          <a:stretch>
            <a:fillRect/>
          </a:stretch>
        </p:blipFill>
        <p:spPr>
          <a:xfrm>
            <a:off x="323528" y="3573994"/>
            <a:ext cx="5162452" cy="2447294"/>
          </a:xfrm>
          <a:prstGeom prst="rect">
            <a:avLst/>
          </a:prstGeom>
        </p:spPr>
      </p:pic>
    </p:spTree>
    <p:extLst>
      <p:ext uri="{BB962C8B-B14F-4D97-AF65-F5344CB8AC3E}">
        <p14:creationId xmlns:p14="http://schemas.microsoft.com/office/powerpoint/2010/main" val="249093617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0" name="Rectángulo 9"/>
          <p:cNvSpPr/>
          <p:nvPr/>
        </p:nvSpPr>
        <p:spPr>
          <a:xfrm>
            <a:off x="99209" y="1141172"/>
            <a:ext cx="3392671" cy="338554"/>
          </a:xfrm>
          <a:prstGeom prst="rect">
            <a:avLst/>
          </a:prstGeom>
          <a:solidFill>
            <a:srgbClr val="FFC000"/>
          </a:solidFill>
          <a:scene3d>
            <a:camera prst="orthographicFront"/>
            <a:lightRig rig="threePt" dir="t"/>
          </a:scene3d>
          <a:sp3d>
            <a:bevelT/>
          </a:sp3d>
        </p:spPr>
        <p:txBody>
          <a:bodyPr wrap="square">
            <a:spAutoFit/>
          </a:bodyPr>
          <a:lstStyle/>
          <a:p>
            <a:pPr>
              <a:tabLst>
                <a:tab pos="900113" algn="l"/>
              </a:tabLst>
            </a:pPr>
            <a:r>
              <a:rPr lang="es-ES" sz="1600" b="1" dirty="0" smtClean="0">
                <a:ea typeface="Times New Roman" panose="02020603050405020304" pitchFamily="18" charset="0"/>
              </a:rPr>
              <a:t>4.- </a:t>
            </a:r>
            <a:r>
              <a:rPr lang="es-ES" sz="1600" b="1" dirty="0">
                <a:ea typeface="Times New Roman" panose="02020603050405020304" pitchFamily="18" charset="0"/>
              </a:rPr>
              <a:t>Descripción </a:t>
            </a:r>
            <a:r>
              <a:rPr lang="es-ES" sz="1600" b="1" dirty="0">
                <a:ea typeface="Times New Roman" panose="02020603050405020304" pitchFamily="18" charset="0"/>
              </a:rPr>
              <a:t>del cargo de </a:t>
            </a:r>
            <a:r>
              <a:rPr lang="es-ES" sz="1600" b="1" dirty="0" smtClean="0">
                <a:ea typeface="Times New Roman" panose="02020603050405020304" pitchFamily="18" charset="0"/>
              </a:rPr>
              <a:t>CIC</a:t>
            </a:r>
            <a:r>
              <a:rPr lang="es-ES" sz="1600" b="1" dirty="0">
                <a:ea typeface="Times New Roman" panose="02020603050405020304" pitchFamily="18" charset="0"/>
              </a:rPr>
              <a:t>.</a:t>
            </a:r>
          </a:p>
        </p:txBody>
      </p:sp>
      <p:pic>
        <p:nvPicPr>
          <p:cNvPr id="5" name="Imagen 4"/>
          <p:cNvPicPr>
            <a:picLocks noChangeAspect="1"/>
          </p:cNvPicPr>
          <p:nvPr/>
        </p:nvPicPr>
        <p:blipFill>
          <a:blip r:embed="rId4"/>
          <a:stretch>
            <a:fillRect/>
          </a:stretch>
        </p:blipFill>
        <p:spPr>
          <a:xfrm>
            <a:off x="3392997" y="3801969"/>
            <a:ext cx="2015604" cy="2087762"/>
          </a:xfrm>
          <a:prstGeom prst="rect">
            <a:avLst/>
          </a:prstGeom>
        </p:spPr>
      </p:pic>
      <p:sp>
        <p:nvSpPr>
          <p:cNvPr id="7" name="Rectángulo 6"/>
          <p:cNvSpPr/>
          <p:nvPr/>
        </p:nvSpPr>
        <p:spPr>
          <a:xfrm>
            <a:off x="197769" y="1646157"/>
            <a:ext cx="6390456" cy="1984518"/>
          </a:xfrm>
          <a:prstGeom prst="rect">
            <a:avLst/>
          </a:prstGeom>
        </p:spPr>
        <p:txBody>
          <a:bodyPr wrap="square">
            <a:spAutoFit/>
          </a:bodyPr>
          <a:lstStyle/>
          <a:p>
            <a:pPr>
              <a:lnSpc>
                <a:spcPct val="107000"/>
              </a:lnSpc>
              <a:spcAft>
                <a:spcPts val="800"/>
              </a:spcAft>
            </a:pPr>
            <a:r>
              <a:rPr lang="es-CL" dirty="0" smtClean="0">
                <a:latin typeface="Calibri" panose="020F0502020204030204" pitchFamily="34" charset="0"/>
                <a:ea typeface="Calibri" panose="020F0502020204030204" pitchFamily="34" charset="0"/>
                <a:cs typeface="Times New Roman" panose="02020603050405020304" pitchFamily="18" charset="0"/>
              </a:rPr>
              <a:t>1</a:t>
            </a:r>
            <a:r>
              <a:rPr lang="es-CL" dirty="0">
                <a:latin typeface="Calibri" panose="020F0502020204030204" pitchFamily="34" charset="0"/>
                <a:ea typeface="Calibri" panose="020F0502020204030204" pitchFamily="34" charset="0"/>
                <a:cs typeface="Times New Roman" panose="02020603050405020304" pitchFamily="18" charset="0"/>
              </a:rPr>
              <a:t>.- 	Cartografía y Publicaciones SHOA reservado y </a:t>
            </a:r>
            <a:r>
              <a:rPr lang="es-CL" dirty="0" smtClean="0">
                <a:latin typeface="Calibri" panose="020F0502020204030204" pitchFamily="34" charset="0"/>
                <a:ea typeface="Calibri" panose="020F0502020204030204" pitchFamily="34" charset="0"/>
                <a:cs typeface="Times New Roman" panose="02020603050405020304" pitchFamily="18" charset="0"/>
              </a:rPr>
              <a:t>ordinaria.</a:t>
            </a:r>
            <a:endParaRPr lang="es-CL"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s-CL" dirty="0">
                <a:latin typeface="Calibri" panose="020F0502020204030204" pitchFamily="34" charset="0"/>
                <a:ea typeface="Calibri" panose="020F0502020204030204" pitchFamily="34" charset="0"/>
                <a:cs typeface="Times New Roman" panose="02020603050405020304" pitchFamily="18" charset="0"/>
              </a:rPr>
              <a:t>2.-	Publicaciones Tácticas </a:t>
            </a:r>
            <a:r>
              <a:rPr lang="es-CL" dirty="0" smtClean="0">
                <a:latin typeface="Calibri" panose="020F0502020204030204" pitchFamily="34" charset="0"/>
                <a:ea typeface="Calibri" panose="020F0502020204030204" pitchFamily="34" charset="0"/>
                <a:cs typeface="Times New Roman" panose="02020603050405020304" pitchFamily="18" charset="0"/>
              </a:rPr>
              <a:t>reservadas.</a:t>
            </a:r>
            <a:endParaRPr lang="es-CL"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s-CL" dirty="0">
                <a:latin typeface="Calibri" panose="020F0502020204030204" pitchFamily="34" charset="0"/>
                <a:ea typeface="Calibri" panose="020F0502020204030204" pitchFamily="34" charset="0"/>
                <a:cs typeface="Times New Roman" panose="02020603050405020304" pitchFamily="18" charset="0"/>
              </a:rPr>
              <a:t>3.-	</a:t>
            </a:r>
            <a:r>
              <a:rPr lang="es-CL" dirty="0" smtClean="0">
                <a:latin typeface="Calibri" panose="020F0502020204030204" pitchFamily="34" charset="0"/>
                <a:ea typeface="Calibri" panose="020F0502020204030204" pitchFamily="34" charset="0"/>
                <a:cs typeface="Times New Roman" panose="02020603050405020304" pitchFamily="18" charset="0"/>
              </a:rPr>
              <a:t>CNWS.</a:t>
            </a:r>
            <a:endParaRPr lang="es-CL"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s-CL" dirty="0">
                <a:latin typeface="Calibri" panose="020F0502020204030204" pitchFamily="34" charset="0"/>
                <a:ea typeface="Calibri" panose="020F0502020204030204" pitchFamily="34" charset="0"/>
                <a:cs typeface="Times New Roman" panose="02020603050405020304" pitchFamily="18" charset="0"/>
              </a:rPr>
              <a:t>4.-	</a:t>
            </a:r>
            <a:r>
              <a:rPr lang="es-CL" dirty="0" smtClean="0">
                <a:latin typeface="Calibri" panose="020F0502020204030204" pitchFamily="34" charset="0"/>
                <a:ea typeface="Calibri" panose="020F0502020204030204" pitchFamily="34" charset="0"/>
                <a:cs typeface="Times New Roman" panose="02020603050405020304" pitchFamily="18" charset="0"/>
              </a:rPr>
              <a:t>Inteligencia.</a:t>
            </a:r>
            <a:endParaRPr lang="es-CL"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s-CL" dirty="0">
                <a:latin typeface="Calibri" panose="020F0502020204030204" pitchFamily="34" charset="0"/>
                <a:ea typeface="Calibri" panose="020F0502020204030204" pitchFamily="34" charset="0"/>
                <a:cs typeface="Times New Roman" panose="02020603050405020304" pitchFamily="18" charset="0"/>
              </a:rPr>
              <a:t>5.-	CRA.</a:t>
            </a:r>
            <a:endParaRPr lang="es-CL"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8" name="Imagen 7"/>
          <p:cNvPicPr>
            <a:picLocks noChangeAspect="1"/>
          </p:cNvPicPr>
          <p:nvPr/>
        </p:nvPicPr>
        <p:blipFill>
          <a:blip r:embed="rId5"/>
          <a:stretch>
            <a:fillRect/>
          </a:stretch>
        </p:blipFill>
        <p:spPr>
          <a:xfrm>
            <a:off x="6012160" y="4039210"/>
            <a:ext cx="2156484" cy="1498715"/>
          </a:xfrm>
          <a:prstGeom prst="rect">
            <a:avLst/>
          </a:prstGeom>
        </p:spPr>
      </p:pic>
      <p:pic>
        <p:nvPicPr>
          <p:cNvPr id="9" name="Imagen 8"/>
          <p:cNvPicPr>
            <a:picLocks noChangeAspect="1"/>
          </p:cNvPicPr>
          <p:nvPr/>
        </p:nvPicPr>
        <p:blipFill>
          <a:blip r:embed="rId6"/>
          <a:stretch>
            <a:fillRect/>
          </a:stretch>
        </p:blipFill>
        <p:spPr>
          <a:xfrm>
            <a:off x="787247" y="3942077"/>
            <a:ext cx="2191056" cy="1724266"/>
          </a:xfrm>
          <a:prstGeom prst="rect">
            <a:avLst/>
          </a:prstGeom>
        </p:spPr>
      </p:pic>
    </p:spTree>
    <p:extLst>
      <p:ext uri="{BB962C8B-B14F-4D97-AF65-F5344CB8AC3E}">
        <p14:creationId xmlns:p14="http://schemas.microsoft.com/office/powerpoint/2010/main" val="293338632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5" name="Rectangle 1"/>
          <p:cNvSpPr>
            <a:spLocks noChangeArrowheads="1"/>
          </p:cNvSpPr>
          <p:nvPr/>
        </p:nvSpPr>
        <p:spPr bwMode="auto">
          <a:xfrm>
            <a:off x="893391" y="1803896"/>
            <a:ext cx="7560840" cy="1323439"/>
          </a:xfrm>
          <a:prstGeom prst="rect">
            <a:avLst/>
          </a:prstGeom>
          <a:solidFill>
            <a:srgbClr val="92D050"/>
          </a:solidFill>
          <a:ln>
            <a:noFill/>
          </a:ln>
          <a:effectLst/>
          <a:extLst/>
        </p:spPr>
        <p:txBody>
          <a:bodyPr vert="horz" wrap="square" lIns="91440" tIns="45720" rIns="91440" bIns="45720" numCol="1" anchor="ctr" anchorCtr="0" compatLnSpc="1">
            <a:prstTxWarp prst="textNoShape">
              <a:avLst/>
            </a:prstTxWarp>
            <a:spAutoFit/>
          </a:bodyPr>
          <a:lstStyle>
            <a:lvl1pPr>
              <a:tabLst>
                <a:tab pos="900113" algn="l"/>
              </a:tabLst>
              <a:defRPr>
                <a:solidFill>
                  <a:schemeClr val="tx1"/>
                </a:solidFill>
                <a:latin typeface="Arial" panose="020B0604020202020204" pitchFamily="34" charset="0"/>
              </a:defRPr>
            </a:lvl1pPr>
            <a:lvl2pPr>
              <a:tabLst>
                <a:tab pos="900113" algn="l"/>
              </a:tabLst>
              <a:defRPr>
                <a:solidFill>
                  <a:schemeClr val="tx1"/>
                </a:solidFill>
                <a:latin typeface="Arial" panose="020B0604020202020204" pitchFamily="34" charset="0"/>
              </a:defRPr>
            </a:lvl2pPr>
            <a:lvl3pPr>
              <a:tabLst>
                <a:tab pos="900113" algn="l"/>
              </a:tabLst>
              <a:defRPr>
                <a:solidFill>
                  <a:schemeClr val="tx1"/>
                </a:solidFill>
                <a:latin typeface="Arial" panose="020B0604020202020204" pitchFamily="34" charset="0"/>
              </a:defRPr>
            </a:lvl3pPr>
            <a:lvl4pPr>
              <a:tabLst>
                <a:tab pos="900113" algn="l"/>
              </a:tabLst>
              <a:defRPr>
                <a:solidFill>
                  <a:schemeClr val="tx1"/>
                </a:solidFill>
                <a:latin typeface="Arial" panose="020B0604020202020204" pitchFamily="34" charset="0"/>
              </a:defRPr>
            </a:lvl4pPr>
            <a:lvl5pPr>
              <a:tabLst>
                <a:tab pos="900113" algn="l"/>
              </a:tabLst>
              <a:defRPr>
                <a:solidFill>
                  <a:schemeClr val="tx1"/>
                </a:solidFill>
                <a:latin typeface="Arial" panose="020B0604020202020204" pitchFamily="34" charset="0"/>
              </a:defRPr>
            </a:lvl5pPr>
            <a:lvl6pPr eaLnBrk="0" fontAlgn="base" hangingPunct="0">
              <a:spcBef>
                <a:spcPct val="0"/>
              </a:spcBef>
              <a:spcAft>
                <a:spcPct val="0"/>
              </a:spcAft>
              <a:tabLst>
                <a:tab pos="900113" algn="l"/>
              </a:tabLst>
              <a:defRPr>
                <a:solidFill>
                  <a:schemeClr val="tx1"/>
                </a:solidFill>
                <a:latin typeface="Arial" panose="020B0604020202020204" pitchFamily="34" charset="0"/>
              </a:defRPr>
            </a:lvl6pPr>
            <a:lvl7pPr eaLnBrk="0" fontAlgn="base" hangingPunct="0">
              <a:spcBef>
                <a:spcPct val="0"/>
              </a:spcBef>
              <a:spcAft>
                <a:spcPct val="0"/>
              </a:spcAft>
              <a:tabLst>
                <a:tab pos="900113" algn="l"/>
              </a:tabLst>
              <a:defRPr>
                <a:solidFill>
                  <a:schemeClr val="tx1"/>
                </a:solidFill>
                <a:latin typeface="Arial" panose="020B0604020202020204" pitchFamily="34" charset="0"/>
              </a:defRPr>
            </a:lvl7pPr>
            <a:lvl8pPr eaLnBrk="0" fontAlgn="base" hangingPunct="0">
              <a:spcBef>
                <a:spcPct val="0"/>
              </a:spcBef>
              <a:spcAft>
                <a:spcPct val="0"/>
              </a:spcAft>
              <a:tabLst>
                <a:tab pos="900113" algn="l"/>
              </a:tabLst>
              <a:defRPr>
                <a:solidFill>
                  <a:schemeClr val="tx1"/>
                </a:solidFill>
                <a:latin typeface="Arial" panose="020B0604020202020204" pitchFamily="34" charset="0"/>
              </a:defRPr>
            </a:lvl8pPr>
            <a:lvl9pPr eaLnBrk="0" fontAlgn="base" hangingPunct="0">
              <a:spcBef>
                <a:spcPct val="0"/>
              </a:spcBef>
              <a:spcAft>
                <a:spcPct val="0"/>
              </a:spcAft>
              <a:tabLst>
                <a:tab pos="900113" algn="l"/>
              </a:tabLst>
              <a:defRPr>
                <a:solidFill>
                  <a:schemeClr val="tx1"/>
                </a:solidFill>
                <a:latin typeface="Arial" panose="020B0604020202020204" pitchFamily="34" charset="0"/>
              </a:defRPr>
            </a:lvl9pPr>
          </a:lstStyle>
          <a:p>
            <a:pPr algn="just"/>
            <a:r>
              <a:rPr lang="es-ES" sz="1600" b="1" dirty="0" smtClean="0">
                <a:ea typeface="Times New Roman" panose="02020603050405020304" pitchFamily="18" charset="0"/>
              </a:rPr>
              <a:t>Objetivos </a:t>
            </a:r>
            <a:r>
              <a:rPr lang="es-ES" sz="1600" b="1" dirty="0">
                <a:ea typeface="Times New Roman" panose="02020603050405020304" pitchFamily="18" charset="0"/>
              </a:rPr>
              <a:t>de la unidad </a:t>
            </a:r>
            <a:r>
              <a:rPr lang="es-ES" sz="1600" b="1" dirty="0" smtClean="0">
                <a:ea typeface="Times New Roman" panose="02020603050405020304" pitchFamily="18" charset="0"/>
              </a:rPr>
              <a:t>temática:</a:t>
            </a:r>
          </a:p>
          <a:p>
            <a:pPr algn="just"/>
            <a:endParaRPr lang="es-ES" sz="1600" b="1" dirty="0">
              <a:ea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tabLst>
                <a:tab pos="900113" algn="l"/>
              </a:tabLst>
            </a:pPr>
            <a:r>
              <a:rPr kumimoji="0" lang="es-ES"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Interpretar la organización administrativa del cargo de navegación, CIC y operaciones</a:t>
            </a:r>
            <a:r>
              <a:rPr kumimoji="0" lang="es-ES" sz="1600" b="0" i="0" u="none" strike="noStrike" cap="none" normalizeH="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r>
              <a:rPr kumimoji="0" lang="es-ES"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respectivamente, dependiendo del tipo de unidad (Unidades de combate o de apoyo</a:t>
            </a:r>
            <a:r>
              <a:rPr kumimoji="0" lang="es-ES"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a:t>
            </a:r>
            <a:endParaRPr kumimoji="0" lang="es-CL" sz="2400" b="0" i="0" u="none" strike="noStrike" cap="none" normalizeH="0" baseline="0" dirty="0" smtClean="0">
              <a:ln>
                <a:noFill/>
              </a:ln>
              <a:solidFill>
                <a:schemeClr val="tx1"/>
              </a:solidFill>
              <a:effectLst/>
              <a:latin typeface="Arial" panose="020B0604020202020204" pitchFamily="34" charset="0"/>
            </a:endParaRPr>
          </a:p>
        </p:txBody>
      </p:sp>
      <p:sp>
        <p:nvSpPr>
          <p:cNvPr id="7" name="Rectángulo 6"/>
          <p:cNvSpPr/>
          <p:nvPr/>
        </p:nvSpPr>
        <p:spPr>
          <a:xfrm>
            <a:off x="87374" y="1122987"/>
            <a:ext cx="4536504" cy="369332"/>
          </a:xfrm>
          <a:prstGeom prst="rect">
            <a:avLst/>
          </a:prstGeom>
          <a:solidFill>
            <a:schemeClr val="accent6">
              <a:lumMod val="60000"/>
              <a:lumOff val="40000"/>
            </a:schemeClr>
          </a:solidFill>
          <a:scene3d>
            <a:camera prst="orthographicFront"/>
            <a:lightRig rig="threePt" dir="t"/>
          </a:scene3d>
          <a:sp3d>
            <a:bevelT/>
          </a:sp3d>
        </p:spPr>
        <p:txBody>
          <a:bodyPr wrap="square">
            <a:spAutoFit/>
          </a:bodyPr>
          <a:lstStyle/>
          <a:p>
            <a:pPr lvl="0">
              <a:tabLst>
                <a:tab pos="900113" algn="l"/>
              </a:tabLst>
            </a:pPr>
            <a:r>
              <a:rPr lang="es-ES" b="1" dirty="0">
                <a:ea typeface="Times New Roman" panose="02020603050405020304" pitchFamily="18" charset="0"/>
              </a:rPr>
              <a:t>U.T. 2.</a:t>
            </a:r>
            <a:r>
              <a:rPr lang="es-ES" sz="1600" b="1" dirty="0">
                <a:ea typeface="Times New Roman" panose="02020603050405020304" pitchFamily="18" charset="0"/>
              </a:rPr>
              <a:t> </a:t>
            </a:r>
            <a:r>
              <a:rPr lang="es-ES" b="1" dirty="0">
                <a:ea typeface="Times New Roman" panose="02020603050405020304" pitchFamily="18" charset="0"/>
              </a:rPr>
              <a:t> EL CARGO DE NAVEGACIÓN</a:t>
            </a:r>
            <a:r>
              <a:rPr lang="es-ES" b="1" dirty="0" smtClean="0">
                <a:ea typeface="Times New Roman" panose="02020603050405020304" pitchFamily="18" charset="0"/>
              </a:rPr>
              <a:t>.</a:t>
            </a:r>
            <a:endParaRPr lang="es-ES" b="1" dirty="0">
              <a:ea typeface="Times New Roman" panose="02020603050405020304" pitchFamily="18" charset="0"/>
            </a:endParaRPr>
          </a:p>
        </p:txBody>
      </p:sp>
      <p:pic>
        <p:nvPicPr>
          <p:cNvPr id="2" name="Imagen 1"/>
          <p:cNvPicPr>
            <a:picLocks noChangeAspect="1"/>
          </p:cNvPicPr>
          <p:nvPr/>
        </p:nvPicPr>
        <p:blipFill>
          <a:blip r:embed="rId4"/>
          <a:stretch>
            <a:fillRect/>
          </a:stretch>
        </p:blipFill>
        <p:spPr>
          <a:xfrm>
            <a:off x="1331640" y="4005864"/>
            <a:ext cx="6792273" cy="1648055"/>
          </a:xfrm>
          <a:prstGeom prst="rect">
            <a:avLst/>
          </a:prstGeom>
          <a:ln w="28575">
            <a:solidFill>
              <a:schemeClr val="tx1"/>
            </a:solidFill>
          </a:ln>
        </p:spPr>
      </p:pic>
      <p:sp>
        <p:nvSpPr>
          <p:cNvPr id="10" name="CuadroTexto 9"/>
          <p:cNvSpPr txBox="1"/>
          <p:nvPr/>
        </p:nvSpPr>
        <p:spPr>
          <a:xfrm>
            <a:off x="2548838" y="3539127"/>
            <a:ext cx="4249946" cy="369332"/>
          </a:xfrm>
          <a:prstGeom prst="rect">
            <a:avLst/>
          </a:prstGeom>
          <a:noFill/>
        </p:spPr>
        <p:txBody>
          <a:bodyPr wrap="none" rtlCol="0">
            <a:spAutoFit/>
          </a:bodyPr>
          <a:lstStyle/>
          <a:p>
            <a:r>
              <a:rPr lang="es-ES" dirty="0"/>
              <a:t>¿</a:t>
            </a:r>
            <a:r>
              <a:rPr lang="es-ES" dirty="0" smtClean="0"/>
              <a:t>Que dice la Ordenanza de la Armada?</a:t>
            </a:r>
            <a:endParaRPr lang="es-CL" dirty="0"/>
          </a:p>
        </p:txBody>
      </p:sp>
    </p:spTree>
    <p:extLst>
      <p:ext uri="{BB962C8B-B14F-4D97-AF65-F5344CB8AC3E}">
        <p14:creationId xmlns:p14="http://schemas.microsoft.com/office/powerpoint/2010/main" val="333671454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7" name="Rectángulo 6"/>
          <p:cNvSpPr/>
          <p:nvPr/>
        </p:nvSpPr>
        <p:spPr>
          <a:xfrm>
            <a:off x="260475" y="1315077"/>
            <a:ext cx="4536504" cy="369332"/>
          </a:xfrm>
          <a:prstGeom prst="rect">
            <a:avLst/>
          </a:prstGeom>
          <a:solidFill>
            <a:schemeClr val="accent6">
              <a:lumMod val="60000"/>
              <a:lumOff val="40000"/>
            </a:schemeClr>
          </a:solidFill>
          <a:scene3d>
            <a:camera prst="orthographicFront"/>
            <a:lightRig rig="threePt" dir="t"/>
          </a:scene3d>
          <a:sp3d>
            <a:bevelT/>
          </a:sp3d>
        </p:spPr>
        <p:txBody>
          <a:bodyPr wrap="square">
            <a:spAutoFit/>
          </a:bodyPr>
          <a:lstStyle/>
          <a:p>
            <a:pPr lvl="0">
              <a:tabLst>
                <a:tab pos="900113" algn="l"/>
              </a:tabLst>
            </a:pPr>
            <a:r>
              <a:rPr lang="es-ES" b="1" dirty="0">
                <a:ea typeface="Times New Roman" panose="02020603050405020304" pitchFamily="18" charset="0"/>
              </a:rPr>
              <a:t>U.T. 2.</a:t>
            </a:r>
            <a:r>
              <a:rPr lang="es-ES" sz="1600" b="1" dirty="0">
                <a:ea typeface="Times New Roman" panose="02020603050405020304" pitchFamily="18" charset="0"/>
              </a:rPr>
              <a:t> </a:t>
            </a:r>
            <a:r>
              <a:rPr lang="es-ES" b="1" dirty="0">
                <a:ea typeface="Times New Roman" panose="02020603050405020304" pitchFamily="18" charset="0"/>
              </a:rPr>
              <a:t> EL CARGO DE NAVEGACIÓN</a:t>
            </a:r>
            <a:r>
              <a:rPr lang="es-ES" b="1" dirty="0" smtClean="0">
                <a:ea typeface="Times New Roman" panose="02020603050405020304" pitchFamily="18" charset="0"/>
              </a:rPr>
              <a:t>.</a:t>
            </a:r>
            <a:endParaRPr lang="es-ES" b="1" dirty="0">
              <a:ea typeface="Times New Roman" panose="02020603050405020304" pitchFamily="18" charset="0"/>
            </a:endParaRPr>
          </a:p>
        </p:txBody>
      </p:sp>
      <p:sp>
        <p:nvSpPr>
          <p:cNvPr id="2" name="Rectángulo 1"/>
          <p:cNvSpPr/>
          <p:nvPr/>
        </p:nvSpPr>
        <p:spPr>
          <a:xfrm>
            <a:off x="357149" y="2089995"/>
            <a:ext cx="8424937" cy="2031325"/>
          </a:xfrm>
          <a:prstGeom prst="rect">
            <a:avLst/>
          </a:prstGeom>
        </p:spPr>
        <p:txBody>
          <a:bodyPr wrap="square">
            <a:spAutoFit/>
          </a:bodyPr>
          <a:lstStyle/>
          <a:p>
            <a:pPr marL="342900" lvl="0" indent="-342900">
              <a:buFont typeface="+mj-lt"/>
              <a:buAutoNum type="arabicPeriod"/>
            </a:pPr>
            <a:endParaRPr lang="es-ES" dirty="0" smtClean="0"/>
          </a:p>
          <a:p>
            <a:pPr marL="342900" indent="-342900">
              <a:buFont typeface="+mj-lt"/>
              <a:buAutoNum type="arabicPeriod"/>
            </a:pPr>
            <a:r>
              <a:rPr lang="es-ES" dirty="0"/>
              <a:t>El Oficial de cargo de navegación y Oficial Piloto.</a:t>
            </a:r>
            <a:endParaRPr lang="es-CL" dirty="0"/>
          </a:p>
          <a:p>
            <a:pPr marL="342900" lvl="0" indent="-342900">
              <a:buFont typeface="+mj-lt"/>
              <a:buAutoNum type="arabicPeriod"/>
            </a:pPr>
            <a:r>
              <a:rPr lang="es-ES" dirty="0" smtClean="0"/>
              <a:t>El </a:t>
            </a:r>
            <a:r>
              <a:rPr lang="es-ES" dirty="0"/>
              <a:t>Maestre de Navegación</a:t>
            </a:r>
            <a:r>
              <a:rPr lang="es-ES" dirty="0" smtClean="0"/>
              <a:t>.</a:t>
            </a:r>
            <a:endParaRPr lang="es-CL" dirty="0"/>
          </a:p>
          <a:p>
            <a:pPr marL="342900" lvl="0" indent="-342900">
              <a:buFont typeface="+mj-lt"/>
              <a:buAutoNum type="arabicPeriod"/>
            </a:pPr>
            <a:r>
              <a:rPr lang="es-ES" dirty="0"/>
              <a:t>El Supervisor General de la  CIC.</a:t>
            </a:r>
            <a:endParaRPr lang="es-CL" dirty="0"/>
          </a:p>
          <a:p>
            <a:pPr marL="342900" lvl="0" indent="-342900">
              <a:buFont typeface="+mj-lt"/>
              <a:buAutoNum type="arabicPeriod"/>
            </a:pPr>
            <a:r>
              <a:rPr lang="es-ES" dirty="0" smtClean="0"/>
              <a:t>El </a:t>
            </a:r>
            <a:r>
              <a:rPr lang="es-ES" dirty="0"/>
              <a:t>Oficial de Operaciones.</a:t>
            </a:r>
            <a:endParaRPr lang="es-CL" dirty="0"/>
          </a:p>
          <a:p>
            <a:pPr marL="342900" lvl="0" indent="-342900">
              <a:buFont typeface="+mj-lt"/>
              <a:buAutoNum type="arabicPeriod"/>
            </a:pPr>
            <a:r>
              <a:rPr lang="es-ES" dirty="0"/>
              <a:t>La relación con otros cargos y departamentos (Sistemas de Armas, Artillería, Electrónica, Ingeniería, Operaciones, etc.).</a:t>
            </a:r>
            <a:endParaRPr lang="es-CL" dirty="0"/>
          </a:p>
        </p:txBody>
      </p:sp>
      <p:sp>
        <p:nvSpPr>
          <p:cNvPr id="12" name="Rectángulo 11"/>
          <p:cNvSpPr/>
          <p:nvPr/>
        </p:nvSpPr>
        <p:spPr>
          <a:xfrm>
            <a:off x="3851920" y="1908235"/>
            <a:ext cx="1154961" cy="338554"/>
          </a:xfrm>
          <a:prstGeom prst="rect">
            <a:avLst/>
          </a:prstGeom>
          <a:solidFill>
            <a:srgbClr val="FFC000"/>
          </a:solidFill>
          <a:scene3d>
            <a:camera prst="orthographicFront"/>
            <a:lightRig rig="threePt" dir="t"/>
          </a:scene3d>
          <a:sp3d>
            <a:bevelT/>
          </a:sp3d>
        </p:spPr>
        <p:txBody>
          <a:bodyPr wrap="square">
            <a:spAutoFit/>
          </a:bodyPr>
          <a:lstStyle/>
          <a:p>
            <a:pPr lvl="0" algn="ctr">
              <a:tabLst>
                <a:tab pos="900113" algn="l"/>
              </a:tabLst>
            </a:pPr>
            <a:r>
              <a:rPr lang="es-ES" sz="1600" b="1" dirty="0" smtClean="0">
                <a:ea typeface="Times New Roman" panose="02020603050405020304" pitchFamily="18" charset="0"/>
              </a:rPr>
              <a:t>T</a:t>
            </a:r>
            <a:r>
              <a:rPr lang="es-ES" sz="1600" b="1" dirty="0" smtClean="0">
                <a:ea typeface="Times New Roman" panose="02020603050405020304" pitchFamily="18" charset="0"/>
              </a:rPr>
              <a:t>EMARIO</a:t>
            </a:r>
            <a:endParaRPr lang="es-CL" sz="700" dirty="0"/>
          </a:p>
        </p:txBody>
      </p:sp>
    </p:spTree>
    <p:extLst>
      <p:ext uri="{BB962C8B-B14F-4D97-AF65-F5344CB8AC3E}">
        <p14:creationId xmlns:p14="http://schemas.microsoft.com/office/powerpoint/2010/main" val="202065379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3" name="Rectángulo 2"/>
          <p:cNvSpPr/>
          <p:nvPr/>
        </p:nvSpPr>
        <p:spPr>
          <a:xfrm>
            <a:off x="78966" y="1131182"/>
            <a:ext cx="5256584" cy="338554"/>
          </a:xfrm>
          <a:prstGeom prst="rect">
            <a:avLst/>
          </a:prstGeom>
          <a:solidFill>
            <a:srgbClr val="FFC000"/>
          </a:solidFill>
          <a:scene3d>
            <a:camera prst="orthographicFront"/>
            <a:lightRig rig="threePt" dir="t"/>
          </a:scene3d>
          <a:sp3d>
            <a:bevelT/>
          </a:sp3d>
        </p:spPr>
        <p:txBody>
          <a:bodyPr wrap="square">
            <a:spAutoFit/>
          </a:bodyPr>
          <a:lstStyle/>
          <a:p>
            <a:pPr>
              <a:tabLst>
                <a:tab pos="900113" algn="l"/>
              </a:tabLst>
            </a:pPr>
            <a:r>
              <a:rPr lang="es-ES" sz="1600" b="1" dirty="0" smtClean="0">
                <a:ea typeface="Times New Roman" panose="02020603050405020304" pitchFamily="18" charset="0"/>
              </a:rPr>
              <a:t>1.- El </a:t>
            </a:r>
            <a:r>
              <a:rPr lang="es-ES" sz="1600" b="1" dirty="0">
                <a:ea typeface="Times New Roman" panose="02020603050405020304" pitchFamily="18" charset="0"/>
              </a:rPr>
              <a:t>Oficial de cargo de navegación y Oficial Piloto.</a:t>
            </a:r>
            <a:endParaRPr lang="es-CL" sz="1600" b="1" dirty="0">
              <a:ea typeface="Times New Roman" panose="02020603050405020304" pitchFamily="18" charset="0"/>
            </a:endParaRPr>
          </a:p>
        </p:txBody>
      </p:sp>
      <p:sp>
        <p:nvSpPr>
          <p:cNvPr id="6" name="Rectángulo 5"/>
          <p:cNvSpPr/>
          <p:nvPr/>
        </p:nvSpPr>
        <p:spPr>
          <a:xfrm>
            <a:off x="251520" y="1769065"/>
            <a:ext cx="8496944" cy="3970318"/>
          </a:xfrm>
          <a:prstGeom prst="rect">
            <a:avLst/>
          </a:prstGeom>
        </p:spPr>
        <p:txBody>
          <a:bodyPr wrap="square">
            <a:spAutoFit/>
          </a:bodyPr>
          <a:lstStyle/>
          <a:p>
            <a:pPr marL="536575" indent="-536575" algn="just"/>
            <a:r>
              <a:rPr lang="es-CL" dirty="0"/>
              <a:t>El Oficial Piloto es un oficial Especialista del Área de Navegación, en caso </a:t>
            </a:r>
            <a:r>
              <a:rPr lang="es-CL" dirty="0" smtClean="0"/>
              <a:t>de</a:t>
            </a:r>
          </a:p>
          <a:p>
            <a:pPr marL="536575" indent="-536575" algn="just"/>
            <a:r>
              <a:rPr lang="es-CL" dirty="0" smtClean="0"/>
              <a:t>ausencia </a:t>
            </a:r>
            <a:r>
              <a:rPr lang="es-CL" dirty="0"/>
              <a:t>de éste, el Sr. Comandante, designará al Oficial idóneo para </a:t>
            </a:r>
            <a:r>
              <a:rPr lang="es-CL" dirty="0" smtClean="0"/>
              <a:t>cumplir</a:t>
            </a:r>
          </a:p>
          <a:p>
            <a:pPr marL="536575" indent="-536575" algn="just"/>
            <a:r>
              <a:rPr lang="es-CL" dirty="0" smtClean="0"/>
              <a:t>con </a:t>
            </a:r>
            <a:r>
              <a:rPr lang="es-CL" dirty="0"/>
              <a:t>esta responsabilidad.</a:t>
            </a:r>
          </a:p>
          <a:p>
            <a:pPr marL="536575" indent="-536575" algn="just"/>
            <a:endParaRPr lang="es-CL" dirty="0"/>
          </a:p>
          <a:p>
            <a:pPr marL="536575" indent="-536575" algn="just"/>
            <a:r>
              <a:rPr lang="es-CL" dirty="0"/>
              <a:t>2.-	Para tal efecto el Oficial Piloto, deberá mantener actualizado al Mando de las condiciones meteorológicas del área en tránsito.</a:t>
            </a:r>
          </a:p>
          <a:p>
            <a:pPr marL="536575" indent="-536575" algn="just"/>
            <a:endParaRPr lang="es-CL" dirty="0"/>
          </a:p>
          <a:p>
            <a:pPr marL="536575" indent="-536575" algn="just"/>
            <a:r>
              <a:rPr lang="es-CL" dirty="0"/>
              <a:t>3.-	La preparación del libro de Órdenes y su presentación será antes del ocaso o al momento de recalar cuando el buque quede a la gira.</a:t>
            </a:r>
          </a:p>
          <a:p>
            <a:pPr marL="536575" indent="-536575" algn="just"/>
            <a:endParaRPr lang="es-CL" dirty="0"/>
          </a:p>
          <a:p>
            <a:pPr marL="536575" indent="-536575" algn="just"/>
            <a:r>
              <a:rPr lang="es-CL" dirty="0"/>
              <a:t>4.-	Diariamente revisará el bitácora de Mar y Puerto, para verificar que los Oficiales de Guardia hayan escrito y firmado sus respectivas guardias, sin que les falte ninguna anotación.</a:t>
            </a:r>
          </a:p>
          <a:p>
            <a:endParaRPr lang="es-CL" dirty="0"/>
          </a:p>
        </p:txBody>
      </p:sp>
    </p:spTree>
    <p:extLst>
      <p:ext uri="{BB962C8B-B14F-4D97-AF65-F5344CB8AC3E}">
        <p14:creationId xmlns:p14="http://schemas.microsoft.com/office/powerpoint/2010/main" val="230375388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3" name="Rectángulo 2"/>
          <p:cNvSpPr/>
          <p:nvPr/>
        </p:nvSpPr>
        <p:spPr>
          <a:xfrm>
            <a:off x="78966" y="1131182"/>
            <a:ext cx="5256584" cy="338554"/>
          </a:xfrm>
          <a:prstGeom prst="rect">
            <a:avLst/>
          </a:prstGeom>
          <a:solidFill>
            <a:srgbClr val="FFC000"/>
          </a:solidFill>
          <a:scene3d>
            <a:camera prst="orthographicFront"/>
            <a:lightRig rig="threePt" dir="t"/>
          </a:scene3d>
          <a:sp3d>
            <a:bevelT/>
          </a:sp3d>
        </p:spPr>
        <p:txBody>
          <a:bodyPr wrap="square">
            <a:spAutoFit/>
          </a:bodyPr>
          <a:lstStyle/>
          <a:p>
            <a:pPr>
              <a:tabLst>
                <a:tab pos="900113" algn="l"/>
              </a:tabLst>
            </a:pPr>
            <a:r>
              <a:rPr lang="es-ES" sz="1600" b="1" dirty="0" smtClean="0">
                <a:ea typeface="Times New Roman" panose="02020603050405020304" pitchFamily="18" charset="0"/>
              </a:rPr>
              <a:t>1.- El </a:t>
            </a:r>
            <a:r>
              <a:rPr lang="es-ES" sz="1600" b="1" dirty="0">
                <a:ea typeface="Times New Roman" panose="02020603050405020304" pitchFamily="18" charset="0"/>
              </a:rPr>
              <a:t>Oficial de cargo de navegación y Oficial Piloto.</a:t>
            </a:r>
            <a:endParaRPr lang="es-CL" sz="1600" b="1" dirty="0">
              <a:ea typeface="Times New Roman" panose="02020603050405020304" pitchFamily="18" charset="0"/>
            </a:endParaRPr>
          </a:p>
        </p:txBody>
      </p:sp>
      <p:sp>
        <p:nvSpPr>
          <p:cNvPr id="2" name="Rectángulo 1"/>
          <p:cNvSpPr/>
          <p:nvPr/>
        </p:nvSpPr>
        <p:spPr>
          <a:xfrm>
            <a:off x="179512" y="1908165"/>
            <a:ext cx="8568952" cy="3693319"/>
          </a:xfrm>
          <a:prstGeom prst="rect">
            <a:avLst/>
          </a:prstGeom>
        </p:spPr>
        <p:txBody>
          <a:bodyPr wrap="square">
            <a:spAutoFit/>
          </a:bodyPr>
          <a:lstStyle/>
          <a:p>
            <a:pPr marL="536575" indent="-536575" algn="just"/>
            <a:r>
              <a:rPr lang="es-CL" dirty="0"/>
              <a:t>5.-	Al recibirse del Cargo, verificarán página por página, el bitácora terminado (s) y el que se encuentra en actual servicio.</a:t>
            </a:r>
          </a:p>
          <a:p>
            <a:pPr marL="536575" indent="-536575" algn="just"/>
            <a:endParaRPr lang="es-CL" dirty="0"/>
          </a:p>
          <a:p>
            <a:pPr marL="536575" indent="-536575" algn="just"/>
            <a:r>
              <a:rPr lang="es-CL" dirty="0"/>
              <a:t>6.-	Presentará al Sr. Comandante 48 </a:t>
            </a:r>
            <a:r>
              <a:rPr lang="es-CL" dirty="0" err="1"/>
              <a:t>hrs</a:t>
            </a:r>
            <a:r>
              <a:rPr lang="es-CL" dirty="0"/>
              <a:t>. Antes de cada navegación el </a:t>
            </a:r>
            <a:r>
              <a:rPr lang="es-CL" dirty="0" err="1"/>
              <a:t>track</a:t>
            </a:r>
            <a:r>
              <a:rPr lang="es-CL" dirty="0"/>
              <a:t> a navegar (dentro de lo posible), con puntos de control para propia referencia o según lo indicado por las ORVIAS, </a:t>
            </a:r>
            <a:r>
              <a:rPr lang="es-CL" dirty="0" smtClean="0"/>
              <a:t>EXORD, </a:t>
            </a:r>
            <a:r>
              <a:rPr lang="es-CL" dirty="0"/>
              <a:t>Etc.</a:t>
            </a:r>
          </a:p>
          <a:p>
            <a:pPr marL="536575" indent="-536575" algn="just"/>
            <a:endParaRPr lang="es-CL" dirty="0"/>
          </a:p>
          <a:p>
            <a:pPr marL="536575" indent="-536575" algn="just"/>
            <a:r>
              <a:rPr lang="es-CL" dirty="0"/>
              <a:t>7.-	Con ello también presentando, el mensaje PIM 48 </a:t>
            </a:r>
            <a:r>
              <a:rPr lang="es-CL" dirty="0" err="1"/>
              <a:t>hrs</a:t>
            </a:r>
            <a:r>
              <a:rPr lang="es-CL" dirty="0"/>
              <a:t>. Antes de cada navegación.</a:t>
            </a:r>
          </a:p>
          <a:p>
            <a:pPr marL="536575" indent="-536575" algn="just"/>
            <a:endParaRPr lang="es-CL" dirty="0"/>
          </a:p>
          <a:p>
            <a:pPr marL="536575" indent="-536575" algn="just"/>
            <a:r>
              <a:rPr lang="es-CL" dirty="0"/>
              <a:t>8.-	Deberá visar el correcto accionar del encargado de bitácoras, como también, el registro  de las horas de guardia de todos los oficiales, tanto en puerto como en la mar, indicando puesto o función realizada.</a:t>
            </a:r>
          </a:p>
        </p:txBody>
      </p:sp>
    </p:spTree>
    <p:extLst>
      <p:ext uri="{BB962C8B-B14F-4D97-AF65-F5344CB8AC3E}">
        <p14:creationId xmlns:p14="http://schemas.microsoft.com/office/powerpoint/2010/main" val="206652616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3" name="Rectángulo 2"/>
          <p:cNvSpPr/>
          <p:nvPr/>
        </p:nvSpPr>
        <p:spPr>
          <a:xfrm>
            <a:off x="78966" y="1131182"/>
            <a:ext cx="5256584" cy="338554"/>
          </a:xfrm>
          <a:prstGeom prst="rect">
            <a:avLst/>
          </a:prstGeom>
          <a:solidFill>
            <a:srgbClr val="FFC000"/>
          </a:solidFill>
          <a:scene3d>
            <a:camera prst="orthographicFront"/>
            <a:lightRig rig="threePt" dir="t"/>
          </a:scene3d>
          <a:sp3d>
            <a:bevelT/>
          </a:sp3d>
        </p:spPr>
        <p:txBody>
          <a:bodyPr wrap="square">
            <a:spAutoFit/>
          </a:bodyPr>
          <a:lstStyle/>
          <a:p>
            <a:pPr>
              <a:tabLst>
                <a:tab pos="900113" algn="l"/>
              </a:tabLst>
            </a:pPr>
            <a:r>
              <a:rPr lang="es-ES" sz="1600" b="1" dirty="0" smtClean="0">
                <a:ea typeface="Times New Roman" panose="02020603050405020304" pitchFamily="18" charset="0"/>
              </a:rPr>
              <a:t>1.- El </a:t>
            </a:r>
            <a:r>
              <a:rPr lang="es-ES" sz="1600" b="1" dirty="0">
                <a:ea typeface="Times New Roman" panose="02020603050405020304" pitchFamily="18" charset="0"/>
              </a:rPr>
              <a:t>Oficial de cargo de navegación y Oficial Piloto.</a:t>
            </a:r>
            <a:endParaRPr lang="es-CL" sz="1600" b="1" dirty="0">
              <a:ea typeface="Times New Roman" panose="02020603050405020304" pitchFamily="18" charset="0"/>
            </a:endParaRPr>
          </a:p>
        </p:txBody>
      </p:sp>
      <p:sp>
        <p:nvSpPr>
          <p:cNvPr id="2" name="Rectángulo 1"/>
          <p:cNvSpPr/>
          <p:nvPr/>
        </p:nvSpPr>
        <p:spPr>
          <a:xfrm>
            <a:off x="418927" y="1908165"/>
            <a:ext cx="8035304" cy="3416320"/>
          </a:xfrm>
          <a:prstGeom prst="rect">
            <a:avLst/>
          </a:prstGeom>
        </p:spPr>
        <p:txBody>
          <a:bodyPr wrap="square">
            <a:spAutoFit/>
          </a:bodyPr>
          <a:lstStyle/>
          <a:p>
            <a:pPr marL="536575" indent="-536575" algn="just"/>
            <a:r>
              <a:rPr lang="es-CL" dirty="0"/>
              <a:t>9.-	Con respecto a los cálculos de navegación, los revisará y ordenará que estos queden almacenados en la carpeta de cálculos de navegación.</a:t>
            </a:r>
          </a:p>
          <a:p>
            <a:pPr marL="536575" indent="-536575" algn="just"/>
            <a:endParaRPr lang="es-CL" dirty="0"/>
          </a:p>
          <a:p>
            <a:pPr marL="536575" indent="-536575" algn="just"/>
            <a:r>
              <a:rPr lang="es-CL" dirty="0"/>
              <a:t>10.-	Revisará cada tres meses la cartografía reservada, junto con la documentación  reservada</a:t>
            </a:r>
          </a:p>
          <a:p>
            <a:pPr marL="536575" indent="-536575" algn="just"/>
            <a:endParaRPr lang="es-CL" dirty="0"/>
          </a:p>
          <a:p>
            <a:pPr marL="536575" indent="-536575" algn="just"/>
            <a:r>
              <a:rPr lang="es-CL" dirty="0"/>
              <a:t>11.-	Revisará las publicaciones SHOA S-1 y S-3, dos veces al año para tranquilidad del comandante.</a:t>
            </a:r>
          </a:p>
          <a:p>
            <a:pPr marL="536575" indent="-536575" algn="just"/>
            <a:endParaRPr lang="es-CL" dirty="0"/>
          </a:p>
          <a:p>
            <a:pPr marL="536575" indent="-536575" algn="just"/>
            <a:r>
              <a:rPr lang="es-CL" dirty="0"/>
              <a:t>12.-	Mantendrá en un alto nivel de alistamiento y conservación el material de navegación. Revistará los cargos cada 6 meses, al momento de recibirse y entregar el cargo.</a:t>
            </a:r>
            <a:endParaRPr lang="es-CL" dirty="0"/>
          </a:p>
        </p:txBody>
      </p:sp>
    </p:spTree>
    <p:extLst>
      <p:ext uri="{BB962C8B-B14F-4D97-AF65-F5344CB8AC3E}">
        <p14:creationId xmlns:p14="http://schemas.microsoft.com/office/powerpoint/2010/main" val="409278395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3" name="Rectángulo 2"/>
          <p:cNvSpPr/>
          <p:nvPr/>
        </p:nvSpPr>
        <p:spPr>
          <a:xfrm>
            <a:off x="78966" y="1131182"/>
            <a:ext cx="5256584" cy="338554"/>
          </a:xfrm>
          <a:prstGeom prst="rect">
            <a:avLst/>
          </a:prstGeom>
          <a:solidFill>
            <a:srgbClr val="FFC000"/>
          </a:solidFill>
          <a:scene3d>
            <a:camera prst="orthographicFront"/>
            <a:lightRig rig="threePt" dir="t"/>
          </a:scene3d>
          <a:sp3d>
            <a:bevelT/>
          </a:sp3d>
        </p:spPr>
        <p:txBody>
          <a:bodyPr wrap="square">
            <a:spAutoFit/>
          </a:bodyPr>
          <a:lstStyle/>
          <a:p>
            <a:pPr>
              <a:tabLst>
                <a:tab pos="900113" algn="l"/>
              </a:tabLst>
            </a:pPr>
            <a:r>
              <a:rPr lang="es-ES" sz="1600" b="1" dirty="0" smtClean="0">
                <a:ea typeface="Times New Roman" panose="02020603050405020304" pitchFamily="18" charset="0"/>
              </a:rPr>
              <a:t>1.- El </a:t>
            </a:r>
            <a:r>
              <a:rPr lang="es-ES" sz="1600" b="1" dirty="0">
                <a:ea typeface="Times New Roman" panose="02020603050405020304" pitchFamily="18" charset="0"/>
              </a:rPr>
              <a:t>Oficial de cargo de navegación y Oficial Piloto.</a:t>
            </a:r>
            <a:endParaRPr lang="es-CL" sz="1600" b="1" dirty="0">
              <a:ea typeface="Times New Roman" panose="02020603050405020304" pitchFamily="18" charset="0"/>
            </a:endParaRPr>
          </a:p>
        </p:txBody>
      </p:sp>
      <p:sp>
        <p:nvSpPr>
          <p:cNvPr id="2" name="Rectángulo 1"/>
          <p:cNvSpPr/>
          <p:nvPr/>
        </p:nvSpPr>
        <p:spPr>
          <a:xfrm>
            <a:off x="117987" y="1778999"/>
            <a:ext cx="8694712" cy="3693319"/>
          </a:xfrm>
          <a:prstGeom prst="rect">
            <a:avLst/>
          </a:prstGeom>
        </p:spPr>
        <p:txBody>
          <a:bodyPr wrap="square">
            <a:spAutoFit/>
          </a:bodyPr>
          <a:lstStyle/>
          <a:p>
            <a:pPr marL="536575" indent="-536575" algn="just"/>
            <a:r>
              <a:rPr lang="es-CL" dirty="0"/>
              <a:t>13.-	Al momento de fondeo, será el que tenga el control del pilotaje, además situando al buque para obtener certeza de su posición, ante duda, será el primero en confirmar la situación del buque.</a:t>
            </a:r>
          </a:p>
          <a:p>
            <a:pPr marL="536575" indent="-536575" algn="just"/>
            <a:endParaRPr lang="es-CL" dirty="0"/>
          </a:p>
          <a:p>
            <a:pPr marL="536575" indent="-536575" algn="just"/>
            <a:r>
              <a:rPr lang="es-CL" dirty="0"/>
              <a:t>14.-	Efectuará situación del buque al fondeo (verificando el comportamiento durante el borneo) y después de media noche inclusive entre las 0100 y 0500 </a:t>
            </a:r>
            <a:r>
              <a:rPr lang="es-CL" dirty="0" err="1"/>
              <a:t>hrs</a:t>
            </a:r>
            <a:r>
              <a:rPr lang="es-CL" dirty="0"/>
              <a:t>.</a:t>
            </a:r>
          </a:p>
          <a:p>
            <a:pPr marL="536575" indent="-536575" algn="just"/>
            <a:endParaRPr lang="es-CL" dirty="0"/>
          </a:p>
          <a:p>
            <a:pPr marL="536575" indent="-536575" algn="just"/>
            <a:r>
              <a:rPr lang="es-CL" dirty="0"/>
              <a:t>15.-	Ante todo es el único oficial autorizado por el Sr. Comandante, a efectuar una modificación al </a:t>
            </a:r>
            <a:r>
              <a:rPr lang="es-CL" dirty="0" err="1"/>
              <a:t>track</a:t>
            </a:r>
            <a:r>
              <a:rPr lang="es-CL" dirty="0"/>
              <a:t> de navegación, previa aprobación del Comandante. Verificará la modificación </a:t>
            </a:r>
            <a:r>
              <a:rPr lang="es-CL" dirty="0" err="1"/>
              <a:t>track</a:t>
            </a:r>
            <a:r>
              <a:rPr lang="es-CL" dirty="0"/>
              <a:t> hecha por el oficial de Guardia de puente ante una situación  de emergencia y deberá asesorar el mando para su aprobación  dicha modificación.</a:t>
            </a:r>
          </a:p>
        </p:txBody>
      </p:sp>
    </p:spTree>
    <p:extLst>
      <p:ext uri="{BB962C8B-B14F-4D97-AF65-F5344CB8AC3E}">
        <p14:creationId xmlns:p14="http://schemas.microsoft.com/office/powerpoint/2010/main" val="191581618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3" name="Rectángulo 2"/>
          <p:cNvSpPr/>
          <p:nvPr/>
        </p:nvSpPr>
        <p:spPr>
          <a:xfrm>
            <a:off x="78966" y="1131182"/>
            <a:ext cx="5256584" cy="338554"/>
          </a:xfrm>
          <a:prstGeom prst="rect">
            <a:avLst/>
          </a:prstGeom>
          <a:solidFill>
            <a:srgbClr val="FFC000"/>
          </a:solidFill>
          <a:scene3d>
            <a:camera prst="orthographicFront"/>
            <a:lightRig rig="threePt" dir="t"/>
          </a:scene3d>
          <a:sp3d>
            <a:bevelT/>
          </a:sp3d>
        </p:spPr>
        <p:txBody>
          <a:bodyPr wrap="square">
            <a:spAutoFit/>
          </a:bodyPr>
          <a:lstStyle/>
          <a:p>
            <a:pPr>
              <a:tabLst>
                <a:tab pos="900113" algn="l"/>
              </a:tabLst>
            </a:pPr>
            <a:r>
              <a:rPr lang="es-ES" sz="1600" b="1" dirty="0" smtClean="0">
                <a:ea typeface="Times New Roman" panose="02020603050405020304" pitchFamily="18" charset="0"/>
              </a:rPr>
              <a:t>1.- El </a:t>
            </a:r>
            <a:r>
              <a:rPr lang="es-ES" sz="1600" b="1" dirty="0">
                <a:ea typeface="Times New Roman" panose="02020603050405020304" pitchFamily="18" charset="0"/>
              </a:rPr>
              <a:t>Oficial de cargo de navegación y Oficial Piloto.</a:t>
            </a:r>
            <a:endParaRPr lang="es-CL" sz="1600" b="1" dirty="0">
              <a:ea typeface="Times New Roman" panose="02020603050405020304" pitchFamily="18" charset="0"/>
            </a:endParaRPr>
          </a:p>
        </p:txBody>
      </p:sp>
      <p:sp>
        <p:nvSpPr>
          <p:cNvPr id="2" name="Rectángulo 1"/>
          <p:cNvSpPr/>
          <p:nvPr/>
        </p:nvSpPr>
        <p:spPr>
          <a:xfrm>
            <a:off x="395536" y="1855329"/>
            <a:ext cx="7758608" cy="3416320"/>
          </a:xfrm>
          <a:prstGeom prst="rect">
            <a:avLst/>
          </a:prstGeom>
        </p:spPr>
        <p:txBody>
          <a:bodyPr wrap="square">
            <a:spAutoFit/>
          </a:bodyPr>
          <a:lstStyle/>
          <a:p>
            <a:pPr marL="536575" indent="-536575" algn="just"/>
            <a:r>
              <a:rPr lang="es-CL" dirty="0"/>
              <a:t>16.-	Dará claras instrucciones en la confección de las cartas de navegación, sugiriendo al mando en mejor </a:t>
            </a:r>
            <a:r>
              <a:rPr lang="es-CL" dirty="0" err="1"/>
              <a:t>track</a:t>
            </a:r>
            <a:r>
              <a:rPr lang="es-CL" dirty="0"/>
              <a:t> tomando en cuenta, las experiencias del Piloto (de años anteriores), las instrucciones para navegación en cercanías de costa.</a:t>
            </a:r>
          </a:p>
          <a:p>
            <a:pPr marL="536575" indent="-536575" algn="just"/>
            <a:endParaRPr lang="es-CL" dirty="0"/>
          </a:p>
          <a:p>
            <a:pPr marL="536575" indent="-536575" algn="just"/>
            <a:r>
              <a:rPr lang="es-CL" dirty="0"/>
              <a:t>17.-	Visará la confección del </a:t>
            </a:r>
            <a:r>
              <a:rPr lang="es-CL" dirty="0" err="1"/>
              <a:t>track</a:t>
            </a:r>
            <a:r>
              <a:rPr lang="es-CL" dirty="0"/>
              <a:t>, siempre manteniendo en cuenta, mantener el </a:t>
            </a:r>
            <a:r>
              <a:rPr lang="es-CL" dirty="0" err="1"/>
              <a:t>track</a:t>
            </a:r>
            <a:r>
              <a:rPr lang="es-CL" dirty="0"/>
              <a:t> a no menos de 1 milla de cualquier plataforma petrolera, no a menos de 5 millas de una “Existencia Dudosa”, y como recomendación, no trazará un </a:t>
            </a:r>
            <a:r>
              <a:rPr lang="es-CL" dirty="0" err="1"/>
              <a:t>track</a:t>
            </a:r>
            <a:r>
              <a:rPr lang="es-CL" dirty="0"/>
              <a:t> en donde no exista sonda.</a:t>
            </a:r>
          </a:p>
          <a:p>
            <a:pPr marL="536575" indent="-536575" algn="just"/>
            <a:endParaRPr lang="es-CL" dirty="0"/>
          </a:p>
          <a:p>
            <a:pPr marL="536575" indent="-536575" algn="just"/>
            <a:r>
              <a:rPr lang="es-CL" dirty="0"/>
              <a:t>18.-	Revistará las publicaciones, verificando su actualización por medio de los boletines mensuales emitidos por el SHOA.</a:t>
            </a:r>
          </a:p>
        </p:txBody>
      </p:sp>
    </p:spTree>
    <p:extLst>
      <p:ext uri="{BB962C8B-B14F-4D97-AF65-F5344CB8AC3E}">
        <p14:creationId xmlns:p14="http://schemas.microsoft.com/office/powerpoint/2010/main" val="371271471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3" name="Rectángulo 2"/>
          <p:cNvSpPr/>
          <p:nvPr/>
        </p:nvSpPr>
        <p:spPr>
          <a:xfrm>
            <a:off x="78966" y="1131182"/>
            <a:ext cx="5256584" cy="338554"/>
          </a:xfrm>
          <a:prstGeom prst="rect">
            <a:avLst/>
          </a:prstGeom>
          <a:solidFill>
            <a:srgbClr val="FFC000"/>
          </a:solidFill>
          <a:scene3d>
            <a:camera prst="orthographicFront"/>
            <a:lightRig rig="threePt" dir="t"/>
          </a:scene3d>
          <a:sp3d>
            <a:bevelT/>
          </a:sp3d>
        </p:spPr>
        <p:txBody>
          <a:bodyPr wrap="square">
            <a:spAutoFit/>
          </a:bodyPr>
          <a:lstStyle/>
          <a:p>
            <a:pPr>
              <a:tabLst>
                <a:tab pos="900113" algn="l"/>
              </a:tabLst>
            </a:pPr>
            <a:r>
              <a:rPr lang="es-ES" sz="1600" b="1" dirty="0" smtClean="0">
                <a:ea typeface="Times New Roman" panose="02020603050405020304" pitchFamily="18" charset="0"/>
              </a:rPr>
              <a:t>1.- El </a:t>
            </a:r>
            <a:r>
              <a:rPr lang="es-ES" sz="1600" b="1" dirty="0">
                <a:ea typeface="Times New Roman" panose="02020603050405020304" pitchFamily="18" charset="0"/>
              </a:rPr>
              <a:t>Oficial de cargo de navegación y Oficial Piloto.</a:t>
            </a:r>
            <a:endParaRPr lang="es-CL" sz="1600" b="1" dirty="0">
              <a:ea typeface="Times New Roman" panose="02020603050405020304" pitchFamily="18" charset="0"/>
            </a:endParaRPr>
          </a:p>
        </p:txBody>
      </p:sp>
      <p:sp>
        <p:nvSpPr>
          <p:cNvPr id="2" name="Rectángulo 1"/>
          <p:cNvSpPr/>
          <p:nvPr/>
        </p:nvSpPr>
        <p:spPr>
          <a:xfrm>
            <a:off x="606157" y="2088996"/>
            <a:ext cx="7344816" cy="3139321"/>
          </a:xfrm>
          <a:prstGeom prst="rect">
            <a:avLst/>
          </a:prstGeom>
        </p:spPr>
        <p:txBody>
          <a:bodyPr wrap="square">
            <a:spAutoFit/>
          </a:bodyPr>
          <a:lstStyle/>
          <a:p>
            <a:pPr marL="536575" indent="-536575" algn="just"/>
            <a:r>
              <a:rPr lang="es-CL" dirty="0"/>
              <a:t>19.-	Revisará el libro de situaciones como también el de acaecimientos del Puente de mando, después de cada navegación.</a:t>
            </a:r>
          </a:p>
          <a:p>
            <a:pPr marL="536575" indent="-536575" algn="just"/>
            <a:endParaRPr lang="es-CL" dirty="0"/>
          </a:p>
          <a:p>
            <a:pPr marL="536575" indent="-536575" algn="just"/>
            <a:r>
              <a:rPr lang="es-CL" dirty="0"/>
              <a:t>20.-	</a:t>
            </a:r>
            <a:r>
              <a:rPr lang="es-CL" dirty="0" smtClean="0"/>
              <a:t>Presentará </a:t>
            </a:r>
            <a:r>
              <a:rPr lang="es-CL" dirty="0"/>
              <a:t>el Anexo “A” del parte de viaje oportunamente para la aprobación del mando.</a:t>
            </a:r>
          </a:p>
          <a:p>
            <a:pPr marL="536575" indent="-536575" algn="just"/>
            <a:endParaRPr lang="es-CL" dirty="0"/>
          </a:p>
          <a:p>
            <a:pPr marL="536575" indent="-536575" algn="just"/>
            <a:r>
              <a:rPr lang="es-CL" dirty="0"/>
              <a:t>21.-	Instruirá a todo personal necesario que cumpla funciones de alidada, ayudante de situación carta, registro puente y acaecimientos para cumplir con la responsabilidad y acuciosidad debida.</a:t>
            </a:r>
          </a:p>
        </p:txBody>
      </p:sp>
    </p:spTree>
    <p:extLst>
      <p:ext uri="{BB962C8B-B14F-4D97-AF65-F5344CB8AC3E}">
        <p14:creationId xmlns:p14="http://schemas.microsoft.com/office/powerpoint/2010/main" val="218509275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pic>
        <p:nvPicPr>
          <p:cNvPr id="5" name="Imagen 4"/>
          <p:cNvPicPr>
            <a:picLocks noChangeAspect="1"/>
          </p:cNvPicPr>
          <p:nvPr/>
        </p:nvPicPr>
        <p:blipFill>
          <a:blip r:embed="rId4"/>
          <a:stretch>
            <a:fillRect/>
          </a:stretch>
        </p:blipFill>
        <p:spPr>
          <a:xfrm>
            <a:off x="805024" y="1742821"/>
            <a:ext cx="6021783" cy="3355572"/>
          </a:xfrm>
          <a:prstGeom prst="rect">
            <a:avLst/>
          </a:prstGeom>
        </p:spPr>
      </p:pic>
      <p:sp>
        <p:nvSpPr>
          <p:cNvPr id="10" name="Rectángulo 9"/>
          <p:cNvSpPr/>
          <p:nvPr/>
        </p:nvSpPr>
        <p:spPr>
          <a:xfrm>
            <a:off x="87374" y="1109142"/>
            <a:ext cx="5256584" cy="338554"/>
          </a:xfrm>
          <a:prstGeom prst="rect">
            <a:avLst/>
          </a:prstGeom>
          <a:solidFill>
            <a:srgbClr val="FFC000"/>
          </a:solidFill>
          <a:scene3d>
            <a:camera prst="orthographicFront"/>
            <a:lightRig rig="threePt" dir="t"/>
          </a:scene3d>
          <a:sp3d>
            <a:bevelT/>
          </a:sp3d>
        </p:spPr>
        <p:txBody>
          <a:bodyPr wrap="square">
            <a:spAutoFit/>
          </a:bodyPr>
          <a:lstStyle/>
          <a:p>
            <a:pPr>
              <a:tabLst>
                <a:tab pos="900113" algn="l"/>
              </a:tabLst>
            </a:pPr>
            <a:r>
              <a:rPr lang="es-ES" sz="1600" b="1" dirty="0" smtClean="0">
                <a:ea typeface="Times New Roman" panose="02020603050405020304" pitchFamily="18" charset="0"/>
              </a:rPr>
              <a:t>1.- El </a:t>
            </a:r>
            <a:r>
              <a:rPr lang="es-ES" sz="1600" b="1" dirty="0">
                <a:ea typeface="Times New Roman" panose="02020603050405020304" pitchFamily="18" charset="0"/>
              </a:rPr>
              <a:t>Oficial de cargo de navegación y Oficial Piloto.</a:t>
            </a:r>
            <a:endParaRPr lang="es-CL" sz="1600" b="1" dirty="0">
              <a:ea typeface="Times New Roman" panose="02020603050405020304" pitchFamily="18" charset="0"/>
            </a:endParaRPr>
          </a:p>
        </p:txBody>
      </p:sp>
    </p:spTree>
    <p:extLst>
      <p:ext uri="{BB962C8B-B14F-4D97-AF65-F5344CB8AC3E}">
        <p14:creationId xmlns:p14="http://schemas.microsoft.com/office/powerpoint/2010/main" val="35158411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pic>
        <p:nvPicPr>
          <p:cNvPr id="2" name="Imagen 1"/>
          <p:cNvPicPr>
            <a:picLocks noChangeAspect="1"/>
          </p:cNvPicPr>
          <p:nvPr/>
        </p:nvPicPr>
        <p:blipFill>
          <a:blip r:embed="rId4"/>
          <a:stretch>
            <a:fillRect/>
          </a:stretch>
        </p:blipFill>
        <p:spPr>
          <a:xfrm>
            <a:off x="683568" y="1446067"/>
            <a:ext cx="5830114" cy="4848902"/>
          </a:xfrm>
          <a:prstGeom prst="rect">
            <a:avLst/>
          </a:prstGeom>
        </p:spPr>
      </p:pic>
      <p:sp>
        <p:nvSpPr>
          <p:cNvPr id="10" name="Rectángulo 9"/>
          <p:cNvSpPr/>
          <p:nvPr/>
        </p:nvSpPr>
        <p:spPr>
          <a:xfrm>
            <a:off x="87374" y="1085157"/>
            <a:ext cx="5256584" cy="338554"/>
          </a:xfrm>
          <a:prstGeom prst="rect">
            <a:avLst/>
          </a:prstGeom>
          <a:solidFill>
            <a:srgbClr val="FFC000"/>
          </a:solidFill>
          <a:scene3d>
            <a:camera prst="orthographicFront"/>
            <a:lightRig rig="threePt" dir="t"/>
          </a:scene3d>
          <a:sp3d>
            <a:bevelT/>
          </a:sp3d>
        </p:spPr>
        <p:txBody>
          <a:bodyPr wrap="square">
            <a:spAutoFit/>
          </a:bodyPr>
          <a:lstStyle/>
          <a:p>
            <a:pPr>
              <a:tabLst>
                <a:tab pos="900113" algn="l"/>
              </a:tabLst>
            </a:pPr>
            <a:r>
              <a:rPr lang="es-ES" sz="1600" b="1" dirty="0" smtClean="0">
                <a:ea typeface="Times New Roman" panose="02020603050405020304" pitchFamily="18" charset="0"/>
              </a:rPr>
              <a:t>1.- El </a:t>
            </a:r>
            <a:r>
              <a:rPr lang="es-ES" sz="1600" b="1" dirty="0">
                <a:ea typeface="Times New Roman" panose="02020603050405020304" pitchFamily="18" charset="0"/>
              </a:rPr>
              <a:t>Oficial de cargo de navegación y Oficial Piloto.</a:t>
            </a:r>
            <a:endParaRPr lang="es-CL" sz="1600" b="1" dirty="0">
              <a:ea typeface="Times New Roman" panose="02020603050405020304" pitchFamily="18" charset="0"/>
            </a:endParaRPr>
          </a:p>
        </p:txBody>
      </p:sp>
    </p:spTree>
    <p:extLst>
      <p:ext uri="{BB962C8B-B14F-4D97-AF65-F5344CB8AC3E}">
        <p14:creationId xmlns:p14="http://schemas.microsoft.com/office/powerpoint/2010/main" val="380536072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pic>
        <p:nvPicPr>
          <p:cNvPr id="5" name="Imagen 4"/>
          <p:cNvPicPr>
            <a:picLocks noChangeAspect="1"/>
          </p:cNvPicPr>
          <p:nvPr/>
        </p:nvPicPr>
        <p:blipFill rotWithShape="1">
          <a:blip r:embed="rId4"/>
          <a:srcRect b="53456"/>
          <a:stretch/>
        </p:blipFill>
        <p:spPr>
          <a:xfrm>
            <a:off x="827584" y="1651518"/>
            <a:ext cx="5801535" cy="2336694"/>
          </a:xfrm>
          <a:prstGeom prst="rect">
            <a:avLst/>
          </a:prstGeom>
        </p:spPr>
      </p:pic>
      <p:pic>
        <p:nvPicPr>
          <p:cNvPr id="6" name="Imagen 5"/>
          <p:cNvPicPr>
            <a:picLocks noChangeAspect="1"/>
          </p:cNvPicPr>
          <p:nvPr/>
        </p:nvPicPr>
        <p:blipFill rotWithShape="1">
          <a:blip r:embed="rId4"/>
          <a:srcRect t="91578"/>
          <a:stretch/>
        </p:blipFill>
        <p:spPr>
          <a:xfrm>
            <a:off x="697857" y="4009843"/>
            <a:ext cx="5801535" cy="422821"/>
          </a:xfrm>
          <a:prstGeom prst="rect">
            <a:avLst/>
          </a:prstGeom>
        </p:spPr>
      </p:pic>
      <p:sp>
        <p:nvSpPr>
          <p:cNvPr id="12" name="Rectángulo 11"/>
          <p:cNvSpPr/>
          <p:nvPr/>
        </p:nvSpPr>
        <p:spPr>
          <a:xfrm>
            <a:off x="87374" y="1075965"/>
            <a:ext cx="5256584" cy="338554"/>
          </a:xfrm>
          <a:prstGeom prst="rect">
            <a:avLst/>
          </a:prstGeom>
          <a:solidFill>
            <a:srgbClr val="FFC000"/>
          </a:solidFill>
          <a:scene3d>
            <a:camera prst="orthographicFront"/>
            <a:lightRig rig="threePt" dir="t"/>
          </a:scene3d>
          <a:sp3d>
            <a:bevelT/>
          </a:sp3d>
        </p:spPr>
        <p:txBody>
          <a:bodyPr wrap="square">
            <a:spAutoFit/>
          </a:bodyPr>
          <a:lstStyle/>
          <a:p>
            <a:pPr>
              <a:tabLst>
                <a:tab pos="900113" algn="l"/>
              </a:tabLst>
            </a:pPr>
            <a:r>
              <a:rPr lang="es-ES" sz="1600" b="1" dirty="0" smtClean="0">
                <a:ea typeface="Times New Roman" panose="02020603050405020304" pitchFamily="18" charset="0"/>
              </a:rPr>
              <a:t>1.- El </a:t>
            </a:r>
            <a:r>
              <a:rPr lang="es-ES" sz="1600" b="1" dirty="0">
                <a:ea typeface="Times New Roman" panose="02020603050405020304" pitchFamily="18" charset="0"/>
              </a:rPr>
              <a:t>Oficial de cargo de navegación y Oficial Piloto.</a:t>
            </a:r>
            <a:endParaRPr lang="es-CL" sz="1600" b="1" dirty="0">
              <a:ea typeface="Times New Roman" panose="02020603050405020304" pitchFamily="18" charset="0"/>
            </a:endParaRPr>
          </a:p>
        </p:txBody>
      </p:sp>
    </p:spTree>
    <p:extLst>
      <p:ext uri="{BB962C8B-B14F-4D97-AF65-F5344CB8AC3E}">
        <p14:creationId xmlns:p14="http://schemas.microsoft.com/office/powerpoint/2010/main" val="238567673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2" name="Rectángulo 11"/>
          <p:cNvSpPr/>
          <p:nvPr/>
        </p:nvSpPr>
        <p:spPr>
          <a:xfrm>
            <a:off x="87374" y="1127762"/>
            <a:ext cx="3116474" cy="338554"/>
          </a:xfrm>
          <a:prstGeom prst="rect">
            <a:avLst/>
          </a:prstGeom>
          <a:solidFill>
            <a:srgbClr val="FFC000"/>
          </a:solidFill>
          <a:scene3d>
            <a:camera prst="orthographicFront"/>
            <a:lightRig rig="threePt" dir="t"/>
          </a:scene3d>
          <a:sp3d>
            <a:bevelT/>
          </a:sp3d>
        </p:spPr>
        <p:txBody>
          <a:bodyPr wrap="square">
            <a:spAutoFit/>
          </a:bodyPr>
          <a:lstStyle/>
          <a:p>
            <a:pPr lvl="0"/>
            <a:r>
              <a:rPr lang="es-ES" sz="1600" b="1" dirty="0"/>
              <a:t>2</a:t>
            </a:r>
            <a:r>
              <a:rPr lang="es-ES" sz="1600" b="1" dirty="0" smtClean="0"/>
              <a:t>.- El </a:t>
            </a:r>
            <a:r>
              <a:rPr lang="es-ES" sz="1600" b="1" dirty="0"/>
              <a:t>Maestre de Navegación.</a:t>
            </a:r>
            <a:endParaRPr lang="es-CL" sz="1600" b="1" dirty="0"/>
          </a:p>
        </p:txBody>
      </p:sp>
      <p:sp>
        <p:nvSpPr>
          <p:cNvPr id="2" name="Rectángulo 1"/>
          <p:cNvSpPr/>
          <p:nvPr/>
        </p:nvSpPr>
        <p:spPr>
          <a:xfrm>
            <a:off x="335583" y="1839073"/>
            <a:ext cx="8118648" cy="3416320"/>
          </a:xfrm>
          <a:prstGeom prst="rect">
            <a:avLst/>
          </a:prstGeom>
        </p:spPr>
        <p:txBody>
          <a:bodyPr wrap="square">
            <a:spAutoFit/>
          </a:bodyPr>
          <a:lstStyle/>
          <a:p>
            <a:pPr marL="536575" indent="-536575" algn="just"/>
            <a:r>
              <a:rPr lang="es-CL" dirty="0"/>
              <a:t>1.-	Será el ayudante y colaborador directo del Oficial de cargo de Navegación, tendrá a su cargo el cuidado, conservación y mantención general de los  instrumentos, cartas, publicaciones y material del cargo y en particular será responsable de la operación, conservación, actualización y orden de todos los equipos y publicaciones  a su cargo.</a:t>
            </a:r>
          </a:p>
          <a:p>
            <a:pPr marL="536575" indent="-536575" algn="just"/>
            <a:endParaRPr lang="es-CL" dirty="0"/>
          </a:p>
          <a:p>
            <a:pPr marL="536575" indent="-536575" algn="just"/>
            <a:r>
              <a:rPr lang="es-CL" dirty="0"/>
              <a:t>2.-	Cooperará con el Oficial de cargo en la instrucción general  y entrenamiento del personal no especialista que se desempeñe como Ayudante de Puente y Navegante de Guardia en puerto.</a:t>
            </a:r>
          </a:p>
          <a:p>
            <a:pPr marL="536575" indent="-536575" algn="just"/>
            <a:endParaRPr lang="es-CL" dirty="0"/>
          </a:p>
          <a:p>
            <a:pPr marL="536575" indent="-536575" algn="just"/>
            <a:r>
              <a:rPr lang="es-CL" dirty="0"/>
              <a:t>3.-	Controlará y mantendrá al día las publicaciones, cartapacios y documentación del cargo.</a:t>
            </a:r>
          </a:p>
        </p:txBody>
      </p:sp>
    </p:spTree>
    <p:extLst>
      <p:ext uri="{BB962C8B-B14F-4D97-AF65-F5344CB8AC3E}">
        <p14:creationId xmlns:p14="http://schemas.microsoft.com/office/powerpoint/2010/main" val="382408623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0" name="Rectángulo 9"/>
          <p:cNvSpPr/>
          <p:nvPr/>
        </p:nvSpPr>
        <p:spPr>
          <a:xfrm>
            <a:off x="130609" y="1180324"/>
            <a:ext cx="3116474" cy="338554"/>
          </a:xfrm>
          <a:prstGeom prst="rect">
            <a:avLst/>
          </a:prstGeom>
          <a:solidFill>
            <a:srgbClr val="FFC000"/>
          </a:solidFill>
          <a:scene3d>
            <a:camera prst="orthographicFront"/>
            <a:lightRig rig="threePt" dir="t"/>
          </a:scene3d>
          <a:sp3d>
            <a:bevelT/>
          </a:sp3d>
        </p:spPr>
        <p:txBody>
          <a:bodyPr wrap="square">
            <a:spAutoFit/>
          </a:bodyPr>
          <a:lstStyle/>
          <a:p>
            <a:pPr lvl="0"/>
            <a:r>
              <a:rPr lang="es-ES" sz="1600" b="1" dirty="0" smtClean="0"/>
              <a:t>3.- Supervisor CIC.</a:t>
            </a:r>
            <a:endParaRPr lang="es-CL" sz="1600" b="1" dirty="0"/>
          </a:p>
        </p:txBody>
      </p:sp>
      <p:sp>
        <p:nvSpPr>
          <p:cNvPr id="2" name="Rectángulo 1"/>
          <p:cNvSpPr/>
          <p:nvPr/>
        </p:nvSpPr>
        <p:spPr>
          <a:xfrm>
            <a:off x="130609" y="1656343"/>
            <a:ext cx="8659160" cy="4524315"/>
          </a:xfrm>
          <a:prstGeom prst="rect">
            <a:avLst/>
          </a:prstGeom>
        </p:spPr>
        <p:txBody>
          <a:bodyPr wrap="square">
            <a:spAutoFit/>
          </a:bodyPr>
          <a:lstStyle/>
          <a:p>
            <a:pPr marL="536575" indent="-536575" algn="just"/>
            <a:r>
              <a:rPr lang="es-CL" dirty="0" smtClean="0"/>
              <a:t>1</a:t>
            </a:r>
            <a:r>
              <a:rPr lang="es-CL" dirty="0"/>
              <a:t>.-	Será el ayudante y colaborador del Oficial CIC, tendrá a su cargo el cuidado, conservación y mantención general de las dependencias asignadas al cargo.</a:t>
            </a:r>
          </a:p>
          <a:p>
            <a:pPr marL="536575" indent="-536575" algn="just"/>
            <a:endParaRPr lang="es-CL" dirty="0"/>
          </a:p>
          <a:p>
            <a:pPr marL="536575" indent="-536575" algn="just"/>
            <a:r>
              <a:rPr lang="es-CL" dirty="0"/>
              <a:t>2.-	Cooperará con el Oficial de Cargo en la instrucción general y entrenamiento del personal especialista que se desempeñará en la CIC.</a:t>
            </a:r>
          </a:p>
          <a:p>
            <a:pPr marL="536575" indent="-536575" algn="just"/>
            <a:endParaRPr lang="es-CL" dirty="0"/>
          </a:p>
          <a:p>
            <a:pPr marL="536575" indent="-536575" algn="just"/>
            <a:r>
              <a:rPr lang="es-CL" dirty="0"/>
              <a:t>3.-	Controlará y verificará que se mantengan al día las publicaciones, cartapacios y documentación del cargo.</a:t>
            </a:r>
          </a:p>
          <a:p>
            <a:pPr marL="536575" indent="-536575" algn="just"/>
            <a:endParaRPr lang="es-CL" dirty="0"/>
          </a:p>
          <a:p>
            <a:pPr marL="536575" indent="-536575" algn="just"/>
            <a:r>
              <a:rPr lang="es-CL" dirty="0"/>
              <a:t>4.-	Exigirá y controlará el proceso de CPO del personal del cargo</a:t>
            </a:r>
            <a:r>
              <a:rPr lang="es-CL" dirty="0" smtClean="0"/>
              <a:t>.</a:t>
            </a:r>
          </a:p>
          <a:p>
            <a:pPr marL="536575" indent="-536575" algn="just"/>
            <a:endParaRPr lang="es-CL" dirty="0" smtClean="0"/>
          </a:p>
          <a:p>
            <a:pPr marL="536575" indent="-536575" algn="just"/>
            <a:r>
              <a:rPr lang="es-CL" dirty="0"/>
              <a:t>5.-	Asignará personal y controlará los ejercicios que deban desarrollarse tanto en puerto como en la mar, así como también el apoyo de personal especialista a los diferentes requerimientos efectuados (Entrenamiento en simulador CENTARM, Curso Jefe de Guardia, etc.).</a:t>
            </a:r>
          </a:p>
          <a:p>
            <a:pPr marL="536575" indent="-536575" algn="just"/>
            <a:endParaRPr lang="es-CL" dirty="0"/>
          </a:p>
        </p:txBody>
      </p:sp>
    </p:spTree>
    <p:extLst>
      <p:ext uri="{BB962C8B-B14F-4D97-AF65-F5344CB8AC3E}">
        <p14:creationId xmlns:p14="http://schemas.microsoft.com/office/powerpoint/2010/main" val="250174182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2" name="Rectángulo 11"/>
          <p:cNvSpPr/>
          <p:nvPr/>
        </p:nvSpPr>
        <p:spPr>
          <a:xfrm>
            <a:off x="87374" y="1075965"/>
            <a:ext cx="3116474" cy="338554"/>
          </a:xfrm>
          <a:prstGeom prst="rect">
            <a:avLst/>
          </a:prstGeom>
          <a:solidFill>
            <a:srgbClr val="FFC000"/>
          </a:solidFill>
          <a:scene3d>
            <a:camera prst="orthographicFront"/>
            <a:lightRig rig="threePt" dir="t"/>
          </a:scene3d>
          <a:sp3d>
            <a:bevelT/>
          </a:sp3d>
        </p:spPr>
        <p:txBody>
          <a:bodyPr wrap="square">
            <a:spAutoFit/>
          </a:bodyPr>
          <a:lstStyle/>
          <a:p>
            <a:pPr>
              <a:tabLst>
                <a:tab pos="900113" algn="l"/>
              </a:tabLst>
            </a:pPr>
            <a:r>
              <a:rPr lang="es-ES" sz="1600" b="1" dirty="0" smtClean="0">
                <a:ea typeface="Times New Roman" panose="02020603050405020304" pitchFamily="18" charset="0"/>
              </a:rPr>
              <a:t>1.- El </a:t>
            </a:r>
            <a:r>
              <a:rPr lang="es-ES" sz="1600" b="1" dirty="0">
                <a:ea typeface="Times New Roman" panose="02020603050405020304" pitchFamily="18" charset="0"/>
              </a:rPr>
              <a:t>Oficial de </a:t>
            </a:r>
            <a:r>
              <a:rPr lang="es-ES" sz="1600" b="1" dirty="0" smtClean="0">
                <a:ea typeface="Times New Roman" panose="02020603050405020304" pitchFamily="18" charset="0"/>
              </a:rPr>
              <a:t>Operaciones.</a:t>
            </a:r>
            <a:endParaRPr lang="es-CL" sz="1600" b="1" dirty="0">
              <a:ea typeface="Times New Roman" panose="02020603050405020304" pitchFamily="18" charset="0"/>
            </a:endParaRPr>
          </a:p>
        </p:txBody>
      </p:sp>
      <p:pic>
        <p:nvPicPr>
          <p:cNvPr id="2" name="Imagen 1"/>
          <p:cNvPicPr>
            <a:picLocks noChangeAspect="1"/>
          </p:cNvPicPr>
          <p:nvPr/>
        </p:nvPicPr>
        <p:blipFill>
          <a:blip r:embed="rId4"/>
          <a:stretch>
            <a:fillRect/>
          </a:stretch>
        </p:blipFill>
        <p:spPr>
          <a:xfrm>
            <a:off x="467544" y="1600632"/>
            <a:ext cx="6934897" cy="4217499"/>
          </a:xfrm>
          <a:prstGeom prst="rect">
            <a:avLst/>
          </a:prstGeom>
        </p:spPr>
      </p:pic>
    </p:spTree>
    <p:extLst>
      <p:ext uri="{BB962C8B-B14F-4D97-AF65-F5344CB8AC3E}">
        <p14:creationId xmlns:p14="http://schemas.microsoft.com/office/powerpoint/2010/main" val="392364393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2" name="Rectángulo 11"/>
          <p:cNvSpPr/>
          <p:nvPr/>
        </p:nvSpPr>
        <p:spPr>
          <a:xfrm>
            <a:off x="87374" y="1075965"/>
            <a:ext cx="3116474" cy="338554"/>
          </a:xfrm>
          <a:prstGeom prst="rect">
            <a:avLst/>
          </a:prstGeom>
          <a:solidFill>
            <a:srgbClr val="FFC000"/>
          </a:solidFill>
          <a:scene3d>
            <a:camera prst="orthographicFront"/>
            <a:lightRig rig="threePt" dir="t"/>
          </a:scene3d>
          <a:sp3d>
            <a:bevelT/>
          </a:sp3d>
        </p:spPr>
        <p:txBody>
          <a:bodyPr wrap="square">
            <a:spAutoFit/>
          </a:bodyPr>
          <a:lstStyle/>
          <a:p>
            <a:pPr>
              <a:tabLst>
                <a:tab pos="900113" algn="l"/>
              </a:tabLst>
            </a:pPr>
            <a:r>
              <a:rPr lang="es-ES" sz="1600" b="1" dirty="0" smtClean="0">
                <a:ea typeface="Times New Roman" panose="02020603050405020304" pitchFamily="18" charset="0"/>
              </a:rPr>
              <a:t>1.- El </a:t>
            </a:r>
            <a:r>
              <a:rPr lang="es-ES" sz="1600" b="1" dirty="0">
                <a:ea typeface="Times New Roman" panose="02020603050405020304" pitchFamily="18" charset="0"/>
              </a:rPr>
              <a:t>Oficial de </a:t>
            </a:r>
            <a:r>
              <a:rPr lang="es-ES" sz="1600" b="1" dirty="0" smtClean="0">
                <a:ea typeface="Times New Roman" panose="02020603050405020304" pitchFamily="18" charset="0"/>
              </a:rPr>
              <a:t>Operaciones.</a:t>
            </a:r>
            <a:endParaRPr lang="es-CL" sz="1600" b="1" dirty="0">
              <a:ea typeface="Times New Roman" panose="02020603050405020304" pitchFamily="18" charset="0"/>
            </a:endParaRPr>
          </a:p>
        </p:txBody>
      </p:sp>
      <p:pic>
        <p:nvPicPr>
          <p:cNvPr id="3" name="Imagen 2"/>
          <p:cNvPicPr>
            <a:picLocks noChangeAspect="1"/>
          </p:cNvPicPr>
          <p:nvPr/>
        </p:nvPicPr>
        <p:blipFill>
          <a:blip r:embed="rId4"/>
          <a:stretch>
            <a:fillRect/>
          </a:stretch>
        </p:blipFill>
        <p:spPr>
          <a:xfrm>
            <a:off x="683568" y="1649679"/>
            <a:ext cx="6732127" cy="4003844"/>
          </a:xfrm>
          <a:prstGeom prst="rect">
            <a:avLst/>
          </a:prstGeom>
        </p:spPr>
      </p:pic>
    </p:spTree>
    <p:extLst>
      <p:ext uri="{BB962C8B-B14F-4D97-AF65-F5344CB8AC3E}">
        <p14:creationId xmlns:p14="http://schemas.microsoft.com/office/powerpoint/2010/main" val="195010594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rotWithShape="1">
          <a:blip r:embed="rId2"/>
          <a:srcRect l="25649" t="9843" r="25096" b="11782"/>
          <a:stretch/>
        </p:blipFill>
        <p:spPr>
          <a:xfrm>
            <a:off x="1043608" y="393371"/>
            <a:ext cx="6984776" cy="6248605"/>
          </a:xfrm>
          <a:prstGeom prst="rect">
            <a:avLst/>
          </a:prstGeom>
        </p:spPr>
      </p:pic>
    </p:spTree>
    <p:extLst>
      <p:ext uri="{BB962C8B-B14F-4D97-AF65-F5344CB8AC3E}">
        <p14:creationId xmlns:p14="http://schemas.microsoft.com/office/powerpoint/2010/main" val="56311038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16049" t="10828" r="16433" b="8455"/>
          <a:stretch/>
        </p:blipFill>
        <p:spPr>
          <a:xfrm>
            <a:off x="179512" y="620688"/>
            <a:ext cx="8784976" cy="5904656"/>
          </a:xfrm>
          <a:prstGeom prst="rect">
            <a:avLst/>
          </a:prstGeom>
        </p:spPr>
      </p:pic>
    </p:spTree>
    <p:extLst>
      <p:ext uri="{BB962C8B-B14F-4D97-AF65-F5344CB8AC3E}">
        <p14:creationId xmlns:p14="http://schemas.microsoft.com/office/powerpoint/2010/main" val="374737570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16241" t="9844" r="16794" b="8455"/>
          <a:stretch/>
        </p:blipFill>
        <p:spPr>
          <a:xfrm>
            <a:off x="179512" y="620688"/>
            <a:ext cx="8712968" cy="5976664"/>
          </a:xfrm>
          <a:prstGeom prst="rect">
            <a:avLst/>
          </a:prstGeom>
        </p:spPr>
      </p:pic>
    </p:spTree>
    <p:extLst>
      <p:ext uri="{BB962C8B-B14F-4D97-AF65-F5344CB8AC3E}">
        <p14:creationId xmlns:p14="http://schemas.microsoft.com/office/powerpoint/2010/main" val="65462384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16241" t="11812" r="14027" b="9439"/>
          <a:stretch/>
        </p:blipFill>
        <p:spPr>
          <a:xfrm>
            <a:off x="35496" y="836712"/>
            <a:ext cx="9073008" cy="5760640"/>
          </a:xfrm>
          <a:prstGeom prst="rect">
            <a:avLst/>
          </a:prstGeom>
        </p:spPr>
      </p:pic>
    </p:spTree>
    <p:extLst>
      <p:ext uri="{BB962C8B-B14F-4D97-AF65-F5344CB8AC3E}">
        <p14:creationId xmlns:p14="http://schemas.microsoft.com/office/powerpoint/2010/main" val="385464434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16794" t="10828" r="16794" b="9439"/>
          <a:stretch/>
        </p:blipFill>
        <p:spPr>
          <a:xfrm>
            <a:off x="251520" y="764704"/>
            <a:ext cx="8640960" cy="5832648"/>
          </a:xfrm>
          <a:prstGeom prst="rect">
            <a:avLst/>
          </a:prstGeom>
        </p:spPr>
      </p:pic>
    </p:spTree>
    <p:extLst>
      <p:ext uri="{BB962C8B-B14F-4D97-AF65-F5344CB8AC3E}">
        <p14:creationId xmlns:p14="http://schemas.microsoft.com/office/powerpoint/2010/main" val="63867575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2" name="Rectángulo 11"/>
          <p:cNvSpPr/>
          <p:nvPr/>
        </p:nvSpPr>
        <p:spPr>
          <a:xfrm>
            <a:off x="87374" y="1075965"/>
            <a:ext cx="5204706" cy="338554"/>
          </a:xfrm>
          <a:prstGeom prst="rect">
            <a:avLst/>
          </a:prstGeom>
          <a:solidFill>
            <a:srgbClr val="FFC000"/>
          </a:solidFill>
          <a:scene3d>
            <a:camera prst="orthographicFront"/>
            <a:lightRig rig="threePt" dir="t"/>
          </a:scene3d>
          <a:sp3d>
            <a:bevelT/>
          </a:sp3d>
        </p:spPr>
        <p:txBody>
          <a:bodyPr wrap="square">
            <a:spAutoFit/>
          </a:bodyPr>
          <a:lstStyle/>
          <a:p>
            <a:pPr lvl="0"/>
            <a:r>
              <a:rPr lang="es-ES" sz="1600" b="1" dirty="0" smtClean="0"/>
              <a:t>5.- La </a:t>
            </a:r>
            <a:r>
              <a:rPr lang="es-ES" sz="1600" b="1" dirty="0"/>
              <a:t>relación con otros cargos y </a:t>
            </a:r>
            <a:r>
              <a:rPr lang="es-ES" sz="1600" b="1" dirty="0" smtClean="0"/>
              <a:t>departamentos.</a:t>
            </a:r>
            <a:endParaRPr lang="es-CL" sz="1600" b="1" dirty="0"/>
          </a:p>
        </p:txBody>
      </p:sp>
      <p:sp>
        <p:nvSpPr>
          <p:cNvPr id="2" name="Rectángulo 1"/>
          <p:cNvSpPr/>
          <p:nvPr/>
        </p:nvSpPr>
        <p:spPr>
          <a:xfrm>
            <a:off x="179512" y="1573029"/>
            <a:ext cx="8352928" cy="3416320"/>
          </a:xfrm>
          <a:prstGeom prst="rect">
            <a:avLst/>
          </a:prstGeom>
        </p:spPr>
        <p:txBody>
          <a:bodyPr wrap="square">
            <a:spAutoFit/>
          </a:bodyPr>
          <a:lstStyle/>
          <a:p>
            <a:pPr marL="342900" lvl="0" indent="-342900" algn="just">
              <a:buFont typeface="+mj-lt"/>
              <a:buAutoNum type="arabicPeriod"/>
            </a:pPr>
            <a:r>
              <a:rPr lang="es-ES" b="1" dirty="0" smtClean="0"/>
              <a:t>Sistemas </a:t>
            </a:r>
            <a:r>
              <a:rPr lang="es-ES" b="1" dirty="0"/>
              <a:t>de </a:t>
            </a:r>
            <a:r>
              <a:rPr lang="es-ES" b="1" dirty="0" smtClean="0"/>
              <a:t>Armas: </a:t>
            </a:r>
            <a:r>
              <a:rPr lang="es-ES" dirty="0" smtClean="0"/>
              <a:t>Constante revisión de los sensores que alimentan los equipos de ayuda a la navegación en el puente de mando.</a:t>
            </a:r>
          </a:p>
          <a:p>
            <a:pPr marL="342900" lvl="0" indent="-342900" algn="just">
              <a:buFont typeface="+mj-lt"/>
              <a:buAutoNum type="arabicPeriod"/>
            </a:pPr>
            <a:endParaRPr lang="es-ES" dirty="0" smtClean="0"/>
          </a:p>
          <a:p>
            <a:pPr marL="342900" lvl="0" indent="-342900" algn="just">
              <a:buFont typeface="+mj-lt"/>
              <a:buAutoNum type="arabicPeriod"/>
            </a:pPr>
            <a:r>
              <a:rPr lang="es-ES" b="1" dirty="0" smtClean="0"/>
              <a:t>Artillería: </a:t>
            </a:r>
            <a:r>
              <a:rPr lang="es-ES" dirty="0" smtClean="0"/>
              <a:t>Pare ejercicios de tiro, el Piloto cumple funciones importantes de seguridad visual y de información de datos a la CIC.</a:t>
            </a:r>
          </a:p>
          <a:p>
            <a:pPr marL="342900" lvl="0" indent="-342900" algn="just">
              <a:buFont typeface="+mj-lt"/>
              <a:buAutoNum type="arabicPeriod"/>
            </a:pPr>
            <a:endParaRPr lang="es-ES" dirty="0" smtClean="0"/>
          </a:p>
          <a:p>
            <a:pPr marL="342900" lvl="0" indent="-342900" algn="just">
              <a:buFont typeface="+mj-lt"/>
              <a:buAutoNum type="arabicPeriod"/>
            </a:pPr>
            <a:r>
              <a:rPr lang="es-ES" b="1" dirty="0" smtClean="0"/>
              <a:t>Ingeniería: </a:t>
            </a:r>
            <a:r>
              <a:rPr lang="es-ES" dirty="0" smtClean="0"/>
              <a:t>debe existir una comunicación constante de cuanto combustible y agua cuenta la Unidad, como también cuanto es el consumo por hora para efectuar las planificaciones de navegación.</a:t>
            </a:r>
          </a:p>
          <a:p>
            <a:pPr marL="342900" lvl="0" indent="-342900" algn="just">
              <a:buFont typeface="+mj-lt"/>
              <a:buAutoNum type="arabicPeriod"/>
            </a:pPr>
            <a:endParaRPr lang="es-ES" dirty="0" smtClean="0"/>
          </a:p>
          <a:p>
            <a:pPr marL="342900" lvl="0" indent="-342900" algn="just">
              <a:buFont typeface="+mj-lt"/>
              <a:buAutoNum type="arabicPeriod"/>
            </a:pPr>
            <a:r>
              <a:rPr lang="es-ES" b="1" dirty="0" smtClean="0"/>
              <a:t>Operaciones: </a:t>
            </a:r>
            <a:r>
              <a:rPr lang="es-ES" dirty="0" smtClean="0"/>
              <a:t>el Oficial Piloto asesora directamente al Jefe de Departamento para ejecutar la planificación de navegación de la Unidad.</a:t>
            </a:r>
            <a:endParaRPr lang="es-CL" dirty="0"/>
          </a:p>
        </p:txBody>
      </p:sp>
    </p:spTree>
    <p:extLst>
      <p:ext uri="{BB962C8B-B14F-4D97-AF65-F5344CB8AC3E}">
        <p14:creationId xmlns:p14="http://schemas.microsoft.com/office/powerpoint/2010/main" val="303730577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2" name="Rectángulo 1"/>
          <p:cNvSpPr/>
          <p:nvPr/>
        </p:nvSpPr>
        <p:spPr>
          <a:xfrm>
            <a:off x="86912" y="1166961"/>
            <a:ext cx="6408712" cy="369332"/>
          </a:xfrm>
          <a:prstGeom prst="rect">
            <a:avLst/>
          </a:prstGeom>
          <a:solidFill>
            <a:schemeClr val="accent6">
              <a:lumMod val="60000"/>
              <a:lumOff val="40000"/>
            </a:schemeClr>
          </a:solidFill>
          <a:scene3d>
            <a:camera prst="orthographicFront"/>
            <a:lightRig rig="threePt" dir="t"/>
          </a:scene3d>
          <a:sp3d>
            <a:bevelT/>
          </a:sp3d>
        </p:spPr>
        <p:txBody>
          <a:bodyPr wrap="square">
            <a:spAutoFit/>
          </a:bodyPr>
          <a:lstStyle/>
          <a:p>
            <a:r>
              <a:rPr lang="es-ES" b="1" dirty="0"/>
              <a:t>U.T. 3. RELACIÓN CON LAS DIRECCIONES TÉCNICAS</a:t>
            </a:r>
            <a:r>
              <a:rPr lang="es-ES" b="1" dirty="0" smtClean="0"/>
              <a:t>.</a:t>
            </a:r>
            <a:endParaRPr lang="es-ES" b="1" dirty="0"/>
          </a:p>
        </p:txBody>
      </p:sp>
      <p:sp>
        <p:nvSpPr>
          <p:cNvPr id="3" name="Rectángulo 2"/>
          <p:cNvSpPr/>
          <p:nvPr/>
        </p:nvSpPr>
        <p:spPr>
          <a:xfrm>
            <a:off x="1301999" y="1753438"/>
            <a:ext cx="6462464" cy="1477328"/>
          </a:xfrm>
          <a:prstGeom prst="rect">
            <a:avLst/>
          </a:prstGeom>
          <a:solidFill>
            <a:srgbClr val="92D050"/>
          </a:solidFill>
        </p:spPr>
        <p:txBody>
          <a:bodyPr wrap="square">
            <a:spAutoFit/>
          </a:bodyPr>
          <a:lstStyle/>
          <a:p>
            <a:r>
              <a:rPr lang="es-ES" b="1" dirty="0"/>
              <a:t>Objetivos de la unidad </a:t>
            </a:r>
            <a:r>
              <a:rPr lang="es-ES" b="1" dirty="0" smtClean="0"/>
              <a:t>temática:</a:t>
            </a:r>
            <a:endParaRPr lang="es-ES" b="1" dirty="0"/>
          </a:p>
          <a:p>
            <a:endParaRPr lang="es-ES" dirty="0" smtClean="0"/>
          </a:p>
          <a:p>
            <a:r>
              <a:rPr lang="es-ES" dirty="0" smtClean="0"/>
              <a:t>Aplicar </a:t>
            </a:r>
            <a:r>
              <a:rPr lang="es-ES" dirty="0"/>
              <a:t>las disposiciones institucionales de relación con las Direcciones Técnicas en beneficio de la eficaz administración y gestión del cargo.</a:t>
            </a:r>
          </a:p>
        </p:txBody>
      </p:sp>
      <p:pic>
        <p:nvPicPr>
          <p:cNvPr id="5" name="Imagen 4"/>
          <p:cNvPicPr>
            <a:picLocks noChangeAspect="1"/>
          </p:cNvPicPr>
          <p:nvPr/>
        </p:nvPicPr>
        <p:blipFill>
          <a:blip r:embed="rId4"/>
          <a:stretch>
            <a:fillRect/>
          </a:stretch>
        </p:blipFill>
        <p:spPr>
          <a:xfrm>
            <a:off x="924558" y="4313146"/>
            <a:ext cx="6839905" cy="1314633"/>
          </a:xfrm>
          <a:prstGeom prst="rect">
            <a:avLst/>
          </a:prstGeom>
          <a:ln w="28575">
            <a:solidFill>
              <a:schemeClr val="tx1"/>
            </a:solidFill>
          </a:ln>
        </p:spPr>
      </p:pic>
      <p:sp>
        <p:nvSpPr>
          <p:cNvPr id="6" name="CuadroTexto 5"/>
          <p:cNvSpPr txBox="1"/>
          <p:nvPr/>
        </p:nvSpPr>
        <p:spPr>
          <a:xfrm>
            <a:off x="2245185" y="3790574"/>
            <a:ext cx="4198650" cy="369332"/>
          </a:xfrm>
          <a:prstGeom prst="rect">
            <a:avLst/>
          </a:prstGeom>
          <a:noFill/>
        </p:spPr>
        <p:txBody>
          <a:bodyPr wrap="none" rtlCol="0">
            <a:spAutoFit/>
          </a:bodyPr>
          <a:lstStyle/>
          <a:p>
            <a:r>
              <a:rPr lang="es-ES" dirty="0"/>
              <a:t>¿</a:t>
            </a:r>
            <a:r>
              <a:rPr lang="es-ES" dirty="0" smtClean="0"/>
              <a:t>Que dice la ordenanza de la Armada?</a:t>
            </a:r>
            <a:endParaRPr lang="es-CL" dirty="0"/>
          </a:p>
        </p:txBody>
      </p:sp>
    </p:spTree>
    <p:extLst>
      <p:ext uri="{BB962C8B-B14F-4D97-AF65-F5344CB8AC3E}">
        <p14:creationId xmlns:p14="http://schemas.microsoft.com/office/powerpoint/2010/main" val="206982899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2" name="Rectángulo 1"/>
          <p:cNvSpPr/>
          <p:nvPr/>
        </p:nvSpPr>
        <p:spPr>
          <a:xfrm>
            <a:off x="86912" y="2310597"/>
            <a:ext cx="7724986" cy="2031325"/>
          </a:xfrm>
          <a:prstGeom prst="rect">
            <a:avLst/>
          </a:prstGeom>
        </p:spPr>
        <p:txBody>
          <a:bodyPr wrap="square">
            <a:spAutoFit/>
          </a:bodyPr>
          <a:lstStyle/>
          <a:p>
            <a:pPr marL="342900" lvl="0" indent="-342900" algn="just">
              <a:spcAft>
                <a:spcPts val="0"/>
              </a:spcAft>
              <a:buSzPts val="1200"/>
              <a:buFont typeface="+mj-lt"/>
              <a:buAutoNum type="arabicPeriod"/>
              <a:tabLst>
                <a:tab pos="900430" algn="l"/>
              </a:tabLst>
            </a:pPr>
            <a:r>
              <a:rPr lang="es-ES" dirty="0">
                <a:ea typeface="Times New Roman" panose="02020603050405020304" pitchFamily="18" charset="0"/>
              </a:rPr>
              <a:t>Relación con la Dirección de Ingeniería de Sistemas </a:t>
            </a:r>
            <a:r>
              <a:rPr lang="es-ES" dirty="0" smtClean="0">
                <a:ea typeface="Times New Roman" panose="02020603050405020304" pitchFamily="18" charset="0"/>
              </a:rPr>
              <a:t>Navales.</a:t>
            </a:r>
            <a:endParaRPr lang="es-CL" dirty="0">
              <a:ea typeface="Times New Roman" panose="02020603050405020304" pitchFamily="18" charset="0"/>
            </a:endParaRPr>
          </a:p>
          <a:p>
            <a:pPr marL="342900" lvl="0" indent="-342900" algn="just">
              <a:spcAft>
                <a:spcPts val="0"/>
              </a:spcAft>
              <a:buSzPts val="1200"/>
              <a:buFont typeface="+mj-lt"/>
              <a:buAutoNum type="arabicPeriod"/>
              <a:tabLst>
                <a:tab pos="900430" algn="l"/>
                <a:tab pos="1620520" algn="l"/>
              </a:tabLst>
            </a:pPr>
            <a:r>
              <a:rPr lang="es-ES" dirty="0" smtClean="0">
                <a:ea typeface="Times New Roman" panose="02020603050405020304" pitchFamily="18" charset="0"/>
              </a:rPr>
              <a:t>Relación </a:t>
            </a:r>
            <a:r>
              <a:rPr lang="es-ES" dirty="0">
                <a:ea typeface="Times New Roman" panose="02020603050405020304" pitchFamily="18" charset="0"/>
              </a:rPr>
              <a:t>con las Plantas </a:t>
            </a:r>
            <a:r>
              <a:rPr lang="es-ES" dirty="0" smtClean="0">
                <a:ea typeface="Times New Roman" panose="02020603050405020304" pitchFamily="18" charset="0"/>
              </a:rPr>
              <a:t>de ASMAR.</a:t>
            </a:r>
            <a:endParaRPr lang="es-CL" dirty="0">
              <a:ea typeface="Times New Roman" panose="02020603050405020304" pitchFamily="18" charset="0"/>
            </a:endParaRPr>
          </a:p>
          <a:p>
            <a:pPr marL="342900" lvl="0" indent="-342900" algn="just">
              <a:spcAft>
                <a:spcPts val="0"/>
              </a:spcAft>
              <a:buSzPts val="1200"/>
              <a:buFont typeface="+mj-lt"/>
              <a:buAutoNum type="arabicPeriod"/>
              <a:tabLst>
                <a:tab pos="900430" algn="l"/>
                <a:tab pos="1620520" algn="l"/>
              </a:tabLst>
            </a:pPr>
            <a:r>
              <a:rPr lang="es-ES" dirty="0" smtClean="0">
                <a:ea typeface="Times New Roman" panose="02020603050405020304" pitchFamily="18" charset="0"/>
              </a:rPr>
              <a:t>Relación </a:t>
            </a:r>
            <a:r>
              <a:rPr lang="es-ES" dirty="0">
                <a:ea typeface="Times New Roman" panose="02020603050405020304" pitchFamily="18" charset="0"/>
              </a:rPr>
              <a:t>con el Servicio Hidrográfico y Oceanográfico de la </a:t>
            </a:r>
            <a:r>
              <a:rPr lang="es-ES" dirty="0" smtClean="0">
                <a:ea typeface="Times New Roman" panose="02020603050405020304" pitchFamily="18" charset="0"/>
              </a:rPr>
              <a:t>Armada.</a:t>
            </a:r>
            <a:endParaRPr lang="es-CL" dirty="0">
              <a:ea typeface="Times New Roman" panose="02020603050405020304" pitchFamily="18" charset="0"/>
            </a:endParaRPr>
          </a:p>
          <a:p>
            <a:pPr marL="342900" lvl="0" indent="-342900" algn="just">
              <a:spcAft>
                <a:spcPts val="0"/>
              </a:spcAft>
              <a:buSzPts val="1200"/>
              <a:buFont typeface="+mj-lt"/>
              <a:buAutoNum type="arabicPeriod"/>
              <a:tabLst>
                <a:tab pos="900430" algn="l"/>
                <a:tab pos="1620520" algn="l"/>
              </a:tabLst>
            </a:pPr>
            <a:r>
              <a:rPr lang="es-ES" dirty="0" smtClean="0">
                <a:ea typeface="Times New Roman" panose="02020603050405020304" pitchFamily="18" charset="0"/>
              </a:rPr>
              <a:t>Relación </a:t>
            </a:r>
            <a:r>
              <a:rPr lang="es-ES" dirty="0">
                <a:ea typeface="Times New Roman" panose="02020603050405020304" pitchFamily="18" charset="0"/>
              </a:rPr>
              <a:t>con la Dirección General del Territorio </a:t>
            </a:r>
            <a:r>
              <a:rPr lang="es-ES" dirty="0" smtClean="0">
                <a:ea typeface="Times New Roman" panose="02020603050405020304" pitchFamily="18" charset="0"/>
              </a:rPr>
              <a:t>Marítimo.</a:t>
            </a:r>
            <a:endParaRPr lang="es-CL" dirty="0">
              <a:ea typeface="Times New Roman" panose="02020603050405020304" pitchFamily="18" charset="0"/>
            </a:endParaRPr>
          </a:p>
          <a:p>
            <a:pPr marL="342900" lvl="0" indent="-342900" algn="just">
              <a:spcAft>
                <a:spcPts val="0"/>
              </a:spcAft>
              <a:buSzPts val="1200"/>
              <a:buFont typeface="+mj-lt"/>
              <a:buAutoNum type="arabicPeriod"/>
              <a:tabLst>
                <a:tab pos="900430" algn="l"/>
                <a:tab pos="1620520" algn="l"/>
              </a:tabLst>
            </a:pPr>
            <a:r>
              <a:rPr lang="es-ES" dirty="0" smtClean="0">
                <a:ea typeface="Times New Roman" panose="02020603050405020304" pitchFamily="18" charset="0"/>
              </a:rPr>
              <a:t>Relación </a:t>
            </a:r>
            <a:r>
              <a:rPr lang="es-ES" dirty="0">
                <a:ea typeface="Times New Roman" panose="02020603050405020304" pitchFamily="18" charset="0"/>
              </a:rPr>
              <a:t>con el Servicio Meteorológico de la </a:t>
            </a:r>
            <a:r>
              <a:rPr lang="es-ES" dirty="0" smtClean="0">
                <a:ea typeface="Times New Roman" panose="02020603050405020304" pitchFamily="18" charset="0"/>
              </a:rPr>
              <a:t>Armada.</a:t>
            </a:r>
            <a:endParaRPr lang="es-CL" dirty="0">
              <a:ea typeface="Times New Roman" panose="02020603050405020304" pitchFamily="18" charset="0"/>
            </a:endParaRPr>
          </a:p>
          <a:p>
            <a:pPr marL="342900" lvl="0" indent="-342900" algn="just">
              <a:spcAft>
                <a:spcPts val="0"/>
              </a:spcAft>
              <a:buSzPts val="1200"/>
              <a:buFont typeface="+mj-lt"/>
              <a:buAutoNum type="arabicPeriod"/>
              <a:tabLst>
                <a:tab pos="900430" algn="l"/>
              </a:tabLst>
            </a:pPr>
            <a:r>
              <a:rPr lang="es-CL" dirty="0" smtClean="0">
                <a:ea typeface="Times New Roman" panose="02020603050405020304" pitchFamily="18" charset="0"/>
              </a:rPr>
              <a:t>Revista </a:t>
            </a:r>
            <a:r>
              <a:rPr lang="es-CL" dirty="0">
                <a:ea typeface="Times New Roman" panose="02020603050405020304" pitchFamily="18" charset="0"/>
              </a:rPr>
              <a:t>“Material </a:t>
            </a:r>
            <a:r>
              <a:rPr lang="es-CL" dirty="0" err="1">
                <a:ea typeface="Times New Roman" panose="02020603050405020304" pitchFamily="18" charset="0"/>
              </a:rPr>
              <a:t>Assesment</a:t>
            </a:r>
            <a:r>
              <a:rPr lang="es-CL" dirty="0">
                <a:ea typeface="Times New Roman" panose="02020603050405020304" pitchFamily="18" charset="0"/>
              </a:rPr>
              <a:t> Safety </a:t>
            </a:r>
            <a:r>
              <a:rPr lang="es-CL" dirty="0" err="1">
                <a:ea typeface="Times New Roman" panose="02020603050405020304" pitchFamily="18" charset="0"/>
              </a:rPr>
              <a:t>Check</a:t>
            </a:r>
            <a:r>
              <a:rPr lang="es-CL" dirty="0">
                <a:ea typeface="Times New Roman" panose="02020603050405020304" pitchFamily="18" charset="0"/>
              </a:rPr>
              <a:t>” (“MASC”) del Centro de Entrenamiento de la Armada.</a:t>
            </a:r>
          </a:p>
        </p:txBody>
      </p:sp>
      <p:sp>
        <p:nvSpPr>
          <p:cNvPr id="8" name="Rectángulo 7"/>
          <p:cNvSpPr/>
          <p:nvPr/>
        </p:nvSpPr>
        <p:spPr>
          <a:xfrm>
            <a:off x="86912" y="1166961"/>
            <a:ext cx="6408712" cy="369332"/>
          </a:xfrm>
          <a:prstGeom prst="rect">
            <a:avLst/>
          </a:prstGeom>
          <a:solidFill>
            <a:schemeClr val="accent6">
              <a:lumMod val="60000"/>
              <a:lumOff val="40000"/>
            </a:schemeClr>
          </a:solidFill>
          <a:scene3d>
            <a:camera prst="orthographicFront"/>
            <a:lightRig rig="threePt" dir="t"/>
          </a:scene3d>
          <a:sp3d>
            <a:bevelT/>
          </a:sp3d>
        </p:spPr>
        <p:txBody>
          <a:bodyPr wrap="square">
            <a:spAutoFit/>
          </a:bodyPr>
          <a:lstStyle/>
          <a:p>
            <a:r>
              <a:rPr lang="es-ES" b="1" dirty="0"/>
              <a:t>U.T. 3. RELACIÓN CON LAS DIRECCIONES TÉCNICAS</a:t>
            </a:r>
            <a:r>
              <a:rPr lang="es-ES" b="1" dirty="0" smtClean="0"/>
              <a:t>.</a:t>
            </a:r>
            <a:endParaRPr lang="es-ES" b="1" dirty="0"/>
          </a:p>
        </p:txBody>
      </p:sp>
      <p:sp>
        <p:nvSpPr>
          <p:cNvPr id="9" name="Rectángulo 8"/>
          <p:cNvSpPr/>
          <p:nvPr/>
        </p:nvSpPr>
        <p:spPr>
          <a:xfrm>
            <a:off x="3851920" y="1686466"/>
            <a:ext cx="1154961" cy="338554"/>
          </a:xfrm>
          <a:prstGeom prst="rect">
            <a:avLst/>
          </a:prstGeom>
          <a:solidFill>
            <a:srgbClr val="FFC000"/>
          </a:solidFill>
          <a:scene3d>
            <a:camera prst="orthographicFront"/>
            <a:lightRig rig="threePt" dir="t"/>
          </a:scene3d>
          <a:sp3d>
            <a:bevelT/>
          </a:sp3d>
        </p:spPr>
        <p:txBody>
          <a:bodyPr wrap="square">
            <a:spAutoFit/>
          </a:bodyPr>
          <a:lstStyle/>
          <a:p>
            <a:pPr lvl="0" algn="ctr">
              <a:tabLst>
                <a:tab pos="900113" algn="l"/>
              </a:tabLst>
            </a:pPr>
            <a:r>
              <a:rPr lang="es-ES" sz="1600" b="1" dirty="0" smtClean="0">
                <a:ea typeface="Times New Roman" panose="02020603050405020304" pitchFamily="18" charset="0"/>
              </a:rPr>
              <a:t>T</a:t>
            </a:r>
            <a:r>
              <a:rPr lang="es-ES" sz="1600" b="1" dirty="0" smtClean="0">
                <a:ea typeface="Times New Roman" panose="02020603050405020304" pitchFamily="18" charset="0"/>
              </a:rPr>
              <a:t>EMARIO</a:t>
            </a:r>
            <a:endParaRPr lang="es-CL" sz="700" dirty="0"/>
          </a:p>
        </p:txBody>
      </p:sp>
    </p:spTree>
    <p:extLst>
      <p:ext uri="{BB962C8B-B14F-4D97-AF65-F5344CB8AC3E}">
        <p14:creationId xmlns:p14="http://schemas.microsoft.com/office/powerpoint/2010/main" val="351571363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2" name="Rectángulo 1"/>
          <p:cNvSpPr/>
          <p:nvPr/>
        </p:nvSpPr>
        <p:spPr>
          <a:xfrm>
            <a:off x="98621" y="1190828"/>
            <a:ext cx="6417595" cy="338554"/>
          </a:xfrm>
          <a:prstGeom prst="rect">
            <a:avLst/>
          </a:prstGeom>
          <a:solidFill>
            <a:srgbClr val="FFC000"/>
          </a:solidFill>
          <a:scene3d>
            <a:camera prst="orthographicFront"/>
            <a:lightRig rig="threePt" dir="t"/>
          </a:scene3d>
          <a:sp3d>
            <a:bevelT/>
          </a:sp3d>
        </p:spPr>
        <p:txBody>
          <a:bodyPr wrap="square">
            <a:spAutoFit/>
          </a:bodyPr>
          <a:lstStyle/>
          <a:p>
            <a:r>
              <a:rPr lang="es-ES" sz="1600" b="1" dirty="0" smtClean="0"/>
              <a:t>1.- Relación </a:t>
            </a:r>
            <a:r>
              <a:rPr lang="es-ES" sz="1600" b="1" dirty="0"/>
              <a:t>con la Dirección de Ingeniería de Sistemas Navales.</a:t>
            </a:r>
            <a:endParaRPr lang="es-CL" sz="1600" b="1" dirty="0"/>
          </a:p>
        </p:txBody>
      </p:sp>
      <p:pic>
        <p:nvPicPr>
          <p:cNvPr id="3" name="Imagen 2"/>
          <p:cNvPicPr>
            <a:picLocks noChangeAspect="1"/>
          </p:cNvPicPr>
          <p:nvPr/>
        </p:nvPicPr>
        <p:blipFill>
          <a:blip r:embed="rId4"/>
          <a:stretch>
            <a:fillRect/>
          </a:stretch>
        </p:blipFill>
        <p:spPr>
          <a:xfrm>
            <a:off x="253418" y="4081348"/>
            <a:ext cx="3560886" cy="2087782"/>
          </a:xfrm>
          <a:prstGeom prst="rect">
            <a:avLst/>
          </a:prstGeom>
        </p:spPr>
      </p:pic>
      <p:pic>
        <p:nvPicPr>
          <p:cNvPr id="5" name="Imagen 4"/>
          <p:cNvPicPr>
            <a:picLocks noChangeAspect="1"/>
          </p:cNvPicPr>
          <p:nvPr/>
        </p:nvPicPr>
        <p:blipFill>
          <a:blip r:embed="rId5"/>
          <a:stretch>
            <a:fillRect/>
          </a:stretch>
        </p:blipFill>
        <p:spPr>
          <a:xfrm>
            <a:off x="3785119" y="4170057"/>
            <a:ext cx="5125165" cy="1857634"/>
          </a:xfrm>
          <a:prstGeom prst="rect">
            <a:avLst/>
          </a:prstGeom>
        </p:spPr>
      </p:pic>
      <p:pic>
        <p:nvPicPr>
          <p:cNvPr id="6" name="Imagen 5"/>
          <p:cNvPicPr>
            <a:picLocks noChangeAspect="1"/>
          </p:cNvPicPr>
          <p:nvPr/>
        </p:nvPicPr>
        <p:blipFill>
          <a:blip r:embed="rId6"/>
          <a:stretch>
            <a:fillRect/>
          </a:stretch>
        </p:blipFill>
        <p:spPr>
          <a:xfrm>
            <a:off x="7269795" y="1119391"/>
            <a:ext cx="1640489" cy="2398239"/>
          </a:xfrm>
          <a:prstGeom prst="rect">
            <a:avLst/>
          </a:prstGeom>
        </p:spPr>
      </p:pic>
      <p:sp>
        <p:nvSpPr>
          <p:cNvPr id="14" name="2 Rectángulo"/>
          <p:cNvSpPr/>
          <p:nvPr/>
        </p:nvSpPr>
        <p:spPr>
          <a:xfrm>
            <a:off x="71396" y="1637463"/>
            <a:ext cx="7308916" cy="2585323"/>
          </a:xfrm>
          <a:prstGeom prst="rect">
            <a:avLst/>
          </a:prstGeom>
        </p:spPr>
        <p:txBody>
          <a:bodyPr wrap="square">
            <a:spAutoFit/>
          </a:bodyPr>
          <a:lstStyle/>
          <a:p>
            <a:pPr marL="363538" lvl="0" indent="-363538" algn="just"/>
            <a:r>
              <a:rPr lang="es-ES" dirty="0" smtClean="0"/>
              <a:t>	Trabajos controlados a través de SALINO.</a:t>
            </a:r>
          </a:p>
          <a:p>
            <a:pPr marL="363538" lvl="0" indent="-363538" algn="just">
              <a:buFont typeface="+mj-lt"/>
              <a:buAutoNum type="arabicPeriod"/>
            </a:pPr>
            <a:endParaRPr lang="es-ES" dirty="0" smtClean="0"/>
          </a:p>
          <a:p>
            <a:pPr marL="536575" lvl="0" indent="-536575" algn="just">
              <a:buFont typeface="+mj-lt"/>
              <a:buAutoNum type="arabicPeriod"/>
            </a:pPr>
            <a:r>
              <a:rPr lang="es-ES" dirty="0" smtClean="0"/>
              <a:t>Registro </a:t>
            </a:r>
            <a:r>
              <a:rPr lang="es-ES" dirty="0" smtClean="0"/>
              <a:t>de Falas (Historial de Equipos)</a:t>
            </a:r>
          </a:p>
          <a:p>
            <a:pPr marL="536575" lvl="0" indent="-536575" algn="just">
              <a:buFont typeface="+mj-lt"/>
              <a:buAutoNum type="arabicPeriod"/>
            </a:pPr>
            <a:r>
              <a:rPr lang="es-ES" dirty="0" smtClean="0"/>
              <a:t>Control </a:t>
            </a:r>
            <a:r>
              <a:rPr lang="es-ES" dirty="0" smtClean="0"/>
              <a:t>de DEFOP y KAPUT </a:t>
            </a:r>
          </a:p>
          <a:p>
            <a:pPr marL="536575" lvl="0" indent="-536575" algn="just">
              <a:buFont typeface="+mj-lt"/>
              <a:buAutoNum type="arabicPeriod"/>
            </a:pPr>
            <a:r>
              <a:rPr lang="es-ES" dirty="0" smtClean="0"/>
              <a:t>Control </a:t>
            </a:r>
            <a:r>
              <a:rPr lang="es-ES" dirty="0" smtClean="0"/>
              <a:t>de ordenes de trabajo </a:t>
            </a:r>
            <a:r>
              <a:rPr lang="es-ES" dirty="0" smtClean="0"/>
              <a:t>ordinario.</a:t>
            </a:r>
          </a:p>
          <a:p>
            <a:pPr marL="536575" lvl="0" indent="-536575" algn="just">
              <a:buFont typeface="+mj-lt"/>
              <a:buAutoNum type="arabicPeriod"/>
            </a:pPr>
            <a:r>
              <a:rPr lang="es-ES" dirty="0" smtClean="0"/>
              <a:t>Control </a:t>
            </a:r>
            <a:r>
              <a:rPr lang="es-ES" dirty="0" smtClean="0"/>
              <a:t>de reparaciones, modernización o renovación de equipos del cargo.</a:t>
            </a:r>
          </a:p>
          <a:p>
            <a:pPr marL="363538" lvl="0" indent="-363538" algn="just"/>
            <a:r>
              <a:rPr lang="es-ES" dirty="0" smtClean="0"/>
              <a:t>	</a:t>
            </a:r>
          </a:p>
          <a:p>
            <a:pPr marL="363538" lvl="0" indent="-363538" algn="just"/>
            <a:r>
              <a:rPr lang="es-ES" dirty="0" smtClean="0"/>
              <a:t>	</a:t>
            </a:r>
          </a:p>
        </p:txBody>
      </p:sp>
    </p:spTree>
    <p:extLst>
      <p:ext uri="{BB962C8B-B14F-4D97-AF65-F5344CB8AC3E}">
        <p14:creationId xmlns:p14="http://schemas.microsoft.com/office/powerpoint/2010/main" val="317144090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9" name="Rectángulo 8"/>
          <p:cNvSpPr/>
          <p:nvPr/>
        </p:nvSpPr>
        <p:spPr>
          <a:xfrm>
            <a:off x="101198" y="1119391"/>
            <a:ext cx="4110761" cy="338554"/>
          </a:xfrm>
          <a:prstGeom prst="rect">
            <a:avLst/>
          </a:prstGeom>
          <a:solidFill>
            <a:srgbClr val="FFC000"/>
          </a:solidFill>
          <a:scene3d>
            <a:camera prst="orthographicFront"/>
            <a:lightRig rig="threePt" dir="t"/>
          </a:scene3d>
          <a:sp3d>
            <a:bevelT/>
          </a:sp3d>
        </p:spPr>
        <p:txBody>
          <a:bodyPr wrap="square">
            <a:spAutoFit/>
          </a:bodyPr>
          <a:lstStyle/>
          <a:p>
            <a:pPr lvl="0">
              <a:tabLst>
                <a:tab pos="900113" algn="l"/>
              </a:tabLst>
            </a:pPr>
            <a:r>
              <a:rPr lang="es-ES" sz="1600" b="1" dirty="0" smtClean="0">
                <a:ea typeface="Times New Roman" panose="02020603050405020304" pitchFamily="18" charset="0"/>
              </a:rPr>
              <a:t>2.- Relación </a:t>
            </a:r>
            <a:r>
              <a:rPr lang="es-ES" sz="1600" b="1" dirty="0">
                <a:ea typeface="Times New Roman" panose="02020603050405020304" pitchFamily="18" charset="0"/>
              </a:rPr>
              <a:t>con las Plantas de </a:t>
            </a:r>
            <a:r>
              <a:rPr lang="es-ES" sz="1600" b="1" dirty="0" smtClean="0">
                <a:ea typeface="Times New Roman" panose="02020603050405020304" pitchFamily="18" charset="0"/>
              </a:rPr>
              <a:t>ASMAR.</a:t>
            </a:r>
            <a:endParaRPr lang="es-CL" sz="700" b="1" dirty="0"/>
          </a:p>
        </p:txBody>
      </p:sp>
      <p:pic>
        <p:nvPicPr>
          <p:cNvPr id="3" name="Imagen 2"/>
          <p:cNvPicPr>
            <a:picLocks noChangeAspect="1"/>
          </p:cNvPicPr>
          <p:nvPr/>
        </p:nvPicPr>
        <p:blipFill>
          <a:blip r:embed="rId4"/>
          <a:stretch>
            <a:fillRect/>
          </a:stretch>
        </p:blipFill>
        <p:spPr>
          <a:xfrm>
            <a:off x="7380312" y="3432975"/>
            <a:ext cx="1317856" cy="2125128"/>
          </a:xfrm>
          <a:prstGeom prst="rect">
            <a:avLst/>
          </a:prstGeom>
        </p:spPr>
      </p:pic>
      <p:pic>
        <p:nvPicPr>
          <p:cNvPr id="5" name="Imagen 4"/>
          <p:cNvPicPr>
            <a:picLocks noChangeAspect="1"/>
          </p:cNvPicPr>
          <p:nvPr/>
        </p:nvPicPr>
        <p:blipFill>
          <a:blip r:embed="rId5"/>
          <a:stretch>
            <a:fillRect/>
          </a:stretch>
        </p:blipFill>
        <p:spPr>
          <a:xfrm>
            <a:off x="7212410" y="1365636"/>
            <a:ext cx="1653660" cy="1721158"/>
          </a:xfrm>
          <a:prstGeom prst="rect">
            <a:avLst/>
          </a:prstGeom>
        </p:spPr>
      </p:pic>
      <p:sp>
        <p:nvSpPr>
          <p:cNvPr id="6" name="Rectángulo 5"/>
          <p:cNvSpPr/>
          <p:nvPr/>
        </p:nvSpPr>
        <p:spPr>
          <a:xfrm>
            <a:off x="-4764" y="1876400"/>
            <a:ext cx="7025035" cy="2308324"/>
          </a:xfrm>
          <a:prstGeom prst="rect">
            <a:avLst/>
          </a:prstGeom>
        </p:spPr>
        <p:txBody>
          <a:bodyPr wrap="square">
            <a:spAutoFit/>
          </a:bodyPr>
          <a:lstStyle/>
          <a:p>
            <a:pPr marL="900113" indent="-536575" algn="just"/>
            <a:r>
              <a:rPr lang="es-ES" dirty="0"/>
              <a:t>1.-	Reparación de algún equipo del cargo en particular.  Apoyo de planta, debido a que personal especialista a bordo no pudo solucionar la  falla.</a:t>
            </a:r>
          </a:p>
          <a:p>
            <a:pPr marL="900113" indent="-536575" algn="just"/>
            <a:r>
              <a:rPr lang="es-ES" dirty="0"/>
              <a:t>2.-	PAM asistido. Apoyo al cargo de cómo puede ser la ejecución del mantenimiento e inspección de las máquinas por horas de uso.</a:t>
            </a:r>
          </a:p>
          <a:p>
            <a:pPr marL="900113" indent="-536575" algn="just"/>
            <a:r>
              <a:rPr lang="es-ES" dirty="0"/>
              <a:t>3.-	Reacondicionamiento de la Unidad.</a:t>
            </a:r>
          </a:p>
          <a:p>
            <a:pPr marL="900113" indent="-536575" algn="just"/>
            <a:r>
              <a:rPr lang="es-ES" dirty="0"/>
              <a:t>4.-	P.I.D.</a:t>
            </a:r>
          </a:p>
        </p:txBody>
      </p:sp>
    </p:spTree>
    <p:extLst>
      <p:ext uri="{BB962C8B-B14F-4D97-AF65-F5344CB8AC3E}">
        <p14:creationId xmlns:p14="http://schemas.microsoft.com/office/powerpoint/2010/main" val="128642655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9" name="Rectángulo 8"/>
          <p:cNvSpPr/>
          <p:nvPr/>
        </p:nvSpPr>
        <p:spPr>
          <a:xfrm>
            <a:off x="99122" y="1143824"/>
            <a:ext cx="7221392" cy="338554"/>
          </a:xfrm>
          <a:prstGeom prst="rect">
            <a:avLst/>
          </a:prstGeom>
          <a:solidFill>
            <a:srgbClr val="FFC000"/>
          </a:solidFill>
          <a:scene3d>
            <a:camera prst="orthographicFront"/>
            <a:lightRig rig="threePt" dir="t"/>
          </a:scene3d>
          <a:sp3d>
            <a:bevelT/>
          </a:sp3d>
        </p:spPr>
        <p:txBody>
          <a:bodyPr wrap="square">
            <a:spAutoFit/>
          </a:bodyPr>
          <a:lstStyle/>
          <a:p>
            <a:pPr lvl="0" algn="just">
              <a:spcAft>
                <a:spcPts val="0"/>
              </a:spcAft>
              <a:buSzPts val="1200"/>
              <a:tabLst>
                <a:tab pos="900430" algn="l"/>
                <a:tab pos="1620520" algn="l"/>
              </a:tabLst>
            </a:pPr>
            <a:r>
              <a:rPr lang="es-ES" sz="1600" b="1" dirty="0" smtClean="0">
                <a:ea typeface="Times New Roman" panose="02020603050405020304" pitchFamily="18" charset="0"/>
              </a:rPr>
              <a:t>3.- Relación </a:t>
            </a:r>
            <a:r>
              <a:rPr lang="es-ES" sz="1600" b="1" dirty="0">
                <a:ea typeface="Times New Roman" panose="02020603050405020304" pitchFamily="18" charset="0"/>
              </a:rPr>
              <a:t>con el Servicio Hidrográfico y Oceanográfico de la Armada.</a:t>
            </a:r>
            <a:endParaRPr lang="es-CL" sz="1600" b="1" dirty="0">
              <a:ea typeface="Times New Roman" panose="02020603050405020304" pitchFamily="18" charset="0"/>
            </a:endParaRPr>
          </a:p>
        </p:txBody>
      </p:sp>
      <p:pic>
        <p:nvPicPr>
          <p:cNvPr id="3" name="Imagen 2"/>
          <p:cNvPicPr>
            <a:picLocks noChangeAspect="1"/>
          </p:cNvPicPr>
          <p:nvPr/>
        </p:nvPicPr>
        <p:blipFill>
          <a:blip r:embed="rId4"/>
          <a:stretch>
            <a:fillRect/>
          </a:stretch>
        </p:blipFill>
        <p:spPr>
          <a:xfrm>
            <a:off x="6732538" y="1612481"/>
            <a:ext cx="2063850" cy="2434083"/>
          </a:xfrm>
          <a:prstGeom prst="rect">
            <a:avLst/>
          </a:prstGeom>
        </p:spPr>
      </p:pic>
      <p:sp>
        <p:nvSpPr>
          <p:cNvPr id="5" name="Rectángulo 4"/>
          <p:cNvSpPr/>
          <p:nvPr/>
        </p:nvSpPr>
        <p:spPr>
          <a:xfrm>
            <a:off x="-4763" y="2144900"/>
            <a:ext cx="6318448" cy="2585323"/>
          </a:xfrm>
          <a:prstGeom prst="rect">
            <a:avLst/>
          </a:prstGeom>
        </p:spPr>
        <p:txBody>
          <a:bodyPr wrap="square">
            <a:spAutoFit/>
          </a:bodyPr>
          <a:lstStyle/>
          <a:p>
            <a:pPr marL="363538" lvl="0" indent="-363538" algn="just"/>
            <a:r>
              <a:rPr lang="es-ES" dirty="0" smtClean="0"/>
              <a:t>	1</a:t>
            </a:r>
            <a:r>
              <a:rPr lang="es-ES" dirty="0"/>
              <a:t>.-	</a:t>
            </a:r>
            <a:r>
              <a:rPr lang="es-ES" dirty="0" smtClean="0"/>
              <a:t>Adquisición </a:t>
            </a:r>
            <a:r>
              <a:rPr lang="es-ES" dirty="0"/>
              <a:t>de cartas náuticas para renovación.</a:t>
            </a:r>
          </a:p>
          <a:p>
            <a:pPr marL="363538" lvl="0" indent="-363538" algn="just">
              <a:buFont typeface="Arial" pitchFamily="34" charset="0"/>
              <a:buChar char="•"/>
            </a:pPr>
            <a:endParaRPr lang="es-ES" dirty="0"/>
          </a:p>
          <a:p>
            <a:pPr marL="363538" lvl="0" indent="-363538" algn="just"/>
            <a:r>
              <a:rPr lang="es-ES" dirty="0"/>
              <a:t>	2.-	Actualización de la cartografía electrónica.</a:t>
            </a:r>
          </a:p>
          <a:p>
            <a:pPr marL="363538" lvl="0" indent="-363538" algn="just">
              <a:buFont typeface="Arial" pitchFamily="34" charset="0"/>
              <a:buChar char="•"/>
            </a:pPr>
            <a:endParaRPr lang="es-ES" dirty="0"/>
          </a:p>
          <a:p>
            <a:pPr marL="900113" lvl="0" indent="-536575" algn="just"/>
            <a:r>
              <a:rPr lang="es-ES" dirty="0"/>
              <a:t>3.-	A través del mando operativo, efectuar los requerimiento de  nueva cartografía.</a:t>
            </a:r>
          </a:p>
          <a:p>
            <a:pPr marL="900113" lvl="0" indent="-536575" algn="just"/>
            <a:endParaRPr lang="es-ES" dirty="0"/>
          </a:p>
          <a:p>
            <a:pPr marL="900113" lvl="0" indent="-536575" algn="just"/>
            <a:r>
              <a:rPr lang="es-ES" dirty="0"/>
              <a:t>4.-	Preparación del cargo para inspecciones a la cartografía reservada.</a:t>
            </a:r>
          </a:p>
        </p:txBody>
      </p:sp>
    </p:spTree>
    <p:extLst>
      <p:ext uri="{BB962C8B-B14F-4D97-AF65-F5344CB8AC3E}">
        <p14:creationId xmlns:p14="http://schemas.microsoft.com/office/powerpoint/2010/main" val="125456800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9" name="Rectángulo 8"/>
          <p:cNvSpPr/>
          <p:nvPr/>
        </p:nvSpPr>
        <p:spPr>
          <a:xfrm>
            <a:off x="65088" y="1154328"/>
            <a:ext cx="6235104" cy="338554"/>
          </a:xfrm>
          <a:prstGeom prst="rect">
            <a:avLst/>
          </a:prstGeom>
          <a:solidFill>
            <a:srgbClr val="FFC000"/>
          </a:solidFill>
          <a:scene3d>
            <a:camera prst="orthographicFront"/>
            <a:lightRig rig="threePt" dir="t"/>
          </a:scene3d>
          <a:sp3d>
            <a:bevelT/>
          </a:sp3d>
        </p:spPr>
        <p:txBody>
          <a:bodyPr wrap="square">
            <a:spAutoFit/>
          </a:bodyPr>
          <a:lstStyle/>
          <a:p>
            <a:pPr algn="ctr">
              <a:tabLst>
                <a:tab pos="900113" algn="l"/>
              </a:tabLst>
            </a:pPr>
            <a:r>
              <a:rPr lang="es-ES" sz="1600" b="1" dirty="0" smtClean="0">
                <a:ea typeface="Times New Roman" panose="02020603050405020304" pitchFamily="18" charset="0"/>
              </a:rPr>
              <a:t>4.-Relación con </a:t>
            </a:r>
            <a:r>
              <a:rPr lang="es-ES" sz="1600" b="1" dirty="0">
                <a:ea typeface="Times New Roman" panose="02020603050405020304" pitchFamily="18" charset="0"/>
              </a:rPr>
              <a:t>la Dirección General del Territorio Marítimo</a:t>
            </a:r>
            <a:r>
              <a:rPr lang="es-ES" sz="1600" b="1" dirty="0" smtClean="0">
                <a:ea typeface="Times New Roman" panose="02020603050405020304" pitchFamily="18" charset="0"/>
              </a:rPr>
              <a:t>.</a:t>
            </a:r>
            <a:endParaRPr lang="es-CL" sz="1600" b="1" dirty="0">
              <a:ea typeface="Times New Roman" panose="02020603050405020304" pitchFamily="18" charset="0"/>
            </a:endParaRPr>
          </a:p>
        </p:txBody>
      </p:sp>
      <p:pic>
        <p:nvPicPr>
          <p:cNvPr id="3" name="Imagen 2"/>
          <p:cNvPicPr>
            <a:picLocks noChangeAspect="1"/>
          </p:cNvPicPr>
          <p:nvPr/>
        </p:nvPicPr>
        <p:blipFill>
          <a:blip r:embed="rId4"/>
          <a:stretch>
            <a:fillRect/>
          </a:stretch>
        </p:blipFill>
        <p:spPr>
          <a:xfrm>
            <a:off x="6948264" y="1144324"/>
            <a:ext cx="1819529" cy="2867425"/>
          </a:xfrm>
          <a:prstGeom prst="rect">
            <a:avLst/>
          </a:prstGeom>
        </p:spPr>
      </p:pic>
      <p:pic>
        <p:nvPicPr>
          <p:cNvPr id="7" name="Imagen 6"/>
          <p:cNvPicPr>
            <a:picLocks noChangeAspect="1"/>
          </p:cNvPicPr>
          <p:nvPr/>
        </p:nvPicPr>
        <p:blipFill>
          <a:blip r:embed="rId5"/>
          <a:stretch>
            <a:fillRect/>
          </a:stretch>
        </p:blipFill>
        <p:spPr>
          <a:xfrm>
            <a:off x="251520" y="1755649"/>
            <a:ext cx="6469198" cy="2423051"/>
          </a:xfrm>
          <a:prstGeom prst="rect">
            <a:avLst/>
          </a:prstGeom>
        </p:spPr>
      </p:pic>
      <p:pic>
        <p:nvPicPr>
          <p:cNvPr id="10" name="Imagen 9"/>
          <p:cNvPicPr>
            <a:picLocks noChangeAspect="1"/>
          </p:cNvPicPr>
          <p:nvPr/>
        </p:nvPicPr>
        <p:blipFill>
          <a:blip r:embed="rId6"/>
          <a:stretch>
            <a:fillRect/>
          </a:stretch>
        </p:blipFill>
        <p:spPr>
          <a:xfrm>
            <a:off x="3995936" y="2426101"/>
            <a:ext cx="1872208" cy="2425361"/>
          </a:xfrm>
          <a:prstGeom prst="rect">
            <a:avLst/>
          </a:prstGeom>
        </p:spPr>
      </p:pic>
    </p:spTree>
    <p:extLst>
      <p:ext uri="{BB962C8B-B14F-4D97-AF65-F5344CB8AC3E}">
        <p14:creationId xmlns:p14="http://schemas.microsoft.com/office/powerpoint/2010/main" val="240773832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9" name="Rectángulo 8"/>
          <p:cNvSpPr/>
          <p:nvPr/>
        </p:nvSpPr>
        <p:spPr>
          <a:xfrm>
            <a:off x="86912" y="1154328"/>
            <a:ext cx="6048672" cy="338554"/>
          </a:xfrm>
          <a:prstGeom prst="rect">
            <a:avLst/>
          </a:prstGeom>
          <a:solidFill>
            <a:srgbClr val="FFC000"/>
          </a:solidFill>
          <a:scene3d>
            <a:camera prst="orthographicFront"/>
            <a:lightRig rig="threePt" dir="t"/>
          </a:scene3d>
          <a:sp3d>
            <a:bevelT/>
          </a:sp3d>
        </p:spPr>
        <p:txBody>
          <a:bodyPr wrap="square">
            <a:spAutoFit/>
          </a:bodyPr>
          <a:lstStyle/>
          <a:p>
            <a:pPr lvl="0">
              <a:tabLst>
                <a:tab pos="900113" algn="l"/>
              </a:tabLst>
            </a:pPr>
            <a:r>
              <a:rPr lang="es-ES" sz="1600" b="1" dirty="0" smtClean="0">
                <a:ea typeface="Times New Roman" panose="02020603050405020304" pitchFamily="18" charset="0"/>
              </a:rPr>
              <a:t>5.- Relación con el Servicio Meteorológico de la Armada.</a:t>
            </a:r>
            <a:endParaRPr lang="es-CL" sz="1400" b="1" dirty="0"/>
          </a:p>
        </p:txBody>
      </p:sp>
      <p:pic>
        <p:nvPicPr>
          <p:cNvPr id="3" name="Imagen 2"/>
          <p:cNvPicPr>
            <a:picLocks noChangeAspect="1"/>
          </p:cNvPicPr>
          <p:nvPr/>
        </p:nvPicPr>
        <p:blipFill>
          <a:blip r:embed="rId4"/>
          <a:stretch>
            <a:fillRect/>
          </a:stretch>
        </p:blipFill>
        <p:spPr>
          <a:xfrm>
            <a:off x="7096172" y="1190828"/>
            <a:ext cx="1714739" cy="2800741"/>
          </a:xfrm>
          <a:prstGeom prst="rect">
            <a:avLst/>
          </a:prstGeom>
        </p:spPr>
      </p:pic>
      <p:pic>
        <p:nvPicPr>
          <p:cNvPr id="5" name="Imagen 4"/>
          <p:cNvPicPr>
            <a:picLocks noChangeAspect="1"/>
          </p:cNvPicPr>
          <p:nvPr/>
        </p:nvPicPr>
        <p:blipFill>
          <a:blip r:embed="rId5"/>
          <a:stretch>
            <a:fillRect/>
          </a:stretch>
        </p:blipFill>
        <p:spPr>
          <a:xfrm>
            <a:off x="683568" y="2480793"/>
            <a:ext cx="5054839" cy="3221173"/>
          </a:xfrm>
          <a:prstGeom prst="rect">
            <a:avLst/>
          </a:prstGeom>
        </p:spPr>
      </p:pic>
      <p:pic>
        <p:nvPicPr>
          <p:cNvPr id="6" name="Imagen 5"/>
          <p:cNvPicPr>
            <a:picLocks noChangeAspect="1"/>
          </p:cNvPicPr>
          <p:nvPr/>
        </p:nvPicPr>
        <p:blipFill>
          <a:blip r:embed="rId6"/>
          <a:stretch>
            <a:fillRect/>
          </a:stretch>
        </p:blipFill>
        <p:spPr>
          <a:xfrm>
            <a:off x="959003" y="1743916"/>
            <a:ext cx="2715004" cy="485843"/>
          </a:xfrm>
          <a:prstGeom prst="rect">
            <a:avLst/>
          </a:prstGeom>
        </p:spPr>
      </p:pic>
    </p:spTree>
    <p:extLst>
      <p:ext uri="{BB962C8B-B14F-4D97-AF65-F5344CB8AC3E}">
        <p14:creationId xmlns:p14="http://schemas.microsoft.com/office/powerpoint/2010/main" val="1342475197"/>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9" name="Rectángulo 8"/>
          <p:cNvSpPr/>
          <p:nvPr/>
        </p:nvSpPr>
        <p:spPr>
          <a:xfrm>
            <a:off x="95615" y="1137255"/>
            <a:ext cx="8640960" cy="338554"/>
          </a:xfrm>
          <a:prstGeom prst="rect">
            <a:avLst/>
          </a:prstGeom>
          <a:solidFill>
            <a:srgbClr val="FFC000"/>
          </a:solidFill>
          <a:scene3d>
            <a:camera prst="orthographicFront"/>
            <a:lightRig rig="threePt" dir="t"/>
          </a:scene3d>
          <a:sp3d>
            <a:bevelT/>
          </a:sp3d>
        </p:spPr>
        <p:txBody>
          <a:bodyPr wrap="square">
            <a:spAutoFit/>
          </a:bodyPr>
          <a:lstStyle/>
          <a:p>
            <a:pPr lvl="0">
              <a:tabLst>
                <a:tab pos="900113" algn="l"/>
              </a:tabLst>
            </a:pPr>
            <a:r>
              <a:rPr lang="es-ES" sz="1600" b="1" dirty="0" smtClean="0">
                <a:ea typeface="Times New Roman" panose="02020603050405020304" pitchFamily="18" charset="0"/>
              </a:rPr>
              <a:t>6.- </a:t>
            </a:r>
            <a:r>
              <a:rPr lang="es-CL" sz="1600" b="1" dirty="0" smtClean="0">
                <a:ea typeface="Times New Roman" panose="02020603050405020304" pitchFamily="18" charset="0"/>
              </a:rPr>
              <a:t>Revista </a:t>
            </a:r>
            <a:r>
              <a:rPr lang="es-CL" sz="1600" b="1" dirty="0">
                <a:ea typeface="Times New Roman" panose="02020603050405020304" pitchFamily="18" charset="0"/>
              </a:rPr>
              <a:t>“Material </a:t>
            </a:r>
            <a:r>
              <a:rPr lang="es-CL" sz="1600" b="1" dirty="0" err="1">
                <a:ea typeface="Times New Roman" panose="02020603050405020304" pitchFamily="18" charset="0"/>
              </a:rPr>
              <a:t>Assesment</a:t>
            </a:r>
            <a:r>
              <a:rPr lang="es-CL" sz="1600" b="1" dirty="0">
                <a:ea typeface="Times New Roman" panose="02020603050405020304" pitchFamily="18" charset="0"/>
              </a:rPr>
              <a:t> Safety </a:t>
            </a:r>
            <a:r>
              <a:rPr lang="es-CL" sz="1600" b="1" dirty="0" err="1">
                <a:ea typeface="Times New Roman" panose="02020603050405020304" pitchFamily="18" charset="0"/>
              </a:rPr>
              <a:t>Check</a:t>
            </a:r>
            <a:r>
              <a:rPr lang="es-CL" sz="1600" b="1" dirty="0">
                <a:ea typeface="Times New Roman" panose="02020603050405020304" pitchFamily="18" charset="0"/>
              </a:rPr>
              <a:t>” (“MASC”) del Centro de </a:t>
            </a:r>
            <a:r>
              <a:rPr lang="es-CL" sz="1600" b="1" dirty="0" smtClean="0">
                <a:ea typeface="Times New Roman" panose="02020603050405020304" pitchFamily="18" charset="0"/>
              </a:rPr>
              <a:t>Entrenamiento.</a:t>
            </a:r>
            <a:endParaRPr lang="es-CL" sz="700" b="1" dirty="0"/>
          </a:p>
        </p:txBody>
      </p:sp>
      <p:pic>
        <p:nvPicPr>
          <p:cNvPr id="10" name="Imagen 9"/>
          <p:cNvPicPr>
            <a:picLocks noChangeAspect="1"/>
          </p:cNvPicPr>
          <p:nvPr/>
        </p:nvPicPr>
        <p:blipFill>
          <a:blip r:embed="rId4"/>
          <a:stretch>
            <a:fillRect/>
          </a:stretch>
        </p:blipFill>
        <p:spPr>
          <a:xfrm>
            <a:off x="289910" y="1870980"/>
            <a:ext cx="2698754" cy="3902475"/>
          </a:xfrm>
          <a:prstGeom prst="rect">
            <a:avLst/>
          </a:prstGeom>
        </p:spPr>
      </p:pic>
      <p:pic>
        <p:nvPicPr>
          <p:cNvPr id="12" name="Imagen 11"/>
          <p:cNvPicPr>
            <a:picLocks noChangeAspect="1"/>
          </p:cNvPicPr>
          <p:nvPr/>
        </p:nvPicPr>
        <p:blipFill rotWithShape="1">
          <a:blip r:embed="rId5"/>
          <a:srcRect t="15437"/>
          <a:stretch/>
        </p:blipFill>
        <p:spPr>
          <a:xfrm>
            <a:off x="2998536" y="1882593"/>
            <a:ext cx="3085632" cy="3746142"/>
          </a:xfrm>
          <a:prstGeom prst="rect">
            <a:avLst/>
          </a:prstGeom>
        </p:spPr>
      </p:pic>
      <p:pic>
        <p:nvPicPr>
          <p:cNvPr id="3" name="Imagen 2"/>
          <p:cNvPicPr>
            <a:picLocks noChangeAspect="1"/>
          </p:cNvPicPr>
          <p:nvPr/>
        </p:nvPicPr>
        <p:blipFill>
          <a:blip r:embed="rId6"/>
          <a:stretch>
            <a:fillRect/>
          </a:stretch>
        </p:blipFill>
        <p:spPr>
          <a:xfrm>
            <a:off x="6084168" y="1857839"/>
            <a:ext cx="2906608" cy="3639316"/>
          </a:xfrm>
          <a:prstGeom prst="rect">
            <a:avLst/>
          </a:prstGeom>
        </p:spPr>
      </p:pic>
    </p:spTree>
    <p:extLst>
      <p:ext uri="{BB962C8B-B14F-4D97-AF65-F5344CB8AC3E}">
        <p14:creationId xmlns:p14="http://schemas.microsoft.com/office/powerpoint/2010/main" val="308698791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3" name="Rectangle 1"/>
          <p:cNvSpPr>
            <a:spLocks noChangeArrowheads="1"/>
          </p:cNvSpPr>
          <p:nvPr/>
        </p:nvSpPr>
        <p:spPr bwMode="auto">
          <a:xfrm>
            <a:off x="973931" y="2812432"/>
            <a:ext cx="6878806" cy="661720"/>
          </a:xfrm>
          <a:prstGeom prst="rect">
            <a:avLst/>
          </a:prstGeom>
          <a:solidFill>
            <a:srgbClr val="92D050"/>
          </a:solidFill>
          <a:ln>
            <a:noFill/>
          </a:ln>
          <a:effectLst/>
          <a:extLst/>
        </p:spPr>
        <p:txBody>
          <a:bodyPr vert="horz" wrap="none" lIns="91440" tIns="45720" rIns="91440" bIns="45720" numCol="1" anchor="ctr" anchorCtr="0" compatLnSpc="1">
            <a:prstTxWarp prst="textNoShape">
              <a:avLst/>
            </a:prstTxWarp>
            <a:spAutoFit/>
          </a:bodyPr>
          <a:lstStyle>
            <a:lvl1pPr>
              <a:tabLst>
                <a:tab pos="450850" algn="l"/>
                <a:tab pos="900113" algn="l"/>
              </a:tabLst>
              <a:defRPr>
                <a:solidFill>
                  <a:schemeClr val="tx1"/>
                </a:solidFill>
                <a:latin typeface="Arial" panose="020B0604020202020204" pitchFamily="34" charset="0"/>
              </a:defRPr>
            </a:lvl1pPr>
            <a:lvl2pPr>
              <a:tabLst>
                <a:tab pos="450850" algn="l"/>
                <a:tab pos="900113" algn="l"/>
              </a:tabLst>
              <a:defRPr>
                <a:solidFill>
                  <a:schemeClr val="tx1"/>
                </a:solidFill>
                <a:latin typeface="Arial" panose="020B0604020202020204" pitchFamily="34" charset="0"/>
              </a:defRPr>
            </a:lvl2pPr>
            <a:lvl3pPr>
              <a:tabLst>
                <a:tab pos="450850" algn="l"/>
                <a:tab pos="900113" algn="l"/>
              </a:tabLst>
              <a:defRPr>
                <a:solidFill>
                  <a:schemeClr val="tx1"/>
                </a:solidFill>
                <a:latin typeface="Arial" panose="020B0604020202020204" pitchFamily="34" charset="0"/>
              </a:defRPr>
            </a:lvl3pPr>
            <a:lvl4pPr>
              <a:tabLst>
                <a:tab pos="450850" algn="l"/>
                <a:tab pos="900113" algn="l"/>
              </a:tabLst>
              <a:defRPr>
                <a:solidFill>
                  <a:schemeClr val="tx1"/>
                </a:solidFill>
                <a:latin typeface="Arial" panose="020B0604020202020204" pitchFamily="34" charset="0"/>
              </a:defRPr>
            </a:lvl4pPr>
            <a:lvl5pPr>
              <a:tabLst>
                <a:tab pos="450850" algn="l"/>
                <a:tab pos="900113" algn="l"/>
              </a:tabLst>
              <a:defRPr>
                <a:solidFill>
                  <a:schemeClr val="tx1"/>
                </a:solidFill>
                <a:latin typeface="Arial" panose="020B0604020202020204" pitchFamily="34" charset="0"/>
              </a:defRPr>
            </a:lvl5pPr>
            <a:lvl6pPr eaLnBrk="0" fontAlgn="base" hangingPunct="0">
              <a:spcBef>
                <a:spcPct val="0"/>
              </a:spcBef>
              <a:spcAft>
                <a:spcPct val="0"/>
              </a:spcAft>
              <a:tabLst>
                <a:tab pos="450850" algn="l"/>
                <a:tab pos="900113" algn="l"/>
              </a:tabLst>
              <a:defRPr>
                <a:solidFill>
                  <a:schemeClr val="tx1"/>
                </a:solidFill>
                <a:latin typeface="Arial" panose="020B0604020202020204" pitchFamily="34" charset="0"/>
              </a:defRPr>
            </a:lvl6pPr>
            <a:lvl7pPr eaLnBrk="0" fontAlgn="base" hangingPunct="0">
              <a:spcBef>
                <a:spcPct val="0"/>
              </a:spcBef>
              <a:spcAft>
                <a:spcPct val="0"/>
              </a:spcAft>
              <a:tabLst>
                <a:tab pos="450850" algn="l"/>
                <a:tab pos="900113" algn="l"/>
              </a:tabLst>
              <a:defRPr>
                <a:solidFill>
                  <a:schemeClr val="tx1"/>
                </a:solidFill>
                <a:latin typeface="Arial" panose="020B0604020202020204" pitchFamily="34" charset="0"/>
              </a:defRPr>
            </a:lvl7pPr>
            <a:lvl8pPr eaLnBrk="0" fontAlgn="base" hangingPunct="0">
              <a:spcBef>
                <a:spcPct val="0"/>
              </a:spcBef>
              <a:spcAft>
                <a:spcPct val="0"/>
              </a:spcAft>
              <a:tabLst>
                <a:tab pos="450850" algn="l"/>
                <a:tab pos="900113" algn="l"/>
              </a:tabLst>
              <a:defRPr>
                <a:solidFill>
                  <a:schemeClr val="tx1"/>
                </a:solidFill>
                <a:latin typeface="Arial" panose="020B0604020202020204" pitchFamily="34" charset="0"/>
              </a:defRPr>
            </a:lvl8pPr>
            <a:lvl9pPr eaLnBrk="0" fontAlgn="base" hangingPunct="0">
              <a:spcBef>
                <a:spcPct val="0"/>
              </a:spcBef>
              <a:spcAft>
                <a:spcPct val="0"/>
              </a:spcAft>
              <a:tabLst>
                <a:tab pos="450850" algn="l"/>
                <a:tab pos="900113"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tabLst>
                <a:tab pos="450850" algn="l"/>
                <a:tab pos="900113" algn="l"/>
              </a:tabLst>
            </a:pPr>
            <a:r>
              <a:rPr kumimoji="0" lang="es-ES" sz="16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Objetivos de la unidad temática.</a:t>
            </a:r>
          </a:p>
          <a:p>
            <a:pPr marL="0" marR="0" lvl="0" indent="0" algn="l" defTabSz="914400" rtl="0" eaLnBrk="0" fontAlgn="base" latinLnBrk="0" hangingPunct="0">
              <a:lnSpc>
                <a:spcPct val="100000"/>
              </a:lnSpc>
              <a:spcBef>
                <a:spcPct val="0"/>
              </a:spcBef>
              <a:spcAft>
                <a:spcPct val="0"/>
              </a:spcAft>
              <a:buClrTx/>
              <a:buSzTx/>
              <a:buFontTx/>
              <a:buChar char="•"/>
              <a:tabLst>
                <a:tab pos="450850" algn="l"/>
                <a:tab pos="900113" algn="l"/>
              </a:tabLst>
            </a:pPr>
            <a:endParaRPr kumimoji="0" lang="es-CL" sz="7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450850" algn="l"/>
                <a:tab pos="900113" algn="l"/>
              </a:tabLst>
            </a:pPr>
            <a:r>
              <a:rPr kumimoji="0" lang="es-ES" sz="1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Determinar el uso correcto de la documentación del cargo y tramitación de la misma.</a:t>
            </a:r>
            <a:r>
              <a:rPr kumimoji="0" lang="es-CL" sz="700" b="0" i="0" u="none" strike="noStrike" cap="none" normalizeH="0" baseline="0" dirty="0" smtClean="0">
                <a:ln>
                  <a:noFill/>
                </a:ln>
                <a:solidFill>
                  <a:schemeClr val="tx1"/>
                </a:solidFill>
                <a:effectLst/>
              </a:rPr>
              <a:t> </a:t>
            </a:r>
            <a:endParaRPr kumimoji="0" lang="es-CL" sz="2000" b="0" i="0" u="none" strike="noStrike" cap="none" normalizeH="0" baseline="0" dirty="0" smtClean="0">
              <a:ln>
                <a:noFill/>
              </a:ln>
              <a:solidFill>
                <a:schemeClr val="tx1"/>
              </a:solidFill>
              <a:effectLst/>
              <a:latin typeface="Arial" panose="020B0604020202020204" pitchFamily="34" charset="0"/>
            </a:endParaRPr>
          </a:p>
        </p:txBody>
      </p:sp>
      <p:sp>
        <p:nvSpPr>
          <p:cNvPr id="5" name="Rectángulo 4"/>
          <p:cNvSpPr/>
          <p:nvPr/>
        </p:nvSpPr>
        <p:spPr>
          <a:xfrm>
            <a:off x="336055" y="1484784"/>
            <a:ext cx="4485139" cy="369332"/>
          </a:xfrm>
          <a:prstGeom prst="rect">
            <a:avLst/>
          </a:prstGeom>
          <a:solidFill>
            <a:schemeClr val="accent6">
              <a:lumMod val="60000"/>
              <a:lumOff val="40000"/>
            </a:schemeClr>
          </a:solidFill>
          <a:scene3d>
            <a:camera prst="orthographicFront"/>
            <a:lightRig rig="threePt" dir="t"/>
          </a:scene3d>
          <a:sp3d>
            <a:bevelT/>
          </a:sp3d>
        </p:spPr>
        <p:txBody>
          <a:bodyPr wrap="none">
            <a:spAutoFit/>
          </a:bodyPr>
          <a:lstStyle/>
          <a:p>
            <a:pPr lvl="0">
              <a:tabLst>
                <a:tab pos="450850" algn="l"/>
                <a:tab pos="900113" algn="l"/>
              </a:tabLst>
            </a:pPr>
            <a:r>
              <a:rPr lang="es-ES" b="1" dirty="0">
                <a:ea typeface="Times New Roman" panose="02020603050405020304" pitchFamily="18" charset="0"/>
              </a:rPr>
              <a:t>U.T. 4. DOCUMENTACIÓN DEL CARGO.</a:t>
            </a:r>
            <a:endParaRPr lang="es-CL" sz="800" dirty="0"/>
          </a:p>
        </p:txBody>
      </p:sp>
    </p:spTree>
    <p:extLst>
      <p:ext uri="{BB962C8B-B14F-4D97-AF65-F5344CB8AC3E}">
        <p14:creationId xmlns:p14="http://schemas.microsoft.com/office/powerpoint/2010/main" val="248238292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5" name="Rectángulo 4"/>
          <p:cNvSpPr/>
          <p:nvPr/>
        </p:nvSpPr>
        <p:spPr>
          <a:xfrm>
            <a:off x="87374" y="1085157"/>
            <a:ext cx="4485139" cy="369332"/>
          </a:xfrm>
          <a:prstGeom prst="rect">
            <a:avLst/>
          </a:prstGeom>
          <a:solidFill>
            <a:schemeClr val="accent6">
              <a:lumMod val="60000"/>
              <a:lumOff val="40000"/>
            </a:schemeClr>
          </a:solidFill>
          <a:scene3d>
            <a:camera prst="orthographicFront"/>
            <a:lightRig rig="threePt" dir="t"/>
          </a:scene3d>
          <a:sp3d>
            <a:bevelT/>
          </a:sp3d>
        </p:spPr>
        <p:txBody>
          <a:bodyPr wrap="none">
            <a:spAutoFit/>
          </a:bodyPr>
          <a:lstStyle/>
          <a:p>
            <a:pPr lvl="0">
              <a:tabLst>
                <a:tab pos="450850" algn="l"/>
                <a:tab pos="900113" algn="l"/>
              </a:tabLst>
            </a:pPr>
            <a:r>
              <a:rPr lang="es-ES" b="1" dirty="0">
                <a:ea typeface="Times New Roman" panose="02020603050405020304" pitchFamily="18" charset="0"/>
              </a:rPr>
              <a:t>U.T. 4. DOCUMENTACIÓN DEL CARGO.</a:t>
            </a:r>
            <a:endParaRPr lang="es-CL" sz="800" dirty="0"/>
          </a:p>
        </p:txBody>
      </p:sp>
      <p:sp>
        <p:nvSpPr>
          <p:cNvPr id="2" name="Rectángulo 1"/>
          <p:cNvSpPr/>
          <p:nvPr/>
        </p:nvSpPr>
        <p:spPr>
          <a:xfrm>
            <a:off x="717190" y="2327443"/>
            <a:ext cx="7704856" cy="2031325"/>
          </a:xfrm>
          <a:prstGeom prst="rect">
            <a:avLst/>
          </a:prstGeom>
        </p:spPr>
        <p:txBody>
          <a:bodyPr wrap="square">
            <a:spAutoFit/>
          </a:bodyPr>
          <a:lstStyle/>
          <a:p>
            <a:pPr marL="342900" lvl="0" indent="-342900" algn="just">
              <a:spcAft>
                <a:spcPts val="0"/>
              </a:spcAft>
              <a:buSzPts val="1200"/>
              <a:buFont typeface="+mj-lt"/>
              <a:buAutoNum type="arabicPeriod"/>
              <a:tabLst>
                <a:tab pos="900430" algn="l"/>
              </a:tabLst>
            </a:pPr>
            <a:r>
              <a:rPr lang="es-ES" dirty="0">
                <a:ea typeface="Times New Roman" panose="02020603050405020304" pitchFamily="18" charset="0"/>
              </a:rPr>
              <a:t>Tramitación del Bitácoras de Mar y Puerto.</a:t>
            </a:r>
            <a:endParaRPr lang="es-CL" dirty="0">
              <a:ea typeface="Times New Roman" panose="02020603050405020304" pitchFamily="18" charset="0"/>
            </a:endParaRPr>
          </a:p>
          <a:p>
            <a:pPr marL="342900" lvl="0" indent="-342900" algn="just">
              <a:spcAft>
                <a:spcPts val="0"/>
              </a:spcAft>
              <a:buSzPts val="1200"/>
              <a:buFont typeface="+mj-lt"/>
              <a:buAutoNum type="arabicPeriod"/>
              <a:tabLst>
                <a:tab pos="900430" algn="l"/>
              </a:tabLst>
            </a:pPr>
            <a:r>
              <a:rPr lang="es-ES" dirty="0">
                <a:ea typeface="Times New Roman" panose="02020603050405020304" pitchFamily="18" charset="0"/>
              </a:rPr>
              <a:t>Preparación de la Revista de Inspección de Arribo del Cargo.</a:t>
            </a:r>
            <a:endParaRPr lang="es-CL" dirty="0">
              <a:ea typeface="Times New Roman" panose="02020603050405020304" pitchFamily="18" charset="0"/>
            </a:endParaRPr>
          </a:p>
          <a:p>
            <a:pPr marL="342900" lvl="0" indent="-342900" algn="just">
              <a:spcAft>
                <a:spcPts val="0"/>
              </a:spcAft>
              <a:buSzPts val="1200"/>
              <a:buFont typeface="+mj-lt"/>
              <a:buAutoNum type="arabicPeriod"/>
              <a:tabLst>
                <a:tab pos="900430" algn="l"/>
              </a:tabLst>
            </a:pPr>
            <a:r>
              <a:rPr lang="es-ES" dirty="0">
                <a:ea typeface="Times New Roman" panose="02020603050405020304" pitchFamily="18" charset="0"/>
              </a:rPr>
              <a:t>Preparación de la Revista de Inspección Técnica para el equipamiento de Navegación.</a:t>
            </a:r>
            <a:endParaRPr lang="es-CL" dirty="0">
              <a:ea typeface="Times New Roman" panose="02020603050405020304" pitchFamily="18" charset="0"/>
            </a:endParaRPr>
          </a:p>
          <a:p>
            <a:pPr marL="342900" lvl="0" indent="-342900" algn="just">
              <a:spcAft>
                <a:spcPts val="0"/>
              </a:spcAft>
              <a:buSzPts val="1200"/>
              <a:buFont typeface="+mj-lt"/>
              <a:buAutoNum type="arabicPeriod"/>
              <a:tabLst>
                <a:tab pos="900430" algn="l"/>
              </a:tabLst>
            </a:pPr>
            <a:r>
              <a:rPr lang="es-ES" dirty="0">
                <a:ea typeface="Times New Roman" panose="02020603050405020304" pitchFamily="18" charset="0"/>
              </a:rPr>
              <a:t>Relación con la documentación de clasificación SECRETO.</a:t>
            </a:r>
            <a:endParaRPr lang="es-CL" dirty="0">
              <a:ea typeface="Times New Roman" panose="02020603050405020304" pitchFamily="18" charset="0"/>
            </a:endParaRPr>
          </a:p>
          <a:p>
            <a:pPr marL="342900" lvl="0" indent="-342900" algn="just">
              <a:spcAft>
                <a:spcPts val="0"/>
              </a:spcAft>
              <a:buSzPts val="1200"/>
              <a:buFont typeface="+mj-lt"/>
              <a:buAutoNum type="arabicPeriod"/>
              <a:tabLst>
                <a:tab pos="900430" algn="l"/>
              </a:tabLst>
            </a:pPr>
            <a:r>
              <a:rPr lang="es-ES" dirty="0">
                <a:ea typeface="Times New Roman" panose="02020603050405020304" pitchFamily="18" charset="0"/>
              </a:rPr>
              <a:t>Procedimiento de corrección de cartas y publicaciones, de acuerdo a boletines y mensajes.</a:t>
            </a:r>
            <a:endParaRPr lang="es-CL" dirty="0">
              <a:ea typeface="Times New Roman" panose="02020603050405020304" pitchFamily="18" charset="0"/>
            </a:endParaRPr>
          </a:p>
        </p:txBody>
      </p:sp>
      <p:sp>
        <p:nvSpPr>
          <p:cNvPr id="10" name="Rectángulo 9"/>
          <p:cNvSpPr/>
          <p:nvPr/>
        </p:nvSpPr>
        <p:spPr>
          <a:xfrm>
            <a:off x="3851920" y="1686466"/>
            <a:ext cx="1154961" cy="338554"/>
          </a:xfrm>
          <a:prstGeom prst="rect">
            <a:avLst/>
          </a:prstGeom>
          <a:solidFill>
            <a:srgbClr val="FFC000"/>
          </a:solidFill>
          <a:scene3d>
            <a:camera prst="orthographicFront"/>
            <a:lightRig rig="threePt" dir="t"/>
          </a:scene3d>
          <a:sp3d>
            <a:bevelT/>
          </a:sp3d>
        </p:spPr>
        <p:txBody>
          <a:bodyPr wrap="square">
            <a:spAutoFit/>
          </a:bodyPr>
          <a:lstStyle/>
          <a:p>
            <a:pPr lvl="0" algn="ctr">
              <a:tabLst>
                <a:tab pos="900113" algn="l"/>
              </a:tabLst>
            </a:pPr>
            <a:r>
              <a:rPr lang="es-ES" sz="1600" b="1" dirty="0" smtClean="0">
                <a:ea typeface="Times New Roman" panose="02020603050405020304" pitchFamily="18" charset="0"/>
              </a:rPr>
              <a:t>T</a:t>
            </a:r>
            <a:r>
              <a:rPr lang="es-ES" sz="1600" b="1" dirty="0" smtClean="0">
                <a:ea typeface="Times New Roman" panose="02020603050405020304" pitchFamily="18" charset="0"/>
              </a:rPr>
              <a:t>EMARIO</a:t>
            </a:r>
            <a:endParaRPr lang="es-CL" sz="700" dirty="0"/>
          </a:p>
        </p:txBody>
      </p:sp>
    </p:spTree>
    <p:extLst>
      <p:ext uri="{BB962C8B-B14F-4D97-AF65-F5344CB8AC3E}">
        <p14:creationId xmlns:p14="http://schemas.microsoft.com/office/powerpoint/2010/main" val="163172683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0" name="Rectángulo 9"/>
          <p:cNvSpPr/>
          <p:nvPr/>
        </p:nvSpPr>
        <p:spPr>
          <a:xfrm>
            <a:off x="106859" y="1132112"/>
            <a:ext cx="5222962" cy="338554"/>
          </a:xfrm>
          <a:prstGeom prst="rect">
            <a:avLst/>
          </a:prstGeom>
          <a:solidFill>
            <a:srgbClr val="FFC000"/>
          </a:solidFill>
          <a:scene3d>
            <a:camera prst="orthographicFront"/>
            <a:lightRig rig="threePt" dir="t"/>
          </a:scene3d>
          <a:sp3d>
            <a:bevelT/>
          </a:sp3d>
        </p:spPr>
        <p:txBody>
          <a:bodyPr wrap="square">
            <a:spAutoFit/>
          </a:bodyPr>
          <a:lstStyle/>
          <a:p>
            <a:pPr lvl="0" algn="ctr">
              <a:tabLst>
                <a:tab pos="900113" algn="l"/>
              </a:tabLst>
            </a:pPr>
            <a:r>
              <a:rPr lang="es-ES" sz="1600" b="1" dirty="0" smtClean="0">
                <a:ea typeface="Times New Roman" panose="02020603050405020304" pitchFamily="18" charset="0"/>
              </a:rPr>
              <a:t>1.- Tramitación </a:t>
            </a:r>
            <a:r>
              <a:rPr lang="es-ES" sz="1600" b="1" dirty="0">
                <a:ea typeface="Times New Roman" panose="02020603050405020304" pitchFamily="18" charset="0"/>
              </a:rPr>
              <a:t>del Bitácoras de Mar y Puerto</a:t>
            </a:r>
            <a:endParaRPr lang="es-CL" sz="700" b="1" dirty="0"/>
          </a:p>
        </p:txBody>
      </p:sp>
      <p:sp>
        <p:nvSpPr>
          <p:cNvPr id="3" name="Rectángulo 2"/>
          <p:cNvSpPr/>
          <p:nvPr/>
        </p:nvSpPr>
        <p:spPr>
          <a:xfrm>
            <a:off x="106859" y="1589057"/>
            <a:ext cx="8722143" cy="4247317"/>
          </a:xfrm>
          <a:prstGeom prst="rect">
            <a:avLst/>
          </a:prstGeom>
        </p:spPr>
        <p:txBody>
          <a:bodyPr wrap="square">
            <a:spAutoFit/>
          </a:bodyPr>
          <a:lstStyle/>
          <a:p>
            <a:pPr lvl="0" algn="just"/>
            <a:endParaRPr lang="es-CL" dirty="0"/>
          </a:p>
          <a:p>
            <a:pPr algn="just"/>
            <a:r>
              <a:rPr lang="es-CL" dirty="0" smtClean="0"/>
              <a:t>Generalmente </a:t>
            </a:r>
            <a:r>
              <a:rPr lang="es-CL" dirty="0"/>
              <a:t>en la Unidad se deberá contar con el bitácora que se encuentra en proceso de depósito, el que se encuentra en uso y uno nuevo.</a:t>
            </a:r>
          </a:p>
          <a:p>
            <a:pPr algn="just"/>
            <a:endParaRPr lang="es-CL" dirty="0"/>
          </a:p>
          <a:p>
            <a:pPr algn="just"/>
            <a:r>
              <a:rPr lang="es-CL" dirty="0"/>
              <a:t>El SHOA ha emitido instructivos claros y precisos del correcto llenado del bitácora, para lo cual, el oficial de cargo efectuará la instrucción correspondiente a los oficiales de guardia y personal que cumple funciones de navegante de guardia.</a:t>
            </a:r>
            <a:endParaRPr lang="es-ES_tradnl" dirty="0"/>
          </a:p>
          <a:p>
            <a:pPr lvl="0" algn="just"/>
            <a:endParaRPr lang="es-CL" dirty="0"/>
          </a:p>
          <a:p>
            <a:pPr lvl="0" algn="just"/>
            <a:r>
              <a:rPr lang="es-CL" dirty="0"/>
              <a:t>Para el cierre y depósito del Bitácora se debe cumplir con lo siguiente:</a:t>
            </a:r>
          </a:p>
          <a:p>
            <a:pPr marL="342900" lvl="0" indent="-342900" algn="just">
              <a:buFontTx/>
              <a:buAutoNum type="alphaLcParenR"/>
            </a:pPr>
            <a:r>
              <a:rPr lang="es-CL" dirty="0"/>
              <a:t>La relación de guardia de mar y puerto efectuada por los oficiales se debe completar correctamente.</a:t>
            </a:r>
          </a:p>
          <a:p>
            <a:pPr marL="342900" lvl="0" indent="-342900" algn="just">
              <a:buFontTx/>
              <a:buAutoNum type="alphaLcParenR"/>
            </a:pPr>
            <a:r>
              <a:rPr lang="es-CL" dirty="0"/>
              <a:t>La Fecha y lugar de Depósito debe ser completada y firmada por el comandante que lo realiza.</a:t>
            </a:r>
          </a:p>
          <a:p>
            <a:pPr marL="342900" lvl="0" indent="-342900" algn="just">
              <a:buFontTx/>
              <a:buAutoNum type="alphaLcParenR"/>
            </a:pPr>
            <a:r>
              <a:rPr lang="es-CL" dirty="0"/>
              <a:t>El cargo de Navegación tendrá la responsabilidad de la custodia, correcto llenado y deposito al SHOA.</a:t>
            </a:r>
          </a:p>
        </p:txBody>
      </p:sp>
    </p:spTree>
    <p:extLst>
      <p:ext uri="{BB962C8B-B14F-4D97-AF65-F5344CB8AC3E}">
        <p14:creationId xmlns:p14="http://schemas.microsoft.com/office/powerpoint/2010/main" val="1890298897"/>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0" name="Rectángulo 9"/>
          <p:cNvSpPr/>
          <p:nvPr/>
        </p:nvSpPr>
        <p:spPr>
          <a:xfrm>
            <a:off x="97538" y="1161116"/>
            <a:ext cx="6660232" cy="338554"/>
          </a:xfrm>
          <a:prstGeom prst="rect">
            <a:avLst/>
          </a:prstGeom>
          <a:solidFill>
            <a:srgbClr val="FFC000"/>
          </a:solidFill>
          <a:scene3d>
            <a:camera prst="orthographicFront"/>
            <a:lightRig rig="threePt" dir="t"/>
          </a:scene3d>
          <a:sp3d>
            <a:bevelT/>
          </a:sp3d>
        </p:spPr>
        <p:txBody>
          <a:bodyPr wrap="square">
            <a:spAutoFit/>
          </a:bodyPr>
          <a:lstStyle/>
          <a:p>
            <a:pPr lvl="0">
              <a:tabLst>
                <a:tab pos="900113" algn="l"/>
              </a:tabLst>
            </a:pPr>
            <a:r>
              <a:rPr lang="es-ES" sz="1600" b="1" dirty="0" smtClean="0">
                <a:ea typeface="Times New Roman" panose="02020603050405020304" pitchFamily="18" charset="0"/>
              </a:rPr>
              <a:t>2.- Preparación </a:t>
            </a:r>
            <a:r>
              <a:rPr lang="es-ES" sz="1600" b="1" dirty="0">
                <a:ea typeface="Times New Roman" panose="02020603050405020304" pitchFamily="18" charset="0"/>
              </a:rPr>
              <a:t>de la Revista de Inspección de Arribo del </a:t>
            </a:r>
            <a:r>
              <a:rPr lang="es-ES" sz="1600" b="1" dirty="0" smtClean="0">
                <a:ea typeface="Times New Roman" panose="02020603050405020304" pitchFamily="18" charset="0"/>
              </a:rPr>
              <a:t>Cargo.</a:t>
            </a:r>
            <a:endParaRPr lang="es-CL" sz="700" b="1" dirty="0"/>
          </a:p>
        </p:txBody>
      </p:sp>
      <p:pic>
        <p:nvPicPr>
          <p:cNvPr id="3" name="Imagen 2"/>
          <p:cNvPicPr>
            <a:picLocks noChangeAspect="1"/>
          </p:cNvPicPr>
          <p:nvPr/>
        </p:nvPicPr>
        <p:blipFill>
          <a:blip r:embed="rId4"/>
          <a:stretch>
            <a:fillRect/>
          </a:stretch>
        </p:blipFill>
        <p:spPr>
          <a:xfrm>
            <a:off x="65088" y="1532830"/>
            <a:ext cx="2929628" cy="3816467"/>
          </a:xfrm>
          <a:prstGeom prst="rect">
            <a:avLst/>
          </a:prstGeom>
        </p:spPr>
      </p:pic>
      <p:pic>
        <p:nvPicPr>
          <p:cNvPr id="6" name="Imagen 5"/>
          <p:cNvPicPr>
            <a:picLocks noChangeAspect="1"/>
          </p:cNvPicPr>
          <p:nvPr/>
        </p:nvPicPr>
        <p:blipFill>
          <a:blip r:embed="rId5"/>
          <a:stretch>
            <a:fillRect/>
          </a:stretch>
        </p:blipFill>
        <p:spPr>
          <a:xfrm>
            <a:off x="2994716" y="1638501"/>
            <a:ext cx="2993834" cy="3832108"/>
          </a:xfrm>
          <a:prstGeom prst="rect">
            <a:avLst/>
          </a:prstGeom>
        </p:spPr>
      </p:pic>
      <p:pic>
        <p:nvPicPr>
          <p:cNvPr id="7" name="Imagen 6"/>
          <p:cNvPicPr>
            <a:picLocks noChangeAspect="1"/>
          </p:cNvPicPr>
          <p:nvPr/>
        </p:nvPicPr>
        <p:blipFill>
          <a:blip r:embed="rId6"/>
          <a:stretch>
            <a:fillRect/>
          </a:stretch>
        </p:blipFill>
        <p:spPr>
          <a:xfrm>
            <a:off x="5890310" y="1698455"/>
            <a:ext cx="3049572" cy="3835741"/>
          </a:xfrm>
          <a:prstGeom prst="rect">
            <a:avLst/>
          </a:prstGeom>
        </p:spPr>
      </p:pic>
    </p:spTree>
    <p:extLst>
      <p:ext uri="{BB962C8B-B14F-4D97-AF65-F5344CB8AC3E}">
        <p14:creationId xmlns:p14="http://schemas.microsoft.com/office/powerpoint/2010/main" val="367095844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0" name="Rectángulo 9"/>
          <p:cNvSpPr/>
          <p:nvPr/>
        </p:nvSpPr>
        <p:spPr>
          <a:xfrm>
            <a:off x="87374" y="1141785"/>
            <a:ext cx="8964488" cy="338554"/>
          </a:xfrm>
          <a:prstGeom prst="rect">
            <a:avLst/>
          </a:prstGeom>
          <a:solidFill>
            <a:srgbClr val="FFC000"/>
          </a:solidFill>
          <a:scene3d>
            <a:camera prst="orthographicFront"/>
            <a:lightRig rig="threePt" dir="t"/>
          </a:scene3d>
          <a:sp3d>
            <a:bevelT/>
          </a:sp3d>
        </p:spPr>
        <p:txBody>
          <a:bodyPr wrap="square">
            <a:spAutoFit/>
          </a:bodyPr>
          <a:lstStyle/>
          <a:p>
            <a:pPr lvl="0">
              <a:tabLst>
                <a:tab pos="900113" algn="l"/>
              </a:tabLst>
            </a:pPr>
            <a:r>
              <a:rPr lang="es-ES" sz="1600" b="1" dirty="0" smtClean="0">
                <a:ea typeface="Times New Roman" panose="02020603050405020304" pitchFamily="18" charset="0"/>
              </a:rPr>
              <a:t>3.- Preparación </a:t>
            </a:r>
            <a:r>
              <a:rPr lang="es-ES" sz="1600" b="1" dirty="0">
                <a:ea typeface="Times New Roman" panose="02020603050405020304" pitchFamily="18" charset="0"/>
              </a:rPr>
              <a:t>de la Revista de Inspección Técnica para el equipamiento de </a:t>
            </a:r>
            <a:r>
              <a:rPr lang="es-ES" sz="1600" b="1" dirty="0" smtClean="0">
                <a:ea typeface="Times New Roman" panose="02020603050405020304" pitchFamily="18" charset="0"/>
              </a:rPr>
              <a:t>Navegación.</a:t>
            </a:r>
            <a:endParaRPr lang="es-CL" sz="700" b="1" dirty="0"/>
          </a:p>
        </p:txBody>
      </p:sp>
      <p:pic>
        <p:nvPicPr>
          <p:cNvPr id="3" name="Imagen 2"/>
          <p:cNvPicPr>
            <a:picLocks noChangeAspect="1"/>
          </p:cNvPicPr>
          <p:nvPr/>
        </p:nvPicPr>
        <p:blipFill>
          <a:blip r:embed="rId4"/>
          <a:stretch>
            <a:fillRect/>
          </a:stretch>
        </p:blipFill>
        <p:spPr>
          <a:xfrm>
            <a:off x="846900" y="1930519"/>
            <a:ext cx="7106642" cy="1971950"/>
          </a:xfrm>
          <a:prstGeom prst="rect">
            <a:avLst/>
          </a:prstGeom>
        </p:spPr>
      </p:pic>
    </p:spTree>
    <p:extLst>
      <p:ext uri="{BB962C8B-B14F-4D97-AF65-F5344CB8AC3E}">
        <p14:creationId xmlns:p14="http://schemas.microsoft.com/office/powerpoint/2010/main" val="3698215577"/>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0" name="Rectángulo 9"/>
          <p:cNvSpPr/>
          <p:nvPr/>
        </p:nvSpPr>
        <p:spPr>
          <a:xfrm>
            <a:off x="87374" y="1119391"/>
            <a:ext cx="6860890" cy="338554"/>
          </a:xfrm>
          <a:prstGeom prst="rect">
            <a:avLst/>
          </a:prstGeom>
          <a:solidFill>
            <a:srgbClr val="FFC000"/>
          </a:solidFill>
          <a:scene3d>
            <a:camera prst="orthographicFront"/>
            <a:lightRig rig="threePt" dir="t"/>
          </a:scene3d>
          <a:sp3d>
            <a:bevelT/>
          </a:sp3d>
        </p:spPr>
        <p:txBody>
          <a:bodyPr wrap="square">
            <a:spAutoFit/>
          </a:bodyPr>
          <a:lstStyle/>
          <a:p>
            <a:pPr lvl="0">
              <a:tabLst>
                <a:tab pos="900113" algn="l"/>
              </a:tabLst>
            </a:pPr>
            <a:r>
              <a:rPr lang="es-ES" sz="1600" b="1" dirty="0" smtClean="0">
                <a:ea typeface="Times New Roman" panose="02020603050405020304" pitchFamily="18" charset="0"/>
              </a:rPr>
              <a:t>4.- Relación </a:t>
            </a:r>
            <a:r>
              <a:rPr lang="es-ES" sz="1600" b="1" dirty="0">
                <a:ea typeface="Times New Roman" panose="02020603050405020304" pitchFamily="18" charset="0"/>
              </a:rPr>
              <a:t>con la documentación de clasificación </a:t>
            </a:r>
            <a:r>
              <a:rPr lang="es-ES" sz="1600" b="1" dirty="0" smtClean="0">
                <a:ea typeface="Times New Roman" panose="02020603050405020304" pitchFamily="18" charset="0"/>
              </a:rPr>
              <a:t>SECRETO. </a:t>
            </a:r>
            <a:endParaRPr lang="es-CL" sz="700" b="1" dirty="0"/>
          </a:p>
        </p:txBody>
      </p:sp>
      <p:sp>
        <p:nvSpPr>
          <p:cNvPr id="3" name="CuadroTexto 2"/>
          <p:cNvSpPr txBox="1"/>
          <p:nvPr/>
        </p:nvSpPr>
        <p:spPr>
          <a:xfrm>
            <a:off x="3419872" y="2420888"/>
            <a:ext cx="1813317" cy="369332"/>
          </a:xfrm>
          <a:prstGeom prst="rect">
            <a:avLst/>
          </a:prstGeom>
          <a:noFill/>
        </p:spPr>
        <p:txBody>
          <a:bodyPr wrap="none" rtlCol="0">
            <a:spAutoFit/>
          </a:bodyPr>
          <a:lstStyle/>
          <a:p>
            <a:r>
              <a:rPr lang="es-ES" dirty="0" smtClean="0"/>
              <a:t>DERROTEROS</a:t>
            </a:r>
            <a:endParaRPr lang="es-CL" dirty="0"/>
          </a:p>
        </p:txBody>
      </p:sp>
    </p:spTree>
    <p:extLst>
      <p:ext uri="{BB962C8B-B14F-4D97-AF65-F5344CB8AC3E}">
        <p14:creationId xmlns:p14="http://schemas.microsoft.com/office/powerpoint/2010/main" val="3347717601"/>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0" name="Rectángulo 9"/>
          <p:cNvSpPr/>
          <p:nvPr/>
        </p:nvSpPr>
        <p:spPr>
          <a:xfrm>
            <a:off x="102508" y="1126049"/>
            <a:ext cx="8496944" cy="307777"/>
          </a:xfrm>
          <a:prstGeom prst="rect">
            <a:avLst/>
          </a:prstGeom>
          <a:solidFill>
            <a:srgbClr val="FFC000"/>
          </a:solidFill>
          <a:scene3d>
            <a:camera prst="orthographicFront"/>
            <a:lightRig rig="threePt" dir="t"/>
          </a:scene3d>
          <a:sp3d>
            <a:bevelT/>
          </a:sp3d>
        </p:spPr>
        <p:txBody>
          <a:bodyPr wrap="square">
            <a:spAutoFit/>
          </a:bodyPr>
          <a:lstStyle/>
          <a:p>
            <a:pPr algn="ctr">
              <a:tabLst>
                <a:tab pos="900113" algn="l"/>
              </a:tabLst>
            </a:pPr>
            <a:r>
              <a:rPr lang="es-ES" sz="1400" b="1" dirty="0" smtClean="0">
                <a:ea typeface="Times New Roman" panose="02020603050405020304" pitchFamily="18" charset="0"/>
              </a:rPr>
              <a:t>5.- Procedimiento </a:t>
            </a:r>
            <a:r>
              <a:rPr lang="es-ES" sz="1400" b="1" dirty="0">
                <a:ea typeface="Times New Roman" panose="02020603050405020304" pitchFamily="18" charset="0"/>
              </a:rPr>
              <a:t>de corrección de cartas y publicaciones, de acuerdo a boletines y </a:t>
            </a:r>
            <a:r>
              <a:rPr lang="es-ES" sz="1400" b="1" dirty="0" smtClean="0">
                <a:ea typeface="Times New Roman" panose="02020603050405020304" pitchFamily="18" charset="0"/>
              </a:rPr>
              <a:t>mensajes</a:t>
            </a:r>
            <a:endParaRPr lang="es-CL" sz="1200" b="1" dirty="0"/>
          </a:p>
        </p:txBody>
      </p:sp>
      <p:pic>
        <p:nvPicPr>
          <p:cNvPr id="3" name="Imagen 2"/>
          <p:cNvPicPr>
            <a:picLocks noChangeAspect="1"/>
          </p:cNvPicPr>
          <p:nvPr/>
        </p:nvPicPr>
        <p:blipFill>
          <a:blip r:embed="rId4"/>
          <a:stretch>
            <a:fillRect/>
          </a:stretch>
        </p:blipFill>
        <p:spPr>
          <a:xfrm>
            <a:off x="0" y="1450389"/>
            <a:ext cx="3045764" cy="3813968"/>
          </a:xfrm>
          <a:prstGeom prst="rect">
            <a:avLst/>
          </a:prstGeom>
        </p:spPr>
      </p:pic>
      <p:pic>
        <p:nvPicPr>
          <p:cNvPr id="6" name="Imagen 5"/>
          <p:cNvPicPr>
            <a:picLocks noChangeAspect="1"/>
          </p:cNvPicPr>
          <p:nvPr/>
        </p:nvPicPr>
        <p:blipFill>
          <a:blip r:embed="rId5"/>
          <a:stretch>
            <a:fillRect/>
          </a:stretch>
        </p:blipFill>
        <p:spPr>
          <a:xfrm>
            <a:off x="3045764" y="1488141"/>
            <a:ext cx="2947090" cy="2228891"/>
          </a:xfrm>
          <a:prstGeom prst="rect">
            <a:avLst/>
          </a:prstGeom>
        </p:spPr>
      </p:pic>
      <p:pic>
        <p:nvPicPr>
          <p:cNvPr id="12" name="Imagen 11"/>
          <p:cNvPicPr>
            <a:picLocks noChangeAspect="1"/>
          </p:cNvPicPr>
          <p:nvPr/>
        </p:nvPicPr>
        <p:blipFill rotWithShape="1">
          <a:blip r:embed="rId6"/>
          <a:srcRect l="25455" t="26669" r="26396" b="5409"/>
          <a:stretch/>
        </p:blipFill>
        <p:spPr>
          <a:xfrm>
            <a:off x="5796136" y="3624604"/>
            <a:ext cx="3097526" cy="2456659"/>
          </a:xfrm>
          <a:prstGeom prst="rect">
            <a:avLst/>
          </a:prstGeom>
          <a:ln w="57150">
            <a:solidFill>
              <a:srgbClr val="C00000"/>
            </a:solidFill>
          </a:ln>
        </p:spPr>
      </p:pic>
      <p:sp>
        <p:nvSpPr>
          <p:cNvPr id="7" name="Rectángulo 6"/>
          <p:cNvSpPr/>
          <p:nvPr/>
        </p:nvSpPr>
        <p:spPr>
          <a:xfrm>
            <a:off x="6601965" y="3111802"/>
            <a:ext cx="1560042" cy="461665"/>
          </a:xfrm>
          <a:prstGeom prst="rect">
            <a:avLst/>
          </a:prstGeom>
        </p:spPr>
        <p:txBody>
          <a:bodyPr wrap="none">
            <a:spAutoFit/>
          </a:bodyPr>
          <a:lstStyle/>
          <a:p>
            <a:pPr>
              <a:defRPr/>
            </a:pPr>
            <a:r>
              <a:rPr lang="es-ES_tradnl" sz="2400" b="1" u="sng" kern="0" dirty="0">
                <a:solidFill>
                  <a:srgbClr val="C00000"/>
                </a:solidFill>
                <a:latin typeface="Garamond" pitchFamily="18" charset="0"/>
              </a:rPr>
              <a:t>NURNAV</a:t>
            </a:r>
            <a:endParaRPr lang="es-ES" sz="2400" b="1" u="sng" kern="0" dirty="0">
              <a:solidFill>
                <a:srgbClr val="C00000"/>
              </a:solidFill>
              <a:latin typeface="Garamond" pitchFamily="18" charset="0"/>
            </a:endParaRPr>
          </a:p>
        </p:txBody>
      </p:sp>
    </p:spTree>
    <p:extLst>
      <p:ext uri="{BB962C8B-B14F-4D97-AF65-F5344CB8AC3E}">
        <p14:creationId xmlns:p14="http://schemas.microsoft.com/office/powerpoint/2010/main" val="2178084246"/>
      </p:ext>
    </p:extLst>
  </p:cSld>
  <p:clrMapOvr>
    <a:masterClrMapping/>
  </p:clrMapOvr>
  <p:timing>
    <p:tnLst>
      <p:par>
        <p:cTn id="1" dur="indefinite" restart="never" nodeType="tmRoot"/>
      </p:par>
    </p:tnLst>
  </p:timing>
</p:sld>
</file>

<file path=ppt/theme/theme1.xml><?xml version="1.0" encoding="utf-8"?>
<a:theme xmlns:a="http://schemas.openxmlformats.org/drawingml/2006/main" name="Diseño personalizad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Diseño personalizad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Diseño personalizad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16889</TotalTime>
  <Words>2006</Words>
  <Application>Microsoft Office PowerPoint</Application>
  <PresentationFormat>Presentación en pantalla (4:3)</PresentationFormat>
  <Paragraphs>368</Paragraphs>
  <Slides>52</Slides>
  <Notes>0</Notes>
  <HiddenSlides>3</HiddenSlides>
  <MMClips>0</MMClips>
  <ScaleCrop>false</ScaleCrop>
  <HeadingPairs>
    <vt:vector size="6" baseType="variant">
      <vt:variant>
        <vt:lpstr>Fuentes usadas</vt:lpstr>
      </vt:variant>
      <vt:variant>
        <vt:i4>5</vt:i4>
      </vt:variant>
      <vt:variant>
        <vt:lpstr>Tema</vt:lpstr>
      </vt:variant>
      <vt:variant>
        <vt:i4>3</vt:i4>
      </vt:variant>
      <vt:variant>
        <vt:lpstr>Títulos de diapositiva</vt:lpstr>
      </vt:variant>
      <vt:variant>
        <vt:i4>52</vt:i4>
      </vt:variant>
    </vt:vector>
  </HeadingPairs>
  <TitlesOfParts>
    <vt:vector size="60" baseType="lpstr">
      <vt:lpstr>Arial</vt:lpstr>
      <vt:lpstr>Calibri</vt:lpstr>
      <vt:lpstr>DilleniaUPC</vt:lpstr>
      <vt:lpstr>Garamond</vt:lpstr>
      <vt:lpstr>Times New Roman</vt:lpstr>
      <vt:lpstr>Diseño personalizado</vt:lpstr>
      <vt:lpstr>1_Diseño personalizado</vt:lpstr>
      <vt:lpstr>2_Diseño personalizado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HERNAN VEAS FUENTES_x000d_
 S1 NAVEGANTE_x000d_
SECRETARIA ESTUDO OPERACIONES</dc:creator>
  <cp:lastModifiedBy>Jefe Estudio Operaciones, T1 Esteban Hernández Bustos</cp:lastModifiedBy>
  <cp:revision>787</cp:revision>
  <cp:lastPrinted>2020-01-09T11:38:01Z</cp:lastPrinted>
  <dcterms:created xsi:type="dcterms:W3CDTF">2019-04-03T18:26:13Z</dcterms:created>
  <dcterms:modified xsi:type="dcterms:W3CDTF">2025-07-26T19:36:30Z</dcterms:modified>
</cp:coreProperties>
</file>