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24"/>
  </p:notesMasterIdLst>
  <p:sldIdLst>
    <p:sldId id="256" r:id="rId2"/>
    <p:sldId id="331" r:id="rId3"/>
    <p:sldId id="340" r:id="rId4"/>
    <p:sldId id="341" r:id="rId5"/>
    <p:sldId id="342" r:id="rId6"/>
    <p:sldId id="344" r:id="rId7"/>
    <p:sldId id="345" r:id="rId8"/>
    <p:sldId id="346" r:id="rId9"/>
    <p:sldId id="347" r:id="rId10"/>
    <p:sldId id="349" r:id="rId11"/>
    <p:sldId id="350" r:id="rId12"/>
    <p:sldId id="335" r:id="rId13"/>
    <p:sldId id="336" r:id="rId14"/>
    <p:sldId id="330" r:id="rId15"/>
    <p:sldId id="383" r:id="rId16"/>
    <p:sldId id="351" r:id="rId17"/>
    <p:sldId id="281" r:id="rId18"/>
    <p:sldId id="278" r:id="rId19"/>
    <p:sldId id="283" r:id="rId20"/>
    <p:sldId id="282" r:id="rId21"/>
    <p:sldId id="285" r:id="rId22"/>
    <p:sldId id="382" r:id="rId2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udio Figueroa Escalier" initials="C.F.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FF91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334"/>
    <p:restoredTop sz="95345"/>
  </p:normalViewPr>
  <p:slideViewPr>
    <p:cSldViewPr>
      <p:cViewPr varScale="1">
        <p:scale>
          <a:sx n="110" d="100"/>
          <a:sy n="110" d="100"/>
        </p:scale>
        <p:origin x="824" y="176"/>
      </p:cViewPr>
      <p:guideLst>
        <p:guide orient="horz" pos="2160"/>
        <p:guide pos="3840"/>
      </p:guideLst>
    </p:cSldViewPr>
  </p:slideViewPr>
  <p:notesTextViewPr>
    <p:cViewPr>
      <p:scale>
        <a:sx n="1" d="1"/>
        <a:sy n="1" d="1"/>
      </p:scale>
      <p:origin x="0" y="0"/>
    </p:cViewPr>
  </p:notesTextViewPr>
  <p:sorterViewPr>
    <p:cViewPr>
      <p:scale>
        <a:sx n="100" d="100"/>
        <a:sy n="100" d="100"/>
      </p:scale>
      <p:origin x="0" y="-29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D8A80-312E-4B45-88CF-D1D20CEADDBA}"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s-ES"/>
        </a:p>
      </dgm:t>
    </dgm:pt>
    <dgm:pt modelId="{411742F4-3BB0-0747-94CB-ADA912A5323E}">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Diagrama de interacciones</a:t>
          </a:r>
        </a:p>
      </dgm:t>
    </dgm:pt>
    <dgm:pt modelId="{031F9B61-3DB4-FD43-8E28-7F42661813A7}" type="parTrans" cxnId="{9534AD72-95DE-814B-A448-A0927F75254D}">
      <dgm:prSet/>
      <dgm:spPr/>
      <dgm:t>
        <a:bodyPr/>
        <a:lstStyle/>
        <a:p>
          <a:endParaRPr lang="es-ES"/>
        </a:p>
      </dgm:t>
    </dgm:pt>
    <dgm:pt modelId="{C75E7EC0-30B3-C34B-95E7-6DF3ECB6DF3E}" type="sibTrans" cxnId="{9534AD72-95DE-814B-A448-A0927F75254D}">
      <dgm:prSet/>
      <dgm:spPr/>
      <dgm:t>
        <a:bodyPr/>
        <a:lstStyle/>
        <a:p>
          <a:endParaRPr lang="es-ES"/>
        </a:p>
      </dgm:t>
    </dgm:pt>
    <dgm:pt modelId="{96274CEB-D112-8C48-A4FD-DB8DF050B62C}">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Inventario de fuerzas</a:t>
          </a:r>
        </a:p>
      </dgm:t>
    </dgm:pt>
    <dgm:pt modelId="{33B47927-38DE-014B-9656-C83D08AC81D6}" type="parTrans" cxnId="{AD603EC6-08A1-2B45-B6DF-86294FC7B644}">
      <dgm:prSet/>
      <dgm:spPr/>
      <dgm:t>
        <a:bodyPr/>
        <a:lstStyle/>
        <a:p>
          <a:endParaRPr lang="es-ES"/>
        </a:p>
      </dgm:t>
    </dgm:pt>
    <dgm:pt modelId="{D17DCCF9-18D6-0140-9D94-3D3B182A5630}" type="sibTrans" cxnId="{AD603EC6-08A1-2B45-B6DF-86294FC7B644}">
      <dgm:prSet/>
      <dgm:spPr/>
      <dgm:t>
        <a:bodyPr/>
        <a:lstStyle/>
        <a:p>
          <a:endParaRPr lang="es-ES"/>
        </a:p>
      </dgm:t>
    </dgm:pt>
    <dgm:pt modelId="{554360C4-0AD5-8948-AAC5-F4B3CCA14677}">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Diagrama de cuerpo libre</a:t>
          </a:r>
        </a:p>
      </dgm:t>
    </dgm:pt>
    <dgm:pt modelId="{604B7F4F-7794-C54E-8807-A125EE7E1892}" type="parTrans" cxnId="{1A10EE34-CD44-0F4E-92FD-FCC9383EACA4}">
      <dgm:prSet/>
      <dgm:spPr/>
      <dgm:t>
        <a:bodyPr/>
        <a:lstStyle/>
        <a:p>
          <a:endParaRPr lang="es-ES"/>
        </a:p>
      </dgm:t>
    </dgm:pt>
    <dgm:pt modelId="{CEF9EAA8-6686-FD42-8826-52019A5816CE}" type="sibTrans" cxnId="{1A10EE34-CD44-0F4E-92FD-FCC9383EACA4}">
      <dgm:prSet/>
      <dgm:spPr/>
      <dgm:t>
        <a:bodyPr/>
        <a:lstStyle/>
        <a:p>
          <a:endParaRPr lang="es-ES"/>
        </a:p>
      </dgm:t>
    </dgm:pt>
    <dgm:pt modelId="{09F7A3D4-A6C8-394F-A25A-9FC1A80BB658}">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Predicción de la aceleración (centrípeta)</a:t>
          </a:r>
        </a:p>
      </dgm:t>
    </dgm:pt>
    <dgm:pt modelId="{F5955718-F4F8-BB47-B836-E0F793B84D9A}" type="parTrans" cxnId="{F4F6D351-7CDF-464E-9BEC-F86A3F65FABB}">
      <dgm:prSet/>
      <dgm:spPr/>
      <dgm:t>
        <a:bodyPr/>
        <a:lstStyle/>
        <a:p>
          <a:endParaRPr lang="es-ES"/>
        </a:p>
      </dgm:t>
    </dgm:pt>
    <dgm:pt modelId="{25B57DBF-0272-1842-8870-D3C70334B586}" type="sibTrans" cxnId="{F4F6D351-7CDF-464E-9BEC-F86A3F65FABB}">
      <dgm:prSet/>
      <dgm:spPr/>
      <dgm:t>
        <a:bodyPr/>
        <a:lstStyle/>
        <a:p>
          <a:endParaRPr lang="es-ES"/>
        </a:p>
      </dgm:t>
    </dgm:pt>
    <dgm:pt modelId="{D4B67069-D851-BB4F-8BB0-86B4D7E3B06A}">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Aplicaciones Leyes de Newton</a:t>
          </a:r>
        </a:p>
      </dgm:t>
    </dgm:pt>
    <dgm:pt modelId="{3483AAAC-8EEF-B144-8715-218679EA0834}" type="parTrans" cxnId="{D55B4339-D9AD-2B4F-A250-2982C9C9C91A}">
      <dgm:prSet/>
      <dgm:spPr/>
      <dgm:t>
        <a:bodyPr/>
        <a:lstStyle/>
        <a:p>
          <a:endParaRPr lang="es-ES"/>
        </a:p>
      </dgm:t>
    </dgm:pt>
    <dgm:pt modelId="{5928F52D-BA3F-B54F-A566-573EC65B4CE7}" type="sibTrans" cxnId="{D55B4339-D9AD-2B4F-A250-2982C9C9C91A}">
      <dgm:prSet/>
      <dgm:spPr/>
      <dgm:t>
        <a:bodyPr/>
        <a:lstStyle/>
        <a:p>
          <a:endParaRPr lang="es-ES"/>
        </a:p>
      </dgm:t>
    </dgm:pt>
    <dgm:pt modelId="{9D6AA04C-4C2A-F949-A86F-6FAC8B7F634D}">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Resolución y su interpretación</a:t>
          </a:r>
        </a:p>
      </dgm:t>
    </dgm:pt>
    <dgm:pt modelId="{DA8A2874-D359-9240-B8CA-FCA059EFEB25}" type="parTrans" cxnId="{2D5729CC-BDF5-FD48-A689-B6BAA1ADF222}">
      <dgm:prSet/>
      <dgm:spPr/>
      <dgm:t>
        <a:bodyPr/>
        <a:lstStyle/>
        <a:p>
          <a:endParaRPr lang="es-ES"/>
        </a:p>
      </dgm:t>
    </dgm:pt>
    <dgm:pt modelId="{3D9A9A45-8BA1-C441-8BBC-143433A9CE62}" type="sibTrans" cxnId="{2D5729CC-BDF5-FD48-A689-B6BAA1ADF222}">
      <dgm:prSet/>
      <dgm:spPr/>
      <dgm:t>
        <a:bodyPr/>
        <a:lstStyle/>
        <a:p>
          <a:endParaRPr lang="es-ES"/>
        </a:p>
      </dgm:t>
    </dgm:pt>
    <dgm:pt modelId="{57D59C2D-2473-D046-9018-DD21C133E186}" type="pres">
      <dgm:prSet presAssocID="{C02D8A80-312E-4B45-88CF-D1D20CEADDBA}" presName="Name0" presStyleCnt="0">
        <dgm:presLayoutVars>
          <dgm:chMax val="7"/>
          <dgm:chPref val="7"/>
          <dgm:dir/>
        </dgm:presLayoutVars>
      </dgm:prSet>
      <dgm:spPr/>
    </dgm:pt>
    <dgm:pt modelId="{4D90690D-6B48-F947-AE39-AB5F4D179E16}" type="pres">
      <dgm:prSet presAssocID="{C02D8A80-312E-4B45-88CF-D1D20CEADDBA}" presName="Name1" presStyleCnt="0"/>
      <dgm:spPr/>
    </dgm:pt>
    <dgm:pt modelId="{D5746F11-A972-7D47-A97B-C7861483E3F8}" type="pres">
      <dgm:prSet presAssocID="{C02D8A80-312E-4B45-88CF-D1D20CEADDBA}" presName="cycle" presStyleCnt="0"/>
      <dgm:spPr/>
    </dgm:pt>
    <dgm:pt modelId="{8B8A03ED-C258-3A4D-9AB1-798D33D7FC2D}" type="pres">
      <dgm:prSet presAssocID="{C02D8A80-312E-4B45-88CF-D1D20CEADDBA}" presName="srcNode" presStyleLbl="node1" presStyleIdx="0" presStyleCnt="6"/>
      <dgm:spPr/>
    </dgm:pt>
    <dgm:pt modelId="{DE50C590-7AD9-D94A-8EDA-83220A75BD6A}" type="pres">
      <dgm:prSet presAssocID="{C02D8A80-312E-4B45-88CF-D1D20CEADDBA}" presName="conn" presStyleLbl="parChTrans1D2" presStyleIdx="0" presStyleCnt="1"/>
      <dgm:spPr/>
    </dgm:pt>
    <dgm:pt modelId="{BBA343DF-3851-1B40-AB42-63BBD6FDAC06}" type="pres">
      <dgm:prSet presAssocID="{C02D8A80-312E-4B45-88CF-D1D20CEADDBA}" presName="extraNode" presStyleLbl="node1" presStyleIdx="0" presStyleCnt="6"/>
      <dgm:spPr/>
    </dgm:pt>
    <dgm:pt modelId="{82388208-5F9B-6447-892C-3D8EE26D6CC5}" type="pres">
      <dgm:prSet presAssocID="{C02D8A80-312E-4B45-88CF-D1D20CEADDBA}" presName="dstNode" presStyleLbl="node1" presStyleIdx="0" presStyleCnt="6"/>
      <dgm:spPr/>
    </dgm:pt>
    <dgm:pt modelId="{6F39740B-3A38-DF4A-9ECD-95EBE3FA82E7}" type="pres">
      <dgm:prSet presAssocID="{411742F4-3BB0-0747-94CB-ADA912A5323E}" presName="text_1" presStyleLbl="node1" presStyleIdx="0" presStyleCnt="6">
        <dgm:presLayoutVars>
          <dgm:bulletEnabled val="1"/>
        </dgm:presLayoutVars>
      </dgm:prSet>
      <dgm:spPr/>
    </dgm:pt>
    <dgm:pt modelId="{57880FAC-5230-C24F-B168-C9091117B4E1}" type="pres">
      <dgm:prSet presAssocID="{411742F4-3BB0-0747-94CB-ADA912A5323E}" presName="accent_1" presStyleCnt="0"/>
      <dgm:spPr/>
    </dgm:pt>
    <dgm:pt modelId="{8F19C103-C5DC-2346-82F3-D416E645D07F}" type="pres">
      <dgm:prSet presAssocID="{411742F4-3BB0-0747-94CB-ADA912A5323E}" presName="accentRepeatNode" presStyleLbl="solidFgAcc1" presStyleIdx="0" presStyleCnt="6"/>
      <dgm:spPr/>
    </dgm:pt>
    <dgm:pt modelId="{7EC5BB90-7645-0B44-B7C9-F159314C2888}" type="pres">
      <dgm:prSet presAssocID="{96274CEB-D112-8C48-A4FD-DB8DF050B62C}" presName="text_2" presStyleLbl="node1" presStyleIdx="1" presStyleCnt="6">
        <dgm:presLayoutVars>
          <dgm:bulletEnabled val="1"/>
        </dgm:presLayoutVars>
      </dgm:prSet>
      <dgm:spPr/>
    </dgm:pt>
    <dgm:pt modelId="{106E58C9-F618-404C-9177-65CC878A3148}" type="pres">
      <dgm:prSet presAssocID="{96274CEB-D112-8C48-A4FD-DB8DF050B62C}" presName="accent_2" presStyleCnt="0"/>
      <dgm:spPr/>
    </dgm:pt>
    <dgm:pt modelId="{0B1B9F8F-0607-3A45-916D-03000E6729DD}" type="pres">
      <dgm:prSet presAssocID="{96274CEB-D112-8C48-A4FD-DB8DF050B62C}" presName="accentRepeatNode" presStyleLbl="solidFgAcc1" presStyleIdx="1" presStyleCnt="6"/>
      <dgm:spPr/>
    </dgm:pt>
    <dgm:pt modelId="{CAE316D5-F489-3C4E-A8DF-9F2B5EBB8137}" type="pres">
      <dgm:prSet presAssocID="{554360C4-0AD5-8948-AAC5-F4B3CCA14677}" presName="text_3" presStyleLbl="node1" presStyleIdx="2" presStyleCnt="6">
        <dgm:presLayoutVars>
          <dgm:bulletEnabled val="1"/>
        </dgm:presLayoutVars>
      </dgm:prSet>
      <dgm:spPr/>
    </dgm:pt>
    <dgm:pt modelId="{37029777-4F28-3245-831E-E53AE09F83EB}" type="pres">
      <dgm:prSet presAssocID="{554360C4-0AD5-8948-AAC5-F4B3CCA14677}" presName="accent_3" presStyleCnt="0"/>
      <dgm:spPr/>
    </dgm:pt>
    <dgm:pt modelId="{C018BCEF-570D-D84E-9FBC-4107B7A67D80}" type="pres">
      <dgm:prSet presAssocID="{554360C4-0AD5-8948-AAC5-F4B3CCA14677}" presName="accentRepeatNode" presStyleLbl="solidFgAcc1" presStyleIdx="2" presStyleCnt="6"/>
      <dgm:spPr/>
    </dgm:pt>
    <dgm:pt modelId="{98EF123D-DE7D-D047-894B-2E4203A17332}" type="pres">
      <dgm:prSet presAssocID="{09F7A3D4-A6C8-394F-A25A-9FC1A80BB658}" presName="text_4" presStyleLbl="node1" presStyleIdx="3" presStyleCnt="6">
        <dgm:presLayoutVars>
          <dgm:bulletEnabled val="1"/>
        </dgm:presLayoutVars>
      </dgm:prSet>
      <dgm:spPr/>
    </dgm:pt>
    <dgm:pt modelId="{0086C77D-8DD4-7047-80B6-176A1878DC29}" type="pres">
      <dgm:prSet presAssocID="{09F7A3D4-A6C8-394F-A25A-9FC1A80BB658}" presName="accent_4" presStyleCnt="0"/>
      <dgm:spPr/>
    </dgm:pt>
    <dgm:pt modelId="{37CE4D03-08DF-DD4C-8A3B-8D7F4A63C1AA}" type="pres">
      <dgm:prSet presAssocID="{09F7A3D4-A6C8-394F-A25A-9FC1A80BB658}" presName="accentRepeatNode" presStyleLbl="solidFgAcc1" presStyleIdx="3" presStyleCnt="6"/>
      <dgm:spPr/>
    </dgm:pt>
    <dgm:pt modelId="{495E0013-23F6-D949-A4D7-2F3CB78167B4}" type="pres">
      <dgm:prSet presAssocID="{D4B67069-D851-BB4F-8BB0-86B4D7E3B06A}" presName="text_5" presStyleLbl="node1" presStyleIdx="4" presStyleCnt="6">
        <dgm:presLayoutVars>
          <dgm:bulletEnabled val="1"/>
        </dgm:presLayoutVars>
      </dgm:prSet>
      <dgm:spPr/>
    </dgm:pt>
    <dgm:pt modelId="{EBC72651-9338-9646-A171-3ECD31D70278}" type="pres">
      <dgm:prSet presAssocID="{D4B67069-D851-BB4F-8BB0-86B4D7E3B06A}" presName="accent_5" presStyleCnt="0"/>
      <dgm:spPr/>
    </dgm:pt>
    <dgm:pt modelId="{62E482B2-367B-554D-8298-FDB8ADEDB9D2}" type="pres">
      <dgm:prSet presAssocID="{D4B67069-D851-BB4F-8BB0-86B4D7E3B06A}" presName="accentRepeatNode" presStyleLbl="solidFgAcc1" presStyleIdx="4" presStyleCnt="6"/>
      <dgm:spPr/>
    </dgm:pt>
    <dgm:pt modelId="{AE1F2FE4-2EBD-5A40-9AB6-FD46B8971919}" type="pres">
      <dgm:prSet presAssocID="{9D6AA04C-4C2A-F949-A86F-6FAC8B7F634D}" presName="text_6" presStyleLbl="node1" presStyleIdx="5" presStyleCnt="6">
        <dgm:presLayoutVars>
          <dgm:bulletEnabled val="1"/>
        </dgm:presLayoutVars>
      </dgm:prSet>
      <dgm:spPr/>
    </dgm:pt>
    <dgm:pt modelId="{68F99F34-15EB-AD42-8A84-379B3EECD9A8}" type="pres">
      <dgm:prSet presAssocID="{9D6AA04C-4C2A-F949-A86F-6FAC8B7F634D}" presName="accent_6" presStyleCnt="0"/>
      <dgm:spPr/>
    </dgm:pt>
    <dgm:pt modelId="{FB58934F-A411-4F4E-AB03-C02B5D03505C}" type="pres">
      <dgm:prSet presAssocID="{9D6AA04C-4C2A-F949-A86F-6FAC8B7F634D}" presName="accentRepeatNode" presStyleLbl="solidFgAcc1" presStyleIdx="5" presStyleCnt="6"/>
      <dgm:spPr/>
    </dgm:pt>
  </dgm:ptLst>
  <dgm:cxnLst>
    <dgm:cxn modelId="{05D8A10A-80F0-7241-9E8D-16AB7EBEBBAA}" type="presOf" srcId="{9D6AA04C-4C2A-F949-A86F-6FAC8B7F634D}" destId="{AE1F2FE4-2EBD-5A40-9AB6-FD46B8971919}" srcOrd="0" destOrd="0" presId="urn:microsoft.com/office/officeart/2008/layout/VerticalCurvedList"/>
    <dgm:cxn modelId="{96527724-6824-3A48-8A67-85184B19ECCD}" type="presOf" srcId="{09F7A3D4-A6C8-394F-A25A-9FC1A80BB658}" destId="{98EF123D-DE7D-D047-894B-2E4203A17332}" srcOrd="0" destOrd="0" presId="urn:microsoft.com/office/officeart/2008/layout/VerticalCurvedList"/>
    <dgm:cxn modelId="{03153D25-DAE2-4249-BF21-28E66FC72B55}" type="presOf" srcId="{554360C4-0AD5-8948-AAC5-F4B3CCA14677}" destId="{CAE316D5-F489-3C4E-A8DF-9F2B5EBB8137}" srcOrd="0" destOrd="0" presId="urn:microsoft.com/office/officeart/2008/layout/VerticalCurvedList"/>
    <dgm:cxn modelId="{1A10EE34-CD44-0F4E-92FD-FCC9383EACA4}" srcId="{C02D8A80-312E-4B45-88CF-D1D20CEADDBA}" destId="{554360C4-0AD5-8948-AAC5-F4B3CCA14677}" srcOrd="2" destOrd="0" parTransId="{604B7F4F-7794-C54E-8807-A125EE7E1892}" sibTransId="{CEF9EAA8-6686-FD42-8826-52019A5816CE}"/>
    <dgm:cxn modelId="{D55B4339-D9AD-2B4F-A250-2982C9C9C91A}" srcId="{C02D8A80-312E-4B45-88CF-D1D20CEADDBA}" destId="{D4B67069-D851-BB4F-8BB0-86B4D7E3B06A}" srcOrd="4" destOrd="0" parTransId="{3483AAAC-8EEF-B144-8715-218679EA0834}" sibTransId="{5928F52D-BA3F-B54F-A566-573EC65B4CE7}"/>
    <dgm:cxn modelId="{F4F6D351-7CDF-464E-9BEC-F86A3F65FABB}" srcId="{C02D8A80-312E-4B45-88CF-D1D20CEADDBA}" destId="{09F7A3D4-A6C8-394F-A25A-9FC1A80BB658}" srcOrd="3" destOrd="0" parTransId="{F5955718-F4F8-BB47-B836-E0F793B84D9A}" sibTransId="{25B57DBF-0272-1842-8870-D3C70334B586}"/>
    <dgm:cxn modelId="{5D30F75A-3021-5A49-8458-63031C7831D8}" type="presOf" srcId="{C02D8A80-312E-4B45-88CF-D1D20CEADDBA}" destId="{57D59C2D-2473-D046-9018-DD21C133E186}" srcOrd="0" destOrd="0" presId="urn:microsoft.com/office/officeart/2008/layout/VerticalCurvedList"/>
    <dgm:cxn modelId="{E112BE5D-D0EF-834D-BD09-AC85C9B9BC38}" type="presOf" srcId="{C75E7EC0-30B3-C34B-95E7-6DF3ECB6DF3E}" destId="{DE50C590-7AD9-D94A-8EDA-83220A75BD6A}" srcOrd="0" destOrd="0" presId="urn:microsoft.com/office/officeart/2008/layout/VerticalCurvedList"/>
    <dgm:cxn modelId="{9534AD72-95DE-814B-A448-A0927F75254D}" srcId="{C02D8A80-312E-4B45-88CF-D1D20CEADDBA}" destId="{411742F4-3BB0-0747-94CB-ADA912A5323E}" srcOrd="0" destOrd="0" parTransId="{031F9B61-3DB4-FD43-8E28-7F42661813A7}" sibTransId="{C75E7EC0-30B3-C34B-95E7-6DF3ECB6DF3E}"/>
    <dgm:cxn modelId="{10E85789-28E0-D64D-A99C-A07007A03830}" type="presOf" srcId="{96274CEB-D112-8C48-A4FD-DB8DF050B62C}" destId="{7EC5BB90-7645-0B44-B7C9-F159314C2888}" srcOrd="0" destOrd="0" presId="urn:microsoft.com/office/officeart/2008/layout/VerticalCurvedList"/>
    <dgm:cxn modelId="{AD603EC6-08A1-2B45-B6DF-86294FC7B644}" srcId="{C02D8A80-312E-4B45-88CF-D1D20CEADDBA}" destId="{96274CEB-D112-8C48-A4FD-DB8DF050B62C}" srcOrd="1" destOrd="0" parTransId="{33B47927-38DE-014B-9656-C83D08AC81D6}" sibTransId="{D17DCCF9-18D6-0140-9D94-3D3B182A5630}"/>
    <dgm:cxn modelId="{2D5729CC-BDF5-FD48-A689-B6BAA1ADF222}" srcId="{C02D8A80-312E-4B45-88CF-D1D20CEADDBA}" destId="{9D6AA04C-4C2A-F949-A86F-6FAC8B7F634D}" srcOrd="5" destOrd="0" parTransId="{DA8A2874-D359-9240-B8CA-FCA059EFEB25}" sibTransId="{3D9A9A45-8BA1-C441-8BBC-143433A9CE62}"/>
    <dgm:cxn modelId="{B20182DA-2B39-C444-8BC0-49779F3FCC7C}" type="presOf" srcId="{D4B67069-D851-BB4F-8BB0-86B4D7E3B06A}" destId="{495E0013-23F6-D949-A4D7-2F3CB78167B4}" srcOrd="0" destOrd="0" presId="urn:microsoft.com/office/officeart/2008/layout/VerticalCurvedList"/>
    <dgm:cxn modelId="{599EEBF4-A1E4-274E-B121-67C1701D2E03}" type="presOf" srcId="{411742F4-3BB0-0747-94CB-ADA912A5323E}" destId="{6F39740B-3A38-DF4A-9ECD-95EBE3FA82E7}" srcOrd="0" destOrd="0" presId="urn:microsoft.com/office/officeart/2008/layout/VerticalCurvedList"/>
    <dgm:cxn modelId="{9EB070CE-2C63-B841-BD22-CA69331F3540}" type="presParOf" srcId="{57D59C2D-2473-D046-9018-DD21C133E186}" destId="{4D90690D-6B48-F947-AE39-AB5F4D179E16}" srcOrd="0" destOrd="0" presId="urn:microsoft.com/office/officeart/2008/layout/VerticalCurvedList"/>
    <dgm:cxn modelId="{DE823BD7-D63F-BB4F-B050-E4C961A23419}" type="presParOf" srcId="{4D90690D-6B48-F947-AE39-AB5F4D179E16}" destId="{D5746F11-A972-7D47-A97B-C7861483E3F8}" srcOrd="0" destOrd="0" presId="urn:microsoft.com/office/officeart/2008/layout/VerticalCurvedList"/>
    <dgm:cxn modelId="{1577B715-1647-8444-A929-AC90973C19A8}" type="presParOf" srcId="{D5746F11-A972-7D47-A97B-C7861483E3F8}" destId="{8B8A03ED-C258-3A4D-9AB1-798D33D7FC2D}" srcOrd="0" destOrd="0" presId="urn:microsoft.com/office/officeart/2008/layout/VerticalCurvedList"/>
    <dgm:cxn modelId="{57FCC3CC-A216-1A41-8ED3-4DE44D87132E}" type="presParOf" srcId="{D5746F11-A972-7D47-A97B-C7861483E3F8}" destId="{DE50C590-7AD9-D94A-8EDA-83220A75BD6A}" srcOrd="1" destOrd="0" presId="urn:microsoft.com/office/officeart/2008/layout/VerticalCurvedList"/>
    <dgm:cxn modelId="{39AC5905-B0F1-EA48-80EA-F23ACB7F26B3}" type="presParOf" srcId="{D5746F11-A972-7D47-A97B-C7861483E3F8}" destId="{BBA343DF-3851-1B40-AB42-63BBD6FDAC06}" srcOrd="2" destOrd="0" presId="urn:microsoft.com/office/officeart/2008/layout/VerticalCurvedList"/>
    <dgm:cxn modelId="{0A5BF42B-577D-1B41-B912-6BBC9FB0AFFC}" type="presParOf" srcId="{D5746F11-A972-7D47-A97B-C7861483E3F8}" destId="{82388208-5F9B-6447-892C-3D8EE26D6CC5}" srcOrd="3" destOrd="0" presId="urn:microsoft.com/office/officeart/2008/layout/VerticalCurvedList"/>
    <dgm:cxn modelId="{51C1CC88-F74B-0147-92B7-70F74DC98C6D}" type="presParOf" srcId="{4D90690D-6B48-F947-AE39-AB5F4D179E16}" destId="{6F39740B-3A38-DF4A-9ECD-95EBE3FA82E7}" srcOrd="1" destOrd="0" presId="urn:microsoft.com/office/officeart/2008/layout/VerticalCurvedList"/>
    <dgm:cxn modelId="{570B67CB-0415-BA4E-8455-ED4E321464C9}" type="presParOf" srcId="{4D90690D-6B48-F947-AE39-AB5F4D179E16}" destId="{57880FAC-5230-C24F-B168-C9091117B4E1}" srcOrd="2" destOrd="0" presId="urn:microsoft.com/office/officeart/2008/layout/VerticalCurvedList"/>
    <dgm:cxn modelId="{87101BF1-BD59-3445-82B9-61DD8AEE0963}" type="presParOf" srcId="{57880FAC-5230-C24F-B168-C9091117B4E1}" destId="{8F19C103-C5DC-2346-82F3-D416E645D07F}" srcOrd="0" destOrd="0" presId="urn:microsoft.com/office/officeart/2008/layout/VerticalCurvedList"/>
    <dgm:cxn modelId="{0578B1F9-80A7-AB4C-9ED2-20AFD2C838D2}" type="presParOf" srcId="{4D90690D-6B48-F947-AE39-AB5F4D179E16}" destId="{7EC5BB90-7645-0B44-B7C9-F159314C2888}" srcOrd="3" destOrd="0" presId="urn:microsoft.com/office/officeart/2008/layout/VerticalCurvedList"/>
    <dgm:cxn modelId="{E5B3170C-19BA-714E-8D5E-EC676CC558C9}" type="presParOf" srcId="{4D90690D-6B48-F947-AE39-AB5F4D179E16}" destId="{106E58C9-F618-404C-9177-65CC878A3148}" srcOrd="4" destOrd="0" presId="urn:microsoft.com/office/officeart/2008/layout/VerticalCurvedList"/>
    <dgm:cxn modelId="{BC7A433C-3C0E-3E46-A157-32DF0F86912E}" type="presParOf" srcId="{106E58C9-F618-404C-9177-65CC878A3148}" destId="{0B1B9F8F-0607-3A45-916D-03000E6729DD}" srcOrd="0" destOrd="0" presId="urn:microsoft.com/office/officeart/2008/layout/VerticalCurvedList"/>
    <dgm:cxn modelId="{2A14619F-654E-604F-AB59-FAA360FC18C4}" type="presParOf" srcId="{4D90690D-6B48-F947-AE39-AB5F4D179E16}" destId="{CAE316D5-F489-3C4E-A8DF-9F2B5EBB8137}" srcOrd="5" destOrd="0" presId="urn:microsoft.com/office/officeart/2008/layout/VerticalCurvedList"/>
    <dgm:cxn modelId="{B4777F9A-1123-A64A-B4F4-38AD5FEC8C06}" type="presParOf" srcId="{4D90690D-6B48-F947-AE39-AB5F4D179E16}" destId="{37029777-4F28-3245-831E-E53AE09F83EB}" srcOrd="6" destOrd="0" presId="urn:microsoft.com/office/officeart/2008/layout/VerticalCurvedList"/>
    <dgm:cxn modelId="{3BB1B04F-7FF3-8D4B-BFC1-85AAA19BD28C}" type="presParOf" srcId="{37029777-4F28-3245-831E-E53AE09F83EB}" destId="{C018BCEF-570D-D84E-9FBC-4107B7A67D80}" srcOrd="0" destOrd="0" presId="urn:microsoft.com/office/officeart/2008/layout/VerticalCurvedList"/>
    <dgm:cxn modelId="{8B1D5651-30A5-1E4F-B8FD-BE37D9EF45EF}" type="presParOf" srcId="{4D90690D-6B48-F947-AE39-AB5F4D179E16}" destId="{98EF123D-DE7D-D047-894B-2E4203A17332}" srcOrd="7" destOrd="0" presId="urn:microsoft.com/office/officeart/2008/layout/VerticalCurvedList"/>
    <dgm:cxn modelId="{59AAFFB2-D50B-2446-8174-8ADD0453CD96}" type="presParOf" srcId="{4D90690D-6B48-F947-AE39-AB5F4D179E16}" destId="{0086C77D-8DD4-7047-80B6-176A1878DC29}" srcOrd="8" destOrd="0" presId="urn:microsoft.com/office/officeart/2008/layout/VerticalCurvedList"/>
    <dgm:cxn modelId="{8F07AAD0-75D6-CB40-A952-47AAEFB3ED2F}" type="presParOf" srcId="{0086C77D-8DD4-7047-80B6-176A1878DC29}" destId="{37CE4D03-08DF-DD4C-8A3B-8D7F4A63C1AA}" srcOrd="0" destOrd="0" presId="urn:microsoft.com/office/officeart/2008/layout/VerticalCurvedList"/>
    <dgm:cxn modelId="{629C9B8B-D108-4F44-92EA-D2FBE3AF7762}" type="presParOf" srcId="{4D90690D-6B48-F947-AE39-AB5F4D179E16}" destId="{495E0013-23F6-D949-A4D7-2F3CB78167B4}" srcOrd="9" destOrd="0" presId="urn:microsoft.com/office/officeart/2008/layout/VerticalCurvedList"/>
    <dgm:cxn modelId="{09001400-710C-634B-9EA9-E894C69207C8}" type="presParOf" srcId="{4D90690D-6B48-F947-AE39-AB5F4D179E16}" destId="{EBC72651-9338-9646-A171-3ECD31D70278}" srcOrd="10" destOrd="0" presId="urn:microsoft.com/office/officeart/2008/layout/VerticalCurvedList"/>
    <dgm:cxn modelId="{FFDD9A48-6F90-F64E-BF9B-8B81549D1F6C}" type="presParOf" srcId="{EBC72651-9338-9646-A171-3ECD31D70278}" destId="{62E482B2-367B-554D-8298-FDB8ADEDB9D2}" srcOrd="0" destOrd="0" presId="urn:microsoft.com/office/officeart/2008/layout/VerticalCurvedList"/>
    <dgm:cxn modelId="{400BD599-FC90-494A-874C-48AA899D76CA}" type="presParOf" srcId="{4D90690D-6B48-F947-AE39-AB5F4D179E16}" destId="{AE1F2FE4-2EBD-5A40-9AB6-FD46B8971919}" srcOrd="11" destOrd="0" presId="urn:microsoft.com/office/officeart/2008/layout/VerticalCurvedList"/>
    <dgm:cxn modelId="{CFFA1259-E670-BA45-9A2B-14E70BC45C17}" type="presParOf" srcId="{4D90690D-6B48-F947-AE39-AB5F4D179E16}" destId="{68F99F34-15EB-AD42-8A84-379B3EECD9A8}" srcOrd="12" destOrd="0" presId="urn:microsoft.com/office/officeart/2008/layout/VerticalCurvedList"/>
    <dgm:cxn modelId="{4E4CF338-B0DD-BD49-837B-43DE2402B810}" type="presParOf" srcId="{68F99F34-15EB-AD42-8A84-379B3EECD9A8}" destId="{FB58934F-A411-4F4E-AB03-C02B5D03505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50C590-7AD9-D94A-8EDA-83220A75BD6A}">
      <dsp:nvSpPr>
        <dsp:cNvPr id="0" name=""/>
        <dsp:cNvSpPr/>
      </dsp:nvSpPr>
      <dsp:spPr>
        <a:xfrm>
          <a:off x="-5964305" y="-912679"/>
          <a:ext cx="7100241" cy="7100241"/>
        </a:xfrm>
        <a:prstGeom prst="blockArc">
          <a:avLst>
            <a:gd name="adj1" fmla="val 18900000"/>
            <a:gd name="adj2" fmla="val 2700000"/>
            <a:gd name="adj3" fmla="val 304"/>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39740B-3A38-DF4A-9ECD-95EBE3FA82E7}">
      <dsp:nvSpPr>
        <dsp:cNvPr id="0" name=""/>
        <dsp:cNvSpPr/>
      </dsp:nvSpPr>
      <dsp:spPr>
        <a:xfrm>
          <a:off x="423110" y="277775"/>
          <a:ext cx="816262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Diagrama de interacciones</a:t>
          </a:r>
        </a:p>
      </dsp:txBody>
      <dsp:txXfrm>
        <a:off x="423110" y="277775"/>
        <a:ext cx="8162621" cy="555339"/>
      </dsp:txXfrm>
    </dsp:sp>
    <dsp:sp modelId="{8F19C103-C5DC-2346-82F3-D416E645D07F}">
      <dsp:nvSpPr>
        <dsp:cNvPr id="0" name=""/>
        <dsp:cNvSpPr/>
      </dsp:nvSpPr>
      <dsp:spPr>
        <a:xfrm>
          <a:off x="76022" y="208357"/>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C5BB90-7645-0B44-B7C9-F159314C2888}">
      <dsp:nvSpPr>
        <dsp:cNvPr id="0" name=""/>
        <dsp:cNvSpPr/>
      </dsp:nvSpPr>
      <dsp:spPr>
        <a:xfrm>
          <a:off x="879914" y="1110679"/>
          <a:ext cx="7705816"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Inventario de fuerzas</a:t>
          </a:r>
        </a:p>
      </dsp:txBody>
      <dsp:txXfrm>
        <a:off x="879914" y="1110679"/>
        <a:ext cx="7705816" cy="555339"/>
      </dsp:txXfrm>
    </dsp:sp>
    <dsp:sp modelId="{0B1B9F8F-0607-3A45-916D-03000E6729DD}">
      <dsp:nvSpPr>
        <dsp:cNvPr id="0" name=""/>
        <dsp:cNvSpPr/>
      </dsp:nvSpPr>
      <dsp:spPr>
        <a:xfrm>
          <a:off x="532827" y="1041261"/>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E316D5-F489-3C4E-A8DF-9F2B5EBB8137}">
      <dsp:nvSpPr>
        <dsp:cNvPr id="0" name=""/>
        <dsp:cNvSpPr/>
      </dsp:nvSpPr>
      <dsp:spPr>
        <a:xfrm>
          <a:off x="1088800" y="1943583"/>
          <a:ext cx="749693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Diagrama de cuerpo libre</a:t>
          </a:r>
        </a:p>
      </dsp:txBody>
      <dsp:txXfrm>
        <a:off x="1088800" y="1943583"/>
        <a:ext cx="7496931" cy="555339"/>
      </dsp:txXfrm>
    </dsp:sp>
    <dsp:sp modelId="{C018BCEF-570D-D84E-9FBC-4107B7A67D80}">
      <dsp:nvSpPr>
        <dsp:cNvPr id="0" name=""/>
        <dsp:cNvSpPr/>
      </dsp:nvSpPr>
      <dsp:spPr>
        <a:xfrm>
          <a:off x="741713" y="1874165"/>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EF123D-DE7D-D047-894B-2E4203A17332}">
      <dsp:nvSpPr>
        <dsp:cNvPr id="0" name=""/>
        <dsp:cNvSpPr/>
      </dsp:nvSpPr>
      <dsp:spPr>
        <a:xfrm>
          <a:off x="1088800" y="2775959"/>
          <a:ext cx="749693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Predicción de la aceleración (centrípeta)</a:t>
          </a:r>
        </a:p>
      </dsp:txBody>
      <dsp:txXfrm>
        <a:off x="1088800" y="2775959"/>
        <a:ext cx="7496931" cy="555339"/>
      </dsp:txXfrm>
    </dsp:sp>
    <dsp:sp modelId="{37CE4D03-08DF-DD4C-8A3B-8D7F4A63C1AA}">
      <dsp:nvSpPr>
        <dsp:cNvPr id="0" name=""/>
        <dsp:cNvSpPr/>
      </dsp:nvSpPr>
      <dsp:spPr>
        <a:xfrm>
          <a:off x="741713" y="2706541"/>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5E0013-23F6-D949-A4D7-2F3CB78167B4}">
      <dsp:nvSpPr>
        <dsp:cNvPr id="0" name=""/>
        <dsp:cNvSpPr/>
      </dsp:nvSpPr>
      <dsp:spPr>
        <a:xfrm>
          <a:off x="879914" y="3608863"/>
          <a:ext cx="7705816"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Aplicaciones Leyes de Newton</a:t>
          </a:r>
        </a:p>
      </dsp:txBody>
      <dsp:txXfrm>
        <a:off x="879914" y="3608863"/>
        <a:ext cx="7705816" cy="555339"/>
      </dsp:txXfrm>
    </dsp:sp>
    <dsp:sp modelId="{62E482B2-367B-554D-8298-FDB8ADEDB9D2}">
      <dsp:nvSpPr>
        <dsp:cNvPr id="0" name=""/>
        <dsp:cNvSpPr/>
      </dsp:nvSpPr>
      <dsp:spPr>
        <a:xfrm>
          <a:off x="532827" y="3539445"/>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1F2FE4-2EBD-5A40-9AB6-FD46B8971919}">
      <dsp:nvSpPr>
        <dsp:cNvPr id="0" name=""/>
        <dsp:cNvSpPr/>
      </dsp:nvSpPr>
      <dsp:spPr>
        <a:xfrm>
          <a:off x="423110" y="4441767"/>
          <a:ext cx="816262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68580" rIns="68580" bIns="68580" numCol="1" spcCol="1270" anchor="ctr" anchorCtr="0">
          <a:noAutofit/>
        </a:bodyPr>
        <a:lstStyle/>
        <a:p>
          <a:pPr marL="0" lvl="0" indent="0" algn="l" defTabSz="1200150">
            <a:lnSpc>
              <a:spcPct val="90000"/>
            </a:lnSpc>
            <a:spcBef>
              <a:spcPct val="0"/>
            </a:spcBef>
            <a:spcAft>
              <a:spcPct val="35000"/>
            </a:spcAft>
            <a:buNone/>
          </a:pPr>
          <a:r>
            <a:rPr lang="es-ES" sz="2700" kern="1200" dirty="0">
              <a:latin typeface="CMU Serif Roman" panose="02000603000000000000" pitchFamily="2" charset="0"/>
              <a:ea typeface="CMU Serif Roman" panose="02000603000000000000" pitchFamily="2" charset="0"/>
              <a:cs typeface="CMU Serif Roman" panose="02000603000000000000" pitchFamily="2" charset="0"/>
            </a:rPr>
            <a:t>Resolución y su interpretación</a:t>
          </a:r>
        </a:p>
      </dsp:txBody>
      <dsp:txXfrm>
        <a:off x="423110" y="4441767"/>
        <a:ext cx="8162621" cy="555339"/>
      </dsp:txXfrm>
    </dsp:sp>
    <dsp:sp modelId="{FB58934F-A411-4F4E-AB03-C02B5D03505C}">
      <dsp:nvSpPr>
        <dsp:cNvPr id="0" name=""/>
        <dsp:cNvSpPr/>
      </dsp:nvSpPr>
      <dsp:spPr>
        <a:xfrm>
          <a:off x="76022" y="4372349"/>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20-05-22</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10</a:t>
            </a:fld>
            <a:endParaRPr lang="es-CL"/>
          </a:p>
        </p:txBody>
      </p:sp>
    </p:spTree>
    <p:extLst>
      <p:ext uri="{BB962C8B-B14F-4D97-AF65-F5344CB8AC3E}">
        <p14:creationId xmlns:p14="http://schemas.microsoft.com/office/powerpoint/2010/main" val="1614972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20-05-22</a:t>
            </a:fld>
            <a:endParaRPr lang="es-CL"/>
          </a:p>
        </p:txBody>
      </p:sp>
      <p:sp>
        <p:nvSpPr>
          <p:cNvPr id="17" name="16 Marcador de pie de página"/>
          <p:cNvSpPr>
            <a:spLocks noGrp="1"/>
          </p:cNvSpPr>
          <p:nvPr>
            <p:ph type="ftr" sz="quarter" idx="11"/>
          </p:nvPr>
        </p:nvSpPr>
        <p:spPr>
          <a:xfrm>
            <a:off x="2780524" y="236543"/>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20-05-22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3" y="2743200"/>
            <a:ext cx="9497484"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20-05-22</a:t>
            </a:fld>
            <a:endParaRPr lang="es-CL"/>
          </a:p>
        </p:txBody>
      </p:sp>
      <p:sp>
        <p:nvSpPr>
          <p:cNvPr id="13" name="12 Marcador de número de diapositiva"/>
          <p:cNvSpPr>
            <a:spLocks noGrp="1"/>
          </p:cNvSpPr>
          <p:nvPr>
            <p:ph type="sldNum" sz="quarter" idx="11"/>
          </p:nvPr>
        </p:nvSpPr>
        <p:spPr>
          <a:xfrm>
            <a:off x="0" y="1752600"/>
            <a:ext cx="1727200" cy="701676"/>
          </a:xfr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20-05-22</a:t>
            </a:fld>
            <a:endParaRPr lang="es-CL"/>
          </a:p>
        </p:txBody>
      </p:sp>
      <p:sp>
        <p:nvSpPr>
          <p:cNvPr id="10" name="9 Marcador de número de diapositiva"/>
          <p:cNvSpPr>
            <a:spLocks noGrp="1"/>
          </p:cNvSpPr>
          <p:nvPr>
            <p:ph type="sldNum" sz="quarter" idx="16"/>
          </p:nvPr>
        </p:nvSpPr>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20-05-22</a:t>
            </a:fld>
            <a:endParaRPr lang="es-CL"/>
          </a:p>
        </p:txBody>
      </p:sp>
      <p:sp>
        <p:nvSpPr>
          <p:cNvPr id="12" name="11 Marcador de número de diapositiva"/>
          <p:cNvSpPr>
            <a:spLocks noGrp="1"/>
          </p:cNvSpPr>
          <p:nvPr>
            <p:ph type="sldNum" sz="quarter" idx="16"/>
          </p:nvPr>
        </p:nvSpPr>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20-05-22</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20-05-22</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20-05-22</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5"/>
            <a:ext cx="3556000" cy="365125"/>
          </a:xfrm>
        </p:spPr>
        <p:txBody>
          <a:bodyPr rtlCol="0"/>
          <a:lstStyle/>
          <a:p>
            <a:fld id="{C8961CAB-A9C0-4CF9-A6C5-E46BA769987C}" type="datetimeFigureOut">
              <a:rPr lang="es-CL" smtClean="0"/>
              <a:t>20-05-22</a:t>
            </a:fld>
            <a:endParaRPr lang="es-CL"/>
          </a:p>
        </p:txBody>
      </p:sp>
      <p:sp>
        <p:nvSpPr>
          <p:cNvPr id="13" name="12 Marcador de número de diapositiva"/>
          <p:cNvSpPr>
            <a:spLocks noGrp="1"/>
          </p:cNvSpPr>
          <p:nvPr>
            <p:ph type="sldNum" sz="quarter" idx="11"/>
          </p:nvPr>
        </p:nvSpPr>
        <p:spPr>
          <a:xfrm>
            <a:off x="0" y="4667249"/>
            <a:ext cx="1930400" cy="663578"/>
          </a:xfr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11"/>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20-05-22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5D9E6A02-82EB-4F00-B2B1-A1E81554CC4E}"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5"/>
            <a:ext cx="2743200" cy="5516563"/>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7"/>
            <a:ext cx="2946400" cy="365125"/>
          </a:xfrm>
        </p:spPr>
        <p:txBody>
          <a:bodyPr/>
          <a:lstStyle/>
          <a:p>
            <a:fld id="{C8961CAB-A9C0-4CF9-A6C5-E46BA769987C}" type="datetimeFigureOut">
              <a:rPr lang="es-CL" smtClean="0"/>
              <a:t>20-05-22</a:t>
            </a:fld>
            <a:endParaRPr lang="es-CL"/>
          </a:p>
        </p:txBody>
      </p:sp>
      <p:sp>
        <p:nvSpPr>
          <p:cNvPr id="5" name="4 Marcador de pie de página"/>
          <p:cNvSpPr>
            <a:spLocks noGrp="1"/>
          </p:cNvSpPr>
          <p:nvPr>
            <p:ph type="ftr" sz="quarter" idx="11"/>
          </p:nvPr>
        </p:nvSpPr>
        <p:spPr>
          <a:xfrm>
            <a:off x="609605" y="6248212"/>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812800" y="228600"/>
            <a:ext cx="10871200" cy="990600"/>
          </a:xfrm>
          <a:prstGeom prst="rect">
            <a:avLst/>
          </a:prstGeom>
        </p:spPr>
        <p:txBody>
          <a:bodyPr vert="horz" anchor="ctr">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816864" y="1600200"/>
            <a:ext cx="10871200" cy="4526280"/>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128000" y="6248405"/>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20-05-22</a:t>
            </a:fld>
            <a:endParaRPr lang="es-CL"/>
          </a:p>
        </p:txBody>
      </p:sp>
      <p:sp>
        <p:nvSpPr>
          <p:cNvPr id="3" name="2 Marcador de pie de página"/>
          <p:cNvSpPr>
            <a:spLocks noGrp="1"/>
          </p:cNvSpPr>
          <p:nvPr>
            <p:ph type="ftr" sz="quarter" idx="3"/>
          </p:nvPr>
        </p:nvSpPr>
        <p:spPr>
          <a:xfrm>
            <a:off x="812803" y="6248211"/>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7" name="6 Rectángulo"/>
          <p:cNvSpPr/>
          <p:nvPr/>
        </p:nvSpPr>
        <p:spPr bwMode="white">
          <a:xfrm>
            <a:off x="0" y="1234440"/>
            <a:ext cx="12192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280160"/>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787400" y="1280160"/>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3" name="22 Marcador de número de diapositiva"/>
          <p:cNvSpPr>
            <a:spLocks noGrp="1"/>
          </p:cNvSpPr>
          <p:nvPr>
            <p:ph type="sldNum" sz="quarter" idx="4"/>
          </p:nvPr>
        </p:nvSpPr>
        <p:spPr>
          <a:xfrm>
            <a:off x="0" y="1272222"/>
            <a:ext cx="7112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D9E6A02-82EB-4F00-B2B1-A1E81554CC4E}"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image" Target="../media/image26.tiff"/><Relationship Id="rId1" Type="http://schemas.openxmlformats.org/officeDocument/2006/relationships/slideLayout" Target="../slideLayouts/slideLayout2.xml"/><Relationship Id="rId4" Type="http://schemas.openxmlformats.org/officeDocument/2006/relationships/image" Target="../media/image28.tiff"/></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V52H1Xo7Joc" TargetMode="External"/><Relationship Id="rId2" Type="http://schemas.openxmlformats.org/officeDocument/2006/relationships/hyperlink" Target="https://www.youtube.com/watch?v=SxN8Oa8PSL0" TargetMode="External"/><Relationship Id="rId1" Type="http://schemas.openxmlformats.org/officeDocument/2006/relationships/slideLayout" Target="../slideLayouts/slideLayout2.xml"/><Relationship Id="rId4" Type="http://schemas.openxmlformats.org/officeDocument/2006/relationships/hyperlink" Target="https://www.youtube.com/watch?v=RboSHDY5kj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355812" y="3013501"/>
            <a:ext cx="9480376" cy="830997"/>
          </a:xfrm>
          <a:prstGeom prst="rect">
            <a:avLst/>
          </a:prstGeom>
          <a:noFill/>
        </p:spPr>
        <p:txBody>
          <a:bodyPr wrap="square" rtlCol="0">
            <a:spAutoFit/>
          </a:bodyPr>
          <a:lstStyle/>
          <a:p>
            <a:pPr algn="ctr"/>
            <a:r>
              <a:rPr lang="es-CL" sz="4800" dirty="0">
                <a:solidFill>
                  <a:srgbClr val="00456F"/>
                </a:solidFill>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Dinámica del movimiento circular</a:t>
            </a:r>
          </a:p>
        </p:txBody>
      </p:sp>
      <p:pic>
        <p:nvPicPr>
          <p:cNvPr id="4" name="Imagen 3">
            <a:extLst>
              <a:ext uri="{FF2B5EF4-FFF2-40B4-BE49-F238E27FC236}">
                <a16:creationId xmlns:a16="http://schemas.microsoft.com/office/drawing/2014/main" id="{64442B88-D8E0-3A48-BAC9-58663424B685}"/>
              </a:ext>
            </a:extLst>
          </p:cNvPr>
          <p:cNvPicPr>
            <a:picLocks noChangeAspect="1"/>
          </p:cNvPicPr>
          <p:nvPr/>
        </p:nvPicPr>
        <p:blipFill>
          <a:blip r:embed="rId2"/>
          <a:stretch>
            <a:fillRect/>
          </a:stretch>
        </p:blipFill>
        <p:spPr>
          <a:xfrm>
            <a:off x="5266631" y="1026132"/>
            <a:ext cx="1658738" cy="1916832"/>
          </a:xfrm>
          <a:prstGeom prst="rect">
            <a:avLst/>
          </a:prstGeom>
        </p:spPr>
      </p:pic>
      <p:sp>
        <p:nvSpPr>
          <p:cNvPr id="10" name="CuadroTexto 9">
            <a:extLst>
              <a:ext uri="{FF2B5EF4-FFF2-40B4-BE49-F238E27FC236}">
                <a16:creationId xmlns:a16="http://schemas.microsoft.com/office/drawing/2014/main" id="{2429EF15-C3E9-E047-82A7-754C979D6399}"/>
              </a:ext>
            </a:extLst>
          </p:cNvPr>
          <p:cNvSpPr txBox="1"/>
          <p:nvPr/>
        </p:nvSpPr>
        <p:spPr>
          <a:xfrm>
            <a:off x="695400" y="6142750"/>
            <a:ext cx="4968552" cy="523220"/>
          </a:xfrm>
          <a:prstGeom prst="rect">
            <a:avLst/>
          </a:prstGeom>
          <a:noFill/>
        </p:spPr>
        <p:txBody>
          <a:bodyPr wrap="square" rtlCol="0">
            <a:spAutoFit/>
          </a:bodyPr>
          <a:lstStyle/>
          <a:p>
            <a:r>
              <a:rPr lang="es-CL" sz="2800" dirty="0">
                <a:latin typeface="CMU Serif Roman" panose="02000603000000000000" pitchFamily="2" charset="0"/>
                <a:ea typeface="CMU Serif Roman" panose="02000603000000000000" pitchFamily="2" charset="0"/>
                <a:cs typeface="CMU Serif Roman" panose="02000603000000000000" pitchFamily="2" charset="0"/>
              </a:rPr>
              <a:t>Física II</a:t>
            </a:r>
          </a:p>
        </p:txBody>
      </p:sp>
    </p:spTree>
    <p:extLst>
      <p:ext uri="{BB962C8B-B14F-4D97-AF65-F5344CB8AC3E}">
        <p14:creationId xmlns:p14="http://schemas.microsoft.com/office/powerpoint/2010/main" val="434477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pic>
        <p:nvPicPr>
          <p:cNvPr id="15" name="Imagen 14">
            <a:extLst>
              <a:ext uri="{FF2B5EF4-FFF2-40B4-BE49-F238E27FC236}">
                <a16:creationId xmlns:a16="http://schemas.microsoft.com/office/drawing/2014/main" id="{3C9C5B4F-CD0E-4747-9020-197D8CC867BD}"/>
              </a:ext>
            </a:extLst>
          </p:cNvPr>
          <p:cNvPicPr>
            <a:picLocks noChangeAspect="1"/>
          </p:cNvPicPr>
          <p:nvPr/>
        </p:nvPicPr>
        <p:blipFill>
          <a:blip r:embed="rId2"/>
          <a:stretch>
            <a:fillRect/>
          </a:stretch>
        </p:blipFill>
        <p:spPr>
          <a:xfrm>
            <a:off x="1415480" y="1700808"/>
            <a:ext cx="4787017" cy="4752528"/>
          </a:xfrm>
          <a:prstGeom prst="rect">
            <a:avLst/>
          </a:prstGeom>
        </p:spPr>
      </p:pic>
      <mc:AlternateContent xmlns:mc="http://schemas.openxmlformats.org/markup-compatibility/2006" xmlns:a14="http://schemas.microsoft.com/office/drawing/2010/main">
        <mc:Choice Requires="a14">
          <p:sp>
            <p:nvSpPr>
              <p:cNvPr id="16" name="CuadroTexto 15">
                <a:extLst>
                  <a:ext uri="{FF2B5EF4-FFF2-40B4-BE49-F238E27FC236}">
                    <a16:creationId xmlns:a16="http://schemas.microsoft.com/office/drawing/2014/main" id="{868D97DE-6FE2-8E42-BD5D-1D3E27B1A1EF}"/>
                  </a:ext>
                </a:extLst>
              </p:cNvPr>
              <p:cNvSpPr txBox="1"/>
              <p:nvPr/>
            </p:nvSpPr>
            <p:spPr>
              <a:xfrm>
                <a:off x="4727848" y="1556792"/>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oMath>
                  </m:oMathPara>
                </a14:m>
                <a:endParaRPr lang="es-CL" sz="3200" dirty="0">
                  <a:solidFill>
                    <a:srgbClr val="FF0000"/>
                  </a:solidFill>
                </a:endParaRPr>
              </a:p>
            </p:txBody>
          </p:sp>
        </mc:Choice>
        <mc:Fallback xmlns="">
          <p:sp>
            <p:nvSpPr>
              <p:cNvPr id="16" name="CuadroTexto 15">
                <a:extLst>
                  <a:ext uri="{FF2B5EF4-FFF2-40B4-BE49-F238E27FC236}">
                    <a16:creationId xmlns:a16="http://schemas.microsoft.com/office/drawing/2014/main" id="{868D97DE-6FE2-8E42-BD5D-1D3E27B1A1EF}"/>
                  </a:ext>
                </a:extLst>
              </p:cNvPr>
              <p:cNvSpPr txBox="1">
                <a:spLocks noRot="1" noChangeAspect="1" noMove="1" noResize="1" noEditPoints="1" noAdjustHandles="1" noChangeArrowheads="1" noChangeShapeType="1" noTextEdit="1"/>
              </p:cNvSpPr>
              <p:nvPr/>
            </p:nvSpPr>
            <p:spPr>
              <a:xfrm>
                <a:off x="4727848" y="1556792"/>
                <a:ext cx="1080120" cy="584775"/>
              </a:xfrm>
              <a:prstGeom prst="rect">
                <a:avLst/>
              </a:prstGeom>
              <a:blipFill>
                <a:blip r:embed="rId3"/>
                <a:stretch>
                  <a:fillRect t="-25532"/>
                </a:stretch>
              </a:blipFill>
            </p:spPr>
            <p:txBody>
              <a:bodyPr/>
              <a:lstStyle/>
              <a:p>
                <a:r>
                  <a:rPr lang="es-CL">
                    <a:noFill/>
                  </a:rPr>
                  <a:t> </a:t>
                </a:r>
              </a:p>
            </p:txBody>
          </p:sp>
        </mc:Fallback>
      </mc:AlternateContent>
      <p:sp>
        <p:nvSpPr>
          <p:cNvPr id="17" name="CuadroTexto 16">
            <a:extLst>
              <a:ext uri="{FF2B5EF4-FFF2-40B4-BE49-F238E27FC236}">
                <a16:creationId xmlns:a16="http://schemas.microsoft.com/office/drawing/2014/main" id="{E59770E7-E552-E64C-A873-E2B9A81C22C6}"/>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spTree>
    <p:extLst>
      <p:ext uri="{BB962C8B-B14F-4D97-AF65-F5344CB8AC3E}">
        <p14:creationId xmlns:p14="http://schemas.microsoft.com/office/powerpoint/2010/main" val="3563334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grpSp>
        <p:nvGrpSpPr>
          <p:cNvPr id="4" name="Grupo 3">
            <a:extLst>
              <a:ext uri="{FF2B5EF4-FFF2-40B4-BE49-F238E27FC236}">
                <a16:creationId xmlns:a16="http://schemas.microsoft.com/office/drawing/2014/main" id="{856C3530-CE5C-E043-9DCB-5781CFB24830}"/>
              </a:ext>
            </a:extLst>
          </p:cNvPr>
          <p:cNvGrpSpPr/>
          <p:nvPr/>
        </p:nvGrpSpPr>
        <p:grpSpPr>
          <a:xfrm>
            <a:off x="1041563" y="1626244"/>
            <a:ext cx="5702509" cy="5045661"/>
            <a:chOff x="1041563" y="1626244"/>
            <a:chExt cx="5702509" cy="5045661"/>
          </a:xfrm>
        </p:grpSpPr>
        <p:grpSp>
          <p:nvGrpSpPr>
            <p:cNvPr id="11" name="Grupo 10">
              <a:extLst>
                <a:ext uri="{FF2B5EF4-FFF2-40B4-BE49-F238E27FC236}">
                  <a16:creationId xmlns:a16="http://schemas.microsoft.com/office/drawing/2014/main" id="{00AD5D14-9C62-8D4C-ABA0-FD608A130232}"/>
                </a:ext>
              </a:extLst>
            </p:cNvPr>
            <p:cNvGrpSpPr/>
            <p:nvPr/>
          </p:nvGrpSpPr>
          <p:grpSpPr>
            <a:xfrm>
              <a:off x="1041563" y="1626244"/>
              <a:ext cx="5702509" cy="5045661"/>
              <a:chOff x="1041563" y="1626244"/>
              <a:chExt cx="5702509" cy="5045661"/>
            </a:xfrm>
          </p:grpSpPr>
          <p:pic>
            <p:nvPicPr>
              <p:cNvPr id="12" name="Imagen 11">
                <a:extLst>
                  <a:ext uri="{FF2B5EF4-FFF2-40B4-BE49-F238E27FC236}">
                    <a16:creationId xmlns:a16="http://schemas.microsoft.com/office/drawing/2014/main" id="{C90487B5-89B3-7247-9406-F53AE61296FA}"/>
                  </a:ext>
                </a:extLst>
              </p:cNvPr>
              <p:cNvPicPr>
                <a:picLocks noChangeAspect="1"/>
              </p:cNvPicPr>
              <p:nvPr/>
            </p:nvPicPr>
            <p:blipFill>
              <a:blip r:embed="rId2"/>
              <a:stretch>
                <a:fillRect/>
              </a:stretch>
            </p:blipFill>
            <p:spPr>
              <a:xfrm>
                <a:off x="1041563" y="1626245"/>
                <a:ext cx="4838413" cy="5045660"/>
              </a:xfrm>
              <a:prstGeom prst="rect">
                <a:avLst/>
              </a:prstGeom>
            </p:spPr>
          </p:pic>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A1CAEAE7-DCBD-314E-A040-D349155169AE}"/>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A1CAEAE7-DCBD-314E-A040-D349155169AE}"/>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3"/>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8E008674-7224-9A44-882B-4CB7DF12A5C0}"/>
                      </a:ext>
                    </a:extLst>
                  </p:cNvPr>
                  <p:cNvSpPr txBox="1"/>
                  <p:nvPr/>
                </p:nvSpPr>
                <p:spPr>
                  <a:xfrm>
                    <a:off x="5663952" y="3173645"/>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4" name="CuadroTexto 13">
                    <a:extLst>
                      <a:ext uri="{FF2B5EF4-FFF2-40B4-BE49-F238E27FC236}">
                        <a16:creationId xmlns:a16="http://schemas.microsoft.com/office/drawing/2014/main" id="{8E008674-7224-9A44-882B-4CB7DF12A5C0}"/>
                      </a:ext>
                    </a:extLst>
                  </p:cNvPr>
                  <p:cNvSpPr txBox="1">
                    <a:spLocks noRot="1" noChangeAspect="1" noMove="1" noResize="1" noEditPoints="1" noAdjustHandles="1" noChangeArrowheads="1" noChangeShapeType="1" noTextEdit="1"/>
                  </p:cNvSpPr>
                  <p:nvPr/>
                </p:nvSpPr>
                <p:spPr>
                  <a:xfrm>
                    <a:off x="5663952" y="3173645"/>
                    <a:ext cx="1080120" cy="584775"/>
                  </a:xfrm>
                  <a:prstGeom prst="rect">
                    <a:avLst/>
                  </a:prstGeom>
                  <a:blipFill>
                    <a:blip r:embed="rId4"/>
                    <a:stretch>
                      <a:fillRect t="-23404" b="-8511"/>
                    </a:stretch>
                  </a:blipFill>
                </p:spPr>
                <p:txBody>
                  <a:bodyPr/>
                  <a:lstStyle/>
                  <a:p>
                    <a:r>
                      <a:rPr lang="es-CL">
                        <a:noFill/>
                      </a:rPr>
                      <a:t> </a:t>
                    </a:r>
                  </a:p>
                </p:txBody>
              </p:sp>
            </mc:Fallback>
          </mc:AlternateContent>
        </p:grpSp>
        <p:sp>
          <p:nvSpPr>
            <p:cNvPr id="17" name="CuadroTexto 16">
              <a:extLst>
                <a:ext uri="{FF2B5EF4-FFF2-40B4-BE49-F238E27FC236}">
                  <a16:creationId xmlns:a16="http://schemas.microsoft.com/office/drawing/2014/main" id="{E59770E7-E552-E64C-A873-E2B9A81C22C6}"/>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gr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3935664" cy="2404864"/>
              </a:xfrm>
            </p:spPr>
            <p:txBody>
              <a:bodyPr>
                <a:normAutofit/>
              </a:bodyPr>
              <a:lstStyle/>
              <a:p>
                <a:pPr marL="0" indent="0" algn="just">
                  <a:buNone/>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Tomemos una velocidad inicial </a:t>
                </a:r>
                <a14:m>
                  <m:oMath xmlns:m="http://schemas.openxmlformats.org/officeDocument/2006/math">
                    <m:sSub>
                      <m:sSubPr>
                        <m:ctrlP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t> </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y una velocidad final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240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𝑓</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3935664" cy="2404864"/>
              </a:xfrm>
              <a:blipFill>
                <a:blip r:embed="rId5"/>
                <a:stretch>
                  <a:fillRect l="-2251" t="-2105" r="-4502"/>
                </a:stretch>
              </a:blipFill>
            </p:spPr>
            <p:txBody>
              <a:bodyPr/>
              <a:lstStyle/>
              <a:p>
                <a:r>
                  <a:rPr lang="es-CL">
                    <a:noFill/>
                  </a:rPr>
                  <a:t> </a:t>
                </a:r>
              </a:p>
            </p:txBody>
          </p:sp>
        </mc:Fallback>
      </mc:AlternateContent>
    </p:spTree>
    <p:extLst>
      <p:ext uri="{BB962C8B-B14F-4D97-AF65-F5344CB8AC3E}">
        <p14:creationId xmlns:p14="http://schemas.microsoft.com/office/powerpoint/2010/main" val="1212296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223696" cy="2404864"/>
              </a:xfrm>
            </p:spPr>
            <p:txBody>
              <a:bodyPr>
                <a:normAutofit fontScale="77500" lnSpcReduction="20000"/>
              </a:bodyPr>
              <a:lstStyle/>
              <a:p>
                <a:pPr marL="0" indent="0">
                  <a:buNone/>
                </a:pPr>
                <a:r>
                  <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el vector aceleración corresponde a:</a:t>
                </a:r>
              </a:p>
              <a:p>
                <a:pPr marL="0" indent="0" algn="just">
                  <a:buNone/>
                </a:pPr>
                <a:endPar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14:m>
                  <m:oMathPara xmlns:m="http://schemas.openxmlformats.org/officeDocument/2006/math">
                    <m:oMathParaPr>
                      <m:jc m:val="centerGroup"/>
                    </m:oMathParaPr>
                    <m:oMath xmlns:m="http://schemas.openxmlformats.org/officeDocument/2006/math">
                      <m:acc>
                        <m:accPr>
                          <m:chr m:val="⃗"/>
                          <m:ctrlPr>
                            <a:rPr lang="es-CL" sz="35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num>
                        <m:den>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𝑡</m:t>
                          </m:r>
                        </m:den>
                      </m:f>
                    </m:oMath>
                  </m:oMathPara>
                </a14:m>
                <a:endParaRPr lang="es-CL"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223696" cy="2404864"/>
              </a:xfrm>
              <a:blipFill>
                <a:blip r:embed="rId2"/>
                <a:stretch>
                  <a:fillRect l="-2703" t="-4737" r="-5105"/>
                </a:stretch>
              </a:blipFill>
            </p:spPr>
            <p:txBody>
              <a:bodyPr/>
              <a:lstStyle/>
              <a:p>
                <a:r>
                  <a:rPr lang="es-CL">
                    <a:noFill/>
                  </a:rPr>
                  <a:t> </a:t>
                </a:r>
              </a:p>
            </p:txBody>
          </p:sp>
        </mc:Fallback>
      </mc:AlternateContent>
      <p:grpSp>
        <p:nvGrpSpPr>
          <p:cNvPr id="11" name="Grupo 10">
            <a:extLst>
              <a:ext uri="{FF2B5EF4-FFF2-40B4-BE49-F238E27FC236}">
                <a16:creationId xmlns:a16="http://schemas.microsoft.com/office/drawing/2014/main" id="{D33C6060-E8B0-FA47-B2C3-7AFA74972CB5}"/>
              </a:ext>
            </a:extLst>
          </p:cNvPr>
          <p:cNvGrpSpPr/>
          <p:nvPr/>
        </p:nvGrpSpPr>
        <p:grpSpPr>
          <a:xfrm>
            <a:off x="1041563" y="1626244"/>
            <a:ext cx="5702509" cy="5045661"/>
            <a:chOff x="1041563" y="1626244"/>
            <a:chExt cx="5702509" cy="5045661"/>
          </a:xfrm>
        </p:grpSpPr>
        <p:grpSp>
          <p:nvGrpSpPr>
            <p:cNvPr id="12" name="Grupo 11">
              <a:extLst>
                <a:ext uri="{FF2B5EF4-FFF2-40B4-BE49-F238E27FC236}">
                  <a16:creationId xmlns:a16="http://schemas.microsoft.com/office/drawing/2014/main" id="{F01CA53A-F778-5E42-AB92-228A0864EEFE}"/>
                </a:ext>
              </a:extLst>
            </p:cNvPr>
            <p:cNvGrpSpPr/>
            <p:nvPr/>
          </p:nvGrpSpPr>
          <p:grpSpPr>
            <a:xfrm>
              <a:off x="1041563" y="1626244"/>
              <a:ext cx="5702509" cy="5045661"/>
              <a:chOff x="1041563" y="1626244"/>
              <a:chExt cx="5702509" cy="5045661"/>
            </a:xfrm>
          </p:grpSpPr>
          <p:pic>
            <p:nvPicPr>
              <p:cNvPr id="14" name="Imagen 13">
                <a:extLst>
                  <a:ext uri="{FF2B5EF4-FFF2-40B4-BE49-F238E27FC236}">
                    <a16:creationId xmlns:a16="http://schemas.microsoft.com/office/drawing/2014/main" id="{35C077A6-B3F4-5547-AB1D-44CF9AB5FEC8}"/>
                  </a:ext>
                </a:extLst>
              </p:cNvPr>
              <p:cNvPicPr>
                <a:picLocks noChangeAspect="1"/>
              </p:cNvPicPr>
              <p:nvPr/>
            </p:nvPicPr>
            <p:blipFill>
              <a:blip r:embed="rId3"/>
              <a:stretch>
                <a:fillRect/>
              </a:stretch>
            </p:blipFill>
            <p:spPr>
              <a:xfrm>
                <a:off x="1041563" y="1626245"/>
                <a:ext cx="4838413" cy="5045660"/>
              </a:xfrm>
              <a:prstGeom prst="rect">
                <a:avLst/>
              </a:prstGeom>
            </p:spPr>
          </p:pic>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689EC265-16D9-0746-9127-D963757EF5AE}"/>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5" name="CuadroTexto 14">
                    <a:extLst>
                      <a:ext uri="{FF2B5EF4-FFF2-40B4-BE49-F238E27FC236}">
                        <a16:creationId xmlns:a16="http://schemas.microsoft.com/office/drawing/2014/main" id="{689EC265-16D9-0746-9127-D963757EF5AE}"/>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8" name="CuadroTexto 17">
                    <a:extLst>
                      <a:ext uri="{FF2B5EF4-FFF2-40B4-BE49-F238E27FC236}">
                        <a16:creationId xmlns:a16="http://schemas.microsoft.com/office/drawing/2014/main" id="{806E31DE-A5EC-4B41-B523-EA9E3226FEE6}"/>
                      </a:ext>
                    </a:extLst>
                  </p:cNvPr>
                  <p:cNvSpPr txBox="1"/>
                  <p:nvPr/>
                </p:nvSpPr>
                <p:spPr>
                  <a:xfrm>
                    <a:off x="5663952" y="3173645"/>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8" name="CuadroTexto 17">
                    <a:extLst>
                      <a:ext uri="{FF2B5EF4-FFF2-40B4-BE49-F238E27FC236}">
                        <a16:creationId xmlns:a16="http://schemas.microsoft.com/office/drawing/2014/main" id="{806E31DE-A5EC-4B41-B523-EA9E3226FEE6}"/>
                      </a:ext>
                    </a:extLst>
                  </p:cNvPr>
                  <p:cNvSpPr txBox="1">
                    <a:spLocks noRot="1" noChangeAspect="1" noMove="1" noResize="1" noEditPoints="1" noAdjustHandles="1" noChangeArrowheads="1" noChangeShapeType="1" noTextEdit="1"/>
                  </p:cNvSpPr>
                  <p:nvPr/>
                </p:nvSpPr>
                <p:spPr>
                  <a:xfrm>
                    <a:off x="5663952" y="3173645"/>
                    <a:ext cx="1080120" cy="584775"/>
                  </a:xfrm>
                  <a:prstGeom prst="rect">
                    <a:avLst/>
                  </a:prstGeom>
                  <a:blipFill>
                    <a:blip r:embed="rId5"/>
                    <a:stretch>
                      <a:fillRect t="-23404" b="-8511"/>
                    </a:stretch>
                  </a:blipFill>
                </p:spPr>
                <p:txBody>
                  <a:bodyPr/>
                  <a:lstStyle/>
                  <a:p>
                    <a:r>
                      <a:rPr lang="es-CL">
                        <a:noFill/>
                      </a:rPr>
                      <a:t> </a:t>
                    </a:r>
                  </a:p>
                </p:txBody>
              </p:sp>
            </mc:Fallback>
          </mc:AlternateContent>
        </p:grpSp>
        <p:sp>
          <p:nvSpPr>
            <p:cNvPr id="13" name="CuadroTexto 12">
              <a:extLst>
                <a:ext uri="{FF2B5EF4-FFF2-40B4-BE49-F238E27FC236}">
                  <a16:creationId xmlns:a16="http://schemas.microsoft.com/office/drawing/2014/main" id="{A434D1D1-A182-B448-B733-484B8E783B63}"/>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grpSp>
    </p:spTree>
    <p:extLst>
      <p:ext uri="{BB962C8B-B14F-4D97-AF65-F5344CB8AC3E}">
        <p14:creationId xmlns:p14="http://schemas.microsoft.com/office/powerpoint/2010/main" val="3521382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223696" cy="2404864"/>
              </a:xfrm>
            </p:spPr>
            <p:txBody>
              <a:bodyPr>
                <a:normAutofit fontScale="77500" lnSpcReduction="20000"/>
              </a:bodyPr>
              <a:lstStyle/>
              <a:p>
                <a:pPr marL="0" indent="0">
                  <a:buNone/>
                </a:pPr>
                <a:r>
                  <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el vector aceleración corresponde a:</a:t>
                </a:r>
              </a:p>
              <a:p>
                <a:pPr marL="0" indent="0" algn="just">
                  <a:buNone/>
                </a:pPr>
                <a:endPar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14:m>
                  <m:oMathPara xmlns:m="http://schemas.openxmlformats.org/officeDocument/2006/math">
                    <m:oMathParaPr>
                      <m:jc m:val="centerGroup"/>
                    </m:oMathParaPr>
                    <m:oMath xmlns:m="http://schemas.openxmlformats.org/officeDocument/2006/math">
                      <m:acc>
                        <m:accPr>
                          <m:chr m:val="⃗"/>
                          <m:ctrlPr>
                            <a:rPr lang="es-CL" sz="35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sSub>
                            <m:sSub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𝑓</m:t>
                              </m:r>
                            </m:sub>
                          </m:s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sSub>
                            <m:sSub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num>
                        <m:den>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𝑡</m:t>
                          </m:r>
                        </m:den>
                      </m:f>
                    </m:oMath>
                  </m:oMathPara>
                </a14:m>
                <a:endParaRPr lang="es-CL"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223696" cy="2404864"/>
              </a:xfrm>
              <a:blipFill>
                <a:blip r:embed="rId2"/>
                <a:stretch>
                  <a:fillRect l="-2703" t="-4737" r="-5105"/>
                </a:stretch>
              </a:blipFill>
            </p:spPr>
            <p:txBody>
              <a:bodyPr/>
              <a:lstStyle/>
              <a:p>
                <a:r>
                  <a:rPr lang="es-CL">
                    <a:noFill/>
                  </a:rPr>
                  <a:t> </a:t>
                </a:r>
              </a:p>
            </p:txBody>
          </p:sp>
        </mc:Fallback>
      </mc:AlternateContent>
      <p:pic>
        <p:nvPicPr>
          <p:cNvPr id="8" name="Imagen 7">
            <a:extLst>
              <a:ext uri="{FF2B5EF4-FFF2-40B4-BE49-F238E27FC236}">
                <a16:creationId xmlns:a16="http://schemas.microsoft.com/office/drawing/2014/main" id="{9F437E7B-1582-EA43-A7EF-42D1D3D682CE}"/>
              </a:ext>
            </a:extLst>
          </p:cNvPr>
          <p:cNvPicPr>
            <a:picLocks noChangeAspect="1"/>
          </p:cNvPicPr>
          <p:nvPr/>
        </p:nvPicPr>
        <p:blipFill>
          <a:blip r:embed="rId3"/>
          <a:stretch>
            <a:fillRect/>
          </a:stretch>
        </p:blipFill>
        <p:spPr>
          <a:xfrm>
            <a:off x="1055440" y="1563080"/>
            <a:ext cx="4896544" cy="5106280"/>
          </a:xfrm>
          <a:prstGeom prst="rect">
            <a:avLst/>
          </a:prstGeom>
        </p:spPr>
      </p:pic>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E7979F53-836E-B547-8F26-0EA7236BC9AA}"/>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2" name="CuadroTexto 11">
                <a:extLst>
                  <a:ext uri="{FF2B5EF4-FFF2-40B4-BE49-F238E27FC236}">
                    <a16:creationId xmlns:a16="http://schemas.microsoft.com/office/drawing/2014/main" id="{E7979F53-836E-B547-8F26-0EA7236BC9AA}"/>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18DCEF74-5088-AE47-B163-97976AB4CFA3}"/>
                  </a:ext>
                </a:extLst>
              </p:cNvPr>
              <p:cNvSpPr txBox="1"/>
              <p:nvPr/>
            </p:nvSpPr>
            <p:spPr>
              <a:xfrm>
                <a:off x="3791744" y="234190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r>
                            <a:rPr lang="es-ES" sz="3200" b="0" i="1" smtClean="0">
                              <a:solidFill>
                                <a:srgbClr val="FF0000"/>
                              </a:solidFill>
                              <a:latin typeface="Cambria Math" panose="02040503050406030204" pitchFamily="18" charset="0"/>
                            </a:rPr>
                            <m:t>−</m:t>
                          </m:r>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18DCEF74-5088-AE47-B163-97976AB4CFA3}"/>
                  </a:ext>
                </a:extLst>
              </p:cNvPr>
              <p:cNvSpPr txBox="1">
                <a:spLocks noRot="1" noChangeAspect="1" noMove="1" noResize="1" noEditPoints="1" noAdjustHandles="1" noChangeArrowheads="1" noChangeShapeType="1" noTextEdit="1"/>
              </p:cNvSpPr>
              <p:nvPr/>
            </p:nvSpPr>
            <p:spPr>
              <a:xfrm>
                <a:off x="3791744" y="2341906"/>
                <a:ext cx="1080120" cy="584775"/>
              </a:xfrm>
              <a:prstGeom prst="rect">
                <a:avLst/>
              </a:prstGeom>
              <a:blipFill>
                <a:blip r:embed="rId5"/>
                <a:stretch>
                  <a:fillRect t="-23404" b="-8511"/>
                </a:stretch>
              </a:blipFill>
            </p:spPr>
            <p:txBody>
              <a:bodyPr/>
              <a:lstStyle/>
              <a:p>
                <a:r>
                  <a:rPr lang="es-CL">
                    <a:noFill/>
                  </a:rPr>
                  <a:t> </a:t>
                </a:r>
              </a:p>
            </p:txBody>
          </p:sp>
        </mc:Fallback>
      </mc:AlternateContent>
    </p:spTree>
    <p:extLst>
      <p:ext uri="{BB962C8B-B14F-4D97-AF65-F5344CB8AC3E}">
        <p14:creationId xmlns:p14="http://schemas.microsoft.com/office/powerpoint/2010/main" val="2545988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410376" cy="2404864"/>
              </a:xfrm>
            </p:spPr>
            <p:txBody>
              <a:bodyPr>
                <a:normAutofit lnSpcReduction="100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El vector aceleración </a:t>
                </a:r>
                <a14:m>
                  <m:oMath xmlns:m="http://schemas.openxmlformats.org/officeDocument/2006/math">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tiene igual dirección al vector </a:t>
                </a:r>
                <a14:m>
                  <m:oMath xmlns:m="http://schemas.openxmlformats.org/officeDocument/2006/math">
                    <m:r>
                      <a:rPr lang="es-ES" sz="3200" b="0" i="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ya que el tiempo t no es negativo.</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410376" cy="2404864"/>
              </a:xfrm>
              <a:blipFill>
                <a:blip r:embed="rId2"/>
                <a:stretch>
                  <a:fillRect l="-3448" t="-8947" r="-2874" b="-3684"/>
                </a:stretch>
              </a:blipFill>
            </p:spPr>
            <p:txBody>
              <a:bodyPr/>
              <a:lstStyle/>
              <a:p>
                <a:r>
                  <a:rPr lang="es-CL">
                    <a:noFill/>
                  </a:rPr>
                  <a:t> </a:t>
                </a:r>
              </a:p>
            </p:txBody>
          </p:sp>
        </mc:Fallback>
      </mc:AlternateContent>
      <p:pic>
        <p:nvPicPr>
          <p:cNvPr id="8" name="Imagen 7">
            <a:extLst>
              <a:ext uri="{FF2B5EF4-FFF2-40B4-BE49-F238E27FC236}">
                <a16:creationId xmlns:a16="http://schemas.microsoft.com/office/drawing/2014/main" id="{9F437E7B-1582-EA43-A7EF-42D1D3D682CE}"/>
              </a:ext>
            </a:extLst>
          </p:cNvPr>
          <p:cNvPicPr>
            <a:picLocks noChangeAspect="1"/>
          </p:cNvPicPr>
          <p:nvPr/>
        </p:nvPicPr>
        <p:blipFill>
          <a:blip r:embed="rId3"/>
          <a:stretch>
            <a:fillRect/>
          </a:stretch>
        </p:blipFill>
        <p:spPr>
          <a:xfrm>
            <a:off x="1055440" y="1563080"/>
            <a:ext cx="4896544" cy="5106280"/>
          </a:xfrm>
          <a:prstGeom prst="rect">
            <a:avLst/>
          </a:prstGeom>
        </p:spPr>
      </p:pic>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E7979F53-836E-B547-8F26-0EA7236BC9AA}"/>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2" name="CuadroTexto 11">
                <a:extLst>
                  <a:ext uri="{FF2B5EF4-FFF2-40B4-BE49-F238E27FC236}">
                    <a16:creationId xmlns:a16="http://schemas.microsoft.com/office/drawing/2014/main" id="{E7979F53-836E-B547-8F26-0EA7236BC9AA}"/>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18DCEF74-5088-AE47-B163-97976AB4CFA3}"/>
                  </a:ext>
                </a:extLst>
              </p:cNvPr>
              <p:cNvSpPr txBox="1"/>
              <p:nvPr/>
            </p:nvSpPr>
            <p:spPr>
              <a:xfrm>
                <a:off x="3791744" y="234190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r>
                            <a:rPr lang="es-ES" sz="3200" b="0" i="1" smtClean="0">
                              <a:solidFill>
                                <a:srgbClr val="FF0000"/>
                              </a:solidFill>
                              <a:latin typeface="Cambria Math" panose="02040503050406030204" pitchFamily="18" charset="0"/>
                            </a:rPr>
                            <m:t>−</m:t>
                          </m:r>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18DCEF74-5088-AE47-B163-97976AB4CFA3}"/>
                  </a:ext>
                </a:extLst>
              </p:cNvPr>
              <p:cNvSpPr txBox="1">
                <a:spLocks noRot="1" noChangeAspect="1" noMove="1" noResize="1" noEditPoints="1" noAdjustHandles="1" noChangeArrowheads="1" noChangeShapeType="1" noTextEdit="1"/>
              </p:cNvSpPr>
              <p:nvPr/>
            </p:nvSpPr>
            <p:spPr>
              <a:xfrm>
                <a:off x="3791744" y="2341906"/>
                <a:ext cx="1080120" cy="584775"/>
              </a:xfrm>
              <a:prstGeom prst="rect">
                <a:avLst/>
              </a:prstGeom>
              <a:blipFill>
                <a:blip r:embed="rId5"/>
                <a:stretch>
                  <a:fillRect t="-23404" b="-8511"/>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p:nvPr/>
        </p:nvCxnSpPr>
        <p:spPr>
          <a:xfrm flipH="1">
            <a:off x="5015880" y="2780928"/>
            <a:ext cx="432048" cy="360040"/>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2AC041FB-223C-2C45-8721-4BAFF1FFDA45}"/>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3200" b="0" i="1" smtClean="0">
                          <a:solidFill>
                            <a:srgbClr val="00B050"/>
                          </a:solidFill>
                          <a:latin typeface="Cambria Math" panose="02040503050406030204" pitchFamily="18" charset="0"/>
                        </a:rPr>
                        <m:t>∆</m:t>
                      </m:r>
                      <m:acc>
                        <m:accPr>
                          <m:chr m:val="⃗"/>
                          <m:ctrlPr>
                            <a:rPr lang="es-ES" sz="3200" b="0" i="1" smtClean="0">
                              <a:solidFill>
                                <a:srgbClr val="00B050"/>
                              </a:solidFill>
                              <a:latin typeface="Cambria Math" panose="02040503050406030204" pitchFamily="18" charset="0"/>
                            </a:rPr>
                          </m:ctrlPr>
                        </m:accPr>
                        <m:e>
                          <m:r>
                            <a:rPr lang="es-ES" sz="3200" b="0" i="1" smtClean="0">
                              <a:solidFill>
                                <a:srgbClr val="00B050"/>
                              </a:solidFill>
                              <a:latin typeface="Cambria Math" panose="02040503050406030204" pitchFamily="18" charset="0"/>
                            </a:rPr>
                            <m:t>𝑣</m:t>
                          </m:r>
                        </m:e>
                      </m:acc>
                    </m:oMath>
                  </m:oMathPara>
                </a14:m>
                <a:endParaRPr lang="es-CL" sz="3200" dirty="0">
                  <a:solidFill>
                    <a:srgbClr val="00B050"/>
                  </a:solidFill>
                </a:endParaRPr>
              </a:p>
            </p:txBody>
          </p:sp>
        </mc:Choice>
        <mc:Fallback xmlns="">
          <p:sp>
            <p:nvSpPr>
              <p:cNvPr id="11" name="CuadroTexto 10">
                <a:extLst>
                  <a:ext uri="{FF2B5EF4-FFF2-40B4-BE49-F238E27FC236}">
                    <a16:creationId xmlns:a16="http://schemas.microsoft.com/office/drawing/2014/main" id="{2AC041FB-223C-2C45-8721-4BAFF1FFDA45}"/>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6"/>
                <a:stretch>
                  <a:fillRect t="-23404"/>
                </a:stretch>
              </a:blipFill>
            </p:spPr>
            <p:txBody>
              <a:bodyPr/>
              <a:lstStyle/>
              <a:p>
                <a:r>
                  <a:rPr lang="es-CL">
                    <a:noFill/>
                  </a:rPr>
                  <a:t> </a:t>
                </a:r>
              </a:p>
            </p:txBody>
          </p:sp>
        </mc:Fallback>
      </mc:AlternateContent>
    </p:spTree>
    <p:extLst>
      <p:ext uri="{BB962C8B-B14F-4D97-AF65-F5344CB8AC3E}">
        <p14:creationId xmlns:p14="http://schemas.microsoft.com/office/powerpoint/2010/main" val="1375419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410376" cy="2404864"/>
              </a:xfrm>
            </p:spPr>
            <p:txBody>
              <a:bodyPr>
                <a:normAutofit lnSpcReduction="100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El vector aceleración </a:t>
                </a:r>
                <a14:m>
                  <m:oMath xmlns:m="http://schemas.openxmlformats.org/officeDocument/2006/math">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tiene igual dirección al vector </a:t>
                </a:r>
                <a14:m>
                  <m:oMath xmlns:m="http://schemas.openxmlformats.org/officeDocument/2006/math">
                    <m:r>
                      <a:rPr lang="es-ES" sz="3200" b="0" i="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ya que el tiempo t no es negativo.</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410376" cy="2404864"/>
              </a:xfrm>
              <a:blipFill>
                <a:blip r:embed="rId3"/>
                <a:stretch>
                  <a:fillRect l="-3448" t="-8947" r="-2874" b="-3684"/>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p:nvPr/>
        </p:nvCxnSpPr>
        <p:spPr>
          <a:xfrm flipH="1">
            <a:off x="5015880" y="2780928"/>
            <a:ext cx="432048" cy="360040"/>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2AC041FB-223C-2C45-8721-4BAFF1FFDA45}"/>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3200" b="0" i="1" smtClean="0">
                          <a:solidFill>
                            <a:srgbClr val="00B050"/>
                          </a:solidFill>
                          <a:latin typeface="Cambria Math" panose="02040503050406030204" pitchFamily="18" charset="0"/>
                        </a:rPr>
                        <m:t>∆</m:t>
                      </m:r>
                      <m:acc>
                        <m:accPr>
                          <m:chr m:val="⃗"/>
                          <m:ctrlPr>
                            <a:rPr lang="es-ES" sz="3200" b="0" i="1" smtClean="0">
                              <a:solidFill>
                                <a:srgbClr val="00B050"/>
                              </a:solidFill>
                              <a:latin typeface="Cambria Math" panose="02040503050406030204" pitchFamily="18" charset="0"/>
                            </a:rPr>
                          </m:ctrlPr>
                        </m:accPr>
                        <m:e>
                          <m:r>
                            <a:rPr lang="es-ES" sz="3200" b="0" i="1" smtClean="0">
                              <a:solidFill>
                                <a:srgbClr val="00B050"/>
                              </a:solidFill>
                              <a:latin typeface="Cambria Math" panose="02040503050406030204" pitchFamily="18" charset="0"/>
                            </a:rPr>
                            <m:t>𝑣</m:t>
                          </m:r>
                        </m:e>
                      </m:acc>
                    </m:oMath>
                  </m:oMathPara>
                </a14:m>
                <a:endParaRPr lang="es-CL" sz="3200" dirty="0">
                  <a:solidFill>
                    <a:srgbClr val="00B050"/>
                  </a:solidFill>
                </a:endParaRPr>
              </a:p>
            </p:txBody>
          </p:sp>
        </mc:Choice>
        <mc:Fallback xmlns="">
          <p:sp>
            <p:nvSpPr>
              <p:cNvPr id="11" name="CuadroTexto 10">
                <a:extLst>
                  <a:ext uri="{FF2B5EF4-FFF2-40B4-BE49-F238E27FC236}">
                    <a16:creationId xmlns:a16="http://schemas.microsoft.com/office/drawing/2014/main" id="{2AC041FB-223C-2C45-8721-4BAFF1FFDA45}"/>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a:stretch>
              </a:blipFill>
            </p:spPr>
            <p:txBody>
              <a:bodyPr/>
              <a:lstStyle/>
              <a:p>
                <a:r>
                  <a:rPr lang="es-CL">
                    <a:noFill/>
                  </a:rPr>
                  <a:t> </a:t>
                </a:r>
              </a:p>
            </p:txBody>
          </p:sp>
        </mc:Fallback>
      </mc:AlternateContent>
    </p:spTree>
    <p:extLst>
      <p:ext uri="{BB962C8B-B14F-4D97-AF65-F5344CB8AC3E}">
        <p14:creationId xmlns:p14="http://schemas.microsoft.com/office/powerpoint/2010/main" val="1997019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6706956" y="2353382"/>
            <a:ext cx="4871864"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820744" y="2586608"/>
                <a:ext cx="4758076" cy="240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Esta aceleración se conoce como aceleración radial o aceleración centrípeta </a:t>
                </a:r>
                <a14:m>
                  <m:oMath xmlns:m="http://schemas.openxmlformats.org/officeDocument/2006/math">
                    <m:sSub>
                      <m:sSub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e>
                      <m:sub>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𝑐</m:t>
                        </m:r>
                      </m:sub>
                    </m:sSub>
                  </m:oMath>
                </a14:m>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6820744" y="2586608"/>
                <a:ext cx="4758076" cy="2404864"/>
              </a:xfrm>
              <a:blipFill>
                <a:blip r:embed="rId3"/>
                <a:stretch>
                  <a:fillRect l="-2926" t="-3704" r="-266"/>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b="-2128"/>
                </a:stretch>
              </a:blipFill>
            </p:spPr>
            <p:txBody>
              <a:bodyPr/>
              <a:lstStyle/>
              <a:p>
                <a:r>
                  <a:rPr lang="es-CL">
                    <a:noFill/>
                  </a:rPr>
                  <a:t> </a:t>
                </a:r>
              </a:p>
            </p:txBody>
          </p:sp>
        </mc:Fallback>
      </mc:AlternateContent>
    </p:spTree>
    <p:extLst>
      <p:ext uri="{BB962C8B-B14F-4D97-AF65-F5344CB8AC3E}">
        <p14:creationId xmlns:p14="http://schemas.microsoft.com/office/powerpoint/2010/main" val="3917876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a:t>
            </a:r>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372756" y="1842408"/>
                <a:ext cx="4758076" cy="4034864"/>
              </a:xfrm>
            </p:spPr>
            <p:txBody>
              <a:bodyPr>
                <a:normAutofit fontScale="925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aceleración centrípeta apunta hacia el centro de la circunferencia y su magnitud se calcula como</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14:m>
                  <m:oMathPara xmlns:m="http://schemas.openxmlformats.org/officeDocument/2006/math">
                    <m:oMathParaPr>
                      <m:jc m:val="centerGroup"/>
                    </m:oMathParaPr>
                    <m:oMath xmlns:m="http://schemas.openxmlformats.org/officeDocument/2006/math">
                      <m:sSub>
                        <m:sSubPr>
                          <m:ctrlPr>
                            <a:rPr lang="es-ES" sz="44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sub>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𝑐</m:t>
                          </m:r>
                        </m:sub>
                      </m:sSub>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sSup>
                            <m:sSupPr>
                              <m:ctrlP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pPr>
                            <m:e>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p>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p>
                        </m:num>
                        <m:den>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𝑅</m:t>
                          </m:r>
                        </m:den>
                      </m:f>
                    </m:oMath>
                  </m:oMathPara>
                </a14:m>
                <a:endParaRPr lang="es-ES" sz="4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6372756" y="1842408"/>
                <a:ext cx="4758076" cy="4034864"/>
              </a:xfrm>
              <a:blipFill>
                <a:blip r:embed="rId3"/>
                <a:stretch>
                  <a:fillRect l="-2933" t="-1567"/>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b="-2128"/>
                </a:stretch>
              </a:blipFill>
            </p:spPr>
            <p:txBody>
              <a:bodyPr/>
              <a:lstStyle/>
              <a:p>
                <a:r>
                  <a:rPr lang="es-CL">
                    <a:noFill/>
                  </a:rPr>
                  <a:t> </a:t>
                </a:r>
              </a:p>
            </p:txBody>
          </p:sp>
        </mc:Fallback>
      </mc:AlternateContent>
    </p:spTree>
    <p:extLst>
      <p:ext uri="{BB962C8B-B14F-4D97-AF65-F5344CB8AC3E}">
        <p14:creationId xmlns:p14="http://schemas.microsoft.com/office/powerpoint/2010/main" val="34768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3"/>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 y tangencial</a:t>
            </a:r>
          </a:p>
        </p:txBody>
      </p:sp>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372756" y="1842408"/>
            <a:ext cx="4758076" cy="403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el objeto en movimiento circular, no se mueve con rapidez constante, además de la aceleración centrípeta, tendrá aceleración lineal o tangencial.</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b="-2128"/>
                </a:stretch>
              </a:blipFill>
            </p:spPr>
            <p:txBody>
              <a:bodyPr/>
              <a:lstStyle/>
              <a:p>
                <a:r>
                  <a:rPr lang="es-CL">
                    <a:noFill/>
                  </a:rPr>
                  <a:t> </a:t>
                </a:r>
              </a:p>
            </p:txBody>
          </p:sp>
        </mc:Fallback>
      </mc:AlternateContent>
      <p:cxnSp>
        <p:nvCxnSpPr>
          <p:cNvPr id="8" name="Conector recto de flecha 7">
            <a:extLst>
              <a:ext uri="{FF2B5EF4-FFF2-40B4-BE49-F238E27FC236}">
                <a16:creationId xmlns:a16="http://schemas.microsoft.com/office/drawing/2014/main" id="{821D3CDE-6E95-3944-AAE5-3C6FA6CA4174}"/>
              </a:ext>
            </a:extLst>
          </p:cNvPr>
          <p:cNvCxnSpPr>
            <a:cxnSpLocks/>
          </p:cNvCxnSpPr>
          <p:nvPr/>
        </p:nvCxnSpPr>
        <p:spPr>
          <a:xfrm flipH="1" flipV="1">
            <a:off x="4655840" y="1838232"/>
            <a:ext cx="800472" cy="942696"/>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69A18516-64CE-F041-A5A1-0FF3B099BDD0}"/>
                  </a:ext>
                </a:extLst>
              </p:cNvPr>
              <p:cNvSpPr txBox="1"/>
              <p:nvPr/>
            </p:nvSpPr>
            <p:spPr>
              <a:xfrm>
                <a:off x="4916252" y="188126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7030A0"/>
                              </a:solidFill>
                              <a:latin typeface="Cambria Math" panose="02040503050406030204" pitchFamily="18" charset="0"/>
                            </a:rPr>
                          </m:ctrlPr>
                        </m:sSubPr>
                        <m:e>
                          <m:acc>
                            <m:accPr>
                              <m:chr m:val="⃗"/>
                              <m:ctrlPr>
                                <a:rPr lang="es-ES" sz="3200" b="0" i="1" smtClean="0">
                                  <a:solidFill>
                                    <a:srgbClr val="7030A0"/>
                                  </a:solidFill>
                                  <a:latin typeface="Cambria Math" panose="02040503050406030204" pitchFamily="18" charset="0"/>
                                </a:rPr>
                              </m:ctrlPr>
                            </m:accPr>
                            <m:e>
                              <m:r>
                                <a:rPr lang="es-ES" sz="3200" b="0" i="1" smtClean="0">
                                  <a:solidFill>
                                    <a:srgbClr val="7030A0"/>
                                  </a:solidFill>
                                  <a:latin typeface="Cambria Math" panose="02040503050406030204" pitchFamily="18" charset="0"/>
                                </a:rPr>
                                <m:t>𝑎</m:t>
                              </m:r>
                            </m:e>
                          </m:acc>
                        </m:e>
                        <m:sub>
                          <m:r>
                            <a:rPr lang="es-ES" sz="3200" b="0" i="1" smtClean="0">
                              <a:solidFill>
                                <a:srgbClr val="7030A0"/>
                              </a:solidFill>
                              <a:latin typeface="Cambria Math" panose="02040503050406030204" pitchFamily="18" charset="0"/>
                            </a:rPr>
                            <m:t>𝑡</m:t>
                          </m:r>
                        </m:sub>
                      </m:sSub>
                    </m:oMath>
                  </m:oMathPara>
                </a14:m>
                <a:endParaRPr lang="es-CL" sz="3200" dirty="0">
                  <a:solidFill>
                    <a:srgbClr val="7030A0"/>
                  </a:solidFill>
                </a:endParaRPr>
              </a:p>
            </p:txBody>
          </p:sp>
        </mc:Choice>
        <mc:Fallback xmlns="">
          <p:sp>
            <p:nvSpPr>
              <p:cNvPr id="9" name="CuadroTexto 8">
                <a:extLst>
                  <a:ext uri="{FF2B5EF4-FFF2-40B4-BE49-F238E27FC236}">
                    <a16:creationId xmlns:a16="http://schemas.microsoft.com/office/drawing/2014/main" id="{69A18516-64CE-F041-A5A1-0FF3B099BDD0}"/>
                  </a:ext>
                </a:extLst>
              </p:cNvPr>
              <p:cNvSpPr txBox="1">
                <a:spLocks noRot="1" noChangeAspect="1" noMove="1" noResize="1" noEditPoints="1" noAdjustHandles="1" noChangeArrowheads="1" noChangeShapeType="1" noTextEdit="1"/>
              </p:cNvSpPr>
              <p:nvPr/>
            </p:nvSpPr>
            <p:spPr>
              <a:xfrm>
                <a:off x="4916252" y="1881266"/>
                <a:ext cx="1080120" cy="584775"/>
              </a:xfrm>
              <a:prstGeom prst="rect">
                <a:avLst/>
              </a:prstGeom>
              <a:blipFill>
                <a:blip r:embed="rId5"/>
                <a:stretch>
                  <a:fillRect t="-23404" b="-4255"/>
                </a:stretch>
              </a:blipFill>
            </p:spPr>
            <p:txBody>
              <a:bodyPr/>
              <a:lstStyle/>
              <a:p>
                <a:r>
                  <a:rPr lang="es-CL">
                    <a:noFill/>
                  </a:rPr>
                  <a:t> </a:t>
                </a:r>
              </a:p>
            </p:txBody>
          </p:sp>
        </mc:Fallback>
      </mc:AlternateContent>
    </p:spTree>
    <p:extLst>
      <p:ext uri="{BB962C8B-B14F-4D97-AF65-F5344CB8AC3E}">
        <p14:creationId xmlns:p14="http://schemas.microsoft.com/office/powerpoint/2010/main" val="4143014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Modelación del movimiento circular</a:t>
            </a:r>
          </a:p>
        </p:txBody>
      </p:sp>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816864" y="1842408"/>
            <a:ext cx="10313968" cy="403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Al igual que en la dinámica de movimientos </a:t>
            </a:r>
            <a:r>
              <a:rPr lang="es-ES"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traslacionales</a:t>
            </a: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en rotación, usaremos la misma estrategia de modelación.</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movimiento</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circular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uniforme</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la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neta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es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dirección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centrípeta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p:spTree>
    <p:extLst>
      <p:ext uri="{BB962C8B-B14F-4D97-AF65-F5344CB8AC3E}">
        <p14:creationId xmlns:p14="http://schemas.microsoft.com/office/powerpoint/2010/main" val="4098889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BED511-C848-514C-8AE6-CE50828EDD62}"/>
              </a:ext>
            </a:extLst>
          </p:cNvPr>
          <p:cNvSpPr>
            <a:spLocks noGrp="1"/>
          </p:cNvSpPr>
          <p:nvPr>
            <p:ph type="title"/>
          </p:nvPr>
        </p:nvSpPr>
        <p:spPr>
          <a:xfrm>
            <a:off x="839416" y="260648"/>
            <a:ext cx="10871200" cy="990600"/>
          </a:xfrm>
        </p:spPr>
        <p:txBody>
          <a:bodyPr>
            <a:noAutofit/>
          </a:bodyPr>
          <a:lstStyle/>
          <a:p>
            <a:r>
              <a:rPr lang="es-ES_tradnl" sz="3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Etapas en el proceso de modelación de un fenómeno físico</a:t>
            </a:r>
            <a:endParaRPr lang="es-CL" sz="3600" dirty="0"/>
          </a:p>
        </p:txBody>
      </p:sp>
      <p:graphicFrame>
        <p:nvGraphicFramePr>
          <p:cNvPr id="5" name="Marcador de contenido 4">
            <a:extLst>
              <a:ext uri="{FF2B5EF4-FFF2-40B4-BE49-F238E27FC236}">
                <a16:creationId xmlns:a16="http://schemas.microsoft.com/office/drawing/2014/main" id="{17A48378-1069-0A44-8E02-2FC21633507A}"/>
              </a:ext>
            </a:extLst>
          </p:cNvPr>
          <p:cNvGraphicFramePr>
            <a:graphicFrameLocks noGrp="1"/>
          </p:cNvGraphicFramePr>
          <p:nvPr>
            <p:ph sz="quarter" idx="1"/>
            <p:extLst>
              <p:ext uri="{D42A27DB-BD31-4B8C-83A1-F6EECF244321}">
                <p14:modId xmlns:p14="http://schemas.microsoft.com/office/powerpoint/2010/main" val="2091150553"/>
              </p:ext>
            </p:extLst>
          </p:nvPr>
        </p:nvGraphicFramePr>
        <p:xfrm>
          <a:off x="676317" y="1484785"/>
          <a:ext cx="8660043" cy="52748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4708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AB36616-51C3-9D4F-AAB5-D017AFFD8F29}"/>
              </a:ext>
            </a:extLst>
          </p:cNvPr>
          <p:cNvSpPr>
            <a:spLocks noGrp="1"/>
          </p:cNvSpPr>
          <p:nvPr>
            <p:ph sz="quarter" idx="1"/>
          </p:nvPr>
        </p:nvSpPr>
        <p:spPr>
          <a:xfrm>
            <a:off x="540577" y="1844824"/>
            <a:ext cx="8106121" cy="5751984"/>
          </a:xfrm>
        </p:spPr>
        <p:txBody>
          <a:bodyPr>
            <a:normAutofit/>
          </a:bodyPr>
          <a:lstStyle/>
          <a:p>
            <a:pPr marL="0" indent="0" algn="just">
              <a:buNone/>
            </a:pPr>
            <a:r>
              <a:rPr lang="es-ES"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Una partícula de 2[kg] de masa oscila atada a una cuerda de 1,5[m] de largo. Al pasar por B, el punto más bajo de la trayectoria, la rapidez de la partícula es 3[m/s]. La masa de la cuerda y el roce con el aire pueden despreciarse. Modele la situación y encuentre la tensión en la cuerda cuando la partícula pasa por B.</a:t>
            </a: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69" name="Rectangle 1">
            <a:extLst>
              <a:ext uri="{FF2B5EF4-FFF2-40B4-BE49-F238E27FC236}">
                <a16:creationId xmlns:a16="http://schemas.microsoft.com/office/drawing/2014/main" id="{1CFF671F-CCA9-F248-AF5E-1A827E7B2DC3}"/>
              </a:ext>
            </a:extLst>
          </p:cNvPr>
          <p:cNvSpPr txBox="1">
            <a:spLocks noChangeArrowheads="1"/>
          </p:cNvSpPr>
          <p:nvPr/>
        </p:nvSpPr>
        <p:spPr>
          <a:xfrm>
            <a:off x="695400" y="263501"/>
            <a:ext cx="8640960" cy="990600"/>
          </a:xfrm>
          <a:prstGeom prst="rect">
            <a:avLst/>
          </a:prstGeom>
        </p:spPr>
        <p:txBody>
          <a:bodyPr vert="horz" anchor="ctr">
            <a:normAutofit/>
          </a:bodyPr>
          <a:lstStyle>
            <a:lvl1pPr algn="l" rtl="0" eaLnBrk="1" latinLnBrk="0" hangingPunct="1">
              <a:spcBef>
                <a:spcPct val="0"/>
              </a:spcBef>
              <a:buNone/>
              <a:defRPr kumimoji="0" sz="4400" kern="1200">
                <a:solidFill>
                  <a:schemeClr val="tx2"/>
                </a:solidFill>
                <a:latin typeface="+mj-lt"/>
                <a:ea typeface="+mj-ea"/>
                <a:cs typeface="+mj-cs"/>
              </a:defRPr>
            </a:lvl1pPr>
          </a:lstStyle>
          <a:p>
            <a:r>
              <a:rPr lang="es-ES_tradnl" altLang="en-US"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Ejemplo</a:t>
            </a:r>
          </a:p>
        </p:txBody>
      </p:sp>
      <p:pic>
        <p:nvPicPr>
          <p:cNvPr id="68" name="Imagen 67">
            <a:extLst>
              <a:ext uri="{FF2B5EF4-FFF2-40B4-BE49-F238E27FC236}">
                <a16:creationId xmlns:a16="http://schemas.microsoft.com/office/drawing/2014/main" id="{84F50440-F4B9-0B46-8EA9-9C111302500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976320" y="2276872"/>
            <a:ext cx="2859095" cy="3229867"/>
          </a:xfrm>
          <a:prstGeom prst="rect">
            <a:avLst/>
          </a:prstGeom>
          <a:noFill/>
          <a:ln>
            <a:noFill/>
          </a:ln>
        </p:spPr>
      </p:pic>
    </p:spTree>
    <p:extLst>
      <p:ext uri="{BB962C8B-B14F-4D97-AF65-F5344CB8AC3E}">
        <p14:creationId xmlns:p14="http://schemas.microsoft.com/office/powerpoint/2010/main" val="3168719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3F3731-AB55-F649-9CB2-33C58B2B541D}"/>
              </a:ext>
            </a:extLst>
          </p:cNvPr>
          <p:cNvSpPr>
            <a:spLocks noGrp="1"/>
          </p:cNvSpPr>
          <p:nvPr>
            <p:ph type="title"/>
          </p:nvPr>
        </p:nvSpPr>
        <p:spPr>
          <a:xfrm>
            <a:off x="789426" y="274015"/>
            <a:ext cx="10508650" cy="990600"/>
          </a:xfrm>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p>
        </p:txBody>
      </p:sp>
      <p:sp>
        <p:nvSpPr>
          <p:cNvPr id="3" name="CuadroTexto 2">
            <a:extLst>
              <a:ext uri="{FF2B5EF4-FFF2-40B4-BE49-F238E27FC236}">
                <a16:creationId xmlns:a16="http://schemas.microsoft.com/office/drawing/2014/main" id="{35744E10-2755-4E44-92A0-EFC7013B09E9}"/>
              </a:ext>
            </a:extLst>
          </p:cNvPr>
          <p:cNvSpPr txBox="1"/>
          <p:nvPr/>
        </p:nvSpPr>
        <p:spPr>
          <a:xfrm>
            <a:off x="636879" y="1868677"/>
            <a:ext cx="6904074" cy="3416320"/>
          </a:xfrm>
          <a:prstGeom prst="rect">
            <a:avLst/>
          </a:prstGeom>
          <a:noFill/>
        </p:spPr>
        <p:txBody>
          <a:bodyPr wrap="square" rtlCol="0">
            <a:spAutoFit/>
          </a:bodyPr>
          <a:lstStyle/>
          <a:p>
            <a:pPr lvl="0" algn="just"/>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cuerpo de masa M describe una órbita circular en un plano horizontal cuando se encuentra conectado a dos cuerdas tensas como se muestra en la figura. La aceleración de gravedad apunta “hacia abajo”. </a:t>
            </a: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el cuerpo se mueve con rapidez lineal constante v, determine la magnitud de la tensión en la cuerda horizontal en términos de L, g, 𝜃, M y v.</a:t>
            </a: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grpSp>
        <p:nvGrpSpPr>
          <p:cNvPr id="14" name="Grupo 13">
            <a:extLst>
              <a:ext uri="{FF2B5EF4-FFF2-40B4-BE49-F238E27FC236}">
                <a16:creationId xmlns:a16="http://schemas.microsoft.com/office/drawing/2014/main" id="{2C462E61-67F6-EC4D-9017-4BC986EFEA7B}"/>
              </a:ext>
            </a:extLst>
          </p:cNvPr>
          <p:cNvGrpSpPr/>
          <p:nvPr/>
        </p:nvGrpSpPr>
        <p:grpSpPr>
          <a:xfrm>
            <a:off x="7916096" y="2054135"/>
            <a:ext cx="3476624" cy="3015110"/>
            <a:chOff x="7916096" y="2054135"/>
            <a:chExt cx="3476624" cy="3015110"/>
          </a:xfrm>
        </p:grpSpPr>
        <p:grpSp>
          <p:nvGrpSpPr>
            <p:cNvPr id="13" name="Grupo 12">
              <a:extLst>
                <a:ext uri="{FF2B5EF4-FFF2-40B4-BE49-F238E27FC236}">
                  <a16:creationId xmlns:a16="http://schemas.microsoft.com/office/drawing/2014/main" id="{8764F874-4481-AE41-94B2-8D9D0EC19B8C}"/>
                </a:ext>
              </a:extLst>
            </p:cNvPr>
            <p:cNvGrpSpPr/>
            <p:nvPr/>
          </p:nvGrpSpPr>
          <p:grpSpPr>
            <a:xfrm>
              <a:off x="7916096" y="2054135"/>
              <a:ext cx="3381980" cy="3015110"/>
              <a:chOff x="3071664" y="3576837"/>
              <a:chExt cx="3381980" cy="3015110"/>
            </a:xfrm>
          </p:grpSpPr>
          <p:grpSp>
            <p:nvGrpSpPr>
              <p:cNvPr id="11" name="Grupo 10">
                <a:extLst>
                  <a:ext uri="{FF2B5EF4-FFF2-40B4-BE49-F238E27FC236}">
                    <a16:creationId xmlns:a16="http://schemas.microsoft.com/office/drawing/2014/main" id="{9D3EE3EA-7B94-4F47-A13B-96049ADC7164}"/>
                  </a:ext>
                </a:extLst>
              </p:cNvPr>
              <p:cNvGrpSpPr/>
              <p:nvPr/>
            </p:nvGrpSpPr>
            <p:grpSpPr>
              <a:xfrm>
                <a:off x="3071664" y="3576837"/>
                <a:ext cx="3381980" cy="3015110"/>
                <a:chOff x="3071664" y="3576837"/>
                <a:chExt cx="3381980" cy="3015110"/>
              </a:xfrm>
            </p:grpSpPr>
            <p:sp>
              <p:nvSpPr>
                <p:cNvPr id="4" name="Elipse 3">
                  <a:extLst>
                    <a:ext uri="{FF2B5EF4-FFF2-40B4-BE49-F238E27FC236}">
                      <a16:creationId xmlns:a16="http://schemas.microsoft.com/office/drawing/2014/main" id="{FD493D02-17BE-4E4F-B94D-26749B06F080}"/>
                    </a:ext>
                  </a:extLst>
                </p:cNvPr>
                <p:cNvSpPr/>
                <p:nvPr/>
              </p:nvSpPr>
              <p:spPr>
                <a:xfrm>
                  <a:off x="3071664" y="6087947"/>
                  <a:ext cx="3312368" cy="5040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6" name="Conector recto 5">
                  <a:extLst>
                    <a:ext uri="{FF2B5EF4-FFF2-40B4-BE49-F238E27FC236}">
                      <a16:creationId xmlns:a16="http://schemas.microsoft.com/office/drawing/2014/main" id="{65D3E1B2-1054-FE41-8FDF-0FC983AF08D8}"/>
                    </a:ext>
                  </a:extLst>
                </p:cNvPr>
                <p:cNvCxnSpPr>
                  <a:cxnSpLocks/>
                  <a:stCxn id="4" idx="6"/>
                </p:cNvCxnSpPr>
                <p:nvPr/>
              </p:nvCxnSpPr>
              <p:spPr>
                <a:xfrm flipH="1" flipV="1">
                  <a:off x="4727848" y="3576837"/>
                  <a:ext cx="1656184" cy="27631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ector recto 7">
                  <a:extLst>
                    <a:ext uri="{FF2B5EF4-FFF2-40B4-BE49-F238E27FC236}">
                      <a16:creationId xmlns:a16="http://schemas.microsoft.com/office/drawing/2014/main" id="{FA18A5D5-4F6D-314C-BDB9-FAA1B5BA7DD5}"/>
                    </a:ext>
                  </a:extLst>
                </p:cNvPr>
                <p:cNvCxnSpPr/>
                <p:nvPr/>
              </p:nvCxnSpPr>
              <p:spPr>
                <a:xfrm flipV="1">
                  <a:off x="4727848" y="3576837"/>
                  <a:ext cx="0" cy="276311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10" name="Elipse 9">
                  <a:extLst>
                    <a:ext uri="{FF2B5EF4-FFF2-40B4-BE49-F238E27FC236}">
                      <a16:creationId xmlns:a16="http://schemas.microsoft.com/office/drawing/2014/main" id="{6CAC483C-69CE-3944-9656-6A595554D4A9}"/>
                    </a:ext>
                  </a:extLst>
                </p:cNvPr>
                <p:cNvSpPr/>
                <p:nvPr/>
              </p:nvSpPr>
              <p:spPr>
                <a:xfrm>
                  <a:off x="6168008" y="6165304"/>
                  <a:ext cx="285636" cy="2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C043D313-97C1-5145-AAEA-3743AB112579}"/>
                      </a:ext>
                    </a:extLst>
                  </p:cNvPr>
                  <p:cNvSpPr txBox="1"/>
                  <p:nvPr/>
                </p:nvSpPr>
                <p:spPr>
                  <a:xfrm>
                    <a:off x="4439817" y="4312061"/>
                    <a:ext cx="1296144"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3600" b="0" i="1" smtClean="0">
                              <a:latin typeface="Cambria Math" panose="02040503050406030204" pitchFamily="18" charset="0"/>
                            </a:rPr>
                            <m:t>𝜃</m:t>
                          </m:r>
                        </m:oMath>
                      </m:oMathPara>
                    </a14:m>
                    <a:endParaRPr lang="es-ES_tradnl" dirty="0"/>
                  </a:p>
                </p:txBody>
              </p:sp>
            </mc:Choice>
            <mc:Fallback xmlns="">
              <p:sp>
                <p:nvSpPr>
                  <p:cNvPr id="12" name="CuadroTexto 11">
                    <a:extLst>
                      <a:ext uri="{FF2B5EF4-FFF2-40B4-BE49-F238E27FC236}">
                        <a16:creationId xmlns:a16="http://schemas.microsoft.com/office/drawing/2014/main" id="{C043D313-97C1-5145-AAEA-3743AB112579}"/>
                      </a:ext>
                    </a:extLst>
                  </p:cNvPr>
                  <p:cNvSpPr txBox="1">
                    <a:spLocks noRot="1" noChangeAspect="1" noMove="1" noResize="1" noEditPoints="1" noAdjustHandles="1" noChangeArrowheads="1" noChangeShapeType="1" noTextEdit="1"/>
                  </p:cNvSpPr>
                  <p:nvPr/>
                </p:nvSpPr>
                <p:spPr>
                  <a:xfrm>
                    <a:off x="4439817" y="4312061"/>
                    <a:ext cx="1296144" cy="646331"/>
                  </a:xfrm>
                  <a:prstGeom prst="rect">
                    <a:avLst/>
                  </a:prstGeom>
                  <a:blipFill>
                    <a:blip r:embed="rId2"/>
                    <a:stretch>
                      <a:fillRect/>
                    </a:stretch>
                  </a:blipFill>
                </p:spPr>
                <p:txBody>
                  <a:bodyPr/>
                  <a:lstStyle/>
                  <a:p>
                    <a:r>
                      <a:rPr lang="es-ES_tradnl">
                        <a:noFill/>
                      </a:rPr>
                      <a:t> </a:t>
                    </a:r>
                  </a:p>
                </p:txBody>
              </p:sp>
            </mc:Fallback>
          </mc:AlternateContent>
        </p:grpSp>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1112411D-6844-FD45-ACC4-E426774D56A0}"/>
                    </a:ext>
                  </a:extLst>
                </p:cNvPr>
                <p:cNvSpPr txBox="1"/>
                <p:nvPr/>
              </p:nvSpPr>
              <p:spPr>
                <a:xfrm>
                  <a:off x="10281073" y="2986525"/>
                  <a:ext cx="1111647"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3600" b="0" i="1" smtClean="0">
                            <a:latin typeface="Cambria Math" panose="02040503050406030204" pitchFamily="18" charset="0"/>
                          </a:rPr>
                          <m:t>𝐿</m:t>
                        </m:r>
                      </m:oMath>
                    </m:oMathPara>
                  </a14:m>
                  <a:endParaRPr lang="es-ES_tradnl" dirty="0"/>
                </a:p>
              </p:txBody>
            </p:sp>
          </mc:Choice>
          <mc:Fallback xmlns="">
            <p:sp>
              <p:nvSpPr>
                <p:cNvPr id="15" name="CuadroTexto 14">
                  <a:extLst>
                    <a:ext uri="{FF2B5EF4-FFF2-40B4-BE49-F238E27FC236}">
                      <a16:creationId xmlns:a16="http://schemas.microsoft.com/office/drawing/2014/main" id="{1112411D-6844-FD45-ACC4-E426774D56A0}"/>
                    </a:ext>
                  </a:extLst>
                </p:cNvPr>
                <p:cNvSpPr txBox="1">
                  <a:spLocks noRot="1" noChangeAspect="1" noMove="1" noResize="1" noEditPoints="1" noAdjustHandles="1" noChangeArrowheads="1" noChangeShapeType="1" noTextEdit="1"/>
                </p:cNvSpPr>
                <p:nvPr/>
              </p:nvSpPr>
              <p:spPr>
                <a:xfrm>
                  <a:off x="10281073" y="2986525"/>
                  <a:ext cx="1111647" cy="646331"/>
                </a:xfrm>
                <a:prstGeom prst="rect">
                  <a:avLst/>
                </a:prstGeom>
                <a:blipFill>
                  <a:blip r:embed="rId3"/>
                  <a:stretch>
                    <a:fillRect/>
                  </a:stretch>
                </a:blipFill>
              </p:spPr>
              <p:txBody>
                <a:bodyPr/>
                <a:lstStyle/>
                <a:p>
                  <a:r>
                    <a:rPr lang="es-ES_tradnl">
                      <a:noFill/>
                    </a:rPr>
                    <a:t> </a:t>
                  </a:r>
                </a:p>
              </p:txBody>
            </p:sp>
          </mc:Fallback>
        </mc:AlternateContent>
      </p:grpSp>
      <p:cxnSp>
        <p:nvCxnSpPr>
          <p:cNvPr id="17" name="Conector recto 16">
            <a:extLst>
              <a:ext uri="{FF2B5EF4-FFF2-40B4-BE49-F238E27FC236}">
                <a16:creationId xmlns:a16="http://schemas.microsoft.com/office/drawing/2014/main" id="{2A13536B-3265-2F4C-A34E-2F1D6B97D6A7}"/>
              </a:ext>
            </a:extLst>
          </p:cNvPr>
          <p:cNvCxnSpPr>
            <a:cxnSpLocks/>
            <a:endCxn id="10" idx="2"/>
          </p:cNvCxnSpPr>
          <p:nvPr/>
        </p:nvCxnSpPr>
        <p:spPr>
          <a:xfrm>
            <a:off x="9572279" y="4768602"/>
            <a:ext cx="144016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6572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7087F1-77FE-9440-92E0-5C65FEB63327}"/>
              </a:ext>
            </a:extLst>
          </p:cNvPr>
          <p:cNvSpPr>
            <a:spLocks noGrp="1"/>
          </p:cNvSpPr>
          <p:nvPr>
            <p:ph type="title"/>
          </p:nvPr>
        </p:nvSpPr>
        <p:spPr/>
        <p:txBody>
          <a:bodyPr/>
          <a:lstStyle/>
          <a:p>
            <a:endParaRPr lang="es-ES_tradnl"/>
          </a:p>
        </p:txBody>
      </p:sp>
    </p:spTree>
    <p:extLst>
      <p:ext uri="{BB962C8B-B14F-4D97-AF65-F5344CB8AC3E}">
        <p14:creationId xmlns:p14="http://schemas.microsoft.com/office/powerpoint/2010/main" val="2959257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3F3731-AB55-F649-9CB2-33C58B2B541D}"/>
              </a:ext>
            </a:extLst>
          </p:cNvPr>
          <p:cNvSpPr>
            <a:spLocks noGrp="1"/>
          </p:cNvSpPr>
          <p:nvPr>
            <p:ph type="title"/>
          </p:nvPr>
        </p:nvSpPr>
        <p:spPr>
          <a:xfrm>
            <a:off x="789426" y="274015"/>
            <a:ext cx="10508650" cy="990600"/>
          </a:xfrm>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p>
        </p:txBody>
      </p:sp>
      <p:sp>
        <p:nvSpPr>
          <p:cNvPr id="3" name="CuadroTexto 2">
            <a:extLst>
              <a:ext uri="{FF2B5EF4-FFF2-40B4-BE49-F238E27FC236}">
                <a16:creationId xmlns:a16="http://schemas.microsoft.com/office/drawing/2014/main" id="{35744E10-2755-4E44-92A0-EFC7013B09E9}"/>
              </a:ext>
            </a:extLst>
          </p:cNvPr>
          <p:cNvSpPr txBox="1"/>
          <p:nvPr/>
        </p:nvSpPr>
        <p:spPr>
          <a:xfrm>
            <a:off x="636879" y="1868677"/>
            <a:ext cx="6904074" cy="4154984"/>
          </a:xfrm>
          <a:prstGeom prst="rect">
            <a:avLst/>
          </a:prstGeom>
          <a:noFill/>
        </p:spPr>
        <p:txBody>
          <a:bodyPr wrap="square" rtlCol="0">
            <a:spAutoFit/>
          </a:bodyPr>
          <a:lstStyle/>
          <a:p>
            <a:pPr algn="just"/>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juego mecánico de feria llamado “El rotor” consiste de un tambor giratorio con piso móvil, que desaparece cuando el tambor gira rápidamente (véase la figura) en su interior, las personas se mantienen en las paredes gracias a la fricción. El coeficiente mínimo de fricción esperado, entre las ropas de las personas y la pared es de 0,50. ¿Qué rapidez, se requiere para que el piso pueda bajar? El radio del tambor es de 5,0 m</a:t>
            </a:r>
            <a:r>
              <a:rPr lang="es-CL" dirty="0"/>
              <a:t>. </a:t>
            </a:r>
            <a:endParaRPr lang="es-CL" sz="2400" dirty="0"/>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2050" name="Picture 2" descr="page1image28865536">
            <a:extLst>
              <a:ext uri="{FF2B5EF4-FFF2-40B4-BE49-F238E27FC236}">
                <a16:creationId xmlns:a16="http://schemas.microsoft.com/office/drawing/2014/main" id="{83C87F2B-2C8B-A843-9E9C-DE0342A672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3285" y="1628799"/>
            <a:ext cx="3211835" cy="4482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099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AA2A21F1-9833-6942-BCE5-610DDA375853}"/>
              </a:ext>
            </a:extLst>
          </p:cNvPr>
          <p:cNvSpPr/>
          <p:nvPr/>
        </p:nvSpPr>
        <p:spPr>
          <a:xfrm>
            <a:off x="0" y="1219200"/>
            <a:ext cx="12192000" cy="450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0A2AE23E-C324-4340-B24C-13B9ABE6558A}"/>
              </a:ext>
            </a:extLst>
          </p:cNvPr>
          <p:cNvSpPr>
            <a:spLocks noGrp="1"/>
          </p:cNvSpPr>
          <p:nvPr>
            <p:ph type="title"/>
          </p:nvPr>
        </p:nvSpPr>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endParaRPr lang="es-CL" dirty="0"/>
          </a:p>
        </p:txBody>
      </p:sp>
      <p:sp>
        <p:nvSpPr>
          <p:cNvPr id="3" name="Marcador de contenido 2">
            <a:extLst>
              <a:ext uri="{FF2B5EF4-FFF2-40B4-BE49-F238E27FC236}">
                <a16:creationId xmlns:a16="http://schemas.microsoft.com/office/drawing/2014/main" id="{C20110B5-C5FF-A544-960A-71562498A95F}"/>
              </a:ext>
            </a:extLst>
          </p:cNvPr>
          <p:cNvSpPr>
            <a:spLocks noGrp="1"/>
          </p:cNvSpPr>
          <p:nvPr>
            <p:ph idx="1"/>
          </p:nvPr>
        </p:nvSpPr>
        <p:spPr>
          <a:xfrm>
            <a:off x="677334" y="1669935"/>
            <a:ext cx="6282762" cy="4423361"/>
          </a:xfrm>
        </p:spPr>
        <p:txBody>
          <a:bodyPr>
            <a:normAutofit lnSpcReduction="10000"/>
          </a:bodyPr>
          <a:lstStyle/>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piloto de masa m en un avión jet ejecuta un rizo, como se muestra en la figura. En esta maniobra, el avión se mueve en un círculo vertical de 2,7 [km] de radio con una rapidez constante de 225 [m/s]. </a:t>
            </a:r>
          </a:p>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Construya un modelo dinámico y determine la fuerza que ejerce el asiento al piloto cuando éste está en la parte inferior y superior del rizo.</a:t>
            </a:r>
          </a:p>
          <a:p>
            <a:pPr marL="0" indent="0" algn="just">
              <a:buNone/>
            </a:pP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5" name="Imagen 4">
            <a:extLst>
              <a:ext uri="{FF2B5EF4-FFF2-40B4-BE49-F238E27FC236}">
                <a16:creationId xmlns:a16="http://schemas.microsoft.com/office/drawing/2014/main" id="{AAF5630C-9CD3-404B-8803-89BE05FF8DA0}"/>
              </a:ext>
            </a:extLst>
          </p:cNvPr>
          <p:cNvPicPr/>
          <p:nvPr/>
        </p:nvPicPr>
        <p:blipFill>
          <a:blip r:embed="rId2">
            <a:extLst>
              <a:ext uri="{28A0092B-C50C-407E-A947-70E740481C1C}">
                <a14:useLocalDpi xmlns:a14="http://schemas.microsoft.com/office/drawing/2010/main" val="0"/>
              </a:ext>
            </a:extLst>
          </a:blip>
          <a:stretch>
            <a:fillRect/>
          </a:stretch>
        </p:blipFill>
        <p:spPr>
          <a:xfrm>
            <a:off x="8040216" y="1849025"/>
            <a:ext cx="3057649" cy="3339040"/>
          </a:xfrm>
          <a:prstGeom prst="rect">
            <a:avLst/>
          </a:prstGeom>
        </p:spPr>
      </p:pic>
      <p:pic>
        <p:nvPicPr>
          <p:cNvPr id="6" name="Imagen 5">
            <a:extLst>
              <a:ext uri="{FF2B5EF4-FFF2-40B4-BE49-F238E27FC236}">
                <a16:creationId xmlns:a16="http://schemas.microsoft.com/office/drawing/2014/main" id="{56F52698-CB41-7A48-B010-C9D016CCE8F0}"/>
              </a:ext>
            </a:extLst>
          </p:cNvPr>
          <p:cNvPicPr>
            <a:picLocks noChangeAspect="1"/>
          </p:cNvPicPr>
          <p:nvPr/>
        </p:nvPicPr>
        <p:blipFill>
          <a:blip r:embed="rId3"/>
          <a:stretch>
            <a:fillRect/>
          </a:stretch>
        </p:blipFill>
        <p:spPr>
          <a:xfrm>
            <a:off x="8887006" y="5405640"/>
            <a:ext cx="1117600" cy="1397000"/>
          </a:xfrm>
          <a:prstGeom prst="rect">
            <a:avLst/>
          </a:prstGeom>
        </p:spPr>
      </p:pic>
      <p:pic>
        <p:nvPicPr>
          <p:cNvPr id="7" name="Imagen 6">
            <a:extLst>
              <a:ext uri="{FF2B5EF4-FFF2-40B4-BE49-F238E27FC236}">
                <a16:creationId xmlns:a16="http://schemas.microsoft.com/office/drawing/2014/main" id="{3D58CDFE-FAD4-3543-8561-EF9808422731}"/>
              </a:ext>
            </a:extLst>
          </p:cNvPr>
          <p:cNvPicPr>
            <a:picLocks noChangeAspect="1"/>
          </p:cNvPicPr>
          <p:nvPr/>
        </p:nvPicPr>
        <p:blipFill>
          <a:blip r:embed="rId3"/>
          <a:stretch>
            <a:fillRect/>
          </a:stretch>
        </p:blipFill>
        <p:spPr>
          <a:xfrm rot="10800000">
            <a:off x="9010240" y="704938"/>
            <a:ext cx="1117600" cy="1397000"/>
          </a:xfrm>
          <a:prstGeom prst="rect">
            <a:avLst/>
          </a:prstGeom>
        </p:spPr>
      </p:pic>
    </p:spTree>
    <p:extLst>
      <p:ext uri="{BB962C8B-B14F-4D97-AF65-F5344CB8AC3E}">
        <p14:creationId xmlns:p14="http://schemas.microsoft.com/office/powerpoint/2010/main" val="2629610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53E40-B784-4944-B83A-98A5FCAD0273}"/>
              </a:ext>
            </a:extLst>
          </p:cNvPr>
          <p:cNvSpPr>
            <a:spLocks noGrp="1"/>
          </p:cNvSpPr>
          <p:nvPr>
            <p:ph type="title"/>
          </p:nvPr>
        </p:nvSpPr>
        <p:spPr>
          <a:xfrm>
            <a:off x="669387" y="0"/>
            <a:ext cx="10515600" cy="1153551"/>
          </a:xfrm>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endParaRPr lang="es-ES_tradnl" b="1" dirty="0"/>
          </a:p>
        </p:txBody>
      </p:sp>
      <p:sp>
        <p:nvSpPr>
          <p:cNvPr id="4" name="3 Marcador de contenido"/>
          <p:cNvSpPr>
            <a:spLocks noGrp="1"/>
          </p:cNvSpPr>
          <p:nvPr>
            <p:ph idx="1"/>
          </p:nvPr>
        </p:nvSpPr>
        <p:spPr>
          <a:xfrm>
            <a:off x="191344" y="1348623"/>
            <a:ext cx="8162917" cy="5331655"/>
          </a:xfrm>
        </p:spPr>
        <p:txBody>
          <a:bodyPr>
            <a:noAutofit/>
          </a:bodyPr>
          <a:lstStyle/>
          <a:p>
            <a:pPr marL="0" lvl="0" indent="0" algn="just">
              <a:buNone/>
            </a:pPr>
            <a:r>
              <a:rPr lang="es-CL" b="1" dirty="0">
                <a:latin typeface="+mj-lt"/>
              </a:rPr>
              <a:t>	</a:t>
            </a:r>
          </a:p>
          <a:p>
            <a:pPr marL="0" lvl="0" indent="0" algn="just">
              <a:buNone/>
            </a:pPr>
            <a:r>
              <a:rPr lang="es-ES"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péndulo simple es un cuerpo pequeño de masa m que cuelga de una cuerda ideal de largo L, como se muestra en la figura. En el instante mostrado su rapidez es Vs y al pasar por el punto más bajo del movimiento es </a:t>
            </a: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Vo.</a:t>
            </a:r>
          </a:p>
          <a:p>
            <a:pPr marL="0" indent="0" algn="just">
              <a:buNone/>
            </a:pP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Construir un modelo dinámico para determinar la fuerza ejercida por la cuerda sobre la masa en la posición S y O mostradas.</a:t>
            </a:r>
          </a:p>
          <a:p>
            <a:pPr lvl="0" algn="just">
              <a:lnSpc>
                <a:spcPct val="150000"/>
              </a:lnSpc>
              <a:buNone/>
            </a:pPr>
            <a:endParaRPr lang="es-ES" dirty="0">
              <a:latin typeface="+mj-lt"/>
            </a:endParaRPr>
          </a:p>
          <a:p>
            <a:pPr lvl="0" algn="just">
              <a:lnSpc>
                <a:spcPct val="150000"/>
              </a:lnSpc>
              <a:buNone/>
            </a:pPr>
            <a:endParaRPr lang="es-CL" dirty="0">
              <a:latin typeface="+mj-lt"/>
            </a:endParaRPr>
          </a:p>
        </p:txBody>
      </p:sp>
      <p:sp>
        <p:nvSpPr>
          <p:cNvPr id="31746" name="Rectangle 2"/>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33796" name="Rectangle 4"/>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33795" name="Object 3"/>
          <p:cNvGraphicFramePr>
            <a:graphicFrameLocks noChangeAspect="1"/>
          </p:cNvGraphicFramePr>
          <p:nvPr>
            <p:extLst>
              <p:ext uri="{D42A27DB-BD31-4B8C-83A1-F6EECF244321}">
                <p14:modId xmlns:p14="http://schemas.microsoft.com/office/powerpoint/2010/main" val="52227115"/>
              </p:ext>
            </p:extLst>
          </p:nvPr>
        </p:nvGraphicFramePr>
        <p:xfrm>
          <a:off x="9126615" y="1844824"/>
          <a:ext cx="3065385" cy="4812970"/>
        </p:xfrm>
        <a:graphic>
          <a:graphicData uri="http://schemas.openxmlformats.org/presentationml/2006/ole">
            <mc:AlternateContent xmlns:mc="http://schemas.openxmlformats.org/markup-compatibility/2006">
              <mc:Choice xmlns:v="urn:schemas-microsoft-com:vml" Requires="v">
                <p:oleObj name="Picture" r:id="rId2" imgW="1971720" imgH="3086280" progId="Word.Picture.8">
                  <p:embed/>
                </p:oleObj>
              </mc:Choice>
              <mc:Fallback>
                <p:oleObj name="Picture" r:id="rId2" imgW="1971720" imgH="3086280" progId="Word.Picture.8">
                  <p:embed/>
                  <p:pic>
                    <p:nvPicPr>
                      <p:cNvPr id="33795"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26615" y="1844824"/>
                        <a:ext cx="3065385" cy="4812970"/>
                      </a:xfrm>
                      <a:prstGeom prst="rect">
                        <a:avLst/>
                      </a:prstGeom>
                      <a:noFill/>
                    </p:spPr>
                  </p:pic>
                </p:oleObj>
              </mc:Fallback>
            </mc:AlternateContent>
          </a:graphicData>
        </a:graphic>
      </p:graphicFrame>
    </p:spTree>
    <p:extLst>
      <p:ext uri="{BB962C8B-B14F-4D97-AF65-F5344CB8AC3E}">
        <p14:creationId xmlns:p14="http://schemas.microsoft.com/office/powerpoint/2010/main" val="25459738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E0D308-D933-CA4D-A499-8B30766C3034}"/>
              </a:ext>
            </a:extLst>
          </p:cNvPr>
          <p:cNvSpPr>
            <a:spLocks noGrp="1"/>
          </p:cNvSpPr>
          <p:nvPr>
            <p:ph type="title"/>
          </p:nvPr>
        </p:nvSpPr>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PERALTE</a:t>
            </a:r>
          </a:p>
        </p:txBody>
      </p:sp>
      <p:pic>
        <p:nvPicPr>
          <p:cNvPr id="4" name="Imagen 3">
            <a:extLst>
              <a:ext uri="{FF2B5EF4-FFF2-40B4-BE49-F238E27FC236}">
                <a16:creationId xmlns:a16="http://schemas.microsoft.com/office/drawing/2014/main" id="{475E3B74-3C3C-AF42-BA61-B6BF5ADC2BE9}"/>
              </a:ext>
            </a:extLst>
          </p:cNvPr>
          <p:cNvPicPr>
            <a:picLocks noChangeAspect="1"/>
          </p:cNvPicPr>
          <p:nvPr/>
        </p:nvPicPr>
        <p:blipFill>
          <a:blip r:embed="rId2"/>
          <a:stretch>
            <a:fillRect/>
          </a:stretch>
        </p:blipFill>
        <p:spPr>
          <a:xfrm>
            <a:off x="457664" y="1604537"/>
            <a:ext cx="4229100" cy="1917700"/>
          </a:xfrm>
          <a:prstGeom prst="rect">
            <a:avLst/>
          </a:prstGeom>
        </p:spPr>
      </p:pic>
      <p:pic>
        <p:nvPicPr>
          <p:cNvPr id="7" name="Imagen 6">
            <a:extLst>
              <a:ext uri="{FF2B5EF4-FFF2-40B4-BE49-F238E27FC236}">
                <a16:creationId xmlns:a16="http://schemas.microsoft.com/office/drawing/2014/main" id="{F93F082D-C3BA-454A-9735-09025CD7AAB9}"/>
              </a:ext>
            </a:extLst>
          </p:cNvPr>
          <p:cNvPicPr>
            <a:picLocks noChangeAspect="1"/>
          </p:cNvPicPr>
          <p:nvPr/>
        </p:nvPicPr>
        <p:blipFill rotWithShape="1">
          <a:blip r:embed="rId3"/>
          <a:srcRect r="30667"/>
          <a:stretch/>
        </p:blipFill>
        <p:spPr>
          <a:xfrm>
            <a:off x="1425236" y="3323849"/>
            <a:ext cx="5510824" cy="3277674"/>
          </a:xfrm>
          <a:prstGeom prst="rect">
            <a:avLst/>
          </a:prstGeom>
        </p:spPr>
      </p:pic>
      <p:pic>
        <p:nvPicPr>
          <p:cNvPr id="8" name="Imagen 7">
            <a:extLst>
              <a:ext uri="{FF2B5EF4-FFF2-40B4-BE49-F238E27FC236}">
                <a16:creationId xmlns:a16="http://schemas.microsoft.com/office/drawing/2014/main" id="{1949D382-407D-1346-ABF2-F77F61856316}"/>
              </a:ext>
            </a:extLst>
          </p:cNvPr>
          <p:cNvPicPr>
            <a:picLocks noChangeAspect="1"/>
          </p:cNvPicPr>
          <p:nvPr/>
        </p:nvPicPr>
        <p:blipFill rotWithShape="1">
          <a:blip r:embed="rId4"/>
          <a:srcRect l="7821" b="27688"/>
          <a:stretch/>
        </p:blipFill>
        <p:spPr>
          <a:xfrm>
            <a:off x="5247656" y="988742"/>
            <a:ext cx="4727531" cy="2086808"/>
          </a:xfrm>
          <a:prstGeom prst="rect">
            <a:avLst/>
          </a:prstGeom>
        </p:spPr>
      </p:pic>
    </p:spTree>
    <p:extLst>
      <p:ext uri="{BB962C8B-B14F-4D97-AF65-F5344CB8AC3E}">
        <p14:creationId xmlns:p14="http://schemas.microsoft.com/office/powerpoint/2010/main" val="2393645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5CFD8A-1B8F-2846-A066-078B7A6BEA7D}"/>
              </a:ext>
            </a:extLst>
          </p:cNvPr>
          <p:cNvSpPr>
            <a:spLocks noGrp="1"/>
          </p:cNvSpPr>
          <p:nvPr>
            <p:ph type="title"/>
          </p:nvPr>
        </p:nvSpPr>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Ejemplo </a:t>
            </a:r>
          </a:p>
        </p:txBody>
      </p:sp>
      <p:pic>
        <p:nvPicPr>
          <p:cNvPr id="5" name="Marcador de contenido 4">
            <a:extLst>
              <a:ext uri="{FF2B5EF4-FFF2-40B4-BE49-F238E27FC236}">
                <a16:creationId xmlns:a16="http://schemas.microsoft.com/office/drawing/2014/main" id="{268CC430-D4A6-DE48-9BEE-A36933EBC5B2}"/>
              </a:ext>
            </a:extLst>
          </p:cNvPr>
          <p:cNvPicPr>
            <a:picLocks noGrp="1" noChangeAspect="1"/>
          </p:cNvPicPr>
          <p:nvPr>
            <p:ph idx="1"/>
          </p:nvPr>
        </p:nvPicPr>
        <p:blipFill>
          <a:blip r:embed="rId2"/>
          <a:stretch>
            <a:fillRect/>
          </a:stretch>
        </p:blipFill>
        <p:spPr>
          <a:xfrm>
            <a:off x="7283188" y="1524464"/>
            <a:ext cx="3467100" cy="2578100"/>
          </a:xfrm>
        </p:spPr>
      </p:pic>
      <p:sp>
        <p:nvSpPr>
          <p:cNvPr id="9" name="Marcador de contenido 2">
            <a:extLst>
              <a:ext uri="{FF2B5EF4-FFF2-40B4-BE49-F238E27FC236}">
                <a16:creationId xmlns:a16="http://schemas.microsoft.com/office/drawing/2014/main" id="{F821B749-E7D0-C148-9DE2-D77B231DE2B3}"/>
              </a:ext>
            </a:extLst>
          </p:cNvPr>
          <p:cNvSpPr txBox="1">
            <a:spLocks/>
          </p:cNvSpPr>
          <p:nvPr/>
        </p:nvSpPr>
        <p:spPr>
          <a:xfrm>
            <a:off x="677334" y="1761893"/>
            <a:ext cx="6605854" cy="4403411"/>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just">
              <a:lnSpc>
                <a:spcPct val="150000"/>
              </a:lnSpc>
              <a:buNone/>
            </a:pPr>
            <a:r>
              <a:rPr lang="es-CL" sz="2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automóvil de 1500 [kg], se traslada sobre una curva, plana horizontal como se muestra en la figura. Si el radio de la curva es 35 [m] y el coeficiente de fricción estática entre las llantas y el pavimento seco es 0.523, modela la situación y usa tu modelo para encuentrar la rapidez máxima que alcanza el automóvil y aún así dar la vuelta exitosamente. </a:t>
            </a:r>
          </a:p>
          <a:p>
            <a:endParaRPr lang="es-CL" dirty="0"/>
          </a:p>
        </p:txBody>
      </p:sp>
      <p:pic>
        <p:nvPicPr>
          <p:cNvPr id="11" name="Imagen 10">
            <a:extLst>
              <a:ext uri="{FF2B5EF4-FFF2-40B4-BE49-F238E27FC236}">
                <a16:creationId xmlns:a16="http://schemas.microsoft.com/office/drawing/2014/main" id="{BE7E537E-FBC1-7140-A4E8-098BED1D789C}"/>
              </a:ext>
            </a:extLst>
          </p:cNvPr>
          <p:cNvPicPr>
            <a:picLocks noChangeAspect="1"/>
          </p:cNvPicPr>
          <p:nvPr/>
        </p:nvPicPr>
        <p:blipFill>
          <a:blip r:embed="rId3"/>
          <a:stretch>
            <a:fillRect/>
          </a:stretch>
        </p:blipFill>
        <p:spPr>
          <a:xfrm>
            <a:off x="7829288" y="4385634"/>
            <a:ext cx="2374900" cy="2235200"/>
          </a:xfrm>
          <a:prstGeom prst="rect">
            <a:avLst/>
          </a:prstGeom>
        </p:spPr>
      </p:pic>
    </p:spTree>
    <p:extLst>
      <p:ext uri="{BB962C8B-B14F-4D97-AF65-F5344CB8AC3E}">
        <p14:creationId xmlns:p14="http://schemas.microsoft.com/office/powerpoint/2010/main" val="280848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71B1AD-5067-914B-A531-412619BEFADB}"/>
              </a:ext>
            </a:extLst>
          </p:cNvPr>
          <p:cNvSpPr>
            <a:spLocks noGrp="1"/>
          </p:cNvSpPr>
          <p:nvPr>
            <p:ph type="title"/>
          </p:nvPr>
        </p:nvSpPr>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a:t>
            </a:r>
            <a:endParaRPr lang="es-CL" dirty="0"/>
          </a:p>
        </p:txBody>
      </p:sp>
      <p:sp>
        <p:nvSpPr>
          <p:cNvPr id="3" name="Marcador de contenido 2">
            <a:extLst>
              <a:ext uri="{FF2B5EF4-FFF2-40B4-BE49-F238E27FC236}">
                <a16:creationId xmlns:a16="http://schemas.microsoft.com/office/drawing/2014/main" id="{2CD08292-28AD-284A-961F-76167C55B786}"/>
              </a:ext>
            </a:extLst>
          </p:cNvPr>
          <p:cNvSpPr>
            <a:spLocks noGrp="1"/>
          </p:cNvSpPr>
          <p:nvPr>
            <p:ph idx="1"/>
          </p:nvPr>
        </p:nvSpPr>
        <p:spPr>
          <a:xfrm>
            <a:off x="169351" y="1610544"/>
            <a:ext cx="8496944" cy="5216624"/>
          </a:xfrm>
        </p:spPr>
        <p:txBody>
          <a:bodyPr>
            <a:normAutofit lnSpcReduction="10000"/>
          </a:bodyPr>
          <a:lstStyle/>
          <a:p>
            <a:pPr marL="0" indent="0" algn="just">
              <a:lnSpc>
                <a:spcPct val="150000"/>
              </a:lnSpc>
              <a:buNone/>
            </a:pP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ingeniero quiere rediseñar la curva de la autopista del problema anterior en tal forma que un automóvil no tenga que depender de la fricción para circular la curva sin derrapar. En otras palabras, un automóvil que se traslada a la rapidez diseñada puede superar la curva incluso cuando el camino esté cubierto con hielo. Dicha rampa será </a:t>
            </a:r>
            <a:r>
              <a:rPr lang="es-CL" sz="2400" i="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peraltada</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lo que significa que la carretera está inclinada hacia el interior de la curva. Supon que la rapidez diseñada para la rampa es 50[km/h] y el radio de la curva es 35[m]. Modela la situación y usa tu modelo para determinar el ángulo de peralte.</a:t>
            </a:r>
          </a:p>
        </p:txBody>
      </p:sp>
      <p:pic>
        <p:nvPicPr>
          <p:cNvPr id="4" name="Imagen 3">
            <a:extLst>
              <a:ext uri="{FF2B5EF4-FFF2-40B4-BE49-F238E27FC236}">
                <a16:creationId xmlns:a16="http://schemas.microsoft.com/office/drawing/2014/main" id="{040B2186-DEA4-7244-AEFC-2A0726ECE35F}"/>
              </a:ext>
            </a:extLst>
          </p:cNvPr>
          <p:cNvPicPr/>
          <p:nvPr/>
        </p:nvPicPr>
        <p:blipFill>
          <a:blip r:embed="rId2">
            <a:extLst>
              <a:ext uri="{28A0092B-C50C-407E-A947-70E740481C1C}">
                <a14:useLocalDpi xmlns:a14="http://schemas.microsoft.com/office/drawing/2010/main" val="0"/>
              </a:ext>
            </a:extLst>
          </a:blip>
          <a:stretch>
            <a:fillRect/>
          </a:stretch>
        </p:blipFill>
        <p:spPr>
          <a:xfrm>
            <a:off x="8688288" y="2898475"/>
            <a:ext cx="2485327" cy="1806942"/>
          </a:xfrm>
          <a:prstGeom prst="rect">
            <a:avLst/>
          </a:prstGeom>
        </p:spPr>
      </p:pic>
    </p:spTree>
    <p:extLst>
      <p:ext uri="{BB962C8B-B14F-4D97-AF65-F5344CB8AC3E}">
        <p14:creationId xmlns:p14="http://schemas.microsoft.com/office/powerpoint/2010/main" val="7243363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A3AF2CF-7BD0-9A49-A2ED-8B16360918CA}"/>
              </a:ext>
            </a:extLst>
          </p:cNvPr>
          <p:cNvSpPr>
            <a:spLocks noGrp="1"/>
          </p:cNvSpPr>
          <p:nvPr>
            <p:ph sz="quarter" idx="1"/>
          </p:nvPr>
        </p:nvSpPr>
        <p:spPr>
          <a:xfrm>
            <a:off x="816864" y="1600200"/>
            <a:ext cx="11111784" cy="4495800"/>
          </a:xfrm>
        </p:spPr>
        <p:txBody>
          <a:bodyPr/>
          <a:lstStyle/>
          <a:p>
            <a:pPr marL="0" indent="0">
              <a:buNone/>
            </a:pPr>
            <a:r>
              <a:rPr lang="es-CL" sz="2800" dirty="0">
                <a:latin typeface="Calibri" panose="020F0502020204030204" pitchFamily="34" charset="0"/>
                <a:cs typeface="Calibri" panose="020F0502020204030204" pitchFamily="34" charset="0"/>
                <a:hlinkClick r:id="rId2"/>
              </a:rPr>
              <a:t>https://www.youtube.com/watch?v=SxN8Oa8PSL0</a:t>
            </a:r>
            <a:r>
              <a:rPr lang="es-CL" sz="2800" dirty="0">
                <a:latin typeface="Calibri" panose="020F0502020204030204" pitchFamily="34" charset="0"/>
                <a:cs typeface="Calibri" panose="020F0502020204030204" pitchFamily="34" charset="0"/>
              </a:rPr>
              <a:t> (ver desde 1:00 min)</a:t>
            </a:r>
          </a:p>
          <a:p>
            <a:pPr marL="0" indent="0">
              <a:buNone/>
            </a:pPr>
            <a:endParaRPr lang="es-CL" sz="2800" dirty="0">
              <a:latin typeface="Calibri" panose="020F0502020204030204" pitchFamily="34" charset="0"/>
              <a:cs typeface="Calibri" panose="020F0502020204030204" pitchFamily="34" charset="0"/>
            </a:endParaRPr>
          </a:p>
          <a:p>
            <a:pPr marL="0" indent="0">
              <a:buNone/>
            </a:pPr>
            <a:r>
              <a:rPr lang="es-CL" sz="2800" u="sng" dirty="0">
                <a:latin typeface="Calibri" panose="020F0502020204030204" pitchFamily="34" charset="0"/>
                <a:cs typeface="Calibri" panose="020F0502020204030204" pitchFamily="34" charset="0"/>
                <a:hlinkClick r:id="rId3"/>
              </a:rPr>
              <a:t>https://www.youtube.com/watch?v=V52H1Xo7Joc</a:t>
            </a:r>
            <a:endParaRPr lang="es-CL" sz="2800" u="sng" dirty="0">
              <a:latin typeface="Calibri" panose="020F0502020204030204" pitchFamily="34" charset="0"/>
              <a:cs typeface="Calibri" panose="020F0502020204030204" pitchFamily="34" charset="0"/>
            </a:endParaRPr>
          </a:p>
          <a:p>
            <a:pPr marL="0" indent="0">
              <a:buNone/>
            </a:pPr>
            <a:endParaRPr lang="es-CL" sz="2800" dirty="0">
              <a:latin typeface="Calibri" panose="020F0502020204030204" pitchFamily="34" charset="0"/>
              <a:cs typeface="Calibri" panose="020F0502020204030204" pitchFamily="34" charset="0"/>
            </a:endParaRPr>
          </a:p>
          <a:p>
            <a:endParaRPr lang="es-CL" sz="2800" dirty="0">
              <a:latin typeface="Calibri" panose="020F0502020204030204" pitchFamily="34" charset="0"/>
              <a:cs typeface="Calibri" panose="020F0502020204030204" pitchFamily="34" charset="0"/>
            </a:endParaRPr>
          </a:p>
          <a:p>
            <a:pPr marL="0" indent="0">
              <a:buNone/>
            </a:pPr>
            <a:r>
              <a:rPr lang="es-CL" sz="2800" u="sng" dirty="0">
                <a:latin typeface="Calibri" panose="020F0502020204030204" pitchFamily="34" charset="0"/>
                <a:cs typeface="Calibri" panose="020F0502020204030204" pitchFamily="34" charset="0"/>
                <a:hlinkClick r:id="rId4"/>
              </a:rPr>
              <a:t>https://www.youtube.com/watch?v=RboSHDY5kjw</a:t>
            </a:r>
            <a:r>
              <a:rPr lang="es-CL" sz="2800" u="sng" dirty="0">
                <a:latin typeface="Calibri" panose="020F0502020204030204" pitchFamily="34" charset="0"/>
                <a:cs typeface="Calibri" panose="020F0502020204030204" pitchFamily="34" charset="0"/>
              </a:rPr>
              <a:t> (ver desde  0:44 min)</a:t>
            </a:r>
            <a:endParaRPr lang="es-CL" sz="2800" dirty="0">
              <a:latin typeface="Calibri" panose="020F0502020204030204" pitchFamily="34" charset="0"/>
              <a:cs typeface="Calibri" panose="020F0502020204030204" pitchFamily="34" charset="0"/>
            </a:endParaRPr>
          </a:p>
          <a:p>
            <a:pPr marL="0" indent="0">
              <a:buNone/>
            </a:pPr>
            <a:endParaRPr lang="es-CL" sz="2800" dirty="0">
              <a:latin typeface="Calibri" panose="020F0502020204030204" pitchFamily="34" charset="0"/>
              <a:cs typeface="Calibri" panose="020F0502020204030204" pitchFamily="34" charset="0"/>
            </a:endParaRPr>
          </a:p>
          <a:p>
            <a:endParaRPr lang="es-CL" dirty="0"/>
          </a:p>
          <a:p>
            <a:endParaRPr lang="es-CL" dirty="0"/>
          </a:p>
          <a:p>
            <a:endParaRPr lang="es-CL" dirty="0"/>
          </a:p>
          <a:p>
            <a:endParaRPr lang="es-CL" dirty="0"/>
          </a:p>
        </p:txBody>
      </p:sp>
      <p:sp>
        <p:nvSpPr>
          <p:cNvPr id="6" name="Marcador de contenido 2">
            <a:extLst>
              <a:ext uri="{FF2B5EF4-FFF2-40B4-BE49-F238E27FC236}">
                <a16:creationId xmlns:a16="http://schemas.microsoft.com/office/drawing/2014/main" id="{C6FACBD3-06B3-4822-B960-7ABAA37AD31B}"/>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rgbClr val="00456F"/>
                </a:solidFill>
                <a:latin typeface="CMU Serif" panose="02000603000000000000" pitchFamily="50" charset="0"/>
                <a:ea typeface="CMU Serif" panose="02000603000000000000" pitchFamily="50" charset="0"/>
                <a:cs typeface="CMU Serif" panose="02000603000000000000" pitchFamily="50" charset="0"/>
              </a:rPr>
              <a:t>Algunos videos de interés</a:t>
            </a:r>
          </a:p>
        </p:txBody>
      </p:sp>
      <p:sp>
        <p:nvSpPr>
          <p:cNvPr id="7" name="Marcador de contenido 2">
            <a:extLst>
              <a:ext uri="{FF2B5EF4-FFF2-40B4-BE49-F238E27FC236}">
                <a16:creationId xmlns:a16="http://schemas.microsoft.com/office/drawing/2014/main" id="{B4B75A53-293D-443D-93D5-D2AE90623B83}"/>
              </a:ext>
            </a:extLst>
          </p:cNvPr>
          <p:cNvSpPr txBox="1">
            <a:spLocks/>
          </p:cNvSpPr>
          <p:nvPr/>
        </p:nvSpPr>
        <p:spPr>
          <a:xfrm>
            <a:off x="7136" y="6604640"/>
            <a:ext cx="5368784" cy="260648"/>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1600" b="1" dirty="0">
                <a:solidFill>
                  <a:schemeClr val="bg1"/>
                </a:solidFill>
                <a:latin typeface="CMU Serif" panose="02000603000000000000" pitchFamily="50" charset="0"/>
                <a:ea typeface="CMU Serif" panose="02000603000000000000" pitchFamily="50" charset="0"/>
                <a:cs typeface="CMU Serif" panose="02000603000000000000" pitchFamily="50" charset="0"/>
              </a:rPr>
              <a:t>FIS110 – Clase 18</a:t>
            </a:r>
          </a:p>
        </p:txBody>
      </p:sp>
      <p:sp>
        <p:nvSpPr>
          <p:cNvPr id="8" name="Marcador de contenido 2">
            <a:extLst>
              <a:ext uri="{FF2B5EF4-FFF2-40B4-BE49-F238E27FC236}">
                <a16:creationId xmlns:a16="http://schemas.microsoft.com/office/drawing/2014/main" id="{3B82E00D-34F5-40EF-AB93-D90F51948386}"/>
              </a:ext>
            </a:extLst>
          </p:cNvPr>
          <p:cNvSpPr txBox="1">
            <a:spLocks/>
          </p:cNvSpPr>
          <p:nvPr/>
        </p:nvSpPr>
        <p:spPr>
          <a:xfrm>
            <a:off x="6816080" y="6600195"/>
            <a:ext cx="5368784" cy="260648"/>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lgn="r">
              <a:buFont typeface="Wingdings"/>
              <a:buNone/>
            </a:pPr>
            <a:r>
              <a:rPr lang="es-ES" sz="1600" b="1" dirty="0">
                <a:solidFill>
                  <a:schemeClr val="bg1"/>
                </a:solidFill>
                <a:latin typeface="CMU Serif" panose="02000603000000000000" pitchFamily="50" charset="0"/>
                <a:ea typeface="CMU Serif" panose="02000603000000000000" pitchFamily="50" charset="0"/>
                <a:cs typeface="CMU Serif" panose="02000603000000000000" pitchFamily="50" charset="0"/>
              </a:rPr>
              <a:t>Dinámica en movimiento circular</a:t>
            </a:r>
          </a:p>
        </p:txBody>
      </p:sp>
    </p:spTree>
    <p:extLst>
      <p:ext uri="{BB962C8B-B14F-4D97-AF65-F5344CB8AC3E}">
        <p14:creationId xmlns:p14="http://schemas.microsoft.com/office/powerpoint/2010/main" val="6502829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3296</TotalTime>
  <Words>931</Words>
  <Application>Microsoft Macintosh PowerPoint</Application>
  <PresentationFormat>Panorámica</PresentationFormat>
  <Paragraphs>90</Paragraphs>
  <Slides>22</Slides>
  <Notes>1</Notes>
  <HiddenSlides>0</HiddenSlides>
  <MMClips>0</MMClips>
  <ScaleCrop>false</ScaleCrop>
  <HeadingPairs>
    <vt:vector size="8" baseType="variant">
      <vt:variant>
        <vt:lpstr>Fuentes usadas</vt:lpstr>
      </vt:variant>
      <vt:variant>
        <vt:i4>8</vt:i4>
      </vt:variant>
      <vt:variant>
        <vt:lpstr>Tema</vt:lpstr>
      </vt:variant>
      <vt:variant>
        <vt:i4>1</vt:i4>
      </vt:variant>
      <vt:variant>
        <vt:lpstr>Servidores OLE incrustados</vt:lpstr>
      </vt:variant>
      <vt:variant>
        <vt:i4>1</vt:i4>
      </vt:variant>
      <vt:variant>
        <vt:lpstr>Títulos de diapositiva</vt:lpstr>
      </vt:variant>
      <vt:variant>
        <vt:i4>22</vt:i4>
      </vt:variant>
    </vt:vector>
  </HeadingPairs>
  <TitlesOfParts>
    <vt:vector size="32" baseType="lpstr">
      <vt:lpstr>Calibri</vt:lpstr>
      <vt:lpstr>Cambria Math</vt:lpstr>
      <vt:lpstr>CMU Serif</vt:lpstr>
      <vt:lpstr>CMU Serif Roman</vt:lpstr>
      <vt:lpstr>Tw Cen MT</vt:lpstr>
      <vt:lpstr>Wingdings</vt:lpstr>
      <vt:lpstr>Wingdings 2</vt:lpstr>
      <vt:lpstr>Wingdings 3</vt:lpstr>
      <vt:lpstr>Intermedio</vt:lpstr>
      <vt:lpstr>Picture</vt:lpstr>
      <vt:lpstr>Presentación de PowerPoint</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Aceleración centrípeta</vt:lpstr>
      <vt:lpstr>Aceleración centrípeta</vt:lpstr>
      <vt:lpstr>Aceleración centrípeta y tangencial</vt:lpstr>
      <vt:lpstr>Modelación del movimiento circular</vt:lpstr>
      <vt:lpstr>Etapas en el proceso de modelación de un fenómeno físico</vt:lpstr>
      <vt:lpstr>Presentación de PowerPoint</vt:lpstr>
      <vt:lpstr>Ejercicios</vt:lpstr>
      <vt:lpstr>Presentación de PowerPoint</vt:lpstr>
      <vt:lpstr>Ejercicios</vt:lpstr>
      <vt:lpstr>Ejercicios</vt:lpstr>
      <vt:lpstr>Ejercicios</vt:lpstr>
      <vt:lpstr>PERALTE</vt:lpstr>
      <vt:lpstr>Ejemplo </vt:lpstr>
      <vt:lpstr>Ejercicio</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Javiera Sanchez Espinoza</cp:lastModifiedBy>
  <cp:revision>173</cp:revision>
  <dcterms:created xsi:type="dcterms:W3CDTF">2019-03-01T17:41:33Z</dcterms:created>
  <dcterms:modified xsi:type="dcterms:W3CDTF">2022-05-20T14:00:17Z</dcterms:modified>
</cp:coreProperties>
</file>