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09" r:id="rId1"/>
  </p:sldMasterIdLst>
  <p:notesMasterIdLst>
    <p:notesMasterId r:id="rId30"/>
  </p:notesMasterIdLst>
  <p:sldIdLst>
    <p:sldId id="256" r:id="rId2"/>
    <p:sldId id="257" r:id="rId3"/>
    <p:sldId id="841" r:id="rId4"/>
    <p:sldId id="903" r:id="rId5"/>
    <p:sldId id="889" r:id="rId6"/>
    <p:sldId id="890" r:id="rId7"/>
    <p:sldId id="888" r:id="rId8"/>
    <p:sldId id="891" r:id="rId9"/>
    <p:sldId id="892" r:id="rId10"/>
    <p:sldId id="893" r:id="rId11"/>
    <p:sldId id="894" r:id="rId12"/>
    <p:sldId id="895" r:id="rId13"/>
    <p:sldId id="896" r:id="rId14"/>
    <p:sldId id="906" r:id="rId15"/>
    <p:sldId id="911" r:id="rId16"/>
    <p:sldId id="926" r:id="rId17"/>
    <p:sldId id="913" r:id="rId18"/>
    <p:sldId id="914" r:id="rId19"/>
    <p:sldId id="919" r:id="rId20"/>
    <p:sldId id="920" r:id="rId21"/>
    <p:sldId id="921" r:id="rId22"/>
    <p:sldId id="922" r:id="rId23"/>
    <p:sldId id="923" r:id="rId24"/>
    <p:sldId id="924" r:id="rId25"/>
    <p:sldId id="925" r:id="rId26"/>
    <p:sldId id="927" r:id="rId27"/>
    <p:sldId id="928" r:id="rId28"/>
    <p:sldId id="482" r:id="rId29"/>
  </p:sldIdLst>
  <p:sldSz cx="9144000" cy="6858000" type="screen4x3"/>
  <p:notesSz cx="6858000" cy="9077325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9pPr>
  </p:defaultTextStyle>
  <p:extLst>
    <p:ext uri="{521415D9-36F7-43E2-AB2F-B90AF26B5E84}">
      <p14:sectionLst xmlns:p14="http://schemas.microsoft.com/office/powerpoint/2010/main">
        <p14:section name="Sección predeterminada" id="{F2F5C8E1-E48D-4AF3-BB29-5E68B7C5540E}">
          <p14:sldIdLst>
            <p14:sldId id="256"/>
            <p14:sldId id="257"/>
            <p14:sldId id="841"/>
            <p14:sldId id="903"/>
            <p14:sldId id="889"/>
            <p14:sldId id="890"/>
            <p14:sldId id="888"/>
            <p14:sldId id="891"/>
            <p14:sldId id="892"/>
            <p14:sldId id="893"/>
            <p14:sldId id="894"/>
            <p14:sldId id="895"/>
            <p14:sldId id="896"/>
            <p14:sldId id="906"/>
            <p14:sldId id="911"/>
            <p14:sldId id="926"/>
            <p14:sldId id="913"/>
            <p14:sldId id="914"/>
            <p14:sldId id="919"/>
            <p14:sldId id="920"/>
            <p14:sldId id="921"/>
            <p14:sldId id="922"/>
            <p14:sldId id="923"/>
            <p14:sldId id="924"/>
            <p14:sldId id="925"/>
            <p14:sldId id="927"/>
          </p14:sldIdLst>
        </p14:section>
        <p14:section name="Sección sin título" id="{3B2C05F5-639D-437E-94FD-017428CBA112}">
          <p14:sldIdLst>
            <p14:sldId id="928"/>
            <p14:sldId id="482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B56B"/>
    <a:srgbClr val="619C02"/>
    <a:srgbClr val="AFFC24"/>
    <a:srgbClr val="008A3E"/>
    <a:srgbClr val="E22E37"/>
    <a:srgbClr val="0000FF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Estilo claro 3 - Acento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89606" autoAdjust="0"/>
  </p:normalViewPr>
  <p:slideViewPr>
    <p:cSldViewPr>
      <p:cViewPr varScale="1">
        <p:scale>
          <a:sx n="74" d="100"/>
          <a:sy n="74" d="100"/>
        </p:scale>
        <p:origin x="1670" y="7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46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-221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157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60463" y="681038"/>
            <a:ext cx="4538662" cy="34036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11650"/>
            <a:ext cx="5486400" cy="408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</a:p>
        </p:txBody>
      </p:sp>
      <p:sp>
        <p:nvSpPr>
          <p:cNvPr id="3687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21713"/>
            <a:ext cx="2971800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687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21713"/>
            <a:ext cx="2971800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C49C0EB4-0D88-45EA-AD03-6E339152A89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Triángulo rectángulo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8 Título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7" name="16 Subtítulo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s-ES"/>
              <a:t>Haga clic para modificar el estilo de subtítulo del patrón</a:t>
            </a:r>
            <a:endParaRPr kumimoji="0" lang="en-US"/>
          </a:p>
        </p:txBody>
      </p:sp>
      <p:grpSp>
        <p:nvGrpSpPr>
          <p:cNvPr id="2" name="1 Grupo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6 Forma libre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7 Forma libre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10 Forma libre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11 Conector recto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2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6B1F370C-5511-405C-BF68-8EE6B1EF2BD1}" type="datetime1">
              <a:rPr lang="es-CL" smtClean="0"/>
              <a:t>11-06-2024</a:t>
            </a:fld>
            <a:endParaRPr lang="es-ES" dirty="0"/>
          </a:p>
        </p:txBody>
      </p:sp>
      <p:sp>
        <p:nvSpPr>
          <p:cNvPr id="19" name="18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r>
              <a:rPr lang="es-ES"/>
              <a:t>Estabilidad Longitudinal</a:t>
            </a:r>
          </a:p>
        </p:txBody>
      </p:sp>
      <p:sp>
        <p:nvSpPr>
          <p:cNvPr id="27" name="2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C0A89749-771D-4773-9046-528091631E70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DD78F78-B41A-42F6-C8B6-E4FEA25AB9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D5394301-7EF0-82E3-8E70-A5289B96E0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CC43525-AE6C-4DFD-95D9-F97C95270131}" type="datetime1">
              <a:rPr lang="es-CL" smtClean="0"/>
              <a:t>11-06-2024</a:t>
            </a:fld>
            <a:endParaRPr lang="es-ES" dirty="0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FC99B1C6-C094-CFD4-DD0A-94528887A6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Estabilidad Longitudinal</a:t>
            </a:r>
            <a:endParaRPr lang="es-ES" dirty="0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7D6A6B91-0A4C-9886-1D8A-B53ABBA24F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E83B51-1ABE-4689-9CEA-9F54B24ACCC0}" type="slidenum">
              <a:rPr lang="es-ES" smtClean="0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6227795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7B4CEC0-4C41-4E2A-BC5A-E5C0362DEA27}" type="datetime1">
              <a:rPr lang="es-CL" smtClean="0"/>
              <a:t>11-06-2024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Estabilidad Longitudinal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  <p:sp>
        <p:nvSpPr>
          <p:cNvPr id="7" name="6 Título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15625B5-4C80-42C6-9A58-6C63BD965A7B}" type="datetime1">
              <a:rPr lang="es-CL" smtClean="0"/>
              <a:t>11-06-2024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Estabilidad Longitudinal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DABC050-5ECE-4420-AA49-21AC7FA4F390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  <p:sp>
        <p:nvSpPr>
          <p:cNvPr id="7" name="6 Cheurón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7 Cheurón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33F6AB4-D4D4-4736-BF14-953FA2810881}" type="datetime1">
              <a:rPr lang="es-CL" smtClean="0"/>
              <a:t>11-06-2024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Estabilidad Longitudinal</a:t>
            </a: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8C7F8E6-B13C-433A-AD0F-1BD0253ED50E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  <p:sp>
        <p:nvSpPr>
          <p:cNvPr id="8" name="7 Título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5561F9F-FA0E-4E7B-A64E-29494ED8141A}" type="datetime1">
              <a:rPr lang="es-CL" smtClean="0"/>
              <a:t>11-06-2024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Estabilidad Longitudinal</a:t>
            </a: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A642D2A-D80B-46DB-B70F-213340C71A31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B8EEB7D-F62B-44B5-AF3E-248B26793105}" type="datetime1">
              <a:rPr lang="es-CL" smtClean="0"/>
              <a:t>11-06-2024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Estabilidad Longitudinal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EDDACC4-A0AB-4440-9320-B5E0E34F4CB4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  <p:sp>
        <p:nvSpPr>
          <p:cNvPr id="6" name="5 Título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BFBC03A-65B3-4E3A-A903-D6C5553A5A24}" type="datetime1">
              <a:rPr lang="es-CL" smtClean="0"/>
              <a:t>11-06-2024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Estabilidad Longitudinal</a:t>
            </a: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111581-DA39-4E98-B9BB-2C3642245267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pPr>
              <a:defRPr/>
            </a:pPr>
            <a:fld id="{3850CADD-B52C-4124-AAD6-826CE8061F76}" type="datetime1">
              <a:rPr lang="es-CL" smtClean="0"/>
              <a:t>11-06-2024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Estabilidad Longitudinal</a:t>
            </a: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C44E263-5F5A-4F9D-99AD-B35F163DF5F3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s-ES"/>
              <a:t>Haga clic en el icono para agregar una imagen</a:t>
            </a:r>
            <a:endParaRPr kumimoji="0" lang="en-US" dirty="0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285898EE-4E84-4FA0-8A0A-BBD5E2FC1319}" type="datetime1">
              <a:rPr lang="es-CL" smtClean="0"/>
              <a:t>11-06-2024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r>
              <a:rPr lang="es-ES"/>
              <a:t>Estabilidad Longitudinal</a:t>
            </a: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91A2BDA9-FEC8-4EE0-9243-593511C8B572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8" name="7 Forma libre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8 Forma libre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9 Triángulo rectángulo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10 Conector recto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11 Cheurón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12 Cheurón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E60092-3B22-4E1F-B570-A6F9B5A1B493}" type="datetime1">
              <a:rPr lang="es-CL" smtClean="0"/>
              <a:t>11-06-2024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Estabilidad Longitudinal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E216814-D6F1-45F4-85F0-FC804BF91361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DF4C2FA-CCEE-4E3D-AE45-82064A201165}" type="datetime1">
              <a:rPr lang="es-CL" smtClean="0"/>
              <a:t>11-06-2024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Estabilidad Longitudinal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4AAC83C-07D6-461E-A838-00C8005EB699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Forma libre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11 Forma libre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13 Triángulo rectángulo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4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14 Conector recto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8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0" name="29 Marcador de texto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  <a:p>
            <a:pPr lvl="1" eaLnBrk="1" latinLnBrk="0" hangingPunct="1"/>
            <a:r>
              <a:rPr kumimoji="0" lang="es-ES"/>
              <a:t>Segundo nivel</a:t>
            </a:r>
          </a:p>
          <a:p>
            <a:pPr lvl="2" eaLnBrk="1" latinLnBrk="0" hangingPunct="1"/>
            <a:r>
              <a:rPr kumimoji="0" lang="es-ES"/>
              <a:t>Tercer nivel</a:t>
            </a:r>
          </a:p>
          <a:p>
            <a:pPr lvl="3" eaLnBrk="1" latinLnBrk="0" hangingPunct="1"/>
            <a:r>
              <a:rPr kumimoji="0" lang="es-ES"/>
              <a:t>Cuarto nivel</a:t>
            </a:r>
          </a:p>
          <a:p>
            <a:pPr lvl="4" eaLnBrk="1" latinLnBrk="0" hangingPunct="1"/>
            <a:r>
              <a:rPr kumimoji="0" lang="es-ES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A50EC26D-4595-48FC-9C0E-DC43DABFD59F}" type="datetime1">
              <a:rPr lang="es-CL" smtClean="0"/>
              <a:t>11-06-2024</a:t>
            </a:fld>
            <a:endParaRPr lang="es-ES"/>
          </a:p>
        </p:txBody>
      </p:sp>
      <p:sp>
        <p:nvSpPr>
          <p:cNvPr id="22" name="21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r>
              <a:rPr lang="es-ES"/>
              <a:t>Estabilidad Longitudinal</a:t>
            </a:r>
          </a:p>
        </p:txBody>
      </p:sp>
      <p:sp>
        <p:nvSpPr>
          <p:cNvPr id="18" name="17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8CE0E627-7E44-4529-A67F-BA03B262E588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10" r:id="rId1"/>
    <p:sldLayoutId id="2147484121" r:id="rId2"/>
    <p:sldLayoutId id="2147484111" r:id="rId3"/>
    <p:sldLayoutId id="2147484112" r:id="rId4"/>
    <p:sldLayoutId id="2147484113" r:id="rId5"/>
    <p:sldLayoutId id="2147484114" r:id="rId6"/>
    <p:sldLayoutId id="2147484115" r:id="rId7"/>
    <p:sldLayoutId id="2147484116" r:id="rId8"/>
    <p:sldLayoutId id="2147484117" r:id="rId9"/>
    <p:sldLayoutId id="2147484118" r:id="rId10"/>
    <p:sldLayoutId id="2147484119" r:id="rId11"/>
    <p:sldLayoutId id="2147484120" r:id="rId12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video" Target="file:///D:\Clases%202021\Estabilidad%20y%20Estiba\Estabilidad%20y%20Estiba%203L%202019\UT-%204%20Estabilidad%20Longitudinal\Etapa%202%20y%203%20%20Estabilidad%20longitudinal%20y%20densidad%20del%20agua.mp4" TargetMode="External"/><Relationship Id="rId1" Type="http://schemas.microsoft.com/office/2007/relationships/media" Target="file:///D:\Clases%202021\Estabilidad%20y%20Estiba\Estabilidad%20y%20Estiba%203L%202019\UT-%204%20Estabilidad%20Longitudinal\Etapa%202%20y%203%20%20Estabilidad%20longitudinal%20y%20densidad%20del%20agua.mp4" TargetMode="Externa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oleObject" Target="../embeddings/oleObject2.bin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8.png"/><Relationship Id="rId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2" Type="http://schemas.openxmlformats.org/officeDocument/2006/relationships/oleObject" Target="../embeddings/oleObject3.bin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5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s-MX" dirty="0"/>
              <a:t>Estabilidad y Estiba</a:t>
            </a:r>
            <a:endParaRPr lang="es-ES" dirty="0"/>
          </a:p>
        </p:txBody>
      </p:sp>
      <p:sp>
        <p:nvSpPr>
          <p:cNvPr id="8196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pPr eaLnBrk="1" hangingPunct="1"/>
            <a:r>
              <a:rPr lang="es-MX" dirty="0"/>
              <a:t>Cátedra Especialidad Litoral.</a:t>
            </a:r>
          </a:p>
          <a:p>
            <a:pPr eaLnBrk="1" hangingPunct="1"/>
            <a:r>
              <a:rPr lang="es-MX" dirty="0"/>
              <a:t>CF (R) Alberto García Covacevich</a:t>
            </a:r>
          </a:p>
          <a:p>
            <a:pPr eaLnBrk="1" hangingPunct="1"/>
            <a:r>
              <a:rPr lang="es-MX" dirty="0"/>
              <a:t>garcov04@gmail.com</a:t>
            </a:r>
          </a:p>
          <a:p>
            <a:pPr eaLnBrk="1" hangingPunct="1"/>
            <a:r>
              <a:rPr lang="es-MX" dirty="0"/>
              <a:t>+56 9 9732 8537</a:t>
            </a:r>
          </a:p>
        </p:txBody>
      </p:sp>
      <p:sp>
        <p:nvSpPr>
          <p:cNvPr id="7170" name="Rectangle 8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6EDB869-EE2D-410A-9E21-2534D2450B64}" type="datetime1">
              <a:rPr lang="es-CL" smtClean="0"/>
              <a:t>11-06-2024</a:t>
            </a:fld>
            <a:endParaRPr lang="es-ES" dirty="0"/>
          </a:p>
        </p:txBody>
      </p:sp>
      <p:sp>
        <p:nvSpPr>
          <p:cNvPr id="8203" name="AutoShape 11" descr="Resultado de imagen para escuela naval logo"/>
          <p:cNvSpPr>
            <a:spLocks noChangeAspect="1" noChangeArrowheads="1"/>
          </p:cNvSpPr>
          <p:nvPr/>
        </p:nvSpPr>
        <p:spPr bwMode="auto">
          <a:xfrm>
            <a:off x="173038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 dirty="0"/>
          </a:p>
        </p:txBody>
      </p:sp>
      <p:pic>
        <p:nvPicPr>
          <p:cNvPr id="11" name="10 Imagen" descr="FOTO_08200603071028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0034" y="428604"/>
            <a:ext cx="1669097" cy="1928802"/>
          </a:xfrm>
          <a:prstGeom prst="rect">
            <a:avLst/>
          </a:prstGeom>
        </p:spPr>
      </p:pic>
      <p:sp>
        <p:nvSpPr>
          <p:cNvPr id="2" name="Marcador de pie de página 1">
            <a:extLst>
              <a:ext uri="{FF2B5EF4-FFF2-40B4-BE49-F238E27FC236}">
                <a16:creationId xmlns:a16="http://schemas.microsoft.com/office/drawing/2014/main" id="{543FC056-B9A8-CB4E-997A-E4F0E0B881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 dirty="0"/>
              <a:t>Estabilidad Longitudinal</a:t>
            </a: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FC771089-DAC1-D382-4F7A-D06B5797CC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0A89749-771D-4773-9046-528091631E70}" type="slidenum">
              <a:rPr lang="es-ES" smtClean="0"/>
              <a:pPr>
                <a:defRPr/>
              </a:pPr>
              <a:t>1</a:t>
            </a:fld>
            <a:endParaRPr lang="es-ES" dirty="0"/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eaLnBrk="1" hangingPunct="1">
              <a:buBlip>
                <a:blip r:embed="rId2"/>
              </a:buBlip>
            </a:pPr>
            <a:r>
              <a:rPr lang="es-ES" dirty="0"/>
              <a:t>Introducción</a:t>
            </a:r>
          </a:p>
          <a:p>
            <a:pPr>
              <a:buBlip>
                <a:blip r:embed="rId2"/>
              </a:buBlip>
            </a:pPr>
            <a:r>
              <a:rPr lang="es-ES" dirty="0"/>
              <a:t>U.T.1 Fundamentos de Estabilidad</a:t>
            </a:r>
          </a:p>
          <a:p>
            <a:pPr>
              <a:buBlip>
                <a:blip r:embed="rId2"/>
              </a:buBlip>
            </a:pPr>
            <a:r>
              <a:rPr lang="es-ES" dirty="0"/>
              <a:t>U.T.2 Estabilidad Estática Transversal</a:t>
            </a:r>
          </a:p>
          <a:p>
            <a:pPr>
              <a:buBlip>
                <a:blip r:embed="rId2"/>
              </a:buBlip>
            </a:pPr>
            <a:r>
              <a:rPr lang="es-ES" dirty="0"/>
              <a:t>U.T.3 Superficie Libre y Estabilidad Dinámica</a:t>
            </a:r>
          </a:p>
          <a:p>
            <a:pPr eaLnBrk="1" hangingPunct="1"/>
            <a:r>
              <a:rPr lang="es-ES" dirty="0"/>
              <a:t>U.T.4 Estabilidad Longitudinal</a:t>
            </a:r>
          </a:p>
          <a:p>
            <a:pPr eaLnBrk="1" hangingPunct="1"/>
            <a:r>
              <a:rPr lang="es-ES" dirty="0"/>
              <a:t>U.T.5 Estabilidad con Averías y Varada</a:t>
            </a:r>
          </a:p>
          <a:p>
            <a:pPr eaLnBrk="1" hangingPunct="1"/>
            <a:r>
              <a:rPr lang="es-ES" dirty="0"/>
              <a:t>U.T.6 Taller Interrogador</a:t>
            </a:r>
          </a:p>
          <a:p>
            <a:pPr eaLnBrk="1" hangingPunct="1"/>
            <a:r>
              <a:rPr lang="es-ES" dirty="0"/>
              <a:t>U.T.7 Esfuerzo en un Buque</a:t>
            </a:r>
          </a:p>
          <a:p>
            <a:pPr eaLnBrk="1" hangingPunct="1"/>
            <a:r>
              <a:rPr lang="es-ES" dirty="0"/>
              <a:t>U.T.8 Fundamentos de Estiba</a:t>
            </a:r>
          </a:p>
          <a:p>
            <a:pPr eaLnBrk="1" hangingPunct="1"/>
            <a:r>
              <a:rPr lang="es-ES" dirty="0"/>
              <a:t>U.T.9 Planificación de Estiba</a:t>
            </a:r>
          </a:p>
        </p:txBody>
      </p:sp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s-ES" sz="3700" dirty="0"/>
              <a:t>Programa de Asignatura</a:t>
            </a:r>
          </a:p>
        </p:txBody>
      </p: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F1D65307-2F5C-3C8B-7096-399D7A98E5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6B6618A-9471-4C95-8047-366F51B85EBC}" type="datetime1">
              <a:rPr lang="es-CL" smtClean="0"/>
              <a:t>11-06-2024</a:t>
            </a:fld>
            <a:endParaRPr lang="es-ES" dirty="0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17C674F6-2208-2C6B-25B3-25A6FDB7EB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 dirty="0"/>
              <a:t>Estabilidad Longitudinal</a:t>
            </a:r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4BB39136-7E0B-AC34-1BFD-A42E292AAF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2</a:t>
            </a:fld>
            <a:endParaRPr lang="es-E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" dur="20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2000" fill="hold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" dur="2000" fill="hold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4" presetClass="emph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to="1.5" calcmode="lin" valueType="num">
                                      <p:cBhvr override="childStyle">
                                        <p:cTn id="15" dur="2000" fill="hold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dirty="0"/>
              <a:t>U.T.4 Introducción</a:t>
            </a:r>
          </a:p>
        </p:txBody>
      </p:sp>
      <p:pic>
        <p:nvPicPr>
          <p:cNvPr id="6" name="Etapa 2 y 3  Estabilidad longitudinal y densidad del agua.mp4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071802" y="2643182"/>
            <a:ext cx="3048000" cy="2286000"/>
          </a:xfrm>
          <a:prstGeom prst="rect">
            <a:avLst/>
          </a:prstGeom>
        </p:spPr>
      </p:pic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2BE1FE97-1A88-4F29-53C8-FF8AC4ECC2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929F6EC-175B-4080-B1C2-04514B4BEF5A}" type="datetime1">
              <a:rPr lang="es-CL" smtClean="0"/>
              <a:t>11-06-2024</a:t>
            </a:fld>
            <a:endParaRPr lang="es-ES" dirty="0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9095FCA9-B67A-DE8C-49D0-4FFC07388E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 dirty="0"/>
              <a:t>Estabilidad Longitudinal</a:t>
            </a:r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408102E4-F561-54BE-9FCD-EDDB678BF4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3</a:t>
            </a:fld>
            <a:endParaRPr lang="es-E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14453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20000"/>
              </a:lnSpc>
            </a:pPr>
            <a:r>
              <a:rPr lang="es-ES" sz="3200" dirty="0"/>
              <a:t>Introducción:</a:t>
            </a:r>
          </a:p>
          <a:p>
            <a:pPr lvl="1">
              <a:lnSpc>
                <a:spcPct val="120000"/>
              </a:lnSpc>
            </a:pPr>
            <a:r>
              <a:rPr lang="es-ES" sz="2400" dirty="0"/>
              <a:t>Hay muchos conceptos en común con la estabilidad transversal.</a:t>
            </a:r>
          </a:p>
          <a:p>
            <a:pPr lvl="1">
              <a:lnSpc>
                <a:spcPct val="120000"/>
              </a:lnSpc>
            </a:pPr>
            <a:r>
              <a:rPr lang="es-ES" sz="2400" dirty="0"/>
              <a:t>¿Qué ocurre cuando una fuerza hace que el buque cambie de asiento?</a:t>
            </a:r>
          </a:p>
          <a:p>
            <a:pPr lvl="1">
              <a:lnSpc>
                <a:spcPct val="120000"/>
              </a:lnSpc>
            </a:pPr>
            <a:endParaRPr lang="es-ES" sz="2400" dirty="0"/>
          </a:p>
        </p:txBody>
      </p:sp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dirty="0"/>
              <a:t>U.T.4 Estabilidad Longitudinal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 l="11841" t="37975" r="34914" b="10902"/>
          <a:stretch>
            <a:fillRect/>
          </a:stretch>
        </p:blipFill>
        <p:spPr bwMode="auto">
          <a:xfrm>
            <a:off x="2214546" y="4000504"/>
            <a:ext cx="5028823" cy="27146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5862F556-69F8-5F10-2CE3-68FAFE2BA0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559F53E-C386-4E71-A4B8-73E1AE3A5C4A}" type="datetime1">
              <a:rPr lang="es-CL" smtClean="0"/>
              <a:t>11-06-2024</a:t>
            </a:fld>
            <a:endParaRPr lang="es-ES" dirty="0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CABED944-B78D-3340-0D6D-C617F357B0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 dirty="0"/>
              <a:t>Estabilidad Longitudinal</a:t>
            </a: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40DC5189-1D0E-5F49-8775-2D25E74D86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4</a:t>
            </a:fld>
            <a:endParaRPr lang="es-E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20000"/>
              </a:lnSpc>
            </a:pPr>
            <a:r>
              <a:rPr lang="es-ES" sz="3200" dirty="0"/>
              <a:t>Introducción:</a:t>
            </a:r>
          </a:p>
          <a:p>
            <a:pPr lvl="1">
              <a:lnSpc>
                <a:spcPct val="120000"/>
              </a:lnSpc>
            </a:pPr>
            <a:r>
              <a:rPr lang="es-ES" sz="2400" dirty="0"/>
              <a:t>Al igual que cuando el buque está adrizado, cuando está sin asiento los centroides están en la misma línea vertical.</a:t>
            </a:r>
          </a:p>
        </p:txBody>
      </p:sp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dirty="0"/>
              <a:t>U.T.4 Estabilidad Longitudinal</a:t>
            </a: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/>
          <a:srcRect l="12424" t="11631" r="34331" b="13188"/>
          <a:stretch>
            <a:fillRect/>
          </a:stretch>
        </p:blipFill>
        <p:spPr bwMode="auto">
          <a:xfrm>
            <a:off x="3428992" y="3643314"/>
            <a:ext cx="3643339" cy="2892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5 CuadroTexto"/>
          <p:cNvSpPr txBox="1"/>
          <p:nvPr/>
        </p:nvSpPr>
        <p:spPr>
          <a:xfrm>
            <a:off x="3643306" y="3643314"/>
            <a:ext cx="3357586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L" dirty="0"/>
              <a:t>KB y BM Longitudinales</a:t>
            </a:r>
            <a:endParaRPr lang="es-CL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E5BA92C7-4ACF-41C6-04B5-926230E539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4708F32-6B76-4943-887A-2F55B34DEAD3}" type="datetime1">
              <a:rPr lang="es-CL" smtClean="0"/>
              <a:t>11-06-2024</a:t>
            </a:fld>
            <a:endParaRPr lang="es-ES" dirty="0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5A4D20F6-8B44-B146-8FC1-2798A36C11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 dirty="0"/>
              <a:t>Estabilidad Longitudinal</a:t>
            </a:r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598D2ABA-78DE-F609-87F7-9577CCA237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5</a:t>
            </a:fld>
            <a:endParaRPr lang="es-E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20000"/>
              </a:lnSpc>
            </a:pPr>
            <a:r>
              <a:rPr lang="es-ES" sz="3200" dirty="0"/>
              <a:t>Introducción:</a:t>
            </a:r>
          </a:p>
          <a:p>
            <a:pPr lvl="1">
              <a:lnSpc>
                <a:spcPct val="120000"/>
              </a:lnSpc>
            </a:pPr>
            <a:r>
              <a:rPr lang="es-ES" sz="2400" dirty="0"/>
              <a:t>Y obedecerán a los mismos conceptos.</a:t>
            </a:r>
          </a:p>
        </p:txBody>
      </p:sp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dirty="0"/>
              <a:t>U.T.4 Estabilidad Longitudinal</a:t>
            </a:r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/>
          <a:srcRect l="7404" t="5155" r="29589" b="14346"/>
          <a:stretch>
            <a:fillRect/>
          </a:stretch>
        </p:blipFill>
        <p:spPr bwMode="auto">
          <a:xfrm>
            <a:off x="3571868" y="3071810"/>
            <a:ext cx="5072098" cy="3643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7 CuadroTexto"/>
          <p:cNvSpPr txBox="1"/>
          <p:nvPr/>
        </p:nvSpPr>
        <p:spPr>
          <a:xfrm>
            <a:off x="3614278" y="4980361"/>
            <a:ext cx="2172168" cy="276999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s-CL" sz="1200" dirty="0"/>
              <a:t>GM: Altura Metacéntrica</a:t>
            </a:r>
          </a:p>
        </p:txBody>
      </p:sp>
      <p:sp>
        <p:nvSpPr>
          <p:cNvPr id="9" name="8 CuadroTexto"/>
          <p:cNvSpPr txBox="1"/>
          <p:nvPr/>
        </p:nvSpPr>
        <p:spPr>
          <a:xfrm>
            <a:off x="6429388" y="4929198"/>
            <a:ext cx="2071702" cy="28575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s-CL" sz="1200" dirty="0"/>
              <a:t>BM: Radio Metacéntrico</a:t>
            </a:r>
          </a:p>
        </p:txBody>
      </p:sp>
      <p:sp>
        <p:nvSpPr>
          <p:cNvPr id="10" name="9 CuadroTexto"/>
          <p:cNvSpPr txBox="1"/>
          <p:nvPr/>
        </p:nvSpPr>
        <p:spPr>
          <a:xfrm>
            <a:off x="6429388" y="5823723"/>
            <a:ext cx="2286016" cy="46166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s-CL" sz="1200" dirty="0"/>
              <a:t>KB= VCB: posición vertical del Centro de Boyantéz</a:t>
            </a:r>
          </a:p>
        </p:txBody>
      </p:sp>
      <p:sp>
        <p:nvSpPr>
          <p:cNvPr id="11" name="10 CuadroTexto"/>
          <p:cNvSpPr txBox="1"/>
          <p:nvPr/>
        </p:nvSpPr>
        <p:spPr>
          <a:xfrm>
            <a:off x="3071802" y="5857892"/>
            <a:ext cx="2643206" cy="46166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s-CL" sz="1200" dirty="0"/>
              <a:t>KG = VCG: posición vertical del Centro de Gravedad</a:t>
            </a:r>
          </a:p>
        </p:txBody>
      </p:sp>
      <p:sp>
        <p:nvSpPr>
          <p:cNvPr id="12" name="11 CuadroTexto"/>
          <p:cNvSpPr txBox="1"/>
          <p:nvPr/>
        </p:nvSpPr>
        <p:spPr>
          <a:xfrm>
            <a:off x="4429124" y="3357562"/>
            <a:ext cx="3357586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L" dirty="0"/>
              <a:t>KB y BM Longitudinales</a:t>
            </a:r>
            <a:endParaRPr lang="es-CL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2290678C-1A8C-7935-9B27-248AC348EC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FF18C99-7A41-46BD-84F6-360C44485792}" type="datetime1">
              <a:rPr lang="es-CL" smtClean="0"/>
              <a:t>11-06-2024</a:t>
            </a:fld>
            <a:endParaRPr lang="es-ES" dirty="0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9F73661F-4755-FC97-2105-3FA9F8947C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 dirty="0"/>
              <a:t>Estabilidad Longitudinal</a:t>
            </a:r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678C0BC2-D305-2200-F4DD-C703229B67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6</a:t>
            </a:fld>
            <a:endParaRPr lang="es-E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CL" dirty="0"/>
              <a:t>Para el cálculo del BM longitudinal, se realiza el procedimiento similar que para BM Transversal.</a:t>
            </a:r>
          </a:p>
          <a:p>
            <a:pPr lvl="1"/>
            <a:r>
              <a:rPr lang="es-CL" dirty="0"/>
              <a:t>El momento de Inercia respecto al eje de referencia será mucho mayor en este caso </a:t>
            </a:r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Cálculo BM Longitudinal</a:t>
            </a:r>
            <a:endParaRPr lang="es-CL" dirty="0"/>
          </a:p>
        </p:txBody>
      </p:sp>
      <p:sp>
        <p:nvSpPr>
          <p:cNvPr id="17" name="16 Combinar"/>
          <p:cNvSpPr/>
          <p:nvPr/>
        </p:nvSpPr>
        <p:spPr>
          <a:xfrm>
            <a:off x="7286644" y="3071810"/>
            <a:ext cx="71438" cy="71438"/>
          </a:xfrm>
          <a:prstGeom prst="flowChartMerge">
            <a:avLst/>
          </a:prstGeom>
          <a:noFill/>
          <a:ln w="9525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grpSp>
        <p:nvGrpSpPr>
          <p:cNvPr id="5" name="Grupo 4">
            <a:extLst>
              <a:ext uri="{FF2B5EF4-FFF2-40B4-BE49-F238E27FC236}">
                <a16:creationId xmlns:a16="http://schemas.microsoft.com/office/drawing/2014/main" id="{64122797-6115-DF7C-202C-D80EA929E7D4}"/>
              </a:ext>
            </a:extLst>
          </p:cNvPr>
          <p:cNvGrpSpPr/>
          <p:nvPr/>
        </p:nvGrpSpPr>
        <p:grpSpPr>
          <a:xfrm>
            <a:off x="1244083" y="1166019"/>
            <a:ext cx="6655834" cy="4525962"/>
            <a:chOff x="1244083" y="1500174"/>
            <a:chExt cx="6655834" cy="4525962"/>
          </a:xfrm>
        </p:grpSpPr>
        <p:pic>
          <p:nvPicPr>
            <p:cNvPr id="19" name="Picture 1"/>
            <p:cNvPicPr>
              <a:picLocks noChangeAspect="1" noChangeArrowheads="1"/>
            </p:cNvPicPr>
            <p:nvPr/>
          </p:nvPicPr>
          <p:blipFill>
            <a:blip r:embed="rId2"/>
            <a:srcRect l="5629" t="5156" r="27815" b="14346"/>
            <a:stretch>
              <a:fillRect/>
            </a:stretch>
          </p:blipFill>
          <p:spPr bwMode="auto">
            <a:xfrm>
              <a:off x="1244083" y="1500174"/>
              <a:ext cx="6655834" cy="4525962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14" name="13 CuadroTexto"/>
            <p:cNvSpPr txBox="1"/>
            <p:nvPr/>
          </p:nvSpPr>
          <p:spPr>
            <a:xfrm>
              <a:off x="2000232" y="5000636"/>
              <a:ext cx="1785950" cy="707886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s-CL" sz="1000" dirty="0"/>
                <a:t>I</a:t>
              </a:r>
              <a:r>
                <a:rPr lang="es-CL" sz="1000" baseline="-25000" dirty="0"/>
                <a:t>L</a:t>
              </a:r>
              <a:r>
                <a:rPr lang="es-CL" sz="1000" dirty="0"/>
                <a:t>: Segundo Momento de Inercia del plano de agua respecto de su eje de cambio de asiento</a:t>
              </a:r>
            </a:p>
          </p:txBody>
        </p:sp>
        <p:sp>
          <p:nvSpPr>
            <p:cNvPr id="15" name="14 CuadroTexto"/>
            <p:cNvSpPr txBox="1"/>
            <p:nvPr/>
          </p:nvSpPr>
          <p:spPr>
            <a:xfrm>
              <a:off x="3428992" y="4682977"/>
              <a:ext cx="1643074" cy="246221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s-CL" sz="1000" dirty="0"/>
                <a:t>Eje cambio de asiento</a:t>
              </a:r>
            </a:p>
          </p:txBody>
        </p:sp>
        <p:sp>
          <p:nvSpPr>
            <p:cNvPr id="16" name="15 CuadroTexto"/>
            <p:cNvSpPr txBox="1"/>
            <p:nvPr/>
          </p:nvSpPr>
          <p:spPr>
            <a:xfrm>
              <a:off x="5572132" y="3303630"/>
              <a:ext cx="2000264" cy="553998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s-CL" sz="1000" dirty="0"/>
                <a:t>= Volumen de agua desplazado por el buque (mostrado en rojo)</a:t>
              </a:r>
            </a:p>
          </p:txBody>
        </p:sp>
        <p:sp>
          <p:nvSpPr>
            <p:cNvPr id="2" name="CuadroTexto 1">
              <a:extLst>
                <a:ext uri="{FF2B5EF4-FFF2-40B4-BE49-F238E27FC236}">
                  <a16:creationId xmlns:a16="http://schemas.microsoft.com/office/drawing/2014/main" id="{8F4EC36B-C569-EE54-04D5-ADC2D2243845}"/>
                </a:ext>
              </a:extLst>
            </p:cNvPr>
            <p:cNvSpPr txBox="1"/>
            <p:nvPr/>
          </p:nvSpPr>
          <p:spPr>
            <a:xfrm>
              <a:off x="2195736" y="1916832"/>
              <a:ext cx="4752528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s-CL" dirty="0"/>
                <a:t>Cálculo BM Longitudinal</a:t>
              </a:r>
            </a:p>
          </p:txBody>
        </p:sp>
      </p:grp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DC728F5-EF4A-D894-D5AD-4D562CA2D2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8BEE988-9CA3-46DC-B17B-FF87D19F2B84}" type="datetime1">
              <a:rPr lang="es-CL" smtClean="0"/>
              <a:t>11-06-2024</a:t>
            </a:fld>
            <a:endParaRPr lang="es-ES" dirty="0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4CE9E5C-8857-2CC4-30A1-7CE3C19450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 dirty="0"/>
              <a:t>Estabilidad Longitudinal</a:t>
            </a:r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FA837BF3-D157-3471-F63D-FC890CB9A9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7</a:t>
            </a:fld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s-ES" sz="3200" dirty="0"/>
              <a:t>Estabilidad Longitudinal v/s Transversal </a:t>
            </a:r>
            <a:endParaRPr lang="es-CL" sz="3200" dirty="0"/>
          </a:p>
        </p:txBody>
      </p:sp>
      <p:pic>
        <p:nvPicPr>
          <p:cNvPr id="1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7404" t="20436" r="27814" b="15924"/>
          <a:stretch>
            <a:fillRect/>
          </a:stretch>
        </p:blipFill>
        <p:spPr bwMode="auto">
          <a:xfrm>
            <a:off x="474730" y="1481138"/>
            <a:ext cx="8194540" cy="452596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/>
          <a:srcRect l="2967" t="17783" r="28702" b="12767"/>
          <a:stretch>
            <a:fillRect/>
          </a:stretch>
        </p:blipFill>
        <p:spPr bwMode="auto">
          <a:xfrm>
            <a:off x="500035" y="1474806"/>
            <a:ext cx="7795362" cy="44545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" name="11 CuadroTexto"/>
          <p:cNvSpPr txBox="1"/>
          <p:nvPr/>
        </p:nvSpPr>
        <p:spPr>
          <a:xfrm>
            <a:off x="1857356" y="4786322"/>
            <a:ext cx="1857388" cy="107721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CL" sz="1600" dirty="0"/>
              <a:t>Darse vuelta de campana aquí, es un peligro real</a:t>
            </a:r>
          </a:p>
        </p:txBody>
      </p:sp>
      <p:sp>
        <p:nvSpPr>
          <p:cNvPr id="13" name="12 CuadroTexto"/>
          <p:cNvSpPr txBox="1"/>
          <p:nvPr/>
        </p:nvSpPr>
        <p:spPr>
          <a:xfrm>
            <a:off x="4357686" y="5258603"/>
            <a:ext cx="2714644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CL" sz="1600" dirty="0"/>
              <a:t>Casi imposible darse vuelta de carnero aquí</a:t>
            </a:r>
          </a:p>
        </p:txBody>
      </p: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E1EAAF45-AFCE-CE43-FE04-30754C62AD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8D7F3C0-4A02-4C44-8D18-1444EE0E13B3}" type="datetime1">
              <a:rPr lang="es-CL" smtClean="0"/>
              <a:t>11-06-2024</a:t>
            </a:fld>
            <a:endParaRPr lang="es-ES" dirty="0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D1698A94-F440-A230-69BA-E8D7D40951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 dirty="0"/>
              <a:t>Estabilidad Longitudinal</a:t>
            </a: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D9CB9A8E-47AA-7D0C-28BE-8033A5CDD4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8</a:t>
            </a:fld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dirty="0"/>
              <a:t>Cambio de asiento</a:t>
            </a:r>
          </a:p>
        </p:txBody>
      </p:sp>
      <p:pic>
        <p:nvPicPr>
          <p:cNvPr id="10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2967" t="17783" r="26040" b="9610"/>
          <a:stretch>
            <a:fillRect/>
          </a:stretch>
        </p:blipFill>
        <p:spPr bwMode="auto">
          <a:xfrm>
            <a:off x="636431" y="1481138"/>
            <a:ext cx="7871137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" name="10 CuadroTexto"/>
          <p:cNvSpPr txBox="1"/>
          <p:nvPr/>
        </p:nvSpPr>
        <p:spPr>
          <a:xfrm>
            <a:off x="357158" y="1814444"/>
            <a:ext cx="8501122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CL" sz="2000" dirty="0"/>
              <a:t>Cambio de asiento = Diferencia entre calado de Proa y de Popa</a:t>
            </a:r>
          </a:p>
        </p:txBody>
      </p:sp>
      <p:sp>
        <p:nvSpPr>
          <p:cNvPr id="12" name="11 CuadroTexto"/>
          <p:cNvSpPr txBox="1"/>
          <p:nvPr/>
        </p:nvSpPr>
        <p:spPr>
          <a:xfrm>
            <a:off x="4429124" y="2639793"/>
            <a:ext cx="3714808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CL" dirty="0"/>
              <a:t>El buque gira respecto de su centro de Flotación (CF)</a:t>
            </a:r>
          </a:p>
        </p:txBody>
      </p: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3EAE17FD-B015-CFCC-055B-B82025A5FC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C4DBC5C-DA2D-4719-AA51-D5F3342638EC}" type="datetime1">
              <a:rPr lang="es-CL" smtClean="0"/>
              <a:t>11-06-2024</a:t>
            </a:fld>
            <a:endParaRPr lang="es-ES" dirty="0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4AA763DB-F145-3886-ACDC-BE5B497B72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 dirty="0"/>
              <a:t>Estabilidad Longitudinal</a:t>
            </a: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FFE6E275-5F9D-9451-3FA4-A841C7E580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9</a:t>
            </a:fld>
            <a:endParaRPr lang="es-E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Cambio de asiento </a:t>
            </a:r>
          </a:p>
        </p:txBody>
      </p:sp>
      <p:pic>
        <p:nvPicPr>
          <p:cNvPr id="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2967" t="17783" r="26040" b="14346"/>
          <a:stretch>
            <a:fillRect/>
          </a:stretch>
        </p:blipFill>
        <p:spPr bwMode="auto">
          <a:xfrm>
            <a:off x="457200" y="1532410"/>
            <a:ext cx="8229600" cy="44234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6 CuadroTexto"/>
          <p:cNvSpPr txBox="1"/>
          <p:nvPr/>
        </p:nvSpPr>
        <p:spPr>
          <a:xfrm>
            <a:off x="571472" y="2148480"/>
            <a:ext cx="2143140" cy="92333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s-CL" b="1" dirty="0"/>
              <a:t>Sin asiento o con quilla pareja</a:t>
            </a:r>
          </a:p>
        </p:txBody>
      </p: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F6279A0D-4D0F-64BF-8D63-ADB4CDE0D7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71A3B95-DE5A-4476-B092-2E5B601FB8EF}" type="datetime1">
              <a:rPr lang="es-CL" smtClean="0"/>
              <a:t>11-06-2024</a:t>
            </a:fld>
            <a:endParaRPr lang="es-ES" dirty="0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9A36596E-5BBB-DA53-1A61-230B3FDE68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 dirty="0"/>
              <a:t>Estabilidad Longitudinal</a:t>
            </a: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D55C1412-39EC-D27B-9336-89FCA8504A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10</a:t>
            </a:fld>
            <a:endParaRPr lang="es-E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Buque sentado o con asiento</a:t>
            </a:r>
          </a:p>
        </p:txBody>
      </p:sp>
      <p:pic>
        <p:nvPicPr>
          <p:cNvPr id="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2079" t="17783" r="26040" b="11189"/>
          <a:stretch>
            <a:fillRect/>
          </a:stretch>
        </p:blipFill>
        <p:spPr bwMode="auto">
          <a:xfrm>
            <a:off x="498620" y="1481138"/>
            <a:ext cx="814676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6 CuadroTexto"/>
          <p:cNvSpPr txBox="1"/>
          <p:nvPr/>
        </p:nvSpPr>
        <p:spPr>
          <a:xfrm>
            <a:off x="6429388" y="1857364"/>
            <a:ext cx="2000264" cy="1200329"/>
          </a:xfrm>
          <a:prstGeom prst="rect">
            <a:avLst/>
          </a:prstGeom>
          <a:solidFill>
            <a:srgbClr val="99B56B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b="1" dirty="0"/>
              <a:t>Con asiento o asiento positivo</a:t>
            </a:r>
          </a:p>
          <a:p>
            <a:pPr algn="ctr"/>
            <a:r>
              <a:rPr lang="es-CL" b="1" dirty="0"/>
              <a:t>t &gt; 0 </a:t>
            </a:r>
          </a:p>
        </p:txBody>
      </p:sp>
      <p:sp>
        <p:nvSpPr>
          <p:cNvPr id="8" name="7 CuadroTexto"/>
          <p:cNvSpPr txBox="1"/>
          <p:nvPr/>
        </p:nvSpPr>
        <p:spPr>
          <a:xfrm>
            <a:off x="714348" y="2786058"/>
            <a:ext cx="178595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CL" dirty="0"/>
              <a:t>Carga pesada</a:t>
            </a:r>
          </a:p>
        </p:txBody>
      </p: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F6129A3B-0E55-2D64-02A7-B4175545A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2CF80BE-DDCF-412D-93BB-229FCE673387}" type="datetime1">
              <a:rPr lang="es-CL" smtClean="0"/>
              <a:t>11-06-2024</a:t>
            </a:fld>
            <a:endParaRPr lang="es-ES" dirty="0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EEE45F52-B349-3AB0-CBD4-F4F6E007FF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 dirty="0"/>
              <a:t>Estabilidad Longitudinal</a:t>
            </a: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CA89B001-09F2-2E9A-E493-709DACC629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11</a:t>
            </a:fld>
            <a:endParaRPr lang="es-ES" dirty="0"/>
          </a:p>
        </p:txBody>
      </p:sp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Buque encabuzado </a:t>
            </a:r>
          </a:p>
        </p:txBody>
      </p:sp>
      <p:pic>
        <p:nvPicPr>
          <p:cNvPr id="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2079" t="16205" r="26040" b="9610"/>
          <a:stretch>
            <a:fillRect/>
          </a:stretch>
        </p:blipFill>
        <p:spPr bwMode="auto">
          <a:xfrm>
            <a:off x="671966" y="1481138"/>
            <a:ext cx="7800068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6 CuadroTexto"/>
          <p:cNvSpPr txBox="1"/>
          <p:nvPr/>
        </p:nvSpPr>
        <p:spPr>
          <a:xfrm>
            <a:off x="928662" y="2157233"/>
            <a:ext cx="2000264" cy="1200329"/>
          </a:xfrm>
          <a:prstGeom prst="rect">
            <a:avLst/>
          </a:prstGeom>
          <a:solidFill>
            <a:srgbClr val="99B56B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b="1" dirty="0"/>
              <a:t>Encabuzado o con asiento negativo</a:t>
            </a:r>
          </a:p>
          <a:p>
            <a:pPr algn="ctr"/>
            <a:r>
              <a:rPr lang="es-CL" b="1" dirty="0"/>
              <a:t>t &lt; 0 </a:t>
            </a:r>
          </a:p>
        </p:txBody>
      </p:sp>
      <p:sp>
        <p:nvSpPr>
          <p:cNvPr id="8" name="7 CuadroTexto"/>
          <p:cNvSpPr txBox="1"/>
          <p:nvPr/>
        </p:nvSpPr>
        <p:spPr>
          <a:xfrm>
            <a:off x="6643702" y="2357430"/>
            <a:ext cx="178595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CL" dirty="0"/>
              <a:t>Carga pesada</a:t>
            </a:r>
          </a:p>
        </p:txBody>
      </p:sp>
      <p:sp>
        <p:nvSpPr>
          <p:cNvPr id="9" name="8 CuadroTexto"/>
          <p:cNvSpPr txBox="1"/>
          <p:nvPr/>
        </p:nvSpPr>
        <p:spPr>
          <a:xfrm>
            <a:off x="1643042" y="5529730"/>
            <a:ext cx="5786478" cy="30777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1400" dirty="0"/>
              <a:t>Esta no es una condición ideal de operación</a:t>
            </a:r>
          </a:p>
        </p:txBody>
      </p: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E69E6B14-B359-45E1-4701-3B63A120EE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CC453E2-8615-4E32-8221-D27107AEB9AD}" type="datetime1">
              <a:rPr lang="es-CL" smtClean="0"/>
              <a:t>11-06-2024</a:t>
            </a:fld>
            <a:endParaRPr lang="es-ES" dirty="0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5D18D9ED-4EE3-323D-6907-5AAE6D393E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 dirty="0"/>
              <a:t>Estabilidad Longitudinal</a:t>
            </a: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2A7080E1-5B81-CAA0-CC00-31CAB7EAAC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12</a:t>
            </a:fld>
            <a:endParaRPr lang="es-E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CL" dirty="0"/>
              <a:t>El cambio de asiento se aplica a T</a:t>
            </a:r>
            <a:r>
              <a:rPr lang="es-CL" baseline="-25000" dirty="0"/>
              <a:t>A</a:t>
            </a:r>
            <a:r>
              <a:rPr lang="es-CL" dirty="0"/>
              <a:t> y T</a:t>
            </a:r>
            <a:r>
              <a:rPr lang="es-CL" baseline="-25000" dirty="0"/>
              <a:t>F </a:t>
            </a:r>
            <a:r>
              <a:rPr lang="es-CL" dirty="0"/>
              <a:t>respecto de la posición longitudinal del Centro de Flotación (LCF).</a:t>
            </a:r>
          </a:p>
          <a:p>
            <a:r>
              <a:rPr lang="es-CL" dirty="0"/>
              <a:t>El asiento afecta a todas las propiedades hidrostáticas (Desplazamiento, LCG, LCF, etc.)</a:t>
            </a:r>
          </a:p>
          <a:p>
            <a:r>
              <a:rPr lang="es-CL" dirty="0"/>
              <a:t>Estos efectos deben ser considerados en los cálculos de peso y centroides del buque  </a:t>
            </a:r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Efectos en el asiento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1C14E1B-1A7F-105B-9711-73ECD8ED88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49FB320-2BC3-41C8-A4C3-C307D641B709}" type="datetime1">
              <a:rPr lang="es-CL" smtClean="0"/>
              <a:t>11-06-2024</a:t>
            </a:fld>
            <a:endParaRPr lang="es-ES" dirty="0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4EEC3F4-A4C5-75C7-C185-28E70B8FD7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 dirty="0"/>
              <a:t>Estabilidad Longitudinal</a:t>
            </a: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FC36D29-9757-5581-38F3-EAA98DDE5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13</a:t>
            </a:fld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>
          <a:xfrm>
            <a:off x="457200" y="1481328"/>
            <a:ext cx="8229600" cy="2519175"/>
          </a:xfrm>
          <a:ln>
            <a:noFill/>
          </a:ln>
        </p:spPr>
        <p:txBody>
          <a:bodyPr>
            <a:normAutofit fontScale="62500" lnSpcReduction="20000"/>
          </a:bodyPr>
          <a:lstStyle/>
          <a:p>
            <a:r>
              <a:rPr lang="es-CL" dirty="0"/>
              <a:t>Los cambios de calado son el equivalente longitudinal a las escoras.</a:t>
            </a:r>
          </a:p>
          <a:p>
            <a:pPr lvl="1"/>
            <a:r>
              <a:rPr lang="es-CL" dirty="0"/>
              <a:t>En vez de medirse en grados, se mide mediante la diferencia de calados de proa y de popa.</a:t>
            </a:r>
          </a:p>
          <a:p>
            <a:pPr lvl="1"/>
            <a:r>
              <a:rPr lang="es-CL" dirty="0"/>
              <a:t>Si la diferencia es cero, el buque está flotando con una quilla pareja.</a:t>
            </a:r>
          </a:p>
          <a:p>
            <a:pPr lvl="1"/>
            <a:r>
              <a:rPr lang="es-CL" dirty="0"/>
              <a:t>Si la diferencia es positiva, el buque está sentado y si es negativa, está encabuzado.</a:t>
            </a:r>
          </a:p>
          <a:p>
            <a:r>
              <a:rPr lang="es-CL" dirty="0"/>
              <a:t>En un buque con quilla pareja y flotando en agua tranquilas, el CG y el CB actuarán en la misma línea vertical y el buque desplazará su peso en agua.</a:t>
            </a:r>
          </a:p>
          <a:p>
            <a:pPr lvl="1"/>
            <a:r>
              <a:rPr lang="es-CL" dirty="0"/>
              <a:t>En estas condiciones se cumple que </a:t>
            </a:r>
            <a:r>
              <a:rPr lang="es-CL" dirty="0">
                <a:latin typeface="Symbol" pitchFamily="18" charset="2"/>
              </a:rPr>
              <a:t>D</a:t>
            </a:r>
            <a:r>
              <a:rPr lang="es-CL" dirty="0"/>
              <a:t> = B</a:t>
            </a:r>
          </a:p>
          <a:p>
            <a:r>
              <a:rPr lang="es-CL" dirty="0"/>
              <a:t>Movamos un peso “w” existente a abordo una distancia “d</a:t>
            </a:r>
            <a:r>
              <a:rPr lang="en-US" dirty="0"/>
              <a:t>”.</a:t>
            </a:r>
          </a:p>
          <a:p>
            <a:endParaRPr lang="es-CL" dirty="0"/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Cambios de calado</a:t>
            </a:r>
          </a:p>
        </p:txBody>
      </p:sp>
      <p:grpSp>
        <p:nvGrpSpPr>
          <p:cNvPr id="49" name="48 Grupo"/>
          <p:cNvGrpSpPr/>
          <p:nvPr/>
        </p:nvGrpSpPr>
        <p:grpSpPr>
          <a:xfrm>
            <a:off x="3000364" y="3571876"/>
            <a:ext cx="5857916" cy="3214710"/>
            <a:chOff x="1357290" y="2071678"/>
            <a:chExt cx="5857916" cy="3214710"/>
          </a:xfrm>
        </p:grpSpPr>
        <p:grpSp>
          <p:nvGrpSpPr>
            <p:cNvPr id="50" name="40 Grupo"/>
            <p:cNvGrpSpPr/>
            <p:nvPr/>
          </p:nvGrpSpPr>
          <p:grpSpPr>
            <a:xfrm>
              <a:off x="3593642" y="4169099"/>
              <a:ext cx="49664" cy="459833"/>
              <a:chOff x="3593642" y="4169099"/>
              <a:chExt cx="49664" cy="459833"/>
            </a:xfrm>
          </p:grpSpPr>
          <p:sp>
            <p:nvSpPr>
              <p:cNvPr id="72" name="15 Conector"/>
              <p:cNvSpPr/>
              <p:nvPr/>
            </p:nvSpPr>
            <p:spPr>
              <a:xfrm flipH="1">
                <a:off x="3593642" y="4169099"/>
                <a:ext cx="45719" cy="45719"/>
              </a:xfrm>
              <a:prstGeom prst="flowChartConnector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73" name="16 Conector"/>
              <p:cNvSpPr/>
              <p:nvPr/>
            </p:nvSpPr>
            <p:spPr>
              <a:xfrm flipH="1">
                <a:off x="3593642" y="4425823"/>
                <a:ext cx="45719" cy="45719"/>
              </a:xfrm>
              <a:prstGeom prst="flowChartConnector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74" name="17 Conector"/>
              <p:cNvSpPr/>
              <p:nvPr/>
            </p:nvSpPr>
            <p:spPr>
              <a:xfrm flipH="1">
                <a:off x="3597587" y="4583213"/>
                <a:ext cx="45719" cy="45719"/>
              </a:xfrm>
              <a:prstGeom prst="flowChartConnector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</p:grpSp>
        <p:grpSp>
          <p:nvGrpSpPr>
            <p:cNvPr id="51" name="39 Grupo"/>
            <p:cNvGrpSpPr/>
            <p:nvPr/>
          </p:nvGrpSpPr>
          <p:grpSpPr>
            <a:xfrm>
              <a:off x="1357290" y="2071678"/>
              <a:ext cx="5857916" cy="3214710"/>
              <a:chOff x="1357290" y="2071678"/>
              <a:chExt cx="5857916" cy="3214710"/>
            </a:xfrm>
          </p:grpSpPr>
          <p:sp>
            <p:nvSpPr>
              <p:cNvPr id="52" name="51 CuadroTexto"/>
              <p:cNvSpPr txBox="1"/>
              <p:nvPr/>
            </p:nvSpPr>
            <p:spPr>
              <a:xfrm>
                <a:off x="1357290" y="4143380"/>
                <a:ext cx="214314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900" dirty="0"/>
                  <a:t>W</a:t>
                </a:r>
              </a:p>
            </p:txBody>
          </p:sp>
          <p:sp>
            <p:nvSpPr>
              <p:cNvPr id="53" name="52 CuadroTexto"/>
              <p:cNvSpPr txBox="1"/>
              <p:nvPr/>
            </p:nvSpPr>
            <p:spPr>
              <a:xfrm>
                <a:off x="5586646" y="4126862"/>
                <a:ext cx="214314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900" dirty="0"/>
                  <a:t>L</a:t>
                </a:r>
              </a:p>
            </p:txBody>
          </p:sp>
          <p:sp>
            <p:nvSpPr>
              <p:cNvPr id="54" name="53 CuadroTexto"/>
              <p:cNvSpPr txBox="1"/>
              <p:nvPr/>
            </p:nvSpPr>
            <p:spPr>
              <a:xfrm>
                <a:off x="3643306" y="4071942"/>
                <a:ext cx="214314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900" dirty="0"/>
                  <a:t>G</a:t>
                </a:r>
              </a:p>
            </p:txBody>
          </p:sp>
          <p:sp>
            <p:nvSpPr>
              <p:cNvPr id="55" name="54 CuadroTexto"/>
              <p:cNvSpPr txBox="1"/>
              <p:nvPr/>
            </p:nvSpPr>
            <p:spPr>
              <a:xfrm>
                <a:off x="3643306" y="4286256"/>
                <a:ext cx="214314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900" dirty="0"/>
                  <a:t>B</a:t>
                </a:r>
              </a:p>
            </p:txBody>
          </p:sp>
          <p:sp>
            <p:nvSpPr>
              <p:cNvPr id="56" name="55 CuadroTexto"/>
              <p:cNvSpPr txBox="1"/>
              <p:nvPr/>
            </p:nvSpPr>
            <p:spPr>
              <a:xfrm>
                <a:off x="3643306" y="4500570"/>
                <a:ext cx="214314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900" dirty="0"/>
                  <a:t>K</a:t>
                </a:r>
              </a:p>
            </p:txBody>
          </p:sp>
          <p:grpSp>
            <p:nvGrpSpPr>
              <p:cNvPr id="57" name="38 Grupo"/>
              <p:cNvGrpSpPr/>
              <p:nvPr/>
            </p:nvGrpSpPr>
            <p:grpSpPr>
              <a:xfrm>
                <a:off x="1400832" y="2071678"/>
                <a:ext cx="5814374" cy="3214710"/>
                <a:chOff x="1400832" y="2071678"/>
                <a:chExt cx="5814374" cy="3214710"/>
              </a:xfrm>
            </p:grpSpPr>
            <p:grpSp>
              <p:nvGrpSpPr>
                <p:cNvPr id="58" name="11 Grupo"/>
                <p:cNvGrpSpPr/>
                <p:nvPr/>
              </p:nvGrpSpPr>
              <p:grpSpPr>
                <a:xfrm>
                  <a:off x="1829460" y="3929066"/>
                  <a:ext cx="3670829" cy="642942"/>
                  <a:chOff x="2615683" y="4286256"/>
                  <a:chExt cx="3670829" cy="642942"/>
                </a:xfrm>
              </p:grpSpPr>
              <p:sp>
                <p:nvSpPr>
                  <p:cNvPr id="68" name="11 Forma libre"/>
                  <p:cNvSpPr/>
                  <p:nvPr/>
                </p:nvSpPr>
                <p:spPr>
                  <a:xfrm>
                    <a:off x="2615683" y="4286256"/>
                    <a:ext cx="3670829" cy="137361"/>
                  </a:xfrm>
                  <a:custGeom>
                    <a:avLst/>
                    <a:gdLst>
                      <a:gd name="connsiteX0" fmla="*/ 0 w 3742267"/>
                      <a:gd name="connsiteY0" fmla="*/ 67733 h 128209"/>
                      <a:gd name="connsiteX1" fmla="*/ 1451429 w 3742267"/>
                      <a:gd name="connsiteY1" fmla="*/ 125790 h 128209"/>
                      <a:gd name="connsiteX2" fmla="*/ 3106057 w 3742267"/>
                      <a:gd name="connsiteY2" fmla="*/ 82247 h 128209"/>
                      <a:gd name="connsiteX3" fmla="*/ 3657600 w 3742267"/>
                      <a:gd name="connsiteY3" fmla="*/ 9676 h 128209"/>
                      <a:gd name="connsiteX4" fmla="*/ 3614057 w 3742267"/>
                      <a:gd name="connsiteY4" fmla="*/ 24190 h 12820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742267" h="128209">
                        <a:moveTo>
                          <a:pt x="0" y="67733"/>
                        </a:moveTo>
                        <a:cubicBezTo>
                          <a:pt x="466876" y="95552"/>
                          <a:pt x="933753" y="123371"/>
                          <a:pt x="1451429" y="125790"/>
                        </a:cubicBezTo>
                        <a:cubicBezTo>
                          <a:pt x="1969105" y="128209"/>
                          <a:pt x="2738362" y="101599"/>
                          <a:pt x="3106057" y="82247"/>
                        </a:cubicBezTo>
                        <a:cubicBezTo>
                          <a:pt x="3473752" y="62895"/>
                          <a:pt x="3572933" y="19352"/>
                          <a:pt x="3657600" y="9676"/>
                        </a:cubicBezTo>
                        <a:cubicBezTo>
                          <a:pt x="3742267" y="0"/>
                          <a:pt x="3678162" y="12095"/>
                          <a:pt x="3614057" y="24190"/>
                        </a:cubicBezTo>
                      </a:path>
                    </a:pathLst>
                  </a:custGeom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CL"/>
                  </a:p>
                </p:txBody>
              </p:sp>
              <p:sp>
                <p:nvSpPr>
                  <p:cNvPr id="69" name="12 Forma libre"/>
                  <p:cNvSpPr/>
                  <p:nvPr/>
                </p:nvSpPr>
                <p:spPr>
                  <a:xfrm>
                    <a:off x="2626545" y="4377655"/>
                    <a:ext cx="192338" cy="551543"/>
                  </a:xfrm>
                  <a:custGeom>
                    <a:avLst/>
                    <a:gdLst>
                      <a:gd name="connsiteX0" fmla="*/ 0 w 203200"/>
                      <a:gd name="connsiteY0" fmla="*/ 0 h 551543"/>
                      <a:gd name="connsiteX1" fmla="*/ 0 w 203200"/>
                      <a:gd name="connsiteY1" fmla="*/ 232229 h 551543"/>
                      <a:gd name="connsiteX2" fmla="*/ 0 w 203200"/>
                      <a:gd name="connsiteY2" fmla="*/ 232229 h 551543"/>
                      <a:gd name="connsiteX3" fmla="*/ 145143 w 203200"/>
                      <a:gd name="connsiteY3" fmla="*/ 348343 h 551543"/>
                      <a:gd name="connsiteX4" fmla="*/ 203200 w 203200"/>
                      <a:gd name="connsiteY4" fmla="*/ 551543 h 55154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203200" h="551543">
                        <a:moveTo>
                          <a:pt x="0" y="0"/>
                        </a:moveTo>
                        <a:lnTo>
                          <a:pt x="0" y="232229"/>
                        </a:lnTo>
                        <a:lnTo>
                          <a:pt x="0" y="232229"/>
                        </a:lnTo>
                        <a:cubicBezTo>
                          <a:pt x="24190" y="251581"/>
                          <a:pt x="111276" y="295124"/>
                          <a:pt x="145143" y="348343"/>
                        </a:cubicBezTo>
                        <a:cubicBezTo>
                          <a:pt x="179010" y="401562"/>
                          <a:pt x="142724" y="546705"/>
                          <a:pt x="203200" y="551543"/>
                        </a:cubicBezTo>
                      </a:path>
                    </a:pathLst>
                  </a:custGeom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CL"/>
                  </a:p>
                </p:txBody>
              </p:sp>
              <p:sp>
                <p:nvSpPr>
                  <p:cNvPr id="70" name="13 Forma libre"/>
                  <p:cNvSpPr/>
                  <p:nvPr/>
                </p:nvSpPr>
                <p:spPr>
                  <a:xfrm>
                    <a:off x="2789855" y="4929198"/>
                    <a:ext cx="3280228" cy="0"/>
                  </a:xfrm>
                  <a:custGeom>
                    <a:avLst/>
                    <a:gdLst>
                      <a:gd name="connsiteX0" fmla="*/ 0 w 3280228"/>
                      <a:gd name="connsiteY0" fmla="*/ 0 h 0"/>
                      <a:gd name="connsiteX1" fmla="*/ 3280228 w 3280228"/>
                      <a:gd name="connsiteY1" fmla="*/ 0 h 0"/>
                      <a:gd name="connsiteX2" fmla="*/ 3280228 w 3280228"/>
                      <a:gd name="connsiteY2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3280228">
                        <a:moveTo>
                          <a:pt x="0" y="0"/>
                        </a:moveTo>
                        <a:lnTo>
                          <a:pt x="3280228" y="0"/>
                        </a:lnTo>
                        <a:lnTo>
                          <a:pt x="3280228" y="0"/>
                        </a:lnTo>
                      </a:path>
                    </a:pathLst>
                  </a:custGeom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CL"/>
                  </a:p>
                </p:txBody>
              </p:sp>
              <p:sp>
                <p:nvSpPr>
                  <p:cNvPr id="71" name="14 Forma libre"/>
                  <p:cNvSpPr/>
                  <p:nvPr/>
                </p:nvSpPr>
                <p:spPr>
                  <a:xfrm>
                    <a:off x="6026540" y="4319598"/>
                    <a:ext cx="217715" cy="609600"/>
                  </a:xfrm>
                  <a:custGeom>
                    <a:avLst/>
                    <a:gdLst>
                      <a:gd name="connsiteX0" fmla="*/ 217715 w 217715"/>
                      <a:gd name="connsiteY0" fmla="*/ 0 h 609600"/>
                      <a:gd name="connsiteX1" fmla="*/ 159658 w 217715"/>
                      <a:gd name="connsiteY1" fmla="*/ 420915 h 609600"/>
                      <a:gd name="connsiteX2" fmla="*/ 0 w 217715"/>
                      <a:gd name="connsiteY2" fmla="*/ 609600 h 60960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217715" h="609600">
                        <a:moveTo>
                          <a:pt x="217715" y="0"/>
                        </a:moveTo>
                        <a:cubicBezTo>
                          <a:pt x="206829" y="159657"/>
                          <a:pt x="195944" y="319315"/>
                          <a:pt x="159658" y="420915"/>
                        </a:cubicBezTo>
                        <a:cubicBezTo>
                          <a:pt x="123372" y="522515"/>
                          <a:pt x="61686" y="566057"/>
                          <a:pt x="0" y="609600"/>
                        </a:cubicBezTo>
                      </a:path>
                    </a:pathLst>
                  </a:custGeom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CL"/>
                  </a:p>
                </p:txBody>
              </p:sp>
            </p:grpSp>
            <p:cxnSp>
              <p:nvCxnSpPr>
                <p:cNvPr id="59" name="3 Conector recto"/>
                <p:cNvCxnSpPr/>
                <p:nvPr/>
              </p:nvCxnSpPr>
              <p:spPr>
                <a:xfrm rot="5400000">
                  <a:off x="2222369" y="3464719"/>
                  <a:ext cx="2786082" cy="1588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0" name="59 Conector recto"/>
                <p:cNvCxnSpPr/>
                <p:nvPr/>
              </p:nvCxnSpPr>
              <p:spPr>
                <a:xfrm>
                  <a:off x="1400832" y="4314152"/>
                  <a:ext cx="4572032" cy="1588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1" name="60 Conector recto"/>
                <p:cNvCxnSpPr/>
                <p:nvPr/>
              </p:nvCxnSpPr>
              <p:spPr>
                <a:xfrm rot="5400000">
                  <a:off x="1072670" y="4357694"/>
                  <a:ext cx="1714512" cy="1588"/>
                </a:xfrm>
                <a:prstGeom prst="line">
                  <a:avLst/>
                </a:prstGeom>
                <a:ln>
                  <a:prstDash val="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2" name="61 Conector recto"/>
                <p:cNvCxnSpPr/>
                <p:nvPr/>
              </p:nvCxnSpPr>
              <p:spPr>
                <a:xfrm rot="5400000">
                  <a:off x="4556691" y="4428338"/>
                  <a:ext cx="1714512" cy="1588"/>
                </a:xfrm>
                <a:prstGeom prst="line">
                  <a:avLst/>
                </a:prstGeom>
                <a:ln>
                  <a:prstDash val="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63" name="9 Conector"/>
                <p:cNvSpPr/>
                <p:nvPr/>
              </p:nvSpPr>
              <p:spPr>
                <a:xfrm flipH="1">
                  <a:off x="3586382" y="2143116"/>
                  <a:ext cx="45719" cy="45719"/>
                </a:xfrm>
                <a:prstGeom prst="flowChartConnector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CL"/>
                </a:p>
              </p:txBody>
            </p:sp>
            <p:sp>
              <p:nvSpPr>
                <p:cNvPr id="64" name="10 CuadroTexto"/>
                <p:cNvSpPr txBox="1"/>
                <p:nvPr/>
              </p:nvSpPr>
              <p:spPr>
                <a:xfrm>
                  <a:off x="3686848" y="2071678"/>
                  <a:ext cx="2571768" cy="2308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s-CL" sz="900" dirty="0"/>
                    <a:t>M (Metacentro longitudinal</a:t>
                  </a:r>
                </a:p>
              </p:txBody>
            </p:sp>
            <p:sp>
              <p:nvSpPr>
                <p:cNvPr id="65" name="64 CuadroTexto"/>
                <p:cNvSpPr txBox="1"/>
                <p:nvPr/>
              </p:nvSpPr>
              <p:spPr>
                <a:xfrm>
                  <a:off x="4214810" y="2714620"/>
                  <a:ext cx="3000396" cy="2308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s-CL" sz="900" dirty="0"/>
                    <a:t>Nótese que GM y BM casi tienen el mismo valor</a:t>
                  </a:r>
                </a:p>
              </p:txBody>
            </p:sp>
            <p:cxnSp>
              <p:nvCxnSpPr>
                <p:cNvPr id="66" name="65 Conector recto de flecha"/>
                <p:cNvCxnSpPr>
                  <a:stCxn id="65" idx="1"/>
                </p:cNvCxnSpPr>
                <p:nvPr/>
              </p:nvCxnSpPr>
              <p:spPr>
                <a:xfrm rot="10800000" flipV="1">
                  <a:off x="3714744" y="2830036"/>
                  <a:ext cx="500066" cy="527526"/>
                </a:xfrm>
                <a:prstGeom prst="straightConnector1">
                  <a:avLst/>
                </a:prstGeom>
                <a:ln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7" name="66 Conector recto de flecha"/>
                <p:cNvCxnSpPr/>
                <p:nvPr/>
              </p:nvCxnSpPr>
              <p:spPr>
                <a:xfrm>
                  <a:off x="2000232" y="5000636"/>
                  <a:ext cx="3357586" cy="1588"/>
                </a:xfrm>
                <a:prstGeom prst="straightConnector1">
                  <a:avLst/>
                </a:prstGeom>
                <a:ln>
                  <a:headEnd type="arrow"/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sp>
        <p:nvSpPr>
          <p:cNvPr id="75" name="74 CuadroTexto"/>
          <p:cNvSpPr txBox="1"/>
          <p:nvPr/>
        </p:nvSpPr>
        <p:spPr>
          <a:xfrm>
            <a:off x="5143504" y="6643710"/>
            <a:ext cx="42862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900" dirty="0"/>
              <a:t>LBP</a:t>
            </a:r>
          </a:p>
        </p:txBody>
      </p:sp>
      <p:sp>
        <p:nvSpPr>
          <p:cNvPr id="76" name="75 Rectángulo"/>
          <p:cNvSpPr/>
          <p:nvPr/>
        </p:nvSpPr>
        <p:spPr>
          <a:xfrm>
            <a:off x="6286512" y="5286388"/>
            <a:ext cx="357190" cy="21431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77" name="76 Conector recto"/>
          <p:cNvCxnSpPr/>
          <p:nvPr/>
        </p:nvCxnSpPr>
        <p:spPr>
          <a:xfrm rot="10800000" flipV="1">
            <a:off x="4214810" y="5357826"/>
            <a:ext cx="2286016" cy="71438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77 CuadroTexto"/>
          <p:cNvSpPr txBox="1"/>
          <p:nvPr/>
        </p:nvSpPr>
        <p:spPr>
          <a:xfrm>
            <a:off x="5286380" y="5126994"/>
            <a:ext cx="21431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900" dirty="0"/>
              <a:t>d</a:t>
            </a:r>
          </a:p>
        </p:txBody>
      </p:sp>
      <p:sp>
        <p:nvSpPr>
          <p:cNvPr id="79" name="78 Conector"/>
          <p:cNvSpPr/>
          <p:nvPr/>
        </p:nvSpPr>
        <p:spPr>
          <a:xfrm flipH="1">
            <a:off x="4929190" y="5669297"/>
            <a:ext cx="45719" cy="45719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0" name="79 CuadroTexto"/>
          <p:cNvSpPr txBox="1"/>
          <p:nvPr/>
        </p:nvSpPr>
        <p:spPr>
          <a:xfrm>
            <a:off x="4929190" y="5572140"/>
            <a:ext cx="35719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900" dirty="0"/>
              <a:t>G</a:t>
            </a:r>
            <a:r>
              <a:rPr lang="es-CL" sz="900" baseline="-25000" dirty="0"/>
              <a:t>1</a:t>
            </a:r>
            <a:endParaRPr lang="es-CL" sz="900" dirty="0"/>
          </a:p>
        </p:txBody>
      </p:sp>
      <p:cxnSp>
        <p:nvCxnSpPr>
          <p:cNvPr id="81" name="80 Conector recto de flecha"/>
          <p:cNvCxnSpPr/>
          <p:nvPr/>
        </p:nvCxnSpPr>
        <p:spPr>
          <a:xfrm>
            <a:off x="5257352" y="5687556"/>
            <a:ext cx="1588" cy="884716"/>
          </a:xfrm>
          <a:prstGeom prst="straightConnector1">
            <a:avLst/>
          </a:pr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81 CuadroTexto"/>
          <p:cNvSpPr txBox="1"/>
          <p:nvPr/>
        </p:nvSpPr>
        <p:spPr>
          <a:xfrm>
            <a:off x="5257352" y="6215082"/>
            <a:ext cx="21431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900" dirty="0">
                <a:solidFill>
                  <a:srgbClr val="FF0000"/>
                </a:solidFill>
                <a:latin typeface="Symbol" pitchFamily="18" charset="2"/>
              </a:rPr>
              <a:t>D</a:t>
            </a:r>
          </a:p>
        </p:txBody>
      </p:sp>
      <p:sp>
        <p:nvSpPr>
          <p:cNvPr id="83" name="1 Marcador de contenido"/>
          <p:cNvSpPr txBox="1">
            <a:spLocks/>
          </p:cNvSpPr>
          <p:nvPr/>
        </p:nvSpPr>
        <p:spPr>
          <a:xfrm>
            <a:off x="485804" y="1481329"/>
            <a:ext cx="8229600" cy="2519175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kumimoji="0" lang="es-CL" sz="1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cs typeface="+mn-cs"/>
              </a:rPr>
              <a:t>El </a:t>
            </a:r>
            <a:r>
              <a:rPr kumimoji="0" lang="es-CL" sz="14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cs typeface="+mn-cs"/>
              </a:rPr>
              <a:t>movimiento</a:t>
            </a:r>
            <a:r>
              <a:rPr kumimoji="0" lang="es-CL" sz="1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cs typeface="+mn-cs"/>
              </a:rPr>
              <a:t> del peso </a:t>
            </a:r>
            <a:r>
              <a:rPr lang="es-CL" sz="1400" dirty="0" err="1">
                <a:latin typeface="+mn-lt"/>
                <a:cs typeface="+mn-cs"/>
              </a:rPr>
              <a:t>desplazará</a:t>
            </a:r>
            <a:r>
              <a:rPr lang="es-CL" sz="1400" dirty="0">
                <a:latin typeface="+mn-lt"/>
                <a:cs typeface="+mn-cs"/>
              </a:rPr>
              <a:t> </a:t>
            </a:r>
            <a:r>
              <a:rPr kumimoji="0" lang="es-CL" sz="1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cs typeface="+mn-cs"/>
              </a:rPr>
              <a:t>la posición del “G” a “G</a:t>
            </a:r>
            <a:r>
              <a:rPr kumimoji="0" lang="es-CL" sz="1400" b="0" i="0" u="none" strike="noStrike" kern="1200" cap="none" spc="0" normalizeH="0" baseline="-2500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cs typeface="+mn-cs"/>
              </a:rPr>
              <a:t>1</a:t>
            </a:r>
            <a:r>
              <a:rPr kumimoji="0" lang="es-CL" sz="1400" b="0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cs typeface="+mn-cs"/>
              </a:rPr>
              <a:t>” en dirección paralela al movimiento del peso de tal manera que:</a:t>
            </a:r>
          </a:p>
          <a:p>
            <a:pPr marL="365760" indent="-256032" fontAlgn="auto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</a:pPr>
            <a:endParaRPr kumimoji="0" lang="es-CL" sz="11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cs typeface="+mn-cs"/>
            </a:endParaRPr>
          </a:p>
          <a:p>
            <a:pPr marL="365760" indent="-256032" fontAlgn="auto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</a:pPr>
            <a:endParaRPr lang="es-CL" sz="1100" dirty="0">
              <a:latin typeface="+mn-lt"/>
              <a:cs typeface="+mn-cs"/>
            </a:endParaRPr>
          </a:p>
          <a:p>
            <a:pPr marL="365760" indent="-256032" fontAlgn="auto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</a:pPr>
            <a:endParaRPr kumimoji="0" lang="es-CL" sz="11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cs typeface="+mn-cs"/>
            </a:endParaRPr>
          </a:p>
          <a:p>
            <a:pPr marL="365760" indent="-256032" fontAlgn="auto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</a:pPr>
            <a:r>
              <a:rPr lang="es-CL" sz="1400" dirty="0">
                <a:latin typeface="+mn-lt"/>
                <a:cs typeface="+mn-cs"/>
              </a:rPr>
              <a:t>Entonces se produce un momento para sentar al buque igual a GG1 x </a:t>
            </a:r>
            <a:r>
              <a:rPr lang="es-CL" dirty="0">
                <a:latin typeface="Symbol" pitchFamily="18" charset="2"/>
                <a:cs typeface="+mn-cs"/>
              </a:rPr>
              <a:t>D</a:t>
            </a:r>
            <a:r>
              <a:rPr lang="es-CL" dirty="0">
                <a:latin typeface="+mn-lt"/>
                <a:cs typeface="+mn-cs"/>
              </a:rPr>
              <a:t> </a:t>
            </a:r>
            <a:r>
              <a:rPr lang="es-CL" sz="1400" dirty="0">
                <a:latin typeface="+mn-lt"/>
                <a:cs typeface="+mn-cs"/>
              </a:rPr>
              <a:t>ó lo que es lo mismo w x d</a:t>
            </a:r>
          </a:p>
        </p:txBody>
      </p:sp>
      <p:graphicFrame>
        <p:nvGraphicFramePr>
          <p:cNvPr id="69635" name="Object 3"/>
          <p:cNvGraphicFramePr>
            <a:graphicFrameLocks noChangeAspect="1"/>
          </p:cNvGraphicFramePr>
          <p:nvPr/>
        </p:nvGraphicFramePr>
        <p:xfrm>
          <a:off x="2778125" y="2071688"/>
          <a:ext cx="2538413" cy="5572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cuación" r:id="rId2" imgW="1968480" imgH="431640" progId="Equation.3">
                  <p:embed/>
                </p:oleObj>
              </mc:Choice>
              <mc:Fallback>
                <p:oleObj name="Ecuación" r:id="rId2" imgW="1968480" imgH="431640" progId="Equation.3">
                  <p:embed/>
                  <p:pic>
                    <p:nvPicPr>
                      <p:cNvPr id="69635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78125" y="2071688"/>
                        <a:ext cx="2538413" cy="5572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6" name="85 Flecha circular"/>
          <p:cNvSpPr/>
          <p:nvPr/>
        </p:nvSpPr>
        <p:spPr>
          <a:xfrm flipH="1">
            <a:off x="4643438" y="4500570"/>
            <a:ext cx="1214446" cy="1285884"/>
          </a:xfrm>
          <a:prstGeom prst="circularArrow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>
              <a:solidFill>
                <a:schemeClr val="tx1"/>
              </a:solidFill>
            </a:endParaRPr>
          </a:p>
        </p:txBody>
      </p:sp>
      <p:pic>
        <p:nvPicPr>
          <p:cNvPr id="147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928926" y="3748111"/>
            <a:ext cx="4762500" cy="303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59599C1-D911-970B-A745-B0880780B7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27488CA-9E37-4433-8AEC-9511F0F962D4}" type="datetime1">
              <a:rPr lang="es-CL" smtClean="0"/>
              <a:t>11-06-2024</a:t>
            </a:fld>
            <a:endParaRPr lang="es-ES" dirty="0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2E8AF62-F23F-30CB-58D5-FB9B84A8E9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14</a:t>
            </a:fld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35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58382E-6 L -0.25556 0.00601 " pathEditMode="relative" rAng="0" ptsTypes="AA">
                                      <p:cBhvr>
                                        <p:cTn id="45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8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1.11022E-16 L -0.0335 0.00046 " pathEditMode="relative" rAng="0" ptsTypes="AA">
                                      <p:cBhvr>
                                        <p:cTn id="59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" y="0"/>
                                    </p:animMotion>
                                  </p:childTnLst>
                                </p:cTn>
                              </p:par>
                              <p:par>
                                <p:cTn id="60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3.33333E-6 L -0.03316 -0.00047 " pathEditMode="relative" rAng="0" ptsTypes="AA">
                                      <p:cBhvr>
                                        <p:cTn id="61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  <p:bldP spid="76" grpId="0" animBg="1"/>
      <p:bldP spid="78" grpId="0"/>
      <p:bldP spid="79" grpId="0" animBg="1"/>
      <p:bldP spid="82" grpId="0"/>
      <p:bldP spid="82" grpId="1"/>
      <p:bldP spid="8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Cambios de calado</a:t>
            </a:r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/>
          <a:stretch>
            <a:fillRect/>
          </a:stretch>
        </p:blipFill>
        <p:spPr bwMode="auto">
          <a:xfrm>
            <a:off x="457200" y="2126686"/>
            <a:ext cx="4392652" cy="2802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6 Marcador de contenido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4699350"/>
          </a:xfrm>
        </p:spPr>
        <p:txBody>
          <a:bodyPr>
            <a:normAutofit fontScale="62500" lnSpcReduction="20000"/>
          </a:bodyPr>
          <a:lstStyle/>
          <a:p>
            <a:pPr>
              <a:lnSpc>
                <a:spcPct val="120000"/>
              </a:lnSpc>
            </a:pPr>
            <a:r>
              <a:rPr lang="es-CL" dirty="0"/>
              <a:t>En esta condición, el buque se sentará hasta que el CG y el CB estén nuevamente en la misma línea vertical, como lo muestra la figura adyacente.</a:t>
            </a:r>
          </a:p>
          <a:p>
            <a:pPr>
              <a:lnSpc>
                <a:spcPct val="120000"/>
              </a:lnSpc>
            </a:pPr>
            <a:r>
              <a:rPr lang="es-CL" dirty="0"/>
              <a:t>Como el desplazamiento del buque no ha cambiado, el volumen de la cuña LFL</a:t>
            </a:r>
            <a:r>
              <a:rPr lang="es-CL" baseline="-25000" dirty="0"/>
              <a:t>1 </a:t>
            </a:r>
            <a:r>
              <a:rPr lang="es-CL" dirty="0"/>
              <a:t>que emerge será igual a la que se sumerge WFW</a:t>
            </a:r>
            <a:r>
              <a:rPr lang="es-CL" baseline="-25000" dirty="0"/>
              <a:t>1</a:t>
            </a:r>
            <a:r>
              <a:rPr lang="es-CL" dirty="0"/>
              <a:t>.</a:t>
            </a:r>
          </a:p>
          <a:p>
            <a:pPr>
              <a:lnSpc>
                <a:spcPct val="120000"/>
              </a:lnSpc>
            </a:pPr>
            <a:r>
              <a:rPr lang="es-CL" dirty="0"/>
              <a:t>El cambio de asiento se realizará respecto del  Centro de Flotación “F” que es el centro de geométrico del Plano de Flotación.</a:t>
            </a:r>
          </a:p>
          <a:p>
            <a:pPr lvl="1">
              <a:lnSpc>
                <a:spcPct val="120000"/>
              </a:lnSpc>
            </a:pPr>
            <a:r>
              <a:rPr lang="es-CL" dirty="0"/>
              <a:t>Una gabarra con el Plano de Flotación rectangular tendrá su “F” coincidente con la Cuaderna Maestra.</a:t>
            </a:r>
          </a:p>
          <a:p>
            <a:pPr lvl="1">
              <a:lnSpc>
                <a:spcPct val="120000"/>
              </a:lnSpc>
            </a:pPr>
            <a:r>
              <a:rPr lang="es-CL" dirty="0"/>
              <a:t>Un buque normal, “F” estará levemente adelante o detrás de la Cuaderna Maestra, dependiendo de la forma del casco.</a:t>
            </a:r>
          </a:p>
        </p:txBody>
      </p:sp>
      <p:cxnSp>
        <p:nvCxnSpPr>
          <p:cNvPr id="9" name="8 Conector recto"/>
          <p:cNvCxnSpPr/>
          <p:nvPr/>
        </p:nvCxnSpPr>
        <p:spPr>
          <a:xfrm flipV="1">
            <a:off x="2571736" y="4000504"/>
            <a:ext cx="1714512" cy="21431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10 Conector recto"/>
          <p:cNvCxnSpPr/>
          <p:nvPr/>
        </p:nvCxnSpPr>
        <p:spPr>
          <a:xfrm rot="10800000">
            <a:off x="2571736" y="4214818"/>
            <a:ext cx="1714512" cy="158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12 Conector recto"/>
          <p:cNvCxnSpPr/>
          <p:nvPr/>
        </p:nvCxnSpPr>
        <p:spPr>
          <a:xfrm>
            <a:off x="1071538" y="4214818"/>
            <a:ext cx="1500198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14 Conector recto"/>
          <p:cNvCxnSpPr/>
          <p:nvPr/>
        </p:nvCxnSpPr>
        <p:spPr>
          <a:xfrm flipV="1">
            <a:off x="1071538" y="4214818"/>
            <a:ext cx="1500198" cy="21431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19 Elipse"/>
          <p:cNvSpPr/>
          <p:nvPr/>
        </p:nvSpPr>
        <p:spPr>
          <a:xfrm>
            <a:off x="2385318" y="4157894"/>
            <a:ext cx="285752" cy="214314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2B468F78-B265-7A6C-D5D4-34D46D333A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B217C9D-EC1A-4B69-84A8-A96ACF77F151}" type="datetime1">
              <a:rPr lang="es-CL" smtClean="0"/>
              <a:t>11-06-2024</a:t>
            </a:fld>
            <a:endParaRPr lang="es-ES" dirty="0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E1AFD87-CDDB-DF90-816E-6D967A1FC0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 dirty="0"/>
              <a:t>Estabilidad Longitudinal</a:t>
            </a: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E669251-C09C-0CBC-7A8C-62D4A0CAE9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A642D2A-D80B-46DB-B70F-213340C71A31}" type="slidenum">
              <a:rPr lang="es-ES" smtClean="0"/>
              <a:pPr>
                <a:defRPr/>
              </a:pPr>
              <a:t>15</a:t>
            </a:fld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Cambio de calado</a:t>
            </a:r>
          </a:p>
        </p:txBody>
      </p:sp>
      <p:sp>
        <p:nvSpPr>
          <p:cNvPr id="9" name="8 Marcador de texto"/>
          <p:cNvSpPr>
            <a:spLocks noGrp="1"/>
          </p:cNvSpPr>
          <p:nvPr>
            <p:ph type="body" sz="half" idx="3"/>
          </p:nvPr>
        </p:nvSpPr>
        <p:spPr>
          <a:xfrm>
            <a:off x="4643438" y="5410200"/>
            <a:ext cx="4043363" cy="1162072"/>
          </a:xfrm>
        </p:spPr>
        <p:txBody>
          <a:bodyPr>
            <a:normAutofit fontScale="62500" lnSpcReduction="20000"/>
          </a:bodyPr>
          <a:lstStyle/>
          <a:p>
            <a:r>
              <a:rPr lang="es-CL" dirty="0"/>
              <a:t>Para un plano de Flotación Transversal:</a:t>
            </a:r>
          </a:p>
          <a:p>
            <a:r>
              <a:rPr lang="es-CL" dirty="0"/>
              <a:t>Donde </a:t>
            </a:r>
          </a:p>
          <a:p>
            <a:r>
              <a:rPr lang="es-CL" dirty="0"/>
              <a:t>B es la manga del Plano  de Flotación</a:t>
            </a:r>
          </a:p>
          <a:p>
            <a:r>
              <a:rPr lang="es-CL" dirty="0"/>
              <a:t>L es la eslora del Plano de Flotación </a:t>
            </a:r>
          </a:p>
        </p:txBody>
      </p:sp>
      <p:sp>
        <p:nvSpPr>
          <p:cNvPr id="8" name="7 Marcador de contenido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4770788"/>
          </a:xfrm>
        </p:spPr>
        <p:txBody>
          <a:bodyPr>
            <a:normAutofit fontScale="55000" lnSpcReduction="20000"/>
          </a:bodyPr>
          <a:lstStyle/>
          <a:p>
            <a:pPr>
              <a:lnSpc>
                <a:spcPct val="120000"/>
              </a:lnSpc>
            </a:pPr>
            <a:r>
              <a:rPr lang="es-CL" dirty="0"/>
              <a:t>Los Momentos de cambios de asiento se miden respecto de “F”, por ser éste el punto pivote del cambio de asiento. </a:t>
            </a:r>
          </a:p>
          <a:p>
            <a:pPr>
              <a:lnSpc>
                <a:spcPct val="120000"/>
              </a:lnSpc>
            </a:pPr>
            <a:r>
              <a:rPr lang="es-CL" dirty="0"/>
              <a:t>El Metacentro Longitudinal (M</a:t>
            </a:r>
            <a:r>
              <a:rPr lang="es-CL" baseline="-25000" dirty="0"/>
              <a:t>L</a:t>
            </a:r>
            <a:r>
              <a:rPr lang="es-CL" dirty="0"/>
              <a:t>) es el punto de intersección entre las verticales que pasan por los centros de boyantéz.</a:t>
            </a:r>
          </a:p>
          <a:p>
            <a:pPr>
              <a:lnSpc>
                <a:spcPct val="120000"/>
              </a:lnSpc>
            </a:pPr>
            <a:r>
              <a:rPr lang="es-CL" dirty="0"/>
              <a:t>La distancia vertical entre el Centro de Gravedad Longitudinal (CG</a:t>
            </a:r>
            <a:r>
              <a:rPr lang="es-CL" baseline="-25000" dirty="0"/>
              <a:t>L</a:t>
            </a:r>
            <a:r>
              <a:rPr lang="es-CL" dirty="0"/>
              <a:t> )y el M</a:t>
            </a:r>
            <a:r>
              <a:rPr lang="es-CL" baseline="-25000" dirty="0"/>
              <a:t>L</a:t>
            </a:r>
            <a:r>
              <a:rPr lang="es-CL" dirty="0"/>
              <a:t> se llama Altura Metacéntrica Longitudinal (GM</a:t>
            </a:r>
            <a:r>
              <a:rPr lang="es-CL" baseline="-25000" dirty="0"/>
              <a:t>L</a:t>
            </a:r>
            <a:r>
              <a:rPr lang="es-CL" dirty="0"/>
              <a:t>) </a:t>
            </a:r>
          </a:p>
          <a:p>
            <a:pPr>
              <a:lnSpc>
                <a:spcPct val="120000"/>
              </a:lnSpc>
            </a:pPr>
            <a:r>
              <a:rPr lang="es-CL" dirty="0"/>
              <a:t>La distancia entre CB</a:t>
            </a:r>
            <a:r>
              <a:rPr lang="es-CL" baseline="-25000" dirty="0"/>
              <a:t>L</a:t>
            </a:r>
            <a:r>
              <a:rPr lang="es-CL" dirty="0"/>
              <a:t> y M</a:t>
            </a:r>
            <a:r>
              <a:rPr lang="es-CL" baseline="-25000" dirty="0"/>
              <a:t>L</a:t>
            </a:r>
            <a:r>
              <a:rPr lang="es-CL" dirty="0"/>
              <a:t> se llama Radio Metacéntrico Longitudinal. (BM</a:t>
            </a:r>
            <a:r>
              <a:rPr lang="es-CL" baseline="-25000" dirty="0"/>
              <a:t>L</a:t>
            </a:r>
            <a:r>
              <a:rPr lang="es-CL" dirty="0"/>
              <a:t>)</a:t>
            </a:r>
          </a:p>
          <a:p>
            <a:pPr>
              <a:lnSpc>
                <a:spcPct val="120000"/>
              </a:lnSpc>
            </a:pPr>
            <a:r>
              <a:rPr lang="es-CL" dirty="0"/>
              <a:t>CB</a:t>
            </a:r>
            <a:r>
              <a:rPr lang="es-CL" baseline="-25000" dirty="0"/>
              <a:t>L</a:t>
            </a:r>
            <a:r>
              <a:rPr lang="es-CL" dirty="0"/>
              <a:t>, se calcula de manera similar a BM</a:t>
            </a:r>
            <a:r>
              <a:rPr lang="es-CL" baseline="-25000" dirty="0"/>
              <a:t>T</a:t>
            </a:r>
            <a:r>
              <a:rPr lang="es-CL" dirty="0"/>
              <a:t>:</a:t>
            </a:r>
          </a:p>
          <a:p>
            <a:pPr lvl="1">
              <a:lnSpc>
                <a:spcPct val="120000"/>
              </a:lnSpc>
              <a:buNone/>
            </a:pPr>
            <a:endParaRPr lang="es-CL" dirty="0"/>
          </a:p>
          <a:p>
            <a:pPr lvl="1">
              <a:lnSpc>
                <a:spcPct val="120000"/>
              </a:lnSpc>
              <a:buNone/>
            </a:pPr>
            <a:endParaRPr lang="es-CL" dirty="0"/>
          </a:p>
          <a:p>
            <a:pPr lvl="1">
              <a:lnSpc>
                <a:spcPct val="120000"/>
              </a:lnSpc>
              <a:buNone/>
            </a:pPr>
            <a:endParaRPr lang="es-CL" dirty="0"/>
          </a:p>
          <a:p>
            <a:pPr lvl="1">
              <a:lnSpc>
                <a:spcPct val="120000"/>
              </a:lnSpc>
              <a:buNone/>
            </a:pPr>
            <a:r>
              <a:rPr lang="es-CL" dirty="0"/>
              <a:t>	Donde I</a:t>
            </a:r>
            <a:r>
              <a:rPr lang="es-CL" baseline="-25000" dirty="0"/>
              <a:t>L</a:t>
            </a:r>
            <a:r>
              <a:rPr lang="es-CL" dirty="0"/>
              <a:t> es el Segundo Momento de Inercia del Plano de Flotación respecto de “F” y </a:t>
            </a:r>
            <a:r>
              <a:rPr lang="es-CL" dirty="0">
                <a:latin typeface="Cambria" panose="02040503050406030204" pitchFamily="18" charset="0"/>
                <a:ea typeface="Cambria" panose="02040503050406030204" pitchFamily="18" charset="0"/>
              </a:rPr>
              <a:t>▽</a:t>
            </a:r>
            <a:r>
              <a:rPr lang="es-CL" dirty="0"/>
              <a:t> es el volumen sumergido del buque.</a:t>
            </a:r>
          </a:p>
          <a:p>
            <a:pPr marL="365760" lvl="1" indent="-256032">
              <a:lnSpc>
                <a:spcPct val="120000"/>
              </a:lnSpc>
              <a:spcBef>
                <a:spcPts val="400"/>
              </a:spcBef>
              <a:buSzPct val="68000"/>
              <a:buFont typeface="Wingdings 3"/>
              <a:buChar char=""/>
            </a:pPr>
            <a:r>
              <a:rPr lang="es-CL" sz="2300" dirty="0"/>
              <a:t>La ecuación se deduce en forma similar a la de BM transversal.</a:t>
            </a:r>
          </a:p>
          <a:p>
            <a:pPr marL="365760" lvl="1" indent="-256032">
              <a:lnSpc>
                <a:spcPct val="120000"/>
              </a:lnSpc>
              <a:spcBef>
                <a:spcPts val="400"/>
              </a:spcBef>
              <a:buSzPct val="68000"/>
              <a:buFont typeface="Wingdings 3"/>
              <a:buChar char=""/>
            </a:pPr>
            <a:r>
              <a:rPr lang="es-CL" sz="2300" dirty="0"/>
              <a:t>Para </a:t>
            </a:r>
          </a:p>
        </p:txBody>
      </p:sp>
      <p:graphicFrame>
        <p:nvGraphicFramePr>
          <p:cNvPr id="104451" name="Object 3"/>
          <p:cNvGraphicFramePr>
            <a:graphicFrameLocks noChangeAspect="1"/>
          </p:cNvGraphicFramePr>
          <p:nvPr/>
        </p:nvGraphicFramePr>
        <p:xfrm>
          <a:off x="1857356" y="4286256"/>
          <a:ext cx="868363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cuación" r:id="rId2" imgW="672840" imgH="393480" progId="Equation.3">
                  <p:embed/>
                </p:oleObj>
              </mc:Choice>
              <mc:Fallback>
                <p:oleObj name="Ecuación" r:id="rId2" imgW="672840" imgH="393480" progId="Equation.3">
                  <p:embed/>
                  <p:pic>
                    <p:nvPicPr>
                      <p:cNvPr id="104451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57356" y="4286256"/>
                        <a:ext cx="868363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1" name="Picture 2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4"/>
          <a:stretch>
            <a:fillRect/>
          </a:stretch>
        </p:blipFill>
        <p:spPr bwMode="auto">
          <a:xfrm>
            <a:off x="4645025" y="2126180"/>
            <a:ext cx="4041775" cy="2578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2" name="Object 3"/>
              <p:cNvSpPr txBox="1"/>
              <p:nvPr/>
            </p:nvSpPr>
            <p:spPr bwMode="auto">
              <a:xfrm>
                <a:off x="1849923" y="5961081"/>
                <a:ext cx="1137901" cy="708279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txBody>
              <a:bodyPr>
                <a:normAutofit fontScale="92500"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16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sz="16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𝐼</m:t>
                          </m:r>
                        </m:e>
                        <m:sub>
                          <m:r>
                            <a:rPr lang="es-CL" sz="16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𝐿</m:t>
                          </m:r>
                        </m:sub>
                      </m:sSub>
                      <m:r>
                        <a:rPr lang="es-CL" sz="16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CL" sz="16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CL" sz="16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𝐵</m:t>
                          </m:r>
                          <m:r>
                            <a:rPr lang="es-CL" sz="16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×</m:t>
                          </m:r>
                          <m:sSup>
                            <m:sSupPr>
                              <m:ctrlPr>
                                <a:rPr lang="es-CL" sz="16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s-CL" sz="16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𝐿</m:t>
                              </m:r>
                            </m:e>
                            <m:sup>
                              <m:r>
                                <a:rPr lang="es-CL" sz="16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p>
                          </m:sSup>
                        </m:num>
                        <m:den>
                          <m:r>
                            <a:rPr lang="es-CL" sz="16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12</m:t>
                          </m:r>
                        </m:den>
                      </m:f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12" name="Object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1849923" y="5961081"/>
                <a:ext cx="1137901" cy="708279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  <a:ln>
                <a:noFill/>
              </a:ln>
              <a:effectLst/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14A80AF4-6BFE-31A2-A9BB-66D6FB8E5D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96E0277-D4D5-4586-AB35-025E29EBE382}" type="datetime1">
              <a:rPr lang="es-CL" smtClean="0"/>
              <a:t>11-06-2024</a:t>
            </a:fld>
            <a:endParaRPr lang="es-ES" dirty="0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54695AEA-CA8B-7A5E-AF3A-5333675DFD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 dirty="0"/>
              <a:t>Estabilidad Longitudinal</a:t>
            </a:r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54074B9B-6D2F-47EA-D2DA-C1921547EF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A642D2A-D80B-46DB-B70F-213340C71A31}" type="slidenum">
              <a:rPr lang="es-ES" smtClean="0"/>
              <a:pPr>
                <a:defRPr/>
              </a:pPr>
              <a:t>16</a:t>
            </a:fld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44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44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44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000"/>
                            </p:stCondLst>
                            <p:childTnLst>
                              <p:par>
                                <p:cTn id="7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2000"/>
                            </p:stCondLst>
                            <p:childTnLst>
                              <p:par>
                                <p:cTn id="76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3000"/>
                            </p:stCondLst>
                            <p:childTnLst>
                              <p:par>
                                <p:cTn id="8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uiExpand="1" build="p" animBg="1"/>
      <p:bldP spid="1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Marcador de contenido"/>
          <p:cNvSpPr>
            <a:spLocks noGrp="1"/>
          </p:cNvSpPr>
          <p:nvPr>
            <p:ph idx="1"/>
          </p:nvPr>
        </p:nvSpPr>
        <p:spPr>
          <a:xfrm>
            <a:off x="457200" y="1481329"/>
            <a:ext cx="8229600" cy="518911"/>
          </a:xfrm>
        </p:spPr>
        <p:txBody>
          <a:bodyPr>
            <a:normAutofit fontScale="92500"/>
          </a:bodyPr>
          <a:lstStyle/>
          <a:p>
            <a:r>
              <a:rPr lang="es-CL" sz="2000" dirty="0"/>
              <a:t>Si tenemos un buque con casco tipo paralelogramo rectangular:</a:t>
            </a: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Cambios de calado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2642" name="Object 3"/>
              <p:cNvSpPr txBox="1"/>
              <p:nvPr/>
            </p:nvSpPr>
            <p:spPr bwMode="auto">
              <a:xfrm>
                <a:off x="2357438" y="2071688"/>
                <a:ext cx="4221162" cy="66357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txBody>
              <a:bodyPr>
                <a:normAutofit fontScale="85000" lnSpcReduction="10000"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s-CL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𝐵</m:t>
                      </m:r>
                      <m:sSub>
                        <m:sSubPr>
                          <m:ctrlP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𝑀</m:t>
                          </m:r>
                        </m:e>
                        <m:sub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𝐿</m:t>
                          </m:r>
                        </m:sub>
                      </m:sSub>
                      <m:r>
                        <a:rPr lang="es-CL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s-CL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𝐼</m:t>
                              </m:r>
                            </m:e>
                            <m:sub>
                              <m:r>
                                <a:rPr lang="es-CL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𝑙</m:t>
                              </m:r>
                            </m:sub>
                          </m:sSub>
                        </m:num>
                        <m:den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𝑉</m:t>
                          </m:r>
                        </m:den>
                      </m:f>
                      <m:r>
                        <a:rPr lang="es-CL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𝐵</m:t>
                          </m:r>
                          <m:sSup>
                            <m:sSupPr>
                              <m:ctrlPr>
                                <a:rPr lang="es-CL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s-CL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𝐿</m:t>
                              </m:r>
                            </m:e>
                            <m:sup>
                              <m:r>
                                <a:rPr lang="es-CL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p>
                          </m:sSup>
                        </m:num>
                        <m:den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12×</m:t>
                          </m:r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𝑉</m:t>
                          </m:r>
                        </m:den>
                      </m:f>
                      <m:r>
                        <a:rPr lang="es-CL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𝐵</m:t>
                          </m:r>
                          <m:sSup>
                            <m:sSupPr>
                              <m:ctrlPr>
                                <a:rPr lang="es-CL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s-CL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𝐿</m:t>
                              </m:r>
                            </m:e>
                            <m:sup>
                              <m:r>
                                <a:rPr lang="es-CL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p>
                          </m:sSup>
                        </m:num>
                        <m:den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12×</m:t>
                          </m:r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𝐿</m:t>
                          </m:r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×</m:t>
                          </m:r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𝐵</m:t>
                          </m:r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×</m:t>
                          </m:r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𝑑</m:t>
                          </m:r>
                        </m:den>
                      </m:f>
                      <m:r>
                        <a:rPr lang="es-CL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s-CL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s-CL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𝐿</m:t>
                              </m:r>
                            </m:e>
                            <m:sup>
                              <m:r>
                                <a:rPr lang="es-CL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12×</m:t>
                          </m:r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𝑑</m:t>
                          </m:r>
                        </m:den>
                      </m:f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112642" name="Object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2357438" y="2071688"/>
                <a:ext cx="4221162" cy="663575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  <a:ln>
                <a:noFill/>
              </a:ln>
              <a:effectLst/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6 Marcador de contenido"/>
          <p:cNvSpPr txBox="1">
            <a:spLocks/>
          </p:cNvSpPr>
          <p:nvPr/>
        </p:nvSpPr>
        <p:spPr>
          <a:xfrm>
            <a:off x="500034" y="3000372"/>
            <a:ext cx="8229600" cy="500066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365760" marR="0" lvl="0" indent="-256032" defTabSz="914400" fontAlgn="auto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lang="es-CL" sz="2000" dirty="0">
                <a:latin typeface="+mn-lt"/>
                <a:cs typeface="+mn-cs"/>
              </a:rPr>
              <a:t>Si tenemos un buque con un casco tipo prisma triangular: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Object 3"/>
              <p:cNvSpPr txBox="1"/>
              <p:nvPr/>
            </p:nvSpPr>
            <p:spPr bwMode="auto">
              <a:xfrm>
                <a:off x="2286000" y="3571875"/>
                <a:ext cx="4594225" cy="80168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txBody>
              <a:bodyPr>
                <a:normAutofit fontScale="85000" lnSpcReduction="10000"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s-CL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𝐵</m:t>
                      </m:r>
                      <m:sSub>
                        <m:sSubPr>
                          <m:ctrlP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𝑀</m:t>
                          </m:r>
                        </m:e>
                        <m:sub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𝐿</m:t>
                          </m:r>
                        </m:sub>
                      </m:sSub>
                      <m:r>
                        <a:rPr lang="es-CL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s-CL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𝐼</m:t>
                              </m:r>
                            </m:e>
                            <m:sub>
                              <m:r>
                                <a:rPr lang="es-CL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𝑙</m:t>
                              </m:r>
                            </m:sub>
                          </m:sSub>
                        </m:num>
                        <m:den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𝑉</m:t>
                          </m:r>
                        </m:den>
                      </m:f>
                      <m:r>
                        <a:rPr lang="es-CL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𝐵</m:t>
                          </m:r>
                          <m:sSup>
                            <m:sSupPr>
                              <m:ctrlPr>
                                <a:rPr lang="es-CL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s-CL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𝐿</m:t>
                              </m:r>
                            </m:e>
                            <m:sup>
                              <m:r>
                                <a:rPr lang="es-CL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p>
                          </m:sSup>
                        </m:num>
                        <m:den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12×</m:t>
                          </m:r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𝑉</m:t>
                          </m:r>
                        </m:den>
                      </m:f>
                      <m:r>
                        <a:rPr lang="es-CL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𝐵</m:t>
                          </m:r>
                          <m:sSup>
                            <m:sSupPr>
                              <m:ctrlPr>
                                <a:rPr lang="es-CL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s-CL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𝐿</m:t>
                              </m:r>
                            </m:e>
                            <m:sup>
                              <m:r>
                                <a:rPr lang="es-CL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p>
                          </m:sSup>
                        </m:num>
                        <m:den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12×</m:t>
                          </m:r>
                          <m:f>
                            <m:fPr>
                              <m:type m:val="skw"/>
                              <m:ctrlPr>
                                <a:rPr lang="es-CL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s-CL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es-CL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den>
                          </m:f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×</m:t>
                          </m:r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𝐿</m:t>
                          </m:r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×</m:t>
                          </m:r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𝐵</m:t>
                          </m:r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×</m:t>
                          </m:r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𝑑</m:t>
                          </m:r>
                        </m:den>
                      </m:f>
                      <m:r>
                        <a:rPr lang="es-CL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s-CL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s-CL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𝐿</m:t>
                              </m:r>
                            </m:e>
                            <m:sup>
                              <m:r>
                                <a:rPr lang="es-CL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6×</m:t>
                          </m:r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𝑑</m:t>
                          </m:r>
                        </m:den>
                      </m:f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10" name="Object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2286000" y="3571875"/>
                <a:ext cx="4594225" cy="801688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  <a:ln>
                <a:noFill/>
              </a:ln>
              <a:effectLst/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6 Marcador de contenido"/>
          <p:cNvSpPr txBox="1">
            <a:spLocks/>
          </p:cNvSpPr>
          <p:nvPr/>
        </p:nvSpPr>
        <p:spPr>
          <a:xfrm>
            <a:off x="571472" y="4643446"/>
            <a:ext cx="8229600" cy="1071570"/>
          </a:xfrm>
          <a:prstGeom prst="rect">
            <a:avLst/>
          </a:prstGeom>
        </p:spPr>
        <p:txBody>
          <a:bodyPr vert="horz">
            <a:normAutofit fontScale="92500" lnSpcReduction="20000"/>
          </a:bodyPr>
          <a:lstStyle/>
          <a:p>
            <a:pPr marL="365760" marR="0" lvl="0" indent="-256032" defTabSz="914400" fontAlgn="auto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lang="es-CL" sz="2000" dirty="0">
                <a:latin typeface="+mn-lt"/>
                <a:cs typeface="+mn-cs"/>
              </a:rPr>
              <a:t>Como BG es mucho menor que BM</a:t>
            </a:r>
            <a:r>
              <a:rPr lang="es-CL" sz="2000" baseline="-25000" dirty="0">
                <a:latin typeface="+mn-lt"/>
                <a:cs typeface="+mn-cs"/>
              </a:rPr>
              <a:t>L</a:t>
            </a:r>
            <a:r>
              <a:rPr lang="es-CL" sz="2000" dirty="0">
                <a:latin typeface="+mn-lt"/>
                <a:cs typeface="+mn-cs"/>
              </a:rPr>
              <a:t> o GM</a:t>
            </a:r>
            <a:r>
              <a:rPr lang="es-CL" sz="2000" baseline="-25000" dirty="0">
                <a:latin typeface="+mn-lt"/>
                <a:cs typeface="+mn-cs"/>
              </a:rPr>
              <a:t>L</a:t>
            </a:r>
            <a:r>
              <a:rPr lang="es-CL" sz="2000" dirty="0">
                <a:latin typeface="+mn-lt"/>
                <a:cs typeface="+mn-cs"/>
              </a:rPr>
              <a:t>, BM</a:t>
            </a:r>
            <a:r>
              <a:rPr lang="es-CL" sz="2000" baseline="-25000" dirty="0">
                <a:latin typeface="+mn-lt"/>
                <a:cs typeface="+mn-cs"/>
              </a:rPr>
              <a:t>L</a:t>
            </a:r>
            <a:r>
              <a:rPr lang="es-CL" sz="2000" dirty="0">
                <a:latin typeface="+mn-lt"/>
                <a:cs typeface="+mn-cs"/>
              </a:rPr>
              <a:t> puede sustituirse por GM</a:t>
            </a:r>
            <a:r>
              <a:rPr lang="es-CL" sz="2000" baseline="-25000" dirty="0">
                <a:latin typeface="+mn-lt"/>
                <a:cs typeface="+mn-cs"/>
              </a:rPr>
              <a:t>L</a:t>
            </a:r>
            <a:r>
              <a:rPr lang="es-CL" sz="2000" dirty="0">
                <a:latin typeface="+mn-lt"/>
                <a:cs typeface="+mn-cs"/>
              </a:rPr>
              <a:t> en la ecuación para encontrar el Momento para Cambiar el Asiento en 1 cm (MCA 1cm ó MCT 1 pulgada), sin cometer un error muy grande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D320861C-2D49-EAA2-D98A-F0FE9BC618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5905BBE-C128-4FF8-9AEB-9E168E6E7162}" type="datetime1">
              <a:rPr lang="es-CL" smtClean="0"/>
              <a:t>11-06-2024</a:t>
            </a:fld>
            <a:endParaRPr lang="es-ES" dirty="0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F274FF5A-1D23-512D-27E0-2EF864FDBE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 dirty="0"/>
              <a:t>Estabilidad Longitudinal</a:t>
            </a: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6713A5FF-494A-DF73-086A-DC718C671F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17</a:t>
            </a:fld>
            <a:endParaRPr lang="es-ES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>
          <a:xfrm>
            <a:off x="457200" y="1481329"/>
            <a:ext cx="8229600" cy="2590614"/>
          </a:xfrm>
        </p:spPr>
        <p:txBody>
          <a:bodyPr>
            <a:normAutofit fontScale="77500" lnSpcReduction="20000"/>
          </a:bodyPr>
          <a:lstStyle/>
          <a:p>
            <a:r>
              <a:rPr lang="es-CL" dirty="0"/>
              <a:t>El momento para cambiar el asiento en 1 cm puede obtenerse de la siguiente ecuación:</a:t>
            </a:r>
          </a:p>
          <a:p>
            <a:endParaRPr lang="es-CL" dirty="0"/>
          </a:p>
          <a:p>
            <a:endParaRPr lang="en-US" dirty="0"/>
          </a:p>
          <a:p>
            <a:endParaRPr lang="en-US" dirty="0"/>
          </a:p>
          <a:p>
            <a:pPr lvl="1"/>
            <a:r>
              <a:rPr lang="es-CL" dirty="0"/>
              <a:t>Donde:</a:t>
            </a:r>
          </a:p>
          <a:p>
            <a:pPr lvl="1"/>
            <a:r>
              <a:rPr lang="es-CL" dirty="0"/>
              <a:t>W es el desplazamiento del Buque en toneladas.</a:t>
            </a:r>
          </a:p>
          <a:p>
            <a:pPr lvl="1"/>
            <a:r>
              <a:rPr lang="es-CL" dirty="0"/>
              <a:t>GM</a:t>
            </a:r>
            <a:r>
              <a:rPr lang="es-CL" baseline="-25000" dirty="0"/>
              <a:t>L</a:t>
            </a:r>
            <a:r>
              <a:rPr lang="es-CL" dirty="0"/>
              <a:t> es la altura metacéntrica longitudinal en metros</a:t>
            </a:r>
          </a:p>
          <a:p>
            <a:pPr lvl="1"/>
            <a:r>
              <a:rPr lang="es-CL" dirty="0"/>
              <a:t>L es la eslora en metros</a:t>
            </a:r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MTC 1 cm</a:t>
            </a:r>
          </a:p>
        </p:txBody>
      </p:sp>
      <p:graphicFrame>
        <p:nvGraphicFramePr>
          <p:cNvPr id="113666" name="Object 3"/>
          <p:cNvGraphicFramePr>
            <a:graphicFrameLocks noChangeAspect="1"/>
          </p:cNvGraphicFramePr>
          <p:nvPr/>
        </p:nvGraphicFramePr>
        <p:xfrm>
          <a:off x="2643174" y="2191976"/>
          <a:ext cx="2928958" cy="73695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cuación" r:id="rId2" imgW="1650960" imgH="393480" progId="Equation.3">
                  <p:embed/>
                </p:oleObj>
              </mc:Choice>
              <mc:Fallback>
                <p:oleObj name="Ecuación" r:id="rId2" imgW="1650960" imgH="393480" progId="Equation.3">
                  <p:embed/>
                  <p:pic>
                    <p:nvPicPr>
                      <p:cNvPr id="113666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43174" y="2191976"/>
                        <a:ext cx="2928958" cy="736958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784E059-2738-E4D3-6459-87836002C2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83A8A0A-1CA4-41C9-A2DD-7902698E7E72}" type="datetime1">
              <a:rPr lang="es-CL" smtClean="0"/>
              <a:t>11-06-2024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9564E05-4649-F73D-DD1B-82C8F5436D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Estabilidad Longitudinal</a:t>
            </a: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5EBA40C-39C6-B909-853E-3099FDA84B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18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36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36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136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Marcador de contenido"/>
          <p:cNvSpPr>
            <a:spLocks noGrp="1"/>
          </p:cNvSpPr>
          <p:nvPr>
            <p:ph idx="1"/>
          </p:nvPr>
        </p:nvSpPr>
        <p:spPr>
          <a:xfrm>
            <a:off x="457200" y="1481329"/>
            <a:ext cx="8229600" cy="2733490"/>
          </a:xfrm>
        </p:spPr>
        <p:txBody>
          <a:bodyPr>
            <a:normAutofit fontScale="62500" lnSpcReduction="20000"/>
          </a:bodyPr>
          <a:lstStyle/>
          <a:p>
            <a:r>
              <a:rPr lang="es-CL" dirty="0"/>
              <a:t>Cuando el buque cambia su asiento uno de los calados aumenta y el opuesto disminuye.</a:t>
            </a:r>
          </a:p>
          <a:p>
            <a:r>
              <a:rPr lang="es-CL" dirty="0"/>
              <a:t>Considere un buque flotando con quilla pareja.</a:t>
            </a:r>
          </a:p>
          <a:p>
            <a:r>
              <a:rPr lang="es-CL" dirty="0"/>
              <a:t>La posición de “F</a:t>
            </a:r>
            <a:r>
              <a:rPr lang="es-CL" baseline="-25000" dirty="0"/>
              <a:t>1</a:t>
            </a:r>
            <a:r>
              <a:rPr lang="es-CL" dirty="0"/>
              <a:t>” está a “l” metros desde la popa, la eslora del buque es “L” y tiene un peso “w” en la cubierta de proa.</a:t>
            </a:r>
          </a:p>
          <a:p>
            <a:r>
              <a:rPr lang="es-CL" dirty="0"/>
              <a:t>Movamos ahora el peso hacia popa una distancia de “d” metros.</a:t>
            </a:r>
          </a:p>
          <a:p>
            <a:r>
              <a:rPr lang="es-CL" dirty="0"/>
              <a:t> W</a:t>
            </a:r>
            <a:r>
              <a:rPr lang="es-CL" baseline="-25000" dirty="0"/>
              <a:t>1</a:t>
            </a:r>
            <a:r>
              <a:rPr lang="es-CL" dirty="0"/>
              <a:t>C es una línea paralela a la quilla.</a:t>
            </a:r>
          </a:p>
          <a:p>
            <a:r>
              <a:rPr lang="es-CL" dirty="0"/>
              <a:t>“A” representa el nuevo calado de popa y “F” de proa. El cambio de asiento es igual a “A” - “F”.</a:t>
            </a:r>
          </a:p>
          <a:p>
            <a:r>
              <a:rPr lang="es-CL" dirty="0"/>
              <a:t>Sea “x” el cambio de calado a popa e “y” el cambio de calado a proa. Usando la propiedad de semejanza de triángulos con WW</a:t>
            </a:r>
            <a:r>
              <a:rPr lang="es-CL" baseline="-25000" dirty="0"/>
              <a:t>1</a:t>
            </a:r>
            <a:r>
              <a:rPr lang="es-CL" dirty="0"/>
              <a:t>F</a:t>
            </a:r>
            <a:r>
              <a:rPr lang="es-CL" baseline="-25000" dirty="0"/>
              <a:t>1</a:t>
            </a:r>
            <a:r>
              <a:rPr lang="es-CL" dirty="0"/>
              <a:t> y con W</a:t>
            </a:r>
            <a:r>
              <a:rPr lang="es-CL" baseline="-25000" dirty="0"/>
              <a:t>1</a:t>
            </a:r>
            <a:r>
              <a:rPr lang="es-CL" dirty="0"/>
              <a:t>L</a:t>
            </a:r>
            <a:r>
              <a:rPr lang="es-CL" baseline="-25000" dirty="0"/>
              <a:t>1</a:t>
            </a:r>
            <a:r>
              <a:rPr lang="es-CL" dirty="0"/>
              <a:t>C</a:t>
            </a:r>
            <a:endParaRPr lang="es-CL" baseline="-25000" dirty="0"/>
          </a:p>
        </p:txBody>
      </p:sp>
      <p:sp>
        <p:nvSpPr>
          <p:cNvPr id="7" name="6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L" dirty="0"/>
              <a:t>Como encontrar los calados con un cambio de asiento</a:t>
            </a:r>
          </a:p>
        </p:txBody>
      </p:sp>
      <p:pic>
        <p:nvPicPr>
          <p:cNvPr id="12493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57422" y="4429132"/>
            <a:ext cx="4200525" cy="15240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</p:pic>
      <p:pic>
        <p:nvPicPr>
          <p:cNvPr id="124931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214546" y="4500570"/>
            <a:ext cx="4343400" cy="13239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24932" name="Object 3"/>
              <p:cNvSpPr txBox="1"/>
              <p:nvPr/>
            </p:nvSpPr>
            <p:spPr bwMode="auto">
              <a:xfrm>
                <a:off x="1547664" y="4224345"/>
                <a:ext cx="2624137" cy="481013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txBody>
              <a:bodyPr>
                <a:normAutofit fontScale="55000" lnSpcReduction="20000"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f>
                        <m:fPr>
                          <m:ctrlPr>
                            <a:rPr lang="es-CL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𝑥</m:t>
                          </m:r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𝑐𝑚</m:t>
                          </m:r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)</m:t>
                          </m:r>
                        </m:num>
                        <m:den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𝑙</m:t>
                          </m:r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𝑚</m:t>
                          </m:r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)</m:t>
                          </m:r>
                        </m:den>
                      </m:f>
                      <m:r>
                        <a:rPr lang="es-CL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CL" b="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𝑡</m:t>
                          </m:r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𝑐𝑚</m:t>
                          </m:r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)</m:t>
                          </m:r>
                        </m:num>
                        <m:den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𝐿</m:t>
                          </m:r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𝑚</m:t>
                          </m:r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)</m:t>
                          </m:r>
                        </m:den>
                      </m:f>
                      <m:r>
                        <a:rPr lang="es-CL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⇒</m:t>
                      </m:r>
                      <m:r>
                        <a:rPr lang="es-CL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s-CL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es-CL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𝑐𝑚</m:t>
                      </m:r>
                      <m:r>
                        <a:rPr lang="es-CL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)=</m:t>
                      </m:r>
                      <m:f>
                        <m:fPr>
                          <m:ctrlP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𝑙</m:t>
                          </m:r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𝑚</m:t>
                          </m:r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)×</m:t>
                          </m:r>
                          <m:r>
                            <a:rPr lang="es-CL" b="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𝑡</m:t>
                          </m:r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𝑐𝑚</m:t>
                          </m:r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)</m:t>
                          </m:r>
                        </m:num>
                        <m:den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𝐿</m:t>
                          </m:r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𝑚</m:t>
                          </m:r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)</m:t>
                          </m:r>
                        </m:den>
                      </m:f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124932" name="Object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1547664" y="4224345"/>
                <a:ext cx="2624137" cy="481013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  <a:ln>
                <a:noFill/>
              </a:ln>
              <a:effectLst/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9E388881-B3C6-D85E-5028-999EE53270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59DB087-6063-4A64-ABC4-330A0562D3CB}" type="datetime1">
              <a:rPr lang="es-CL" smtClean="0"/>
              <a:t>11-06-2024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CE637FF4-48AD-6315-03D2-95E61E54F5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Estabilidad Longitudinal</a:t>
            </a:r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DB01D020-F2EB-FE5A-5F12-4A05A4211E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19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49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49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49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49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49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249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2000"/>
                                        <p:tgtEl>
                                          <p:spTgt spid="1249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4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249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493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8" name="7 Marcador de contenido"/>
              <p:cNvSpPr>
                <a:spLocks noGrp="1"/>
              </p:cNvSpPr>
              <p:nvPr>
                <p:ph idx="1"/>
              </p:nvPr>
            </p:nvSpPr>
            <p:spPr>
              <a:xfrm>
                <a:off x="428596" y="1481329"/>
                <a:ext cx="8258204" cy="2733489"/>
              </a:xfrm>
            </p:spPr>
            <p:txBody>
              <a:bodyPr>
                <a:normAutofit fontScale="77500" lnSpcReduction="20000"/>
              </a:bodyPr>
              <a:lstStyle/>
              <a:p>
                <a:endParaRPr lang="es-CL" baseline="-25000" dirty="0"/>
              </a:p>
              <a:p>
                <a:endParaRPr lang="es-CL" baseline="-25000" dirty="0"/>
              </a:p>
              <a:p>
                <a:endParaRPr lang="es-CL" dirty="0"/>
              </a:p>
              <a:p>
                <a14:m>
                  <m:oMath xmlns:m="http://schemas.openxmlformats.org/officeDocument/2006/math">
                    <m:r>
                      <a:rPr lang="es-CL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∴</m:t>
                    </m:r>
                    <m:r>
                      <a:rPr lang="es-CL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s-CL" dirty="0"/>
                  <a:t>El cambio de asiento en (cm) será </a:t>
                </a:r>
                <a14:m>
                  <m:oMath xmlns:m="http://schemas.openxmlformats.org/officeDocument/2006/math">
                    <m:r>
                      <a:rPr lang="es-CL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s-CL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i="1">
                            <a:latin typeface="Cambria Math" panose="02040503050406030204" pitchFamily="18" charset="0"/>
                          </a:rPr>
                          <m:t>𝑙</m:t>
                        </m:r>
                        <m:r>
                          <a:rPr lang="es-CL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</m:t>
                        </m:r>
                        <m:r>
                          <a:rPr lang="es-CL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</m:num>
                      <m:den>
                        <m:r>
                          <a:rPr lang="es-CL" b="0" i="1" smtClean="0">
                            <a:latin typeface="Cambria Math" panose="02040503050406030204" pitchFamily="18" charset="0"/>
                          </a:rPr>
                          <m:t>𝐿</m:t>
                        </m:r>
                      </m:den>
                    </m:f>
                    <m:d>
                      <m:dPr>
                        <m:ctrlPr>
                          <a:rPr lang="es-CL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b="0" i="1" smtClean="0">
                            <a:latin typeface="Cambria Math" panose="02040503050406030204" pitchFamily="18" charset="0"/>
                          </a:rPr>
                          <m:t>𝑐𝑚</m:t>
                        </m:r>
                      </m:e>
                    </m:d>
                  </m:oMath>
                </a14:m>
                <a:endParaRPr lang="es-CL" dirty="0"/>
              </a:p>
              <a:p>
                <a:pPr lvl="1"/>
                <a:r>
                  <a:rPr lang="es-CL" dirty="0"/>
                  <a:t>Donde:</a:t>
                </a:r>
              </a:p>
              <a:p>
                <a:pPr lvl="2"/>
                <a:r>
                  <a:rPr lang="es-CL" dirty="0"/>
                  <a:t>l distancia de “F</a:t>
                </a:r>
                <a:r>
                  <a:rPr lang="es-CL" baseline="-25000" dirty="0"/>
                  <a:t>1</a:t>
                </a:r>
                <a:r>
                  <a:rPr lang="es-CL" dirty="0"/>
                  <a:t>” a la perpendicular de popa en (m).</a:t>
                </a:r>
              </a:p>
              <a:p>
                <a:pPr lvl="2"/>
                <a:r>
                  <a:rPr lang="es-CL" dirty="0"/>
                  <a:t>L eslora entre perpendiculares en (m) </a:t>
                </a:r>
              </a:p>
              <a:p>
                <a:pPr lvl="2"/>
                <a:r>
                  <a:rPr lang="es-CL" sz="2300" dirty="0"/>
                  <a:t>t es igual al cambio de asiento total (proa + popa)</a:t>
                </a:r>
                <a14:m>
                  <m:oMath xmlns:m="http://schemas.openxmlformats.org/officeDocument/2006/math">
                    <m:r>
                      <a:rPr lang="es-CL" sz="2300" b="0" i="1" smtClean="0">
                        <a:latin typeface="Cambria Math" panose="02040503050406030204" pitchFamily="18" charset="0"/>
                      </a:rPr>
                      <m:t>;</m:t>
                    </m:r>
                    <m:r>
                      <a:rPr lang="es-CL" sz="2300" b="0" i="1" smtClean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es-CL" sz="23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s-CL" sz="23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𝑥</m:t>
                    </m:r>
                    <m:r>
                      <a:rPr lang="es-CL" sz="23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r>
                      <a:rPr lang="es-CL" sz="23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𝑦</m:t>
                    </m:r>
                  </m:oMath>
                </a14:m>
                <a:endParaRPr lang="es-CL" dirty="0"/>
              </a:p>
              <a:p>
                <a:pPr lvl="2"/>
                <a14:m>
                  <m:oMath xmlns:m="http://schemas.openxmlformats.org/officeDocument/2006/math">
                    <m:r>
                      <a:rPr lang="es-CL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∴</m:t>
                    </m:r>
                  </m:oMath>
                </a14:m>
                <a:r>
                  <a:rPr lang="es-CL" dirty="0"/>
                  <a:t> el cambio de calado a proa en cm = Cambio de asiento – cambio calado a popa</a:t>
                </a:r>
                <a:endParaRPr lang="es-CL" baseline="-25000" dirty="0"/>
              </a:p>
            </p:txBody>
          </p:sp>
        </mc:Choice>
        <mc:Fallback xmlns="">
          <p:sp>
            <p:nvSpPr>
              <p:cNvPr id="8" name="7 Marcador de contenido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28596" y="1481329"/>
                <a:ext cx="8258204" cy="2733489"/>
              </a:xfrm>
              <a:blipFill>
                <a:blip r:embed="rId2"/>
                <a:stretch>
                  <a:fillRect b="-1116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6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L" dirty="0"/>
              <a:t>Como encontrar los calados con un cambio de asiento</a:t>
            </a:r>
          </a:p>
        </p:txBody>
      </p:sp>
      <p:pic>
        <p:nvPicPr>
          <p:cNvPr id="124931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91499" y="4429132"/>
            <a:ext cx="5280831" cy="160972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24932" name="Object 3"/>
              <p:cNvSpPr txBox="1"/>
              <p:nvPr/>
            </p:nvSpPr>
            <p:spPr bwMode="auto">
              <a:xfrm>
                <a:off x="1019711" y="1417638"/>
                <a:ext cx="3346450" cy="61277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txBody>
              <a:bodyPr>
                <a:normAutofit fontScale="77500" lnSpcReduction="20000"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f>
                        <m:fPr>
                          <m:ctrlP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𝑥</m:t>
                          </m:r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𝑐𝑚</m:t>
                          </m:r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)</m:t>
                          </m:r>
                        </m:num>
                        <m:den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𝑙</m:t>
                          </m:r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𝑚</m:t>
                          </m:r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)</m:t>
                          </m:r>
                        </m:den>
                      </m:f>
                      <m:r>
                        <a:rPr lang="es-CL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𝑡</m:t>
                          </m:r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𝑐𝑚</m:t>
                          </m:r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)</m:t>
                          </m:r>
                        </m:num>
                        <m:den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𝐿</m:t>
                          </m:r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𝑚</m:t>
                          </m:r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)</m:t>
                          </m:r>
                        </m:den>
                      </m:f>
                      <m:r>
                        <a:rPr lang="es-CL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⇒</m:t>
                      </m:r>
                      <m:r>
                        <a:rPr lang="es-CL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s-CL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es-CL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𝑐𝑚</m:t>
                      </m:r>
                      <m:r>
                        <a:rPr lang="es-CL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)=</m:t>
                      </m:r>
                      <m:f>
                        <m:fPr>
                          <m:ctrlP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𝑙</m:t>
                          </m:r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𝑚</m:t>
                          </m:r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)×</m:t>
                          </m:r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𝑡</m:t>
                          </m:r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𝑐𝑚</m:t>
                          </m:r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)</m:t>
                          </m:r>
                        </m:num>
                        <m:den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𝐿</m:t>
                          </m:r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𝑚</m:t>
                          </m:r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)</m:t>
                          </m:r>
                        </m:den>
                      </m:f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124932" name="Object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1019711" y="1417638"/>
                <a:ext cx="3346450" cy="612775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  <a:ln>
                <a:noFill/>
              </a:ln>
              <a:effectLst/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1FBAD320-841D-79F7-EBD2-C56D7A0644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4C90CC6-8D0B-46AC-A6E5-FDF0C42AA13D}" type="datetime1">
              <a:rPr lang="es-CL" smtClean="0"/>
              <a:t>11-06-2024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03D3A7FC-8B13-52B2-ED9C-B984AB6974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Estabilidad Longitudinal</a:t>
            </a:r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1698BE39-EDFB-5610-8500-FCAA2DA30E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20</a:t>
            </a:fld>
            <a:endParaRPr lang="es-ES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1 Marcador de contenido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1481328"/>
                <a:ext cx="8229600" cy="4805192"/>
              </a:xfrm>
            </p:spPr>
            <p:txBody>
              <a:bodyPr>
                <a:noAutofit/>
              </a:bodyPr>
              <a:lstStyle/>
              <a:p>
                <a:r>
                  <a:rPr lang="es-CL" sz="1200" dirty="0"/>
                  <a:t>Un buque de 126 (m) de eslora está flotando con calados de 5,5 (m) a proa y 6,5 (m) a popa. El C.F. está a 3 (m) a popa de la Cuaderna Maestra. El MTC para 1cm es de 240 (ton-m). Su desplazamiento es de 6.000 (ton)</a:t>
                </a:r>
              </a:p>
              <a:p>
                <a:r>
                  <a:rPr lang="es-CL" sz="1200" dirty="0"/>
                  <a:t>Encuentre los nuevos calados después de mover un peso existente bordo de 120 (ton), una distancia de 45 (m) hacia proa.</a:t>
                </a:r>
              </a:p>
              <a:p>
                <a:r>
                  <a:rPr lang="es-CL" sz="1200" dirty="0"/>
                  <a:t>Solución:</a:t>
                </a:r>
              </a:p>
              <a:p>
                <a:pPr lvl="1"/>
                <a14:m>
                  <m:oMath xmlns:m="http://schemas.openxmlformats.org/officeDocument/2006/math">
                    <m:r>
                      <a:rPr lang="es-CL" sz="1050" b="0" i="1" smtClean="0">
                        <a:latin typeface="Cambria Math" panose="02040503050406030204" pitchFamily="18" charset="0"/>
                      </a:rPr>
                      <m:t>𝐸𝑙</m:t>
                    </m:r>
                    <m:r>
                      <a:rPr lang="es-CL" sz="1050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sz="1050" b="0" i="1" smtClean="0">
                        <a:latin typeface="Cambria Math" panose="02040503050406030204" pitchFamily="18" charset="0"/>
                      </a:rPr>
                      <m:t>𝑚𝑜𝑚𝑒𝑛𝑡𝑜</m:t>
                    </m:r>
                    <m:r>
                      <a:rPr lang="es-CL" sz="1050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sz="1050" b="0" i="1" smtClean="0">
                        <a:latin typeface="Cambria Math" panose="02040503050406030204" pitchFamily="18" charset="0"/>
                      </a:rPr>
                      <m:t>𝑑𝑒</m:t>
                    </m:r>
                    <m:r>
                      <a:rPr lang="es-CL" sz="1050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sz="1050" b="0" i="1" smtClean="0">
                        <a:latin typeface="Cambria Math" panose="02040503050406030204" pitchFamily="18" charset="0"/>
                      </a:rPr>
                      <m:t>𝑎𝑠𝑖𝑒𝑛𝑡𝑜</m:t>
                    </m:r>
                    <m:r>
                      <a:rPr lang="es-CL" sz="1050" b="0" i="1" smtClean="0">
                        <a:latin typeface="Cambria Math" panose="02040503050406030204" pitchFamily="18" charset="0"/>
                      </a:rPr>
                      <m:t> =</m:t>
                    </m:r>
                    <m:r>
                      <a:rPr lang="es-CL" sz="105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𝑥</m:t>
                    </m:r>
                    <m:r>
                      <a:rPr lang="es-CL" sz="105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s-CL" sz="105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𝑑</m:t>
                    </m:r>
                    <m:r>
                      <a:rPr lang="es-CL" sz="105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=120</m:t>
                    </m:r>
                    <m:d>
                      <m:dPr>
                        <m:ctrlPr>
                          <a:rPr lang="es-CL" sz="105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sz="105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𝑇</m:t>
                        </m:r>
                      </m:e>
                    </m:d>
                    <m:r>
                      <a:rPr lang="es-CL" sz="105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×45</m:t>
                    </m:r>
                    <m:d>
                      <m:dPr>
                        <m:ctrlPr>
                          <a:rPr lang="es-CL" sz="105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sz="105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e>
                    </m:d>
                    <m:r>
                      <a:rPr lang="es-CL" sz="105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s-CL" sz="105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h𝑎𝑐𝑖𝑎</m:t>
                    </m:r>
                    <m:r>
                      <a:rPr lang="es-CL" sz="105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s-CL" sz="105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𝑝𝑟𝑜𝑎</m:t>
                    </m:r>
                    <m:r>
                      <a:rPr lang="es-CL" sz="105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=5.400</m:t>
                    </m:r>
                    <m:d>
                      <m:dPr>
                        <m:ctrlPr>
                          <a:rPr lang="es-CL" sz="105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sz="105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𝑇</m:t>
                        </m:r>
                        <m:r>
                          <a:rPr lang="es-CL" sz="105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  <m:r>
                          <a:rPr lang="es-CL" sz="105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e>
                    </m:d>
                    <m:r>
                      <a:rPr lang="es-CL" sz="105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s-CL" sz="105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h𝑎𝑐𝑖𝑎</m:t>
                    </m:r>
                    <m:r>
                      <a:rPr lang="es-CL" sz="105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s-CL" sz="105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𝑝𝑟𝑜𝑎</m:t>
                    </m:r>
                  </m:oMath>
                </a14:m>
                <a:endParaRPr lang="es-CL" sz="1050" dirty="0"/>
              </a:p>
              <a:p>
                <a:pPr lvl="1"/>
                <a14:m>
                  <m:oMath xmlns:m="http://schemas.openxmlformats.org/officeDocument/2006/math">
                    <m:r>
                      <a:rPr lang="es-CL" sz="1050" i="1" dirty="0" smtClean="0">
                        <a:latin typeface="Cambria Math" panose="02040503050406030204" pitchFamily="18" charset="0"/>
                      </a:rPr>
                      <m:t>𝐶𝑎𝑚𝑏𝑖𝑜</m:t>
                    </m:r>
                    <m:r>
                      <a:rPr lang="es-CL" sz="1050" i="1" dirty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sz="1050" i="1" dirty="0" smtClean="0">
                        <a:latin typeface="Cambria Math" panose="02040503050406030204" pitchFamily="18" charset="0"/>
                      </a:rPr>
                      <m:t>𝑑𝑒</m:t>
                    </m:r>
                    <m:r>
                      <a:rPr lang="es-CL" sz="1050" i="1" dirty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sz="1050" i="1" dirty="0" smtClean="0">
                        <a:latin typeface="Cambria Math" panose="02040503050406030204" pitchFamily="18" charset="0"/>
                      </a:rPr>
                      <m:t>𝑎𝑠𝑖𝑒𝑛𝑡𝑜</m:t>
                    </m:r>
                    <m:r>
                      <a:rPr lang="es-CL" sz="1050" i="1" dirty="0" smtClean="0">
                        <a:latin typeface="Cambria Math" panose="02040503050406030204" pitchFamily="18" charset="0"/>
                      </a:rPr>
                      <m:t> 	=</m:t>
                    </m:r>
                    <m:f>
                      <m:fPr>
                        <m:ctrlPr>
                          <a:rPr lang="es-CL" sz="105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sz="1050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𝑀𝑜𝑚𝑒𝑛𝑡𝑜</m:t>
                        </m:r>
                        <m:r>
                          <a:rPr lang="es-CL" sz="1050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  <m:r>
                          <a:rPr lang="es-CL" sz="1050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𝑑𝑒</m:t>
                        </m:r>
                        <m:r>
                          <a:rPr lang="es-CL" sz="1050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  <m:r>
                          <a:rPr lang="es-CL" sz="1050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𝑎𝑠𝑖𝑒𝑛𝑡𝑜</m:t>
                        </m:r>
                      </m:num>
                      <m:den>
                        <m:r>
                          <a:rPr lang="es-CL" sz="1050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𝑀𝑇𝐶</m:t>
                        </m:r>
                        <m:r>
                          <a:rPr lang="es-CL" sz="1050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1 </m:t>
                        </m:r>
                        <m:r>
                          <a:rPr lang="es-CL" sz="1050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𝑐𝑚</m:t>
                        </m:r>
                      </m:den>
                    </m:f>
                    <m:r>
                      <a:rPr lang="es-CL" sz="105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s-CL" sz="105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sz="1050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5.400</m:t>
                        </m:r>
                        <m:d>
                          <m:dPr>
                            <m:ctrlPr>
                              <a:rPr lang="es-CL" sz="1050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s-CL" sz="1050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𝑇</m:t>
                            </m:r>
                            <m:r>
                              <a:rPr lang="es-CL" sz="1050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.</m:t>
                            </m:r>
                            <m:r>
                              <a:rPr lang="es-CL" sz="1050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𝑚</m:t>
                            </m:r>
                          </m:e>
                        </m:d>
                      </m:num>
                      <m:den>
                        <m:r>
                          <a:rPr lang="es-CL" sz="1050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240</m:t>
                        </m:r>
                        <m:d>
                          <m:dPr>
                            <m:ctrlPr>
                              <a:rPr lang="es-CL" sz="1050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s-CL" sz="1050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𝑇</m:t>
                            </m:r>
                            <m:r>
                              <a:rPr lang="es-CL" sz="1050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−</m:t>
                            </m:r>
                            <m:f>
                              <m:fPr>
                                <m:ctrlPr>
                                  <a:rPr lang="es-CL" sz="1050" b="0" i="1" dirty="0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s-CL" sz="1050" b="0" i="1" dirty="0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𝑚</m:t>
                                </m:r>
                              </m:num>
                              <m:den>
                                <m:r>
                                  <a:rPr lang="es-CL" sz="1050" b="0" i="1" dirty="0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𝑐𝑚</m:t>
                                </m:r>
                              </m:den>
                            </m:f>
                          </m:e>
                        </m:d>
                      </m:den>
                    </m:f>
                    <m:r>
                      <a:rPr lang="es-CL" sz="105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s-CL" sz="105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22,5</m:t>
                    </m:r>
                    <m:d>
                      <m:dPr>
                        <m:ctrlPr>
                          <a:rPr lang="es-CL" sz="1050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sz="1050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𝑐𝑚</m:t>
                        </m:r>
                      </m:e>
                    </m:d>
                    <m:r>
                      <a:rPr lang="es-CL" sz="105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r>
                      <a:rPr lang="es-CL" sz="105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𝑒𝑙</m:t>
                    </m:r>
                    <m:r>
                      <a:rPr lang="es-CL" sz="105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s-CL" sz="105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𝑏𝑢𝑞𝑢𝑒</m:t>
                    </m:r>
                    <m:r>
                      <a:rPr lang="es-CL" sz="105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s-CL" sz="105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𝑞𝑢𝑒𝑑</m:t>
                    </m:r>
                    <m:r>
                      <a:rPr lang="es-CL" sz="105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ó </m:t>
                    </m:r>
                    <m:r>
                      <a:rPr lang="es-CL" sz="105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𝑒𝑛𝑐𝑎𝑢𝑧𝑎𝑑𝑜</m:t>
                    </m:r>
                    <m:r>
                      <a:rPr lang="es-CL" sz="105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22,5 </m:t>
                    </m:r>
                    <m:d>
                      <m:dPr>
                        <m:ctrlPr>
                          <a:rPr lang="es-CL" sz="1050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sz="1050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𝑐𝑚</m:t>
                        </m:r>
                      </m:e>
                    </m:d>
                    <m:r>
                      <a:rPr lang="es-CL" sz="105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d>
                      <m:dPr>
                        <m:begChr m:val="["/>
                        <m:endChr m:val="]"/>
                        <m:ctrlPr>
                          <a:rPr lang="es-CL" sz="1050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sz="1050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𝐻𝑎𝑐𝑖𝑎</m:t>
                        </m:r>
                        <m:r>
                          <a:rPr lang="es-CL" sz="1050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  <m:r>
                          <a:rPr lang="es-CL" sz="1050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𝑝𝑟𝑜𝑎</m:t>
                        </m:r>
                      </m:e>
                    </m:d>
                  </m:oMath>
                </a14:m>
                <a:endParaRPr lang="es-CL" sz="1050" dirty="0"/>
              </a:p>
              <a:p>
                <a:pPr lvl="1"/>
                <a14:m>
                  <m:oMath xmlns:m="http://schemas.openxmlformats.org/officeDocument/2006/math">
                    <m:r>
                      <a:rPr lang="es-CL" sz="1050" i="1" dirty="0">
                        <a:latin typeface="Cambria Math" panose="02040503050406030204" pitchFamily="18" charset="0"/>
                      </a:rPr>
                      <m:t>𝐶𝑎𝑚𝑏𝑖𝑜</m:t>
                    </m:r>
                    <m:r>
                      <a:rPr lang="es-CL" sz="1050" i="1" dirty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sz="1050" i="1" dirty="0">
                        <a:latin typeface="Cambria Math" panose="02040503050406030204" pitchFamily="18" charset="0"/>
                      </a:rPr>
                      <m:t>𝑑𝑒</m:t>
                    </m:r>
                    <m:r>
                      <a:rPr lang="es-CL" sz="1050" i="1" dirty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sz="1050" b="0" i="1" dirty="0" smtClean="0">
                        <a:latin typeface="Cambria Math" panose="02040503050406030204" pitchFamily="18" charset="0"/>
                      </a:rPr>
                      <m:t>𝑐𝑎𝑙𝑎𝑑𝑜</m:t>
                    </m:r>
                    <m:r>
                      <a:rPr lang="es-CL" sz="1050" b="0" i="1" dirty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sz="1050" b="0" i="1" dirty="0" smtClean="0">
                        <a:latin typeface="Cambria Math" panose="02040503050406030204" pitchFamily="18" charset="0"/>
                      </a:rPr>
                      <m:t>𝑎</m:t>
                    </m:r>
                    <m:r>
                      <a:rPr lang="es-CL" sz="1050" b="0" i="1" dirty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sz="1050" b="0" i="1" dirty="0" smtClean="0">
                        <a:latin typeface="Cambria Math" panose="02040503050406030204" pitchFamily="18" charset="0"/>
                      </a:rPr>
                      <m:t>𝑝𝑜𝑝𝑎</m:t>
                    </m:r>
                    <m:r>
                      <a:rPr lang="es-CL" sz="1050" i="1" dirty="0">
                        <a:latin typeface="Cambria Math" panose="02040503050406030204" pitchFamily="18" charset="0"/>
                      </a:rPr>
                      <m:t> =</m:t>
                    </m:r>
                    <m:f>
                      <m:fPr>
                        <m:ctrlPr>
                          <a:rPr lang="es-CL" sz="105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sz="1050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𝑙</m:t>
                        </m:r>
                      </m:num>
                      <m:den>
                        <m:r>
                          <a:rPr lang="es-CL" sz="1050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𝐿</m:t>
                        </m:r>
                      </m:den>
                    </m:f>
                    <m:r>
                      <a:rPr lang="es-CL" sz="105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s-CL" sz="105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𝐶𝑎𝑚𝑏𝑖𝑜</m:t>
                    </m:r>
                    <m:r>
                      <a:rPr lang="es-CL" sz="105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s-CL" sz="105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𝑑𝑒</m:t>
                    </m:r>
                    <m:r>
                      <a:rPr lang="es-CL" sz="105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s-CL" sz="105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𝑎𝑠𝑖𝑒𝑛𝑡𝑜</m:t>
                    </m:r>
                    <m:r>
                      <a:rPr lang="es-CL" sz="105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s-CL" sz="105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sz="1050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60</m:t>
                        </m:r>
                        <m:d>
                          <m:dPr>
                            <m:ctrlPr>
                              <a:rPr lang="es-CL" sz="1050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s-CL" sz="1050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𝑚</m:t>
                            </m:r>
                          </m:e>
                        </m:d>
                      </m:num>
                      <m:den>
                        <m:r>
                          <a:rPr lang="es-CL" sz="1050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126</m:t>
                        </m:r>
                        <m:d>
                          <m:dPr>
                            <m:ctrlPr>
                              <a:rPr lang="es-CL" sz="1050" i="1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s-CL" sz="1050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𝑚</m:t>
                            </m:r>
                          </m:e>
                        </m:d>
                      </m:den>
                    </m:f>
                    <m:r>
                      <a:rPr lang="es-CL" sz="105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s-CL" sz="105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22,5</m:t>
                    </m:r>
                    <m:d>
                      <m:dPr>
                        <m:ctrlPr>
                          <a:rPr lang="es-CL" sz="105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sz="105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𝑐𝑚</m:t>
                        </m:r>
                      </m:e>
                    </m:d>
                    <m:r>
                      <a:rPr lang="es-CL" sz="105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s-CL" sz="105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10,7 </m:t>
                    </m:r>
                    <m:d>
                      <m:dPr>
                        <m:ctrlPr>
                          <a:rPr lang="es-CL" sz="1050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sz="1050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𝑐𝑚</m:t>
                        </m:r>
                      </m:e>
                    </m:d>
                  </m:oMath>
                </a14:m>
                <a:endParaRPr lang="es-CL" sz="1050" dirty="0"/>
              </a:p>
              <a:p>
                <a:pPr lvl="1"/>
                <a14:m>
                  <m:oMath xmlns:m="http://schemas.openxmlformats.org/officeDocument/2006/math">
                    <m:r>
                      <a:rPr lang="es-CL" sz="1050" i="1" dirty="0">
                        <a:latin typeface="Cambria Math" panose="02040503050406030204" pitchFamily="18" charset="0"/>
                      </a:rPr>
                      <m:t>𝐶𝑎𝑚𝑏𝑖𝑜</m:t>
                    </m:r>
                    <m:r>
                      <a:rPr lang="es-CL" sz="1050" i="1" dirty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sz="1050" i="1" dirty="0">
                        <a:latin typeface="Cambria Math" panose="02040503050406030204" pitchFamily="18" charset="0"/>
                      </a:rPr>
                      <m:t>𝑑𝑒</m:t>
                    </m:r>
                    <m:r>
                      <a:rPr lang="es-CL" sz="1050" i="1" dirty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sz="1050" i="1" dirty="0">
                        <a:latin typeface="Cambria Math" panose="02040503050406030204" pitchFamily="18" charset="0"/>
                      </a:rPr>
                      <m:t>𝑐𝑎𝑙𝑎𝑑𝑜</m:t>
                    </m:r>
                    <m:r>
                      <a:rPr lang="es-CL" sz="1050" i="1" dirty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sz="1050" i="1" dirty="0">
                        <a:latin typeface="Cambria Math" panose="02040503050406030204" pitchFamily="18" charset="0"/>
                      </a:rPr>
                      <m:t>𝑎</m:t>
                    </m:r>
                    <m:r>
                      <a:rPr lang="es-CL" sz="1050" i="1" dirty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sz="1050" b="0" i="1" dirty="0" smtClean="0">
                        <a:latin typeface="Cambria Math" panose="02040503050406030204" pitchFamily="18" charset="0"/>
                      </a:rPr>
                      <m:t>𝑝𝑟𝑜𝑎</m:t>
                    </m:r>
                    <m:r>
                      <a:rPr lang="es-CL" sz="1050" i="1" dirty="0">
                        <a:latin typeface="Cambria Math" panose="02040503050406030204" pitchFamily="18" charset="0"/>
                      </a:rPr>
                      <m:t> =</m:t>
                    </m:r>
                    <m:f>
                      <m:fPr>
                        <m:ctrlPr>
                          <a:rPr lang="es-CL" sz="105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sz="105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6</m:t>
                        </m:r>
                        <m:r>
                          <a:rPr lang="es-CL" sz="1050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6</m:t>
                        </m:r>
                        <m:d>
                          <m:dPr>
                            <m:ctrlPr>
                              <a:rPr lang="es-CL" sz="1050" i="1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s-CL" sz="1050" i="1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𝑚</m:t>
                            </m:r>
                          </m:e>
                        </m:d>
                      </m:num>
                      <m:den>
                        <m:r>
                          <a:rPr lang="es-CL" sz="105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126</m:t>
                        </m:r>
                        <m:d>
                          <m:dPr>
                            <m:ctrlPr>
                              <a:rPr lang="es-CL" sz="1050" i="1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s-CL" sz="1050" i="1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𝑚</m:t>
                            </m:r>
                          </m:e>
                        </m:d>
                      </m:den>
                    </m:f>
                    <m:r>
                      <a:rPr lang="es-CL" sz="105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×22,5</m:t>
                    </m:r>
                    <m:d>
                      <m:dPr>
                        <m:ctrlPr>
                          <a:rPr lang="es-CL" sz="105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sz="105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𝑐𝑚</m:t>
                        </m:r>
                      </m:e>
                    </m:d>
                    <m:r>
                      <a:rPr lang="es-CL" sz="105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=1</m:t>
                    </m:r>
                    <m:r>
                      <a:rPr lang="es-CL" sz="105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1,8</m:t>
                    </m:r>
                    <m:r>
                      <a:rPr lang="es-CL" sz="105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d>
                      <m:dPr>
                        <m:ctrlPr>
                          <a:rPr lang="es-CL" sz="105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sz="105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𝑐𝑚</m:t>
                        </m:r>
                      </m:e>
                    </m:d>
                  </m:oMath>
                </a14:m>
                <a:endParaRPr lang="es-CL" sz="1050" dirty="0"/>
              </a:p>
              <a:p>
                <a:pPr lvl="1"/>
                <a:r>
                  <a:rPr lang="es-CL" sz="1050" i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Calados originales	=	  6,5 (m) a popa		5,5 (m) a proa</a:t>
                </a:r>
              </a:p>
              <a:p>
                <a:pPr lvl="1"/>
                <a:r>
                  <a:rPr lang="es-CL" sz="1050" i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Cambio de asiento	=                  	-0,107 (m)                                      +0,118 (m)</a:t>
                </a:r>
              </a:p>
              <a:p>
                <a:pPr lvl="1"/>
                <a:r>
                  <a:rPr lang="es-CL" sz="1050" b="1" i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Calados finales	=	 6,393 (m) a popa	5,618 (m) a proa</a:t>
                </a:r>
              </a:p>
              <a:p>
                <a:endParaRPr lang="es-CL" sz="1200" dirty="0"/>
              </a:p>
            </p:txBody>
          </p:sp>
        </mc:Choice>
        <mc:Fallback xmlns="">
          <p:sp>
            <p:nvSpPr>
              <p:cNvPr id="2" name="1 Marcador de contenido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481328"/>
                <a:ext cx="8229600" cy="4805192"/>
              </a:xfrm>
              <a:blipFill>
                <a:blip r:embed="rId2"/>
                <a:stretch>
                  <a:fillRect r="-74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L" dirty="0"/>
              <a:t>Ejemplo 1: cambio de asiento por movimiento de peso interno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13EF692-4C06-E700-8C65-7DDCF5CD12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ED943C3-1D5B-485E-A91B-EC491ACFE211}" type="datetime1">
              <a:rPr lang="es-CL" smtClean="0"/>
              <a:t>11-06-2024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05E34D3-AC2F-C4FC-7C77-04ED194BEA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Estabilidad Longitudinal</a:t>
            </a: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E92DED1-A7FD-F4D7-6695-C0DDAA5E45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21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1 Marcador de contenido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1481328"/>
                <a:ext cx="8229600" cy="4755984"/>
              </a:xfrm>
            </p:spPr>
            <p:txBody>
              <a:bodyPr>
                <a:noAutofit/>
              </a:bodyPr>
              <a:lstStyle/>
              <a:p>
                <a:r>
                  <a:rPr lang="es-CL" sz="1200" dirty="0"/>
                  <a:t>Una embarcación se forma de caja y de 90(m) x 10 (m) x 6 (m) flota en agua salada con una quilla pareja de 3 (m). Encontrar los nuevos calados si es que un peso existente a bordo de 64 (ton) se mueve 40 (m) hacia popa.</a:t>
                </a:r>
              </a:p>
              <a:p>
                <a:pPr marL="109728" indent="0">
                  <a:buNone/>
                </a:pPr>
                <a:r>
                  <a:rPr lang="es-CL" sz="1200" dirty="0"/>
                  <a:t> </a:t>
                </a:r>
              </a:p>
              <a:p>
                <a:endParaRPr lang="es-CL" sz="1200" dirty="0"/>
              </a:p>
              <a:p>
                <a:endParaRPr lang="es-CL" sz="1200" dirty="0"/>
              </a:p>
              <a:p>
                <a:r>
                  <a:rPr lang="es-CL" sz="1200" dirty="0"/>
                  <a:t>Solución:</a:t>
                </a:r>
              </a:p>
              <a:p>
                <a:pPr lvl="1"/>
                <a:r>
                  <a:rPr lang="es-CL" sz="1000" b="0" i="1" dirty="0">
                    <a:latin typeface="Cambria Math" panose="02040503050406030204" pitchFamily="18" charset="0"/>
                  </a:rPr>
                  <a:t>Cálculo del cambio de asiento:  </a:t>
                </a:r>
                <a14:m>
                  <m:oMath xmlns:m="http://schemas.openxmlformats.org/officeDocument/2006/math">
                    <m:r>
                      <a:rPr lang="es-CL" sz="1000" i="1">
                        <a:latin typeface="Cambria Math" panose="02040503050406030204" pitchFamily="18" charset="0"/>
                      </a:rPr>
                      <m:t>𝑀𝑇𝐶</m:t>
                    </m:r>
                    <m:r>
                      <a:rPr lang="es-CL" sz="1000" i="1">
                        <a:latin typeface="Cambria Math" panose="02040503050406030204" pitchFamily="18" charset="0"/>
                      </a:rPr>
                      <m:t> 1</m:t>
                    </m:r>
                    <m:r>
                      <a:rPr lang="es-CL" sz="1000" i="1">
                        <a:latin typeface="Cambria Math" panose="02040503050406030204" pitchFamily="18" charset="0"/>
                      </a:rPr>
                      <m:t>𝑐𝑚</m:t>
                    </m:r>
                    <m:r>
                      <a:rPr lang="es-CL" sz="1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s-CL" sz="1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sz="1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𝑊</m:t>
                        </m:r>
                        <m:r>
                          <a:rPr lang="es-CL" sz="1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</m:t>
                        </m:r>
                        <m:sSub>
                          <m:sSubPr>
                            <m:ctrlPr>
                              <a:rPr lang="es-CL" sz="10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CL" sz="10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𝐺𝑀</m:t>
                            </m:r>
                          </m:e>
                          <m:sub>
                            <m:r>
                              <a:rPr lang="es-CL" sz="10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𝐿</m:t>
                            </m:r>
                          </m:sub>
                        </m:sSub>
                      </m:num>
                      <m:den>
                        <m:r>
                          <a:rPr lang="es-CL" sz="1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100×</m:t>
                        </m:r>
                        <m:r>
                          <a:rPr lang="es-CL" sz="1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𝐿</m:t>
                        </m:r>
                      </m:den>
                    </m:f>
                  </m:oMath>
                </a14:m>
                <a:endParaRPr lang="es-CL" sz="1000" b="0" i="1" dirty="0">
                  <a:latin typeface="Cambria Math" panose="02040503050406030204" pitchFamily="18" charset="0"/>
                </a:endParaRPr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es-CL" sz="10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sz="1000" i="1">
                            <a:latin typeface="Cambria Math" panose="02040503050406030204" pitchFamily="18" charset="0"/>
                          </a:rPr>
                          <m:t>𝐵𝑀</m:t>
                        </m:r>
                      </m:e>
                      <m:sub>
                        <m:r>
                          <a:rPr lang="es-CL" sz="1000" b="0" i="1" smtClean="0">
                            <a:latin typeface="Cambria Math" panose="02040503050406030204" pitchFamily="18" charset="0"/>
                          </a:rPr>
                          <m:t>𝑙</m:t>
                        </m:r>
                      </m:sub>
                    </m:sSub>
                    <m:r>
                      <a:rPr lang="es-CL" sz="1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s-CL" sz="1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s-CL" sz="1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s-CL" sz="1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𝐿</m:t>
                            </m:r>
                          </m:e>
                          <m:sup>
                            <m:r>
                              <a:rPr lang="es-CL" sz="1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es-CL" sz="1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12</m:t>
                        </m:r>
                        <m:r>
                          <a:rPr lang="es-CL" sz="1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𝑑</m:t>
                        </m:r>
                      </m:den>
                    </m:f>
                    <m:r>
                      <a:rPr lang="es-CL" sz="1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s-CL" sz="1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sz="1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90</m:t>
                        </m:r>
                        <m:d>
                          <m:dPr>
                            <m:ctrlPr>
                              <a:rPr lang="es-CL" sz="1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s-CL" sz="1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𝑚</m:t>
                            </m:r>
                          </m:e>
                        </m:d>
                        <m:r>
                          <a:rPr lang="es-CL" sz="1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×90</m:t>
                        </m:r>
                        <m:d>
                          <m:dPr>
                            <m:ctrlPr>
                              <a:rPr lang="es-CL" sz="10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s-CL" sz="10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𝑚</m:t>
                            </m:r>
                          </m:e>
                        </m:d>
                      </m:num>
                      <m:den>
                        <m:r>
                          <a:rPr lang="es-CL" sz="1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12×3</m:t>
                        </m:r>
                        <m:d>
                          <m:dPr>
                            <m:ctrlPr>
                              <a:rPr lang="es-CL" sz="1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s-CL" sz="1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𝑚</m:t>
                            </m:r>
                          </m:e>
                        </m:d>
                      </m:den>
                    </m:f>
                    <m:r>
                      <a:rPr lang="es-CL" sz="1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=225</m:t>
                    </m:r>
                    <m:d>
                      <m:dPr>
                        <m:ctrlPr>
                          <a:rPr lang="es-CL" sz="1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sz="1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e>
                    </m:d>
                  </m:oMath>
                </a14:m>
                <a:endParaRPr lang="es-CL" sz="1000" dirty="0"/>
              </a:p>
              <a:p>
                <a:pPr lvl="1"/>
                <a14:m>
                  <m:oMath xmlns:m="http://schemas.openxmlformats.org/officeDocument/2006/math">
                    <m:r>
                      <a:rPr lang="es-CL" sz="1000" b="0" i="1" smtClean="0">
                        <a:latin typeface="Cambria Math" panose="02040503050406030204" pitchFamily="18" charset="0"/>
                      </a:rPr>
                      <m:t>△</m:t>
                    </m:r>
                    <m:r>
                      <a:rPr lang="es-CL" sz="1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s-CL" sz="1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𝐿</m:t>
                    </m:r>
                    <m:r>
                      <a:rPr lang="es-CL" sz="1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s-CL" sz="1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𝐵</m:t>
                    </m:r>
                    <m:r>
                      <a:rPr lang="es-CL" sz="1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s-CL" sz="1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𝑑</m:t>
                    </m:r>
                    <m:r>
                      <a:rPr lang="es-CL" sz="1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×1,025=90</m:t>
                    </m:r>
                    <m:d>
                      <m:dPr>
                        <m:ctrlPr>
                          <a:rPr lang="es-CL" sz="1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sz="1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e>
                    </m:d>
                    <m:r>
                      <a:rPr lang="es-CL" sz="1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×10</m:t>
                    </m:r>
                    <m:d>
                      <m:dPr>
                        <m:ctrlPr>
                          <a:rPr lang="es-CL" sz="1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sz="1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e>
                    </m:d>
                    <m:r>
                      <a:rPr lang="es-CL" sz="1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×3</m:t>
                    </m:r>
                    <m:d>
                      <m:dPr>
                        <m:ctrlPr>
                          <a:rPr lang="es-CL" sz="1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sz="1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e>
                    </m:d>
                    <m:r>
                      <a:rPr lang="es-CL" sz="1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×1,025</m:t>
                    </m:r>
                    <m:d>
                      <m:dPr>
                        <m:ctrlPr>
                          <a:rPr lang="es-CL" sz="1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s-CL" sz="1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s-CL" sz="1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𝑇</m:t>
                            </m:r>
                          </m:num>
                          <m:den>
                            <m:sSup>
                              <m:sSupPr>
                                <m:ctrlPr>
                                  <a:rPr lang="es-CL" sz="10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s-CL" sz="10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𝑚</m:t>
                                </m:r>
                              </m:e>
                              <m:sup>
                                <m:r>
                                  <a:rPr lang="es-CL" sz="10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3</m:t>
                                </m:r>
                              </m:sup>
                            </m:sSup>
                          </m:den>
                        </m:f>
                      </m:e>
                    </m:d>
                    <m:r>
                      <a:rPr lang="es-CL" sz="1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=2.767,5</m:t>
                    </m:r>
                    <m:d>
                      <m:dPr>
                        <m:ctrlPr>
                          <a:rPr lang="es-CL" sz="1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sz="1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𝑇</m:t>
                        </m:r>
                      </m:e>
                    </m:d>
                  </m:oMath>
                </a14:m>
                <a:r>
                  <a:rPr lang="es-CL" sz="1000" dirty="0"/>
                  <a:t>	</a:t>
                </a:r>
              </a:p>
              <a:p>
                <a:pPr lvl="1"/>
                <a14:m>
                  <m:oMath xmlns:m="http://schemas.openxmlformats.org/officeDocument/2006/math">
                    <m:r>
                      <a:rPr lang="es-CL" sz="1000" b="0" i="1" smtClean="0">
                        <a:latin typeface="Cambria Math" panose="02040503050406030204" pitchFamily="18" charset="0"/>
                      </a:rPr>
                      <m:t>𝑀𝑇𝐶</m:t>
                    </m:r>
                    <m:r>
                      <a:rPr lang="es-CL" sz="1000" b="0" i="1" smtClean="0">
                        <a:latin typeface="Cambria Math" panose="02040503050406030204" pitchFamily="18" charset="0"/>
                      </a:rPr>
                      <m:t> 1</m:t>
                    </m:r>
                    <m:r>
                      <a:rPr lang="es-CL" sz="1000" b="0" i="1" smtClean="0">
                        <a:latin typeface="Cambria Math" panose="02040503050406030204" pitchFamily="18" charset="0"/>
                      </a:rPr>
                      <m:t>𝑐𝑚</m:t>
                    </m:r>
                    <m:r>
                      <a:rPr lang="es-CL" sz="1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s-CL" sz="1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sz="1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𝑊</m:t>
                        </m:r>
                        <m:r>
                          <a:rPr lang="es-CL" sz="1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</m:t>
                        </m:r>
                        <m:sSub>
                          <m:sSubPr>
                            <m:ctrlPr>
                              <a:rPr lang="es-CL" sz="1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CL" sz="1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𝐺𝑀</m:t>
                            </m:r>
                          </m:e>
                          <m:sub>
                            <m:r>
                              <a:rPr lang="es-CL" sz="1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𝐿</m:t>
                            </m:r>
                          </m:sub>
                        </m:sSub>
                      </m:num>
                      <m:den>
                        <m:r>
                          <a:rPr lang="es-CL" sz="1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100×</m:t>
                        </m:r>
                        <m:r>
                          <a:rPr lang="es-CL" sz="1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𝐿</m:t>
                        </m:r>
                      </m:den>
                    </m:f>
                    <m:r>
                      <a:rPr lang="es-CL" sz="1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s-CL" sz="1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𝑐𝑜𝑚𝑜</m:t>
                    </m:r>
                    <m:r>
                      <a:rPr lang="es-CL" sz="1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s-CL" sz="1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𝐵𝐺</m:t>
                    </m:r>
                    <m:r>
                      <a:rPr lang="es-CL" sz="1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s-CL" sz="1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𝑒𝑠</m:t>
                    </m:r>
                    <m:r>
                      <a:rPr lang="es-CL" sz="1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s-CL" sz="1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𝑝𝑒𝑞𝑢𝑒</m:t>
                    </m:r>
                    <m:r>
                      <a:rPr lang="es-CL" sz="1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ñ</m:t>
                    </m:r>
                    <m:r>
                      <a:rPr lang="es-CL" sz="1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𝑜</m:t>
                    </m:r>
                    <m:r>
                      <a:rPr lang="es-CL" sz="1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s-CL" sz="1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𝑐𝑜𝑚𝑝𝑎𝑟𝑎𝑑𝑜</m:t>
                    </m:r>
                    <m:r>
                      <a:rPr lang="es-CL" sz="1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s-CL" sz="1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𝑐𝑜𝑛</m:t>
                    </m:r>
                    <m:sSub>
                      <m:sSubPr>
                        <m:ctrlPr>
                          <a:rPr lang="es-CL" sz="1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sz="1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  <m:r>
                          <a:rPr lang="es-CL" sz="1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𝐺𝑀</m:t>
                        </m:r>
                      </m:e>
                      <m:sub>
                        <m:r>
                          <a:rPr lang="es-CL" sz="1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𝐿</m:t>
                        </m:r>
                        <m:r>
                          <a:rPr lang="es-CL" sz="1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</m:sub>
                    </m:sSub>
                    <m:r>
                      <a:rPr lang="es-CL" sz="1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𝑠𝑒</m:t>
                    </m:r>
                    <m:r>
                      <a:rPr lang="es-CL" sz="1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s-CL" sz="1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𝑝𝑢𝑒𝑑𝑒</m:t>
                    </m:r>
                    <m:r>
                      <a:rPr lang="es-CL" sz="1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s-CL" sz="1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𝑟𝑒𝑒𝑚𝑝𝑙𝑎𝑧𝑎𝑟</m:t>
                    </m:r>
                    <m:r>
                      <a:rPr lang="es-CL" sz="1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s-CL" sz="1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𝐺𝑀𝑙</m:t>
                    </m:r>
                    <m:r>
                      <a:rPr lang="es-CL" sz="1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s-CL" sz="1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𝑝𝑜𝑟</m:t>
                    </m:r>
                    <m:sSub>
                      <m:sSubPr>
                        <m:ctrlPr>
                          <a:rPr lang="es-CL" sz="1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sz="1000" i="1">
                            <a:latin typeface="Cambria Math" panose="02040503050406030204" pitchFamily="18" charset="0"/>
                          </a:rPr>
                          <m:t>𝐵𝑀</m:t>
                        </m:r>
                      </m:e>
                      <m:sub>
                        <m:r>
                          <a:rPr lang="es-CL" sz="1000" i="1">
                            <a:latin typeface="Cambria Math" panose="02040503050406030204" pitchFamily="18" charset="0"/>
                          </a:rPr>
                          <m:t>𝑙</m:t>
                        </m:r>
                      </m:sub>
                    </m:sSub>
                    <m:r>
                      <a:rPr lang="es-CL" sz="1000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sz="1000" b="0" i="1" smtClean="0">
                        <a:latin typeface="Cambria Math" panose="02040503050406030204" pitchFamily="18" charset="0"/>
                      </a:rPr>
                      <m:t>𝑦</m:t>
                    </m:r>
                    <m:r>
                      <a:rPr lang="es-CL" sz="1000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sz="1000" b="0" i="1" smtClean="0">
                        <a:latin typeface="Cambria Math" panose="02040503050406030204" pitchFamily="18" charset="0"/>
                      </a:rPr>
                      <m:t>𝑞𝑢𝑒𝑑𝑎</m:t>
                    </m:r>
                    <m:r>
                      <a:rPr lang="es-CL" sz="1000" b="0" i="1" smtClean="0">
                        <a:latin typeface="Cambria Math" panose="02040503050406030204" pitchFamily="18" charset="0"/>
                      </a:rPr>
                      <m:t>  </m:t>
                    </m:r>
                    <m:f>
                      <m:fPr>
                        <m:ctrlPr>
                          <a:rPr lang="es-CL" sz="1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sz="1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𝑊</m:t>
                        </m:r>
                        <m:r>
                          <a:rPr lang="es-CL" sz="1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</m:t>
                        </m:r>
                        <m:sSub>
                          <m:sSubPr>
                            <m:ctrlPr>
                              <a:rPr lang="es-CL" sz="10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CL" sz="1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𝐵</m:t>
                            </m:r>
                            <m:r>
                              <a:rPr lang="es-CL" sz="10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𝑀</m:t>
                            </m:r>
                          </m:e>
                          <m:sub>
                            <m:r>
                              <a:rPr lang="es-CL" sz="10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𝐿</m:t>
                            </m:r>
                          </m:sub>
                        </m:sSub>
                      </m:num>
                      <m:den>
                        <m:r>
                          <a:rPr lang="es-CL" sz="1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100×</m:t>
                        </m:r>
                        <m:r>
                          <a:rPr lang="es-CL" sz="1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𝐿</m:t>
                        </m:r>
                      </m:den>
                    </m:f>
                  </m:oMath>
                </a14:m>
                <a:endParaRPr lang="es-CL" sz="1000" dirty="0"/>
              </a:p>
              <a:p>
                <a:pPr lvl="1"/>
                <a14:m>
                  <m:oMath xmlns:m="http://schemas.openxmlformats.org/officeDocument/2006/math">
                    <m:r>
                      <a:rPr lang="es-CL" sz="1200" i="1">
                        <a:latin typeface="Cambria Math" panose="02040503050406030204" pitchFamily="18" charset="0"/>
                      </a:rPr>
                      <m:t>𝑀𝑇𝐶</m:t>
                    </m:r>
                    <m:r>
                      <a:rPr lang="es-CL" sz="1200" i="1">
                        <a:latin typeface="Cambria Math" panose="02040503050406030204" pitchFamily="18" charset="0"/>
                      </a:rPr>
                      <m:t> 1</m:t>
                    </m:r>
                    <m:r>
                      <a:rPr lang="es-CL" sz="1200" i="1">
                        <a:latin typeface="Cambria Math" panose="02040503050406030204" pitchFamily="18" charset="0"/>
                      </a:rPr>
                      <m:t>𝑐𝑚</m:t>
                    </m:r>
                    <m:r>
                      <a:rPr lang="es-CL" sz="1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s-CL" sz="1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sz="1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𝑊</m:t>
                        </m:r>
                        <m:r>
                          <a:rPr lang="es-CL" sz="1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</m:t>
                        </m:r>
                        <m:sSub>
                          <m:sSubPr>
                            <m:ctrlPr>
                              <a:rPr lang="es-CL" sz="1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CL" sz="1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𝐵𝑀</m:t>
                            </m:r>
                          </m:e>
                          <m:sub>
                            <m:r>
                              <a:rPr lang="es-CL" sz="1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𝐿</m:t>
                            </m:r>
                          </m:sub>
                        </m:sSub>
                      </m:num>
                      <m:den>
                        <m:r>
                          <a:rPr lang="es-CL" sz="1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100×</m:t>
                        </m:r>
                        <m:r>
                          <a:rPr lang="es-CL" sz="1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𝐿</m:t>
                        </m:r>
                      </m:den>
                    </m:f>
                    <m:r>
                      <a:rPr lang="es-CL" sz="1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s-CL" sz="12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sz="1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2,767,5</m:t>
                        </m:r>
                        <m:d>
                          <m:dPr>
                            <m:ctrlPr>
                              <a:rPr lang="es-CL" sz="12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s-CL" sz="12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𝑇</m:t>
                            </m:r>
                          </m:e>
                        </m:d>
                        <m:r>
                          <a:rPr lang="es-CL" sz="1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×225</m:t>
                        </m:r>
                        <m:d>
                          <m:dPr>
                            <m:ctrlPr>
                              <a:rPr lang="es-CL" sz="12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s-CL" sz="12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𝑚</m:t>
                            </m:r>
                          </m:e>
                        </m:d>
                      </m:num>
                      <m:den>
                        <m:r>
                          <a:rPr lang="es-CL" sz="1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100</m:t>
                        </m:r>
                        <m:d>
                          <m:dPr>
                            <m:ctrlPr>
                              <a:rPr lang="es-CL" sz="12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s-CL" sz="12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s-CL" sz="12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𝑐𝑚</m:t>
                                </m:r>
                              </m:num>
                              <m:den>
                                <m:r>
                                  <a:rPr lang="es-CL" sz="12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𝑚</m:t>
                                </m:r>
                              </m:den>
                            </m:f>
                          </m:e>
                        </m:d>
                        <m:r>
                          <a:rPr lang="es-CL" sz="1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×90</m:t>
                        </m:r>
                        <m:d>
                          <m:dPr>
                            <m:ctrlPr>
                              <a:rPr lang="es-CL" sz="12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s-CL" sz="12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𝑚</m:t>
                            </m:r>
                          </m:e>
                        </m:d>
                      </m:den>
                    </m:f>
                    <m:r>
                      <a:rPr lang="es-CL" sz="1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s-CL" sz="1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69,19 </m:t>
                    </m:r>
                    <m:d>
                      <m:dPr>
                        <m:ctrlPr>
                          <a:rPr lang="es-CL" sz="1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s-CL" sz="12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s-CL" sz="12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𝑇</m:t>
                            </m:r>
                            <m:r>
                              <a:rPr lang="es-CL" sz="12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es-CL" sz="12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𝑚</m:t>
                            </m:r>
                          </m:num>
                          <m:den>
                            <m:r>
                              <a:rPr lang="es-CL" sz="12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𝑐𝑚</m:t>
                            </m:r>
                          </m:den>
                        </m:f>
                      </m:e>
                    </m:d>
                  </m:oMath>
                </a14:m>
                <a:endParaRPr lang="es-CL" sz="1200" dirty="0"/>
              </a:p>
              <a:p>
                <a:pPr lvl="1"/>
                <a14:m>
                  <m:oMath xmlns:m="http://schemas.openxmlformats.org/officeDocument/2006/math">
                    <m:r>
                      <a:rPr lang="es-CL" sz="1000" i="1" dirty="0" smtClean="0">
                        <a:latin typeface="Cambria Math" panose="02040503050406030204" pitchFamily="18" charset="0"/>
                      </a:rPr>
                      <m:t>𝐶𝑎𝑚𝑏𝑖𝑜</m:t>
                    </m:r>
                    <m:r>
                      <a:rPr lang="es-CL" sz="1000" b="0" i="1" dirty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sz="1000" b="0" i="1" dirty="0" smtClean="0">
                        <a:latin typeface="Cambria Math" panose="02040503050406030204" pitchFamily="18" charset="0"/>
                      </a:rPr>
                      <m:t>𝑑𝑒</m:t>
                    </m:r>
                    <m:r>
                      <a:rPr lang="es-CL" sz="1000" b="0" i="1" dirty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sz="1000" b="0" i="1" dirty="0" smtClean="0">
                        <a:latin typeface="Cambria Math" panose="02040503050406030204" pitchFamily="18" charset="0"/>
                      </a:rPr>
                      <m:t>𝑎𝑠𝑖𝑒𝑛𝑡𝑜</m:t>
                    </m:r>
                    <m:r>
                      <a:rPr lang="es-CL" sz="10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s-CL" sz="1000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sz="1000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𝑤</m:t>
                        </m:r>
                        <m:r>
                          <a:rPr lang="es-CL" sz="1000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</m:t>
                        </m:r>
                        <m:r>
                          <a:rPr lang="es-CL" sz="1000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𝑑</m:t>
                        </m:r>
                      </m:num>
                      <m:den>
                        <m:r>
                          <a:rPr lang="es-CL" sz="1000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𝑀𝑇𝐶</m:t>
                        </m:r>
                        <m:r>
                          <a:rPr lang="es-CL" sz="1000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1 </m:t>
                        </m:r>
                        <m:r>
                          <a:rPr lang="es-CL" sz="1000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𝑐𝑚</m:t>
                        </m:r>
                      </m:den>
                    </m:f>
                    <m:r>
                      <a:rPr lang="es-CL" sz="10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s-CL" sz="1000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sz="1000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64</m:t>
                        </m:r>
                        <m:d>
                          <m:dPr>
                            <m:ctrlPr>
                              <a:rPr lang="es-CL" sz="1000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s-CL" sz="1000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𝑇</m:t>
                            </m:r>
                          </m:e>
                        </m:d>
                        <m:r>
                          <a:rPr lang="es-CL" sz="1000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×40</m:t>
                        </m:r>
                        <m:d>
                          <m:dPr>
                            <m:ctrlPr>
                              <a:rPr lang="es-CL" sz="1000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s-CL" sz="1000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𝑚</m:t>
                            </m:r>
                          </m:e>
                        </m:d>
                      </m:num>
                      <m:den>
                        <m:r>
                          <a:rPr lang="es-CL" sz="1000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69,19</m:t>
                        </m:r>
                      </m:den>
                    </m:f>
                    <m:r>
                      <a:rPr lang="es-CL" sz="10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=37 </m:t>
                    </m:r>
                    <m:d>
                      <m:dPr>
                        <m:ctrlPr>
                          <a:rPr lang="es-CL" sz="1000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sz="1000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𝑐𝑚</m:t>
                        </m:r>
                      </m:e>
                    </m:d>
                    <m:r>
                      <a:rPr lang="es-CL" sz="10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s-CL" sz="10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𝑝𝑜𝑟</m:t>
                    </m:r>
                    <m:r>
                      <a:rPr lang="es-CL" sz="10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s-CL" sz="10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𝑙𝑎</m:t>
                    </m:r>
                    <m:r>
                      <a:rPr lang="es-CL" sz="10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s-CL" sz="10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𝑝𝑜𝑝𝑎</m:t>
                    </m:r>
                    <m:r>
                      <a:rPr lang="es-CL" sz="10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s-CL" sz="1200" dirty="0"/>
                  <a:t>			</a:t>
                </a:r>
                <a:endParaRPr lang="es-CL" sz="1000" dirty="0"/>
              </a:p>
              <a:p>
                <a:pPr lvl="1"/>
                <a14:m>
                  <m:oMath xmlns:m="http://schemas.openxmlformats.org/officeDocument/2006/math">
                    <m:r>
                      <a:rPr lang="es-CL" sz="1000" b="0" i="1" smtClean="0">
                        <a:latin typeface="Cambria Math" panose="02040503050406030204" pitchFamily="18" charset="0"/>
                      </a:rPr>
                      <m:t>𝐶𝑎𝑚𝑏𝑜</m:t>
                    </m:r>
                    <m:r>
                      <a:rPr lang="es-CL" sz="1000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sz="1000" b="0" i="1" smtClean="0">
                        <a:latin typeface="Cambria Math" panose="02040503050406030204" pitchFamily="18" charset="0"/>
                      </a:rPr>
                      <m:t>𝑑𝑒</m:t>
                    </m:r>
                    <m:r>
                      <a:rPr lang="es-CL" sz="1000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sz="1000" b="0" i="1" smtClean="0">
                        <a:latin typeface="Cambria Math" panose="02040503050406030204" pitchFamily="18" charset="0"/>
                      </a:rPr>
                      <m:t>𝑐𝑎𝑙𝑎𝑑𝑜</m:t>
                    </m:r>
                    <m:r>
                      <a:rPr lang="es-CL" sz="1000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sz="1000" b="0" i="1" smtClean="0">
                        <a:latin typeface="Cambria Math" panose="02040503050406030204" pitchFamily="18" charset="0"/>
                      </a:rPr>
                      <m:t>𝑑𝑒</m:t>
                    </m:r>
                    <m:r>
                      <a:rPr lang="es-CL" sz="1000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sz="1000" b="0" i="1" smtClean="0">
                        <a:latin typeface="Cambria Math" panose="02040503050406030204" pitchFamily="18" charset="0"/>
                      </a:rPr>
                      <m:t>𝑝𝑜𝑝𝑎</m:t>
                    </m:r>
                    <m:r>
                      <a:rPr lang="es-CL" sz="1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s-CL" sz="1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sz="1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𝑙</m:t>
                        </m:r>
                      </m:num>
                      <m:den>
                        <m:r>
                          <a:rPr lang="es-CL" sz="1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𝐿</m:t>
                        </m:r>
                      </m:den>
                    </m:f>
                    <m:r>
                      <a:rPr lang="es-CL" sz="1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s-CL" sz="1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𝑐𝑎𝑚𝑏𝑖𝑜</m:t>
                    </m:r>
                    <m:r>
                      <a:rPr lang="es-CL" sz="1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s-CL" sz="1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𝑑𝑒</m:t>
                    </m:r>
                    <m:r>
                      <a:rPr lang="es-CL" sz="1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s-CL" sz="1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𝑎𝑠𝑖𝑒𝑛𝑡𝑜</m:t>
                    </m:r>
                    <m:r>
                      <a:rPr lang="es-CL" sz="1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s-CL" sz="1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sz="1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s-CL" sz="1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s-CL" sz="1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×37</m:t>
                    </m:r>
                    <m:d>
                      <m:dPr>
                        <m:ctrlPr>
                          <a:rPr lang="es-CL" sz="1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sz="1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𝑐𝑚</m:t>
                        </m:r>
                      </m:e>
                    </m:d>
                    <m:r>
                      <a:rPr lang="es-CL" sz="1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=+18,5</m:t>
                    </m:r>
                    <m:d>
                      <m:dPr>
                        <m:ctrlPr>
                          <a:rPr lang="es-CL" sz="1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sz="1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𝑐𝑚</m:t>
                        </m:r>
                      </m:e>
                    </m:d>
                  </m:oMath>
                </a14:m>
                <a:endParaRPr lang="es-CL" sz="1000" b="0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 lvl="1"/>
                <a14:m>
                  <m:oMath xmlns:m="http://schemas.openxmlformats.org/officeDocument/2006/math">
                    <m:r>
                      <a:rPr lang="es-CL" sz="1000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sz="1000" i="1">
                        <a:latin typeface="Cambria Math" panose="02040503050406030204" pitchFamily="18" charset="0"/>
                      </a:rPr>
                      <m:t>𝐶𝑎𝑚𝑏𝑜</m:t>
                    </m:r>
                    <m:r>
                      <a:rPr lang="es-CL" sz="1000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sz="1000" i="1">
                        <a:latin typeface="Cambria Math" panose="02040503050406030204" pitchFamily="18" charset="0"/>
                      </a:rPr>
                      <m:t>𝑑𝑒</m:t>
                    </m:r>
                    <m:r>
                      <a:rPr lang="es-CL" sz="1000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sz="1000" i="1">
                        <a:latin typeface="Cambria Math" panose="02040503050406030204" pitchFamily="18" charset="0"/>
                      </a:rPr>
                      <m:t>𝑐𝑎𝑙𝑎𝑑𝑜</m:t>
                    </m:r>
                    <m:r>
                      <a:rPr lang="es-CL" sz="1000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sz="1000" i="1">
                        <a:latin typeface="Cambria Math" panose="02040503050406030204" pitchFamily="18" charset="0"/>
                      </a:rPr>
                      <m:t>𝑑𝑒</m:t>
                    </m:r>
                    <m:r>
                      <a:rPr lang="es-CL" sz="1000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sz="1000" i="1">
                        <a:latin typeface="Cambria Math" panose="02040503050406030204" pitchFamily="18" charset="0"/>
                      </a:rPr>
                      <m:t>𝑝𝑜𝑝𝑎</m:t>
                    </m:r>
                    <m:r>
                      <a:rPr lang="es-CL" sz="1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s-CL" sz="1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sz="1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𝑙</m:t>
                        </m:r>
                      </m:num>
                      <m:den>
                        <m:r>
                          <a:rPr lang="es-CL" sz="1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𝐿</m:t>
                        </m:r>
                      </m:den>
                    </m:f>
                    <m:r>
                      <a:rPr lang="es-CL" sz="1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s-CL" sz="1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𝑐𝑎𝑚𝑏𝑖𝑜</m:t>
                    </m:r>
                    <m:r>
                      <a:rPr lang="es-CL" sz="1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s-CL" sz="1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𝑑𝑒</m:t>
                    </m:r>
                    <m:r>
                      <a:rPr lang="es-CL" sz="1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s-CL" sz="1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𝑎𝑠𝑖𝑒𝑛𝑡𝑜</m:t>
                    </m:r>
                    <m:r>
                      <a:rPr lang="es-CL" sz="1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s-CL" sz="1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sz="1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s-CL" sz="1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s-CL" sz="1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×37</m:t>
                    </m:r>
                    <m:d>
                      <m:dPr>
                        <m:ctrlPr>
                          <a:rPr lang="es-CL" sz="1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sz="1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𝑐𝑚</m:t>
                        </m:r>
                      </m:e>
                    </m:d>
                    <m:r>
                      <a:rPr lang="es-CL" sz="1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s-CL" sz="1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  <m:r>
                      <a:rPr lang="es-CL" sz="1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18,5</m:t>
                    </m:r>
                    <m:d>
                      <m:dPr>
                        <m:ctrlPr>
                          <a:rPr lang="es-CL" sz="1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sz="1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𝑐𝑚</m:t>
                        </m:r>
                      </m:e>
                    </m:d>
                  </m:oMath>
                </a14:m>
                <a:endParaRPr lang="es-CL" sz="1000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 lvl="1"/>
                <a:endParaRPr lang="es-CL" sz="1000" dirty="0"/>
              </a:p>
              <a:p>
                <a:pPr lvl="1"/>
                <a:r>
                  <a:rPr lang="es-CL" sz="1000" i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Calados originales	=		3.0 (m) a popa		3.0 (m) a proa</a:t>
                </a:r>
              </a:p>
              <a:p>
                <a:pPr lvl="1"/>
                <a:r>
                  <a:rPr lang="es-CL" sz="1000" i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Cambio de asiento	=                  	                       	+0,185(m)                           	-0,185 (m)</a:t>
                </a:r>
              </a:p>
              <a:p>
                <a:pPr lvl="1"/>
                <a:r>
                  <a:rPr lang="es-CL" sz="1000" b="1" i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Calados finales	=		3,185 (m) a popa	2,815(m) a proa</a:t>
                </a:r>
              </a:p>
              <a:p>
                <a:endParaRPr lang="es-CL" sz="1200" dirty="0"/>
              </a:p>
            </p:txBody>
          </p:sp>
        </mc:Choice>
        <mc:Fallback xmlns="">
          <p:sp>
            <p:nvSpPr>
              <p:cNvPr id="2" name="1 Marcador de contenido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481328"/>
                <a:ext cx="8229600" cy="4755984"/>
              </a:xfrm>
              <a:blipFill>
                <a:blip r:embed="rId2"/>
                <a:stretch>
                  <a:fillRect r="-222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L" dirty="0"/>
              <a:t>Ejemplo 2: cambio de asiento por movimiento de peso interno</a:t>
            </a:r>
          </a:p>
        </p:txBody>
      </p:sp>
      <p:pic>
        <p:nvPicPr>
          <p:cNvPr id="12697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357554" y="2000240"/>
            <a:ext cx="2008639" cy="10008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046072B-7606-F848-76AC-87C34EBE5D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1F33D69-0C2F-4E70-96B4-B21A792A34A9}" type="datetime1">
              <a:rPr lang="es-CL" smtClean="0"/>
              <a:t>11-06-2024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6E14DC2-F677-C3A4-9936-FBED2EA255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Estabilidad Longitudinal</a:t>
            </a: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834920F-88D4-9F96-F44B-D5C5A7C9BD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22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s-CL" dirty="0"/>
              <a:t>Cuando se carga un peso en el Centro de Flotación, no producirá ningún momento de asiento, pero los calados aumentarán uniformemente.</a:t>
            </a:r>
          </a:p>
          <a:p>
            <a:pPr lvl="1"/>
            <a:r>
              <a:rPr lang="es-CL" dirty="0"/>
              <a:t>El buque desplazará un peso adicional de agua igual al peso cargado. </a:t>
            </a:r>
          </a:p>
          <a:p>
            <a:pPr lvl="1"/>
            <a:r>
              <a:rPr lang="es-CL" dirty="0"/>
              <a:t>Si el peso ahora se desplaza hacia delante o hacia atrás desde el Centro de Flotación, provocará un cambio de asiento. </a:t>
            </a:r>
          </a:p>
          <a:p>
            <a:pPr lvl="1"/>
            <a:r>
              <a:rPr lang="es-CL" dirty="0"/>
              <a:t>Es decir, cuando un peso se carga en un punto distinto al Centro de Flotación causará un hundimiento paralelo y un cambio de asiento.</a:t>
            </a:r>
          </a:p>
          <a:p>
            <a:r>
              <a:rPr lang="es-CL" dirty="0"/>
              <a:t>En forma similar, cuando un peso es descargado y se mueve primero hacia el Centro de Flotación, producirá un cambio de asiento y si luego se descarga desde el CF, el casco emergerá en forma paralela.</a:t>
            </a:r>
          </a:p>
          <a:p>
            <a:pPr lvl="1"/>
            <a:r>
              <a:rPr lang="es-CL" dirty="0"/>
              <a:t>Por lo tanto, cuando se descarga un peso fuera del Centro de Flotación, se deben considerar tanto un cambio de asiento como una disminución del calado del casco.</a:t>
            </a:r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dirty="0"/>
              <a:t>Efecto de carga y descarga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03EEBB0-E5C1-923A-58CE-9FF7245B4F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1C5B996-6D83-405E-A83A-BA97391CD232}" type="datetime1">
              <a:rPr lang="es-CL" smtClean="0"/>
              <a:t>11-06-2024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8A2F9EA-464C-3F32-3803-C658F1349B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Estabilidad Longitudinal</a:t>
            </a: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9B4F9D7-EAEB-246C-75DA-019BB1E3C4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23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>
          <a:xfrm>
            <a:off x="457200" y="1481328"/>
            <a:ext cx="8229600" cy="1876233"/>
          </a:xfrm>
        </p:spPr>
        <p:txBody>
          <a:bodyPr>
            <a:normAutofit fontScale="77500" lnSpcReduction="20000"/>
          </a:bodyPr>
          <a:lstStyle/>
          <a:p>
            <a:r>
              <a:rPr lang="es-CL" dirty="0"/>
              <a:t>Un buque de 90 m de largo está flotando con calados de 4.5 m a proa y de 5.0 m a popa. El centro de flotación está a 1.5 m de popa de la Cuaderna Maestra. El TPC es de 10 toneladas y el MCT 1 cm de 120 toneladas m.</a:t>
            </a:r>
          </a:p>
          <a:p>
            <a:r>
              <a:rPr lang="es-CL" dirty="0"/>
              <a:t>Si se carga un peso de 450 toneladas a 14 m a proa de la cuaderna maestra, encontrar los nuevos calados.</a:t>
            </a:r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Ejemplo 1</a:t>
            </a:r>
          </a:p>
        </p:txBody>
      </p:sp>
      <p:pic>
        <p:nvPicPr>
          <p:cNvPr id="126978" name="Picture 2"/>
          <p:cNvPicPr>
            <a:picLocks noChangeAspect="1" noChangeArrowheads="1"/>
          </p:cNvPicPr>
          <p:nvPr/>
        </p:nvPicPr>
        <p:blipFill rotWithShape="1">
          <a:blip r:embed="rId2"/>
          <a:srcRect b="3874"/>
          <a:stretch/>
        </p:blipFill>
        <p:spPr bwMode="auto">
          <a:xfrm>
            <a:off x="1785918" y="3500438"/>
            <a:ext cx="5600700" cy="21608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871B019-72DE-DE4E-6E2F-9BBD3118B5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FF31C5B-F0D5-4A01-9AE8-8D1E9D61347D}" type="datetime1">
              <a:rPr lang="es-CL" smtClean="0"/>
              <a:t>11-06-2024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B46A94E-B19B-6859-4925-81FD335FDC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Estabilidad Longitudinal</a:t>
            </a: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B0D5D5A-FB55-02E7-B04D-D2B8FDC6AE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24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1 Marcador de contenido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Autofit/>
              </a:bodyPr>
              <a:lstStyle/>
              <a:p>
                <a14:m>
                  <m:oMath xmlns:m="http://schemas.openxmlformats.org/officeDocument/2006/math">
                    <m:r>
                      <a:rPr lang="es-CL" sz="1200" b="0" i="1" smtClean="0">
                        <a:latin typeface="Cambria Math" panose="02040503050406030204" pitchFamily="18" charset="0"/>
                      </a:rPr>
                      <m:t>𝐸𝑙</m:t>
                    </m:r>
                    <m:r>
                      <a:rPr lang="es-CL" sz="1200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sz="1200" b="0" i="1" smtClean="0">
                        <a:latin typeface="Cambria Math" panose="02040503050406030204" pitchFamily="18" charset="0"/>
                      </a:rPr>
                      <m:t>h𝑢𝑛𝑑𝑖𝑚𝑖𝑒𝑛𝑡𝑜</m:t>
                    </m:r>
                    <m:r>
                      <a:rPr lang="es-CL" sz="1200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sz="1200" b="0" i="1" smtClean="0">
                        <a:latin typeface="Cambria Math" panose="02040503050406030204" pitchFamily="18" charset="0"/>
                      </a:rPr>
                      <m:t>𝑝𝑎𝑟𝑎𝑙𝑒𝑙𝑜</m:t>
                    </m:r>
                    <m:r>
                      <a:rPr lang="es-CL" sz="1200" b="0" i="1" smtClean="0">
                        <a:latin typeface="Cambria Math" panose="02040503050406030204" pitchFamily="18" charset="0"/>
                      </a:rPr>
                      <m:t> =</m:t>
                    </m:r>
                    <m:f>
                      <m:fPr>
                        <m:ctrlPr>
                          <a:rPr lang="es-CL" sz="1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sz="1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𝑤</m:t>
                        </m:r>
                      </m:num>
                      <m:den>
                        <m:r>
                          <a:rPr lang="es-CL" sz="1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𝑇𝑃𝐶</m:t>
                        </m:r>
                      </m:den>
                    </m:f>
                    <m:r>
                      <a:rPr lang="es-CL" sz="1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s-CL" sz="1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sz="1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450</m:t>
                        </m:r>
                        <m:d>
                          <m:dPr>
                            <m:ctrlPr>
                              <a:rPr lang="es-CL" sz="12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s-CL" sz="12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𝑇</m:t>
                            </m:r>
                          </m:e>
                        </m:d>
                      </m:num>
                      <m:den>
                        <m:r>
                          <a:rPr lang="es-CL" sz="1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  <m:d>
                          <m:dPr>
                            <m:ctrlPr>
                              <a:rPr lang="es-CL" sz="12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s-CL" sz="12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s-CL" sz="12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𝑇</m:t>
                                </m:r>
                              </m:num>
                              <m:den>
                                <m:r>
                                  <a:rPr lang="es-CL" sz="12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𝑐𝑚</m:t>
                                </m:r>
                              </m:den>
                            </m:f>
                          </m:e>
                        </m:d>
                      </m:den>
                    </m:f>
                    <m:r>
                      <a:rPr lang="es-CL" sz="1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=45</m:t>
                    </m:r>
                    <m:d>
                      <m:dPr>
                        <m:ctrlPr>
                          <a:rPr lang="es-CL" sz="1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sz="1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𝑐𝑚</m:t>
                        </m:r>
                      </m:e>
                    </m:d>
                  </m:oMath>
                </a14:m>
                <a:endParaRPr lang="es-CL" sz="1200" dirty="0"/>
              </a:p>
              <a:p>
                <a14:m>
                  <m:oMath xmlns:m="http://schemas.openxmlformats.org/officeDocument/2006/math">
                    <m:r>
                      <a:rPr lang="es-CL" sz="1200" b="0" i="1" smtClean="0">
                        <a:latin typeface="Cambria Math" panose="02040503050406030204" pitchFamily="18" charset="0"/>
                      </a:rPr>
                      <m:t>𝐶𝑎𝑚𝑏𝑖𝑜</m:t>
                    </m:r>
                    <m:r>
                      <a:rPr lang="es-CL" sz="1200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sz="1200" b="0" i="1" smtClean="0">
                        <a:latin typeface="Cambria Math" panose="02040503050406030204" pitchFamily="18" charset="0"/>
                      </a:rPr>
                      <m:t>𝑑𝑒</m:t>
                    </m:r>
                    <m:r>
                      <a:rPr lang="es-CL" sz="1200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sz="1200" b="0" i="1" smtClean="0">
                        <a:latin typeface="Cambria Math" panose="02040503050406030204" pitchFamily="18" charset="0"/>
                      </a:rPr>
                      <m:t>𝑎𝑠𝑖𝑒𝑛𝑡𝑜</m:t>
                    </m:r>
                    <m:r>
                      <a:rPr lang="es-CL" sz="1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s-CL" sz="1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sz="1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𝑀𝑜𝑚𝑒𝑛𝑡𝑜</m:t>
                        </m:r>
                        <m:r>
                          <a:rPr lang="es-CL" sz="1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  <m:r>
                          <a:rPr lang="es-CL" sz="1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𝑑𝑒</m:t>
                        </m:r>
                        <m:r>
                          <a:rPr lang="es-CL" sz="1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  <m:r>
                          <a:rPr lang="es-CL" sz="1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𝑐𝑎𝑚𝑏𝑖𝑜</m:t>
                        </m:r>
                        <m:r>
                          <a:rPr lang="es-CL" sz="1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  <m:r>
                          <a:rPr lang="es-CL" sz="1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𝑑𝑒</m:t>
                        </m:r>
                        <m:r>
                          <a:rPr lang="es-CL" sz="1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  <m:r>
                          <a:rPr lang="es-CL" sz="1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𝑎𝑠𝑖𝑒𝑛𝑡𝑜</m:t>
                        </m:r>
                      </m:num>
                      <m:den>
                        <m:r>
                          <a:rPr lang="es-CL" sz="1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𝑀𝑇𝐶</m:t>
                        </m:r>
                        <m:r>
                          <a:rPr lang="es-CL" sz="1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1 </m:t>
                        </m:r>
                        <m:r>
                          <a:rPr lang="es-CL" sz="1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𝑐𝑚</m:t>
                        </m:r>
                      </m:den>
                    </m:f>
                    <m:r>
                      <a:rPr lang="es-CL" sz="1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s-CL" sz="1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sz="1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450×15,5</m:t>
                        </m:r>
                      </m:num>
                      <m:den>
                        <m:r>
                          <a:rPr lang="es-CL" sz="1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120</m:t>
                        </m:r>
                      </m:den>
                    </m:f>
                    <m:r>
                      <a:rPr lang="es-CL" sz="1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=58,12 </m:t>
                    </m:r>
                    <m:r>
                      <a:rPr lang="es-CL" sz="1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𝑐𝑚</m:t>
                    </m:r>
                    <m:r>
                      <a:rPr lang="es-CL" sz="1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s-CL" sz="1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𝑝𝑜𝑟</m:t>
                    </m:r>
                    <m:r>
                      <a:rPr lang="es-CL" sz="1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s-CL" sz="1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𝑙𝑎</m:t>
                    </m:r>
                    <m:r>
                      <a:rPr lang="es-CL" sz="1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s-CL" sz="1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𝑝𝑟𝑜𝑎</m:t>
                    </m:r>
                  </m:oMath>
                </a14:m>
                <a:endParaRPr lang="es-CL" sz="1200" dirty="0"/>
              </a:p>
              <a:p>
                <a:endParaRPr lang="es-CL" sz="1200" dirty="0"/>
              </a:p>
              <a:p>
                <a14:m>
                  <m:oMath xmlns:m="http://schemas.openxmlformats.org/officeDocument/2006/math">
                    <m:r>
                      <a:rPr lang="es-CL" sz="1200" b="0" i="1" smtClean="0">
                        <a:latin typeface="Cambria Math" panose="02040503050406030204" pitchFamily="18" charset="0"/>
                      </a:rPr>
                      <m:t>𝐶𝑎𝑚𝑏𝑖𝑜</m:t>
                    </m:r>
                    <m:r>
                      <a:rPr lang="es-CL" sz="1200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sz="1200" b="0" i="1" smtClean="0">
                        <a:latin typeface="Cambria Math" panose="02040503050406030204" pitchFamily="18" charset="0"/>
                      </a:rPr>
                      <m:t>𝑑𝑒</m:t>
                    </m:r>
                    <m:r>
                      <a:rPr lang="es-CL" sz="1200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sz="1200" b="0" i="1" smtClean="0">
                        <a:latin typeface="Cambria Math" panose="02040503050406030204" pitchFamily="18" charset="0"/>
                      </a:rPr>
                      <m:t>𝑐𝑎𝑙𝑎𝑑𝑜</m:t>
                    </m:r>
                    <m:r>
                      <a:rPr lang="es-CL" sz="1200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sz="1200" b="0" i="1" smtClean="0">
                        <a:latin typeface="Cambria Math" panose="02040503050406030204" pitchFamily="18" charset="0"/>
                      </a:rPr>
                      <m:t>𝑒𝑛</m:t>
                    </m:r>
                    <m:r>
                      <a:rPr lang="es-CL" sz="1200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sz="1200" b="0" i="1" smtClean="0">
                        <a:latin typeface="Cambria Math" panose="02040503050406030204" pitchFamily="18" charset="0"/>
                      </a:rPr>
                      <m:t>𝑝𝑜𝑝𝑎</m:t>
                    </m:r>
                    <m:r>
                      <a:rPr lang="es-CL" sz="1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s-CL" sz="1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sz="1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𝑙</m:t>
                        </m:r>
                      </m:num>
                      <m:den>
                        <m:r>
                          <a:rPr lang="es-CL" sz="1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𝐿</m:t>
                        </m:r>
                      </m:den>
                    </m:f>
                    <m:r>
                      <a:rPr lang="es-CL" sz="1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s-CL" sz="1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𝐶𝑎𝑚𝑏𝑖𝑜</m:t>
                    </m:r>
                    <m:r>
                      <a:rPr lang="es-CL" sz="1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s-CL" sz="1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𝑑𝑒</m:t>
                    </m:r>
                    <m:r>
                      <a:rPr lang="es-CL" sz="1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s-CL" sz="1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𝑎𝑠𝑖𝑒𝑛𝑡𝑜</m:t>
                    </m:r>
                    <m:r>
                      <a:rPr lang="es-CL" sz="1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s-CL" sz="1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sz="1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43,5</m:t>
                        </m:r>
                      </m:num>
                      <m:den>
                        <m:r>
                          <a:rPr lang="es-CL" sz="1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90</m:t>
                        </m:r>
                      </m:den>
                    </m:f>
                    <m:r>
                      <a:rPr lang="es-CL" sz="1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×58,12=− 28,09 </m:t>
                    </m:r>
                    <m:d>
                      <m:dPr>
                        <m:ctrlPr>
                          <a:rPr lang="es-CL" sz="1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sz="1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𝑐𝑚</m:t>
                        </m:r>
                      </m:e>
                    </m:d>
                  </m:oMath>
                </a14:m>
                <a:endParaRPr lang="es-CL" sz="1200" dirty="0"/>
              </a:p>
              <a:p>
                <a:pPr>
                  <a:spcBef>
                    <a:spcPts val="0"/>
                  </a:spcBef>
                </a:pPr>
                <a14:m>
                  <m:oMath xmlns:m="http://schemas.openxmlformats.org/officeDocument/2006/math">
                    <m:r>
                      <a:rPr lang="es-CL" sz="1200" i="1">
                        <a:latin typeface="Cambria Math" panose="02040503050406030204" pitchFamily="18" charset="0"/>
                      </a:rPr>
                      <m:t>𝐶𝑎𝑚𝑏𝑖𝑜</m:t>
                    </m:r>
                    <m:r>
                      <a:rPr lang="es-CL" sz="1200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sz="1200" i="1">
                        <a:latin typeface="Cambria Math" panose="02040503050406030204" pitchFamily="18" charset="0"/>
                      </a:rPr>
                      <m:t>𝑑𝑒</m:t>
                    </m:r>
                    <m:r>
                      <a:rPr lang="es-CL" sz="1200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sz="1200" i="1">
                        <a:latin typeface="Cambria Math" panose="02040503050406030204" pitchFamily="18" charset="0"/>
                      </a:rPr>
                      <m:t>𝑐𝑎𝑙𝑎𝑑𝑜</m:t>
                    </m:r>
                    <m:r>
                      <a:rPr lang="es-CL" sz="1200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sz="1200" b="0" i="1" smtClean="0">
                        <a:latin typeface="Cambria Math" panose="02040503050406030204" pitchFamily="18" charset="0"/>
                      </a:rPr>
                      <m:t>𝑎</m:t>
                    </m:r>
                    <m:r>
                      <a:rPr lang="es-CL" sz="1200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sz="1200" i="1">
                        <a:latin typeface="Cambria Math" panose="02040503050406030204" pitchFamily="18" charset="0"/>
                      </a:rPr>
                      <m:t>𝑝</m:t>
                    </m:r>
                    <m:r>
                      <a:rPr lang="es-CL" sz="1200" b="0" i="1" smtClean="0">
                        <a:latin typeface="Cambria Math" panose="02040503050406030204" pitchFamily="18" charset="0"/>
                      </a:rPr>
                      <m:t>𝑟</m:t>
                    </m:r>
                    <m:r>
                      <a:rPr lang="es-CL" sz="1200" i="1">
                        <a:latin typeface="Cambria Math" panose="02040503050406030204" pitchFamily="18" charset="0"/>
                      </a:rPr>
                      <m:t>𝑜𝑎</m:t>
                    </m:r>
                    <m:r>
                      <a:rPr lang="es-CL" sz="1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s-CL" sz="1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sz="1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4</m:t>
                        </m:r>
                        <m:r>
                          <a:rPr lang="es-CL" sz="1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6,</m:t>
                        </m:r>
                        <m:r>
                          <a:rPr lang="es-CL" sz="1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5</m:t>
                        </m:r>
                      </m:num>
                      <m:den>
                        <m:r>
                          <a:rPr lang="es-CL" sz="1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90</m:t>
                        </m:r>
                      </m:den>
                    </m:f>
                    <m:r>
                      <a:rPr lang="es-CL" sz="1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×58,12=</m:t>
                    </m:r>
                    <m:r>
                      <a:rPr lang="es-CL" sz="1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30</m:t>
                    </m:r>
                    <m:r>
                      <a:rPr lang="es-CL" sz="1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,0</m:t>
                    </m:r>
                    <m:r>
                      <a:rPr lang="es-CL" sz="1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3</m:t>
                    </m:r>
                    <m:r>
                      <a:rPr lang="es-CL" sz="1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d>
                      <m:dPr>
                        <m:ctrlPr>
                          <a:rPr lang="es-CL" sz="1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sz="1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𝑐𝑚</m:t>
                        </m:r>
                      </m:e>
                    </m:d>
                  </m:oMath>
                </a14:m>
                <a:endParaRPr lang="es-CL" sz="1200" dirty="0"/>
              </a:p>
              <a:p>
                <a:pPr>
                  <a:spcBef>
                    <a:spcPts val="0"/>
                  </a:spcBef>
                </a:pPr>
                <a:endParaRPr lang="es-CL" sz="1200" dirty="0"/>
              </a:p>
              <a:p>
                <a:r>
                  <a:rPr lang="es-CL" sz="1200" dirty="0"/>
                  <a:t>Calados originales	 	=	popa 5,000 m	Proa 4,500 m </a:t>
                </a:r>
              </a:p>
              <a:p>
                <a:r>
                  <a:rPr lang="es-CL" sz="1200" dirty="0"/>
                  <a:t>Hundimiento paralelo	=	         </a:t>
                </a:r>
                <a:r>
                  <a:rPr lang="es-CL" sz="1200" u="sng" dirty="0"/>
                  <a:t>0,450	 m </a:t>
                </a:r>
                <a:r>
                  <a:rPr lang="es-CL" sz="1200" dirty="0"/>
                  <a:t>	        </a:t>
                </a:r>
                <a:r>
                  <a:rPr lang="es-CL" sz="1200" u="sng" dirty="0"/>
                  <a:t>0,450	m</a:t>
                </a:r>
              </a:p>
              <a:p>
                <a:pPr>
                  <a:buNone/>
                </a:pPr>
                <a:r>
                  <a:rPr lang="es-CL" sz="1200" dirty="0"/>
                  <a:t>					          5,450 m	        4,950 m</a:t>
                </a:r>
              </a:p>
              <a:p>
                <a:r>
                  <a:rPr lang="es-CL" sz="1200" dirty="0"/>
                  <a:t>Cambio de asiento		= 	        -0,281 m	         0,300 m</a:t>
                </a:r>
              </a:p>
              <a:p>
                <a:r>
                  <a:rPr lang="es-CL" sz="1200" dirty="0"/>
                  <a:t>Respuesta: Nuevos calados 	=	          5,169 m	         5,250 m</a:t>
                </a:r>
              </a:p>
            </p:txBody>
          </p:sp>
        </mc:Choice>
        <mc:Fallback xmlns="">
          <p:sp>
            <p:nvSpPr>
              <p:cNvPr id="2" name="1 Marcador de contenido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Resolución Ejemplo 1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6F3A0C68-9E23-8D0C-5F9A-1A434B86B32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3097"/>
          <a:stretch/>
        </p:blipFill>
        <p:spPr>
          <a:xfrm>
            <a:off x="2238697" y="4709611"/>
            <a:ext cx="4666606" cy="1815733"/>
          </a:xfrm>
          <a:prstGeom prst="rect">
            <a:avLst/>
          </a:prstGeom>
        </p:spPr>
      </p:pic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7C85C7B0-C098-E4D5-7544-6C17F34284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A07A472-CB07-4026-9494-45572EC2228A}" type="datetime1">
              <a:rPr lang="es-CL" smtClean="0"/>
              <a:t>11-06-2024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0D9D33FC-9E74-D431-7C2A-8E82237C56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Estabilidad Longitudinal</a:t>
            </a:r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22F9092E-021D-FB22-0813-F4B441FD1A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25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contenido 1">
            <a:extLst>
              <a:ext uri="{FF2B5EF4-FFF2-40B4-BE49-F238E27FC236}">
                <a16:creationId xmlns:a16="http://schemas.microsoft.com/office/drawing/2014/main" id="{56EEDDA4-52CA-939C-B28F-01CA8EF65D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/>
              <a:t>Un artefacto naval en forma de cajón de 40 m x 6 m x 3 m está flotando en agua salada con una quilla uniforme de 2 m de calado a proa y popa. Encontrar los nuevos calados si se descarga una masa de 35 toneladas desde una posición de 6 m de la proa. MCT 1 cm = 8,4 (T m).</a:t>
            </a:r>
            <a:endParaRPr lang="es-CL" dirty="0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B04AD6CB-987A-AC77-7864-3275C1EBBD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7B4CEC0-4C41-4E2A-BC5A-E5C0362DEA27}" type="datetime1">
              <a:rPr lang="es-CL" smtClean="0"/>
              <a:t>11-06-2024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3967BFCA-DDC7-DE53-9C69-1494ACCAD6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Estabilidad Longitudinal</a:t>
            </a: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58BD0976-FADB-9806-5CEC-200C75CF81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26</a:t>
            </a:fld>
            <a:endParaRPr lang="es-ES"/>
          </a:p>
        </p:txBody>
      </p:sp>
      <p:sp>
        <p:nvSpPr>
          <p:cNvPr id="6" name="Título 5">
            <a:extLst>
              <a:ext uri="{FF2B5EF4-FFF2-40B4-BE49-F238E27FC236}">
                <a16:creationId xmlns:a16="http://schemas.microsoft.com/office/drawing/2014/main" id="{7DFD4A7F-4059-65CE-942B-827D20CABC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Ejemplo 2</a:t>
            </a: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FFE4F3A9-E41A-0441-0F15-3DBD038E85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16184" y="4544441"/>
            <a:ext cx="4511632" cy="18628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197017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Marcador de contenido 1">
                <a:extLst>
                  <a:ext uri="{FF2B5EF4-FFF2-40B4-BE49-F238E27FC236}">
                    <a16:creationId xmlns:a16="http://schemas.microsoft.com/office/drawing/2014/main" id="{56EEDDA4-52CA-939C-B28F-01CA8EF65DF2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457200" y="1451832"/>
                <a:ext cx="8229600" cy="4525963"/>
              </a:xfrm>
            </p:spPr>
            <p:txBody>
              <a:bodyPr>
                <a:normAutofit fontScale="55000" lnSpcReduction="20000"/>
              </a:bodyPr>
              <a:lstStyle/>
              <a:p>
                <a14:m>
                  <m:oMath xmlns:m="http://schemas.openxmlformats.org/officeDocument/2006/math">
                    <m:r>
                      <a:rPr lang="es-CL" b="0" i="1" dirty="0" smtClean="0">
                        <a:latin typeface="Cambria Math" panose="02040503050406030204" pitchFamily="18" charset="0"/>
                      </a:rPr>
                      <m:t>𝑇𝑃𝐶</m:t>
                    </m:r>
                    <m:r>
                      <a:rPr lang="es-CL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s-CL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𝑊𝑃𝐴</m:t>
                        </m:r>
                      </m:num>
                      <m:den>
                        <m:r>
                          <a:rPr lang="es-CL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97,56</m:t>
                        </m:r>
                      </m:den>
                    </m:f>
                    <m:r>
                      <a:rPr lang="es-CL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s-CL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40×6</m:t>
                        </m:r>
                      </m:num>
                      <m:den>
                        <m:r>
                          <a:rPr lang="es-CL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97,56</m:t>
                        </m:r>
                      </m:den>
                    </m:f>
                    <m:r>
                      <a:rPr lang="es-CL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=2,46 </m:t>
                    </m:r>
                    <m:d>
                      <m:dPr>
                        <m:ctrlPr>
                          <a:rPr lang="es-CL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s-CL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s-CL" i="1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𝑇</m:t>
                            </m:r>
                          </m:num>
                          <m:den>
                            <m:r>
                              <a:rPr lang="es-CL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𝑐𝑚</m:t>
                            </m:r>
                          </m:den>
                        </m:f>
                      </m:e>
                    </m:d>
                  </m:oMath>
                </a14:m>
                <a:endParaRPr lang="es-CL" dirty="0"/>
              </a:p>
              <a:p>
                <a14:m>
                  <m:oMath xmlns:m="http://schemas.openxmlformats.org/officeDocument/2006/math">
                    <m:r>
                      <a:rPr lang="es-CL" i="1" dirty="0" smtClean="0">
                        <a:latin typeface="Cambria Math" panose="02040503050406030204" pitchFamily="18" charset="0"/>
                      </a:rPr>
                      <m:t>𝐴𝑠𝑐𝑒𝑛𝑠𝑜</m:t>
                    </m:r>
                    <m:r>
                      <a:rPr lang="es-CL" i="1" dirty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i="1" dirty="0" smtClean="0">
                        <a:latin typeface="Cambria Math" panose="02040503050406030204" pitchFamily="18" charset="0"/>
                      </a:rPr>
                      <m:t>𝑝𝑎𝑟𝑎𝑙𝑒𝑙𝑜</m:t>
                    </m:r>
                    <m:r>
                      <a:rPr lang="es-CL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s-CL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𝑤</m:t>
                        </m:r>
                      </m:num>
                      <m:den>
                        <m:r>
                          <a:rPr lang="es-CL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𝑇𝑃𝐶</m:t>
                        </m:r>
                      </m:den>
                    </m:f>
                    <m:r>
                      <a:rPr lang="es-CL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s-CL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35</m:t>
                        </m:r>
                        <m:d>
                          <m:dPr>
                            <m:ctrlPr>
                              <a:rPr lang="es-CL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s-CL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𝑇</m:t>
                            </m:r>
                          </m:e>
                        </m:d>
                      </m:num>
                      <m:den>
                        <m:r>
                          <a:rPr lang="es-CL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2,46 </m:t>
                        </m:r>
                        <m:d>
                          <m:dPr>
                            <m:ctrlPr>
                              <a:rPr lang="es-CL" i="1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s-CL" i="1" dirty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s-CL" i="1" dirty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𝑇</m:t>
                                </m:r>
                              </m:num>
                              <m:den>
                                <m:r>
                                  <a:rPr lang="es-CL" i="1" dirty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𝑐𝑚</m:t>
                                </m:r>
                              </m:den>
                            </m:f>
                          </m:e>
                        </m:d>
                      </m:den>
                    </m:f>
                    <m:r>
                      <a:rPr lang="es-CL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s-CL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14,2</m:t>
                    </m:r>
                    <m:d>
                      <m:dPr>
                        <m:ctrlPr>
                          <a:rPr lang="es-CL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𝑐𝑚</m:t>
                        </m:r>
                      </m:e>
                    </m:d>
                  </m:oMath>
                </a14:m>
                <a:endParaRPr lang="es-CL" dirty="0"/>
              </a:p>
              <a:p>
                <a14:m>
                  <m:oMath xmlns:m="http://schemas.openxmlformats.org/officeDocument/2006/math">
                    <m:r>
                      <a:rPr lang="es-CL" i="1" dirty="0" smtClean="0">
                        <a:latin typeface="Cambria Math" panose="02040503050406030204" pitchFamily="18" charset="0"/>
                      </a:rPr>
                      <m:t>𝐶𝑎𝑚𝑏𝑖𝑜</m:t>
                    </m:r>
                    <m:r>
                      <a:rPr lang="es-CL" i="1" dirty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i="1" dirty="0" smtClean="0">
                        <a:latin typeface="Cambria Math" panose="02040503050406030204" pitchFamily="18" charset="0"/>
                      </a:rPr>
                      <m:t>𝑑𝑒</m:t>
                    </m:r>
                    <m:r>
                      <a:rPr lang="es-CL" i="1" dirty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i="1" dirty="0" smtClean="0">
                        <a:latin typeface="Cambria Math" panose="02040503050406030204" pitchFamily="18" charset="0"/>
                      </a:rPr>
                      <m:t>𝑎𝑠𝑖𝑒𝑛𝑡</m:t>
                    </m:r>
                    <m:r>
                      <a:rPr lang="es-CL" i="1" dirty="0">
                        <a:latin typeface="Cambria Math" panose="02040503050406030204" pitchFamily="18" charset="0"/>
                      </a:rPr>
                      <m:t>𝑜</m:t>
                    </m:r>
                    <m:r>
                      <a:rPr lang="es-CL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s-CL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𝑤</m:t>
                        </m:r>
                        <m:r>
                          <a:rPr lang="es-CL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</m:t>
                        </m:r>
                        <m:r>
                          <a:rPr lang="es-CL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𝑑</m:t>
                        </m:r>
                      </m:num>
                      <m:den>
                        <m:r>
                          <a:rPr lang="es-CL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𝑀𝑇𝐶</m:t>
                        </m:r>
                        <m:r>
                          <a:rPr lang="es-CL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1 </m:t>
                        </m:r>
                        <m:r>
                          <a:rPr lang="es-CL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𝑐𝑚</m:t>
                        </m:r>
                      </m:den>
                    </m:f>
                    <m:r>
                      <a:rPr lang="es-CL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s-CL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35</m:t>
                        </m:r>
                        <m:d>
                          <m:dPr>
                            <m:ctrlPr>
                              <a:rPr lang="es-CL" i="1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s-CL" i="1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𝑇</m:t>
                            </m:r>
                          </m:e>
                        </m:d>
                        <m:r>
                          <a:rPr lang="es-CL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</m:t>
                        </m:r>
                        <m:r>
                          <a:rPr lang="es-CL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14</m:t>
                        </m:r>
                        <m:d>
                          <m:dPr>
                            <m:ctrlPr>
                              <a:rPr lang="es-CL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s-CL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𝑚</m:t>
                            </m:r>
                          </m:e>
                        </m:d>
                      </m:num>
                      <m:den>
                        <m:r>
                          <a:rPr lang="es-CL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8,4</m:t>
                        </m:r>
                        <m:d>
                          <m:dPr>
                            <m:ctrlPr>
                              <a:rPr lang="es-CL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s-CL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𝑇</m:t>
                            </m:r>
                            <m:r>
                              <a:rPr lang="es-CL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𝑚</m:t>
                            </m:r>
                          </m:e>
                        </m:d>
                      </m:den>
                    </m:f>
                  </m:oMath>
                </a14:m>
                <a:endParaRPr lang="es-CL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14:m>
                  <m:oMath xmlns:m="http://schemas.openxmlformats.org/officeDocument/2006/math">
                    <m:r>
                      <a:rPr lang="es-CL" i="1" dirty="0">
                        <a:latin typeface="Cambria Math" panose="02040503050406030204" pitchFamily="18" charset="0"/>
                      </a:rPr>
                      <m:t>𝐶𝑎𝑚𝑏𝑖𝑜</m:t>
                    </m:r>
                    <m:r>
                      <a:rPr lang="es-CL" i="1" dirty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i="1" dirty="0">
                        <a:latin typeface="Cambria Math" panose="02040503050406030204" pitchFamily="18" charset="0"/>
                      </a:rPr>
                      <m:t>𝑑𝑒</m:t>
                    </m:r>
                    <m:r>
                      <a:rPr lang="es-CL" i="1" dirty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i="1" dirty="0">
                        <a:latin typeface="Cambria Math" panose="02040503050406030204" pitchFamily="18" charset="0"/>
                      </a:rPr>
                      <m:t>𝑎𝑠𝑖𝑒𝑛𝑡𝑜</m:t>
                    </m:r>
                    <m:r>
                      <a:rPr lang="es-CL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s-CL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+58,3</m:t>
                    </m:r>
                    <m:d>
                      <m:dPr>
                        <m:ctrlPr>
                          <a:rPr lang="es-CL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𝑐𝑚</m:t>
                        </m:r>
                      </m:e>
                    </m:d>
                  </m:oMath>
                </a14:m>
                <a:endParaRPr lang="es-CL" b="0" dirty="0">
                  <a:ea typeface="Cambria Math" panose="02040503050406030204" pitchFamily="18" charset="0"/>
                </a:endParaRPr>
              </a:p>
              <a:p>
                <a14:m>
                  <m:oMath xmlns:m="http://schemas.openxmlformats.org/officeDocument/2006/math">
                    <m:r>
                      <a:rPr lang="es-CL" b="0" i="1" smtClean="0">
                        <a:latin typeface="Cambria Math" panose="02040503050406030204" pitchFamily="18" charset="0"/>
                      </a:rPr>
                      <m:t>𝐶𝑎𝑚𝑏𝑖𝑜</m:t>
                    </m:r>
                    <m:r>
                      <a:rPr lang="es-CL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b="0" i="1" smtClean="0">
                        <a:latin typeface="Cambria Math" panose="02040503050406030204" pitchFamily="18" charset="0"/>
                      </a:rPr>
                      <m:t>𝑐𝑎𝑙𝑎𝑑𝑜</m:t>
                    </m:r>
                    <m:r>
                      <a:rPr lang="es-CL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b="0" i="1" smtClean="0">
                        <a:latin typeface="Cambria Math" panose="02040503050406030204" pitchFamily="18" charset="0"/>
                      </a:rPr>
                      <m:t>𝑝𝑜𝑝𝑎</m:t>
                    </m:r>
                    <m:r>
                      <a:rPr lang="es-CL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s-CL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𝑙</m:t>
                        </m:r>
                      </m:num>
                      <m:den>
                        <m:r>
                          <a:rPr lang="es-CL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𝐿</m:t>
                        </m:r>
                      </m:den>
                    </m:f>
                    <m:r>
                      <a:rPr lang="es-CL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s-CL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𝑐𝑎𝑚𝑏𝑖𝑜</m:t>
                    </m:r>
                    <m:r>
                      <a:rPr lang="es-CL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s-CL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𝑑𝑒</m:t>
                    </m:r>
                    <m:r>
                      <a:rPr lang="es-CL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s-CL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𝑎𝑠𝑖𝑒𝑛𝑡𝑜</m:t>
                    </m:r>
                  </m:oMath>
                </a14:m>
                <a:endParaRPr lang="es-CL" b="0" dirty="0">
                  <a:ea typeface="Cambria Math" panose="02040503050406030204" pitchFamily="18" charset="0"/>
                </a:endParaRPr>
              </a:p>
              <a:p>
                <a14:m>
                  <m:oMath xmlns:m="http://schemas.openxmlformats.org/officeDocument/2006/math">
                    <m:r>
                      <a:rPr lang="es-CL" i="1">
                        <a:latin typeface="Cambria Math" panose="02040503050406030204" pitchFamily="18" charset="0"/>
                      </a:rPr>
                      <m:t>𝐶𝑎𝑚𝑏𝑖𝑜</m:t>
                    </m:r>
                    <m:r>
                      <a:rPr lang="es-CL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i="1">
                        <a:latin typeface="Cambria Math" panose="02040503050406030204" pitchFamily="18" charset="0"/>
                      </a:rPr>
                      <m:t>𝑐𝑎𝑙𝑎𝑑𝑜</m:t>
                    </m:r>
                    <m:r>
                      <a:rPr lang="es-CL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i="1">
                        <a:latin typeface="Cambria Math" panose="02040503050406030204" pitchFamily="18" charset="0"/>
                      </a:rPr>
                      <m:t>𝑝𝑜𝑝𝑎</m:t>
                    </m:r>
                    <m:r>
                      <a:rPr lang="es-CL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s-CL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20</m:t>
                        </m:r>
                        <m:d>
                          <m:dPr>
                            <m:ctrlPr>
                              <a:rPr lang="es-CL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s-CL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𝑚</m:t>
                            </m:r>
                          </m:e>
                        </m:d>
                      </m:num>
                      <m:den>
                        <m:r>
                          <a:rPr lang="es-CL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4</m:t>
                        </m:r>
                        <m:r>
                          <a:rPr lang="es-CL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  <m:d>
                          <m:dPr>
                            <m:ctrlPr>
                              <a:rPr lang="es-CL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s-CL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𝑚</m:t>
                            </m:r>
                          </m:e>
                        </m:d>
                      </m:den>
                    </m:f>
                    <m:r>
                      <a:rPr lang="es-CL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s-CL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58,3</m:t>
                    </m:r>
                    <m:d>
                      <m:dPr>
                        <m:ctrlPr>
                          <a:rPr lang="es-CL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𝑐𝑚</m:t>
                        </m:r>
                      </m:e>
                    </m:d>
                    <m:r>
                      <a:rPr lang="es-CL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s-CL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29,15</m:t>
                    </m:r>
                    <m:d>
                      <m:dPr>
                        <m:ctrlPr>
                          <a:rPr lang="es-CL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𝑐𝑚</m:t>
                        </m:r>
                      </m:e>
                    </m:d>
                  </m:oMath>
                </a14:m>
                <a:endParaRPr lang="es-CL" b="0" dirty="0">
                  <a:ea typeface="Cambria Math" panose="02040503050406030204" pitchFamily="18" charset="0"/>
                </a:endParaRPr>
              </a:p>
              <a:p>
                <a14:m>
                  <m:oMath xmlns:m="http://schemas.openxmlformats.org/officeDocument/2006/math">
                    <m:r>
                      <a:rPr lang="es-CL" i="1">
                        <a:latin typeface="Cambria Math" panose="02040503050406030204" pitchFamily="18" charset="0"/>
                      </a:rPr>
                      <m:t>𝐶𝑎𝑚𝑏𝑖𝑜</m:t>
                    </m:r>
                    <m:r>
                      <a:rPr lang="es-CL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i="1">
                        <a:latin typeface="Cambria Math" panose="02040503050406030204" pitchFamily="18" charset="0"/>
                      </a:rPr>
                      <m:t>𝑐𝑎𝑙𝑎𝑑𝑜</m:t>
                    </m:r>
                    <m:r>
                      <a:rPr lang="es-CL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i="1">
                        <a:latin typeface="Cambria Math" panose="02040503050406030204" pitchFamily="18" charset="0"/>
                      </a:rPr>
                      <m:t>𝑝𝑟𝑜𝑎</m:t>
                    </m:r>
                    <m:r>
                      <a:rPr lang="es-CL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s-CL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20</m:t>
                        </m:r>
                        <m:d>
                          <m:dPr>
                            <m:ctrlPr>
                              <a:rPr lang="es-CL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s-CL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𝑚</m:t>
                            </m:r>
                          </m:e>
                        </m:d>
                      </m:num>
                      <m:den>
                        <m:r>
                          <a:rPr lang="es-CL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40</m:t>
                        </m:r>
                        <m:d>
                          <m:dPr>
                            <m:ctrlPr>
                              <a:rPr lang="es-CL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s-CL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𝑚</m:t>
                            </m:r>
                          </m:e>
                        </m:d>
                      </m:den>
                    </m:f>
                    <m:r>
                      <a:rPr lang="es-CL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s-CL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58,3</m:t>
                    </m:r>
                    <m:d>
                      <m:dPr>
                        <m:ctrlPr>
                          <a:rPr lang="es-CL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𝑐𝑚</m:t>
                        </m:r>
                      </m:e>
                    </m:d>
                    <m:r>
                      <a:rPr lang="es-CL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=29,15</m:t>
                    </m:r>
                    <m:d>
                      <m:dPr>
                        <m:ctrlPr>
                          <a:rPr lang="es-CL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𝑐𝑚</m:t>
                        </m:r>
                      </m:e>
                    </m:d>
                  </m:oMath>
                </a14:m>
                <a:endParaRPr lang="es-CL" dirty="0"/>
              </a:p>
              <a:p>
                <a14:m>
                  <m:oMath xmlns:m="http://schemas.openxmlformats.org/officeDocument/2006/math">
                    <m:r>
                      <a:rPr lang="es-CL" b="0" i="1" smtClean="0">
                        <a:latin typeface="Cambria Math" panose="02040503050406030204" pitchFamily="18" charset="0"/>
                      </a:rPr>
                      <m:t>𝐶𝑎𝑙𝑎𝑑𝑜𝑠</m:t>
                    </m:r>
                    <m:r>
                      <a:rPr lang="es-CL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b="0" i="1" smtClean="0">
                        <a:latin typeface="Cambria Math" panose="02040503050406030204" pitchFamily="18" charset="0"/>
                      </a:rPr>
                      <m:t>𝑜𝑟𝑖𝑔𝑖𝑛𝑎𝑙𝑒𝑠</m:t>
                    </m:r>
                    <m:r>
                      <a:rPr lang="es-CL" b="0" i="1" smtClean="0">
                        <a:latin typeface="Cambria Math" panose="02040503050406030204" pitchFamily="18" charset="0"/>
                      </a:rPr>
                      <m:t>    2,000</m:t>
                    </m:r>
                    <m:d>
                      <m:dPr>
                        <m:ctrlPr>
                          <a:rPr lang="es-CL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</m:d>
                    <m:r>
                      <a:rPr lang="es-CL" b="0" i="1" smtClean="0">
                        <a:latin typeface="Cambria Math" panose="02040503050406030204" pitchFamily="18" charset="0"/>
                      </a:rPr>
                      <m:t>               2,000</m:t>
                    </m:r>
                    <m:d>
                      <m:dPr>
                        <m:ctrlPr>
                          <a:rPr lang="es-CL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</m:d>
                  </m:oMath>
                </a14:m>
                <a:endParaRPr lang="es-CL" dirty="0"/>
              </a:p>
              <a:p>
                <a14:m>
                  <m:oMath xmlns:m="http://schemas.openxmlformats.org/officeDocument/2006/math">
                    <m:r>
                      <a:rPr lang="es-CL" i="1" u="sng" dirty="0">
                        <a:latin typeface="Cambria Math" panose="02040503050406030204" pitchFamily="18" charset="0"/>
                      </a:rPr>
                      <m:t>𝐴𝑠𝑐𝑒𝑛𝑠𝑜</m:t>
                    </m:r>
                    <m:r>
                      <a:rPr lang="es-CL" i="1" u="sng" dirty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i="1" u="sng" dirty="0">
                        <a:latin typeface="Cambria Math" panose="02040503050406030204" pitchFamily="18" charset="0"/>
                      </a:rPr>
                      <m:t>𝑝𝑎𝑟𝑎𝑙𝑒𝑙𝑜</m:t>
                    </m:r>
                    <m:r>
                      <a:rPr lang="es-CL" b="0" i="1" u="sng" dirty="0" smtClean="0">
                        <a:latin typeface="Cambria Math" panose="02040503050406030204" pitchFamily="18" charset="0"/>
                      </a:rPr>
                      <m:t>  −0,</m:t>
                    </m:r>
                    <m:r>
                      <a:rPr lang="es-CL" i="1" u="sng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142</m:t>
                    </m:r>
                    <m:d>
                      <m:dPr>
                        <m:ctrlPr>
                          <a:rPr lang="es-CL" i="1" u="sng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i="1" u="sng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e>
                    </m:d>
                  </m:oMath>
                </a14:m>
                <a:r>
                  <a:rPr lang="es-CL" u="sng" dirty="0"/>
                  <a:t>        </a:t>
                </a:r>
                <a14:m>
                  <m:oMath xmlns:m="http://schemas.openxmlformats.org/officeDocument/2006/math">
                    <m:r>
                      <a:rPr lang="es-CL" i="1" u="sng" dirty="0">
                        <a:latin typeface="Cambria Math" panose="02040503050406030204" pitchFamily="18" charset="0"/>
                      </a:rPr>
                      <m:t>−0,</m:t>
                    </m:r>
                    <m:r>
                      <a:rPr lang="es-CL" i="1" u="sng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142</m:t>
                    </m:r>
                    <m:d>
                      <m:dPr>
                        <m:ctrlPr>
                          <a:rPr lang="es-CL" i="1" u="sng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i="1" u="sng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e>
                    </m:d>
                  </m:oMath>
                </a14:m>
                <a:endParaRPr lang="es-CL" u="sng" dirty="0">
                  <a:ea typeface="Cambria Math" panose="02040503050406030204" pitchFamily="18" charset="0"/>
                </a:endParaRPr>
              </a:p>
              <a:p>
                <a14:m>
                  <m:oMath xmlns:m="http://schemas.openxmlformats.org/officeDocument/2006/math">
                    <m:r>
                      <a:rPr lang="es-CL" i="1" dirty="0" smtClean="0">
                        <a:latin typeface="Cambria Math" panose="02040503050406030204" pitchFamily="18" charset="0"/>
                      </a:rPr>
                      <m:t>                           </m:t>
                    </m:r>
                    <m:r>
                      <a:rPr lang="es-CL" b="0" i="1" dirty="0" smtClean="0">
                        <a:latin typeface="Cambria Math" panose="02040503050406030204" pitchFamily="18" charset="0"/>
                      </a:rPr>
                      <m:t>              </m:t>
                    </m:r>
                    <m:r>
                      <a:rPr lang="es-CL" i="1" dirty="0" smtClean="0">
                        <a:latin typeface="Cambria Math" panose="02040503050406030204" pitchFamily="18" charset="0"/>
                      </a:rPr>
                      <m:t>  1,8</m:t>
                    </m:r>
                    <m:r>
                      <a:rPr lang="es-CL" b="0" i="1" dirty="0" smtClean="0">
                        <a:latin typeface="Cambria Math" panose="02040503050406030204" pitchFamily="18" charset="0"/>
                      </a:rPr>
                      <m:t>58</m:t>
                    </m:r>
                    <m:r>
                      <a:rPr lang="es-CL" i="1" dirty="0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s-CL" i="1" dirty="0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es-CL" i="1" dirty="0" smtClean="0">
                        <a:latin typeface="Cambria Math" panose="02040503050406030204" pitchFamily="18" charset="0"/>
                      </a:rPr>
                      <m:t>)               1,858 (</m:t>
                    </m:r>
                    <m:r>
                      <a:rPr lang="es-CL" i="1" dirty="0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es-CL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s-CL" dirty="0"/>
              </a:p>
              <a:p>
                <a14:m>
                  <m:oMath xmlns:m="http://schemas.openxmlformats.org/officeDocument/2006/math">
                    <m:r>
                      <a:rPr lang="es-CL" i="1" u="sng" dirty="0" smtClean="0">
                        <a:latin typeface="Cambria Math" panose="02040503050406030204" pitchFamily="18" charset="0"/>
                      </a:rPr>
                      <m:t>𝐶𝑎𝑚𝑏𝑖𝑜</m:t>
                    </m:r>
                    <m:r>
                      <a:rPr lang="es-CL" i="1" u="sng" dirty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i="1" u="sng" dirty="0" smtClean="0">
                        <a:latin typeface="Cambria Math" panose="02040503050406030204" pitchFamily="18" charset="0"/>
                      </a:rPr>
                      <m:t>𝑐𝑎𝑙𝑎𝑑𝑜</m:t>
                    </m:r>
                    <m:r>
                      <a:rPr lang="es-CL" i="1" u="sng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s-CL" b="0" i="1" u="sng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 +0,292</m:t>
                    </m:r>
                    <m:d>
                      <m:dPr>
                        <m:ctrlPr>
                          <a:rPr lang="es-CL" b="0" i="1" u="sng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b="0" i="1" u="sng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e>
                    </m:d>
                    <m:r>
                      <a:rPr lang="es-CL" b="0" i="1" u="sng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      −</m:t>
                    </m:r>
                    <m:r>
                      <a:rPr lang="es-CL" i="1" u="sng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0,292</m:t>
                    </m:r>
                    <m:d>
                      <m:dPr>
                        <m:ctrlPr>
                          <a:rPr lang="es-CL" i="1" u="sng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i="1" u="sng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e>
                    </m:d>
                  </m:oMath>
                </a14:m>
                <a:endParaRPr lang="es-CL" u="sng" dirty="0"/>
              </a:p>
              <a:p>
                <a14:m>
                  <m:oMath xmlns:m="http://schemas.openxmlformats.org/officeDocument/2006/math">
                    <m:r>
                      <a:rPr lang="es-CL" i="1" dirty="0" smtClean="0">
                        <a:latin typeface="Cambria Math" panose="02040503050406030204" pitchFamily="18" charset="0"/>
                      </a:rPr>
                      <m:t>𝑁𝑢𝑒𝑣𝑜𝑠</m:t>
                    </m:r>
                    <m:r>
                      <a:rPr lang="es-CL" i="1" dirty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i="1" dirty="0" smtClean="0">
                        <a:latin typeface="Cambria Math" panose="02040503050406030204" pitchFamily="18" charset="0"/>
                      </a:rPr>
                      <m:t>𝑐𝑎𝑙𝑎𝑑𝑜𝑠</m:t>
                    </m:r>
                    <m:r>
                      <a:rPr lang="es-CL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s-CL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   2,150</m:t>
                    </m:r>
                    <m:d>
                      <m:dPr>
                        <m:ctrlPr>
                          <a:rPr lang="es-CL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e>
                    </m:d>
                    <m:r>
                      <a:rPr lang="es-CL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           1,566</m:t>
                    </m:r>
                    <m:d>
                      <m:dPr>
                        <m:ctrlPr>
                          <a:rPr lang="es-CL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e>
                    </m:d>
                  </m:oMath>
                </a14:m>
                <a:r>
                  <a:rPr lang="es-CL" dirty="0"/>
                  <a:t>       </a:t>
                </a:r>
              </a:p>
              <a:p>
                <a:endParaRPr lang="es-CL" dirty="0"/>
              </a:p>
            </p:txBody>
          </p:sp>
        </mc:Choice>
        <mc:Fallback xmlns="">
          <p:sp>
            <p:nvSpPr>
              <p:cNvPr id="2" name="Marcador de contenido 1">
                <a:extLst>
                  <a:ext uri="{FF2B5EF4-FFF2-40B4-BE49-F238E27FC236}">
                    <a16:creationId xmlns:a16="http://schemas.microsoft.com/office/drawing/2014/main" id="{56EEDDA4-52CA-939C-B28F-01CA8EF65DF2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451832"/>
                <a:ext cx="8229600" cy="4525963"/>
              </a:xfr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B04AD6CB-987A-AC77-7864-3275C1EBBD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7B4CEC0-4C41-4E2A-BC5A-E5C0362DEA27}" type="datetime1">
              <a:rPr lang="es-CL" smtClean="0"/>
              <a:t>11-06-2024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3967BFCA-DDC7-DE53-9C69-1494ACCAD6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Estabilidad Longitudinal</a:t>
            </a: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58BD0976-FADB-9806-5CEC-200C75CF81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27</a:t>
            </a:fld>
            <a:endParaRPr lang="es-ES"/>
          </a:p>
        </p:txBody>
      </p:sp>
      <p:sp>
        <p:nvSpPr>
          <p:cNvPr id="6" name="Título 5">
            <a:extLst>
              <a:ext uri="{FF2B5EF4-FFF2-40B4-BE49-F238E27FC236}">
                <a16:creationId xmlns:a16="http://schemas.microsoft.com/office/drawing/2014/main" id="{7DFD4A7F-4059-65CE-942B-827D20CABC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Resolución Ejemplo 2</a:t>
            </a: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FFE4F3A9-E41A-0441-0F15-3DBD038E85B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7516" r="4222"/>
          <a:stretch/>
        </p:blipFill>
        <p:spPr>
          <a:xfrm>
            <a:off x="6528367" y="238614"/>
            <a:ext cx="2520280" cy="1179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0012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7" name="Rectangle 4"/>
          <p:cNvSpPr>
            <a:spLocks noGrp="1" noChangeArrowheads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s-ES" dirty="0"/>
              <a:t>Estabilidad y Estiba</a:t>
            </a:r>
          </a:p>
        </p:txBody>
      </p:sp>
      <p:sp>
        <p:nvSpPr>
          <p:cNvPr id="113668" name="Rectangle 5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es-ES" dirty="0"/>
              <a:t>Término Unidad Temática N°4 </a:t>
            </a:r>
          </a:p>
          <a:p>
            <a:pPr eaLnBrk="1" hangingPunct="1"/>
            <a:r>
              <a:rPr lang="es-ES" dirty="0"/>
              <a:t>Estabilidad Longitudinal</a:t>
            </a:r>
          </a:p>
        </p:txBody>
      </p: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C929A95B-56B0-B2C6-D1EA-2BEFA6DA89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29FF97E-3C6E-4F68-B8CE-B2323DB779B7}" type="datetime1">
              <a:rPr lang="es-CL" smtClean="0"/>
              <a:t>11-06-2024</a:t>
            </a:fld>
            <a:endParaRPr lang="es-ES" dirty="0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4B796DB5-C1D7-BAB8-4194-2C12A367CA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Estabilidad Longitudinal</a:t>
            </a:r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1AFA89A3-ED6D-0648-5FB9-94DD174988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0A89749-771D-4773-9046-528091631E70}" type="slidenum">
              <a:rPr lang="es-ES" smtClean="0"/>
              <a:pPr>
                <a:defRPr/>
              </a:pPr>
              <a:t>28</a:t>
            </a:fld>
            <a:endParaRPr lang="es-ES"/>
          </a:p>
        </p:txBody>
      </p:sp>
    </p:spTree>
  </p:cSld>
  <p:clrMapOvr>
    <a:masterClrMapping/>
  </p:clrMapOvr>
  <p:transition/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urrencia">
  <a:themeElements>
    <a:clrScheme name="Concurrencia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urrencia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urrencia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187380</TotalTime>
  <Words>2483</Words>
  <Application>Microsoft Office PowerPoint</Application>
  <PresentationFormat>Presentación en pantalla (4:3)</PresentationFormat>
  <Paragraphs>295</Paragraphs>
  <Slides>28</Slides>
  <Notes>0</Notes>
  <HiddenSlides>0</HiddenSlides>
  <MMClips>1</MMClips>
  <ScaleCrop>false</ScaleCrop>
  <HeadingPairs>
    <vt:vector size="8" baseType="variant">
      <vt:variant>
        <vt:lpstr>Fuentes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28</vt:i4>
      </vt:variant>
    </vt:vector>
  </HeadingPairs>
  <TitlesOfParts>
    <vt:vector size="38" baseType="lpstr">
      <vt:lpstr>Arial</vt:lpstr>
      <vt:lpstr>Cambria</vt:lpstr>
      <vt:lpstr>Cambria Math</vt:lpstr>
      <vt:lpstr>Lucida Sans Unicode</vt:lpstr>
      <vt:lpstr>Symbol</vt:lpstr>
      <vt:lpstr>Verdana</vt:lpstr>
      <vt:lpstr>Wingdings 2</vt:lpstr>
      <vt:lpstr>Wingdings 3</vt:lpstr>
      <vt:lpstr>Concurrencia</vt:lpstr>
      <vt:lpstr>Ecuación</vt:lpstr>
      <vt:lpstr>Estabilidad y Estiba</vt:lpstr>
      <vt:lpstr>Programa de Asignatura</vt:lpstr>
      <vt:lpstr>U.T.4 Introducción</vt:lpstr>
      <vt:lpstr>U.T.4 Estabilidad Longitudinal</vt:lpstr>
      <vt:lpstr>U.T.4 Estabilidad Longitudinal</vt:lpstr>
      <vt:lpstr>U.T.4 Estabilidad Longitudinal</vt:lpstr>
      <vt:lpstr>Cálculo BM Longitudinal</vt:lpstr>
      <vt:lpstr>Estabilidad Longitudinal v/s Transversal </vt:lpstr>
      <vt:lpstr>Cambio de asiento</vt:lpstr>
      <vt:lpstr>Cambio de asiento </vt:lpstr>
      <vt:lpstr>Buque sentado o con asiento</vt:lpstr>
      <vt:lpstr>Buque encabuzado </vt:lpstr>
      <vt:lpstr>Efectos en el asiento</vt:lpstr>
      <vt:lpstr>Cambios de calado</vt:lpstr>
      <vt:lpstr>Cambios de calado</vt:lpstr>
      <vt:lpstr>Cambio de calado</vt:lpstr>
      <vt:lpstr>Cambios de calado</vt:lpstr>
      <vt:lpstr>MTC 1 cm</vt:lpstr>
      <vt:lpstr>Como encontrar los calados con un cambio de asiento</vt:lpstr>
      <vt:lpstr>Como encontrar los calados con un cambio de asiento</vt:lpstr>
      <vt:lpstr>Ejemplo 1: cambio de asiento por movimiento de peso interno</vt:lpstr>
      <vt:lpstr>Ejemplo 2: cambio de asiento por movimiento de peso interno</vt:lpstr>
      <vt:lpstr>Efecto de carga y descarga</vt:lpstr>
      <vt:lpstr>Ejemplo 1</vt:lpstr>
      <vt:lpstr>Resolución Ejemplo 1</vt:lpstr>
      <vt:lpstr>Ejemplo 2</vt:lpstr>
      <vt:lpstr>Resolución Ejemplo 2</vt:lpstr>
      <vt:lpstr>Estabilidad y Estiba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Sistemas de Ingeniería</dc:title>
  <dc:creator>USUARIO</dc:creator>
  <cp:lastModifiedBy>3068</cp:lastModifiedBy>
  <cp:revision>326</cp:revision>
  <dcterms:created xsi:type="dcterms:W3CDTF">2008-04-11T19:59:31Z</dcterms:created>
  <dcterms:modified xsi:type="dcterms:W3CDTF">2024-06-12T01:46:42Z</dcterms:modified>
</cp:coreProperties>
</file>