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notesMasterIdLst>
    <p:notesMasterId r:id="rId20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video" Target="../media/media-6-1.mp4"/><Relationship Id="rId2" Type="http://schemas.microsoft.com/office/2007/relationships/media" Target="../media/media-6-1.mp4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5-1.mp4"/><Relationship Id="rId2" Type="http://schemas.microsoft.com/office/2007/relationships/media" Target="../media/media-15-1.mp4"/><Relationship Id="rId3" Type="http://schemas.openxmlformats.org/officeDocument/2006/relationships/image" Target="../media/image-1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video" Target="../media/media-16-1.mp4"/><Relationship Id="rId2" Type="http://schemas.microsoft.com/office/2007/relationships/media" Target="../media/media-16-1.mp4"/><Relationship Id="rId3" Type="http://schemas.openxmlformats.org/officeDocument/2006/relationships/image" Target="../media/image-1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clase5/imgs/bg_naval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5101C">
              <a:alpha val="75000"/>
            </a:srgbClr>
          </a:solidFill>
          <a:ln w="12700">
            <a:solidFill>
              <a:srgbClr val="05101C">
                <a:alpha val="75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0" y="4389120"/>
            <a:ext cx="9144000" cy="75438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365760" y="457200"/>
            <a:ext cx="8229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spc="10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CLASE 5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365760" y="1051560"/>
            <a:ext cx="73152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800" b="1" spc="300" kern="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AMENAZAS A LA</a:t>
            </a:r>
            <a:endParaRPr lang="en-US" sz="4800" dirty="0"/>
          </a:p>
        </p:txBody>
      </p:sp>
      <p:sp>
        <p:nvSpPr>
          <p:cNvPr id="8" name="Text 5"/>
          <p:cNvSpPr/>
          <p:nvPr/>
        </p:nvSpPr>
        <p:spPr>
          <a:xfrm>
            <a:off x="365760" y="1828800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INSTITUCIONAL</a:t>
            </a:r>
            <a:endParaRPr lang="en-US" sz="3400" dirty="0"/>
          </a:p>
        </p:txBody>
      </p:sp>
      <p:sp>
        <p:nvSpPr>
          <p:cNvPr id="9" name="Shape 6"/>
          <p:cNvSpPr/>
          <p:nvPr/>
        </p:nvSpPr>
        <p:spPr>
          <a:xfrm>
            <a:off x="365760" y="2606040"/>
            <a:ext cx="5486400" cy="45720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365760" y="2743200"/>
            <a:ext cx="54864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Unidad Temática Nº 3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365760" y="3246120"/>
            <a:ext cx="54864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Seguridad de la Documentación e Informaciones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Seguridad Física y del Material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274320" y="4407408"/>
            <a:ext cx="8595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spc="200" kern="0" dirty="0">
                <a:solidFill>
                  <a:srgbClr val="0510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·  ARMADA DE CHILE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6858000" y="457200"/>
            <a:ext cx="1920240" cy="1920240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6876288" y="502920"/>
            <a:ext cx="1883664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6200" dirty="0">
                <a:solidFill>
                  <a:srgbClr val="C9A227"/>
                </a:solidFill>
              </a:rPr>
              <a:t>⚓</a:t>
            </a:r>
            <a:endParaRPr lang="en-US" sz="6200" dirty="0"/>
          </a:p>
        </p:txBody>
      </p:sp>
      <p:sp>
        <p:nvSpPr>
          <p:cNvPr id="15" name="Text 12"/>
          <p:cNvSpPr/>
          <p:nvPr/>
        </p:nvSpPr>
        <p:spPr>
          <a:xfrm>
            <a:off x="6876288" y="1920240"/>
            <a:ext cx="18836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</a:t>
            </a:r>
            <a:endParaRPr lang="en-US" sz="8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CONTENIDO DE LA CLASE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Institucional — Clase 5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Índice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274320" y="914400"/>
            <a:ext cx="420624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274320" y="914400"/>
            <a:ext cx="530352" cy="841248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74320" y="914400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868680" y="969264"/>
            <a:ext cx="35478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de la Documentación e Informaciones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868680" y="1371600"/>
            <a:ext cx="3547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Definición y marco normativo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274320" y="1901952"/>
            <a:ext cx="420624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274320" y="1901952"/>
            <a:ext cx="530352" cy="841248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274320" y="1901952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868680" y="1956816"/>
            <a:ext cx="35478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Tipos y Clasificación de Documentación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868680" y="2359152"/>
            <a:ext cx="3547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Públicos · Secretos · Reservados · Ordinarios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274320" y="2889504"/>
            <a:ext cx="420624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274320" y="2889504"/>
            <a:ext cx="530352" cy="841248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274320" y="2889504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868680" y="2944368"/>
            <a:ext cx="35478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Custodia y Tipos de Información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868680" y="3346704"/>
            <a:ext cx="3547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Procedimientos de protección</a:t>
            </a:r>
            <a:endParaRPr lang="en-US" sz="900" dirty="0"/>
          </a:p>
        </p:txBody>
      </p:sp>
      <p:sp>
        <p:nvSpPr>
          <p:cNvPr id="23" name="Shape 21"/>
          <p:cNvSpPr/>
          <p:nvPr/>
        </p:nvSpPr>
        <p:spPr>
          <a:xfrm>
            <a:off x="274320" y="3877056"/>
            <a:ext cx="420624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4A1080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274320" y="3877056"/>
            <a:ext cx="530352" cy="841248"/>
          </a:xfrm>
          <a:prstGeom prst="rect">
            <a:avLst/>
          </a:prstGeom>
          <a:solidFill>
            <a:srgbClr val="4A1080"/>
          </a:solidFill>
          <a:ln w="12700">
            <a:solidFill>
              <a:srgbClr val="4A108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274320" y="3877056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868680" y="3931920"/>
            <a:ext cx="354787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Redes Sociales Autorizadas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868680" y="4334256"/>
            <a:ext cx="35478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4A10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 · Twitter/X · YouTube · Instagram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4663440" y="914400"/>
            <a:ext cx="42519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4663440" y="914400"/>
            <a:ext cx="530352" cy="841248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663440" y="914400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5257800" y="969264"/>
            <a:ext cx="35935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Registro y Difusión de Actividades</a:t>
            </a:r>
            <a:endParaRPr lang="en-US" sz="1150" dirty="0"/>
          </a:p>
        </p:txBody>
      </p:sp>
      <p:sp>
        <p:nvSpPr>
          <p:cNvPr id="32" name="Text 30"/>
          <p:cNvSpPr/>
          <p:nvPr/>
        </p:nvSpPr>
        <p:spPr>
          <a:xfrm>
            <a:off x="5257800" y="137160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486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personal autorizado</a:t>
            </a:r>
            <a:endParaRPr lang="en-US" sz="900" dirty="0"/>
          </a:p>
        </p:txBody>
      </p:sp>
      <p:sp>
        <p:nvSpPr>
          <p:cNvPr id="33" name="Shape 31"/>
          <p:cNvSpPr/>
          <p:nvPr/>
        </p:nvSpPr>
        <p:spPr>
          <a:xfrm>
            <a:off x="4663440" y="2231136"/>
            <a:ext cx="42519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34" name="Shape 32"/>
          <p:cNvSpPr/>
          <p:nvPr/>
        </p:nvSpPr>
        <p:spPr>
          <a:xfrm>
            <a:off x="4663440" y="2231136"/>
            <a:ext cx="530352" cy="841248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4663440" y="2231136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800" dirty="0"/>
          </a:p>
        </p:txBody>
      </p:sp>
      <p:sp>
        <p:nvSpPr>
          <p:cNvPr id="36" name="Text 34"/>
          <p:cNvSpPr/>
          <p:nvPr/>
        </p:nvSpPr>
        <p:spPr>
          <a:xfrm>
            <a:off x="5257800" y="2286000"/>
            <a:ext cx="35935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Física y del Material</a:t>
            </a:r>
            <a:endParaRPr lang="en-US" sz="1150" dirty="0"/>
          </a:p>
        </p:txBody>
      </p:sp>
      <p:sp>
        <p:nvSpPr>
          <p:cNvPr id="37" name="Text 35"/>
          <p:cNvSpPr/>
          <p:nvPr/>
        </p:nvSpPr>
        <p:spPr>
          <a:xfrm>
            <a:off x="5257800" y="2688336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Cercos · Iluminación · Guardia · Control de acceso</a:t>
            </a:r>
            <a:endParaRPr lang="en-US" sz="900" dirty="0"/>
          </a:p>
        </p:txBody>
      </p:sp>
      <p:sp>
        <p:nvSpPr>
          <p:cNvPr id="38" name="Shape 36"/>
          <p:cNvSpPr/>
          <p:nvPr/>
        </p:nvSpPr>
        <p:spPr>
          <a:xfrm>
            <a:off x="4663440" y="3547872"/>
            <a:ext cx="42519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5D4E3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39" name="Shape 37"/>
          <p:cNvSpPr/>
          <p:nvPr/>
        </p:nvSpPr>
        <p:spPr>
          <a:xfrm>
            <a:off x="4663440" y="3547872"/>
            <a:ext cx="530352" cy="841248"/>
          </a:xfrm>
          <a:prstGeom prst="rect">
            <a:avLst/>
          </a:prstGeom>
          <a:solidFill>
            <a:srgbClr val="5D4E37"/>
          </a:solidFill>
          <a:ln w="12700">
            <a:solidFill>
              <a:srgbClr val="5D4E37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4663440" y="3547872"/>
            <a:ext cx="5303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800" dirty="0"/>
          </a:p>
        </p:txBody>
      </p:sp>
      <p:sp>
        <p:nvSpPr>
          <p:cNvPr id="41" name="Text 39"/>
          <p:cNvSpPr/>
          <p:nvPr/>
        </p:nvSpPr>
        <p:spPr>
          <a:xfrm>
            <a:off x="5257800" y="3602736"/>
            <a:ext cx="359359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Tableros de Uso Diario y de Guerra</a:t>
            </a:r>
            <a:endParaRPr lang="en-US" sz="1150" dirty="0"/>
          </a:p>
        </p:txBody>
      </p:sp>
      <p:sp>
        <p:nvSpPr>
          <p:cNvPr id="42" name="Text 40"/>
          <p:cNvSpPr/>
          <p:nvPr/>
        </p:nvSpPr>
        <p:spPr>
          <a:xfrm>
            <a:off x="5257800" y="4005072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D4E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DDI 400005 — Informar toda novedad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clase5/imgs/bg_naval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A1A2E">
              <a:alpha val="80000"/>
            </a:srgbClr>
          </a:solidFill>
          <a:ln w="12700">
            <a:solidFill>
              <a:srgbClr val="0A1A2E">
                <a:alpha val="80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0" y="228600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65760" y="1097280"/>
            <a:ext cx="8229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0" b="1" spc="800" kern="0" dirty="0">
                <a:solidFill>
                  <a:srgbClr val="C9A227">
                    <a:alpha val="3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8000" dirty="0"/>
          </a:p>
        </p:txBody>
      </p:sp>
      <p:sp>
        <p:nvSpPr>
          <p:cNvPr id="8" name="Text 5"/>
          <p:cNvSpPr/>
          <p:nvPr/>
        </p:nvSpPr>
        <p:spPr>
          <a:xfrm>
            <a:off x="365760" y="2468880"/>
            <a:ext cx="8229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b="1" spc="400" kern="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DE LA DOCUMENTACIÓN</a:t>
            </a:r>
            <a:endParaRPr lang="en-US" sz="3400" dirty="0"/>
          </a:p>
        </p:txBody>
      </p:sp>
      <p:sp>
        <p:nvSpPr>
          <p:cNvPr id="9" name="Text 6"/>
          <p:cNvSpPr/>
          <p:nvPr/>
        </p:nvSpPr>
        <p:spPr>
          <a:xfrm>
            <a:off x="365760" y="347472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 Informaciones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Bloque 1 de 2</a:t>
            </a:r>
            <a:endParaRPr lang="en-US" sz="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· SEGURIDAD DE LA DOCUMENTACIÓN E INFORMACIONES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Definición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Seguridad Documental</a:t>
            </a:r>
            <a:endParaRPr lang="en-US" sz="750" dirty="0"/>
          </a:p>
        </p:txBody>
      </p:sp>
      <p:sp>
        <p:nvSpPr>
          <p:cNvPr id="8" name="Shape 6"/>
          <p:cNvSpPr/>
          <p:nvPr/>
        </p:nvSpPr>
        <p:spPr>
          <a:xfrm>
            <a:off x="274320" y="841248"/>
            <a:ext cx="8595360" cy="2377440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274320" y="841248"/>
            <a:ext cx="8595360" cy="43891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65760" y="859536"/>
            <a:ext cx="8412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0510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DEFINICIÓN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411480" y="1371600"/>
            <a:ext cx="822960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 la institución de normas de </a:t>
            </a:r>
            <a:pPr indent="0" marL="0">
              <a:buNone/>
            </a:pPr>
            <a:r>
              <a:rPr lang="en-US" sz="16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clasificación</a:t>
            </a:r>
            <a:pPr indent="0" marL="0">
              <a:buNone/>
            </a:pPr>
            <a:r>
              <a:rPr lang="en-US" sz="16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que indican el grado de sensibilidad de la información y el empleo de procedimientos de difusión, de acceso, de custodia, de eliminación y destrucción de documentos clasificados.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274320" y="3401568"/>
            <a:ext cx="2029968" cy="1325880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274320" y="3401568"/>
            <a:ext cx="2029968" cy="34747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47472" y="3419856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CLASIFICACIÓN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347472" y="3813048"/>
            <a:ext cx="18836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Nivel de sensibilidad asignado al documento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2450592" y="3401568"/>
            <a:ext cx="2029968" cy="1325880"/>
          </a:xfrm>
          <a:prstGeom prst="rect">
            <a:avLst/>
          </a:prstGeom>
          <a:solidFill>
            <a:srgbClr val="0F2540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2450592" y="3401568"/>
            <a:ext cx="2029968" cy="347472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2523744" y="3419856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DIFUSIÓN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2523744" y="3813048"/>
            <a:ext cx="18836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de a quién se entrega la información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626864" y="3401568"/>
            <a:ext cx="2029968" cy="1325880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626864" y="3401568"/>
            <a:ext cx="2029968" cy="347472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4700016" y="3419856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CUSTODIA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4700016" y="3813048"/>
            <a:ext cx="18836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Resguardo físico y responsabilidad del tenedor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6803136" y="3401568"/>
            <a:ext cx="2029968" cy="1325880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803136" y="3401568"/>
            <a:ext cx="2029968" cy="347472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876288" y="3419856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DESTRUCCIÓN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6876288" y="3813048"/>
            <a:ext cx="1883664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Eliminación segura y certificada del documento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TIPOS DE DOCUMENTACIÓN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Clasificación por soporte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Tipos de Documentación</a:t>
            </a:r>
            <a:endParaRPr lang="en-US" sz="750" dirty="0"/>
          </a:p>
        </p:txBody>
      </p:sp>
      <p:pic>
        <p:nvPicPr>
          <p:cNvPr id="8" name="Image 0" descr="/home/claude/clase5/imgs/clasificacion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54880" y="841248"/>
            <a:ext cx="4160520" cy="320040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4754880" y="841248"/>
            <a:ext cx="4160520" cy="3200400"/>
          </a:xfrm>
          <a:prstGeom prst="rect">
            <a:avLst/>
          </a:prstGeom>
          <a:solidFill>
            <a:srgbClr val="05101C">
              <a:alpha val="55000"/>
            </a:srgbClr>
          </a:solidFill>
          <a:ln w="12700">
            <a:solidFill>
              <a:srgbClr val="05101C">
                <a:alpha val="55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274320" y="841248"/>
            <a:ext cx="4297680" cy="822960"/>
          </a:xfrm>
          <a:prstGeom prst="rect">
            <a:avLst/>
          </a:prstGeom>
          <a:solidFill>
            <a:srgbClr val="0F2540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274320" y="841248"/>
            <a:ext cx="502920" cy="82296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274320" y="841248"/>
            <a:ext cx="502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000000"/>
                </a:solidFill>
              </a:rPr>
              <a:t>📚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841248" y="89611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PUBLICACIONES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841248" y="1188720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Manuales, reglamentos, libros y documentos de referencia técnica y doctrinaria.</a:t>
            </a:r>
            <a:endParaRPr lang="en-US" sz="850" dirty="0"/>
          </a:p>
        </p:txBody>
      </p:sp>
      <p:sp>
        <p:nvSpPr>
          <p:cNvPr id="15" name="Shape 12"/>
          <p:cNvSpPr/>
          <p:nvPr/>
        </p:nvSpPr>
        <p:spPr>
          <a:xfrm>
            <a:off x="274320" y="1828800"/>
            <a:ext cx="4297680" cy="822960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274320" y="1828800"/>
            <a:ext cx="502920" cy="822960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274320" y="1828800"/>
            <a:ext cx="502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000000"/>
                </a:solidFill>
              </a:rPr>
              <a:t>💾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841248" y="1883664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DOCUMENTOS ELECTRÓNICOS</a:t>
            </a:r>
            <a:endParaRPr lang="en-US" sz="1150" dirty="0"/>
          </a:p>
        </p:txBody>
      </p:sp>
      <p:sp>
        <p:nvSpPr>
          <p:cNvPr id="19" name="Text 16"/>
          <p:cNvSpPr/>
          <p:nvPr/>
        </p:nvSpPr>
        <p:spPr>
          <a:xfrm>
            <a:off x="841248" y="2176272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Archivos digitales, bases de datos, correos institucionales y registros en sistemas.</a:t>
            </a:r>
            <a:endParaRPr lang="en-US" sz="850" dirty="0"/>
          </a:p>
        </p:txBody>
      </p:sp>
      <p:sp>
        <p:nvSpPr>
          <p:cNvPr id="20" name="Shape 17"/>
          <p:cNvSpPr/>
          <p:nvPr/>
        </p:nvSpPr>
        <p:spPr>
          <a:xfrm>
            <a:off x="274320" y="2816352"/>
            <a:ext cx="4297680" cy="822960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274320" y="2816352"/>
            <a:ext cx="502920" cy="822960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274320" y="2816352"/>
            <a:ext cx="502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000000"/>
                </a:solidFill>
              </a:rPr>
              <a:t>✉</a:t>
            </a:r>
            <a:endParaRPr lang="en-US" sz="1800" dirty="0"/>
          </a:p>
        </p:txBody>
      </p:sp>
      <p:sp>
        <p:nvSpPr>
          <p:cNvPr id="23" name="Text 20"/>
          <p:cNvSpPr/>
          <p:nvPr/>
        </p:nvSpPr>
        <p:spPr>
          <a:xfrm>
            <a:off x="841248" y="2871216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CORRESPONDENCIA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841248" y="3163824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Oficios, memorandos, informes, circulares y comunicaciones formales.</a:t>
            </a:r>
            <a:endParaRPr lang="en-US" sz="850" dirty="0"/>
          </a:p>
        </p:txBody>
      </p:sp>
      <p:sp>
        <p:nvSpPr>
          <p:cNvPr id="25" name="Shape 22"/>
          <p:cNvSpPr/>
          <p:nvPr/>
        </p:nvSpPr>
        <p:spPr>
          <a:xfrm>
            <a:off x="274320" y="3803904"/>
            <a:ext cx="4297680" cy="822960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274320" y="3803904"/>
            <a:ext cx="502920" cy="822960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274320" y="3803904"/>
            <a:ext cx="5029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dirty="0">
                <a:solidFill>
                  <a:srgbClr val="000000"/>
                </a:solidFill>
              </a:rPr>
              <a:t>📷</a:t>
            </a:r>
            <a:endParaRPr lang="en-US" sz="1800" dirty="0"/>
          </a:p>
        </p:txBody>
      </p:sp>
      <p:sp>
        <p:nvSpPr>
          <p:cNvPr id="28" name="Text 25"/>
          <p:cNvSpPr/>
          <p:nvPr/>
        </p:nvSpPr>
        <p:spPr>
          <a:xfrm>
            <a:off x="841248" y="3858768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MATERIAL FOTOGRÁFICO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841248" y="4151376"/>
            <a:ext cx="3657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Fotografías, videos, planos y registros visuales de actividades institucionales.</a:t>
            </a:r>
            <a:endParaRPr lang="en-US" sz="850" dirty="0"/>
          </a:p>
        </p:txBody>
      </p:sp>
      <p:sp>
        <p:nvSpPr>
          <p:cNvPr id="30" name="Shape 27"/>
          <p:cNvSpPr/>
          <p:nvPr/>
        </p:nvSpPr>
        <p:spPr>
          <a:xfrm>
            <a:off x="4754880" y="4160520"/>
            <a:ext cx="4160520" cy="566928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1" name="Text 28"/>
          <p:cNvSpPr/>
          <p:nvPr/>
        </p:nvSpPr>
        <p:spPr>
          <a:xfrm>
            <a:off x="4828032" y="4178808"/>
            <a:ext cx="400507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Todo documento, sea cual sea su soporte físico o digital, debe ser tratado según su nivel de clasificación.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· CLASIFICACIÓN DE DOCUMENTACIÓN — Los 4 niveles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Reproducir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Clasificación — Niveles de seguridad documental</a:t>
            </a:r>
            <a:endParaRPr lang="en-US" sz="7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74320" y="841248"/>
            <a:ext cx="5486400" cy="39136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74320" y="4736592"/>
            <a:ext cx="5486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Animación de los 4 niveles de clasificación de documentos según DDI 400005</a:t>
            </a:r>
            <a:endParaRPr lang="en-US" sz="800" dirty="0"/>
          </a:p>
        </p:txBody>
      </p:sp>
      <p:sp>
        <p:nvSpPr>
          <p:cNvPr id="10" name="Shape 7"/>
          <p:cNvSpPr/>
          <p:nvPr/>
        </p:nvSpPr>
        <p:spPr>
          <a:xfrm>
            <a:off x="5989320" y="868680"/>
            <a:ext cx="28803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5989320" y="868680"/>
            <a:ext cx="1005840" cy="841248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998464" y="868680"/>
            <a:ext cx="9875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SECRETO</a:t>
            </a:r>
            <a:endParaRPr lang="en-US" sz="1000" dirty="0"/>
          </a:p>
        </p:txBody>
      </p:sp>
      <p:sp>
        <p:nvSpPr>
          <p:cNvPr id="13" name="Text 10"/>
          <p:cNvSpPr/>
          <p:nvPr/>
        </p:nvSpPr>
        <p:spPr>
          <a:xfrm>
            <a:off x="7059168" y="923544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autoridades designadas.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Máxima restricción.</a:t>
            </a:r>
            <a:endParaRPr lang="en-US" sz="850" dirty="0"/>
          </a:p>
        </p:txBody>
      </p:sp>
      <p:sp>
        <p:nvSpPr>
          <p:cNvPr id="14" name="Shape 11"/>
          <p:cNvSpPr/>
          <p:nvPr/>
        </p:nvSpPr>
        <p:spPr>
          <a:xfrm>
            <a:off x="5989320" y="1856232"/>
            <a:ext cx="28803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5989320" y="1856232"/>
            <a:ext cx="1005840" cy="841248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5998464" y="1856232"/>
            <a:ext cx="9875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RESERVADO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7059168" y="191109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 con habilitación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especial autorizada.</a:t>
            </a:r>
            <a:endParaRPr lang="en-US" sz="850" dirty="0"/>
          </a:p>
        </p:txBody>
      </p:sp>
      <p:sp>
        <p:nvSpPr>
          <p:cNvPr id="18" name="Shape 15"/>
          <p:cNvSpPr/>
          <p:nvPr/>
        </p:nvSpPr>
        <p:spPr>
          <a:xfrm>
            <a:off x="5989320" y="2843784"/>
            <a:ext cx="28803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5989320" y="2843784"/>
            <a:ext cx="1005840" cy="841248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5998464" y="2843784"/>
            <a:ext cx="9875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ORDINARIO</a:t>
            </a:r>
            <a:endParaRPr lang="en-US" sz="1000" dirty="0"/>
          </a:p>
        </p:txBody>
      </p:sp>
      <p:sp>
        <p:nvSpPr>
          <p:cNvPr id="21" name="Text 18"/>
          <p:cNvSpPr/>
          <p:nvPr/>
        </p:nvSpPr>
        <p:spPr>
          <a:xfrm>
            <a:off x="7059168" y="289864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 interno institucional.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básico.</a:t>
            </a:r>
            <a:endParaRPr lang="en-US" sz="850" dirty="0"/>
          </a:p>
        </p:txBody>
      </p:sp>
      <p:sp>
        <p:nvSpPr>
          <p:cNvPr id="22" name="Shape 19"/>
          <p:cNvSpPr/>
          <p:nvPr/>
        </p:nvSpPr>
        <p:spPr>
          <a:xfrm>
            <a:off x="5989320" y="3831336"/>
            <a:ext cx="288036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5989320" y="3831336"/>
            <a:ext cx="1005840" cy="841248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5998464" y="3831336"/>
            <a:ext cx="987552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PÚBLICO</a:t>
            </a:r>
            <a:endParaRPr lang="en-US" sz="1000" dirty="0"/>
          </a:p>
        </p:txBody>
      </p:sp>
      <p:sp>
        <p:nvSpPr>
          <p:cNvPr id="25" name="Text 22"/>
          <p:cNvSpPr/>
          <p:nvPr/>
        </p:nvSpPr>
        <p:spPr>
          <a:xfrm>
            <a:off x="7059168" y="38862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Declarado por el Mando.</a:t>
            </a:r>
            <a:endParaRPr lang="en-US" sz="850" dirty="0"/>
          </a:p>
          <a:p>
            <a:pPr indent="0" marL="0">
              <a:buNone/>
            </a:pPr>
            <a:r>
              <a:rPr lang="en-US" sz="8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Difusión autorizada.</a:t>
            </a:r>
            <a:endParaRPr lang="en-US" sz="8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· CLASIFICACIÓN DE DOCUMENTACIÓN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Público y Clasificado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Clasificación Documental — DDI 400005</a:t>
            </a:r>
            <a:endParaRPr lang="en-US" sz="750" dirty="0"/>
          </a:p>
        </p:txBody>
      </p:sp>
      <p:pic>
        <p:nvPicPr>
          <p:cNvPr id="8" name="Image 0" descr="/home/claude/clase5/imgs/clasificacion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5101C">
              <a:alpha val="75000"/>
            </a:srgbClr>
          </a:solidFill>
          <a:ln w="12700">
            <a:solidFill>
              <a:srgbClr val="05101C">
                <a:alpha val="75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274320" y="841248"/>
            <a:ext cx="4114800" cy="3931920"/>
          </a:xfrm>
          <a:prstGeom prst="rect">
            <a:avLst/>
          </a:prstGeom>
          <a:solidFill>
            <a:srgbClr val="00000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274320" y="841248"/>
            <a:ext cx="4114800" cy="502920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65760" y="859536"/>
            <a:ext cx="39319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DOCUMENTOS PÚBLICOS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384048" y="1463040"/>
            <a:ext cx="38953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Declarados expresamente por el Mando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384048" y="1938528"/>
            <a:ext cx="38953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contienen información sensible institucional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384048" y="2414016"/>
            <a:ext cx="38953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Pueden distribuirse sin restricciones especiales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4754880" y="841248"/>
            <a:ext cx="4114800" cy="3931920"/>
          </a:xfrm>
          <a:prstGeom prst="rect">
            <a:avLst/>
          </a:prstGeom>
          <a:solidFill>
            <a:srgbClr val="00000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4754880" y="841248"/>
            <a:ext cx="4114800" cy="502920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846320" y="859536"/>
            <a:ext cx="39319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DOCUMENTOS CLASIFICADOS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4864608" y="1463040"/>
            <a:ext cx="38953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Todos los documentos, copias, borradores</a:t>
            </a:r>
            <a:endParaRPr lang="en-US" sz="1100" dirty="0"/>
          </a:p>
        </p:txBody>
      </p:sp>
      <p:sp>
        <p:nvSpPr>
          <p:cNvPr id="20" name="Text 17"/>
          <p:cNvSpPr/>
          <p:nvPr/>
        </p:nvSpPr>
        <p:spPr>
          <a:xfrm>
            <a:off x="4864608" y="1938528"/>
            <a:ext cx="38953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Impresiones, fotografías, respaldos y datos</a:t>
            </a:r>
            <a:endParaRPr lang="en-US" sz="1100" dirty="0"/>
          </a:p>
        </p:txBody>
      </p:sp>
      <p:sp>
        <p:nvSpPr>
          <p:cNvPr id="21" name="Text 18"/>
          <p:cNvSpPr/>
          <p:nvPr/>
        </p:nvSpPr>
        <p:spPr>
          <a:xfrm>
            <a:off x="4864608" y="2414016"/>
            <a:ext cx="389534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Niveles: SECRETOS · RESERVADOS · ORDINARIOS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4864608" y="2926080"/>
            <a:ext cx="3840480" cy="411480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3" name="Shape 20"/>
          <p:cNvSpPr/>
          <p:nvPr/>
        </p:nvSpPr>
        <p:spPr>
          <a:xfrm>
            <a:off x="4864608" y="2926080"/>
            <a:ext cx="731520" cy="411480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4864608" y="292608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SECRETO</a:t>
            </a:r>
            <a:endParaRPr lang="en-US" sz="900" dirty="0"/>
          </a:p>
        </p:txBody>
      </p:sp>
      <p:sp>
        <p:nvSpPr>
          <p:cNvPr id="25" name="Shape 22"/>
          <p:cNvSpPr/>
          <p:nvPr/>
        </p:nvSpPr>
        <p:spPr>
          <a:xfrm>
            <a:off x="4864608" y="3429000"/>
            <a:ext cx="3840480" cy="411480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6" name="Shape 23"/>
          <p:cNvSpPr/>
          <p:nvPr/>
        </p:nvSpPr>
        <p:spPr>
          <a:xfrm>
            <a:off x="4864608" y="3429000"/>
            <a:ext cx="731520" cy="411480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4864608" y="342900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RESERVADO</a:t>
            </a:r>
            <a:endParaRPr lang="en-US" sz="900" dirty="0"/>
          </a:p>
        </p:txBody>
      </p:sp>
      <p:sp>
        <p:nvSpPr>
          <p:cNvPr id="28" name="Shape 25"/>
          <p:cNvSpPr/>
          <p:nvPr/>
        </p:nvSpPr>
        <p:spPr>
          <a:xfrm>
            <a:off x="4864608" y="3931920"/>
            <a:ext cx="3840480" cy="411480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29" name="Shape 26"/>
          <p:cNvSpPr/>
          <p:nvPr/>
        </p:nvSpPr>
        <p:spPr>
          <a:xfrm>
            <a:off x="4864608" y="3931920"/>
            <a:ext cx="731520" cy="411480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30" name="Text 27"/>
          <p:cNvSpPr/>
          <p:nvPr/>
        </p:nvSpPr>
        <p:spPr>
          <a:xfrm>
            <a:off x="4864608" y="3931920"/>
            <a:ext cx="731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ORDINARIO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CUSTODIA DE LA DOCUMENTACIÓN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Procedimientos de resguardo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Custodia Documental</a:t>
            </a:r>
            <a:endParaRPr lang="en-US" sz="750" dirty="0"/>
          </a:p>
        </p:txBody>
      </p:sp>
      <p:pic>
        <p:nvPicPr>
          <p:cNvPr id="8" name="Image 0" descr="/home/claude/clase5/imgs/custodia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841248"/>
            <a:ext cx="3291840" cy="347472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56032" y="4251960"/>
            <a:ext cx="323697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Inmobiliario homologado para custodia de documentos clasificados</a:t>
            </a:r>
            <a:endParaRPr lang="en-US" sz="750" dirty="0"/>
          </a:p>
        </p:txBody>
      </p:sp>
      <p:sp>
        <p:nvSpPr>
          <p:cNvPr id="10" name="Shape 7"/>
          <p:cNvSpPr/>
          <p:nvPr/>
        </p:nvSpPr>
        <p:spPr>
          <a:xfrm>
            <a:off x="3749040" y="841248"/>
            <a:ext cx="5166360" cy="1170432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3749040" y="841248"/>
            <a:ext cx="91440" cy="1170432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3895344" y="905256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RESOLUCIÓN AL SECRETO MILITAR</a:t>
            </a:r>
            <a:endParaRPr lang="en-US" sz="1150" dirty="0"/>
          </a:p>
        </p:txBody>
      </p:sp>
      <p:sp>
        <p:nvSpPr>
          <p:cNvPr id="13" name="Text 10"/>
          <p:cNvSpPr/>
          <p:nvPr/>
        </p:nvSpPr>
        <p:spPr>
          <a:xfrm>
            <a:off x="3895344" y="1225296"/>
            <a:ext cx="49377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Todo el personal debe tener habilitación de seguridad acorde al nivel de clasificación de los documentos que maneja.</a:t>
            </a:r>
            <a:endParaRPr lang="en-US" sz="950" dirty="0"/>
          </a:p>
        </p:txBody>
      </p:sp>
      <p:sp>
        <p:nvSpPr>
          <p:cNvPr id="14" name="Shape 11"/>
          <p:cNvSpPr/>
          <p:nvPr/>
        </p:nvSpPr>
        <p:spPr>
          <a:xfrm>
            <a:off x="3749040" y="2139696"/>
            <a:ext cx="5166360" cy="1170432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3749040" y="2139696"/>
            <a:ext cx="91440" cy="1170432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3895344" y="2203704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CUSTODIA EN INMOBILIARIO ADECUADO</a:t>
            </a:r>
            <a:endParaRPr lang="en-US" sz="1150" dirty="0"/>
          </a:p>
        </p:txBody>
      </p:sp>
      <p:sp>
        <p:nvSpPr>
          <p:cNvPr id="17" name="Text 14"/>
          <p:cNvSpPr/>
          <p:nvPr/>
        </p:nvSpPr>
        <p:spPr>
          <a:xfrm>
            <a:off x="3895344" y="2523744"/>
            <a:ext cx="49377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Cajas fuertes, archivadores con llave o armarios especializados homologados por la institución según DDI 400005.</a:t>
            </a:r>
            <a:endParaRPr lang="en-US" sz="950" dirty="0"/>
          </a:p>
        </p:txBody>
      </p:sp>
      <p:sp>
        <p:nvSpPr>
          <p:cNvPr id="18" name="Shape 15"/>
          <p:cNvSpPr/>
          <p:nvPr/>
        </p:nvSpPr>
        <p:spPr>
          <a:xfrm>
            <a:off x="3749040" y="3438144"/>
            <a:ext cx="5166360" cy="1170432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3749040" y="3438144"/>
            <a:ext cx="91440" cy="1170432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3895344" y="3502152"/>
            <a:ext cx="4937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486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PÉRDIDA DE DOCUMENTACIÓN</a:t>
            </a:r>
            <a:endParaRPr lang="en-US" sz="1150" dirty="0"/>
          </a:p>
        </p:txBody>
      </p:sp>
      <p:sp>
        <p:nvSpPr>
          <p:cNvPr id="21" name="Text 18"/>
          <p:cNvSpPr/>
          <p:nvPr/>
        </p:nvSpPr>
        <p:spPr>
          <a:xfrm>
            <a:off x="3895344" y="3822192"/>
            <a:ext cx="49377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95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Cualquier pérdida, extravío o sustracción debe informarse de inmediato a la cadena de mando. Es un evento crítico de seguridad.</a:t>
            </a:r>
            <a:endParaRPr lang="en-US" sz="950" dirty="0"/>
          </a:p>
        </p:txBody>
      </p:sp>
      <p:sp>
        <p:nvSpPr>
          <p:cNvPr id="22" name="Shape 19"/>
          <p:cNvSpPr/>
          <p:nvPr/>
        </p:nvSpPr>
        <p:spPr>
          <a:xfrm>
            <a:off x="3749040" y="4681728"/>
            <a:ext cx="5166360" cy="182880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3785616" y="4690872"/>
            <a:ext cx="508406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Solo personal autorizado puede acceder, manipular o custodiar documentación clasificada.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· TIPOS DE INFORMACIÓN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 importar la forma — siempre debe protegerse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Tipos de Información</a:t>
            </a:r>
            <a:endParaRPr lang="en-US" sz="750" dirty="0"/>
          </a:p>
        </p:txBody>
      </p:sp>
      <p:pic>
        <p:nvPicPr>
          <p:cNvPr id="8" name="Image 0" descr="/home/claude/clase5/imgs/tipos_info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68096"/>
            <a:ext cx="9144000" cy="160020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0" y="768096"/>
            <a:ext cx="9144000" cy="1600200"/>
          </a:xfrm>
          <a:prstGeom prst="rect">
            <a:avLst/>
          </a:prstGeom>
          <a:solidFill>
            <a:srgbClr val="05101C">
              <a:alpha val="55000"/>
            </a:srgbClr>
          </a:solidFill>
          <a:ln w="12700">
            <a:solidFill>
              <a:srgbClr val="05101C">
                <a:alpha val="55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228600" y="2514600"/>
            <a:ext cx="1572768" cy="2395728"/>
          </a:xfrm>
          <a:prstGeom prst="rect">
            <a:avLst/>
          </a:prstGeom>
          <a:solidFill>
            <a:srgbClr val="0F2540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228600" y="2514600"/>
            <a:ext cx="1572768" cy="548640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228600" y="2514600"/>
            <a:ext cx="157276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dirty="0">
                <a:solidFill>
                  <a:srgbClr val="000000"/>
                </a:solidFill>
              </a:rPr>
              <a:t>📄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283464" y="31089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IMPRESA / PAPEL</a:t>
            </a:r>
            <a:endParaRPr lang="en-US" sz="850" dirty="0"/>
          </a:p>
        </p:txBody>
      </p:sp>
      <p:sp>
        <p:nvSpPr>
          <p:cNvPr id="14" name="Text 11"/>
          <p:cNvSpPr/>
          <p:nvPr/>
        </p:nvSpPr>
        <p:spPr>
          <a:xfrm>
            <a:off x="283464" y="3529584"/>
            <a:ext cx="1463040" cy="1316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Documentos físicos, formularios, informes impresos.</a:t>
            </a:r>
            <a:endParaRPr lang="en-US" sz="750" dirty="0"/>
          </a:p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de impresión y acceso a impresoras.</a:t>
            </a:r>
            <a:endParaRPr lang="en-US" sz="750" dirty="0"/>
          </a:p>
        </p:txBody>
      </p:sp>
      <p:sp>
        <p:nvSpPr>
          <p:cNvPr id="15" name="Shape 12"/>
          <p:cNvSpPr/>
          <p:nvPr/>
        </p:nvSpPr>
        <p:spPr>
          <a:xfrm>
            <a:off x="2029968" y="2514600"/>
            <a:ext cx="1572768" cy="2395728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2029968" y="2514600"/>
            <a:ext cx="1572768" cy="548640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2029968" y="2514600"/>
            <a:ext cx="157276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dirty="0">
                <a:solidFill>
                  <a:srgbClr val="000000"/>
                </a:solidFill>
              </a:rPr>
              <a:t>💾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2084832" y="31089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ELECTRÓNICA</a:t>
            </a:r>
            <a:endParaRPr lang="en-US" sz="850" dirty="0"/>
          </a:p>
        </p:txBody>
      </p:sp>
      <p:sp>
        <p:nvSpPr>
          <p:cNvPr id="19" name="Text 16"/>
          <p:cNvSpPr/>
          <p:nvPr/>
        </p:nvSpPr>
        <p:spPr>
          <a:xfrm>
            <a:off x="2084832" y="3529584"/>
            <a:ext cx="1463040" cy="1316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Sistemas, redes LAN/WAN, servidores, pendrives.</a:t>
            </a:r>
            <a:endParaRPr lang="en-US" sz="750" dirty="0"/>
          </a:p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Cifrado y control de acceso lógico.</a:t>
            </a:r>
            <a:endParaRPr lang="en-US" sz="750" dirty="0"/>
          </a:p>
        </p:txBody>
      </p:sp>
      <p:sp>
        <p:nvSpPr>
          <p:cNvPr id="20" name="Shape 17"/>
          <p:cNvSpPr/>
          <p:nvPr/>
        </p:nvSpPr>
        <p:spPr>
          <a:xfrm>
            <a:off x="3831336" y="2514600"/>
            <a:ext cx="1572768" cy="2395728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3831336" y="2514600"/>
            <a:ext cx="1572768" cy="548640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3831336" y="2514600"/>
            <a:ext cx="157276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dirty="0">
                <a:solidFill>
                  <a:srgbClr val="000000"/>
                </a:solidFill>
              </a:rPr>
              <a:t>🔊</a:t>
            </a:r>
            <a:endParaRPr lang="en-US" sz="2200" dirty="0"/>
          </a:p>
        </p:txBody>
      </p:sp>
      <p:sp>
        <p:nvSpPr>
          <p:cNvPr id="23" name="Text 20"/>
          <p:cNvSpPr/>
          <p:nvPr/>
        </p:nvSpPr>
        <p:spPr>
          <a:xfrm>
            <a:off x="3886200" y="31089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VERBAL</a:t>
            </a:r>
            <a:endParaRPr lang="en-US" sz="850" dirty="0"/>
          </a:p>
        </p:txBody>
      </p:sp>
      <p:sp>
        <p:nvSpPr>
          <p:cNvPr id="24" name="Text 21"/>
          <p:cNvSpPr/>
          <p:nvPr/>
        </p:nvSpPr>
        <p:spPr>
          <a:xfrm>
            <a:off x="3886200" y="3529584"/>
            <a:ext cx="1463040" cy="1316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Conversaciones, reuniones, llamadas telefónicas.</a:t>
            </a:r>
            <a:endParaRPr lang="en-US" sz="750" dirty="0"/>
          </a:p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Riesgo de escucha no autorizada.</a:t>
            </a:r>
            <a:endParaRPr lang="en-US" sz="750" dirty="0"/>
          </a:p>
        </p:txBody>
      </p:sp>
      <p:sp>
        <p:nvSpPr>
          <p:cNvPr id="25" name="Shape 22"/>
          <p:cNvSpPr/>
          <p:nvPr/>
        </p:nvSpPr>
        <p:spPr>
          <a:xfrm>
            <a:off x="5632704" y="2514600"/>
            <a:ext cx="1572768" cy="2395728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5632704" y="2514600"/>
            <a:ext cx="1572768" cy="548640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5632704" y="2514600"/>
            <a:ext cx="157276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dirty="0">
                <a:solidFill>
                  <a:srgbClr val="000000"/>
                </a:solidFill>
              </a:rPr>
              <a:t>📡</a:t>
            </a:r>
            <a:endParaRPr lang="en-US" sz="2200" dirty="0"/>
          </a:p>
        </p:txBody>
      </p:sp>
      <p:sp>
        <p:nvSpPr>
          <p:cNvPr id="28" name="Text 25"/>
          <p:cNvSpPr/>
          <p:nvPr/>
        </p:nvSpPr>
        <p:spPr>
          <a:xfrm>
            <a:off x="5687568" y="31089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TRANSMITIDA</a:t>
            </a:r>
            <a:endParaRPr lang="en-US" sz="850" dirty="0"/>
          </a:p>
        </p:txBody>
      </p:sp>
      <p:sp>
        <p:nvSpPr>
          <p:cNvPr id="29" name="Text 26"/>
          <p:cNvSpPr/>
          <p:nvPr/>
        </p:nvSpPr>
        <p:spPr>
          <a:xfrm>
            <a:off x="5687568" y="3529584"/>
            <a:ext cx="1463040" cy="1316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Correo institucional, radiocomunicaciones.</a:t>
            </a:r>
            <a:endParaRPr lang="en-US" sz="750" dirty="0"/>
          </a:p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 exclusivo de canales autorizados.</a:t>
            </a:r>
            <a:endParaRPr lang="en-US" sz="750" dirty="0"/>
          </a:p>
        </p:txBody>
      </p:sp>
      <p:sp>
        <p:nvSpPr>
          <p:cNvPr id="30" name="Shape 27"/>
          <p:cNvSpPr/>
          <p:nvPr/>
        </p:nvSpPr>
        <p:spPr>
          <a:xfrm>
            <a:off x="7434072" y="2514600"/>
            <a:ext cx="1572768" cy="2395728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31" name="Shape 28"/>
          <p:cNvSpPr/>
          <p:nvPr/>
        </p:nvSpPr>
        <p:spPr>
          <a:xfrm>
            <a:off x="7434072" y="2514600"/>
            <a:ext cx="1572768" cy="548640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32" name="Text 29"/>
          <p:cNvSpPr/>
          <p:nvPr/>
        </p:nvSpPr>
        <p:spPr>
          <a:xfrm>
            <a:off x="7434072" y="2514600"/>
            <a:ext cx="157276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dirty="0">
                <a:solidFill>
                  <a:srgbClr val="000000"/>
                </a:solidFill>
              </a:rPr>
              <a:t>🎥</a:t>
            </a:r>
            <a:endParaRPr lang="en-US" sz="2200" dirty="0"/>
          </a:p>
        </p:txBody>
      </p:sp>
      <p:sp>
        <p:nvSpPr>
          <p:cNvPr id="33" name="Text 30"/>
          <p:cNvSpPr/>
          <p:nvPr/>
        </p:nvSpPr>
        <p:spPr>
          <a:xfrm>
            <a:off x="7488936" y="3108960"/>
            <a:ext cx="14630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/ IMÁGENES</a:t>
            </a:r>
            <a:endParaRPr lang="en-US" sz="850" dirty="0"/>
          </a:p>
        </p:txBody>
      </p:sp>
      <p:sp>
        <p:nvSpPr>
          <p:cNvPr id="34" name="Text 31"/>
          <p:cNvSpPr/>
          <p:nvPr/>
        </p:nvSpPr>
        <p:spPr>
          <a:xfrm>
            <a:off x="7488936" y="3529584"/>
            <a:ext cx="1463040" cy="13167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Grabaciones, fotografías de instalaciones.</a:t>
            </a:r>
            <a:endParaRPr lang="en-US" sz="750" dirty="0"/>
          </a:p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estricto de dispositivos con cámara.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clase5/imgs/siempre_protegida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5101C">
              <a:alpha val="70000"/>
            </a:srgbClr>
          </a:solidFill>
          <a:ln w="12700">
            <a:solidFill>
              <a:srgbClr val="05101C">
                <a:alpha val="70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457200" y="914400"/>
            <a:ext cx="8229600" cy="3337560"/>
          </a:xfrm>
          <a:prstGeom prst="rect">
            <a:avLst/>
          </a:prstGeom>
          <a:solidFill>
            <a:srgbClr val="0F2540">
              <a:alpha val="80000"/>
            </a:srgbClr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502920" y="822960"/>
            <a:ext cx="1097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❝</a:t>
            </a:r>
            <a:endParaRPr lang="en-US" sz="7200" dirty="0"/>
          </a:p>
        </p:txBody>
      </p:sp>
      <p:sp>
        <p:nvSpPr>
          <p:cNvPr id="6" name="Text 3"/>
          <p:cNvSpPr/>
          <p:nvPr/>
        </p:nvSpPr>
        <p:spPr>
          <a:xfrm>
            <a:off x="914400" y="1188720"/>
            <a:ext cx="731520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…No importa la forma que la información toma,</a:t>
            </a:r>
            <a:endParaRPr lang="en-US" sz="2000" dirty="0"/>
          </a:p>
          <a:p>
            <a:pPr algn="ctr" indent="0" marL="0">
              <a:buNone/>
            </a:pPr>
            <a:r>
              <a:rPr lang="en-US" sz="2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los medios por los cuales ella es compartida</a:t>
            </a:r>
            <a:endParaRPr lang="en-US" sz="2000" dirty="0"/>
          </a:p>
          <a:p>
            <a:pPr algn="ctr" indent="0" marL="0">
              <a:buNone/>
            </a:pPr>
            <a:r>
              <a:rPr lang="en-US" sz="2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 almacenada,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914400" y="2651760"/>
            <a:ext cx="73152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debe SIEMPRE ser protegida apropiadamente.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7589520" y="3200400"/>
            <a:ext cx="10972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72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❞</a:t>
            </a:r>
            <a:endParaRPr lang="en-US" sz="7200" dirty="0"/>
          </a:p>
        </p:txBody>
      </p:sp>
      <p:sp>
        <p:nvSpPr>
          <p:cNvPr id="9" name="Shape 6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Principio fundamental de Seguridad de la Información — Armada de Chile</a:t>
            </a:r>
            <a:endParaRPr lang="en-US" sz="7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· REDES SOCIALES AUTORIZADAS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cuentas oficiales de la Armada de Chile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Redes Sociales — Solo personal autorizado puede publicar</a:t>
            </a:r>
            <a:endParaRPr lang="en-US" sz="750" dirty="0"/>
          </a:p>
        </p:txBody>
      </p:sp>
      <p:pic>
        <p:nvPicPr>
          <p:cNvPr id="8" name="Image 0" descr="/home/claude/clase5/imgs/redes_sociales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768096"/>
            <a:ext cx="9144000" cy="128016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0" y="768096"/>
            <a:ext cx="9144000" cy="1280160"/>
          </a:xfrm>
          <a:prstGeom prst="rect">
            <a:avLst/>
          </a:prstGeom>
          <a:solidFill>
            <a:srgbClr val="05101C">
              <a:alpha val="50000"/>
            </a:srgbClr>
          </a:solidFill>
          <a:ln w="12700">
            <a:solidFill>
              <a:srgbClr val="05101C">
                <a:alpha val="50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274320" y="2176272"/>
            <a:ext cx="2029968" cy="2514600"/>
          </a:xfrm>
          <a:prstGeom prst="rect">
            <a:avLst/>
          </a:prstGeom>
          <a:solidFill>
            <a:srgbClr val="0F2540"/>
          </a:solidFill>
          <a:ln w="12700">
            <a:solidFill>
              <a:srgbClr val="3B599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274320" y="2176272"/>
            <a:ext cx="2029968" cy="621792"/>
          </a:xfrm>
          <a:prstGeom prst="rect">
            <a:avLst/>
          </a:prstGeom>
          <a:solidFill>
            <a:srgbClr val="3B5998"/>
          </a:solidFill>
          <a:ln w="12700">
            <a:solidFill>
              <a:srgbClr val="3B599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274320" y="2176272"/>
            <a:ext cx="2029968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</a:t>
            </a:r>
            <a:endParaRPr lang="en-US" sz="2600" dirty="0"/>
          </a:p>
        </p:txBody>
      </p:sp>
      <p:sp>
        <p:nvSpPr>
          <p:cNvPr id="13" name="Text 10"/>
          <p:cNvSpPr/>
          <p:nvPr/>
        </p:nvSpPr>
        <p:spPr>
          <a:xfrm>
            <a:off x="347472" y="2871216"/>
            <a:ext cx="18836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347472" y="3246120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3B599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@ArmadaChile</a:t>
            </a:r>
            <a:endParaRPr lang="en-US" sz="950" dirty="0"/>
          </a:p>
        </p:txBody>
      </p:sp>
      <p:sp>
        <p:nvSpPr>
          <p:cNvPr id="15" name="Text 12"/>
          <p:cNvSpPr/>
          <p:nvPr/>
        </p:nvSpPr>
        <p:spPr>
          <a:xfrm>
            <a:off x="347472" y="3566160"/>
            <a:ext cx="188366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Noticias y comunicados oficiales</a:t>
            </a:r>
            <a:endParaRPr lang="en-US" sz="900" dirty="0"/>
          </a:p>
        </p:txBody>
      </p:sp>
      <p:sp>
        <p:nvSpPr>
          <p:cNvPr id="16" name="Shape 13"/>
          <p:cNvSpPr/>
          <p:nvPr/>
        </p:nvSpPr>
        <p:spPr>
          <a:xfrm>
            <a:off x="2450592" y="2176272"/>
            <a:ext cx="2029968" cy="2514600"/>
          </a:xfrm>
          <a:prstGeom prst="rect">
            <a:avLst/>
          </a:prstGeom>
          <a:solidFill>
            <a:srgbClr val="0F2540"/>
          </a:solidFill>
          <a:ln w="12700">
            <a:solidFill>
              <a:srgbClr val="1DA1F2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2450592" y="2176272"/>
            <a:ext cx="2029968" cy="621792"/>
          </a:xfrm>
          <a:prstGeom prst="rect">
            <a:avLst/>
          </a:prstGeom>
          <a:solidFill>
            <a:srgbClr val="1DA1F2"/>
          </a:solidFill>
          <a:ln w="12700">
            <a:solidFill>
              <a:srgbClr val="1DA1F2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2450592" y="2176272"/>
            <a:ext cx="2029968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𝕏</a:t>
            </a:r>
            <a:endParaRPr lang="en-US" sz="2600" dirty="0"/>
          </a:p>
        </p:txBody>
      </p:sp>
      <p:sp>
        <p:nvSpPr>
          <p:cNvPr id="19" name="Text 16"/>
          <p:cNvSpPr/>
          <p:nvPr/>
        </p:nvSpPr>
        <p:spPr>
          <a:xfrm>
            <a:off x="2523744" y="2871216"/>
            <a:ext cx="18836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X (TWITTER)</a:t>
            </a:r>
            <a:endParaRPr lang="en-US" sz="1150" dirty="0"/>
          </a:p>
        </p:txBody>
      </p:sp>
      <p:sp>
        <p:nvSpPr>
          <p:cNvPr id="20" name="Text 17"/>
          <p:cNvSpPr/>
          <p:nvPr/>
        </p:nvSpPr>
        <p:spPr>
          <a:xfrm>
            <a:off x="2523744" y="3246120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1DA1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@Armada_Chile</a:t>
            </a:r>
            <a:endParaRPr lang="en-US" sz="950" dirty="0"/>
          </a:p>
        </p:txBody>
      </p:sp>
      <p:sp>
        <p:nvSpPr>
          <p:cNvPr id="21" name="Text 18"/>
          <p:cNvSpPr/>
          <p:nvPr/>
        </p:nvSpPr>
        <p:spPr>
          <a:xfrm>
            <a:off x="2523744" y="3566160"/>
            <a:ext cx="188366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Información oficial en tiempo real</a:t>
            </a:r>
            <a:endParaRPr lang="en-US" sz="900" dirty="0"/>
          </a:p>
        </p:txBody>
      </p:sp>
      <p:sp>
        <p:nvSpPr>
          <p:cNvPr id="22" name="Shape 19"/>
          <p:cNvSpPr/>
          <p:nvPr/>
        </p:nvSpPr>
        <p:spPr>
          <a:xfrm>
            <a:off x="4626864" y="2176272"/>
            <a:ext cx="2029968" cy="2514600"/>
          </a:xfrm>
          <a:prstGeom prst="rect">
            <a:avLst/>
          </a:prstGeom>
          <a:solidFill>
            <a:srgbClr val="0F2540"/>
          </a:solidFill>
          <a:ln w="12700">
            <a:solidFill>
              <a:srgbClr val="FF0000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4626864" y="2176272"/>
            <a:ext cx="2029968" cy="621792"/>
          </a:xfrm>
          <a:prstGeom prst="rect">
            <a:avLst/>
          </a:prstGeom>
          <a:solidFill>
            <a:srgbClr val="FF0000"/>
          </a:solidFill>
          <a:ln w="12700">
            <a:solidFill>
              <a:srgbClr val="FF0000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4626864" y="2176272"/>
            <a:ext cx="2029968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</a:t>
            </a:r>
            <a:endParaRPr lang="en-US" sz="2600" dirty="0"/>
          </a:p>
        </p:txBody>
      </p:sp>
      <p:sp>
        <p:nvSpPr>
          <p:cNvPr id="25" name="Text 22"/>
          <p:cNvSpPr/>
          <p:nvPr/>
        </p:nvSpPr>
        <p:spPr>
          <a:xfrm>
            <a:off x="4700016" y="2871216"/>
            <a:ext cx="18836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YOUTUBE</a:t>
            </a:r>
            <a:endParaRPr lang="en-US" sz="1150" dirty="0"/>
          </a:p>
        </p:txBody>
      </p:sp>
      <p:sp>
        <p:nvSpPr>
          <p:cNvPr id="26" name="Text 23"/>
          <p:cNvSpPr/>
          <p:nvPr/>
        </p:nvSpPr>
        <p:spPr>
          <a:xfrm>
            <a:off x="4700016" y="3246120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FF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Armada de Chile</a:t>
            </a:r>
            <a:endParaRPr lang="en-US" sz="950" dirty="0"/>
          </a:p>
        </p:txBody>
      </p:sp>
      <p:sp>
        <p:nvSpPr>
          <p:cNvPr id="27" name="Text 24"/>
          <p:cNvSpPr/>
          <p:nvPr/>
        </p:nvSpPr>
        <p:spPr>
          <a:xfrm>
            <a:off x="4700016" y="3566160"/>
            <a:ext cx="188366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Videos institucionales y operacionales</a:t>
            </a:r>
            <a:endParaRPr lang="en-US" sz="900" dirty="0"/>
          </a:p>
        </p:txBody>
      </p:sp>
      <p:sp>
        <p:nvSpPr>
          <p:cNvPr id="28" name="Shape 25"/>
          <p:cNvSpPr/>
          <p:nvPr/>
        </p:nvSpPr>
        <p:spPr>
          <a:xfrm>
            <a:off x="6803136" y="2176272"/>
            <a:ext cx="2029968" cy="2514600"/>
          </a:xfrm>
          <a:prstGeom prst="rect">
            <a:avLst/>
          </a:prstGeom>
          <a:solidFill>
            <a:srgbClr val="0F2540"/>
          </a:solidFill>
          <a:ln w="12700">
            <a:solidFill>
              <a:srgbClr val="C13584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9" name="Shape 26"/>
          <p:cNvSpPr/>
          <p:nvPr/>
        </p:nvSpPr>
        <p:spPr>
          <a:xfrm>
            <a:off x="6803136" y="2176272"/>
            <a:ext cx="2029968" cy="621792"/>
          </a:xfrm>
          <a:prstGeom prst="rect">
            <a:avLst/>
          </a:prstGeom>
          <a:solidFill>
            <a:srgbClr val="C13584"/>
          </a:solidFill>
          <a:ln w="12700">
            <a:solidFill>
              <a:srgbClr val="C13584"/>
            </a:solidFill>
            <a:prstDash val="solid"/>
          </a:ln>
        </p:spPr>
      </p:sp>
      <p:sp>
        <p:nvSpPr>
          <p:cNvPr id="30" name="Text 27"/>
          <p:cNvSpPr/>
          <p:nvPr/>
        </p:nvSpPr>
        <p:spPr>
          <a:xfrm>
            <a:off x="6803136" y="2176272"/>
            <a:ext cx="2029968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📷</a:t>
            </a:r>
            <a:endParaRPr lang="en-US" sz="2600" dirty="0"/>
          </a:p>
        </p:txBody>
      </p:sp>
      <p:sp>
        <p:nvSpPr>
          <p:cNvPr id="31" name="Text 28"/>
          <p:cNvSpPr/>
          <p:nvPr/>
        </p:nvSpPr>
        <p:spPr>
          <a:xfrm>
            <a:off x="6876288" y="2871216"/>
            <a:ext cx="18836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</a:t>
            </a:r>
            <a:endParaRPr lang="en-US" sz="1150" dirty="0"/>
          </a:p>
        </p:txBody>
      </p:sp>
      <p:sp>
        <p:nvSpPr>
          <p:cNvPr id="32" name="Text 29"/>
          <p:cNvSpPr/>
          <p:nvPr/>
        </p:nvSpPr>
        <p:spPr>
          <a:xfrm>
            <a:off x="6876288" y="3246120"/>
            <a:ext cx="188366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dirty="0">
                <a:solidFill>
                  <a:srgbClr val="C135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@armada_chile</a:t>
            </a:r>
            <a:endParaRPr lang="en-US" sz="950" dirty="0"/>
          </a:p>
        </p:txBody>
      </p:sp>
      <p:sp>
        <p:nvSpPr>
          <p:cNvPr id="33" name="Text 30"/>
          <p:cNvSpPr/>
          <p:nvPr/>
        </p:nvSpPr>
        <p:spPr>
          <a:xfrm>
            <a:off x="6876288" y="3566160"/>
            <a:ext cx="188366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Registro fotográfico de actividades</a:t>
            </a:r>
            <a:endParaRPr lang="en-US" sz="900" dirty="0"/>
          </a:p>
        </p:txBody>
      </p:sp>
      <p:sp>
        <p:nvSpPr>
          <p:cNvPr id="34" name="Shape 31"/>
          <p:cNvSpPr/>
          <p:nvPr/>
        </p:nvSpPr>
        <p:spPr>
          <a:xfrm>
            <a:off x="274320" y="4736592"/>
            <a:ext cx="8595360" cy="201168"/>
          </a:xfrm>
          <a:prstGeom prst="rect">
            <a:avLst/>
          </a:prstGeom>
          <a:solidFill>
            <a:srgbClr val="1A0000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35" name="Text 32"/>
          <p:cNvSpPr/>
          <p:nvPr/>
        </p:nvSpPr>
        <p:spPr>
          <a:xfrm>
            <a:off x="320040" y="4745736"/>
            <a:ext cx="8503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PROHIBIDO publicar información sobre actividades operacionales, personal, instalaciones o material sin autorización expresa del Mando.</a:t>
            </a:r>
            <a:endParaRPr lang="en-US" sz="8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· REGISTRO Y DIFUSIÓN DE ACTIVIDADES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personal autorizado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Difusión de Actividades Institucionales</a:t>
            </a:r>
            <a:endParaRPr lang="en-US" sz="750" dirty="0"/>
          </a:p>
        </p:txBody>
      </p:sp>
      <p:pic>
        <p:nvPicPr>
          <p:cNvPr id="8" name="Image 0" descr="/home/claude/clase5/imgs/bg_naval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54880" y="841248"/>
            <a:ext cx="4160520" cy="397764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4754880" y="841248"/>
            <a:ext cx="4160520" cy="3977640"/>
          </a:xfrm>
          <a:prstGeom prst="rect">
            <a:avLst/>
          </a:prstGeom>
          <a:solidFill>
            <a:srgbClr val="05101C">
              <a:alpha val="50000"/>
            </a:srgbClr>
          </a:solidFill>
          <a:ln w="12700">
            <a:solidFill>
              <a:srgbClr val="05101C">
                <a:alpha val="50000"/>
              </a:srgbClr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274320" y="841248"/>
            <a:ext cx="429768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274320" y="841248"/>
            <a:ext cx="548640" cy="841248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274320" y="841248"/>
            <a:ext cx="54864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000000"/>
                </a:solidFill>
              </a:rPr>
              <a:t>👤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877824" y="896112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¿QUIÉN puede publicar?</a:t>
            </a:r>
            <a:endParaRPr lang="en-US" sz="1150" dirty="0"/>
          </a:p>
        </p:txBody>
      </p:sp>
      <p:sp>
        <p:nvSpPr>
          <p:cNvPr id="14" name="Text 11"/>
          <p:cNvSpPr/>
          <p:nvPr/>
        </p:nvSpPr>
        <p:spPr>
          <a:xfrm>
            <a:off x="877824" y="1188720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el personal expresamente autorizado por el Mando. No toda foto o video puede difundirse.</a:t>
            </a:r>
            <a:endParaRPr lang="en-US" sz="900" dirty="0"/>
          </a:p>
        </p:txBody>
      </p:sp>
      <p:sp>
        <p:nvSpPr>
          <p:cNvPr id="15" name="Shape 12"/>
          <p:cNvSpPr/>
          <p:nvPr/>
        </p:nvSpPr>
        <p:spPr>
          <a:xfrm>
            <a:off x="274320" y="1828800"/>
            <a:ext cx="429768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274320" y="1828800"/>
            <a:ext cx="548640" cy="841248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274320" y="1828800"/>
            <a:ext cx="54864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000000"/>
                </a:solidFill>
              </a:rPr>
              <a:t>📋</a:t>
            </a:r>
            <a:endParaRPr lang="en-US" sz="2000" dirty="0"/>
          </a:p>
        </p:txBody>
      </p:sp>
      <p:sp>
        <p:nvSpPr>
          <p:cNvPr id="18" name="Text 15"/>
          <p:cNvSpPr/>
          <p:nvPr/>
        </p:nvSpPr>
        <p:spPr>
          <a:xfrm>
            <a:off x="877824" y="1883664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¿QUÉ se puede registrar?</a:t>
            </a:r>
            <a:endParaRPr lang="en-US" sz="1150" dirty="0"/>
          </a:p>
        </p:txBody>
      </p:sp>
      <p:sp>
        <p:nvSpPr>
          <p:cNvPr id="19" name="Text 16"/>
          <p:cNvSpPr/>
          <p:nvPr/>
        </p:nvSpPr>
        <p:spPr>
          <a:xfrm>
            <a:off x="877824" y="2176272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Actividades declaradas por el jefe de la unidad. Nunca posiciones, equipos sensibles o personal.</a:t>
            </a:r>
            <a:endParaRPr lang="en-US" sz="900" dirty="0"/>
          </a:p>
        </p:txBody>
      </p:sp>
      <p:sp>
        <p:nvSpPr>
          <p:cNvPr id="20" name="Shape 17"/>
          <p:cNvSpPr/>
          <p:nvPr/>
        </p:nvSpPr>
        <p:spPr>
          <a:xfrm>
            <a:off x="274320" y="2816352"/>
            <a:ext cx="429768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274320" y="2816352"/>
            <a:ext cx="548640" cy="841248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274320" y="2816352"/>
            <a:ext cx="54864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000000"/>
                </a:solidFill>
              </a:rPr>
              <a:t>🌐</a:t>
            </a:r>
            <a:endParaRPr lang="en-US" sz="2000" dirty="0"/>
          </a:p>
        </p:txBody>
      </p:sp>
      <p:sp>
        <p:nvSpPr>
          <p:cNvPr id="23" name="Text 20"/>
          <p:cNvSpPr/>
          <p:nvPr/>
        </p:nvSpPr>
        <p:spPr>
          <a:xfrm>
            <a:off x="877824" y="2871216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¿DÓNDE se puede publicar?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877824" y="3163824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en cuentas oficiales institucionales autorizadas. Cuentas personales requieren autorización.</a:t>
            </a:r>
            <a:endParaRPr lang="en-US" sz="900" dirty="0"/>
          </a:p>
        </p:txBody>
      </p:sp>
      <p:sp>
        <p:nvSpPr>
          <p:cNvPr id="25" name="Shape 22"/>
          <p:cNvSpPr/>
          <p:nvPr/>
        </p:nvSpPr>
        <p:spPr>
          <a:xfrm>
            <a:off x="274320" y="3803904"/>
            <a:ext cx="4297680" cy="841248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274320" y="3803904"/>
            <a:ext cx="548640" cy="841248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274320" y="3803904"/>
            <a:ext cx="548640" cy="8412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dirty="0">
                <a:solidFill>
                  <a:srgbClr val="000000"/>
                </a:solidFill>
              </a:rPr>
              <a:t>⏰</a:t>
            </a:r>
            <a:endParaRPr lang="en-US" sz="2000" dirty="0"/>
          </a:p>
        </p:txBody>
      </p:sp>
      <p:sp>
        <p:nvSpPr>
          <p:cNvPr id="28" name="Text 25"/>
          <p:cNvSpPr/>
          <p:nvPr/>
        </p:nvSpPr>
        <p:spPr>
          <a:xfrm>
            <a:off x="877824" y="3858768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D486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¿CUÁNDO se puede publicar?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877824" y="4151376"/>
            <a:ext cx="3657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Después de que la actividad ha concluido y el Mando ha autorizado la difusión de la información.</a:t>
            </a:r>
            <a:endParaRPr lang="en-US" sz="900" dirty="0"/>
          </a:p>
        </p:txBody>
      </p:sp>
      <p:sp>
        <p:nvSpPr>
          <p:cNvPr id="30" name="Text 27"/>
          <p:cNvSpPr/>
          <p:nvPr/>
        </p:nvSpPr>
        <p:spPr>
          <a:xfrm>
            <a:off x="4800600" y="3749040"/>
            <a:ext cx="4023360" cy="621792"/>
          </a:xfrm>
          <a:prstGeom prst="rect">
            <a:avLst/>
          </a:prstGeom>
          <a:solidFill>
            <a:srgbClr val="8B1A1A"/>
          </a:solidFill>
          <a:ln>
            <a:solidFill>
              <a:srgbClr val="8B1A1A"/>
            </a:solidFill>
          </a:ln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SOLO PERSONAL AUTORIZADO</a:t>
            </a:r>
            <a:endParaRPr lang="en-US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clase5/imgs/seg_fisica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A1A2E">
              <a:alpha val="82000"/>
            </a:srgbClr>
          </a:solidFill>
          <a:ln w="12700">
            <a:solidFill>
              <a:srgbClr val="0A1A2E">
                <a:alpha val="82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00"/>
          </a:solidFill>
          <a:ln w="12700">
            <a:solidFill>
              <a:srgbClr val="000000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0" y="2286000"/>
            <a:ext cx="9144000" cy="54864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365760" y="1097280"/>
            <a:ext cx="82296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0" b="1" spc="800" kern="0" dirty="0">
                <a:solidFill>
                  <a:srgbClr val="C9A227">
                    <a:alpha val="30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8000" dirty="0"/>
          </a:p>
        </p:txBody>
      </p:sp>
      <p:sp>
        <p:nvSpPr>
          <p:cNvPr id="8" name="Text 5"/>
          <p:cNvSpPr/>
          <p:nvPr/>
        </p:nvSpPr>
        <p:spPr>
          <a:xfrm>
            <a:off x="365760" y="2468880"/>
            <a:ext cx="8229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400" b="1" spc="400" kern="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FÍSICA Y DEL MATERIAL</a:t>
            </a:r>
            <a:endParaRPr lang="en-US" sz="3400" dirty="0"/>
          </a:p>
        </p:txBody>
      </p:sp>
      <p:sp>
        <p:nvSpPr>
          <p:cNvPr id="9" name="Text 6"/>
          <p:cNvSpPr/>
          <p:nvPr/>
        </p:nvSpPr>
        <p:spPr>
          <a:xfrm>
            <a:off x="365760" y="3474720"/>
            <a:ext cx="8229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Protección de instalaciones y activos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Bloque 2 de 2</a:t>
            </a:r>
            <a:endParaRPr lang="en-US" sz="7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· SEGURIDAD FÍSICA Y DEL MATERIAL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 principal: protección y negación de acceso no autorizado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Seguridad Física — DDI 400005</a:t>
            </a:r>
            <a:endParaRPr lang="en-US" sz="750" dirty="0"/>
          </a:p>
        </p:txBody>
      </p:sp>
      <p:pic>
        <p:nvPicPr>
          <p:cNvPr id="8" name="Image 0" descr="/home/claude/clase5/imgs/seg_fisica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841248"/>
            <a:ext cx="3840480" cy="283464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228600" y="3611880"/>
            <a:ext cx="3840480" cy="292608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256032" y="3630168"/>
            <a:ext cx="37856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Instalación naval con defensa perimetral activa</a:t>
            </a:r>
            <a:endParaRPr lang="en-US" sz="800" dirty="0"/>
          </a:p>
        </p:txBody>
      </p:sp>
      <p:sp>
        <p:nvSpPr>
          <p:cNvPr id="11" name="Shape 8"/>
          <p:cNvSpPr/>
          <p:nvPr/>
        </p:nvSpPr>
        <p:spPr>
          <a:xfrm>
            <a:off x="4297680" y="896112"/>
            <a:ext cx="2212848" cy="1097280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297680" y="896112"/>
            <a:ext cx="2212848" cy="384048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297680" y="896112"/>
            <a:ext cx="22128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00000"/>
                </a:solidFill>
              </a:rPr>
              <a:t>🔒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4370832" y="1335024"/>
            <a:ext cx="206654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CERCOS Y BARRERAS</a:t>
            </a:r>
            <a:endParaRPr lang="en-US" sz="900" dirty="0"/>
          </a:p>
        </p:txBody>
      </p:sp>
      <p:sp>
        <p:nvSpPr>
          <p:cNvPr id="15" name="Shape 12"/>
          <p:cNvSpPr/>
          <p:nvPr/>
        </p:nvSpPr>
        <p:spPr>
          <a:xfrm>
            <a:off x="4297680" y="2157984"/>
            <a:ext cx="2212848" cy="1097280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4297680" y="2157984"/>
            <a:ext cx="2212848" cy="384048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297680" y="2157984"/>
            <a:ext cx="22128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00000"/>
                </a:solidFill>
              </a:rPr>
              <a:t>💡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4370832" y="2596896"/>
            <a:ext cx="206654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SISTEMAS DE ILUMINACIÓN</a:t>
            </a:r>
            <a:endParaRPr lang="en-US" sz="900" dirty="0"/>
          </a:p>
        </p:txBody>
      </p:sp>
      <p:sp>
        <p:nvSpPr>
          <p:cNvPr id="19" name="Shape 16"/>
          <p:cNvSpPr/>
          <p:nvPr/>
        </p:nvSpPr>
        <p:spPr>
          <a:xfrm>
            <a:off x="4297680" y="3419856"/>
            <a:ext cx="2212848" cy="1097280"/>
          </a:xfrm>
          <a:prstGeom prst="rect">
            <a:avLst/>
          </a:prstGeom>
          <a:solidFill>
            <a:srgbClr val="0F2540"/>
          </a:solidFill>
          <a:ln w="12700">
            <a:solidFill>
              <a:srgbClr val="1B3A6B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4297680" y="3419856"/>
            <a:ext cx="2212848" cy="384048"/>
          </a:xfrm>
          <a:prstGeom prst="rect">
            <a:avLst/>
          </a:prstGeom>
          <a:solidFill>
            <a:srgbClr val="1B3A6B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297680" y="3419856"/>
            <a:ext cx="22128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00000"/>
                </a:solidFill>
              </a:rPr>
              <a:t>👮</a:t>
            </a:r>
            <a:endParaRPr lang="en-US" sz="1600" dirty="0"/>
          </a:p>
        </p:txBody>
      </p:sp>
      <p:sp>
        <p:nvSpPr>
          <p:cNvPr id="22" name="Text 19"/>
          <p:cNvSpPr/>
          <p:nvPr/>
        </p:nvSpPr>
        <p:spPr>
          <a:xfrm>
            <a:off x="4370832" y="3858768"/>
            <a:ext cx="206654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GUARDIA PERMANENTE</a:t>
            </a:r>
            <a:endParaRPr lang="en-US" sz="900" dirty="0"/>
          </a:p>
        </p:txBody>
      </p:sp>
      <p:sp>
        <p:nvSpPr>
          <p:cNvPr id="23" name="Shape 20"/>
          <p:cNvSpPr/>
          <p:nvPr/>
        </p:nvSpPr>
        <p:spPr>
          <a:xfrm>
            <a:off x="6675120" y="896112"/>
            <a:ext cx="2212848" cy="1097280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4" name="Shape 21"/>
          <p:cNvSpPr/>
          <p:nvPr/>
        </p:nvSpPr>
        <p:spPr>
          <a:xfrm>
            <a:off x="6675120" y="896112"/>
            <a:ext cx="2212848" cy="384048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6675120" y="896112"/>
            <a:ext cx="22128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00000"/>
                </a:solidFill>
              </a:rPr>
              <a:t>🔑</a:t>
            </a:r>
            <a:endParaRPr lang="en-US" sz="1600" dirty="0"/>
          </a:p>
        </p:txBody>
      </p:sp>
      <p:sp>
        <p:nvSpPr>
          <p:cNvPr id="26" name="Text 23"/>
          <p:cNvSpPr/>
          <p:nvPr/>
        </p:nvSpPr>
        <p:spPr>
          <a:xfrm>
            <a:off x="6748272" y="1335024"/>
            <a:ext cx="206654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DISPOSITIVOS DE CIERRE</a:t>
            </a:r>
            <a:endParaRPr lang="en-US" sz="900" dirty="0"/>
          </a:p>
        </p:txBody>
      </p:sp>
      <p:sp>
        <p:nvSpPr>
          <p:cNvPr id="27" name="Shape 24"/>
          <p:cNvSpPr/>
          <p:nvPr/>
        </p:nvSpPr>
        <p:spPr>
          <a:xfrm>
            <a:off x="6675120" y="2157984"/>
            <a:ext cx="2212848" cy="1097280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8" name="Shape 25"/>
          <p:cNvSpPr/>
          <p:nvPr/>
        </p:nvSpPr>
        <p:spPr>
          <a:xfrm>
            <a:off x="6675120" y="2157984"/>
            <a:ext cx="2212848" cy="384048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6675120" y="2157984"/>
            <a:ext cx="22128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00000"/>
                </a:solidFill>
              </a:rPr>
              <a:t>🚫</a:t>
            </a:r>
            <a:endParaRPr lang="en-US" sz="1600" dirty="0"/>
          </a:p>
        </p:txBody>
      </p:sp>
      <p:sp>
        <p:nvSpPr>
          <p:cNvPr id="30" name="Text 27"/>
          <p:cNvSpPr/>
          <p:nvPr/>
        </p:nvSpPr>
        <p:spPr>
          <a:xfrm>
            <a:off x="6748272" y="2596896"/>
            <a:ext cx="206654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ÁREAS RESTRINGIDAS/PROHIBIDAS</a:t>
            </a:r>
            <a:endParaRPr lang="en-US" sz="900" dirty="0"/>
          </a:p>
        </p:txBody>
      </p:sp>
      <p:sp>
        <p:nvSpPr>
          <p:cNvPr id="31" name="Shape 28"/>
          <p:cNvSpPr/>
          <p:nvPr/>
        </p:nvSpPr>
        <p:spPr>
          <a:xfrm>
            <a:off x="6675120" y="3419856"/>
            <a:ext cx="2212848" cy="1097280"/>
          </a:xfrm>
          <a:prstGeom prst="rect">
            <a:avLst/>
          </a:prstGeom>
          <a:solidFill>
            <a:srgbClr val="0F2540"/>
          </a:solidFill>
          <a:ln w="12700">
            <a:solidFill>
              <a:srgbClr val="5D4E3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32" name="Shape 29"/>
          <p:cNvSpPr/>
          <p:nvPr/>
        </p:nvSpPr>
        <p:spPr>
          <a:xfrm>
            <a:off x="6675120" y="3419856"/>
            <a:ext cx="2212848" cy="384048"/>
          </a:xfrm>
          <a:prstGeom prst="rect">
            <a:avLst/>
          </a:prstGeom>
          <a:solidFill>
            <a:srgbClr val="5D4E37"/>
          </a:solidFill>
          <a:ln w="12700">
            <a:solidFill>
              <a:srgbClr val="5D4E37"/>
            </a:solidFill>
            <a:prstDash val="solid"/>
          </a:ln>
        </p:spPr>
      </p:sp>
      <p:sp>
        <p:nvSpPr>
          <p:cNvPr id="33" name="Text 30"/>
          <p:cNvSpPr/>
          <p:nvPr/>
        </p:nvSpPr>
        <p:spPr>
          <a:xfrm>
            <a:off x="6675120" y="3419856"/>
            <a:ext cx="22128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dirty="0">
                <a:solidFill>
                  <a:srgbClr val="000000"/>
                </a:solidFill>
              </a:rPr>
              <a:t>✅</a:t>
            </a:r>
            <a:endParaRPr lang="en-US" sz="1600" dirty="0"/>
          </a:p>
        </p:txBody>
      </p:sp>
      <p:sp>
        <p:nvSpPr>
          <p:cNvPr id="34" name="Text 31"/>
          <p:cNvSpPr/>
          <p:nvPr/>
        </p:nvSpPr>
        <p:spPr>
          <a:xfrm>
            <a:off x="6748272" y="3858768"/>
            <a:ext cx="2066544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DE ACCESO Y REVISIÓN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· CONTROL DE ACCESO — Acceso autorizado vs denegado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Reproducir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Control de Acceso — Zonas libre, restringida y prohibida</a:t>
            </a:r>
            <a:endParaRPr lang="en-US" sz="7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28600" y="841248"/>
            <a:ext cx="8686800" cy="39136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28600" y="4736592"/>
            <a:ext cx="8686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Simulación de procedimiento de control de acceso — Autorizado, Escáner y Denegado</a:t>
            </a:r>
            <a:endParaRPr lang="en-US" sz="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VIDEO · CAPAS DE SEGURIDAD FÍSICA — Defensa en Profundidad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 Reproducir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Defensa en Profundidad — 5 capas de seguridad física</a:t>
            </a:r>
            <a:endParaRPr lang="en-US" sz="7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274320" y="841248"/>
            <a:ext cx="5669280" cy="391363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74320" y="4736592"/>
            <a:ext cx="5669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8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▲  Las 5 capas de protección física perimetral activan en secuencia</a:t>
            </a:r>
            <a:endParaRPr lang="en-US" sz="800" dirty="0"/>
          </a:p>
        </p:txBody>
      </p:sp>
      <p:sp>
        <p:nvSpPr>
          <p:cNvPr id="10" name="Shape 7"/>
          <p:cNvSpPr/>
          <p:nvPr/>
        </p:nvSpPr>
        <p:spPr>
          <a:xfrm>
            <a:off x="6126480" y="896112"/>
            <a:ext cx="2788920" cy="713232"/>
          </a:xfrm>
          <a:prstGeom prst="rect">
            <a:avLst/>
          </a:prstGeom>
          <a:solidFill>
            <a:srgbClr val="0F2540"/>
          </a:solidFill>
          <a:ln w="12700">
            <a:solidFill>
              <a:srgbClr val="1A5228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6126480" y="896112"/>
            <a:ext cx="347472" cy="713232"/>
          </a:xfrm>
          <a:prstGeom prst="rect">
            <a:avLst/>
          </a:prstGeom>
          <a:solidFill>
            <a:srgbClr val="1A5228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126480" y="896112"/>
            <a:ext cx="34747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510528" y="950976"/>
            <a:ext cx="234086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 1</a:t>
            </a:r>
            <a:endParaRPr lang="en-US" sz="950" dirty="0"/>
          </a:p>
        </p:txBody>
      </p:sp>
      <p:sp>
        <p:nvSpPr>
          <p:cNvPr id="14" name="Text 11"/>
          <p:cNvSpPr/>
          <p:nvPr/>
        </p:nvSpPr>
        <p:spPr>
          <a:xfrm>
            <a:off x="6510528" y="1207008"/>
            <a:ext cx="23408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Cerco y Barreras</a:t>
            </a:r>
            <a:endParaRPr lang="en-US" sz="900" dirty="0"/>
          </a:p>
        </p:txBody>
      </p:sp>
      <p:sp>
        <p:nvSpPr>
          <p:cNvPr id="15" name="Shape 12"/>
          <p:cNvSpPr/>
          <p:nvPr/>
        </p:nvSpPr>
        <p:spPr>
          <a:xfrm>
            <a:off x="6126480" y="1719072"/>
            <a:ext cx="2788920" cy="713232"/>
          </a:xfrm>
          <a:prstGeom prst="rect">
            <a:avLst/>
          </a:prstGeom>
          <a:solidFill>
            <a:srgbClr val="0F2540"/>
          </a:solidFill>
          <a:ln w="12700">
            <a:solidFill>
              <a:srgbClr val="D4860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6126480" y="1719072"/>
            <a:ext cx="347472" cy="713232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126480" y="1719072"/>
            <a:ext cx="34747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8" name="Text 15"/>
          <p:cNvSpPr/>
          <p:nvPr/>
        </p:nvSpPr>
        <p:spPr>
          <a:xfrm>
            <a:off x="6510528" y="1773936"/>
            <a:ext cx="234086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D486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 2</a:t>
            </a:r>
            <a:endParaRPr lang="en-US" sz="950" dirty="0"/>
          </a:p>
        </p:txBody>
      </p:sp>
      <p:sp>
        <p:nvSpPr>
          <p:cNvPr id="19" name="Text 16"/>
          <p:cNvSpPr/>
          <p:nvPr/>
        </p:nvSpPr>
        <p:spPr>
          <a:xfrm>
            <a:off x="6510528" y="2029968"/>
            <a:ext cx="23408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Iluminación/Detección</a:t>
            </a:r>
            <a:endParaRPr lang="en-US" sz="900" dirty="0"/>
          </a:p>
        </p:txBody>
      </p:sp>
      <p:sp>
        <p:nvSpPr>
          <p:cNvPr id="20" name="Shape 17"/>
          <p:cNvSpPr/>
          <p:nvPr/>
        </p:nvSpPr>
        <p:spPr>
          <a:xfrm>
            <a:off x="6126480" y="2542032"/>
            <a:ext cx="2788920" cy="713232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6126480" y="2542032"/>
            <a:ext cx="347472" cy="713232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126480" y="2542032"/>
            <a:ext cx="34747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23" name="Text 20"/>
          <p:cNvSpPr/>
          <p:nvPr/>
        </p:nvSpPr>
        <p:spPr>
          <a:xfrm>
            <a:off x="6510528" y="2596896"/>
            <a:ext cx="234086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 3</a:t>
            </a:r>
            <a:endParaRPr lang="en-US" sz="950" dirty="0"/>
          </a:p>
        </p:txBody>
      </p:sp>
      <p:sp>
        <p:nvSpPr>
          <p:cNvPr id="24" name="Text 21"/>
          <p:cNvSpPr/>
          <p:nvPr/>
        </p:nvSpPr>
        <p:spPr>
          <a:xfrm>
            <a:off x="6510528" y="2852928"/>
            <a:ext cx="23408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Guardia y Patrullas</a:t>
            </a:r>
            <a:endParaRPr lang="en-US" sz="900" dirty="0"/>
          </a:p>
        </p:txBody>
      </p:sp>
      <p:sp>
        <p:nvSpPr>
          <p:cNvPr id="25" name="Shape 22"/>
          <p:cNvSpPr/>
          <p:nvPr/>
        </p:nvSpPr>
        <p:spPr>
          <a:xfrm>
            <a:off x="6126480" y="3364992"/>
            <a:ext cx="2788920" cy="713232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6126480" y="3364992"/>
            <a:ext cx="347472" cy="713232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6126480" y="3364992"/>
            <a:ext cx="34747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8" name="Text 25"/>
          <p:cNvSpPr/>
          <p:nvPr/>
        </p:nvSpPr>
        <p:spPr>
          <a:xfrm>
            <a:off x="6510528" y="3419856"/>
            <a:ext cx="234086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 4</a:t>
            </a:r>
            <a:endParaRPr lang="en-US" sz="950" dirty="0"/>
          </a:p>
        </p:txBody>
      </p:sp>
      <p:sp>
        <p:nvSpPr>
          <p:cNvPr id="29" name="Text 26"/>
          <p:cNvSpPr/>
          <p:nvPr/>
        </p:nvSpPr>
        <p:spPr>
          <a:xfrm>
            <a:off x="6510528" y="3675888"/>
            <a:ext cx="23408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de Acceso</a:t>
            </a:r>
            <a:endParaRPr lang="en-US" sz="900" dirty="0"/>
          </a:p>
        </p:txBody>
      </p:sp>
      <p:sp>
        <p:nvSpPr>
          <p:cNvPr id="30" name="Shape 27"/>
          <p:cNvSpPr/>
          <p:nvPr/>
        </p:nvSpPr>
        <p:spPr>
          <a:xfrm>
            <a:off x="6126480" y="4187952"/>
            <a:ext cx="2788920" cy="713232"/>
          </a:xfrm>
          <a:prstGeom prst="rect">
            <a:avLst/>
          </a:prstGeom>
          <a:solidFill>
            <a:srgbClr val="0F2540"/>
          </a:solidFill>
          <a:ln w="12700">
            <a:solidFill>
              <a:srgbClr val="C9A227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31" name="Shape 28"/>
          <p:cNvSpPr/>
          <p:nvPr/>
        </p:nvSpPr>
        <p:spPr>
          <a:xfrm>
            <a:off x="6126480" y="4187952"/>
            <a:ext cx="347472" cy="71323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32" name="Text 29"/>
          <p:cNvSpPr/>
          <p:nvPr/>
        </p:nvSpPr>
        <p:spPr>
          <a:xfrm>
            <a:off x="6126480" y="4187952"/>
            <a:ext cx="347472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33" name="Text 30"/>
          <p:cNvSpPr/>
          <p:nvPr/>
        </p:nvSpPr>
        <p:spPr>
          <a:xfrm>
            <a:off x="6510528" y="4242816"/>
            <a:ext cx="234086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CAPA 5</a:t>
            </a:r>
            <a:endParaRPr lang="en-US" sz="950" dirty="0"/>
          </a:p>
        </p:txBody>
      </p:sp>
      <p:sp>
        <p:nvSpPr>
          <p:cNvPr id="34" name="Text 31"/>
          <p:cNvSpPr/>
          <p:nvPr/>
        </p:nvSpPr>
        <p:spPr>
          <a:xfrm>
            <a:off x="6510528" y="4498848"/>
            <a:ext cx="234086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Protección del Activo</a:t>
            </a:r>
            <a:endParaRPr lang="en-US" sz="9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5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685800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0" y="685800"/>
            <a:ext cx="9144000" cy="502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20040" y="45720"/>
            <a:ext cx="8046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9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· TABLEROS DE USO DIARIO Y DE GUERRA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320040" y="45720"/>
            <a:ext cx="8503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DDI 400005 — Informar cualquier novedad de forma INMEDIATA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0" y="4864608"/>
            <a:ext cx="9144000" cy="278892"/>
          </a:xfrm>
          <a:prstGeom prst="rect">
            <a:avLst/>
          </a:prstGeom>
          <a:solidFill>
            <a:srgbClr val="05101C"/>
          </a:solidFill>
          <a:ln w="12700">
            <a:solidFill>
              <a:srgbClr val="05101C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82880" y="4873752"/>
            <a:ext cx="87782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50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|  COS 2026  |  Clase 5 — Tableros — DDI 400005</a:t>
            </a:r>
            <a:endParaRPr lang="en-US" sz="750" dirty="0"/>
          </a:p>
        </p:txBody>
      </p:sp>
      <p:pic>
        <p:nvPicPr>
          <p:cNvPr id="8" name="Image 0" descr="/home/claude/clase5/imgs/tableros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841248"/>
            <a:ext cx="3840480" cy="315468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56032" y="3931920"/>
            <a:ext cx="3785616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i="1" dirty="0">
                <a:solidFill>
                  <a:srgbClr val="8B9BB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Tablero de llaves y control de acceso a inmobiliario</a:t>
            </a:r>
            <a:endParaRPr lang="en-US" sz="800" dirty="0"/>
          </a:p>
        </p:txBody>
      </p:sp>
      <p:sp>
        <p:nvSpPr>
          <p:cNvPr id="10" name="Shape 7"/>
          <p:cNvSpPr/>
          <p:nvPr/>
        </p:nvSpPr>
        <p:spPr>
          <a:xfrm>
            <a:off x="4251960" y="841248"/>
            <a:ext cx="4663440" cy="1938528"/>
          </a:xfrm>
          <a:prstGeom prst="rect">
            <a:avLst/>
          </a:prstGeom>
          <a:solidFill>
            <a:srgbClr val="0F2540"/>
          </a:solidFill>
          <a:ln w="12700">
            <a:solidFill>
              <a:srgbClr val="0D3B6E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4251960" y="841248"/>
            <a:ext cx="4663440" cy="384048"/>
          </a:xfrm>
          <a:prstGeom prst="rect">
            <a:avLst/>
          </a:prstGeom>
          <a:solidFill>
            <a:srgbClr val="0D3B6E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4315968" y="877824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TABLERO DE USO DIARIO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4315968" y="1298448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 diario de acceso a instalaciones y material</a:t>
            </a:r>
            <a:endParaRPr lang="en-US" sz="900" dirty="0"/>
          </a:p>
        </p:txBody>
      </p:sp>
      <p:sp>
        <p:nvSpPr>
          <p:cNvPr id="14" name="Text 11"/>
          <p:cNvSpPr/>
          <p:nvPr/>
        </p:nvSpPr>
        <p:spPr>
          <a:xfrm>
            <a:off x="4315968" y="1645920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Registro de llaves entregadas y devueltas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4315968" y="1993392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Responsabilidad del oficial de guardia</a:t>
            </a:r>
            <a:endParaRPr lang="en-US" sz="900" dirty="0"/>
          </a:p>
        </p:txBody>
      </p:sp>
      <p:sp>
        <p:nvSpPr>
          <p:cNvPr id="16" name="Text 13"/>
          <p:cNvSpPr/>
          <p:nvPr/>
        </p:nvSpPr>
        <p:spPr>
          <a:xfrm>
            <a:off x="4315968" y="2340864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Firma en libro de novedades al inicio/fin de turno</a:t>
            </a:r>
            <a:endParaRPr lang="en-US" sz="900" dirty="0"/>
          </a:p>
        </p:txBody>
      </p:sp>
      <p:sp>
        <p:nvSpPr>
          <p:cNvPr id="17" name="Shape 14"/>
          <p:cNvSpPr/>
          <p:nvPr/>
        </p:nvSpPr>
        <p:spPr>
          <a:xfrm>
            <a:off x="4251960" y="2560320"/>
            <a:ext cx="4663440" cy="201168"/>
          </a:xfrm>
          <a:prstGeom prst="rect">
            <a:avLst/>
          </a:prstGeom>
          <a:solidFill>
            <a:srgbClr val="000000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297680" y="2578608"/>
            <a:ext cx="4572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 cotidiano — Control de novedades diario</a:t>
            </a:r>
            <a:endParaRPr lang="en-US" sz="800" dirty="0"/>
          </a:p>
        </p:txBody>
      </p:sp>
      <p:sp>
        <p:nvSpPr>
          <p:cNvPr id="19" name="Shape 16"/>
          <p:cNvSpPr/>
          <p:nvPr/>
        </p:nvSpPr>
        <p:spPr>
          <a:xfrm>
            <a:off x="4251960" y="2898648"/>
            <a:ext cx="4663440" cy="1938528"/>
          </a:xfrm>
          <a:prstGeom prst="rect">
            <a:avLst/>
          </a:prstGeom>
          <a:solidFill>
            <a:srgbClr val="0F2540"/>
          </a:solidFill>
          <a:ln w="12700">
            <a:solidFill>
              <a:srgbClr val="8B1A1A"/>
            </a:solidFill>
            <a:prstDash val="solid"/>
          </a:ln>
          <a:effectLst>
            <a:outerShdw sx="100000" sy="100000" kx="0" ky="0" algn="bl" rotWithShape="0" blurRad="88900" dist="38100" dir="8100000">
              <a:srgbClr val="000000">
                <a:alpha val="22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4251960" y="2898648"/>
            <a:ext cx="4663440" cy="384048"/>
          </a:xfrm>
          <a:prstGeom prst="rect">
            <a:avLst/>
          </a:prstGeom>
          <a:solidFill>
            <a:srgbClr val="8B1A1A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315968" y="2935224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TABLERO DE GUERRA</a:t>
            </a:r>
            <a:endParaRPr lang="en-US" sz="1300" dirty="0"/>
          </a:p>
        </p:txBody>
      </p:sp>
      <p:sp>
        <p:nvSpPr>
          <p:cNvPr id="22" name="Text 19"/>
          <p:cNvSpPr/>
          <p:nvPr/>
        </p:nvSpPr>
        <p:spPr>
          <a:xfrm>
            <a:off x="4315968" y="3355848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Activado solo en situaciones de emergencia operacional</a:t>
            </a:r>
            <a:endParaRPr lang="en-US" sz="900" dirty="0"/>
          </a:p>
        </p:txBody>
      </p:sp>
      <p:sp>
        <p:nvSpPr>
          <p:cNvPr id="23" name="Text 20"/>
          <p:cNvSpPr/>
          <p:nvPr/>
        </p:nvSpPr>
        <p:spPr>
          <a:xfrm>
            <a:off x="4315968" y="3703320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Acceso restringido a personal de mando designado</a:t>
            </a:r>
            <a:endParaRPr lang="en-US" sz="900" dirty="0"/>
          </a:p>
        </p:txBody>
      </p:sp>
      <p:sp>
        <p:nvSpPr>
          <p:cNvPr id="24" name="Text 21"/>
          <p:cNvSpPr/>
          <p:nvPr/>
        </p:nvSpPr>
        <p:spPr>
          <a:xfrm>
            <a:off x="4315968" y="4050792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Protocolo de activación según la instrucción del Mando</a:t>
            </a:r>
            <a:endParaRPr lang="en-US" sz="900" dirty="0"/>
          </a:p>
        </p:txBody>
      </p:sp>
      <p:sp>
        <p:nvSpPr>
          <p:cNvPr id="25" name="Text 22"/>
          <p:cNvSpPr/>
          <p:nvPr/>
        </p:nvSpPr>
        <p:spPr>
          <a:xfrm>
            <a:off x="4315968" y="4398264"/>
            <a:ext cx="44805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</a:t>
            </a:r>
            <a:pPr indent="0" marL="0">
              <a:buNone/>
            </a:pPr>
            <a:r>
              <a:rPr lang="en-US" sz="900" dirty="0">
                <a:solidFill>
                  <a:srgbClr val="DDE4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Cada novedad se registra con firma y hora exacta</a:t>
            </a:r>
            <a:endParaRPr lang="en-US" sz="900" dirty="0"/>
          </a:p>
        </p:txBody>
      </p:sp>
      <p:sp>
        <p:nvSpPr>
          <p:cNvPr id="26" name="Shape 23"/>
          <p:cNvSpPr/>
          <p:nvPr/>
        </p:nvSpPr>
        <p:spPr>
          <a:xfrm>
            <a:off x="4251960" y="4617720"/>
            <a:ext cx="4663440" cy="201168"/>
          </a:xfrm>
          <a:prstGeom prst="rect">
            <a:avLst/>
          </a:prstGeom>
          <a:solidFill>
            <a:srgbClr val="000000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4297680" y="4636008"/>
            <a:ext cx="4572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Emergencia operacional — Solo por orden del Mando</a:t>
            </a:r>
            <a:endParaRPr lang="en-US" sz="800" dirty="0"/>
          </a:p>
        </p:txBody>
      </p:sp>
      <p:sp>
        <p:nvSpPr>
          <p:cNvPr id="28" name="Shape 25"/>
          <p:cNvSpPr/>
          <p:nvPr/>
        </p:nvSpPr>
        <p:spPr>
          <a:xfrm>
            <a:off x="4251960" y="4681728"/>
            <a:ext cx="4663440" cy="201168"/>
          </a:xfrm>
          <a:prstGeom prst="rect">
            <a:avLst/>
          </a:prstGeom>
          <a:solidFill>
            <a:srgbClr val="1A0500"/>
          </a:solidFill>
          <a:ln w="12700">
            <a:solidFill>
              <a:srgbClr val="CC3300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4297680" y="4690872"/>
            <a:ext cx="4572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C33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INFORMAR EN FORMA INMEDIATA CUALQUIER NOVEDAD — DDI 400005</a:t>
            </a:r>
            <a:endParaRPr lang="en-US" sz="9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clase5/imgs/portada_hero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5101C">
              <a:alpha val="78000"/>
            </a:srgbClr>
          </a:solidFill>
          <a:ln w="12700">
            <a:solidFill>
              <a:srgbClr val="05101C">
                <a:alpha val="7800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64592" cy="5143500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365760" y="228600"/>
            <a:ext cx="84124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spc="4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RESUMEN DE LA CLASE 5</a:t>
            </a:r>
            <a:endParaRPr lang="en-US" sz="2600" dirty="0"/>
          </a:p>
        </p:txBody>
      </p:sp>
      <p:sp>
        <p:nvSpPr>
          <p:cNvPr id="6" name="Shape 3"/>
          <p:cNvSpPr/>
          <p:nvPr/>
        </p:nvSpPr>
        <p:spPr>
          <a:xfrm>
            <a:off x="365760" y="822960"/>
            <a:ext cx="8412480" cy="45720"/>
          </a:xfrm>
          <a:prstGeom prst="rect">
            <a:avLst/>
          </a:prstGeom>
          <a:solidFill>
            <a:srgbClr val="D4860A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365760" y="969264"/>
            <a:ext cx="8412480" cy="566928"/>
          </a:xfrm>
          <a:prstGeom prst="rect">
            <a:avLst/>
          </a:prstGeom>
          <a:solidFill>
            <a:srgbClr val="000000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384048" y="969264"/>
            <a:ext cx="384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822960" y="1060704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seguridad documental establece normas de clasificación que controlan quién accede, difunde, custodia y destruye documentos.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365760" y="1627632"/>
            <a:ext cx="8412480" cy="566928"/>
          </a:xfrm>
          <a:prstGeom prst="rect">
            <a:avLst/>
          </a:prstGeom>
          <a:solidFill>
            <a:srgbClr val="000000"/>
          </a:solidFill>
          <a:ln w="12700">
            <a:solidFill>
              <a:srgbClr val="0D3B6E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384048" y="1627632"/>
            <a:ext cx="384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D3B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822960" y="1719072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 documentos se clasifican en: SECRETO, RESERVADO, ORDINARIO y PÚBLICO. Cada nivel exige procedimientos específicos.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365760" y="2286000"/>
            <a:ext cx="8412480" cy="566928"/>
          </a:xfrm>
          <a:prstGeom prst="rect">
            <a:avLst/>
          </a:prstGeom>
          <a:solidFill>
            <a:srgbClr val="000000"/>
          </a:solidFill>
          <a:ln w="12700">
            <a:solidFill>
              <a:srgbClr val="1B3A6B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384048" y="2286000"/>
            <a:ext cx="384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B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822960" y="2377440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Todo tipo de información (impresa, electrónica, verbal, transmitida, audiovisual) SIEMPRE debe ser protegida apropiadamente.</a:t>
            </a:r>
            <a:endParaRPr lang="en-US" sz="1000" dirty="0"/>
          </a:p>
        </p:txBody>
      </p:sp>
      <p:sp>
        <p:nvSpPr>
          <p:cNvPr id="16" name="Shape 13"/>
          <p:cNvSpPr/>
          <p:nvPr/>
        </p:nvSpPr>
        <p:spPr>
          <a:xfrm>
            <a:off x="365760" y="2944368"/>
            <a:ext cx="8412480" cy="566928"/>
          </a:xfrm>
          <a:prstGeom prst="rect">
            <a:avLst/>
          </a:prstGeom>
          <a:solidFill>
            <a:srgbClr val="000000"/>
          </a:solidFill>
          <a:ln w="12700">
            <a:solidFill>
              <a:srgbClr val="1A5228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384048" y="2944368"/>
            <a:ext cx="384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A522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822960" y="3035808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Las redes sociales solo pueden utilizarse a través de cuentas oficiales autorizadas. Prohibido publicar sin autorización del Mando.</a:t>
            </a:r>
            <a:endParaRPr lang="en-US" sz="1000" dirty="0"/>
          </a:p>
        </p:txBody>
      </p:sp>
      <p:sp>
        <p:nvSpPr>
          <p:cNvPr id="19" name="Shape 16"/>
          <p:cNvSpPr/>
          <p:nvPr/>
        </p:nvSpPr>
        <p:spPr>
          <a:xfrm>
            <a:off x="365760" y="3602736"/>
            <a:ext cx="8412480" cy="566928"/>
          </a:xfrm>
          <a:prstGeom prst="rect">
            <a:avLst/>
          </a:prstGeom>
          <a:solidFill>
            <a:srgbClr val="000000"/>
          </a:solidFill>
          <a:ln w="12700">
            <a:solidFill>
              <a:srgbClr val="8B1A1A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384048" y="3602736"/>
            <a:ext cx="384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8B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800" dirty="0"/>
          </a:p>
        </p:txBody>
      </p:sp>
      <p:sp>
        <p:nvSpPr>
          <p:cNvPr id="21" name="Text 18"/>
          <p:cNvSpPr/>
          <p:nvPr/>
        </p:nvSpPr>
        <p:spPr>
          <a:xfrm>
            <a:off x="822960" y="3694176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seguridad física usa múltiples capas de protección: cercos, iluminación, guardia, control de acceso y custodia del activo.</a:t>
            </a:r>
            <a:endParaRPr lang="en-US" sz="1000" dirty="0"/>
          </a:p>
        </p:txBody>
      </p:sp>
      <p:sp>
        <p:nvSpPr>
          <p:cNvPr id="22" name="Shape 19"/>
          <p:cNvSpPr/>
          <p:nvPr/>
        </p:nvSpPr>
        <p:spPr>
          <a:xfrm>
            <a:off x="365760" y="4261104"/>
            <a:ext cx="8412480" cy="566928"/>
          </a:xfrm>
          <a:prstGeom prst="rect">
            <a:avLst/>
          </a:prstGeom>
          <a:solidFill>
            <a:srgbClr val="000000"/>
          </a:solidFill>
          <a:ln w="12700">
            <a:solidFill>
              <a:srgbClr val="D4860A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384048" y="4261104"/>
            <a:ext cx="38404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D4860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800" dirty="0"/>
          </a:p>
        </p:txBody>
      </p:sp>
      <p:sp>
        <p:nvSpPr>
          <p:cNvPr id="24" name="Text 21"/>
          <p:cNvSpPr/>
          <p:nvPr/>
        </p:nvSpPr>
        <p:spPr>
          <a:xfrm>
            <a:off x="822960" y="4352544"/>
            <a:ext cx="7863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 novedad en tableros de llaves o instalaciones debe informarse en forma INMEDIATA a la cadena de mando. DDI 400005.</a:t>
            </a:r>
            <a:endParaRPr lang="en-US" sz="1000" dirty="0"/>
          </a:p>
        </p:txBody>
      </p:sp>
      <p:sp>
        <p:nvSpPr>
          <p:cNvPr id="25" name="Shape 22"/>
          <p:cNvSpPr/>
          <p:nvPr/>
        </p:nvSpPr>
        <p:spPr>
          <a:xfrm>
            <a:off x="0" y="4773168"/>
            <a:ext cx="9144000" cy="37033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274320" y="4782312"/>
            <a:ext cx="85953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50" b="1" spc="100" kern="0" dirty="0">
                <a:solidFill>
                  <a:srgbClr val="05101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NAVAL ARTURO PRAT  ·  ARMADA DE CHILE  ·  CURSO OFICIALES DE LOS SERVICIOS 2026</a:t>
            </a:r>
            <a:endParaRPr lang="en-US" sz="9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Clase 5 – Seguridad Institucional</dc:title>
  <dc:subject>PptxGenJS Presentation</dc:subject>
  <dc:creator>Escuela Naval Arturo Prat</dc:creator>
  <cp:lastModifiedBy>Escuela Naval Arturo Prat</cp:lastModifiedBy>
  <cp:revision>1</cp:revision>
  <dcterms:created xsi:type="dcterms:W3CDTF">2026-03-26T19:21:11Z</dcterms:created>
  <dcterms:modified xsi:type="dcterms:W3CDTF">2026-03-26T19:21:11Z</dcterms:modified>
</cp:coreProperties>
</file>