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868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5934EF9-FD85-45E3-A9B5-E181BCC3CA88}" type="datetimeFigureOut">
              <a:rPr lang="es-ES" smtClean="0"/>
              <a:pPr/>
              <a:t>05/04/2023</a:t>
            </a:fld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2EC2179-16D9-448F-9331-ABC7C8BBDF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Office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2214554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es-CL" sz="3200" dirty="0" smtClean="0">
                <a:solidFill>
                  <a:srgbClr val="0000FF"/>
                </a:solidFill>
              </a:rPr>
              <a:t>IMPLEMENTACIÓN DE INGRESO ACTIVIDADES A SIGA</a:t>
            </a:r>
            <a:endParaRPr lang="es-ES" sz="3200" dirty="0">
              <a:solidFill>
                <a:srgbClr val="0000FF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85786" y="4929198"/>
            <a:ext cx="7772400" cy="914400"/>
          </a:xfrm>
        </p:spPr>
        <p:txBody>
          <a:bodyPr/>
          <a:lstStyle/>
          <a:p>
            <a:pPr algn="ctr"/>
            <a:r>
              <a:rPr lang="es-CL" dirty="0" smtClean="0"/>
              <a:t>Escuela Naval </a:t>
            </a:r>
          </a:p>
          <a:p>
            <a:pPr algn="ctr"/>
            <a:r>
              <a:rPr lang="es-CL" dirty="0" smtClean="0"/>
              <a:t>2023</a:t>
            </a:r>
            <a:endParaRPr lang="es-ES" dirty="0"/>
          </a:p>
        </p:txBody>
      </p:sp>
      <p:pic>
        <p:nvPicPr>
          <p:cNvPr id="4" name="3 Imagen" descr="ESCUDO ESNAVAL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8000" contrast="6000"/>
            <a:grayscl/>
          </a:blip>
          <a:srcRect/>
          <a:stretch>
            <a:fillRect/>
          </a:stretch>
        </p:blipFill>
        <p:spPr bwMode="auto">
          <a:xfrm>
            <a:off x="3214678" y="428604"/>
            <a:ext cx="261939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622932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solidFill>
                  <a:srgbClr val="0000FF"/>
                </a:solidFill>
              </a:rPr>
              <a:t>EJEMPLO</a:t>
            </a:r>
            <a:endParaRPr lang="es-ES" sz="2800" b="1" dirty="0">
              <a:solidFill>
                <a:srgbClr val="0000FF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00034" y="1428736"/>
          <a:ext cx="8072494" cy="4214842"/>
        </p:xfrm>
        <a:graphic>
          <a:graphicData uri="http://schemas.openxmlformats.org/presentationml/2006/ole">
            <p:oleObj spid="_x0000_s1026" name="Hoja de cálculo" r:id="rId3" imgW="19977100" imgH="5478653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v"/>
            </a:pPr>
            <a:r>
              <a:rPr lang="es-CL" sz="1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Actividades NO Lectivas </a:t>
            </a:r>
            <a:r>
              <a:rPr lang="es-CL" sz="1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(Plan de Estudio Act. Complementarias):</a:t>
            </a:r>
          </a:p>
          <a:p>
            <a:pPr>
              <a:buClr>
                <a:schemeClr val="accent3">
                  <a:lumMod val="75000"/>
                </a:schemeClr>
              </a:buClr>
              <a:buNone/>
            </a:pPr>
            <a:endParaRPr lang="es-CL" sz="1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5113" indent="1588">
              <a:buClr>
                <a:srgbClr val="0000FF"/>
              </a:buClr>
              <a:buNone/>
            </a:pPr>
            <a:r>
              <a:rPr lang="es-CL" sz="1400" dirty="0" smtClean="0">
                <a:solidFill>
                  <a:srgbClr val="0000FF"/>
                </a:solidFill>
              </a:rPr>
              <a:t>Son todas las horas que figuran en el Plan de Estudio de Horas Complementarias (Act Docente, Laboratorios , Círculo, Seleccionado, Nivelación, Jefaturas, Asesores, etc.), dichas horas su permanencia debe ser cronológica según directivas.</a:t>
            </a:r>
          </a:p>
          <a:p>
            <a:pPr marL="265113" indent="1588">
              <a:buClr>
                <a:srgbClr val="0000FF"/>
              </a:buClr>
              <a:buNone/>
            </a:pPr>
            <a:endParaRPr lang="es-CL" sz="1400" dirty="0" smtClean="0">
              <a:solidFill>
                <a:srgbClr val="0000FF"/>
              </a:solidFill>
            </a:endParaRPr>
          </a:p>
          <a:p>
            <a:pPr marL="265113" indent="1588">
              <a:buClr>
                <a:srgbClr val="0000FF"/>
              </a:buClr>
              <a:buNone/>
            </a:pPr>
            <a:r>
              <a:rPr lang="es-CL" sz="1400" dirty="0" smtClean="0">
                <a:solidFill>
                  <a:srgbClr val="0000FF"/>
                </a:solidFill>
              </a:rPr>
              <a:t>Actualmente las horas complementarias frente a curso, por horario se le asignan 45 min para su ejecución, y eso es lo que se declara para efectos de reloj control. (seleccionado, Laboratorio, Consultorías,  Laboratorios, etc.)</a:t>
            </a:r>
          </a:p>
          <a:p>
            <a:pPr algn="just">
              <a:buClr>
                <a:srgbClr val="0000FF"/>
              </a:buClr>
              <a:buNone/>
            </a:pPr>
            <a:endParaRPr lang="es-CL" sz="1800" dirty="0" smtClean="0">
              <a:solidFill>
                <a:srgbClr val="0000FF"/>
              </a:solidFill>
            </a:endParaRPr>
          </a:p>
          <a:p>
            <a:pPr algn="just">
              <a:buClr>
                <a:srgbClr val="0000FF"/>
              </a:buClr>
              <a:buNone/>
            </a:pPr>
            <a:r>
              <a:rPr lang="es-CL" sz="1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Solicitud:</a:t>
            </a:r>
            <a:endParaRPr lang="es-CL" sz="1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Clr>
                <a:srgbClr val="0000FF"/>
              </a:buClr>
              <a:buNone/>
            </a:pPr>
            <a:r>
              <a:rPr lang="es-CL" sz="1800" dirty="0" smtClean="0">
                <a:solidFill>
                  <a:srgbClr val="0000FF"/>
                </a:solidFill>
              </a:rPr>
              <a:t>   </a:t>
            </a:r>
            <a:r>
              <a:rPr lang="es-CL" sz="1800" dirty="0" smtClean="0">
                <a:solidFill>
                  <a:srgbClr val="0000FF"/>
                </a:solidFill>
              </a:rPr>
              <a:t>Solicitar cambio en el Plan de Estudio de horas Complementarias, solicitando que aquellas que sean frente a curso sean con hora pedagógica.</a:t>
            </a:r>
            <a:endParaRPr lang="es-CL" sz="18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41854"/>
          </a:xfrm>
        </p:spPr>
        <p:txBody>
          <a:bodyPr>
            <a:normAutofit/>
          </a:bodyPr>
          <a:lstStyle/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v"/>
            </a:pPr>
            <a:r>
              <a:rPr lang="es-CL" sz="29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Actividades Lectivas </a:t>
            </a:r>
            <a:r>
              <a:rPr lang="es-CL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Plan de Estudio por Curso)</a:t>
            </a:r>
            <a:endParaRPr lang="es-CL" sz="2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es-CL" sz="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9388" indent="0" algn="just">
              <a:lnSpc>
                <a:spcPct val="170000"/>
              </a:lnSpc>
              <a:buNone/>
              <a:tabLst>
                <a:tab pos="358775" algn="l"/>
              </a:tabLst>
            </a:pPr>
            <a:r>
              <a:rPr lang="es-CL" sz="1800" dirty="0" smtClean="0">
                <a:solidFill>
                  <a:srgbClr val="0000FF"/>
                </a:solidFill>
              </a:rPr>
              <a:t> El Plan de Estudio por Curso, considera 44 semanas, de las cuales 34 son lectivas, 4 de exámenes y 6 de ACLD, en el año.</a:t>
            </a:r>
          </a:p>
          <a:p>
            <a:pPr marL="179388" indent="0" algn="just">
              <a:lnSpc>
                <a:spcPct val="170000"/>
              </a:lnSpc>
              <a:buNone/>
            </a:pPr>
            <a:r>
              <a:rPr lang="es-CL" sz="1800" dirty="0" smtClean="0">
                <a:solidFill>
                  <a:srgbClr val="0000FF"/>
                </a:solidFill>
              </a:rPr>
              <a:t>Las </a:t>
            </a:r>
            <a:r>
              <a:rPr lang="es-CL" sz="1800" dirty="0" smtClean="0">
                <a:solidFill>
                  <a:srgbClr val="0000FF"/>
                </a:solidFill>
              </a:rPr>
              <a:t>horas disponibles en SIGA para declarar las actividades lectivas realizadas cubren sólo 44 semanas de las 52 que tiene el año, menos las 3 a 5 semanas de Feriado Legal según corresponda, dejando entre 5 a 3 semanas sin horas para poder registrar actividades. </a:t>
            </a:r>
          </a:p>
          <a:p>
            <a:pPr marL="358775" indent="0" algn="just">
              <a:buNone/>
            </a:pPr>
            <a:endParaRPr lang="es-CL" sz="1800" dirty="0" smtClean="0">
              <a:solidFill>
                <a:srgbClr val="0000FF"/>
              </a:solidFill>
            </a:endParaRPr>
          </a:p>
          <a:p>
            <a:pPr marL="358775" indent="-179388" algn="just">
              <a:lnSpc>
                <a:spcPct val="170000"/>
              </a:lnSpc>
              <a:buNone/>
            </a:pPr>
            <a:r>
              <a:rPr lang="es-CL" sz="1800" b="1" dirty="0" smtClean="0">
                <a:solidFill>
                  <a:srgbClr val="0000FF"/>
                </a:solidFill>
              </a:rPr>
              <a:t>Sugerencia</a:t>
            </a:r>
            <a:r>
              <a:rPr lang="es-CL" sz="1800" dirty="0" smtClean="0">
                <a:solidFill>
                  <a:srgbClr val="0000FF"/>
                </a:solidFill>
              </a:rPr>
              <a:t>:</a:t>
            </a:r>
            <a:endParaRPr lang="es-CL" sz="1800" dirty="0" smtClean="0">
              <a:solidFill>
                <a:srgbClr val="0000FF"/>
              </a:solidFill>
            </a:endParaRPr>
          </a:p>
          <a:p>
            <a:pPr marL="358775" indent="0" algn="just">
              <a:buNone/>
            </a:pPr>
            <a:endParaRPr lang="es-CL" sz="1800" dirty="0" smtClean="0">
              <a:solidFill>
                <a:srgbClr val="0000FF"/>
              </a:solidFill>
            </a:endParaRPr>
          </a:p>
          <a:p>
            <a:pPr marL="358775" indent="0" algn="just">
              <a:buNone/>
            </a:pPr>
            <a:endParaRPr lang="es-CL" sz="1800" dirty="0" smtClean="0">
              <a:solidFill>
                <a:srgbClr val="0000FF"/>
              </a:solidFill>
            </a:endParaRPr>
          </a:p>
          <a:p>
            <a:pPr marL="88900" indent="0" algn="just">
              <a:buNone/>
            </a:pPr>
            <a:endParaRPr lang="es-ES" sz="1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0592" t="24842" r="38933" b="59639"/>
          <a:stretch>
            <a:fillRect/>
          </a:stretch>
        </p:blipFill>
        <p:spPr bwMode="auto">
          <a:xfrm>
            <a:off x="7143768" y="571480"/>
            <a:ext cx="1114433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14868" t="10417" r="39117" b="53472"/>
          <a:stretch>
            <a:fillRect/>
          </a:stretch>
        </p:blipFill>
        <p:spPr bwMode="auto">
          <a:xfrm>
            <a:off x="857224" y="1714488"/>
            <a:ext cx="7444131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71538" y="5072074"/>
            <a:ext cx="6378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¿Qué pasa con los tiempos de las retiradas y rancho?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785794"/>
            <a:ext cx="3828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00FF"/>
                </a:solidFill>
              </a:rPr>
              <a:t>Registro de Act. No Lectivas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 l="39844" t="37500" r="42187" b="38889"/>
          <a:stretch>
            <a:fillRect/>
          </a:stretch>
        </p:blipFill>
        <p:spPr bwMode="auto">
          <a:xfrm>
            <a:off x="6929454" y="642918"/>
            <a:ext cx="1449771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 l="4297" t="6945" r="26953" b="38194"/>
          <a:stretch>
            <a:fillRect/>
          </a:stretch>
        </p:blipFill>
        <p:spPr bwMode="auto">
          <a:xfrm>
            <a:off x="571472" y="2071678"/>
            <a:ext cx="7957665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CuadroTexto"/>
          <p:cNvSpPr txBox="1"/>
          <p:nvPr/>
        </p:nvSpPr>
        <p:spPr>
          <a:xfrm>
            <a:off x="1000100" y="785794"/>
            <a:ext cx="2435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00FF"/>
                </a:solidFill>
              </a:rPr>
              <a:t>Registro de ACLD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 l="39844" t="37500" r="42187" b="38889"/>
          <a:stretch>
            <a:fillRect/>
          </a:stretch>
        </p:blipFill>
        <p:spPr bwMode="auto">
          <a:xfrm>
            <a:off x="6786578" y="571480"/>
            <a:ext cx="1449771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3906" t="7639" r="25781" b="36111"/>
          <a:stretch>
            <a:fillRect/>
          </a:stretch>
        </p:blipFill>
        <p:spPr bwMode="auto">
          <a:xfrm>
            <a:off x="500034" y="2000240"/>
            <a:ext cx="8072493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00100" y="785794"/>
            <a:ext cx="2435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00FF"/>
                </a:solidFill>
              </a:rPr>
              <a:t>Registro de ACLD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 l="39844" t="37500" r="42187" b="38889"/>
          <a:stretch>
            <a:fillRect/>
          </a:stretch>
        </p:blipFill>
        <p:spPr bwMode="auto">
          <a:xfrm>
            <a:off x="6786578" y="571480"/>
            <a:ext cx="1449771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00100" y="785794"/>
            <a:ext cx="3153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00FF"/>
                </a:solidFill>
              </a:rPr>
              <a:t>Registro de EXÁMENES</a:t>
            </a:r>
            <a:endParaRPr lang="es-ES" b="1" dirty="0">
              <a:solidFill>
                <a:srgbClr val="0000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 l="5859" t="7639" r="24218" b="33333"/>
          <a:stretch>
            <a:fillRect/>
          </a:stretch>
        </p:blipFill>
        <p:spPr bwMode="auto">
          <a:xfrm>
            <a:off x="857224" y="1857364"/>
            <a:ext cx="7500990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785786" y="785794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 smtClean="0">
                <a:solidFill>
                  <a:srgbClr val="0000FF"/>
                </a:solidFill>
              </a:rPr>
              <a:t>Otras situaciones </a:t>
            </a:r>
            <a:endParaRPr lang="es-ES" sz="1600" b="1" dirty="0">
              <a:solidFill>
                <a:srgbClr val="0000FF"/>
              </a:solidFill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571736" y="571480"/>
          <a:ext cx="5786478" cy="4214842"/>
        </p:xfrm>
        <a:graphic>
          <a:graphicData uri="http://schemas.openxmlformats.org/drawingml/2006/table">
            <a:tbl>
              <a:tblPr/>
              <a:tblGrid>
                <a:gridCol w="759138"/>
                <a:gridCol w="692156"/>
                <a:gridCol w="692156"/>
                <a:gridCol w="766580"/>
                <a:gridCol w="692156"/>
                <a:gridCol w="692156"/>
                <a:gridCol w="744253"/>
                <a:gridCol w="48285"/>
                <a:gridCol w="699598"/>
              </a:tblGrid>
              <a:tr h="150271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 dirty="0">
                          <a:latin typeface="Arial"/>
                        </a:rPr>
                        <a:t>HORAS NOMBRAMIENTO</a:t>
                      </a:r>
                    </a:p>
                  </a:txBody>
                  <a:tcPr marL="45852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latin typeface="Arial"/>
                        </a:rPr>
                        <a:t>34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3998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 dirty="0">
                          <a:latin typeface="Arial"/>
                        </a:rPr>
                        <a:t>HORAS CLASES / LAB / TUTORÍAS/ SELECCIONADO/ NIVELACIÓN/ ENTRENAMIENTO ESPECIAL</a:t>
                      </a:r>
                    </a:p>
                  </a:txBody>
                  <a:tcPr marL="45852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953735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0271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HORAS COMPLEMENTARIAS</a:t>
                      </a:r>
                    </a:p>
                  </a:txBody>
                  <a:tcPr marL="45852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0000FF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500" b="0" i="0" u="none" strike="noStrike">
                        <a:solidFill>
                          <a:srgbClr val="C00000"/>
                        </a:solidFill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0271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 dirty="0">
                          <a:latin typeface="Arial"/>
                        </a:rPr>
                        <a:t>DÍAS QUE DECLARA COLACIÓN</a:t>
                      </a:r>
                    </a:p>
                  </a:txBody>
                  <a:tcPr marL="45852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007033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ES" sz="500" b="0" i="0" u="none" strike="noStrike">
                        <a:solidFill>
                          <a:srgbClr val="C00000"/>
                        </a:solidFill>
                        <a:latin typeface="Arial"/>
                      </a:endParaRPr>
                    </a:p>
                  </a:txBody>
                  <a:tcPr marL="3821" marR="3821" marT="38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043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TOTAL HORAS CRONOLÓGICAS SEMANALES</a:t>
                      </a:r>
                    </a:p>
                  </a:txBody>
                  <a:tcPr marL="3821" marR="3821" marT="3821" marB="0" anchor="ctr">
                    <a:lnL>
                      <a:noFill/>
                    </a:lnL>
                    <a:lnR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latin typeface="Arial"/>
                        </a:rPr>
                        <a:t>29:00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ES" sz="500" b="0" i="0" u="none" strike="noStrike">
                        <a:solidFill>
                          <a:srgbClr val="C00000"/>
                        </a:solidFill>
                        <a:latin typeface="Arial"/>
                      </a:endParaRPr>
                    </a:p>
                  </a:txBody>
                  <a:tcPr marL="3821" marR="3821" marT="38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955">
                <a:tc>
                  <a:txBody>
                    <a:bodyPr/>
                    <a:lstStyle/>
                    <a:p>
                      <a:pPr algn="l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5E0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634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 ENTRADA</a:t>
                      </a:r>
                    </a:p>
                  </a:txBody>
                  <a:tcPr marL="3821" marR="3821" marT="3821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 </a:t>
                      </a:r>
                      <a:br>
                        <a:rPr lang="es-ES" sz="400" b="1" i="0" u="none" strike="noStrike">
                          <a:latin typeface="Arial"/>
                        </a:rPr>
                      </a:br>
                      <a:r>
                        <a:rPr lang="es-ES" sz="400" b="1" i="0" u="none" strike="noStrike">
                          <a:latin typeface="Arial"/>
                        </a:rPr>
                        <a:t>SALIDA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HORAS CLASES/ LAB/ TUT.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COLACIÓN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VENTANAS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HORAS COMPLEMENT.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HORAS  DIARIAS CRONOLÓGICAS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6316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  0: no almuerza</a:t>
                      </a:r>
                      <a:br>
                        <a:rPr lang="es-ES" sz="400" b="1" i="0" u="none" strike="noStrike">
                          <a:latin typeface="Arial"/>
                        </a:rPr>
                      </a:br>
                      <a:r>
                        <a:rPr lang="es-ES" sz="400" b="1" i="0" u="none" strike="noStrike">
                          <a:latin typeface="Arial"/>
                        </a:rPr>
                        <a:t>  1:  sí almuerza</a:t>
                      </a: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LUNES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08:00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13:30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6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01:00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05:30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MARTES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08:00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13:30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2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04:00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05:30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MIÉRCOLES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08:00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13:30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4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02:30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05:30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JUEVES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08:00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15:30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6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02:30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07:30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VIERNES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08:00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13:00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4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02:00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05:00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423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b="1" i="0" u="none" strike="noStrike">
                          <a:latin typeface="Arial"/>
                        </a:rPr>
                        <a:t>SÁBADO</a:t>
                      </a:r>
                    </a:p>
                  </a:txBody>
                  <a:tcPr marL="91704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00:00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62134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s-ES" sz="400" b="1" i="0" u="none" strike="noStrike">
                        <a:solidFill>
                          <a:srgbClr val="60497B"/>
                        </a:solidFill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953735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007033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solidFill>
                            <a:srgbClr val="0000FF"/>
                          </a:solidFill>
                          <a:latin typeface="Arial"/>
                        </a:rPr>
                        <a:t>12:00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600" b="1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1" i="0" u="none" strike="noStrike">
                          <a:latin typeface="Arial"/>
                        </a:rPr>
                        <a:t>29:00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</a:tr>
              <a:tr h="67226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2828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0000D4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2134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HORARIO DE PERMANENCIA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6089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LUNES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MARTES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MIÉRCOLES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JUEVES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VIERNES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latin typeface="Arial"/>
                        </a:rPr>
                        <a:t>SÁBADO</a:t>
                      </a:r>
                    </a:p>
                  </a:txBody>
                  <a:tcPr marL="3821" marR="3821" marT="3821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226"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400" b="1" i="0" u="none" strike="noStrike">
                        <a:latin typeface="Arial"/>
                      </a:endParaRPr>
                    </a:p>
                  </a:txBody>
                  <a:tcPr marL="3821" marR="3821" marT="382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07:00 a 7:45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4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08:05 a 08:50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3A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08:50 a 09:35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3A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28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09:50 a 10:35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3B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3B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3A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10:35 a 11:20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3B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3B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3A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28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11:30 a 12:15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12:15 a 13:00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4L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3IM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13:00 a 13:30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 dirty="0">
                          <a:latin typeface="Arial"/>
                        </a:rPr>
                        <a:t> RANCHO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0728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14:00 a 14:45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544">
                <a:tc>
                  <a:txBody>
                    <a:bodyPr/>
                    <a:lstStyle/>
                    <a:p>
                      <a:pPr algn="r" fontAlgn="ctr"/>
                      <a:r>
                        <a:rPr lang="es-ES" sz="400" b="1" i="0" u="none" strike="noStrike">
                          <a:latin typeface="Arial"/>
                        </a:rPr>
                        <a:t>14:45 a 15:30</a:t>
                      </a:r>
                    </a:p>
                  </a:txBody>
                  <a:tcPr marL="3821" marR="45852" marT="3821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P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5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3821" marR="3821" marT="3821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400" b="0" i="0" u="none" strike="noStrike">
                        <a:latin typeface="Arial"/>
                      </a:endParaRPr>
                    </a:p>
                  </a:txBody>
                  <a:tcPr marL="3821" marR="3821" marT="3821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500" b="0" i="0" u="none" strike="noStrike" dirty="0">
                        <a:latin typeface="Arial"/>
                      </a:endParaRPr>
                    </a:p>
                  </a:txBody>
                  <a:tcPr marL="3821" marR="3821" marT="38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928662" y="4929198"/>
            <a:ext cx="7215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smtClean="0">
                <a:solidFill>
                  <a:srgbClr val="0000FF"/>
                </a:solidFill>
              </a:rPr>
              <a:t>¿Qué </a:t>
            </a:r>
            <a:r>
              <a:rPr lang="es-CL" sz="1600" dirty="0" smtClean="0">
                <a:solidFill>
                  <a:srgbClr val="0000FF"/>
                </a:solidFill>
              </a:rPr>
              <a:t>pasa con los tiempos de retirada, de 10 o 15 min? ¿y con los ranchos de los que tiene  más de 42  horas de nombramiento?</a:t>
            </a:r>
            <a:endParaRPr lang="es-ES" sz="1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431</TotalTime>
  <Words>459</Words>
  <Application>Microsoft Office PowerPoint</Application>
  <PresentationFormat>Presentación en pantalla (4:3)</PresentationFormat>
  <Paragraphs>190</Paragraphs>
  <Slides>9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Aspecto</vt:lpstr>
      <vt:lpstr>Hoja de cálculo</vt:lpstr>
      <vt:lpstr>IMPLEMENTACIÓN DE INGRESO ACTIVIDADES A SIGA</vt:lpstr>
      <vt:lpstr>EJEMPLO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IMPLEMENTACIÓN DE INGRESO ACTIVIDADES A SIGA</dc:title>
  <dc:creator>7321246-4</dc:creator>
  <cp:lastModifiedBy>7321246-4</cp:lastModifiedBy>
  <cp:revision>23</cp:revision>
  <dcterms:created xsi:type="dcterms:W3CDTF">2023-03-24T17:36:35Z</dcterms:created>
  <dcterms:modified xsi:type="dcterms:W3CDTF">2023-04-05T17:45:45Z</dcterms:modified>
</cp:coreProperties>
</file>