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64" r:id="rId5"/>
    <p:sldId id="265" r:id="rId6"/>
    <p:sldId id="266" r:id="rId7"/>
    <p:sldId id="260" r:id="rId8"/>
    <p:sldId id="267" r:id="rId9"/>
    <p:sldId id="261" r:id="rId10"/>
    <p:sldId id="262" r:id="rId11"/>
    <p:sldId id="263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-126" y="-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4/6/2021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4/6/2021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4/6/2021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4/6/2021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4/6/2021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4/6/2021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4/6/2021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4/6/2021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4/6/2021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4/6/2021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4/6/2021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4/6/2021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01379" y="1298448"/>
            <a:ext cx="7315200" cy="1392200"/>
          </a:xfrm>
        </p:spPr>
        <p:txBody>
          <a:bodyPr/>
          <a:lstStyle/>
          <a:p>
            <a:pPr algn="ctr"/>
            <a:r>
              <a:rPr lang="x-none" dirty="0" smtClean="0">
                <a:latin typeface="Bahnschrift SemiBold Condensed" panose="020B0502040204020203" pitchFamily="34" charset="0"/>
              </a:rPr>
              <a:t>SESION V</a:t>
            </a:r>
            <a:endParaRPr lang="x-none" dirty="0">
              <a:latin typeface="Bahnschrift SemiBold Condensed" panose="020B0502040204020203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89503" y="3072674"/>
            <a:ext cx="7699211" cy="914400"/>
          </a:xfrm>
        </p:spPr>
        <p:txBody>
          <a:bodyPr>
            <a:normAutofit/>
          </a:bodyPr>
          <a:lstStyle/>
          <a:p>
            <a:r>
              <a:rPr lang="x-none" sz="2800" smtClean="0">
                <a:latin typeface="Bahnschrift SemiBold Condensed" panose="020B0502040204020203" pitchFamily="34" charset="0"/>
              </a:rPr>
              <a:t>QUE HAGO …PARA QUE NO SE ME PASE LA MANO CON EL CONSUMO ?</a:t>
            </a:r>
            <a:endParaRPr lang="x-none" sz="2800" dirty="0">
              <a:latin typeface="Bahnschrift SemiBold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290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>
                <a:latin typeface="Bahnschrift SemiBold Condensed" panose="020B0502040204020203" pitchFamily="34" charset="0"/>
              </a:rPr>
              <a:t>OBJETIVOS</a:t>
            </a:r>
            <a:endParaRPr lang="x-none" dirty="0">
              <a:latin typeface="Bahnschrift SemiBold Condensed" panose="020B0502040204020203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x-none" dirty="0" smtClean="0">
                <a:latin typeface="Bahnschrift SemiBold Condensed" panose="020B0502040204020203" pitchFamily="34" charset="0"/>
              </a:rPr>
              <a:t>Identificar situaciones de riesgo de la vida militar, asociados al consumo</a:t>
            </a:r>
          </a:p>
          <a:p>
            <a:endParaRPr lang="x-none" dirty="0">
              <a:latin typeface="Bahnschrift SemiBold Condensed" panose="020B0502040204020203" pitchFamily="34" charset="0"/>
            </a:endParaRPr>
          </a:p>
          <a:p>
            <a:r>
              <a:rPr lang="x-none" dirty="0" smtClean="0">
                <a:latin typeface="Bahnschrift SemiBold Condensed" panose="020B0502040204020203" pitchFamily="34" charset="0"/>
              </a:rPr>
              <a:t>Aplicar una técnica de toma de decisiones en un contexto simulado</a:t>
            </a:r>
            <a:endParaRPr lang="x-none" dirty="0">
              <a:latin typeface="Bahnschrift SemiBold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704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x-none" smtClean="0">
                <a:latin typeface="Bahnschrift SemiBold Condensed" panose="020B0502040204020203" pitchFamily="34" charset="0"/>
              </a:rPr>
              <a:t>LLUVIA DE IDEAS</a:t>
            </a:r>
            <a:r>
              <a:rPr lang="es-ES" dirty="0" smtClean="0">
                <a:latin typeface="Bahnschrift SemiBold Condensed" panose="020B0502040204020203" pitchFamily="34" charset="0"/>
              </a:rPr>
              <a:t> </a:t>
            </a:r>
            <a:r>
              <a:rPr lang="es-CL" dirty="0" smtClean="0">
                <a:latin typeface="Bahnschrift SemiBold Condensed" panose="020B0502040204020203" pitchFamily="34" charset="0"/>
              </a:rPr>
              <a:t>:</a:t>
            </a:r>
            <a:br>
              <a:rPr lang="es-CL" dirty="0" smtClean="0">
                <a:latin typeface="Bahnschrift SemiBold Condensed" panose="020B0502040204020203" pitchFamily="34" charset="0"/>
              </a:rPr>
            </a:br>
            <a:r>
              <a:rPr lang="es-CL" dirty="0" smtClean="0">
                <a:latin typeface="Bahnschrift SemiBold Condensed" panose="020B0502040204020203" pitchFamily="34" charset="0"/>
              </a:rPr>
              <a:t>técnica </a:t>
            </a:r>
            <a:r>
              <a:rPr lang="es-CL" dirty="0" smtClean="0">
                <a:latin typeface="Bahnschrift SemiBold Condensed" panose="020B0502040204020203" pitchFamily="34" charset="0"/>
              </a:rPr>
              <a:t>que se usa </a:t>
            </a:r>
            <a:r>
              <a:rPr lang="es-CL" dirty="0" smtClean="0">
                <a:latin typeface="Bahnschrift SemiBold Condensed" panose="020B0502040204020203" pitchFamily="34" charset="0"/>
              </a:rPr>
              <a:t>para generar </a:t>
            </a:r>
            <a:r>
              <a:rPr lang="es-CL" dirty="0" smtClean="0">
                <a:latin typeface="Bahnschrift SemiBold Condensed" panose="020B0502040204020203" pitchFamily="34" charset="0"/>
              </a:rPr>
              <a:t>una amplia gama de respuestas o información a partir de un grupo</a:t>
            </a:r>
            <a:endParaRPr lang="x-none" dirty="0">
              <a:latin typeface="Bahnschrift SemiBold Condensed" panose="020B0502040204020203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x-none" sz="2400" dirty="0" smtClean="0">
                <a:latin typeface="Bahnschrift SemiBold Condensed" panose="020B0502040204020203" pitchFamily="34" charset="0"/>
              </a:rPr>
              <a:t>Diga lo primero que se le viene a la mente</a:t>
            </a:r>
          </a:p>
          <a:p>
            <a:r>
              <a:rPr lang="x-none" sz="2400" dirty="0" smtClean="0">
                <a:latin typeface="Bahnschrift SemiBold Condensed" panose="020B0502040204020203" pitchFamily="34" charset="0"/>
              </a:rPr>
              <a:t>No hay respuestas correctas o incorrectas</a:t>
            </a:r>
          </a:p>
          <a:p>
            <a:r>
              <a:rPr lang="x-none" sz="2400" dirty="0" smtClean="0">
                <a:latin typeface="Bahnschrift SemiBold Condensed" panose="020B0502040204020203" pitchFamily="34" charset="0"/>
              </a:rPr>
              <a:t>Puedes decir lo mismo que otra persona</a:t>
            </a:r>
          </a:p>
          <a:p>
            <a:r>
              <a:rPr lang="x-none" sz="2400" dirty="0" smtClean="0">
                <a:latin typeface="Bahnschrift SemiBold Condensed" panose="020B0502040204020203" pitchFamily="34" charset="0"/>
              </a:rPr>
              <a:t>Puedes decir ideas que suenen disparatadas, sin embargo, ello puede conducir a grandes ideas</a:t>
            </a:r>
          </a:p>
          <a:p>
            <a:endParaRPr lang="x-none" sz="2400" dirty="0">
              <a:latin typeface="Bahnschrift SemiBold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434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x-none" sz="3200" smtClean="0">
                <a:latin typeface="Bahnschrift SemiBold Condensed" panose="020B0502040204020203" pitchFamily="34" charset="0"/>
              </a:rPr>
              <a:t>Situaciones de riesgo relacionadas con el consumo de drogas y alcohol, en el contexto naval.</a:t>
            </a:r>
            <a:endParaRPr lang="es-CL" sz="32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Rectángulo"/>
          <p:cNvSpPr/>
          <p:nvPr/>
        </p:nvSpPr>
        <p:spPr>
          <a:xfrm>
            <a:off x="3905793" y="1084217"/>
            <a:ext cx="3314813" cy="48985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dirty="0" smtClean="0">
                <a:solidFill>
                  <a:srgbClr val="FF0000"/>
                </a:solidFill>
              </a:rPr>
              <a:t>SITUACIÓN DE RIESGO </a:t>
            </a:r>
            <a:r>
              <a:rPr lang="es-CL" dirty="0" smtClean="0">
                <a:solidFill>
                  <a:srgbClr val="FF0000"/>
                </a:solidFill>
              </a:rPr>
              <a:t>:</a:t>
            </a:r>
          </a:p>
          <a:p>
            <a:pPr marL="285750" indent="-285750" algn="ctr">
              <a:buFont typeface="Arial" pitchFamily="34" charset="0"/>
              <a:buChar char="•"/>
            </a:pPr>
            <a:endParaRPr lang="es-CL" dirty="0">
              <a:solidFill>
                <a:srgbClr val="FF0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220606" y="1084217"/>
            <a:ext cx="3412560" cy="48985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>
                <a:solidFill>
                  <a:srgbClr val="FF0000"/>
                </a:solidFill>
              </a:rPr>
              <a:t>QUE LA HACE RIESGOSA?</a:t>
            </a:r>
          </a:p>
          <a:p>
            <a:pPr marL="285750" indent="-285750" algn="ctr">
              <a:buFont typeface="Arial" pitchFamily="34" charset="0"/>
              <a:buChar char="•"/>
            </a:pPr>
            <a:endParaRPr lang="es-CL" dirty="0" smtClean="0">
              <a:solidFill>
                <a:srgbClr val="FF0000"/>
              </a:solidFill>
            </a:endParaRPr>
          </a:p>
          <a:p>
            <a:pPr algn="ctr"/>
            <a:endParaRPr lang="es-CL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SITUACIÓN DE RIESGO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 smtClean="0"/>
              <a:t>Es un hecho o una </a:t>
            </a:r>
            <a:r>
              <a:rPr lang="es-CL" dirty="0" smtClean="0"/>
              <a:t>acción </a:t>
            </a:r>
            <a:r>
              <a:rPr lang="es-CL" dirty="0" smtClean="0"/>
              <a:t>que puede </a:t>
            </a:r>
            <a:r>
              <a:rPr lang="es-CL" dirty="0" smtClean="0"/>
              <a:t>ocasionar </a:t>
            </a:r>
            <a:r>
              <a:rPr lang="es-CL" dirty="0" smtClean="0"/>
              <a:t>daños físicos y/o sicológicos.</a:t>
            </a:r>
          </a:p>
          <a:p>
            <a:r>
              <a:rPr lang="es-CL" dirty="0" smtClean="0"/>
              <a:t>Pueden resultar </a:t>
            </a:r>
            <a:r>
              <a:rPr lang="es-CL" dirty="0" smtClean="0"/>
              <a:t>traumáticos </a:t>
            </a:r>
            <a:r>
              <a:rPr lang="es-CL" dirty="0" smtClean="0"/>
              <a:t>para la </a:t>
            </a:r>
            <a:r>
              <a:rPr lang="es-CL" dirty="0" smtClean="0"/>
              <a:t>persona </a:t>
            </a:r>
            <a:r>
              <a:rPr lang="es-CL" dirty="0" smtClean="0"/>
              <a:t>y para quienes lo </a:t>
            </a:r>
            <a:r>
              <a:rPr lang="es-CL" dirty="0" smtClean="0"/>
              <a:t>rodean.</a:t>
            </a:r>
            <a:endParaRPr lang="es-CL" dirty="0" smtClean="0"/>
          </a:p>
          <a:p>
            <a:r>
              <a:rPr lang="es-CL" dirty="0" smtClean="0"/>
              <a:t>Hay períodos de mayor </a:t>
            </a:r>
            <a:r>
              <a:rPr lang="es-CL" dirty="0" smtClean="0"/>
              <a:t>vulnerabilidad </a:t>
            </a:r>
            <a:r>
              <a:rPr lang="es-CL" dirty="0" smtClean="0"/>
              <a:t>a riesgos asociados al consumo de drogas ( cambios importantes – pérdida de seres queridos – situaciones estresantes)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CONDUCTAS DE RIESGO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 smtClean="0"/>
              <a:t>La </a:t>
            </a:r>
            <a:r>
              <a:rPr lang="es-CL" dirty="0" smtClean="0"/>
              <a:t>violencia, consumo de alcohol y/o drogas y las relaciones sexuales sin protección.</a:t>
            </a:r>
          </a:p>
          <a:p>
            <a:r>
              <a:rPr lang="es-CL" dirty="0" smtClean="0"/>
              <a:t>El uso de drogas combinado con violencia afecta la regulación del autocontrol e incrementa los conflictos personales, familiares y  sociales.</a:t>
            </a:r>
          </a:p>
          <a:p>
            <a:r>
              <a:rPr lang="es-CL" dirty="0" smtClean="0"/>
              <a:t>Los jóvenes tienden a minimizar las situaciones de riesgo, por lo que es importante la prevención.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>
                <a:latin typeface="Bahnschrift SemiBold Condensed" panose="020B0502040204020203" pitchFamily="34" charset="0"/>
              </a:rPr>
              <a:t>TOMA DE DECISIONES </a:t>
            </a:r>
            <a:endParaRPr lang="x-none" dirty="0">
              <a:latin typeface="Bahnschrift SemiBold Condensed" panose="020B0502040204020203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x-none" smtClean="0">
                <a:latin typeface="Bahnschrift SemiBold Condensed" panose="020B0502040204020203" pitchFamily="34" charset="0"/>
              </a:rPr>
              <a:t>PROCESO MEDIANTE EL CUAL SE LLEGA A ELEGIR UNA OPCIÓN ENTRE VARIAS ALTERNATIVAS</a:t>
            </a:r>
            <a:r>
              <a:rPr lang="es-CL" dirty="0" smtClean="0">
                <a:latin typeface="Bahnschrift SemiBold Condensed" panose="020B0502040204020203" pitchFamily="34" charset="0"/>
              </a:rPr>
              <a:t>.</a:t>
            </a:r>
          </a:p>
          <a:p>
            <a:pPr>
              <a:buNone/>
            </a:pPr>
            <a:endParaRPr lang="es-CL" dirty="0" smtClean="0">
              <a:latin typeface="Bahnschrift SemiBold Condensed" panose="020B0502040204020203" pitchFamily="34" charset="0"/>
            </a:endParaRPr>
          </a:p>
          <a:p>
            <a:r>
              <a:rPr lang="x-none" smtClean="0">
                <a:latin typeface="Bahnschrift SemiBold Condensed" panose="020B0502040204020203" pitchFamily="34" charset="0"/>
              </a:rPr>
              <a:t> PARA RESOLVER DIFERENTES SITUACIONES EN LA VIDA O DE DIVERSOS CONTEXTOS, PERSONALES, FAMILIARES, LABORALES, RELACIONALES, ETC.</a:t>
            </a:r>
            <a:endParaRPr lang="es-CL" dirty="0" smtClean="0">
              <a:latin typeface="Bahnschrift SemiBold Condensed" panose="020B0502040204020203" pitchFamily="34" charset="0"/>
            </a:endParaRPr>
          </a:p>
          <a:p>
            <a:pPr>
              <a:buNone/>
            </a:pPr>
            <a:endParaRPr lang="es-CL" dirty="0" smtClean="0">
              <a:latin typeface="Bahnschrift SemiBold Condensed" panose="020B0502040204020203" pitchFamily="34" charset="0"/>
            </a:endParaRPr>
          </a:p>
          <a:p>
            <a:r>
              <a:rPr lang="es-CL" dirty="0" smtClean="0">
                <a:latin typeface="Bahnschrift SemiBold Condensed" panose="020B0502040204020203" pitchFamily="34" charset="0"/>
              </a:rPr>
              <a:t>L</a:t>
            </a:r>
            <a:r>
              <a:rPr lang="x-none" smtClean="0">
                <a:latin typeface="Bahnschrift SemiBold Condensed" panose="020B0502040204020203" pitchFamily="34" charset="0"/>
              </a:rPr>
              <a:t>A TOMA DE DECISIONES ES EL PROCESO DE DEFINICIÓN DE PROBLEMAS O SITUACIONES, DONDE SE DEBE RECOLECTAR INFORMACIÓN Y GENERAR ALTERNATIVAS PARA DARLE CURSO A LA ACCIÓN QUE PRETENDE RESOLVER LA SITUACIÓN ESPECIFICA.</a:t>
            </a:r>
          </a:p>
          <a:p>
            <a:endParaRPr lang="x-none" dirty="0">
              <a:latin typeface="Bahnschrift SemiBold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6750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 smtClean="0"/>
              <a:t>Es necesario tener un abanico de alternativas.</a:t>
            </a:r>
          </a:p>
          <a:p>
            <a:r>
              <a:rPr lang="es-CL" dirty="0" smtClean="0"/>
              <a:t>Las decisiones tienen costos o consecuencias.</a:t>
            </a:r>
          </a:p>
          <a:p>
            <a:r>
              <a:rPr lang="es-CL" dirty="0" smtClean="0"/>
              <a:t>Las alternativas pueden ordenarse.</a:t>
            </a:r>
          </a:p>
          <a:p>
            <a:r>
              <a:rPr lang="es-CL" dirty="0" smtClean="0"/>
              <a:t>Al aplicar las alternativas debe existir un aprendizaje.</a:t>
            </a:r>
          </a:p>
          <a:p>
            <a:endParaRPr lang="es-CL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>
                <a:latin typeface="Bahnschrift SemiBold Condensed" panose="020B0502040204020203" pitchFamily="34" charset="0"/>
              </a:rPr>
              <a:t>TOMA DE DECISIONES </a:t>
            </a:r>
            <a:endParaRPr lang="x-none" dirty="0">
              <a:latin typeface="Bahnschrift SemiBold Condensed" panose="020B0502040204020203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3183964" cy="4601183"/>
          </a:xfrm>
        </p:spPr>
        <p:txBody>
          <a:bodyPr/>
          <a:lstStyle/>
          <a:p>
            <a:r>
              <a:rPr lang="x-none" smtClean="0"/>
              <a:t>ESQUEMA BÁSICO</a:t>
            </a:r>
            <a:r>
              <a:rPr lang="es-ES" dirty="0" smtClean="0"/>
              <a:t/>
            </a:r>
            <a:br>
              <a:rPr lang="es-ES" dirty="0" smtClean="0"/>
            </a:br>
            <a:r>
              <a:rPr lang="x-none" smtClean="0"/>
              <a:t>TOMA DE DECISIONES.</a:t>
            </a:r>
            <a:endParaRPr lang="x-none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 dirty="0">
              <a:latin typeface="Bahnschrift SemiBold Condensed" panose="020B0502040204020203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005097" y="1123835"/>
            <a:ext cx="1175657" cy="7964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x-none" dirty="0" smtClean="0">
                <a:latin typeface="Bahnschrift SemiBold Condensed" panose="020B0502040204020203" pitchFamily="34" charset="0"/>
              </a:rPr>
              <a:t>Situación de </a:t>
            </a:r>
          </a:p>
          <a:p>
            <a:pPr algn="ctr"/>
            <a:r>
              <a:rPr lang="x-none" dirty="0" smtClean="0">
                <a:latin typeface="Bahnschrift SemiBold Condensed" panose="020B0502040204020203" pitchFamily="34" charset="0"/>
              </a:rPr>
              <a:t>riesgo</a:t>
            </a:r>
            <a:endParaRPr lang="x-none" dirty="0">
              <a:latin typeface="Bahnschrift SemiBold Condensed" panose="020B0502040204020203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5849621" y="1417533"/>
            <a:ext cx="2521131" cy="5027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x-none" dirty="0" smtClean="0"/>
              <a:t>Alternativas de resolución (mínimo 3)</a:t>
            </a:r>
            <a:endParaRPr lang="x-none" dirty="0"/>
          </a:p>
        </p:txBody>
      </p:sp>
      <p:cxnSp>
        <p:nvCxnSpPr>
          <p:cNvPr id="7" name="Conector recto de flecha 6"/>
          <p:cNvCxnSpPr/>
          <p:nvPr/>
        </p:nvCxnSpPr>
        <p:spPr>
          <a:xfrm>
            <a:off x="5355771" y="1668885"/>
            <a:ext cx="4938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Conector recto de flecha 8"/>
          <p:cNvCxnSpPr/>
          <p:nvPr/>
        </p:nvCxnSpPr>
        <p:spPr>
          <a:xfrm flipH="1">
            <a:off x="5473337" y="2103120"/>
            <a:ext cx="496390" cy="3265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Elipse 9"/>
          <p:cNvSpPr/>
          <p:nvPr/>
        </p:nvSpPr>
        <p:spPr>
          <a:xfrm>
            <a:off x="4454434" y="2329086"/>
            <a:ext cx="522515" cy="3807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x-none" dirty="0" smtClean="0"/>
              <a:t>1</a:t>
            </a:r>
            <a:endParaRPr lang="x-none" dirty="0"/>
          </a:p>
        </p:txBody>
      </p:sp>
      <p:sp>
        <p:nvSpPr>
          <p:cNvPr id="11" name="Elipse 10"/>
          <p:cNvSpPr/>
          <p:nvPr/>
        </p:nvSpPr>
        <p:spPr>
          <a:xfrm>
            <a:off x="4454433" y="2821889"/>
            <a:ext cx="522515" cy="3807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x-none" dirty="0" smtClean="0"/>
              <a:t>2</a:t>
            </a:r>
            <a:endParaRPr lang="x-none" dirty="0"/>
          </a:p>
        </p:txBody>
      </p:sp>
      <p:sp>
        <p:nvSpPr>
          <p:cNvPr id="12" name="Elipse 11"/>
          <p:cNvSpPr/>
          <p:nvPr/>
        </p:nvSpPr>
        <p:spPr>
          <a:xfrm>
            <a:off x="4454434" y="3308270"/>
            <a:ext cx="522515" cy="3807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x-none" dirty="0" smtClean="0"/>
              <a:t>3</a:t>
            </a:r>
            <a:endParaRPr lang="x-none" dirty="0"/>
          </a:p>
        </p:txBody>
      </p:sp>
      <p:sp>
        <p:nvSpPr>
          <p:cNvPr id="13" name="Cerrar llave 12"/>
          <p:cNvSpPr/>
          <p:nvPr/>
        </p:nvSpPr>
        <p:spPr>
          <a:xfrm>
            <a:off x="5209479" y="2278572"/>
            <a:ext cx="292583" cy="1806428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4" name="Rectángulo 13"/>
          <p:cNvSpPr/>
          <p:nvPr/>
        </p:nvSpPr>
        <p:spPr>
          <a:xfrm>
            <a:off x="5849621" y="2939145"/>
            <a:ext cx="3281316" cy="5595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x-none" dirty="0" smtClean="0"/>
              <a:t>Reflexionar frente a cada situación</a:t>
            </a:r>
            <a:endParaRPr lang="x-none" dirty="0"/>
          </a:p>
        </p:txBody>
      </p:sp>
      <p:sp>
        <p:nvSpPr>
          <p:cNvPr id="15" name="Rectángulo 14"/>
          <p:cNvSpPr/>
          <p:nvPr/>
        </p:nvSpPr>
        <p:spPr>
          <a:xfrm>
            <a:off x="5849621" y="3618411"/>
            <a:ext cx="3281316" cy="21066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x-none" dirty="0" smtClean="0"/>
              <a:t>- Cuales son las consecuencias de esta solución?</a:t>
            </a:r>
          </a:p>
          <a:p>
            <a:pPr marL="285750" indent="-285750" algn="ctr">
              <a:buFontTx/>
              <a:buChar char="-"/>
            </a:pPr>
            <a:r>
              <a:rPr lang="x-none" dirty="0" smtClean="0"/>
              <a:t>Puedo aplicarla a la realidad?</a:t>
            </a:r>
          </a:p>
          <a:p>
            <a:pPr marL="285750" indent="-285750" algn="ctr">
              <a:buFontTx/>
              <a:buChar char="-"/>
            </a:pPr>
            <a:r>
              <a:rPr lang="x-none" dirty="0" smtClean="0"/>
              <a:t>La solución resuelve el problema (elimina el riesgo)?</a:t>
            </a:r>
          </a:p>
          <a:p>
            <a:pPr marL="285750" indent="-285750" algn="ctr">
              <a:buFontTx/>
              <a:buChar char="-"/>
            </a:pPr>
            <a:r>
              <a:rPr lang="x-none" dirty="0" smtClean="0"/>
              <a:t>Cual es la mejor opción ?</a:t>
            </a:r>
          </a:p>
          <a:p>
            <a:pPr algn="ctr"/>
            <a:endParaRPr lang="x-none" dirty="0"/>
          </a:p>
        </p:txBody>
      </p:sp>
      <p:cxnSp>
        <p:nvCxnSpPr>
          <p:cNvPr id="17" name="Conector recto de flecha 16"/>
          <p:cNvCxnSpPr/>
          <p:nvPr/>
        </p:nvCxnSpPr>
        <p:spPr>
          <a:xfrm flipV="1">
            <a:off x="9202783" y="4653151"/>
            <a:ext cx="548640" cy="1306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" name="Rectángulo 17"/>
          <p:cNvSpPr/>
          <p:nvPr/>
        </p:nvSpPr>
        <p:spPr>
          <a:xfrm>
            <a:off x="9823269" y="4135292"/>
            <a:ext cx="1361199" cy="10824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x-none" dirty="0" smtClean="0"/>
              <a:t>Aprendizaje 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3095713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z="3200" smtClean="0">
                <a:latin typeface="Bahnschrift SemiBold Condensed" panose="020B0502040204020203" pitchFamily="34" charset="0"/>
              </a:rPr>
              <a:t>SITUACIÓN DE RIESGO MENCIONADA AL COMIENZO </a:t>
            </a:r>
            <a:r>
              <a:rPr lang="es-ES" sz="3200" dirty="0" smtClean="0">
                <a:latin typeface="Bahnschrift SemiBold Condensed" panose="020B0502040204020203" pitchFamily="34" charset="0"/>
              </a:rPr>
              <a:t/>
            </a:r>
            <a:br>
              <a:rPr lang="es-ES" sz="3200" dirty="0" smtClean="0">
                <a:latin typeface="Bahnschrift SemiBold Condensed" panose="020B0502040204020203" pitchFamily="34" charset="0"/>
              </a:rPr>
            </a:br>
            <a:r>
              <a:rPr lang="es-ES" sz="3200" dirty="0">
                <a:latin typeface="Bahnschrift SemiBold Condensed" panose="020B0502040204020203" pitchFamily="34" charset="0"/>
              </a:rPr>
              <a:t/>
            </a:r>
            <a:br>
              <a:rPr lang="es-ES" sz="3200" dirty="0">
                <a:latin typeface="Bahnschrift SemiBold Condensed" panose="020B0502040204020203" pitchFamily="34" charset="0"/>
              </a:rPr>
            </a:br>
            <a:r>
              <a:rPr lang="x-none" smtClean="0">
                <a:latin typeface="Bahnschrift SemiBold Condensed" panose="020B0502040204020203" pitchFamily="34" charset="0"/>
              </a:rPr>
              <a:t>(</a:t>
            </a:r>
            <a:r>
              <a:rPr lang="x-none" dirty="0" smtClean="0">
                <a:latin typeface="Bahnschrift SemiBold Condensed" panose="020B0502040204020203" pitchFamily="34" charset="0"/>
              </a:rPr>
              <a:t>ejemplo)</a:t>
            </a:r>
            <a:endParaRPr lang="x-none" dirty="0">
              <a:latin typeface="Bahnschrift SemiBold Condensed" panose="020B0502040204020203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69268" y="864108"/>
            <a:ext cx="7678298" cy="5120640"/>
          </a:xfrm>
        </p:spPr>
        <p:txBody>
          <a:bodyPr>
            <a:normAutofit/>
          </a:bodyPr>
          <a:lstStyle/>
          <a:p>
            <a:r>
              <a:rPr lang="x-none" dirty="0" smtClean="0">
                <a:solidFill>
                  <a:srgbClr val="FF0000"/>
                </a:solidFill>
                <a:latin typeface="Bahnschrift SemiBold Condensed" panose="020B0502040204020203" pitchFamily="34" charset="0"/>
              </a:rPr>
              <a:t>Situación de riesgo               Alternativas </a:t>
            </a:r>
            <a:r>
              <a:rPr lang="x-none" smtClean="0">
                <a:solidFill>
                  <a:srgbClr val="FF0000"/>
                </a:solidFill>
                <a:latin typeface="Bahnschrift SemiBold Condensed" panose="020B0502040204020203" pitchFamily="34" charset="0"/>
              </a:rPr>
              <a:t>de resolución</a:t>
            </a:r>
            <a:endParaRPr lang="x-none" dirty="0" smtClean="0">
              <a:solidFill>
                <a:srgbClr val="FF0000"/>
              </a:solidFill>
              <a:latin typeface="Bahnschrift SemiBold Condensed" panose="020B0502040204020203" pitchFamily="34" charset="0"/>
            </a:endParaRPr>
          </a:p>
          <a:p>
            <a:endParaRPr lang="x-none" dirty="0">
              <a:latin typeface="Bahnschrift SemiBold Condensed" panose="020B0502040204020203" pitchFamily="34" charset="0"/>
            </a:endParaRPr>
          </a:p>
          <a:p>
            <a:r>
              <a:rPr lang="x-none" smtClean="0">
                <a:latin typeface="Bahnschrift SemiBold Condensed" panose="020B0502040204020203" pitchFamily="34" charset="0"/>
              </a:rPr>
              <a:t>“conducir </a:t>
            </a:r>
            <a:r>
              <a:rPr lang="es-ES" dirty="0" smtClean="0">
                <a:latin typeface="Bahnschrift SemiBold Condensed" panose="020B0502040204020203" pitchFamily="34" charset="0"/>
              </a:rPr>
              <a:t>un </a:t>
            </a:r>
            <a:r>
              <a:rPr lang="x-none" smtClean="0">
                <a:latin typeface="Bahnschrift SemiBold Condensed" panose="020B0502040204020203" pitchFamily="34" charset="0"/>
              </a:rPr>
              <a:t>vehículo                   1</a:t>
            </a:r>
            <a:r>
              <a:rPr lang="x-none" dirty="0" smtClean="0">
                <a:latin typeface="Bahnschrift SemiBold Condensed" panose="020B0502040204020203" pitchFamily="34" charset="0"/>
              </a:rPr>
              <a:t>. no beber / no </a:t>
            </a:r>
            <a:r>
              <a:rPr lang="x-none" smtClean="0">
                <a:latin typeface="Bahnschrift SemiBold Condensed" panose="020B0502040204020203" pitchFamily="34" charset="0"/>
              </a:rPr>
              <a:t>conducir </a:t>
            </a:r>
            <a:r>
              <a:rPr lang="x-none" smtClean="0">
                <a:latin typeface="Bahnschrift SemiBold Condensed" panose="020B0502040204020203" pitchFamily="34" charset="0"/>
              </a:rPr>
              <a:t>  </a:t>
            </a:r>
            <a:r>
              <a:rPr lang="es-CL" dirty="0" smtClean="0">
                <a:latin typeface="Bahnschrift SemiBold Condensed" panose="020B0502040204020203" pitchFamily="34" charset="0"/>
              </a:rPr>
              <a:t>luego de </a:t>
            </a:r>
            <a:r>
              <a:rPr lang="x-none" smtClean="0">
                <a:latin typeface="Bahnschrift SemiBold Condensed" panose="020B0502040204020203" pitchFamily="34" charset="0"/>
              </a:rPr>
              <a:t>beber </a:t>
            </a:r>
            <a:r>
              <a:rPr lang="x-none" dirty="0" smtClean="0">
                <a:latin typeface="Bahnschrift SemiBold Condensed" panose="020B0502040204020203" pitchFamily="34" charset="0"/>
              </a:rPr>
              <a:t>alcohol</a:t>
            </a:r>
            <a:r>
              <a:rPr lang="x-none" smtClean="0">
                <a:latin typeface="Bahnschrift SemiBold Condensed" panose="020B0502040204020203" pitchFamily="34" charset="0"/>
              </a:rPr>
              <a:t>”                  </a:t>
            </a:r>
            <a:endParaRPr lang="es-CL" dirty="0" smtClean="0">
              <a:latin typeface="Bahnschrift SemiBold Condensed" panose="020B0502040204020203" pitchFamily="34" charset="0"/>
            </a:endParaRPr>
          </a:p>
          <a:p>
            <a:r>
              <a:rPr lang="es-CL" dirty="0" smtClean="0">
                <a:latin typeface="Bahnschrift SemiBold Condensed" panose="020B0502040204020203" pitchFamily="34" charset="0"/>
              </a:rPr>
              <a:t>                                                      </a:t>
            </a:r>
            <a:r>
              <a:rPr lang="x-none" smtClean="0">
                <a:latin typeface="Bahnschrift SemiBold Condensed" panose="020B0502040204020203" pitchFamily="34" charset="0"/>
              </a:rPr>
              <a:t>2</a:t>
            </a:r>
            <a:r>
              <a:rPr lang="x-none" dirty="0" smtClean="0">
                <a:latin typeface="Bahnschrift SemiBold Condensed" panose="020B0502040204020203" pitchFamily="34" charset="0"/>
              </a:rPr>
              <a:t>. pedir a otro que conduzca</a:t>
            </a:r>
          </a:p>
          <a:p>
            <a:pPr marL="0" indent="0">
              <a:buNone/>
            </a:pPr>
            <a:r>
              <a:rPr lang="x-none" smtClean="0">
                <a:latin typeface="Bahnschrift SemiBold Condensed" panose="020B0502040204020203" pitchFamily="34" charset="0"/>
              </a:rPr>
              <a:t>                                                                                                                                                  </a:t>
            </a:r>
            <a:endParaRPr lang="x-none" dirty="0" smtClean="0">
              <a:latin typeface="Bahnschrift SemiBold Condensed" panose="020B0502040204020203" pitchFamily="34" charset="0"/>
            </a:endParaRPr>
          </a:p>
          <a:p>
            <a:pPr marL="0" indent="0">
              <a:buNone/>
            </a:pPr>
            <a:r>
              <a:rPr lang="x-none">
                <a:latin typeface="Bahnschrift SemiBold Condensed" panose="020B0502040204020203" pitchFamily="34" charset="0"/>
              </a:rPr>
              <a:t> </a:t>
            </a:r>
            <a:r>
              <a:rPr lang="x-none" smtClean="0">
                <a:latin typeface="Bahnschrift SemiBold Condensed" panose="020B0502040204020203" pitchFamily="34" charset="0"/>
              </a:rPr>
              <a:t>                                                                                                                                      </a:t>
            </a:r>
            <a:r>
              <a:rPr lang="x-none" smtClean="0">
                <a:latin typeface="Bahnschrift SemiBold Condensed" panose="020B0502040204020203" pitchFamily="34" charset="0"/>
              </a:rPr>
              <a:t>          </a:t>
            </a:r>
          </a:p>
          <a:p>
            <a:pPr marL="0" indent="0">
              <a:buNone/>
            </a:pPr>
            <a:r>
              <a:rPr lang="es-CL" dirty="0" smtClean="0">
                <a:latin typeface="Bahnschrift SemiBold Condensed" panose="020B0502040204020203" pitchFamily="34" charset="0"/>
              </a:rPr>
              <a:t>                                                        </a:t>
            </a:r>
            <a:r>
              <a:rPr lang="x-none" smtClean="0">
                <a:latin typeface="Bahnschrift SemiBold Condensed" panose="020B0502040204020203" pitchFamily="34" charset="0"/>
              </a:rPr>
              <a:t>3. tomar taxi, micro, </a:t>
            </a:r>
            <a:r>
              <a:rPr lang="es-CL" dirty="0" smtClean="0">
                <a:latin typeface="Bahnschrift SemiBold Condensed" panose="020B0502040204020203" pitchFamily="34" charset="0"/>
              </a:rPr>
              <a:t> uber </a:t>
            </a:r>
          </a:p>
          <a:p>
            <a:pPr marL="0" indent="0">
              <a:buNone/>
            </a:pPr>
            <a:r>
              <a:rPr lang="es-CL" dirty="0" smtClean="0">
                <a:latin typeface="Bahnschrift SemiBold Condensed" panose="020B0502040204020203" pitchFamily="34" charset="0"/>
              </a:rPr>
              <a:t>                                                                           </a:t>
            </a:r>
            <a:r>
              <a:rPr lang="x-none" smtClean="0">
                <a:latin typeface="Bahnschrift SemiBold Condensed" panose="020B0502040204020203" pitchFamily="34" charset="0"/>
              </a:rPr>
              <a:t>                </a:t>
            </a:r>
            <a:endParaRPr lang="x-none" dirty="0">
              <a:latin typeface="Bahnschrift SemiBold Condensed" panose="020B0502040204020203" pitchFamily="34" charset="0"/>
            </a:endParaRPr>
          </a:p>
          <a:p>
            <a:endParaRPr lang="x-none" dirty="0" smtClean="0">
              <a:latin typeface="Bahnschrift SemiBold Condensed" panose="020B0502040204020203" pitchFamily="34" charset="0"/>
            </a:endParaRPr>
          </a:p>
          <a:p>
            <a:r>
              <a:rPr lang="es-CL" dirty="0" smtClean="0">
                <a:solidFill>
                  <a:srgbClr val="FF0000"/>
                </a:solidFill>
                <a:latin typeface="Bahnschrift SemiBold Condensed" panose="020B0502040204020203" pitchFamily="34" charset="0"/>
              </a:rPr>
              <a:t>APRENDIZAJE: ……………..</a:t>
            </a:r>
            <a:endParaRPr lang="x-none" dirty="0">
              <a:solidFill>
                <a:srgbClr val="FF0000"/>
              </a:solidFill>
              <a:latin typeface="Bahnschrift SemiBold Condensed" panose="020B0502040204020203" pitchFamily="34" charset="0"/>
            </a:endParaRPr>
          </a:p>
          <a:p>
            <a:endParaRPr lang="x-none" dirty="0">
              <a:latin typeface="Bahnschrift SemiBold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1681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dirty="0" smtClean="0"/>
              <a:t>Trabajo grupal</a:t>
            </a:r>
            <a:endParaRPr lang="x-none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94119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rco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Marco</Template>
  <TotalTime>172</TotalTime>
  <Words>434</Words>
  <Application>Microsoft Office PowerPoint</Application>
  <PresentationFormat>Personalizado</PresentationFormat>
  <Paragraphs>58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Marco</vt:lpstr>
      <vt:lpstr>SESION V</vt:lpstr>
      <vt:lpstr>OBJETIVOS</vt:lpstr>
      <vt:lpstr>LLUVIA DE IDEAS : técnica que se usa para generar una amplia gama de respuestas o información a partir de un grupo</vt:lpstr>
      <vt:lpstr>Situaciones de riesgo relacionadas con el consumo de drogas y alcohol, en el contexto naval.</vt:lpstr>
      <vt:lpstr>SITUACIÓN DE RIESGO</vt:lpstr>
      <vt:lpstr>CONDUCTAS DE RIESGO</vt:lpstr>
      <vt:lpstr>TOMA DE DECISIONES </vt:lpstr>
      <vt:lpstr>TOMA DE DECISIONES </vt:lpstr>
      <vt:lpstr>ESQUEMA BÁSICO TOMA DE DECISIONES.</vt:lpstr>
      <vt:lpstr>SITUACIÓN DE RIESGO MENCIONADA AL COMIENZO   (ejemplo)</vt:lpstr>
      <vt:lpstr>Trabajo grupal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SESION V</dc:title>
  <dc:creator>Profesores02</dc:creator>
  <cp:lastModifiedBy>Walter Coronado</cp:lastModifiedBy>
  <cp:revision>19</cp:revision>
  <dcterms:created xsi:type="dcterms:W3CDTF">2019-02-25T14:42:11Z</dcterms:created>
  <dcterms:modified xsi:type="dcterms:W3CDTF">2021-04-06T20:42:25Z</dcterms:modified>
</cp:coreProperties>
</file>