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07" r:id="rId2"/>
    <p:sldId id="303" r:id="rId3"/>
    <p:sldId id="276" r:id="rId4"/>
    <p:sldId id="258" r:id="rId5"/>
    <p:sldId id="259" r:id="rId6"/>
    <p:sldId id="283" r:id="rId7"/>
    <p:sldId id="277" r:id="rId8"/>
    <p:sldId id="285" r:id="rId9"/>
    <p:sldId id="286" r:id="rId10"/>
    <p:sldId id="287" r:id="rId11"/>
    <p:sldId id="278" r:id="rId12"/>
    <p:sldId id="279" r:id="rId13"/>
    <p:sldId id="280" r:id="rId14"/>
    <p:sldId id="281" r:id="rId15"/>
    <p:sldId id="288" r:id="rId16"/>
    <p:sldId id="289" r:id="rId17"/>
    <p:sldId id="272" r:id="rId18"/>
    <p:sldId id="273" r:id="rId19"/>
    <p:sldId id="304" r:id="rId20"/>
    <p:sldId id="274" r:id="rId21"/>
    <p:sldId id="290" r:id="rId22"/>
    <p:sldId id="291" r:id="rId23"/>
    <p:sldId id="292" r:id="rId24"/>
    <p:sldId id="293" r:id="rId25"/>
    <p:sldId id="294" r:id="rId26"/>
    <p:sldId id="295" r:id="rId27"/>
    <p:sldId id="296" r:id="rId28"/>
    <p:sldId id="297" r:id="rId29"/>
    <p:sldId id="298" r:id="rId30"/>
    <p:sldId id="299" r:id="rId31"/>
    <p:sldId id="30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0274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991597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7C376AFC-CB28-4BE9-B2C3-02D2807D51AC}" type="datetimeFigureOut">
              <a:rPr lang="en-US" smtClean="0"/>
              <a:t>9/17/2023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9054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C376AFC-CB28-4BE9-B2C3-02D2807D51AC}" type="datetimeFigureOut">
              <a:rPr lang="en-US" smtClean="0"/>
              <a:t>9/17/2023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273283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7C376AFC-CB28-4BE9-B2C3-02D2807D51AC}" type="datetimeFigureOut">
              <a:rPr lang="en-US" smtClean="0"/>
              <a:t>9/17/2023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2042283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7C376AFC-CB28-4BE9-B2C3-02D2807D51AC}" type="datetimeFigureOut">
              <a:rPr lang="en-US" smtClean="0"/>
              <a:t>9/17/2023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382300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C376AFC-CB28-4BE9-B2C3-02D2807D51AC}" type="datetimeFigureOut">
              <a:rPr lang="en-US" smtClean="0"/>
              <a:t>9/17/2023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4084378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C376AFC-CB28-4BE9-B2C3-02D2807D51AC}" type="datetimeFigureOut">
              <a:rPr lang="en-US" smtClean="0"/>
              <a:t>9/17/2023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67C7E4E-3CED-4793-AC9C-52781561AC14}" type="slidenum">
              <a:rPr lang="en-US" smtClean="0"/>
              <a:t>‹Nº›</a:t>
            </a:fld>
            <a:endParaRPr lang="en-US"/>
          </a:p>
        </p:txBody>
      </p:sp>
    </p:spTree>
    <p:extLst>
      <p:ext uri="{BB962C8B-B14F-4D97-AF65-F5344CB8AC3E}">
        <p14:creationId xmlns:p14="http://schemas.microsoft.com/office/powerpoint/2010/main" val="2752358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7C376AFC-CB28-4BE9-B2C3-02D2807D51AC}" type="datetimeFigureOut">
              <a:rPr lang="en-US" smtClean="0"/>
              <a:t>9/17/2023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3402134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004762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641796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C376AFC-CB28-4BE9-B2C3-02D2807D51AC}" type="datetimeFigureOut">
              <a:rPr lang="en-US" smtClean="0"/>
              <a:t>9/17/2023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67C7E4E-3CED-4793-AC9C-52781561AC14}"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04049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Una Ilustración Vectorial De Los Estudiantes Universitarios En Clase Con El  Profesor De Enseñanza Ilustraciones Svg, Vectoriales, Clip Art Vectorizado  Libre De Derechos. Image 427233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5601" y="1336675"/>
            <a:ext cx="3281363"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4" descr="Escuela Naval Arturo Prat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675" y="2682875"/>
            <a:ext cx="2127250"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CuadroTexto 1"/>
          <p:cNvSpPr txBox="1">
            <a:spLocks noChangeArrowheads="1"/>
          </p:cNvSpPr>
          <p:nvPr/>
        </p:nvSpPr>
        <p:spPr bwMode="auto">
          <a:xfrm>
            <a:off x="5808663" y="1577976"/>
            <a:ext cx="41830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1800" b="1" dirty="0">
                <a:latin typeface="Arial" panose="020B0604020202020204" pitchFamily="34" charset="0"/>
                <a:cs typeface="Arial" panose="020B0604020202020204" pitchFamily="34" charset="0"/>
              </a:rPr>
              <a:t>ASIGNATURA DERECHO</a:t>
            </a:r>
          </a:p>
          <a:p>
            <a:pPr algn="ctr"/>
            <a:r>
              <a:rPr lang="es-MX" altLang="en-US" sz="1800" b="1" dirty="0">
                <a:latin typeface="Arial" panose="020B0604020202020204" pitchFamily="34" charset="0"/>
                <a:cs typeface="Arial" panose="020B0604020202020204" pitchFamily="34" charset="0"/>
              </a:rPr>
              <a:t>CURSO 4 “DAGA” (EJECUTIVO). </a:t>
            </a:r>
            <a:endParaRPr lang="es-CL" altLang="en-US" sz="1800" b="1" dirty="0">
              <a:latin typeface="Arial" panose="020B0604020202020204" pitchFamily="34" charset="0"/>
              <a:cs typeface="Arial" panose="020B0604020202020204" pitchFamily="34" charset="0"/>
            </a:endParaRPr>
          </a:p>
        </p:txBody>
      </p:sp>
      <p:sp>
        <p:nvSpPr>
          <p:cNvPr id="10245" name="CuadroTexto 2"/>
          <p:cNvSpPr txBox="1">
            <a:spLocks noChangeArrowheads="1"/>
          </p:cNvSpPr>
          <p:nvPr/>
        </p:nvSpPr>
        <p:spPr bwMode="auto">
          <a:xfrm>
            <a:off x="1847851" y="5133975"/>
            <a:ext cx="355282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s-MX" altLang="en-US" sz="1500" b="1" dirty="0">
                <a:latin typeface="Arial" panose="020B0604020202020204" pitchFamily="34" charset="0"/>
                <a:cs typeface="Arial" panose="020B0604020202020204" pitchFamily="34" charset="0"/>
              </a:rPr>
              <a:t>Profesor: </a:t>
            </a:r>
            <a:r>
              <a:rPr lang="es-MX" altLang="en-US" sz="1500" dirty="0">
                <a:latin typeface="Arial" panose="020B0604020202020204" pitchFamily="34" charset="0"/>
                <a:cs typeface="Arial" panose="020B0604020202020204" pitchFamily="34" charset="0"/>
              </a:rPr>
              <a:t>Diego Silva Arenas.</a:t>
            </a:r>
          </a:p>
          <a:p>
            <a:r>
              <a:rPr lang="es-MX" altLang="en-US" sz="1500" b="1" dirty="0">
                <a:latin typeface="Arial" panose="020B0604020202020204" pitchFamily="34" charset="0"/>
                <a:cs typeface="Arial" panose="020B0604020202020204" pitchFamily="34" charset="0"/>
              </a:rPr>
              <a:t>Fecha:  </a:t>
            </a:r>
            <a:r>
              <a:rPr lang="es-MX" altLang="en-US" sz="1500" dirty="0">
                <a:latin typeface="Arial" panose="020B0604020202020204" pitchFamily="34" charset="0"/>
                <a:cs typeface="Arial" panose="020B0604020202020204" pitchFamily="34" charset="0"/>
              </a:rPr>
              <a:t>08 de septiembre del 2023.</a:t>
            </a:r>
            <a:endParaRPr lang="es-CL" altLang="en-US" sz="1500" dirty="0">
              <a:latin typeface="Arial" panose="020B0604020202020204" pitchFamily="34" charset="0"/>
              <a:cs typeface="Arial" panose="020B0604020202020204" pitchFamily="34" charset="0"/>
            </a:endParaRPr>
          </a:p>
        </p:txBody>
      </p:sp>
      <p:pic>
        <p:nvPicPr>
          <p:cNvPr id="10246" name="Picture 4" descr="escuadra-nacional-armada-de-chile-en-el-bicentenario – CEDARM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0988" y="2600325"/>
            <a:ext cx="2767012"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Ministro de Defensa visitó por primera vez buques y dependencias de la  Armada - Armada de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4163" y="4441826"/>
            <a:ext cx="2767012"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2160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1682917652"/>
              </p:ext>
            </p:extLst>
          </p:nvPr>
        </p:nvGraphicFramePr>
        <p:xfrm>
          <a:off x="423083" y="1675009"/>
          <a:ext cx="11450468" cy="4023360"/>
        </p:xfrm>
        <a:graphic>
          <a:graphicData uri="http://schemas.openxmlformats.org/drawingml/2006/table">
            <a:tbl>
              <a:tblPr firstRow="1" bandRow="1">
                <a:tableStyleId>{69CF1AB2-1976-4502-BF36-3FF5EA218861}</a:tableStyleId>
              </a:tblPr>
              <a:tblGrid>
                <a:gridCol w="2862617">
                  <a:extLst>
                    <a:ext uri="{9D8B030D-6E8A-4147-A177-3AD203B41FA5}">
                      <a16:colId xmlns:a16="http://schemas.microsoft.com/office/drawing/2014/main" val="3297529578"/>
                    </a:ext>
                  </a:extLst>
                </a:gridCol>
                <a:gridCol w="2862617">
                  <a:extLst>
                    <a:ext uri="{9D8B030D-6E8A-4147-A177-3AD203B41FA5}">
                      <a16:colId xmlns:a16="http://schemas.microsoft.com/office/drawing/2014/main" val="1683339909"/>
                    </a:ext>
                  </a:extLst>
                </a:gridCol>
                <a:gridCol w="2862617">
                  <a:extLst>
                    <a:ext uri="{9D8B030D-6E8A-4147-A177-3AD203B41FA5}">
                      <a16:colId xmlns:a16="http://schemas.microsoft.com/office/drawing/2014/main" val="1011768661"/>
                    </a:ext>
                  </a:extLst>
                </a:gridCol>
                <a:gridCol w="2862617">
                  <a:extLst>
                    <a:ext uri="{9D8B030D-6E8A-4147-A177-3AD203B41FA5}">
                      <a16:colId xmlns:a16="http://schemas.microsoft.com/office/drawing/2014/main" val="3547681416"/>
                    </a:ext>
                  </a:extLst>
                </a:gridCol>
              </a:tblGrid>
              <a:tr h="370840">
                <a:tc>
                  <a:txBody>
                    <a:bodyPr/>
                    <a:lstStyle/>
                    <a:p>
                      <a:pPr algn="ctr"/>
                      <a:r>
                        <a:rPr lang="es-MX" dirty="0">
                          <a:latin typeface="Arial" panose="020B0604020202020204" pitchFamily="34" charset="0"/>
                          <a:cs typeface="Arial" panose="020B0604020202020204" pitchFamily="34" charset="0"/>
                        </a:rPr>
                        <a:t>MAR TERRITORIAL</a:t>
                      </a:r>
                      <a:endParaRPr lang="en-US" dirty="0">
                        <a:latin typeface="Arial" panose="020B0604020202020204" pitchFamily="34" charset="0"/>
                        <a:cs typeface="Arial" panose="020B0604020202020204" pitchFamily="34" charset="0"/>
                      </a:endParaRPr>
                    </a:p>
                  </a:txBody>
                  <a:tcPr/>
                </a:tc>
                <a:tc>
                  <a:txBody>
                    <a:bodyPr/>
                    <a:lstStyle/>
                    <a:p>
                      <a:pPr algn="ctr"/>
                      <a:r>
                        <a:rPr lang="es-MX" dirty="0">
                          <a:latin typeface="Arial" panose="020B0604020202020204" pitchFamily="34" charset="0"/>
                          <a:cs typeface="Arial" panose="020B0604020202020204" pitchFamily="34" charset="0"/>
                        </a:rPr>
                        <a:t>ZONA</a:t>
                      </a:r>
                      <a:r>
                        <a:rPr lang="es-MX" baseline="0" dirty="0">
                          <a:latin typeface="Arial" panose="020B0604020202020204" pitchFamily="34" charset="0"/>
                          <a:cs typeface="Arial" panose="020B0604020202020204" pitchFamily="34" charset="0"/>
                        </a:rPr>
                        <a:t> CONTUGUA </a:t>
                      </a:r>
                      <a:endParaRPr lang="en-US" dirty="0">
                        <a:latin typeface="Arial" panose="020B0604020202020204" pitchFamily="34" charset="0"/>
                        <a:cs typeface="Arial" panose="020B0604020202020204" pitchFamily="34" charset="0"/>
                      </a:endParaRPr>
                    </a:p>
                  </a:txBody>
                  <a:tcPr/>
                </a:tc>
                <a:tc>
                  <a:txBody>
                    <a:bodyPr/>
                    <a:lstStyle/>
                    <a:p>
                      <a:pPr algn="ctr"/>
                      <a:r>
                        <a:rPr lang="es-MX" dirty="0">
                          <a:latin typeface="Arial" panose="020B0604020202020204" pitchFamily="34" charset="0"/>
                          <a:cs typeface="Arial" panose="020B0604020202020204" pitchFamily="34" charset="0"/>
                        </a:rPr>
                        <a:t>ZONA</a:t>
                      </a:r>
                      <a:r>
                        <a:rPr lang="es-MX" baseline="0" dirty="0">
                          <a:latin typeface="Arial" panose="020B0604020202020204" pitchFamily="34" charset="0"/>
                          <a:cs typeface="Arial" panose="020B0604020202020204" pitchFamily="34" charset="0"/>
                        </a:rPr>
                        <a:t> ECONÓMICA EXCLUSIVA</a:t>
                      </a:r>
                      <a:endParaRPr lang="en-US" dirty="0">
                        <a:latin typeface="Arial" panose="020B0604020202020204" pitchFamily="34" charset="0"/>
                        <a:cs typeface="Arial" panose="020B0604020202020204" pitchFamily="34" charset="0"/>
                      </a:endParaRPr>
                    </a:p>
                  </a:txBody>
                  <a:tcPr/>
                </a:tc>
                <a:tc>
                  <a:txBody>
                    <a:bodyPr/>
                    <a:lstStyle/>
                    <a:p>
                      <a:pPr algn="ctr"/>
                      <a:r>
                        <a:rPr lang="es-MX" dirty="0">
                          <a:latin typeface="Arial" panose="020B0604020202020204" pitchFamily="34" charset="0"/>
                          <a:cs typeface="Arial" panose="020B0604020202020204" pitchFamily="34" charset="0"/>
                        </a:rPr>
                        <a:t>PLATAFORMA</a:t>
                      </a:r>
                      <a:r>
                        <a:rPr lang="es-MX" baseline="0" dirty="0">
                          <a:latin typeface="Arial" panose="020B0604020202020204" pitchFamily="34" charset="0"/>
                          <a:cs typeface="Arial" panose="020B0604020202020204" pitchFamily="34" charset="0"/>
                        </a:rPr>
                        <a:t> CONTINENTAL</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78723665"/>
                  </a:ext>
                </a:extLst>
              </a:tr>
              <a:tr h="370840">
                <a:tc>
                  <a:txBody>
                    <a:bodyPr/>
                    <a:lstStyle/>
                    <a:p>
                      <a:pPr algn="just"/>
                      <a:r>
                        <a:rPr lang="es-MX" sz="1800" dirty="0">
                          <a:latin typeface="Arial" panose="020B0604020202020204" pitchFamily="34" charset="0"/>
                          <a:cs typeface="Arial" panose="020B0604020202020204" pitchFamily="34" charset="0"/>
                        </a:rPr>
                        <a:t>Derecho</a:t>
                      </a:r>
                      <a:r>
                        <a:rPr lang="es-MX" sz="1800" baseline="0" dirty="0">
                          <a:latin typeface="Arial" panose="020B0604020202020204" pitchFamily="34" charset="0"/>
                          <a:cs typeface="Arial" panose="020B0604020202020204" pitchFamily="34" charset="0"/>
                        </a:rPr>
                        <a:t> exclusivo de pesca y de explotación del fondo y subsuelo</a:t>
                      </a:r>
                    </a:p>
                    <a:p>
                      <a:pPr algn="just"/>
                      <a:r>
                        <a:rPr lang="es-MX" sz="1800" baseline="0" dirty="0">
                          <a:latin typeface="Arial" panose="020B0604020202020204" pitchFamily="34" charset="0"/>
                          <a:cs typeface="Arial" panose="020B0604020202020204" pitchFamily="34" charset="0"/>
                        </a:rPr>
                        <a:t>Derecho exclusivo de cabotaje y adopción de leyes en materia de navegación, sanidad tarifas aduaneras e inmigración</a:t>
                      </a:r>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a:latin typeface="Arial" panose="020B0604020202020204" pitchFamily="34" charset="0"/>
                          <a:cs typeface="Arial" panose="020B0604020202020204" pitchFamily="34" charset="0"/>
                        </a:rPr>
                        <a:t>Libertad</a:t>
                      </a:r>
                      <a:r>
                        <a:rPr lang="es-MX" sz="1800" baseline="0" dirty="0">
                          <a:latin typeface="Arial" panose="020B0604020202020204" pitchFamily="34" charset="0"/>
                          <a:cs typeface="Arial" panose="020B0604020202020204" pitchFamily="34" charset="0"/>
                        </a:rPr>
                        <a:t> d navegación, pero no concede derecho de pesca. </a:t>
                      </a:r>
                    </a:p>
                    <a:p>
                      <a:pPr algn="just"/>
                      <a:r>
                        <a:rPr lang="es-MX" sz="1800" baseline="0" dirty="0">
                          <a:latin typeface="Arial" panose="020B0604020202020204" pitchFamily="34" charset="0"/>
                          <a:cs typeface="Arial" panose="020B0604020202020204" pitchFamily="34" charset="0"/>
                        </a:rPr>
                        <a:t>El Estado funciones de control y fiscalización a buques extranjeros para prevenir infracciones en el mar territorial  </a:t>
                      </a:r>
                    </a:p>
                    <a:p>
                      <a:pPr algn="just"/>
                      <a:r>
                        <a:rPr lang="es-MX" sz="1800" baseline="0" dirty="0">
                          <a:latin typeface="Arial" panose="020B0604020202020204" pitchFamily="34" charset="0"/>
                          <a:cs typeface="Arial" panose="020B0604020202020204" pitchFamily="34" charset="0"/>
                        </a:rPr>
                        <a:t>(combatir narcotráfico)</a:t>
                      </a:r>
                    </a:p>
                    <a:p>
                      <a:pPr algn="just"/>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a:latin typeface="Arial" panose="020B0604020202020204" pitchFamily="34" charset="0"/>
                          <a:cs typeface="Arial" panose="020B0604020202020204" pitchFamily="34" charset="0"/>
                        </a:rPr>
                        <a:t>Derecho de soberanía</a:t>
                      </a:r>
                      <a:r>
                        <a:rPr lang="es-MX" sz="1800" baseline="0" dirty="0">
                          <a:latin typeface="Arial" panose="020B0604020202020204" pitchFamily="34" charset="0"/>
                          <a:cs typeface="Arial" panose="020B0604020202020204" pitchFamily="34" charset="0"/>
                        </a:rPr>
                        <a:t> para los fines de exploración y explotación, conservación y administración recursos naturales vivos y no vivos de las aguas subyacente al lecho y del lecho y subsuelo del mar</a:t>
                      </a:r>
                    </a:p>
                    <a:p>
                      <a:pPr algn="just"/>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a:latin typeface="Arial" panose="020B0604020202020204" pitchFamily="34" charset="0"/>
                          <a:cs typeface="Arial" panose="020B0604020202020204" pitchFamily="34" charset="0"/>
                        </a:rPr>
                        <a:t>Derecho de</a:t>
                      </a:r>
                      <a:r>
                        <a:rPr lang="es-MX" sz="1800" baseline="0" dirty="0">
                          <a:latin typeface="Arial" panose="020B0604020202020204" pitchFamily="34" charset="0"/>
                          <a:cs typeface="Arial" panose="020B0604020202020204" pitchFamily="34" charset="0"/>
                        </a:rPr>
                        <a:t> soberanía pleno respecto de la exploración y explotación de los recursos naturales </a:t>
                      </a:r>
                    </a:p>
                    <a:p>
                      <a:pPr algn="just"/>
                      <a:r>
                        <a:rPr lang="es-MX" sz="1800" baseline="0" dirty="0">
                          <a:latin typeface="Arial" panose="020B0604020202020204" pitchFamily="34" charset="0"/>
                          <a:cs typeface="Arial" panose="020B0604020202020204" pitchFamily="34" charset="0"/>
                        </a:rPr>
                        <a:t>Derecho para autorizar y regular las perforaciones que se realizan en su PC, como también derecho exclusivo de autorizar la instalación de islas artificiales y otras estructuras sobre ellas </a:t>
                      </a:r>
                      <a:endParaRPr lang="en-US"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9520005"/>
                  </a:ext>
                </a:extLst>
              </a:tr>
            </a:tbl>
          </a:graphicData>
        </a:graphic>
      </p:graphicFrame>
      <p:sp>
        <p:nvSpPr>
          <p:cNvPr id="3" name="CuadroTexto 2"/>
          <p:cNvSpPr txBox="1"/>
          <p:nvPr/>
        </p:nvSpPr>
        <p:spPr>
          <a:xfrm>
            <a:off x="3732663" y="545911"/>
            <a:ext cx="4831308"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ACLARACIÓN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2063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strecho | La guía de Geografía"/>
          <p:cNvSpPr>
            <a:spLocks noChangeAspect="1" noChangeArrowheads="1"/>
          </p:cNvSpPr>
          <p:nvPr/>
        </p:nvSpPr>
        <p:spPr bwMode="auto">
          <a:xfrm>
            <a:off x="0" y="884237"/>
            <a:ext cx="1300480" cy="9025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https://geografia.laguia2000.com/wp-content/uploads/2011/12/estrecho-300x2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078269" cy="6346209"/>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468806" y="5688309"/>
            <a:ext cx="5254388"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dirty="0">
                <a:latin typeface="Arial" panose="020B0604020202020204" pitchFamily="34" charset="0"/>
                <a:cs typeface="Arial" panose="020B0604020202020204" pitchFamily="34" charset="0"/>
              </a:rPr>
              <a:t>LOS ESTRECHOS</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3593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ángulo 1"/>
          <p:cNvSpPr>
            <a:spLocks noChangeArrowheads="1"/>
          </p:cNvSpPr>
          <p:nvPr/>
        </p:nvSpPr>
        <p:spPr bwMode="auto">
          <a:xfrm>
            <a:off x="1599479" y="1959520"/>
            <a:ext cx="9796402"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514350" indent="-514350" algn="just" eaLnBrk="1" hangingPunct="1">
              <a:spcBef>
                <a:spcPct val="50000"/>
              </a:spcBef>
              <a:buFont typeface="+mj-lt"/>
              <a:buAutoNum type="arabicPeriod"/>
            </a:pPr>
            <a:r>
              <a:rPr lang="es-MX" altLang="en-US" sz="2800" dirty="0">
                <a:latin typeface="Arial" panose="020B0604020202020204" pitchFamily="34" charset="0"/>
                <a:cs typeface="Arial" panose="020B0604020202020204" pitchFamily="34" charset="0"/>
              </a:rPr>
              <a:t>Son vías marítimas de una relativa angostura que corren entre tierras enfrentadas y comunican diversas áreas acuáticas: Alta Mar, ZEE, Mar Territorial.</a:t>
            </a:r>
          </a:p>
          <a:p>
            <a:pPr marL="514350" indent="-514350" algn="just" eaLnBrk="1" hangingPunct="1">
              <a:spcBef>
                <a:spcPct val="50000"/>
              </a:spcBef>
              <a:buFont typeface="+mj-lt"/>
              <a:buAutoNum type="arabicPeriod"/>
            </a:pPr>
            <a:r>
              <a:rPr lang="es-MX" altLang="en-US" sz="2800" dirty="0">
                <a:latin typeface="Arial" panose="020B0604020202020204" pitchFamily="34" charset="0"/>
                <a:cs typeface="Arial" panose="020B0604020202020204" pitchFamily="34" charset="0"/>
              </a:rPr>
              <a:t>“Paso angosto comprendido entre dos tierras y por el cual se comunica un mar con otro” (RAE).</a:t>
            </a:r>
          </a:p>
        </p:txBody>
      </p:sp>
      <p:sp>
        <p:nvSpPr>
          <p:cNvPr id="45059" name="CuadroTexto 2"/>
          <p:cNvSpPr txBox="1">
            <a:spLocks noChangeArrowheads="1"/>
          </p:cNvSpPr>
          <p:nvPr/>
        </p:nvSpPr>
        <p:spPr bwMode="auto">
          <a:xfrm>
            <a:off x="4683434" y="604602"/>
            <a:ext cx="31686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3200" dirty="0">
                <a:latin typeface="Arial" panose="020B0604020202020204" pitchFamily="34" charset="0"/>
                <a:cs typeface="Arial" panose="020B0604020202020204" pitchFamily="34" charset="0"/>
              </a:rPr>
              <a:t>CONCEPTO</a:t>
            </a:r>
            <a:endParaRPr lang="en-US" alt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5389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524000" y="609600"/>
            <a:ext cx="967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endParaRPr lang="es-ES_tradnl" altLang="es-ES"/>
          </a:p>
        </p:txBody>
      </p:sp>
      <p:sp>
        <p:nvSpPr>
          <p:cNvPr id="3075" name="Text Box 3"/>
          <p:cNvSpPr txBox="1">
            <a:spLocks noChangeArrowheads="1"/>
          </p:cNvSpPr>
          <p:nvPr/>
        </p:nvSpPr>
        <p:spPr bwMode="auto">
          <a:xfrm>
            <a:off x="638629" y="-723331"/>
            <a:ext cx="11030857" cy="7063472"/>
          </a:xfrm>
          <a:prstGeom prst="rect">
            <a:avLst/>
          </a:prstGeom>
          <a:noFill/>
          <a:ln w="9525">
            <a:noFill/>
            <a:miter lim="800000"/>
            <a:headEnd/>
            <a:tailEnd/>
          </a:ln>
          <a:effectLst/>
        </p:spPr>
        <p:txBody>
          <a:bodyPr wrap="square">
            <a:spAutoFit/>
          </a:bodyPr>
          <a:lstStyle/>
          <a:p>
            <a:pPr eaLnBrk="1" hangingPunct="1">
              <a:spcBef>
                <a:spcPct val="50000"/>
              </a:spcBef>
              <a:defRPr/>
            </a:pPr>
            <a:endParaRPr lang="es-MX" sz="2000" u="sng" dirty="0">
              <a:latin typeface="Arial" charset="0"/>
            </a:endParaRPr>
          </a:p>
          <a:p>
            <a:pPr algn="ctr" eaLnBrk="1" hangingPunct="1">
              <a:spcBef>
                <a:spcPct val="50000"/>
              </a:spcBef>
              <a:defRPr/>
            </a:pPr>
            <a:endParaRPr lang="es-MX" sz="2400" dirty="0">
              <a:latin typeface="Arial" charset="0"/>
            </a:endParaRPr>
          </a:p>
          <a:p>
            <a:pPr algn="just" eaLnBrk="1" hangingPunct="1">
              <a:spcBef>
                <a:spcPct val="50000"/>
              </a:spcBef>
              <a:defRPr/>
            </a:pPr>
            <a:r>
              <a:rPr lang="es-MX" sz="2800" dirty="0">
                <a:latin typeface="Arial" charset="0"/>
              </a:rPr>
              <a:t>ELEMENTOS DE LOS ESTRECHOS DE NAVEGACIÓN INTERNACIONAL</a:t>
            </a:r>
          </a:p>
          <a:p>
            <a:pPr marL="457200" indent="-101600">
              <a:spcBef>
                <a:spcPct val="50000"/>
              </a:spcBef>
              <a:buFont typeface="+mj-lt"/>
              <a:buAutoNum type="arabicPeriod"/>
              <a:defRPr/>
            </a:pPr>
            <a:r>
              <a:rPr lang="es-MX" sz="2400" b="1" u="sng" dirty="0">
                <a:latin typeface="Arial" charset="0"/>
              </a:rPr>
              <a:t>GEOGRÁFICO:</a:t>
            </a:r>
            <a:r>
              <a:rPr lang="es-MX" sz="2400" b="1" dirty="0">
                <a:latin typeface="Arial" charset="0"/>
              </a:rPr>
              <a:t> </a:t>
            </a:r>
          </a:p>
          <a:p>
            <a:pPr marL="627063" algn="just">
              <a:spcBef>
                <a:spcPct val="50000"/>
              </a:spcBef>
              <a:defRPr/>
            </a:pPr>
            <a:r>
              <a:rPr lang="es-MX" sz="2400" dirty="0">
                <a:latin typeface="Arial" charset="0"/>
              </a:rPr>
              <a:t>Debe ser un paso </a:t>
            </a:r>
            <a:r>
              <a:rPr lang="es-MX" sz="2400" u="sng" dirty="0">
                <a:latin typeface="Arial" charset="0"/>
              </a:rPr>
              <a:t>natural</a:t>
            </a:r>
            <a:r>
              <a:rPr lang="es-MX" sz="2400" dirty="0">
                <a:latin typeface="Arial" charset="0"/>
              </a:rPr>
              <a:t> y no artificial; constituir una contracción de mar, separar dos espacios terrestres, sean dos continentes, un continente y una isla o dos islas y servir de unión a dos zonas de alta mar.</a:t>
            </a:r>
          </a:p>
          <a:p>
            <a:pPr marL="627063" indent="-271463" eaLnBrk="1" hangingPunct="1">
              <a:spcBef>
                <a:spcPct val="50000"/>
              </a:spcBef>
              <a:defRPr/>
            </a:pPr>
            <a:r>
              <a:rPr lang="es-MX" sz="2400" b="1" dirty="0">
                <a:latin typeface="Arial" charset="0"/>
              </a:rPr>
              <a:t>2.</a:t>
            </a:r>
            <a:r>
              <a:rPr lang="es-MX" sz="2400" dirty="0">
                <a:latin typeface="Arial" charset="0"/>
              </a:rPr>
              <a:t> </a:t>
            </a:r>
            <a:r>
              <a:rPr lang="es-MX" sz="2400" b="1" u="sng" dirty="0">
                <a:latin typeface="Arial" charset="0"/>
              </a:rPr>
              <a:t>FUNCIONAL:</a:t>
            </a:r>
            <a:r>
              <a:rPr lang="es-MX" sz="2400" b="1" dirty="0">
                <a:latin typeface="Arial" charset="0"/>
              </a:rPr>
              <a:t> </a:t>
            </a:r>
          </a:p>
          <a:p>
            <a:pPr marL="723900" indent="-723900" eaLnBrk="1" hangingPunct="1">
              <a:spcBef>
                <a:spcPct val="50000"/>
              </a:spcBef>
              <a:defRPr/>
            </a:pPr>
            <a:r>
              <a:rPr lang="es-MX" sz="2400" dirty="0">
                <a:latin typeface="Arial" charset="0"/>
              </a:rPr>
              <a:t>      	Utilizarse para la navegación </a:t>
            </a:r>
            <a:r>
              <a:rPr lang="es-MX" sz="2400" u="sng" dirty="0">
                <a:latin typeface="Arial" charset="0"/>
              </a:rPr>
              <a:t>internacional. </a:t>
            </a:r>
          </a:p>
          <a:p>
            <a:pPr marL="627063" indent="-271463" eaLnBrk="1" hangingPunct="1">
              <a:spcBef>
                <a:spcPct val="50000"/>
              </a:spcBef>
              <a:defRPr/>
            </a:pPr>
            <a:r>
              <a:rPr lang="es-MX" sz="2400" b="1" dirty="0">
                <a:latin typeface="Arial" charset="0"/>
              </a:rPr>
              <a:t>3. </a:t>
            </a:r>
            <a:r>
              <a:rPr lang="es-MX" sz="2400" b="1" u="sng" dirty="0">
                <a:latin typeface="Arial" charset="0"/>
              </a:rPr>
              <a:t>JURÍDICO:</a:t>
            </a:r>
            <a:r>
              <a:rPr lang="es-MX" sz="2400" b="1" dirty="0">
                <a:latin typeface="Arial" charset="0"/>
              </a:rPr>
              <a:t> </a:t>
            </a:r>
          </a:p>
          <a:p>
            <a:pPr marL="627063" indent="-627063">
              <a:spcBef>
                <a:spcPct val="50000"/>
              </a:spcBef>
              <a:defRPr/>
            </a:pPr>
            <a:r>
              <a:rPr lang="es-MX" sz="2400" dirty="0">
                <a:latin typeface="Arial" charset="0"/>
              </a:rPr>
              <a:t>     	Se refiere a su naturaleza de mar.</a:t>
            </a:r>
          </a:p>
          <a:p>
            <a:pPr eaLnBrk="1" hangingPunct="1">
              <a:spcBef>
                <a:spcPct val="50000"/>
              </a:spcBef>
              <a:defRPr/>
            </a:pPr>
            <a:r>
              <a:rPr lang="es-MX" sz="2400" dirty="0">
                <a:latin typeface="Arial" charset="0"/>
              </a:rPr>
              <a:t>                                                       </a:t>
            </a:r>
            <a:endParaRPr lang="es-MX" sz="24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eaLnBrk="1" hangingPunct="1">
              <a:spcBef>
                <a:spcPct val="50000"/>
              </a:spcBef>
              <a:buFontTx/>
              <a:buChar char="-"/>
              <a:defRPr/>
            </a:pPr>
            <a:endParaRPr lang="es-ES" b="1" u="sng" dirty="0">
              <a:solidFill>
                <a:srgbClr val="FFFF00"/>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1201336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09684" y="436729"/>
            <a:ext cx="10413242" cy="6986528"/>
          </a:xfrm>
          <a:prstGeom prst="rect">
            <a:avLst/>
          </a:prstGeom>
          <a:noFill/>
        </p:spPr>
        <p:txBody>
          <a:bodyPr wrap="square" rtlCol="0">
            <a:spAutoFit/>
          </a:bodyPr>
          <a:lstStyle/>
          <a:p>
            <a:pPr algn="just"/>
            <a:r>
              <a:rPr lang="es-MX" sz="2800" dirty="0">
                <a:latin typeface="Arial" panose="020B0604020202020204" pitchFamily="34" charset="0"/>
                <a:cs typeface="Arial" panose="020B0604020202020204" pitchFamily="34" charset="0"/>
              </a:rPr>
              <a:t>REGÍMENES DE NAVEGACIÓN APLICABLES A LOS ESTRECHOS DE NAVEGACIÓN INTERNACIONAL</a:t>
            </a:r>
          </a:p>
          <a:p>
            <a:pPr algn="just"/>
            <a:endParaRPr lang="es-MX" sz="2000"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El régimen dependerá del </a:t>
            </a:r>
            <a:r>
              <a:rPr lang="es-MX" sz="2400" u="sng" dirty="0">
                <a:latin typeface="Arial" panose="020B0604020202020204" pitchFamily="34" charset="0"/>
                <a:cs typeface="Arial" panose="020B0604020202020204" pitchFamily="34" charset="0"/>
              </a:rPr>
              <a:t>espacio marítimo </a:t>
            </a:r>
            <a:r>
              <a:rPr lang="es-MX" sz="2400" dirty="0">
                <a:latin typeface="Arial" panose="020B0604020202020204" pitchFamily="34" charset="0"/>
                <a:cs typeface="Arial" panose="020B0604020202020204" pitchFamily="34" charset="0"/>
              </a:rPr>
              <a:t>que una.</a:t>
            </a:r>
          </a:p>
          <a:p>
            <a:pPr algn="just"/>
            <a:endParaRPr lang="es-MX" sz="2400"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3 alternativas:</a:t>
            </a:r>
          </a:p>
          <a:p>
            <a:pPr algn="just"/>
            <a:endParaRPr lang="es-MX" sz="2400" dirty="0">
              <a:latin typeface="Arial" panose="020B0604020202020204" pitchFamily="34" charset="0"/>
              <a:cs typeface="Arial" panose="020B0604020202020204" pitchFamily="34" charset="0"/>
            </a:endParaRPr>
          </a:p>
          <a:p>
            <a:pPr marL="342900" indent="-1651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Paso en tránsito.</a:t>
            </a:r>
          </a:p>
          <a:p>
            <a:pPr marL="342900" indent="-1651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lvl="0" indent="-165100" algn="just">
              <a:buFont typeface="Wingdings" panose="05000000000000000000" pitchFamily="2" charset="2"/>
              <a:buChar char="§"/>
            </a:pPr>
            <a:r>
              <a:rPr lang="es-ES" sz="2400" dirty="0">
                <a:latin typeface="Arial" panose="020B0604020202020204" pitchFamily="34" charset="0"/>
                <a:cs typeface="Arial" panose="020B0604020202020204" pitchFamily="34" charset="0"/>
              </a:rPr>
              <a:t>Paso inocente sin suspensión.</a:t>
            </a:r>
          </a:p>
          <a:p>
            <a:pPr marL="342900" lvl="0" indent="-165100" algn="just">
              <a:buFont typeface="Wingdings" panose="05000000000000000000" pitchFamily="2" charset="2"/>
              <a:buChar char="§"/>
            </a:pPr>
            <a:endParaRPr lang="es-ES" sz="2400" dirty="0">
              <a:latin typeface="Arial" panose="020B0604020202020204" pitchFamily="34" charset="0"/>
              <a:cs typeface="Arial" panose="020B0604020202020204" pitchFamily="34" charset="0"/>
            </a:endParaRPr>
          </a:p>
          <a:p>
            <a:pPr marL="342900" indent="-165100" algn="just">
              <a:buFont typeface="Wingdings" panose="05000000000000000000" pitchFamily="2" charset="2"/>
              <a:buChar char="§"/>
            </a:pPr>
            <a:r>
              <a:rPr lang="es-ES" sz="2400" dirty="0">
                <a:latin typeface="Arial" panose="020B0604020202020204" pitchFamily="34" charset="0"/>
                <a:cs typeface="Arial" panose="020B0604020202020204" pitchFamily="34" charset="0"/>
              </a:rPr>
              <a:t>Convenciones de larga data, sin distinción.</a:t>
            </a:r>
          </a:p>
          <a:p>
            <a:pPr marL="457200" lvl="0" indent="-457200" algn="just">
              <a:buFont typeface="+mj-lt"/>
              <a:buAutoNum type="arabicPeriod"/>
            </a:pPr>
            <a:endParaRPr lang="es-ES" sz="2400" dirty="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r>
              <a:rPr lang="es-MX"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6840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6707" y="272955"/>
            <a:ext cx="11383072" cy="5816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457200" indent="-457200" algn="ctr">
              <a:buFont typeface="Wingdings" panose="05000000000000000000" pitchFamily="2" charset="2"/>
              <a:buChar char="§"/>
            </a:pPr>
            <a:r>
              <a:rPr lang="es-MX" sz="2800" dirty="0">
                <a:solidFill>
                  <a:schemeClr val="tx1"/>
                </a:solidFill>
                <a:latin typeface="Arial" panose="020B0604020202020204" pitchFamily="34" charset="0"/>
                <a:cs typeface="Arial" panose="020B0604020202020204" pitchFamily="34" charset="0"/>
              </a:rPr>
              <a:t>PASO EN TRÁNSITO</a:t>
            </a:r>
          </a:p>
          <a:p>
            <a:endParaRPr lang="es-MX" sz="2000" dirty="0">
              <a:solidFill>
                <a:schemeClr val="tx1"/>
              </a:solidFill>
              <a:latin typeface="Arial" panose="020B0604020202020204" pitchFamily="34" charset="0"/>
              <a:cs typeface="Arial" panose="020B0604020202020204" pitchFamily="34" charset="0"/>
            </a:endParaRPr>
          </a:p>
          <a:p>
            <a:endParaRPr lang="es-MX" sz="2400" dirty="0">
              <a:solidFill>
                <a:schemeClr val="tx1"/>
              </a:solidFill>
              <a:latin typeface="Arial" panose="020B0604020202020204" pitchFamily="34" charset="0"/>
              <a:cs typeface="Arial" panose="020B0604020202020204" pitchFamily="34" charset="0"/>
            </a:endParaRPr>
          </a:p>
          <a:p>
            <a:pPr algn="ctr"/>
            <a:r>
              <a:rPr lang="es-MX" sz="2400" dirty="0">
                <a:solidFill>
                  <a:schemeClr val="tx1"/>
                </a:solidFill>
                <a:latin typeface="Arial" panose="020B0604020202020204" pitchFamily="34" charset="0"/>
                <a:cs typeface="Arial" panose="020B0604020202020204" pitchFamily="34" charset="0"/>
              </a:rPr>
              <a:t>Art 38° CONVEMAR</a:t>
            </a:r>
          </a:p>
          <a:p>
            <a:endParaRPr lang="es-MX" sz="2400" u="sng" dirty="0">
              <a:solidFill>
                <a:schemeClr val="tx1"/>
              </a:solidFill>
              <a:latin typeface="Arial" panose="020B0604020202020204" pitchFamily="34" charset="0"/>
              <a:cs typeface="Arial" panose="020B0604020202020204" pitchFamily="34" charset="0"/>
            </a:endParaRPr>
          </a:p>
          <a:p>
            <a:pPr algn="ctr"/>
            <a:r>
              <a:rPr lang="es-MX" sz="2400" dirty="0">
                <a:solidFill>
                  <a:schemeClr val="tx1"/>
                </a:solidFill>
                <a:latin typeface="Arial" panose="020B0604020202020204" pitchFamily="34" charset="0"/>
                <a:cs typeface="Arial" panose="020B0604020202020204" pitchFamily="34" charset="0"/>
              </a:rPr>
              <a:t>“2. Se entenderá por paso en tránsito el </a:t>
            </a:r>
            <a:r>
              <a:rPr lang="es-MX" sz="2400" u="sng" dirty="0">
                <a:solidFill>
                  <a:schemeClr val="tx1"/>
                </a:solidFill>
                <a:latin typeface="Arial" panose="020B0604020202020204" pitchFamily="34" charset="0"/>
                <a:cs typeface="Arial" panose="020B0604020202020204" pitchFamily="34" charset="0"/>
              </a:rPr>
              <a:t>ejercicio</a:t>
            </a:r>
            <a:r>
              <a:rPr lang="es-MX" sz="2400" dirty="0">
                <a:solidFill>
                  <a:schemeClr val="tx1"/>
                </a:solidFill>
                <a:latin typeface="Arial" panose="020B0604020202020204" pitchFamily="34" charset="0"/>
                <a:cs typeface="Arial" panose="020B0604020202020204" pitchFamily="34" charset="0"/>
              </a:rPr>
              <a:t>, de conformidad con esta Parte, de la </a:t>
            </a:r>
            <a:r>
              <a:rPr lang="es-MX" sz="2400" u="sng" dirty="0">
                <a:solidFill>
                  <a:schemeClr val="tx1"/>
                </a:solidFill>
                <a:latin typeface="Arial" panose="020B0604020202020204" pitchFamily="34" charset="0"/>
                <a:cs typeface="Arial" panose="020B0604020202020204" pitchFamily="34" charset="0"/>
              </a:rPr>
              <a:t>libertad de navegación y sobrevuelo </a:t>
            </a:r>
            <a:r>
              <a:rPr lang="es-MX" sz="2400" dirty="0">
                <a:solidFill>
                  <a:schemeClr val="tx1"/>
                </a:solidFill>
                <a:latin typeface="Arial" panose="020B0604020202020204" pitchFamily="34" charset="0"/>
                <a:cs typeface="Arial" panose="020B0604020202020204" pitchFamily="34" charset="0"/>
              </a:rPr>
              <a:t>exclusivamente para los fines del tránsito rápido e ininterrumpido por el estrecho entre una parte de la alta mar o de una zona económica exclusiva y otra parte de la alta mar o de una zona económica exclusiva. Sin embargo, el requisito de tránsito rápido e ininterrumpido no impedirá el paso por el estrecho para entrar en un Estado ribereño del estrecho, para salir de dicho Estado o para regresar de él, con sujeción a las condiciones que regulen la entrada a ese Estado”.</a:t>
            </a:r>
          </a:p>
          <a:p>
            <a:endParaRPr lang="es-MX" sz="2000" dirty="0">
              <a:solidFill>
                <a:schemeClr val="tx1"/>
              </a:solidFill>
              <a:latin typeface="Arial" panose="020B0604020202020204" pitchFamily="34" charset="0"/>
              <a:cs typeface="Arial" panose="020B0604020202020204" pitchFamily="34" charset="0"/>
            </a:endParaRPr>
          </a:p>
          <a:p>
            <a:endParaRPr lang="es-MX" sz="2000" dirty="0">
              <a:solidFill>
                <a:schemeClr val="tx1"/>
              </a:solidFill>
              <a:latin typeface="Arial" panose="020B0604020202020204" pitchFamily="34" charset="0"/>
              <a:cs typeface="Arial" panose="020B0604020202020204" pitchFamily="34" charset="0"/>
            </a:endParaRPr>
          </a:p>
          <a:p>
            <a:endParaRPr lang="es-MX"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2623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81886" y="551253"/>
            <a:ext cx="5854890" cy="2492990"/>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PASO EN TRÁNSITO</a:t>
            </a:r>
          </a:p>
          <a:p>
            <a:pPr algn="ctr"/>
            <a:endParaRPr lang="es-MX"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r>
              <a:rPr lang="es-MX" sz="2400" b="1" dirty="0">
                <a:latin typeface="Arial" panose="020B0604020202020204" pitchFamily="34" charset="0"/>
                <a:cs typeface="Arial" panose="020B0604020202020204" pitchFamily="34" charset="0"/>
              </a:rPr>
              <a:t>EJEMPLOS</a:t>
            </a:r>
          </a:p>
        </p:txBody>
      </p:sp>
      <p:pic>
        <p:nvPicPr>
          <p:cNvPr id="3" name="Picture 2" descr="Estrecho de Gibraltar – creación y significado para la naturalez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2468" y="3154810"/>
            <a:ext cx="4011615" cy="25614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Rectángulo 3"/>
          <p:cNvSpPr/>
          <p:nvPr/>
        </p:nvSpPr>
        <p:spPr>
          <a:xfrm>
            <a:off x="282468" y="5826793"/>
            <a:ext cx="4143957" cy="307777"/>
          </a:xfrm>
          <a:prstGeom prst="rect">
            <a:avLst/>
          </a:prstGeom>
        </p:spPr>
        <p:txBody>
          <a:bodyPr wrap="square">
            <a:spAutoFit/>
          </a:bodyPr>
          <a:lstStyle/>
          <a:p>
            <a:r>
              <a:rPr lang="es-MX" sz="1400" dirty="0">
                <a:latin typeface="Arial" panose="020B0604020202020204" pitchFamily="34" charset="0"/>
                <a:cs typeface="Arial" panose="020B0604020202020204" pitchFamily="34" charset="0"/>
              </a:rPr>
              <a:t>Une mar mediterráneo con océano Atlántico </a:t>
            </a:r>
            <a:endParaRPr lang="en-US" sz="1400" dirty="0">
              <a:latin typeface="Arial" panose="020B0604020202020204" pitchFamily="34" charset="0"/>
              <a:cs typeface="Arial" panose="020B0604020202020204" pitchFamily="34" charset="0"/>
            </a:endParaRPr>
          </a:p>
        </p:txBody>
      </p:sp>
      <p:pic>
        <p:nvPicPr>
          <p:cNvPr id="5" name="Picture 10" descr="El estrecho clave para el petróleo en el conflicto entre Irán y Estados  Unid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56143" y="3154810"/>
            <a:ext cx="4412774" cy="2405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ángulo 5"/>
          <p:cNvSpPr/>
          <p:nvPr/>
        </p:nvSpPr>
        <p:spPr>
          <a:xfrm>
            <a:off x="7768609" y="5826792"/>
            <a:ext cx="3587842" cy="307777"/>
          </a:xfrm>
          <a:prstGeom prst="rect">
            <a:avLst/>
          </a:prstGeom>
        </p:spPr>
        <p:txBody>
          <a:bodyPr wrap="none">
            <a:spAutoFit/>
          </a:bodyPr>
          <a:lstStyle/>
          <a:p>
            <a:r>
              <a:rPr lang="es-MX" sz="1400" dirty="0">
                <a:latin typeface="Arial" panose="020B0604020202020204" pitchFamily="34" charset="0"/>
                <a:cs typeface="Arial" panose="020B0604020202020204" pitchFamily="34" charset="0"/>
              </a:rPr>
              <a:t>Une el golfo Pérsico con el golfo de Omán </a:t>
            </a:r>
            <a:endParaRPr lang="en-US" sz="1400" dirty="0">
              <a:latin typeface="Arial" panose="020B0604020202020204" pitchFamily="34" charset="0"/>
              <a:cs typeface="Arial" panose="020B0604020202020204" pitchFamily="34" charset="0"/>
            </a:endParaRPr>
          </a:p>
        </p:txBody>
      </p:sp>
      <p:sp>
        <p:nvSpPr>
          <p:cNvPr id="7" name="Flecha izquierda y arriba 6"/>
          <p:cNvSpPr/>
          <p:nvPr/>
        </p:nvSpPr>
        <p:spPr>
          <a:xfrm rot="16200000">
            <a:off x="8624545" y="362506"/>
            <a:ext cx="1498383" cy="1592237"/>
          </a:xfrm>
          <a:prstGeom prst="leftUpArrow">
            <a:avLst/>
          </a:prstGeom>
          <a:ln w="25400">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8" name="Flecha izquierda y arriba 7"/>
          <p:cNvSpPr/>
          <p:nvPr/>
        </p:nvSpPr>
        <p:spPr>
          <a:xfrm rot="10800000">
            <a:off x="1407994" y="409433"/>
            <a:ext cx="1760561" cy="1480522"/>
          </a:xfrm>
          <a:prstGeom prst="leftUpArrow">
            <a:avLst/>
          </a:prstGeom>
          <a:ln w="25400">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9" name="Rectángulo 8"/>
          <p:cNvSpPr/>
          <p:nvPr/>
        </p:nvSpPr>
        <p:spPr>
          <a:xfrm>
            <a:off x="828066" y="2674911"/>
            <a:ext cx="2920415" cy="369332"/>
          </a:xfrm>
          <a:prstGeom prst="rect">
            <a:avLst/>
          </a:prstGeom>
        </p:spPr>
        <p:txBody>
          <a:bodyPr wrap="none">
            <a:spAutoFit/>
          </a:bodyPr>
          <a:lstStyle/>
          <a:p>
            <a:r>
              <a:rPr lang="es-MX" b="1" dirty="0">
                <a:latin typeface="Arial" panose="020B0604020202020204" pitchFamily="34" charset="0"/>
                <a:cs typeface="Arial" panose="020B0604020202020204" pitchFamily="34" charset="0"/>
              </a:rPr>
              <a:t>ESTRECHO GIBRALTAR.</a:t>
            </a:r>
          </a:p>
        </p:txBody>
      </p:sp>
      <p:sp>
        <p:nvSpPr>
          <p:cNvPr id="10" name="Rectángulo 9"/>
          <p:cNvSpPr/>
          <p:nvPr/>
        </p:nvSpPr>
        <p:spPr>
          <a:xfrm>
            <a:off x="8309623" y="2703378"/>
            <a:ext cx="2505814" cy="369332"/>
          </a:xfrm>
          <a:prstGeom prst="rect">
            <a:avLst/>
          </a:prstGeom>
        </p:spPr>
        <p:txBody>
          <a:bodyPr wrap="none">
            <a:spAutoFit/>
          </a:bodyPr>
          <a:lstStyle/>
          <a:p>
            <a:r>
              <a:rPr lang="es-MX" b="1" dirty="0">
                <a:latin typeface="Arial" panose="020B0604020202020204" pitchFamily="34" charset="0"/>
                <a:cs typeface="Arial" panose="020B0604020202020204" pitchFamily="34" charset="0"/>
              </a:rPr>
              <a:t> ESTRECHO ORMUZ.</a:t>
            </a:r>
          </a:p>
        </p:txBody>
      </p:sp>
    </p:spTree>
    <p:extLst>
      <p:ext uri="{BB962C8B-B14F-4D97-AF65-F5344CB8AC3E}">
        <p14:creationId xmlns:p14="http://schemas.microsoft.com/office/powerpoint/2010/main" val="1629917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23081" y="370873"/>
            <a:ext cx="11545167"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OBLIGACIONES DE LOS BUQUES DURANTE  EL PASO EN TRÁNSITO (Art 39°)</a:t>
            </a:r>
            <a:endParaRPr lang="en-US" sz="2400" dirty="0">
              <a:latin typeface="Arial" panose="020B0604020202020204" pitchFamily="34" charset="0"/>
              <a:cs typeface="Arial" panose="020B0604020202020204" pitchFamily="34" charset="0"/>
            </a:endParaRPr>
          </a:p>
        </p:txBody>
      </p:sp>
      <p:sp>
        <p:nvSpPr>
          <p:cNvPr id="3" name="Rectángulo 2"/>
          <p:cNvSpPr/>
          <p:nvPr/>
        </p:nvSpPr>
        <p:spPr>
          <a:xfrm>
            <a:off x="516216" y="1116679"/>
            <a:ext cx="11358896" cy="4708981"/>
          </a:xfrm>
          <a:prstGeom prst="rect">
            <a:avLst/>
          </a:prstGeom>
        </p:spPr>
        <p:txBody>
          <a:bodyPr wrap="square">
            <a:spAutoFit/>
          </a:bodyPr>
          <a:lstStyle/>
          <a:p>
            <a:pPr marL="342900" lvl="0" indent="-342900" algn="just">
              <a:buFont typeface="+mj-lt"/>
              <a:buAutoNum type="arabicPeriod"/>
            </a:pPr>
            <a:r>
              <a:rPr lang="es-ES" sz="2400" dirty="0">
                <a:latin typeface="Arial" panose="020B0604020202020204" pitchFamily="34" charset="0"/>
                <a:cs typeface="Arial" panose="020B0604020202020204" pitchFamily="34" charset="0"/>
              </a:rPr>
              <a:t>Avanzar sin demora.</a:t>
            </a:r>
          </a:p>
          <a:p>
            <a:pPr marL="342900" lvl="0" indent="-342900" algn="just">
              <a:buFont typeface="+mj-lt"/>
              <a:buAutoNum type="arabicPeriod"/>
            </a:pPr>
            <a:endParaRPr lang="es-E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sz="2400" dirty="0">
                <a:latin typeface="Arial" panose="020B0604020202020204" pitchFamily="34" charset="0"/>
                <a:cs typeface="Arial" panose="020B0604020202020204" pitchFamily="34" charset="0"/>
              </a:rPr>
              <a:t>Se debe abstener de amenaza o uso de la fuerza.</a:t>
            </a:r>
          </a:p>
          <a:p>
            <a:pPr marL="342900" indent="-342900" algn="just">
              <a:buFont typeface="+mj-lt"/>
              <a:buAutoNum type="arabicPeriod"/>
            </a:pPr>
            <a:endParaRPr lang="es-ES" sz="2400" dirty="0">
              <a:latin typeface="Arial" panose="020B0604020202020204" pitchFamily="34" charset="0"/>
              <a:cs typeface="Arial" panose="020B0604020202020204" pitchFamily="34" charset="0"/>
            </a:endParaRPr>
          </a:p>
          <a:p>
            <a:pPr marL="342900" lvl="0" indent="-342900" algn="just">
              <a:buFont typeface="+mj-lt"/>
              <a:buAutoNum type="arabicPeriod"/>
            </a:pPr>
            <a:r>
              <a:rPr lang="es-MX" sz="2400" dirty="0">
                <a:latin typeface="Arial" charset="0"/>
              </a:rPr>
              <a:t>Se debe observar las prácticas para la seguridad en el mar,  evitando contaminación.</a:t>
            </a:r>
          </a:p>
          <a:p>
            <a:pPr marL="342900" lvl="0" indent="-342900" algn="just">
              <a:buFont typeface="+mj-lt"/>
              <a:buAutoNum type="arabicPeriod"/>
            </a:pPr>
            <a:endParaRPr lang="es-MX" sz="2400" dirty="0">
              <a:latin typeface="Arial" charset="0"/>
            </a:endParaRPr>
          </a:p>
          <a:p>
            <a:pPr marL="342900" indent="-342900" algn="just">
              <a:buFont typeface="+mj-lt"/>
              <a:buAutoNum type="arabicPeriod"/>
            </a:pPr>
            <a:r>
              <a:rPr lang="es-MX" sz="2400" dirty="0">
                <a:latin typeface="Arial" charset="0"/>
              </a:rPr>
              <a:t>Las aeronaves deben observar el Reglamento de la OACI. (</a:t>
            </a:r>
            <a:r>
              <a:rPr lang="es-MX" sz="2400" dirty="0" err="1">
                <a:latin typeface="Arial" charset="0"/>
              </a:rPr>
              <a:t>Org</a:t>
            </a:r>
            <a:r>
              <a:rPr lang="es-MX" sz="2400" dirty="0">
                <a:latin typeface="Arial" charset="0"/>
              </a:rPr>
              <a:t>. de Aviación Civil Internacional).</a:t>
            </a:r>
            <a:endParaRPr lang="es-ES_tradnl" sz="2400" dirty="0">
              <a:latin typeface="Arial" charset="0"/>
            </a:endParaRPr>
          </a:p>
          <a:p>
            <a:pPr marL="342900" indent="-342900">
              <a:buFont typeface="+mj-lt"/>
              <a:buAutoNum type="arabicPeriod"/>
            </a:pPr>
            <a:endParaRPr lang="es-ES" sz="2400" dirty="0">
              <a:latin typeface="Arial" panose="020B0604020202020204" pitchFamily="34" charset="0"/>
              <a:cs typeface="Arial" panose="020B0604020202020204" pitchFamily="34" charset="0"/>
            </a:endParaRPr>
          </a:p>
          <a:p>
            <a:pPr marL="342900" lvl="0" indent="-342900">
              <a:buFont typeface="+mj-lt"/>
              <a:buAutoNum type="arabicPeriod"/>
            </a:pPr>
            <a:endParaRPr lang="es-ES" sz="2400" dirty="0">
              <a:latin typeface="Arial" panose="020B0604020202020204" pitchFamily="34" charset="0"/>
              <a:cs typeface="Arial" panose="020B0604020202020204" pitchFamily="34" charset="0"/>
            </a:endParaRPr>
          </a:p>
          <a:p>
            <a:pPr lvl="0"/>
            <a:endParaRPr lang="es-ES" dirty="0">
              <a:latin typeface="Arial" panose="020B0604020202020204" pitchFamily="34" charset="0"/>
              <a:cs typeface="Arial" panose="020B0604020202020204" pitchFamily="34" charset="0"/>
            </a:endParaRPr>
          </a:p>
          <a:p>
            <a:pPr lvl="0"/>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8998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50376" y="368924"/>
            <a:ext cx="11395880"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DEBER ESTADO RIBEREÑO DE ESTRECHOS (Art 44°CONVRMAR)</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50376" y="1958603"/>
            <a:ext cx="4938713" cy="4022725"/>
          </a:xfrm>
        </p:spPr>
        <p:txBody>
          <a:bodyPr>
            <a:normAutofit/>
          </a:bodyPr>
          <a:lstStyle/>
          <a:p>
            <a:pPr algn="ctr"/>
            <a:r>
              <a:rPr lang="es-MX" u="sng" dirty="0">
                <a:solidFill>
                  <a:schemeClr val="tx1"/>
                </a:solidFill>
                <a:latin typeface="Arial" panose="020B0604020202020204" pitchFamily="34" charset="0"/>
                <a:cs typeface="Arial" panose="020B0604020202020204" pitchFamily="34" charset="0"/>
              </a:rPr>
              <a:t>SI PUEDE</a:t>
            </a:r>
          </a:p>
          <a:p>
            <a:pPr marL="342900" indent="-342900" algn="just">
              <a:buFont typeface="+mj-lt"/>
              <a:buAutoNum type="arabicPeriod"/>
            </a:pPr>
            <a:r>
              <a:rPr lang="es-MX" altLang="en-US" dirty="0">
                <a:solidFill>
                  <a:schemeClr val="tx1"/>
                </a:solidFill>
                <a:latin typeface="Arial" panose="020B0604020202020204" pitchFamily="34" charset="0"/>
              </a:rPr>
              <a:t>Dictar normas para la seguridad de la navegación y para el control de la contaminación.</a:t>
            </a:r>
          </a:p>
          <a:p>
            <a:pPr marL="342900" indent="-342900" algn="just">
              <a:buFont typeface="+mj-lt"/>
              <a:buAutoNum type="arabicPeriod"/>
            </a:pPr>
            <a:endParaRPr lang="es-MX" dirty="0">
              <a:solidFill>
                <a:schemeClr val="tx1"/>
              </a:solidFill>
              <a:latin typeface="Arial" panose="020B0604020202020204" pitchFamily="34" charset="0"/>
            </a:endParaRPr>
          </a:p>
          <a:p>
            <a:pPr marL="342900" lvl="0" indent="-342900">
              <a:buFont typeface="+mj-lt"/>
              <a:buAutoNum type="arabicPeriod"/>
            </a:pPr>
            <a:r>
              <a:rPr lang="es-MX" altLang="en-US" dirty="0">
                <a:solidFill>
                  <a:schemeClr val="tx1"/>
                </a:solidFill>
                <a:latin typeface="Arial" panose="020B0604020202020204" pitchFamily="34" charset="0"/>
              </a:rPr>
              <a:t>Prohibir la pesca.</a:t>
            </a:r>
          </a:p>
          <a:p>
            <a:pPr marL="342900" lvl="0" indent="-342900">
              <a:buFont typeface="+mj-lt"/>
              <a:buAutoNum type="arabicPeriod"/>
            </a:pPr>
            <a:endParaRPr lang="es-MX" dirty="0">
              <a:latin typeface="Arial" panose="020B0604020202020204" pitchFamily="34" charset="0"/>
            </a:endParaRPr>
          </a:p>
          <a:p>
            <a:pPr marL="342900" indent="-342900" algn="just">
              <a:buFont typeface="+mj-lt"/>
              <a:buAutoNum type="arabicPeriod"/>
            </a:pPr>
            <a:r>
              <a:rPr lang="es-MX" altLang="en-US" dirty="0">
                <a:latin typeface="Arial" panose="020B0604020202020204" pitchFamily="34" charset="0"/>
              </a:rPr>
              <a:t>Establecer normas para controlar inmigración, ingreso de mercaderías y salubridad.</a:t>
            </a:r>
          </a:p>
          <a:p>
            <a:endParaRPr lang="en-US" dirty="0"/>
          </a:p>
        </p:txBody>
      </p:sp>
      <p:sp>
        <p:nvSpPr>
          <p:cNvPr id="8" name="Marcador de contenido 7"/>
          <p:cNvSpPr>
            <a:spLocks noGrp="1"/>
          </p:cNvSpPr>
          <p:nvPr>
            <p:ph sz="half" idx="4294967295"/>
          </p:nvPr>
        </p:nvSpPr>
        <p:spPr>
          <a:xfrm>
            <a:off x="6342742" y="1957015"/>
            <a:ext cx="4937125" cy="4024313"/>
          </a:xfrm>
        </p:spPr>
        <p:txBody>
          <a:bodyPr>
            <a:normAutofit/>
          </a:bodyPr>
          <a:lstStyle/>
          <a:p>
            <a:pPr algn="ctr"/>
            <a:r>
              <a:rPr lang="es-MX" u="sng" dirty="0">
                <a:solidFill>
                  <a:schemeClr val="tx1"/>
                </a:solidFill>
                <a:latin typeface="Arial" panose="020B0604020202020204" pitchFamily="34" charset="0"/>
                <a:cs typeface="Arial" panose="020B0604020202020204" pitchFamily="34" charset="0"/>
              </a:rPr>
              <a:t>NO PUEDE  </a:t>
            </a:r>
          </a:p>
          <a:p>
            <a:pPr marL="0" indent="0" algn="just">
              <a:buNone/>
            </a:pPr>
            <a:r>
              <a:rPr lang="es-MX" dirty="0">
                <a:solidFill>
                  <a:schemeClr val="tx1"/>
                </a:solidFill>
                <a:latin typeface="Arial" panose="020B0604020202020204" pitchFamily="34" charset="0"/>
                <a:cs typeface="Arial" panose="020B0604020202020204" pitchFamily="34" charset="0"/>
              </a:rPr>
              <a:t>Obstaculizará el paso en tránsito, informando cualquier peligro.</a:t>
            </a:r>
          </a:p>
          <a:p>
            <a:endParaRPr lang="en-US" dirty="0"/>
          </a:p>
        </p:txBody>
      </p:sp>
    </p:spTree>
    <p:extLst>
      <p:ext uri="{BB962C8B-B14F-4D97-AF65-F5344CB8AC3E}">
        <p14:creationId xmlns:p14="http://schemas.microsoft.com/office/powerpoint/2010/main" val="3047711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77922" y="272955"/>
            <a:ext cx="10959152" cy="4216539"/>
          </a:xfrm>
          <a:prstGeom prst="rect">
            <a:avLst/>
          </a:prstGeom>
          <a:noFill/>
        </p:spPr>
        <p:txBody>
          <a:bodyPr wrap="square" rtlCol="0">
            <a:spAutoFit/>
          </a:bodyPr>
          <a:lstStyle/>
          <a:p>
            <a:pPr marL="457200" indent="-457200" algn="ctr">
              <a:buFont typeface="Wingdings" panose="05000000000000000000" pitchFamily="2" charset="2"/>
              <a:buChar char="§"/>
            </a:pPr>
            <a:r>
              <a:rPr lang="es-MX" sz="2800" dirty="0">
                <a:latin typeface="Arial" panose="020B0604020202020204" pitchFamily="34" charset="0"/>
                <a:cs typeface="Arial" panose="020B0604020202020204" pitchFamily="34" charset="0"/>
              </a:rPr>
              <a:t>PASO INOCENTE SIN SUSPENSIÓN (Art. 45° CONVEMAR) </a:t>
            </a:r>
          </a:p>
          <a:p>
            <a:endParaRPr lang="es-MX" sz="2000" dirty="0">
              <a:latin typeface="Arial" panose="020B0604020202020204" pitchFamily="34" charset="0"/>
              <a:cs typeface="Arial" panose="020B0604020202020204" pitchFamily="34" charset="0"/>
            </a:endParaRPr>
          </a:p>
          <a:p>
            <a:pPr marL="1160463" indent="-449263" algn="just"/>
            <a:r>
              <a:rPr lang="es-MX" sz="2000" dirty="0">
                <a:latin typeface="Arial" panose="020B0604020202020204" pitchFamily="34" charset="0"/>
                <a:cs typeface="Arial" panose="020B0604020202020204" pitchFamily="34" charset="0"/>
              </a:rPr>
              <a:t>1.- Estrecho formado por una isla de un </a:t>
            </a:r>
            <a:r>
              <a:rPr lang="es-MX" sz="2000" dirty="0" err="1">
                <a:latin typeface="Arial" panose="020B0604020202020204" pitchFamily="34" charset="0"/>
                <a:cs typeface="Arial" panose="020B0604020202020204" pitchFamily="34" charset="0"/>
              </a:rPr>
              <a:t>E°</a:t>
            </a:r>
            <a:r>
              <a:rPr lang="es-MX" sz="2000" dirty="0">
                <a:latin typeface="Arial" panose="020B0604020202020204" pitchFamily="34" charset="0"/>
                <a:cs typeface="Arial" panose="020B0604020202020204" pitchFamily="34" charset="0"/>
              </a:rPr>
              <a:t> Ribereño  del estrecho  y su territorio continental, existiendo del otro lado de la isla exista una ruta de alta mar o que atraviesa una ZEE.</a:t>
            </a: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pic>
        <p:nvPicPr>
          <p:cNvPr id="2052" name="Picture 4" descr="https://upload.wikimedia.org/wikipedia/commons/thumb/e/ef/Stretto_di_messina_satellite.jpg/800px-Stretto_di_messina_satelli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6394" y="2524834"/>
            <a:ext cx="4425109" cy="38277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ángulo 2"/>
          <p:cNvSpPr/>
          <p:nvPr/>
        </p:nvSpPr>
        <p:spPr>
          <a:xfrm>
            <a:off x="8743457" y="2027281"/>
            <a:ext cx="2449710" cy="400110"/>
          </a:xfrm>
          <a:prstGeom prst="rect">
            <a:avLst/>
          </a:prstGeom>
        </p:spPr>
        <p:txBody>
          <a:bodyPr wrap="none">
            <a:spAutoFit/>
          </a:bodyPr>
          <a:lstStyle/>
          <a:p>
            <a:r>
              <a:rPr lang="es-MX" sz="2000" dirty="0">
                <a:latin typeface="Arial" panose="020B0604020202020204" pitchFamily="34" charset="0"/>
                <a:cs typeface="Arial" panose="020B0604020202020204" pitchFamily="34" charset="0"/>
              </a:rPr>
              <a:t>Estrecho de Mesina</a:t>
            </a:r>
            <a:endParaRPr lang="en-US" sz="2000" dirty="0"/>
          </a:p>
        </p:txBody>
      </p:sp>
      <p:sp>
        <p:nvSpPr>
          <p:cNvPr id="4" name="CuadroTexto 3"/>
          <p:cNvSpPr txBox="1"/>
          <p:nvPr/>
        </p:nvSpPr>
        <p:spPr>
          <a:xfrm>
            <a:off x="629769" y="3904719"/>
            <a:ext cx="2391593" cy="584775"/>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5" name="Flecha derecha 4"/>
          <p:cNvSpPr/>
          <p:nvPr/>
        </p:nvSpPr>
        <p:spPr>
          <a:xfrm>
            <a:off x="3712191" y="3658468"/>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8101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Estrecho De Tiran Mapa Político. Estrecho Pasaje Marítimo Entre El Sinaí Y  Las Penínsulas árabes, Separa El Golfo De Aqaba Del Mar Rojo. Ilustraciones  Svg, Vectoriales, Clip Art Vectorizado Libre De Derech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60959" y="2327814"/>
            <a:ext cx="3175819" cy="39207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ángulo 2"/>
          <p:cNvSpPr/>
          <p:nvPr/>
        </p:nvSpPr>
        <p:spPr>
          <a:xfrm>
            <a:off x="8882628" y="1808615"/>
            <a:ext cx="2732479" cy="369332"/>
          </a:xfrm>
          <a:prstGeom prst="rect">
            <a:avLst/>
          </a:prstGeom>
        </p:spPr>
        <p:txBody>
          <a:bodyPr wrap="none">
            <a:spAutoFit/>
          </a:bodyPr>
          <a:lstStyle/>
          <a:p>
            <a:r>
              <a:rPr lang="es-MX" dirty="0">
                <a:latin typeface="Arial" panose="020B0604020202020204" pitchFamily="34" charset="0"/>
                <a:cs typeface="Arial" panose="020B0604020202020204" pitchFamily="34" charset="0"/>
              </a:rPr>
              <a:t>ESTRECHO  DE TIRÁN </a:t>
            </a:r>
            <a:endParaRPr lang="en-US" dirty="0"/>
          </a:p>
        </p:txBody>
      </p:sp>
      <p:sp>
        <p:nvSpPr>
          <p:cNvPr id="5" name="CuadroTexto 4"/>
          <p:cNvSpPr txBox="1"/>
          <p:nvPr/>
        </p:nvSpPr>
        <p:spPr>
          <a:xfrm>
            <a:off x="953386" y="3731184"/>
            <a:ext cx="2391593" cy="584775"/>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6" name="Flecha derecha 5"/>
          <p:cNvSpPr/>
          <p:nvPr/>
        </p:nvSpPr>
        <p:spPr>
          <a:xfrm>
            <a:off x="4205677" y="3504957"/>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7" name="CuadroTexto 6"/>
          <p:cNvSpPr txBox="1"/>
          <p:nvPr/>
        </p:nvSpPr>
        <p:spPr>
          <a:xfrm>
            <a:off x="655955" y="315898"/>
            <a:ext cx="10959152" cy="2985433"/>
          </a:xfrm>
          <a:prstGeom prst="rect">
            <a:avLst/>
          </a:prstGeom>
          <a:noFill/>
        </p:spPr>
        <p:txBody>
          <a:bodyPr wrap="square" rtlCol="0">
            <a:spAutoFit/>
          </a:bodyPr>
          <a:lstStyle/>
          <a:p>
            <a:pPr marL="457200" indent="-457200" algn="ctr">
              <a:buFont typeface="Wingdings" panose="05000000000000000000" pitchFamily="2" charset="2"/>
              <a:buChar char="§"/>
            </a:pPr>
            <a:r>
              <a:rPr lang="es-MX" sz="2800" dirty="0">
                <a:latin typeface="Arial" panose="020B0604020202020204" pitchFamily="34" charset="0"/>
                <a:cs typeface="Arial" panose="020B0604020202020204" pitchFamily="34" charset="0"/>
              </a:rPr>
              <a:t>PASO INOCENTE SIN SUSPENSIÓN (Art. 45° CONVEMAR)</a:t>
            </a:r>
          </a:p>
          <a:p>
            <a:pPr marL="1160463" indent="-347663"/>
            <a:endParaRPr lang="es-MX" sz="2000" dirty="0">
              <a:latin typeface="Arial" panose="020B0604020202020204" pitchFamily="34" charset="0"/>
              <a:cs typeface="Arial" panose="020B0604020202020204" pitchFamily="34" charset="0"/>
            </a:endParaRPr>
          </a:p>
          <a:p>
            <a:pPr marL="1160463" indent="-347663"/>
            <a:r>
              <a:rPr lang="es-MX" sz="2000" dirty="0">
                <a:latin typeface="Arial" panose="020B0604020202020204" pitchFamily="34" charset="0"/>
                <a:cs typeface="Arial" panose="020B0604020202020204" pitchFamily="34" charset="0"/>
              </a:rPr>
              <a:t>2.- Estrecho situado entre una parte de alta mar  o ZEE  y el Mar territorial de otro Estado.</a:t>
            </a: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8430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34784" y="163648"/>
            <a:ext cx="10893653" cy="2985433"/>
          </a:xfrm>
          <a:prstGeom prst="rect">
            <a:avLst/>
          </a:prstGeom>
          <a:noFill/>
        </p:spPr>
        <p:txBody>
          <a:bodyPr wrap="square" rtlCol="0">
            <a:spAutoFit/>
          </a:bodyPr>
          <a:lstStyle/>
          <a:p>
            <a:pPr marL="355600" indent="-355600" algn="just"/>
            <a:endParaRPr lang="es-MX" sz="2000" dirty="0">
              <a:latin typeface="Arial" panose="020B0604020202020204" pitchFamily="34" charset="0"/>
              <a:cs typeface="Arial" panose="020B0604020202020204" pitchFamily="34" charset="0"/>
            </a:endParaRPr>
          </a:p>
          <a:p>
            <a:pPr marL="457200" indent="-457200" algn="ctr">
              <a:buFont typeface="Wingdings" panose="05000000000000000000" pitchFamily="2" charset="2"/>
              <a:buChar char="§"/>
            </a:pPr>
            <a:r>
              <a:rPr lang="es-MX" sz="2800" dirty="0">
                <a:latin typeface="Arial" panose="020B0604020202020204" pitchFamily="34" charset="0"/>
                <a:cs typeface="Arial" panose="020B0604020202020204" pitchFamily="34" charset="0"/>
              </a:rPr>
              <a:t>PASO INOCENTE SIN SUSPENSIÓN (Art. 45° CONVEMAR) </a:t>
            </a:r>
          </a:p>
          <a:p>
            <a:pPr marL="355600" indent="-355600" algn="just"/>
            <a:endParaRPr lang="es-MX" sz="2000" dirty="0">
              <a:latin typeface="Arial" panose="020B0604020202020204" pitchFamily="34" charset="0"/>
              <a:cs typeface="Arial" panose="020B0604020202020204" pitchFamily="34" charset="0"/>
            </a:endParaRPr>
          </a:p>
          <a:p>
            <a:pPr marL="1160463" indent="-449263" algn="just"/>
            <a:r>
              <a:rPr lang="es-MX" sz="2000" dirty="0">
                <a:latin typeface="Arial" panose="020B0604020202020204" pitchFamily="34" charset="0"/>
                <a:cs typeface="Arial" panose="020B0604020202020204" pitchFamily="34" charset="0"/>
              </a:rPr>
              <a:t>3.- Estrecho utilizados para la navegación internacional por los que pasa una ruta de altamar o que atraviesa una ZEE igualmente conveniente.</a:t>
            </a:r>
          </a:p>
          <a:p>
            <a:pPr marL="355600" indent="-355600" algn="ctr"/>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p:txBody>
      </p:sp>
      <p:sp>
        <p:nvSpPr>
          <p:cNvPr id="4" name="Rectángulo 3"/>
          <p:cNvSpPr/>
          <p:nvPr/>
        </p:nvSpPr>
        <p:spPr>
          <a:xfrm>
            <a:off x="9124202" y="2266022"/>
            <a:ext cx="2980303" cy="369332"/>
          </a:xfrm>
          <a:prstGeom prst="rect">
            <a:avLst/>
          </a:prstGeom>
        </p:spPr>
        <p:txBody>
          <a:bodyPr wrap="none">
            <a:spAutoFit/>
          </a:bodyPr>
          <a:lstStyle/>
          <a:p>
            <a:r>
              <a:rPr lang="es-MX" dirty="0">
                <a:latin typeface="Arial" panose="020B0604020202020204" pitchFamily="34" charset="0"/>
                <a:cs typeface="Arial" panose="020B0604020202020204" pitchFamily="34" charset="0"/>
              </a:rPr>
              <a:t>ESTRECHO  DE FLORIDA</a:t>
            </a:r>
            <a:endParaRPr lang="en-US" dirty="0"/>
          </a:p>
        </p:txBody>
      </p:sp>
      <p:sp>
        <p:nvSpPr>
          <p:cNvPr id="5" name="Flecha derecha 4"/>
          <p:cNvSpPr/>
          <p:nvPr/>
        </p:nvSpPr>
        <p:spPr>
          <a:xfrm>
            <a:off x="4908958" y="3714487"/>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6" name="CuadroTexto 5"/>
          <p:cNvSpPr txBox="1"/>
          <p:nvPr/>
        </p:nvSpPr>
        <p:spPr>
          <a:xfrm>
            <a:off x="1025072" y="3920052"/>
            <a:ext cx="2391593" cy="584775"/>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pic>
        <p:nvPicPr>
          <p:cNvPr id="2050" name="Picture 2" descr="Map of cuba and florida fotografías e imágenes de alta resolución - Alam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6038"/>
          <a:stretch/>
        </p:blipFill>
        <p:spPr bwMode="auto">
          <a:xfrm>
            <a:off x="8695128" y="2770370"/>
            <a:ext cx="3107483" cy="34689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176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3829" y="260427"/>
            <a:ext cx="11756571" cy="1508105"/>
          </a:xfrm>
          <a:prstGeom prst="rect">
            <a:avLst/>
          </a:prstGeom>
          <a:noFill/>
        </p:spPr>
        <p:txBody>
          <a:bodyPr wrap="square" rtlCol="0">
            <a:spAutoFit/>
          </a:bodyPr>
          <a:lstStyle/>
          <a:p>
            <a:pPr marL="342900" indent="-342900" algn="just">
              <a:buFont typeface="Wingdings" panose="05000000000000000000" pitchFamily="2" charset="2"/>
              <a:buChar char="§"/>
            </a:pPr>
            <a:r>
              <a:rPr lang="es-MX" sz="2400" u="sng" dirty="0">
                <a:latin typeface="Arial" panose="020B0604020202020204" pitchFamily="34" charset="0"/>
                <a:cs typeface="Arial" panose="020B0604020202020204" pitchFamily="34" charset="0"/>
              </a:rPr>
              <a:t>PASOS REGULADOS  TOTAL O PARCIALMENTE POR CONVENIOS INTERNACIONALES</a:t>
            </a:r>
          </a:p>
          <a:p>
            <a:pPr algn="ctr"/>
            <a:endParaRPr lang="es-MX" sz="2400" u="sng" dirty="0">
              <a:latin typeface="Arial" panose="020B0604020202020204" pitchFamily="34" charset="0"/>
              <a:cs typeface="Arial" panose="020B0604020202020204" pitchFamily="34" charset="0"/>
            </a:endParaRPr>
          </a:p>
          <a:p>
            <a:pPr indent="261938"/>
            <a:r>
              <a:rPr lang="es-MX" sz="2000" dirty="0">
                <a:latin typeface="Arial" panose="020B0604020202020204" pitchFamily="34" charset="0"/>
                <a:cs typeface="Arial" panose="020B0604020202020204" pitchFamily="34" charset="0"/>
              </a:rPr>
              <a:t> Estos estrechos </a:t>
            </a:r>
            <a:r>
              <a:rPr lang="es-MX" sz="2000" b="1" u="sng" dirty="0">
                <a:latin typeface="Arial" panose="020B0604020202020204" pitchFamily="34" charset="0"/>
                <a:cs typeface="Arial" panose="020B0604020202020204" pitchFamily="34" charset="0"/>
              </a:rPr>
              <a:t>NO</a:t>
            </a:r>
            <a:r>
              <a:rPr lang="es-MX" sz="2000" dirty="0">
                <a:latin typeface="Arial" panose="020B0604020202020204" pitchFamily="34" charset="0"/>
                <a:cs typeface="Arial" panose="020B0604020202020204" pitchFamily="34" charset="0"/>
              </a:rPr>
              <a:t> están regulados por la CONVEMAR.</a:t>
            </a:r>
          </a:p>
        </p:txBody>
      </p:sp>
      <p:pic>
        <p:nvPicPr>
          <p:cNvPr id="3" name="Picture 2" descr="https://www.inach.cl/geositios/images/estrecho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8992" y="2145482"/>
            <a:ext cx="3811408" cy="40858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8849382" y="1768532"/>
            <a:ext cx="2670628" cy="369332"/>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Estrecho de Magallanes</a:t>
            </a:r>
            <a:endParaRPr lang="en-US" dirty="0">
              <a:latin typeface="Arial" panose="020B0604020202020204" pitchFamily="34" charset="0"/>
              <a:cs typeface="Arial" panose="020B0604020202020204" pitchFamily="34" charset="0"/>
            </a:endParaRPr>
          </a:p>
        </p:txBody>
      </p:sp>
      <p:sp>
        <p:nvSpPr>
          <p:cNvPr id="5" name="CuadroTexto 4"/>
          <p:cNvSpPr txBox="1"/>
          <p:nvPr/>
        </p:nvSpPr>
        <p:spPr>
          <a:xfrm>
            <a:off x="1025072" y="3920052"/>
            <a:ext cx="2391593" cy="584775"/>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6" name="Flecha derecha 5"/>
          <p:cNvSpPr/>
          <p:nvPr/>
        </p:nvSpPr>
        <p:spPr>
          <a:xfrm>
            <a:off x="4473529" y="3669782"/>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4399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09370" y="551542"/>
            <a:ext cx="8128000"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ESTRECHO DE MAGALLANES</a:t>
            </a:r>
            <a:endParaRPr lang="en-US" sz="2800" dirty="0">
              <a:latin typeface="Arial" panose="020B0604020202020204" pitchFamily="34" charset="0"/>
              <a:cs typeface="Arial" panose="020B0604020202020204" pitchFamily="34" charset="0"/>
            </a:endParaRPr>
          </a:p>
        </p:txBody>
      </p:sp>
      <p:sp>
        <p:nvSpPr>
          <p:cNvPr id="3" name="Rectángulo 2"/>
          <p:cNvSpPr/>
          <p:nvPr/>
        </p:nvSpPr>
        <p:spPr>
          <a:xfrm>
            <a:off x="1045027" y="1512225"/>
            <a:ext cx="10856685" cy="3724096"/>
          </a:xfrm>
          <a:prstGeom prst="rect">
            <a:avLst/>
          </a:prstGeom>
        </p:spPr>
        <p:txBody>
          <a:bodyPr wrap="square">
            <a:spAutoFit/>
          </a:bodyPr>
          <a:lstStyle/>
          <a:p>
            <a:pPr marL="342900" indent="-342900">
              <a:buFont typeface="+mj-lt"/>
              <a:buAutoNum type="arabicPeriod"/>
            </a:pPr>
            <a:r>
              <a:rPr lang="es-ES" altLang="en-US" sz="2400" dirty="0">
                <a:latin typeface="Arial" panose="020B0604020202020204" pitchFamily="34" charset="0"/>
                <a:cs typeface="Arial" panose="020B0604020202020204" pitchFamily="34" charset="0"/>
              </a:rPr>
              <a:t>Pertenece en su totalidad a Chile. </a:t>
            </a:r>
          </a:p>
          <a:p>
            <a:pPr marL="342900" indent="-342900" algn="ctr">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a:latin typeface="Arial" panose="020B0604020202020204" pitchFamily="34" charset="0"/>
                <a:cs typeface="Arial" panose="020B0604020202020204" pitchFamily="34" charset="0"/>
              </a:rPr>
              <a:t>Se encuentra situado en la zona austral de Chile, Región de Magallanes.</a:t>
            </a:r>
          </a:p>
          <a:p>
            <a:pPr marL="342900" indent="-342900" algn="just">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a:latin typeface="Arial" panose="020B0604020202020204" pitchFamily="34" charset="0"/>
                <a:cs typeface="Arial" panose="020B0604020202020204" pitchFamily="34" charset="0"/>
              </a:rPr>
              <a:t>Su largo es de 573 </a:t>
            </a:r>
            <a:r>
              <a:rPr lang="es-ES" altLang="en-US" sz="2400" dirty="0" err="1">
                <a:latin typeface="Arial" panose="020B0604020202020204" pitchFamily="34" charset="0"/>
                <a:cs typeface="Arial" panose="020B0604020202020204" pitchFamily="34" charset="0"/>
              </a:rPr>
              <a:t>Kms</a:t>
            </a:r>
            <a:r>
              <a:rPr lang="es-ES" altLang="en-US" sz="2400" dirty="0">
                <a:latin typeface="Arial" panose="020B0604020202020204" pitchFamily="34" charset="0"/>
                <a:cs typeface="Arial" panose="020B0604020202020204" pitchFamily="34" charset="0"/>
              </a:rPr>
              <a:t> , uniendo al Océano </a:t>
            </a:r>
            <a:r>
              <a:rPr lang="es-ES" altLang="en-US" sz="2400" u="sng" dirty="0">
                <a:latin typeface="Arial" panose="020B0604020202020204" pitchFamily="34" charset="0"/>
                <a:cs typeface="Arial" panose="020B0604020202020204" pitchFamily="34" charset="0"/>
              </a:rPr>
              <a:t>Pacífico</a:t>
            </a:r>
            <a:r>
              <a:rPr lang="es-ES" altLang="en-US" sz="2400" dirty="0">
                <a:latin typeface="Arial" panose="020B0604020202020204" pitchFamily="34" charset="0"/>
                <a:cs typeface="Arial" panose="020B0604020202020204" pitchFamily="34" charset="0"/>
              </a:rPr>
              <a:t> con el </a:t>
            </a:r>
            <a:r>
              <a:rPr lang="es-ES" altLang="en-US" sz="2400" u="sng" dirty="0">
                <a:latin typeface="Arial" panose="020B0604020202020204" pitchFamily="34" charset="0"/>
                <a:cs typeface="Arial" panose="020B0604020202020204" pitchFamily="34" charset="0"/>
              </a:rPr>
              <a:t>Atlántico</a:t>
            </a:r>
            <a:r>
              <a:rPr lang="es-ES" altLang="en-US" sz="2400" dirty="0">
                <a:latin typeface="Arial" panose="020B0604020202020204" pitchFamily="34" charset="0"/>
                <a:cs typeface="Arial" panose="020B0604020202020204" pitchFamily="34" charset="0"/>
              </a:rPr>
              <a:t>.</a:t>
            </a:r>
          </a:p>
          <a:p>
            <a:pPr marL="342900" indent="-342900" algn="just">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a:latin typeface="Arial" panose="020B0604020202020204" pitchFamily="34" charset="0"/>
                <a:cs typeface="Arial" panose="020B0604020202020204" pitchFamily="34" charset="0"/>
              </a:rPr>
              <a:t>Está sometido a un régimen especial de libre navegación y neutralización establecido por el </a:t>
            </a:r>
            <a:r>
              <a:rPr lang="es-ES" altLang="en-US" sz="2400" u="sng" dirty="0">
                <a:latin typeface="Arial" panose="020B0604020202020204" pitchFamily="34" charset="0"/>
                <a:cs typeface="Arial" panose="020B0604020202020204" pitchFamily="34" charset="0"/>
              </a:rPr>
              <a:t>artículo 5</a:t>
            </a:r>
            <a:r>
              <a:rPr lang="es-ES" altLang="en-US" sz="2400" dirty="0">
                <a:latin typeface="Arial" panose="020B0604020202020204" pitchFamily="34" charset="0"/>
                <a:cs typeface="Arial" panose="020B0604020202020204" pitchFamily="34" charset="0"/>
              </a:rPr>
              <a:t> del Tratado de Límites entre Chile y  Argentina de 1881</a:t>
            </a:r>
            <a:r>
              <a:rPr lang="es-ES" altLang="en-US" sz="2400" dirty="0">
                <a:latin typeface="Arial" panose="020B0604020202020204" pitchFamily="34" charset="0"/>
              </a:rPr>
              <a:t>.</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6491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46627" y="1209172"/>
            <a:ext cx="10421257" cy="3416320"/>
          </a:xfrm>
          <a:prstGeom prst="rect">
            <a:avLst/>
          </a:prstGeom>
        </p:spPr>
        <p:txBody>
          <a:bodyPr wrap="square">
            <a:spAutoFit/>
          </a:bodyPr>
          <a:lstStyle/>
          <a:p>
            <a:pPr algn="ctr"/>
            <a:endParaRPr lang="es-MX" sz="20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Artículo 5°</a:t>
            </a:r>
          </a:p>
          <a:p>
            <a:pPr algn="ctr"/>
            <a:endParaRPr lang="es-MX" sz="2400" u="sng" dirty="0">
              <a:latin typeface="Arial" panose="020B0604020202020204" pitchFamily="34" charset="0"/>
              <a:cs typeface="Arial" panose="020B0604020202020204" pitchFamily="34" charset="0"/>
            </a:endParaRPr>
          </a:p>
          <a:p>
            <a:pPr algn="ctr"/>
            <a:r>
              <a:rPr lang="es-MX" sz="2800" i="1" dirty="0">
                <a:latin typeface="Arial" panose="020B0604020202020204" pitchFamily="34" charset="0"/>
                <a:cs typeface="Arial" panose="020B0604020202020204" pitchFamily="34" charset="0"/>
              </a:rPr>
              <a:t>“El Estrecho de Magallanes queda </a:t>
            </a:r>
            <a:r>
              <a:rPr lang="es-MX" sz="2800" i="1" u="sng" dirty="0">
                <a:latin typeface="Arial" panose="020B0604020202020204" pitchFamily="34" charset="0"/>
                <a:cs typeface="Arial" panose="020B0604020202020204" pitchFamily="34" charset="0"/>
              </a:rPr>
              <a:t>neutralizado</a:t>
            </a:r>
            <a:r>
              <a:rPr lang="es-MX" sz="2800" i="1" dirty="0">
                <a:latin typeface="Arial" panose="020B0604020202020204" pitchFamily="34" charset="0"/>
                <a:cs typeface="Arial" panose="020B0604020202020204" pitchFamily="34" charset="0"/>
              </a:rPr>
              <a:t> a perpetuidad y asegurada su libre navegación para las banderas de todas las Naciones. En el interés de asegurar esta libertad y neutralidad no se construirán en las costas fortificaciones ni defensas militares que puedan contrariar ese propósito”.</a:t>
            </a:r>
          </a:p>
        </p:txBody>
      </p:sp>
    </p:spTree>
    <p:extLst>
      <p:ext uri="{BB962C8B-B14F-4D97-AF65-F5344CB8AC3E}">
        <p14:creationId xmlns:p14="http://schemas.microsoft.com/office/powerpoint/2010/main" val="2050611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527731" y="477838"/>
            <a:ext cx="10488611" cy="5447645"/>
          </a:xfrm>
          <a:prstGeom prst="rect">
            <a:avLst/>
          </a:prstGeom>
          <a:noFill/>
          <a:ln w="9525">
            <a:noFill/>
            <a:miter lim="800000"/>
            <a:headEnd/>
            <a:tailEnd/>
          </a:ln>
          <a:effectLst/>
        </p:spPr>
        <p:txBody>
          <a:bodyPr wrap="square">
            <a:spAutoFit/>
          </a:bodyPr>
          <a:lstStyle/>
          <a:p>
            <a:pPr algn="ctr" eaLnBrk="1" hangingPunct="1">
              <a:spcBef>
                <a:spcPct val="50000"/>
              </a:spcBef>
              <a:defRPr/>
            </a:pPr>
            <a:r>
              <a:rPr lang="es-ES_tradnl" sz="2800" dirty="0">
                <a:latin typeface="Arial" charset="0"/>
              </a:rPr>
              <a:t>Limitaciones del artículo 5º del Tratado de 1881</a:t>
            </a:r>
          </a:p>
          <a:p>
            <a:pPr eaLnBrk="1" hangingPunct="1">
              <a:spcBef>
                <a:spcPct val="50000"/>
              </a:spcBef>
              <a:defRPr/>
            </a:pPr>
            <a:endParaRPr lang="es-ES_tradnl" sz="2000" u="sng" dirty="0">
              <a:latin typeface="Arial" charset="0"/>
            </a:endParaRPr>
          </a:p>
          <a:p>
            <a:pPr algn="just">
              <a:spcBef>
                <a:spcPct val="50000"/>
              </a:spcBef>
              <a:defRPr/>
            </a:pPr>
            <a:r>
              <a:rPr lang="es-ES_tradnl" sz="2400" dirty="0">
                <a:latin typeface="Arial" charset="0"/>
              </a:rPr>
              <a:t>Obligaciones que asumió Chile :</a:t>
            </a:r>
            <a:endParaRPr lang="es-ES_tradnl" sz="2000" dirty="0">
              <a:latin typeface="Arial" charset="0"/>
            </a:endParaRPr>
          </a:p>
          <a:p>
            <a:pPr marL="457200" indent="-457200" algn="just">
              <a:spcBef>
                <a:spcPct val="50000"/>
              </a:spcBef>
              <a:buFont typeface="+mj-lt"/>
              <a:buAutoNum type="arabicPeriod"/>
              <a:defRPr/>
            </a:pPr>
            <a:r>
              <a:rPr lang="es-ES_tradnl" sz="2000" dirty="0">
                <a:latin typeface="Arial" panose="020B0604020202020204" pitchFamily="34" charset="0"/>
                <a:cs typeface="Arial" panose="020B0604020202020204" pitchFamily="34" charset="0"/>
              </a:rPr>
              <a:t>Libre navegación por el Estrecho: Chile asegura allí la libre navegación, sin renunciar a sus derechos soberanos de autodefensa.</a:t>
            </a:r>
          </a:p>
          <a:p>
            <a:pPr marL="457200" indent="-457200" algn="just">
              <a:spcBef>
                <a:spcPct val="50000"/>
              </a:spcBef>
              <a:buFont typeface="+mj-lt"/>
              <a:buAutoNum type="arabicPeriod"/>
              <a:defRPr/>
            </a:pPr>
            <a:r>
              <a:rPr lang="es-ES_tradnl" sz="2000" dirty="0">
                <a:latin typeface="Arial" panose="020B0604020202020204" pitchFamily="34" charset="0"/>
                <a:cs typeface="Arial" panose="020B0604020202020204" pitchFamily="34" charset="0"/>
              </a:rPr>
              <a:t>Neutralización del mismo: Esta neutralización pretende asegurar en tiempos de guerra, el tráfico de los neutrales y beligerantes en el Estrecho.</a:t>
            </a:r>
          </a:p>
          <a:p>
            <a:pPr marL="457200" indent="-457200" algn="just">
              <a:spcBef>
                <a:spcPct val="50000"/>
              </a:spcBef>
              <a:buFont typeface="+mj-lt"/>
              <a:buAutoNum type="arabicPeriod"/>
              <a:defRPr/>
            </a:pPr>
            <a:r>
              <a:rPr lang="es-ES_tradnl" sz="2000" dirty="0">
                <a:latin typeface="Arial" panose="020B0604020202020204" pitchFamily="34" charset="0"/>
                <a:cs typeface="Arial" panose="020B0604020202020204" pitchFamily="34" charset="0"/>
              </a:rPr>
              <a:t>De acuerdo al principio de legítima defensa, si Chile interviene en una guerra, podría incluso suspender el paso por el Estrecho, puesto que existe otro medio de comunicación, el Mar de Drake.</a:t>
            </a:r>
          </a:p>
          <a:p>
            <a:pPr eaLnBrk="1" hangingPunct="1">
              <a:spcBef>
                <a:spcPct val="50000"/>
              </a:spcBef>
              <a:defRPr/>
            </a:pPr>
            <a:r>
              <a:rPr lang="es-ES_tradnl" sz="2000" b="1" i="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rPr>
              <a:t>                                                 </a:t>
            </a:r>
            <a:endParaRPr lang="es-ES_tradnl" sz="16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lvl="2" eaLnBrk="1" hangingPunct="1">
              <a:spcBef>
                <a:spcPct val="50000"/>
              </a:spcBef>
              <a:buFontTx/>
              <a:buChar char="•"/>
              <a:defRPr/>
            </a:pPr>
            <a:endParaRPr lang="es-ES_tradnl" b="1" i="1" dirty="0">
              <a:solidFill>
                <a:srgbClr val="FFFF00"/>
              </a:solidFill>
              <a:effectLst>
                <a:outerShdw blurRad="38100" dist="38100" dir="2700000" algn="tl">
                  <a:srgbClr val="000000"/>
                </a:outerShdw>
              </a:effectLst>
            </a:endParaRPr>
          </a:p>
          <a:p>
            <a:pPr lvl="2" eaLnBrk="1" hangingPunct="1">
              <a:spcBef>
                <a:spcPct val="50000"/>
              </a:spcBef>
              <a:defRPr/>
            </a:pPr>
            <a:endParaRPr lang="es-ES_tradnl"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916275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814752" y="563872"/>
            <a:ext cx="10784114" cy="3077766"/>
          </a:xfrm>
          <a:prstGeom prst="rect">
            <a:avLst/>
          </a:prstGeom>
          <a:noFill/>
          <a:ln w="9525">
            <a:noFill/>
            <a:miter lim="800000"/>
            <a:headEnd/>
            <a:tailEnd/>
          </a:ln>
          <a:effectLst/>
        </p:spPr>
        <p:txBody>
          <a:bodyPr wrap="square">
            <a:spAutoFit/>
          </a:bodyPr>
          <a:lstStyle/>
          <a:p>
            <a:pPr algn="ctr" eaLnBrk="1" hangingPunct="1">
              <a:spcBef>
                <a:spcPct val="50000"/>
              </a:spcBef>
              <a:defRPr/>
            </a:pPr>
            <a:r>
              <a:rPr lang="es-ES_tradnl" sz="3200" dirty="0">
                <a:latin typeface="Arial" charset="0"/>
              </a:rPr>
              <a:t>Prohibición de fortificar sus costas </a:t>
            </a:r>
          </a:p>
          <a:p>
            <a:pPr algn="just" eaLnBrk="1" hangingPunct="1">
              <a:spcBef>
                <a:spcPct val="50000"/>
              </a:spcBef>
              <a:defRPr/>
            </a:pPr>
            <a:r>
              <a:rPr lang="es-ES_tradnl" sz="2800" dirty="0">
                <a:latin typeface="Arial" charset="0"/>
              </a:rPr>
              <a:t>La no fortificación rige sólo en cuanto puede contrariar el doble propósito conjunto de mantener la libre navegación y la neutralización y de no afectar el tráfico mercantil internacional. </a:t>
            </a:r>
            <a:r>
              <a:rPr lang="es-ES_tradnl" sz="2800" u="sng" dirty="0">
                <a:latin typeface="Arial" charset="0"/>
              </a:rPr>
              <a:t> </a:t>
            </a:r>
            <a:r>
              <a:rPr lang="es-ES_tradnl" sz="2800" b="1" u="sng" dirty="0">
                <a:latin typeface="Arial" charset="0"/>
              </a:rPr>
              <a:t>No supone la indefensión de nuestro país.</a:t>
            </a:r>
          </a:p>
          <a:p>
            <a:pPr algn="just" eaLnBrk="1" hangingPunct="1">
              <a:spcBef>
                <a:spcPct val="50000"/>
              </a:spcBef>
              <a:defRPr/>
            </a:pPr>
            <a:endParaRPr lang="es-ES_tradnl" sz="2400" b="1" i="1" dirty="0">
              <a:solidFill>
                <a:srgbClr val="FFFF00"/>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25428116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41445" y="425315"/>
            <a:ext cx="10617958" cy="4154984"/>
          </a:xfrm>
          <a:prstGeom prst="rect">
            <a:avLst/>
          </a:prstGeom>
        </p:spPr>
        <p:txBody>
          <a:bodyPr wrap="square">
            <a:spAutoFit/>
          </a:bodyPr>
          <a:lstStyle/>
          <a:p>
            <a:pPr algn="just"/>
            <a:r>
              <a:rPr lang="es-MX" sz="1600" b="1" dirty="0">
                <a:solidFill>
                  <a:srgbClr val="000000"/>
                </a:solidFill>
                <a:latin typeface="Arial" panose="020B0604020202020204" pitchFamily="34" charset="0"/>
                <a:cs typeface="Arial" panose="020B0604020202020204" pitchFamily="34" charset="0"/>
              </a:rPr>
              <a:t>Artículo 10°</a:t>
            </a:r>
            <a:r>
              <a:rPr lang="es-MX" sz="1600" dirty="0">
                <a:solidFill>
                  <a:srgbClr val="000000"/>
                </a:solidFill>
                <a:latin typeface="Arial" panose="020B0604020202020204" pitchFamily="34" charset="0"/>
                <a:cs typeface="Arial" panose="020B0604020202020204" pitchFamily="34" charset="0"/>
              </a:rPr>
              <a:t>. </a:t>
            </a:r>
            <a:r>
              <a:rPr lang="es-MX" sz="1600" b="1" dirty="0">
                <a:solidFill>
                  <a:srgbClr val="000000"/>
                </a:solidFill>
                <a:latin typeface="Arial" panose="020B0604020202020204" pitchFamily="34" charset="0"/>
                <a:cs typeface="Arial" panose="020B0604020202020204" pitchFamily="34" charset="0"/>
              </a:rPr>
              <a:t> </a:t>
            </a:r>
            <a:r>
              <a:rPr lang="es-MX" sz="1600" dirty="0">
                <a:solidFill>
                  <a:srgbClr val="000000"/>
                </a:solidFill>
                <a:latin typeface="Arial" panose="020B0604020202020204" pitchFamily="34" charset="0"/>
                <a:cs typeface="Arial" panose="020B0604020202020204" pitchFamily="34" charset="0"/>
              </a:rPr>
              <a:t> La República Argentina y la República de Chile acuerdan que en el término oriental del Estrecho de Magallanes, determinado por Punta </a:t>
            </a:r>
            <a:r>
              <a:rPr lang="es-MX" sz="1600" dirty="0" err="1">
                <a:solidFill>
                  <a:srgbClr val="000000"/>
                </a:solidFill>
                <a:latin typeface="Arial" panose="020B0604020202020204" pitchFamily="34" charset="0"/>
                <a:cs typeface="Arial" panose="020B0604020202020204" pitchFamily="34" charset="0"/>
              </a:rPr>
              <a:t>Dungenes</a:t>
            </a:r>
            <a:r>
              <a:rPr lang="es-MX" sz="1600" dirty="0">
                <a:solidFill>
                  <a:srgbClr val="000000"/>
                </a:solidFill>
                <a:latin typeface="Arial" panose="020B0604020202020204" pitchFamily="34" charset="0"/>
                <a:cs typeface="Arial" panose="020B0604020202020204" pitchFamily="34" charset="0"/>
              </a:rPr>
              <a:t> en el Norte y Cabo del Espíritu Santo en el Sur, el límite en sus respectivas soberanías será la </a:t>
            </a:r>
            <a:r>
              <a:rPr lang="es-MX" sz="1600" u="sng" dirty="0">
                <a:solidFill>
                  <a:srgbClr val="000000"/>
                </a:solidFill>
                <a:latin typeface="Arial" panose="020B0604020202020204" pitchFamily="34" charset="0"/>
                <a:cs typeface="Arial" panose="020B0604020202020204" pitchFamily="34" charset="0"/>
              </a:rPr>
              <a:t>línea recta que una el “Hito Ex-Baliza </a:t>
            </a:r>
            <a:r>
              <a:rPr lang="es-MX" sz="1600" u="sng" dirty="0" err="1">
                <a:solidFill>
                  <a:srgbClr val="000000"/>
                </a:solidFill>
                <a:latin typeface="Arial" panose="020B0604020202020204" pitchFamily="34" charset="0"/>
                <a:cs typeface="Arial" panose="020B0604020202020204" pitchFamily="34" charset="0"/>
              </a:rPr>
              <a:t>Dungenes</a:t>
            </a:r>
            <a:r>
              <a:rPr lang="es-MX" sz="1600" u="sng" dirty="0">
                <a:solidFill>
                  <a:srgbClr val="000000"/>
                </a:solidFill>
                <a:latin typeface="Arial" panose="020B0604020202020204" pitchFamily="34" charset="0"/>
                <a:cs typeface="Arial" panose="020B0604020202020204" pitchFamily="34" charset="0"/>
              </a:rPr>
              <a:t>”, situado en el extremo de dicho accidente geográfico, y el “Hito I Cabo del Espíritu Santo” en Tierra del Fuego.</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a:solidFill>
                  <a:srgbClr val="000000"/>
                </a:solidFill>
                <a:latin typeface="Arial" panose="020B0604020202020204" pitchFamily="34" charset="0"/>
                <a:cs typeface="Arial" panose="020B0604020202020204" pitchFamily="34" charset="0"/>
              </a:rPr>
              <a:t>La línea de delimitación anteriormente descrita queda representada en la Carta Nº II anexa.</a:t>
            </a:r>
          </a:p>
          <a:p>
            <a:pPr algn="just"/>
            <a:r>
              <a:rPr lang="es-MX" sz="1600" dirty="0">
                <a:solidFill>
                  <a:srgbClr val="000000"/>
                </a:solidFill>
                <a:latin typeface="Arial" panose="020B0604020202020204" pitchFamily="34" charset="0"/>
                <a:cs typeface="Arial" panose="020B0604020202020204" pitchFamily="34" charset="0"/>
              </a:rPr>
              <a:t>La soberanía de la República Argentina y la soberanía de la República de Chile sobre el mar, suelo y subsuelo se extenderán, respectivamente, al Oriente y al Occidente de dicho límite.</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a:solidFill>
                  <a:srgbClr val="000000"/>
                </a:solidFill>
                <a:latin typeface="Arial" panose="020B0604020202020204" pitchFamily="34" charset="0"/>
                <a:cs typeface="Arial" panose="020B0604020202020204" pitchFamily="34" charset="0"/>
              </a:rPr>
              <a:t>La delimitación aquí convenida en nada altera lo establecido en el Tratado de Límites de 1881, de acuerdo con el cual el Estrecho de Magallanes está neutralizado a perpetuidad y asegurada su libre navegación para las banderas de todas las naciones en los términos que señala su Artículo V.</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a:solidFill>
                  <a:srgbClr val="000000"/>
                </a:solidFill>
                <a:latin typeface="Arial" panose="020B0604020202020204" pitchFamily="34" charset="0"/>
                <a:cs typeface="Arial" panose="020B0604020202020204" pitchFamily="34" charset="0"/>
              </a:rPr>
              <a:t>La República Argentina se obliga a mantener, en cualquier tiempo y circunstancias, </a:t>
            </a:r>
            <a:r>
              <a:rPr lang="es-MX" sz="1600" u="sng" dirty="0">
                <a:solidFill>
                  <a:srgbClr val="000000"/>
                </a:solidFill>
                <a:latin typeface="Arial" panose="020B0604020202020204" pitchFamily="34" charset="0"/>
                <a:cs typeface="Arial" panose="020B0604020202020204" pitchFamily="34" charset="0"/>
              </a:rPr>
              <a:t>el derecho de los buques de todas las banderas a navegar en forma expedita y sin obstáculos a través de sus aguas jurisdiccionales hacia y desde el Estrecho de Magallanes.</a:t>
            </a:r>
            <a:endParaRPr lang="es-MX" sz="1600" b="0" i="0" u="sng" dirty="0">
              <a:solidFill>
                <a:srgbClr val="000000"/>
              </a:solidFill>
              <a:effectLst/>
              <a:latin typeface="Arial" panose="020B0604020202020204" pitchFamily="34" charset="0"/>
              <a:cs typeface="Arial" panose="020B0604020202020204" pitchFamily="34" charset="0"/>
            </a:endParaRPr>
          </a:p>
        </p:txBody>
      </p:sp>
      <p:sp>
        <p:nvSpPr>
          <p:cNvPr id="3" name="Rectángulo 2"/>
          <p:cNvSpPr/>
          <p:nvPr/>
        </p:nvSpPr>
        <p:spPr>
          <a:xfrm>
            <a:off x="641445" y="4796135"/>
            <a:ext cx="10617958" cy="584775"/>
          </a:xfrm>
          <a:prstGeom prst="rect">
            <a:avLst/>
          </a:prstGeom>
        </p:spPr>
        <p:txBody>
          <a:bodyPr wrap="square">
            <a:spAutoFit/>
          </a:bodyPr>
          <a:lstStyle/>
          <a:p>
            <a:r>
              <a:rPr lang="es-MX" sz="1600" b="1" dirty="0">
                <a:solidFill>
                  <a:srgbClr val="000000"/>
                </a:solidFill>
                <a:latin typeface="Arial" panose="020B0604020202020204" pitchFamily="34" charset="0"/>
              </a:rPr>
              <a:t>Artículo 11°</a:t>
            </a:r>
            <a:r>
              <a:rPr lang="es-MX" sz="1600" dirty="0">
                <a:solidFill>
                  <a:srgbClr val="000000"/>
                </a:solidFill>
                <a:latin typeface="Arial" panose="020B0604020202020204" pitchFamily="34" charset="0"/>
              </a:rPr>
              <a:t>. </a:t>
            </a:r>
            <a:r>
              <a:rPr lang="es-MX" sz="1600" b="1" dirty="0">
                <a:solidFill>
                  <a:srgbClr val="000000"/>
                </a:solidFill>
                <a:latin typeface="Arial" panose="020B0604020202020204" pitchFamily="34" charset="0"/>
              </a:rPr>
              <a:t> </a:t>
            </a:r>
            <a:r>
              <a:rPr lang="es-MX" sz="1600" dirty="0">
                <a:solidFill>
                  <a:srgbClr val="000000"/>
                </a:solidFill>
                <a:latin typeface="Arial" panose="020B0604020202020204" pitchFamily="34" charset="0"/>
              </a:rPr>
              <a:t> Las Partes se reconocen mutuamente las líneas de base rectas que han trazado en sus respectivos territorios.</a:t>
            </a:r>
            <a:endParaRPr lang="en-US" sz="1600" dirty="0"/>
          </a:p>
        </p:txBody>
      </p:sp>
    </p:spTree>
    <p:extLst>
      <p:ext uri="{BB962C8B-B14F-4D97-AF65-F5344CB8AC3E}">
        <p14:creationId xmlns:p14="http://schemas.microsoft.com/office/powerpoint/2010/main" val="872203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ángulo 1"/>
          <p:cNvSpPr>
            <a:spLocks noChangeArrowheads="1"/>
          </p:cNvSpPr>
          <p:nvPr/>
        </p:nvSpPr>
        <p:spPr bwMode="auto">
          <a:xfrm>
            <a:off x="2920620" y="345163"/>
            <a:ext cx="72881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r>
              <a:rPr lang="es-ES" altLang="en-US" dirty="0">
                <a:latin typeface="Arial" panose="020B0604020202020204" pitchFamily="34" charset="0"/>
              </a:rPr>
              <a:t>Artículo 10º del Tratado de Paz y Amistad de 1984</a:t>
            </a:r>
          </a:p>
        </p:txBody>
      </p:sp>
      <p:pic>
        <p:nvPicPr>
          <p:cNvPr id="61443"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20620" y="1023582"/>
            <a:ext cx="6810234" cy="48880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514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sentación: Escuadra Nacional, Armada de Chile, 200 años de historia |  Revista de Mar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284734" cy="637350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883663" y="5788729"/>
            <a:ext cx="4517408" cy="58477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200" dirty="0">
                <a:latin typeface="Arial" panose="020B0604020202020204" pitchFamily="34" charset="0"/>
                <a:cs typeface="Arial" panose="020B0604020202020204" pitchFamily="34" charset="0"/>
              </a:rPr>
              <a:t>BUQUES DE GUERRA</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5645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20871" y="436729"/>
            <a:ext cx="5186150" cy="892552"/>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CONCEPTO</a:t>
            </a:r>
          </a:p>
          <a:p>
            <a:pPr algn="ctr"/>
            <a:r>
              <a:rPr lang="es-MX" sz="2400" dirty="0">
                <a:latin typeface="Arial" panose="020B0604020202020204" pitchFamily="34" charset="0"/>
                <a:cs typeface="Arial" panose="020B0604020202020204" pitchFamily="34" charset="0"/>
              </a:rPr>
              <a:t>(Art. 29 CONVEMAR)</a:t>
            </a:r>
          </a:p>
        </p:txBody>
      </p:sp>
      <p:sp>
        <p:nvSpPr>
          <p:cNvPr id="3" name="Rectángulo 2"/>
          <p:cNvSpPr/>
          <p:nvPr/>
        </p:nvSpPr>
        <p:spPr>
          <a:xfrm>
            <a:off x="716508" y="1783518"/>
            <a:ext cx="10194876" cy="3539430"/>
          </a:xfrm>
          <a:prstGeom prst="rect">
            <a:avLst/>
          </a:prstGeom>
        </p:spPr>
        <p:txBody>
          <a:bodyPr wrap="square">
            <a:spAutoFit/>
          </a:bodyPr>
          <a:lstStyle/>
          <a:p>
            <a:pPr algn="just"/>
            <a:r>
              <a:rPr lang="es-MX" sz="2800" dirty="0">
                <a:latin typeface="Arial" panose="020B0604020202020204" pitchFamily="34" charset="0"/>
                <a:cs typeface="Arial" panose="020B0604020202020204" pitchFamily="34" charset="0"/>
              </a:rPr>
              <a:t>“Para los efectos de esta Convención, se entiende por “buques de guerra” todo buque perteneciente a las fuerzas armadas de un Estado que lleve los signos exteriores distintivos de los buques de guerra de su nacionalidad, que se encuentre bajo el mando de un oficial debidamente designado por el gobierno de ese Estado cuyo nombre aparezca en el correspondiente escalafón de oficiales o su equivalente, y cuya dotación esté sometida a la disciplina de las fuerzas armadas regulares”.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60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6155" y="627797"/>
            <a:ext cx="6073254"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REQUISITOS</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1187355" y="1433015"/>
            <a:ext cx="9730854" cy="4431983"/>
          </a:xfrm>
          <a:prstGeom prst="rect">
            <a:avLst/>
          </a:prstGeom>
          <a:noFill/>
        </p:spPr>
        <p:txBody>
          <a:bodyPr wrap="square" rtlCol="0">
            <a:spAutoFit/>
          </a:bodyPr>
          <a:lstStyle/>
          <a:p>
            <a:pPr marL="457200" indent="-457200" algn="just">
              <a:buFont typeface="+mj-lt"/>
              <a:buAutoNum type="arabicPeriod"/>
            </a:pPr>
            <a:r>
              <a:rPr lang="es-MX" sz="2000" dirty="0">
                <a:latin typeface="Arial" panose="020B0604020202020204" pitchFamily="34" charset="0"/>
                <a:cs typeface="Arial" panose="020B0604020202020204" pitchFamily="34" charset="0"/>
              </a:rPr>
              <a:t>Pertenecer a las FFAA de un Estado.</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Llevar los signos exteriores distintivos de los buques de guerra de su nacionalidad.</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Estar al mando de un oficial designado por el Gobierno de ese Estado.</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Su nombre aparece en el escalafón de oficiales o equivalente. </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Su dotación se somete a la disciplina de las FFAA.</a:t>
            </a:r>
          </a:p>
          <a:p>
            <a:endParaRPr lang="es-MX" dirty="0"/>
          </a:p>
          <a:p>
            <a:pPr algn="just"/>
            <a:r>
              <a:rPr lang="es-MX" sz="2400" dirty="0"/>
              <a:t>Si falta uno de estos requisitos no estamos frente a un buque de guerra según la CONVEMAR.</a:t>
            </a:r>
          </a:p>
          <a:p>
            <a:pPr algn="just"/>
            <a:endParaRPr lang="es-MX" sz="2400" dirty="0"/>
          </a:p>
          <a:p>
            <a:pPr algn="just"/>
            <a:r>
              <a:rPr lang="es-MX" sz="2400" dirty="0"/>
              <a:t>Si cumple con los requisitos es importante por las inmunidades y actividades que desarrolla. Son los únicos que desarrollan operaciones militares y de guerra marítima.</a:t>
            </a:r>
            <a:endParaRPr lang="en-US" sz="2400" dirty="0"/>
          </a:p>
        </p:txBody>
      </p:sp>
    </p:spTree>
    <p:extLst>
      <p:ext uri="{BB962C8B-B14F-4D97-AF65-F5344CB8AC3E}">
        <p14:creationId xmlns:p14="http://schemas.microsoft.com/office/powerpoint/2010/main" val="2972376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148919" y="504967"/>
            <a:ext cx="5445458"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ROL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887106" y="1378424"/>
            <a:ext cx="8557146" cy="4678204"/>
          </a:xfrm>
          <a:prstGeom prst="rect">
            <a:avLst/>
          </a:prstGeom>
          <a:noFill/>
        </p:spPr>
        <p:txBody>
          <a:bodyPr wrap="square" rtlCol="0">
            <a:spAutoFit/>
          </a:bodyPr>
          <a:lstStyle/>
          <a:p>
            <a:pPr marL="342900" indent="-342900">
              <a:buFont typeface="+mj-lt"/>
              <a:buAutoNum type="arabicPeriod"/>
            </a:pPr>
            <a:r>
              <a:rPr lang="es-MX" sz="2000" dirty="0">
                <a:latin typeface="Arial" panose="020B0604020202020204" pitchFamily="34" charset="0"/>
                <a:cs typeface="Arial" panose="020B0604020202020204" pitchFamily="34" charset="0"/>
              </a:rPr>
              <a:t>Derecho de visita (Art. 110 CONVEMAR).</a:t>
            </a:r>
          </a:p>
          <a:p>
            <a:pPr marL="342900" indent="-342900">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r>
              <a:rPr lang="es-MX" sz="2000" dirty="0">
                <a:latin typeface="Arial" panose="020B0604020202020204" pitchFamily="34" charset="0"/>
                <a:cs typeface="Arial" panose="020B0604020202020204" pitchFamily="34" charset="0"/>
              </a:rPr>
              <a:t>Derecho de persecución (Art. 111, N°5 CONVEMAR).</a:t>
            </a:r>
          </a:p>
          <a:p>
            <a:pPr marL="342900" indent="-342900">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r>
              <a:rPr lang="es-MX" sz="2000" dirty="0">
                <a:latin typeface="Arial" panose="020B0604020202020204" pitchFamily="34" charset="0"/>
                <a:cs typeface="Arial" panose="020B0604020202020204" pitchFamily="34" charset="0"/>
              </a:rPr>
              <a:t>Apresamiento buques piratas. (Art. 105 y 107 CONVEMAR)</a:t>
            </a:r>
          </a:p>
          <a:p>
            <a:pPr marL="342900" indent="-342900">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r>
              <a:rPr lang="es-MX" sz="2000" dirty="0">
                <a:latin typeface="Arial" panose="020B0604020202020204" pitchFamily="34" charset="0"/>
                <a:cs typeface="Arial" panose="020B0604020202020204" pitchFamily="34" charset="0"/>
              </a:rPr>
              <a:t>Facultades relacionadas con la protección y preservación del medio marino sobre buques extranjeros (Art. 224 CONVEMAR).</a:t>
            </a:r>
          </a:p>
          <a:p>
            <a:pPr marL="342900" indent="-342900">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r>
              <a:rPr lang="es-MX" sz="2000" dirty="0">
                <a:latin typeface="Arial" panose="020B0604020202020204" pitchFamily="34" charset="0"/>
                <a:cs typeface="Arial" panose="020B0604020202020204" pitchFamily="34" charset="0"/>
              </a:rPr>
              <a:t>Facultad para perseguir trafico ilícito de estupefacientes y sustancias psicotrópicas. </a:t>
            </a:r>
          </a:p>
          <a:p>
            <a:pPr marL="342900" indent="-342900">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r>
              <a:rPr lang="es-MX" sz="2000" dirty="0">
                <a:latin typeface="Arial" panose="020B0604020202020204" pitchFamily="34" charset="0"/>
                <a:cs typeface="Arial" panose="020B0604020202020204" pitchFamily="34" charset="0"/>
              </a:rPr>
              <a:t>Otras facultades, protocolo de Palermo para adoptar medidas contra buques sospechoso de tráfico de inmigrantes.</a:t>
            </a: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99309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70245" y="272954"/>
            <a:ext cx="6782938"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CLASIFICACIÓN BUQUES DE GUERRA </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477671" y="796174"/>
            <a:ext cx="10904562" cy="5370701"/>
          </a:xfrm>
          <a:prstGeom prst="rect">
            <a:avLst/>
          </a:prstGeom>
          <a:noFill/>
        </p:spPr>
        <p:txBody>
          <a:bodyPr wrap="square" rtlCol="0">
            <a:spAutoFit/>
          </a:bodyPr>
          <a:lstStyle/>
          <a:p>
            <a:pPr marL="342900" indent="-342900">
              <a:buFont typeface="+mj-lt"/>
              <a:buAutoNum type="arabicPeriod"/>
            </a:pPr>
            <a:r>
              <a:rPr lang="es-MX" sz="1900" b="1" dirty="0">
                <a:latin typeface="Arial" panose="020B0604020202020204" pitchFamily="34" charset="0"/>
                <a:cs typeface="Arial" panose="020B0604020202020204" pitchFamily="34" charset="0"/>
              </a:rPr>
              <a:t>Buques de combate: </a:t>
            </a:r>
            <a:r>
              <a:rPr lang="es-MX" sz="1900" dirty="0">
                <a:latin typeface="Arial" panose="020B0604020202020204" pitchFamily="34" charset="0"/>
                <a:cs typeface="Arial" panose="020B0604020202020204" pitchFamily="34" charset="0"/>
              </a:rPr>
              <a:t>Portaviones, cruceros, destructores, submarinos, lanchas </a:t>
            </a:r>
            <a:r>
              <a:rPr lang="es-MX" sz="1900" dirty="0" err="1">
                <a:latin typeface="Arial" panose="020B0604020202020204" pitchFamily="34" charset="0"/>
                <a:cs typeface="Arial" panose="020B0604020202020204" pitchFamily="34" charset="0"/>
              </a:rPr>
              <a:t>misileras</a:t>
            </a:r>
            <a:r>
              <a:rPr lang="es-MX" sz="1900" dirty="0">
                <a:latin typeface="Arial" panose="020B0604020202020204" pitchFamily="34" charset="0"/>
                <a:cs typeface="Arial" panose="020B0604020202020204" pitchFamily="34" charset="0"/>
              </a:rPr>
              <a:t>, entre otras  </a:t>
            </a:r>
          </a:p>
          <a:p>
            <a:pPr marL="342900" indent="-342900">
              <a:buFont typeface="+mj-lt"/>
              <a:buAutoNum type="arabicPeriod"/>
            </a:pPr>
            <a:endParaRPr lang="es-MX" sz="1900" dirty="0">
              <a:latin typeface="Arial" panose="020B0604020202020204" pitchFamily="34" charset="0"/>
              <a:cs typeface="Arial" panose="020B0604020202020204" pitchFamily="34" charset="0"/>
            </a:endParaRPr>
          </a:p>
          <a:p>
            <a:pPr marL="342900" indent="-342900">
              <a:buFont typeface="+mj-lt"/>
              <a:buAutoNum type="arabicPeriod"/>
            </a:pPr>
            <a:r>
              <a:rPr lang="es-MX" sz="1900" b="1" dirty="0">
                <a:latin typeface="Arial" panose="020B0604020202020204" pitchFamily="34" charset="0"/>
                <a:cs typeface="Arial" panose="020B0604020202020204" pitchFamily="34" charset="0"/>
              </a:rPr>
              <a:t>Buque de apoyo</a:t>
            </a:r>
            <a:r>
              <a:rPr lang="es-MX" sz="1900" dirty="0">
                <a:latin typeface="Arial" panose="020B0604020202020204" pitchFamily="34" charset="0"/>
                <a:cs typeface="Arial" panose="020B0604020202020204" pitchFamily="34" charset="0"/>
              </a:rPr>
              <a:t>: Presta apoyo  de combate o logístico a las fuerzas de combate. (</a:t>
            </a:r>
            <a:r>
              <a:rPr lang="es-MX" sz="1900" dirty="0" err="1">
                <a:latin typeface="Arial" panose="020B0604020202020204" pitchFamily="34" charset="0"/>
                <a:cs typeface="Arial" panose="020B0604020202020204" pitchFamily="34" charset="0"/>
              </a:rPr>
              <a:t>Ej</a:t>
            </a:r>
            <a:r>
              <a:rPr lang="es-MX" sz="1900" dirty="0">
                <a:latin typeface="Arial" panose="020B0604020202020204" pitchFamily="34" charset="0"/>
                <a:cs typeface="Arial" panose="020B0604020202020204" pitchFamily="34" charset="0"/>
              </a:rPr>
              <a:t>: barcazas, petroleros, buques hospitales).</a:t>
            </a:r>
          </a:p>
          <a:p>
            <a:endParaRPr lang="es-MX" sz="1900" dirty="0">
              <a:latin typeface="Arial" panose="020B0604020202020204" pitchFamily="34" charset="0"/>
              <a:cs typeface="Arial" panose="020B0604020202020204" pitchFamily="34" charset="0"/>
            </a:endParaRPr>
          </a:p>
          <a:p>
            <a:r>
              <a:rPr lang="es-MX" sz="1900" b="1" u="sng" dirty="0">
                <a:latin typeface="Arial" panose="020B0604020202020204" pitchFamily="34" charset="0"/>
                <a:cs typeface="Arial" panose="020B0604020202020204" pitchFamily="34" charset="0"/>
              </a:rPr>
              <a:t>Chile: </a:t>
            </a:r>
            <a:r>
              <a:rPr lang="es-MX" sz="1900" dirty="0">
                <a:latin typeface="Arial" panose="020B0604020202020204" pitchFamily="34" charset="0"/>
                <a:cs typeface="Arial" panose="020B0604020202020204" pitchFamily="34" charset="0"/>
              </a:rPr>
              <a:t> 	Petrolero: Araucano y Montt</a:t>
            </a:r>
          </a:p>
          <a:p>
            <a:r>
              <a:rPr lang="es-MX" sz="1900" dirty="0">
                <a:latin typeface="Arial" panose="020B0604020202020204" pitchFamily="34" charset="0"/>
                <a:cs typeface="Arial" panose="020B0604020202020204" pitchFamily="34" charset="0"/>
              </a:rPr>
              <a:t>	Barcaza: Chacabuco y Rancagua</a:t>
            </a:r>
          </a:p>
          <a:p>
            <a:r>
              <a:rPr lang="es-MX" sz="1900" dirty="0">
                <a:latin typeface="Arial" panose="020B0604020202020204" pitchFamily="34" charset="0"/>
                <a:cs typeface="Arial" panose="020B0604020202020204" pitchFamily="34" charset="0"/>
              </a:rPr>
              <a:t>	Hospital: Cirujano Videla</a:t>
            </a:r>
          </a:p>
          <a:p>
            <a:endParaRPr lang="es-MX" sz="1900" dirty="0">
              <a:latin typeface="Arial" panose="020B0604020202020204" pitchFamily="34" charset="0"/>
              <a:cs typeface="Arial" panose="020B0604020202020204" pitchFamily="34" charset="0"/>
            </a:endParaRPr>
          </a:p>
          <a:p>
            <a:r>
              <a:rPr lang="es-MX" sz="1900" dirty="0">
                <a:latin typeface="Arial" panose="020B0604020202020204" pitchFamily="34" charset="0"/>
                <a:cs typeface="Arial" panose="020B0604020202020204" pitchFamily="34" charset="0"/>
              </a:rPr>
              <a:t>3. </a:t>
            </a:r>
            <a:r>
              <a:rPr lang="es-MX" sz="1900" b="1" dirty="0">
                <a:latin typeface="Arial" panose="020B0604020202020204" pitchFamily="34" charset="0"/>
                <a:cs typeface="Arial" panose="020B0604020202020204" pitchFamily="34" charset="0"/>
              </a:rPr>
              <a:t>Buques Auxiliares</a:t>
            </a:r>
            <a:r>
              <a:rPr lang="es-MX" sz="1900" dirty="0">
                <a:latin typeface="Arial" panose="020B0604020202020204" pitchFamily="34" charset="0"/>
                <a:cs typeface="Arial" panose="020B0604020202020204" pitchFamily="34" charset="0"/>
              </a:rPr>
              <a:t>: Colaboración a las tareas que realiza la Armada</a:t>
            </a:r>
          </a:p>
          <a:p>
            <a:endParaRPr lang="es-MX" sz="1900" dirty="0">
              <a:latin typeface="Arial" panose="020B0604020202020204" pitchFamily="34" charset="0"/>
              <a:cs typeface="Arial" panose="020B0604020202020204" pitchFamily="34" charset="0"/>
            </a:endParaRPr>
          </a:p>
          <a:p>
            <a:r>
              <a:rPr lang="es-MX" sz="1900" b="1" u="sng" dirty="0">
                <a:latin typeface="Arial" panose="020B0604020202020204" pitchFamily="34" charset="0"/>
                <a:cs typeface="Arial" panose="020B0604020202020204" pitchFamily="34" charset="0"/>
              </a:rPr>
              <a:t>Chile: </a:t>
            </a:r>
            <a:r>
              <a:rPr lang="es-MX" sz="1900" dirty="0">
                <a:latin typeface="Arial" panose="020B0604020202020204" pitchFamily="34" charset="0"/>
                <a:cs typeface="Arial" panose="020B0604020202020204" pitchFamily="34" charset="0"/>
              </a:rPr>
              <a:t>	Buque científico: Cabo de Hornos.</a:t>
            </a:r>
          </a:p>
          <a:p>
            <a:r>
              <a:rPr lang="es-MX" sz="1900" dirty="0">
                <a:latin typeface="Arial" panose="020B0604020202020204" pitchFamily="34" charset="0"/>
                <a:cs typeface="Arial" panose="020B0604020202020204" pitchFamily="34" charset="0"/>
              </a:rPr>
              <a:t>	Buque Escuela: Esmeralda.</a:t>
            </a:r>
          </a:p>
          <a:p>
            <a:r>
              <a:rPr lang="es-MX" sz="1900" dirty="0">
                <a:latin typeface="Arial" panose="020B0604020202020204" pitchFamily="34" charset="0"/>
                <a:cs typeface="Arial" panose="020B0604020202020204" pitchFamily="34" charset="0"/>
              </a:rPr>
              <a:t>	Remolcador: </a:t>
            </a:r>
            <a:r>
              <a:rPr lang="es-MX" sz="1900" dirty="0" err="1">
                <a:latin typeface="Arial" panose="020B0604020202020204" pitchFamily="34" charset="0"/>
                <a:cs typeface="Arial" panose="020B0604020202020204" pitchFamily="34" charset="0"/>
              </a:rPr>
              <a:t>Janequeo</a:t>
            </a:r>
            <a:r>
              <a:rPr lang="es-MX" sz="1900" dirty="0">
                <a:latin typeface="Arial" panose="020B0604020202020204" pitchFamily="34" charset="0"/>
                <a:cs typeface="Arial" panose="020B0604020202020204" pitchFamily="34" charset="0"/>
              </a:rPr>
              <a:t>. </a:t>
            </a:r>
          </a:p>
          <a:p>
            <a:endParaRPr lang="es-MX" sz="1900" dirty="0">
              <a:latin typeface="Arial" panose="020B0604020202020204" pitchFamily="34" charset="0"/>
              <a:cs typeface="Arial" panose="020B0604020202020204" pitchFamily="34" charset="0"/>
            </a:endParaRPr>
          </a:p>
          <a:p>
            <a:r>
              <a:rPr lang="es-MX" sz="1900" b="1" dirty="0">
                <a:latin typeface="Arial" panose="020B0604020202020204" pitchFamily="34" charset="0"/>
                <a:cs typeface="Arial" panose="020B0604020202020204" pitchFamily="34" charset="0"/>
              </a:rPr>
              <a:t>4. Artefactos Navales</a:t>
            </a:r>
            <a:r>
              <a:rPr lang="es-MX" sz="1900" dirty="0">
                <a:latin typeface="Arial" panose="020B0604020202020204" pitchFamily="34" charset="0"/>
                <a:cs typeface="Arial" panose="020B0604020202020204" pitchFamily="34" charset="0"/>
              </a:rPr>
              <a:t>: Artefactos flotantes, sin propulsión propia (</a:t>
            </a:r>
            <a:r>
              <a:rPr lang="es-MX" sz="1900" dirty="0" err="1">
                <a:latin typeface="Arial" panose="020B0604020202020204" pitchFamily="34" charset="0"/>
                <a:cs typeface="Arial" panose="020B0604020202020204" pitchFamily="34" charset="0"/>
              </a:rPr>
              <a:t>Ej</a:t>
            </a:r>
            <a:r>
              <a:rPr lang="es-MX" sz="1900" dirty="0">
                <a:latin typeface="Arial" panose="020B0604020202020204" pitchFamily="34" charset="0"/>
                <a:cs typeface="Arial" panose="020B0604020202020204" pitchFamily="34" charset="0"/>
              </a:rPr>
              <a:t>: Diques, grúas pontones)</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6030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33517" y="450376"/>
            <a:ext cx="7301552"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INMUNIDAD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221474" y="1296537"/>
            <a:ext cx="8625385" cy="3785652"/>
          </a:xfrm>
          <a:prstGeom prst="rect">
            <a:avLst/>
          </a:prstGeom>
          <a:noFill/>
        </p:spPr>
        <p:txBody>
          <a:bodyPr wrap="square" rtlCol="0">
            <a:spAutoFit/>
          </a:bodyPr>
          <a:lstStyle/>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Inmunidad es distinto de impunidad</a:t>
            </a:r>
          </a:p>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Al gozar de inmunidad:</a:t>
            </a:r>
          </a:p>
          <a:p>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No pueden ser detenidos o registrados.</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Están exentos de tributación extranjera</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Incluyen la protección de identidad del persona la a bordo.</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a:latin typeface="Arial" panose="020B0604020202020204" pitchFamily="34" charset="0"/>
                <a:cs typeface="Arial" panose="020B0604020202020204" pitchFamily="34" charset="0"/>
              </a:rPr>
              <a:t>Son inviolables.</a:t>
            </a:r>
            <a:endParaRPr lang="en-US" sz="2000" dirty="0">
              <a:latin typeface="Arial" panose="020B0604020202020204" pitchFamily="34" charset="0"/>
              <a:cs typeface="Arial" panose="020B0604020202020204" pitchFamily="34" charset="0"/>
            </a:endParaRPr>
          </a:p>
        </p:txBody>
      </p:sp>
      <p:sp>
        <p:nvSpPr>
          <p:cNvPr id="4" name="Rectángulo 3"/>
          <p:cNvSpPr/>
          <p:nvPr/>
        </p:nvSpPr>
        <p:spPr>
          <a:xfrm>
            <a:off x="6888706" y="1724054"/>
            <a:ext cx="3957851" cy="2182292"/>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MX" sz="1200" b="1" dirty="0">
              <a:latin typeface="Arial" panose="020B0604020202020204" pitchFamily="34" charset="0"/>
              <a:cs typeface="Arial" panose="020B0604020202020204" pitchFamily="34" charset="0"/>
            </a:endParaRPr>
          </a:p>
          <a:p>
            <a:pPr algn="just"/>
            <a:endParaRPr lang="es-MX" sz="1200" b="1" dirty="0">
              <a:latin typeface="Arial" panose="020B0604020202020204" pitchFamily="34" charset="0"/>
              <a:cs typeface="Arial" panose="020B0604020202020204" pitchFamily="34" charset="0"/>
            </a:endParaRPr>
          </a:p>
          <a:p>
            <a:pPr algn="just"/>
            <a:r>
              <a:rPr lang="es-MX" sz="1200" b="1" dirty="0">
                <a:latin typeface="Arial" panose="020B0604020202020204" pitchFamily="34" charset="0"/>
                <a:cs typeface="Arial" panose="020B0604020202020204" pitchFamily="34" charset="0"/>
              </a:rPr>
              <a:t>El Estado del pabellón incurrirá en responsabilidad internacional por cualquier pérdida o daño que sufra el Estado ribereño como resultado del incumplimiento, por un buque de guerra u otro buque de Estado destinado a fines no comerciales, de las leyes y reglamentos del Estado ribereño relativos al paso por el mar territorial o de las disposiciones de esta Convención u otras normas de derecho internacional.</a:t>
            </a:r>
            <a:endParaRPr lang="en-US" sz="1200" b="1" dirty="0">
              <a:latin typeface="Arial" panose="020B0604020202020204" pitchFamily="34" charset="0"/>
              <a:cs typeface="Arial" panose="020B0604020202020204" pitchFamily="34" charset="0"/>
            </a:endParaRPr>
          </a:p>
        </p:txBody>
      </p:sp>
      <p:sp>
        <p:nvSpPr>
          <p:cNvPr id="5" name="CuadroTexto 4"/>
          <p:cNvSpPr txBox="1"/>
          <p:nvPr/>
        </p:nvSpPr>
        <p:spPr>
          <a:xfrm>
            <a:off x="7079775" y="1724054"/>
            <a:ext cx="3766782" cy="338554"/>
          </a:xfrm>
          <a:prstGeom prst="rect">
            <a:avLst/>
          </a:prstGeom>
          <a:noFill/>
        </p:spPr>
        <p:txBody>
          <a:bodyPr wrap="square" rtlCol="0">
            <a:spAutoFit/>
          </a:bodyPr>
          <a:lstStyle/>
          <a:p>
            <a:pPr algn="ctr"/>
            <a:r>
              <a:rPr lang="es-MX" sz="1600" dirty="0">
                <a:solidFill>
                  <a:schemeClr val="bg1"/>
                </a:solidFill>
                <a:latin typeface="Arial" panose="020B0604020202020204" pitchFamily="34" charset="0"/>
                <a:cs typeface="Arial" panose="020B0604020202020204" pitchFamily="34" charset="0"/>
              </a:rPr>
              <a:t>Art. 31° CONVEMAR</a:t>
            </a:r>
            <a:endParaRPr lang="en-US"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3874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241946" y="300251"/>
            <a:ext cx="10126639"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ESTATUTO JURÍDICO  DE LA TRIPULACIÓN Y PASAJEROS</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846161" y="941695"/>
            <a:ext cx="10645254" cy="2985433"/>
          </a:xfrm>
          <a:prstGeom prst="rect">
            <a:avLst/>
          </a:prstGeom>
          <a:noFill/>
        </p:spPr>
        <p:txBody>
          <a:bodyPr wrap="square" rtlCol="0">
            <a:spAutoFit/>
          </a:bodyPr>
          <a:lstStyle/>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Representan la soberanía estatal.</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Mientras permanezcan abordo los pasajeros y la tripulación están a cargo del Comandante.</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400" dirty="0">
                <a:latin typeface="Arial" panose="020B0604020202020204" pitchFamily="34" charset="0"/>
                <a:cs typeface="Arial" panose="020B0604020202020204" pitchFamily="34" charset="0"/>
              </a:rPr>
              <a:t>Ninguna autoridad puede subir a bordo del buque de guerra sin la autorización del Comandante.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38782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2825087" y="668741"/>
            <a:ext cx="7615450" cy="1077218"/>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PIRATERÍA</a:t>
            </a:r>
          </a:p>
          <a:p>
            <a:endParaRPr lang="es-MX" dirty="0"/>
          </a:p>
          <a:p>
            <a:endParaRPr lang="en-US" dirty="0"/>
          </a:p>
        </p:txBody>
      </p:sp>
      <p:sp>
        <p:nvSpPr>
          <p:cNvPr id="4" name="CuadroTexto 3"/>
          <p:cNvSpPr txBox="1"/>
          <p:nvPr/>
        </p:nvSpPr>
        <p:spPr>
          <a:xfrm>
            <a:off x="1173707" y="1573199"/>
            <a:ext cx="10426889" cy="4708981"/>
          </a:xfrm>
          <a:prstGeom prst="rect">
            <a:avLst/>
          </a:prstGeom>
          <a:noFill/>
        </p:spPr>
        <p:txBody>
          <a:bodyPr wrap="square" rtlCol="0">
            <a:spAutoFit/>
          </a:bodyPr>
          <a:lstStyle/>
          <a:p>
            <a:pPr algn="just"/>
            <a:r>
              <a:rPr lang="es-MX" sz="2000" dirty="0">
                <a:latin typeface="Arial" panose="020B0604020202020204" pitchFamily="34" charset="0"/>
                <a:cs typeface="Arial" panose="020B0604020202020204" pitchFamily="34" charset="0"/>
              </a:rPr>
              <a:t>Regulación: Art. 100° (deber de cooperación) y 101° de la CONVEMAR (definición).</a:t>
            </a:r>
          </a:p>
          <a:p>
            <a:pPr algn="just"/>
            <a:endParaRPr lang="es-MX" sz="2000" dirty="0">
              <a:latin typeface="Arial" panose="020B0604020202020204" pitchFamily="34" charset="0"/>
              <a:cs typeface="Arial" panose="020B0604020202020204" pitchFamily="34" charset="0"/>
            </a:endParaRPr>
          </a:p>
          <a:p>
            <a:pPr algn="just"/>
            <a:r>
              <a:rPr lang="es-MX" sz="2000" dirty="0">
                <a:latin typeface="Arial" panose="020B0604020202020204" pitchFamily="34" charset="0"/>
                <a:cs typeface="Arial" panose="020B0604020202020204" pitchFamily="34" charset="0"/>
              </a:rPr>
              <a:t>Requisitos:</a:t>
            </a:r>
          </a:p>
          <a:p>
            <a:pPr algn="just"/>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a:latin typeface="Arial" panose="020B0604020202020204" pitchFamily="34" charset="0"/>
                <a:cs typeface="Arial" panose="020B0604020202020204" pitchFamily="34" charset="0"/>
              </a:rPr>
              <a:t>Solo puede ser cometidos por buques o aeronaves privadas.</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Actos ilegales deben cometerse con fines privados, no deben ser públicos ni políticos.</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Por un acto de piratería pierde la protección del país cuyo pabellón en otras circunstancias podrían enarbolar.</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Puede cometerse en o aguas internacionales o espacio aéreo.</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17050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15403" y="487556"/>
            <a:ext cx="8734566" cy="1107996"/>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APRESAMIENTO DEL BUQUE O AERONAVE PIRATA</a:t>
            </a:r>
          </a:p>
          <a:p>
            <a:endParaRPr lang="es-MX" sz="2400" dirty="0"/>
          </a:p>
          <a:p>
            <a:endParaRPr lang="en-US" dirty="0"/>
          </a:p>
        </p:txBody>
      </p:sp>
      <p:sp>
        <p:nvSpPr>
          <p:cNvPr id="3" name="CuadroTexto 2"/>
          <p:cNvSpPr txBox="1"/>
          <p:nvPr/>
        </p:nvSpPr>
        <p:spPr>
          <a:xfrm>
            <a:off x="1351127" y="1254358"/>
            <a:ext cx="10263117" cy="2677656"/>
          </a:xfrm>
          <a:prstGeom prst="rect">
            <a:avLst/>
          </a:prstGeom>
          <a:noFill/>
        </p:spPr>
        <p:txBody>
          <a:bodyPr wrap="square" rtlCol="0">
            <a:spAutoFit/>
          </a:bodyPr>
          <a:lstStyle/>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El buque pirata y las personas a bordo deben ser trasladadas o conducidas hacia el puerto del Estado que capturó la nave, para que sean entregadas a las autoridades según la legislación nacional.</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De no ser esto posible, el Estado captor puede generar acuerdo con el Estado del buque , puesto que todos los Estados tienen jurisdicción sobre cualquier acto de piratería según el derecho internacional.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1016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20120" y="423081"/>
            <a:ext cx="6741994"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PERSESCUCIÓN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173708" y="1201002"/>
            <a:ext cx="9962866" cy="5078313"/>
          </a:xfrm>
          <a:prstGeom prst="rect">
            <a:avLst/>
          </a:prstGeom>
          <a:noFill/>
        </p:spPr>
        <p:txBody>
          <a:bodyPr wrap="square" rtlCol="0">
            <a:spAutoFit/>
          </a:bodyPr>
          <a:lstStyle/>
          <a:p>
            <a:pPr algn="just"/>
            <a:r>
              <a:rPr lang="es-MX" sz="2400" u="sng" dirty="0">
                <a:latin typeface="Arial" panose="020B0604020202020204" pitchFamily="34" charset="0"/>
                <a:cs typeface="Arial" panose="020B0604020202020204" pitchFamily="34" charset="0"/>
              </a:rPr>
              <a:t>Perseguir:</a:t>
            </a:r>
            <a:r>
              <a:rPr lang="es-MX" sz="2400" dirty="0">
                <a:latin typeface="Arial" panose="020B0604020202020204" pitchFamily="34" charset="0"/>
                <a:cs typeface="Arial" panose="020B0604020202020204" pitchFamily="34" charset="0"/>
              </a:rPr>
              <a:t>  “Seguir a quien va huyendo, con ánimo de alcanzarle”.</a:t>
            </a:r>
          </a:p>
          <a:p>
            <a:pPr algn="just"/>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La nave antes de ser alcanzada ingresa al mar territorial, aguas </a:t>
            </a:r>
            <a:r>
              <a:rPr lang="es-MX" sz="2400" dirty="0" err="1">
                <a:latin typeface="Arial" panose="020B0604020202020204" pitchFamily="34" charset="0"/>
                <a:cs typeface="Arial" panose="020B0604020202020204" pitchFamily="34" charset="0"/>
              </a:rPr>
              <a:t>archipielágicas</a:t>
            </a:r>
            <a:r>
              <a:rPr lang="es-MX" sz="2400" dirty="0">
                <a:latin typeface="Arial" panose="020B0604020202020204" pitchFamily="34" charset="0"/>
                <a:cs typeface="Arial" panose="020B0604020202020204" pitchFamily="34" charset="0"/>
              </a:rPr>
              <a:t> o espacio aéreo de otro país, el buque o nave persecutor deberá INTEUMPIRLA, salvo que obtenga el consentimiento del Estado Ribereño para continuarla en sus aguas territoriales.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a:latin typeface="Arial" panose="020B0604020202020204" pitchFamily="34" charset="0"/>
                <a:cs typeface="Arial" panose="020B0604020202020204" pitchFamily="34" charset="0"/>
              </a:rPr>
              <a:t>Si incumple esto transgrede la inviolabilidad de su integridad territorial.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a:p>
            <a:endParaRPr lang="es-MX" dirty="0"/>
          </a:p>
          <a:p>
            <a:endParaRPr lang="en-US" dirty="0"/>
          </a:p>
        </p:txBody>
      </p:sp>
    </p:spTree>
    <p:extLst>
      <p:ext uri="{BB962C8B-B14F-4D97-AF65-F5344CB8AC3E}">
        <p14:creationId xmlns:p14="http://schemas.microsoft.com/office/powerpoint/2010/main" val="3561082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58353" y="466165"/>
            <a:ext cx="4840941"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PREGUNTAS DEL DIM</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349622" y="996862"/>
            <a:ext cx="11143131" cy="7478970"/>
          </a:xfrm>
          <a:prstGeom prst="rect">
            <a:avLst/>
          </a:prstGeom>
          <a:noFill/>
        </p:spPr>
        <p:txBody>
          <a:bodyPr wrap="square" rtlCol="0">
            <a:spAutoFit/>
          </a:bodyPr>
          <a:lstStyle/>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Los buques de guerra gozan de inmunidad y son parte del territorio  de un Estado.</a:t>
            </a:r>
          </a:p>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La “zona” comprende el lecho y suelo submarino y se extiende hasta las 400 mm</a:t>
            </a:r>
          </a:p>
          <a:p>
            <a:pPr marL="457200" indent="-457200">
              <a:buFont typeface="+mj-lt"/>
              <a:buAutoNum type="arabicPeriod"/>
            </a:pPr>
            <a:r>
              <a:rPr lang="es-MX" sz="2000" dirty="0">
                <a:latin typeface="Arial" panose="020B0604020202020204" pitchFamily="34" charset="0"/>
                <a:cs typeface="Arial" panose="020B0604020202020204" pitchFamily="34" charset="0"/>
              </a:rPr>
              <a:t>La línea de base es…….</a:t>
            </a:r>
          </a:p>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La PC se extiende desde …. y hasta……</a:t>
            </a:r>
          </a:p>
          <a:p>
            <a:pPr marL="457200" indent="-457200">
              <a:buFont typeface="+mj-lt"/>
              <a:buAutoNum type="arabicPeriod"/>
            </a:pPr>
            <a:r>
              <a:rPr lang="es-MX" sz="2000" dirty="0">
                <a:latin typeface="Arial" panose="020B0604020202020204" pitchFamily="34" charset="0"/>
                <a:cs typeface="Arial" panose="020B0604020202020204" pitchFamily="34" charset="0"/>
              </a:rPr>
              <a:t>En la ZEE los Estado pueden conceder a otros Estados derechos de cuota</a:t>
            </a:r>
          </a:p>
          <a:p>
            <a:pPr marL="457200" indent="-457200">
              <a:buFont typeface="+mj-lt"/>
              <a:buAutoNum type="arabicPeriod"/>
            </a:pPr>
            <a:r>
              <a:rPr lang="es-MX" sz="2000" dirty="0">
                <a:latin typeface="Arial" panose="020B0604020202020204" pitchFamily="34" charset="0"/>
                <a:cs typeface="Arial" panose="020B0604020202020204" pitchFamily="34" charset="0"/>
              </a:rPr>
              <a:t>Las aguas  interiores se extienden entre la LB y la 5 MM</a:t>
            </a:r>
          </a:p>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Si se comete un delito e altamar será competente para conocer de ellos ……</a:t>
            </a:r>
          </a:p>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El paso inocente es……..</a:t>
            </a:r>
          </a:p>
          <a:p>
            <a:pPr marL="457200" indent="-457200">
              <a:buFont typeface="+mj-lt"/>
              <a:buAutoNum type="arabicPeriod"/>
            </a:pPr>
            <a:r>
              <a:rPr lang="es-MX" sz="2000" dirty="0">
                <a:latin typeface="Arial" panose="020B0604020202020204" pitchFamily="34" charset="0"/>
                <a:cs typeface="Arial" panose="020B0604020202020204" pitchFamily="34" charset="0"/>
              </a:rPr>
              <a:t>Un estado puede instalar tuberías en altamar o crear una isla ficticia</a:t>
            </a:r>
          </a:p>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Chile posee solo una línea de base normal. </a:t>
            </a:r>
          </a:p>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El mar territorial se extiende hasta las 24 MM. </a:t>
            </a:r>
          </a:p>
          <a:p>
            <a:pPr marL="457200" indent="-457200">
              <a:buFont typeface="+mj-lt"/>
              <a:buAutoNum type="arabicPeriod"/>
            </a:pPr>
            <a:r>
              <a:rPr lang="es-MX" sz="2000" dirty="0">
                <a:latin typeface="Arial" panose="020B0604020202020204" pitchFamily="34" charset="0"/>
                <a:cs typeface="Arial" panose="020B0604020202020204" pitchFamily="34" charset="0"/>
              </a:rPr>
              <a:t>Que conflicto hay actualmente con ARG. Refiérase al espacio marítimo involucrado</a:t>
            </a:r>
          </a:p>
          <a:p>
            <a:pPr marL="457200" indent="-457200">
              <a:buFont typeface="+mj-lt"/>
              <a:buAutoNum type="arabicPeriod"/>
            </a:pPr>
            <a:r>
              <a:rPr lang="es-MX" sz="2000" dirty="0">
                <a:latin typeface="Arial" panose="020B0604020202020204" pitchFamily="34" charset="0"/>
                <a:cs typeface="Arial" panose="020B0604020202020204" pitchFamily="34" charset="0"/>
              </a:rPr>
              <a:t>Que es la AIFM, que estados son partes de ella.</a:t>
            </a:r>
          </a:p>
          <a:p>
            <a:pPr marL="457200" indent="-457200">
              <a:buFont typeface="+mj-lt"/>
              <a:buAutoNum type="arabicPeriod"/>
            </a:pPr>
            <a:r>
              <a:rPr lang="es-MX" sz="2000" dirty="0">
                <a:latin typeface="Arial" panose="020B0604020202020204" pitchFamily="34" charset="0"/>
                <a:cs typeface="Arial" panose="020B0604020202020204" pitchFamily="34" charset="0"/>
              </a:rPr>
              <a:t> Pueden ser los estrechos ficticios?</a:t>
            </a:r>
          </a:p>
          <a:p>
            <a:pPr marL="457200" indent="-457200">
              <a:buFont typeface="+mj-lt"/>
              <a:buAutoNum type="arabicPeriod"/>
            </a:pPr>
            <a:r>
              <a:rPr lang="es-MX" sz="2000" dirty="0">
                <a:latin typeface="Arial" panose="020B0604020202020204" pitchFamily="34" charset="0"/>
                <a:cs typeface="Arial" panose="020B0604020202020204" pitchFamily="34" charset="0"/>
              </a:rPr>
              <a:t>Que es un espacio marítimo</a:t>
            </a:r>
          </a:p>
          <a:p>
            <a:pPr marL="457200" indent="-457200">
              <a:buFont typeface="+mj-lt"/>
              <a:buAutoNum type="arabicPeriod"/>
            </a:pPr>
            <a:r>
              <a:rPr lang="es-MX" sz="2000" dirty="0">
                <a:latin typeface="Arial" panose="020B0604020202020204" pitchFamily="34" charset="0"/>
                <a:cs typeface="Arial" panose="020B0604020202020204" pitchFamily="34" charset="0"/>
              </a:rPr>
              <a:t>Que es la </a:t>
            </a:r>
            <a:r>
              <a:rPr lang="es-MX" sz="2000" dirty="0" err="1">
                <a:latin typeface="Arial" panose="020B0604020202020204" pitchFamily="34" charset="0"/>
                <a:cs typeface="Arial" panose="020B0604020202020204" pitchFamily="34" charset="0"/>
              </a:rPr>
              <a:t>Convemar</a:t>
            </a: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solidFill>
                  <a:srgbClr val="FF0000"/>
                </a:solidFill>
                <a:latin typeface="Arial" panose="020B0604020202020204" pitchFamily="34" charset="0"/>
                <a:cs typeface="Arial" panose="020B0604020202020204" pitchFamily="34" charset="0"/>
              </a:rPr>
              <a:t>Sobre que lugares chile ha hecho presentaciones sobre su PCE</a:t>
            </a:r>
          </a:p>
          <a:p>
            <a:endParaRPr lang="es-MX" sz="2000" dirty="0">
              <a:latin typeface="Arial" panose="020B0604020202020204" pitchFamily="34" charset="0"/>
              <a:cs typeface="Arial" panose="020B0604020202020204" pitchFamily="34" charset="0"/>
            </a:endParaRP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4815222"/>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1894</TotalTime>
  <Words>2229</Words>
  <Application>Microsoft Office PowerPoint</Application>
  <PresentationFormat>Panorámica</PresentationFormat>
  <Paragraphs>267</Paragraphs>
  <Slides>31</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31</vt:i4>
      </vt:variant>
    </vt:vector>
  </HeadingPairs>
  <TitlesOfParts>
    <vt:vector size="37" baseType="lpstr">
      <vt:lpstr>Arial</vt:lpstr>
      <vt:lpstr>Calibri</vt:lpstr>
      <vt:lpstr>Calibri Light</vt:lpstr>
      <vt:lpstr>Times New Roman</vt:lpstr>
      <vt:lpstr>Wingdings</vt:lpstr>
      <vt:lpstr>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Miguel Silva</cp:lastModifiedBy>
  <cp:revision>71</cp:revision>
  <dcterms:created xsi:type="dcterms:W3CDTF">2023-09-04T08:50:24Z</dcterms:created>
  <dcterms:modified xsi:type="dcterms:W3CDTF">2023-09-17T13:49:56Z</dcterms:modified>
</cp:coreProperties>
</file>