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27"/>
  </p:notesMasterIdLst>
  <p:sldIdLst>
    <p:sldId id="256" r:id="rId2"/>
    <p:sldId id="259" r:id="rId3"/>
    <p:sldId id="257" r:id="rId4"/>
    <p:sldId id="327" r:id="rId5"/>
    <p:sldId id="258" r:id="rId6"/>
    <p:sldId id="347" r:id="rId7"/>
    <p:sldId id="328" r:id="rId8"/>
    <p:sldId id="293" r:id="rId9"/>
    <p:sldId id="330" r:id="rId10"/>
    <p:sldId id="331" r:id="rId11"/>
    <p:sldId id="334" r:id="rId12"/>
    <p:sldId id="335" r:id="rId13"/>
    <p:sldId id="336" r:id="rId14"/>
    <p:sldId id="332" r:id="rId15"/>
    <p:sldId id="333" r:id="rId16"/>
    <p:sldId id="337" r:id="rId17"/>
    <p:sldId id="338" r:id="rId18"/>
    <p:sldId id="339" r:id="rId19"/>
    <p:sldId id="340" r:id="rId20"/>
    <p:sldId id="341" r:id="rId21"/>
    <p:sldId id="343" r:id="rId22"/>
    <p:sldId id="342" r:id="rId23"/>
    <p:sldId id="346" r:id="rId24"/>
    <p:sldId id="345" r:id="rId25"/>
    <p:sldId id="344" r:id="rId26"/>
  </p:sldIdLst>
  <p:sldSz cx="12192000" cy="6858000"/>
  <p:notesSz cx="6858000" cy="9144000"/>
  <p:defaultTextStyle>
    <a:defPPr>
      <a:defRPr lang="es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31764"/>
    <p:restoredTop sz="94757"/>
  </p:normalViewPr>
  <p:slideViewPr>
    <p:cSldViewPr snapToGrid="0">
      <p:cViewPr varScale="1">
        <p:scale>
          <a:sx n="66" d="100"/>
          <a:sy n="66" d="100"/>
        </p:scale>
        <p:origin x="208" y="10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notesMaster" Target="notesMasters/notesMaster1.xml"/><Relationship Id="rId30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encabezad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_tradnl"/>
          </a:p>
        </p:txBody>
      </p:sp>
      <p:sp>
        <p:nvSpPr>
          <p:cNvPr id="3" name="Marcador de fech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8601589-A83E-F147-B6EE-D3BBAF647BEF}" type="datetimeFigureOut">
              <a:rPr lang="es-ES_tradnl" smtClean="0"/>
              <a:t>19/1/25</a:t>
            </a:fld>
            <a:endParaRPr lang="es-ES_tradnl"/>
          </a:p>
        </p:txBody>
      </p:sp>
      <p:sp>
        <p:nvSpPr>
          <p:cNvPr id="4" name="Marcador de imagen de diapositiva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_tradnl"/>
          </a:p>
        </p:txBody>
      </p:sp>
      <p:sp>
        <p:nvSpPr>
          <p:cNvPr id="5" name="Marcador de nota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s-MX"/>
              <a:t>Haga clic para modificar los estilos de texto del patrón</a:t>
            </a:r>
          </a:p>
          <a:p>
            <a:pPr lvl="1"/>
            <a:r>
              <a:rPr lang="es-MX"/>
              <a:t>Segundo nivel</a:t>
            </a:r>
          </a:p>
          <a:p>
            <a:pPr lvl="2"/>
            <a:r>
              <a:rPr lang="es-MX"/>
              <a:t>Tercer nivel</a:t>
            </a:r>
          </a:p>
          <a:p>
            <a:pPr lvl="3"/>
            <a:r>
              <a:rPr lang="es-MX"/>
              <a:t>Cuarto nivel</a:t>
            </a:r>
          </a:p>
          <a:p>
            <a:pPr lvl="4"/>
            <a:r>
              <a:rPr lang="es-MX"/>
              <a:t>Quinto nivel</a:t>
            </a:r>
            <a:endParaRPr lang="es-ES_tradnl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_tradnl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56E2545-9B15-E642-9C13-D031180615C0}" type="slidenum">
              <a:rPr lang="es-ES_tradnl" smtClean="0"/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360178515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A64348F4-2A51-69D7-C17A-1AA151FA93B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MX"/>
              <a:t>Haz clic para modificar el estilo de título del patrón</a:t>
            </a:r>
            <a:endParaRPr lang="es-ES_tradnl"/>
          </a:p>
        </p:txBody>
      </p:sp>
      <p:sp>
        <p:nvSpPr>
          <p:cNvPr id="3" name="Subtítulo 2">
            <a:extLst>
              <a:ext uri="{FF2B5EF4-FFF2-40B4-BE49-F238E27FC236}">
                <a16:creationId xmlns:a16="http://schemas.microsoft.com/office/drawing/2014/main" id="{736F41A0-AC16-3C35-C409-B84ED995212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MX"/>
              <a:t>Haz clic para editar el estilo de subtítulo del patrón</a:t>
            </a:r>
            <a:endParaRPr lang="es-ES_tradnl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96192F0F-8BCE-156A-8A80-85B32DB904F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CED960-E5CA-7647-BF74-811A332EE1FB}" type="datetimeFigureOut">
              <a:rPr lang="es-ES_tradnl" smtClean="0"/>
              <a:t>19/1/25</a:t>
            </a:fld>
            <a:endParaRPr lang="es-ES_tradnl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6C723E40-1BF6-69E2-43F3-A6BED8896E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EDF3A476-5756-8395-9CE4-FDDDB31C60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308382-7D05-654A-8E23-93C62A9B1B6C}" type="slidenum">
              <a:rPr lang="es-ES_tradnl" smtClean="0"/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107499614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3F8316B5-114C-015D-FEA0-CC6237729C1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MX"/>
              <a:t>Haz clic para modificar el estilo de título del patrón</a:t>
            </a:r>
            <a:endParaRPr lang="es-ES_tradnl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12101104-98A3-67E3-0FE2-38237B44E74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MX"/>
              <a:t>Haga clic para modificar los estilos de texto del patrón</a:t>
            </a:r>
          </a:p>
          <a:p>
            <a:pPr lvl="1"/>
            <a:r>
              <a:rPr lang="es-MX"/>
              <a:t>Segundo nivel</a:t>
            </a:r>
          </a:p>
          <a:p>
            <a:pPr lvl="2"/>
            <a:r>
              <a:rPr lang="es-MX"/>
              <a:t>Tercer nivel</a:t>
            </a:r>
          </a:p>
          <a:p>
            <a:pPr lvl="3"/>
            <a:r>
              <a:rPr lang="es-MX"/>
              <a:t>Cuarto nivel</a:t>
            </a:r>
          </a:p>
          <a:p>
            <a:pPr lvl="4"/>
            <a:r>
              <a:rPr lang="es-MX"/>
              <a:t>Quinto nivel</a:t>
            </a:r>
            <a:endParaRPr lang="es-ES_tradnl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C0924ACA-EA67-9911-B526-ED226C1EE21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CED960-E5CA-7647-BF74-811A332EE1FB}" type="datetimeFigureOut">
              <a:rPr lang="es-ES_tradnl" smtClean="0"/>
              <a:t>19/1/25</a:t>
            </a:fld>
            <a:endParaRPr lang="es-ES_tradnl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C34362A2-D0FB-09FD-7BD9-FB97D748917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7E1CD029-A4AF-66D9-914A-28C8FEB1C73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308382-7D05-654A-8E23-93C62A9B1B6C}" type="slidenum">
              <a:rPr lang="es-ES_tradnl" smtClean="0"/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246884851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40EA2C14-2BC8-1647-7FAF-C0BCAE48150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MX"/>
              <a:t>Haz clic para modificar el estilo de título del patrón</a:t>
            </a:r>
            <a:endParaRPr lang="es-ES_tradnl"/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CAF4710A-245E-8784-9D57-0B482E3F6A7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MX"/>
              <a:t>Haga clic para modificar los estilos de texto del patrón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3A09D797-8AB1-AA39-D12D-4228415E210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CED960-E5CA-7647-BF74-811A332EE1FB}" type="datetimeFigureOut">
              <a:rPr lang="es-ES_tradnl" smtClean="0"/>
              <a:t>19/1/25</a:t>
            </a:fld>
            <a:endParaRPr lang="es-ES_tradnl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1A494C1E-18D8-0FD2-81E1-358E99038D1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E3A576A7-3A57-7F0B-F388-52E0164D638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308382-7D05-654A-8E23-93C62A9B1B6C}" type="slidenum">
              <a:rPr lang="es-ES_tradnl" smtClean="0"/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417984349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3A019FF4-C219-77FC-F58F-0DDCAA1D302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MX"/>
              <a:t>Haz clic para modificar el estilo de título del patrón</a:t>
            </a:r>
            <a:endParaRPr lang="es-ES_tradnl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CA89B29B-E0D8-4B0A-5D3F-8A69F390AEE5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MX"/>
              <a:t>Haga clic para modificar los estilos de texto del patrón</a:t>
            </a:r>
          </a:p>
          <a:p>
            <a:pPr lvl="1"/>
            <a:r>
              <a:rPr lang="es-MX"/>
              <a:t>Segundo nivel</a:t>
            </a:r>
          </a:p>
          <a:p>
            <a:pPr lvl="2"/>
            <a:r>
              <a:rPr lang="es-MX"/>
              <a:t>Tercer nivel</a:t>
            </a:r>
          </a:p>
          <a:p>
            <a:pPr lvl="3"/>
            <a:r>
              <a:rPr lang="es-MX"/>
              <a:t>Cuarto nivel</a:t>
            </a:r>
          </a:p>
          <a:p>
            <a:pPr lvl="4"/>
            <a:r>
              <a:rPr lang="es-MX"/>
              <a:t>Quinto nivel</a:t>
            </a:r>
            <a:endParaRPr lang="es-ES_tradnl"/>
          </a:p>
        </p:txBody>
      </p:sp>
      <p:sp>
        <p:nvSpPr>
          <p:cNvPr id="4" name="Marcador de contenido 3">
            <a:extLst>
              <a:ext uri="{FF2B5EF4-FFF2-40B4-BE49-F238E27FC236}">
                <a16:creationId xmlns:a16="http://schemas.microsoft.com/office/drawing/2014/main" id="{44A13580-0729-8B1A-70E3-728434F2AFF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MX"/>
              <a:t>Haga clic para modificar los estilos de texto del patrón</a:t>
            </a:r>
          </a:p>
          <a:p>
            <a:pPr lvl="1"/>
            <a:r>
              <a:rPr lang="es-MX"/>
              <a:t>Segundo nivel</a:t>
            </a:r>
          </a:p>
          <a:p>
            <a:pPr lvl="2"/>
            <a:r>
              <a:rPr lang="es-MX"/>
              <a:t>Tercer nivel</a:t>
            </a:r>
          </a:p>
          <a:p>
            <a:pPr lvl="3"/>
            <a:r>
              <a:rPr lang="es-MX"/>
              <a:t>Cuarto nivel</a:t>
            </a:r>
          </a:p>
          <a:p>
            <a:pPr lvl="4"/>
            <a:r>
              <a:rPr lang="es-MX"/>
              <a:t>Quinto nivel</a:t>
            </a:r>
            <a:endParaRPr lang="es-ES_tradnl"/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66B20AF8-85D7-B021-0CBD-A979FE8083C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CED960-E5CA-7647-BF74-811A332EE1FB}" type="datetimeFigureOut">
              <a:rPr lang="es-ES_tradnl" smtClean="0"/>
              <a:t>19/1/25</a:t>
            </a:fld>
            <a:endParaRPr lang="es-ES_tradnl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029A342B-28BC-34D4-9490-128B626F751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F42E2242-8F21-CA45-D063-1E1C9A6B282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308382-7D05-654A-8E23-93C62A9B1B6C}" type="slidenum">
              <a:rPr lang="es-ES_tradnl" smtClean="0"/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166564950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070AF1E5-98C8-E87D-FD13-2D671DBA3F7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MX"/>
              <a:t>Haz clic para modificar el estilo de título del patrón</a:t>
            </a:r>
            <a:endParaRPr lang="es-ES_tradnl"/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89C533A4-4FB6-39D7-462F-F52255AAE4B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MX"/>
              <a:t>Haga clic para modificar los estilos de texto del patrón</a:t>
            </a:r>
          </a:p>
        </p:txBody>
      </p:sp>
      <p:sp>
        <p:nvSpPr>
          <p:cNvPr id="4" name="Marcador de contenido 3">
            <a:extLst>
              <a:ext uri="{FF2B5EF4-FFF2-40B4-BE49-F238E27FC236}">
                <a16:creationId xmlns:a16="http://schemas.microsoft.com/office/drawing/2014/main" id="{BCF65422-05FC-C846-BB7C-C6748E43EFA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MX"/>
              <a:t>Haga clic para modificar los estilos de texto del patrón</a:t>
            </a:r>
          </a:p>
          <a:p>
            <a:pPr lvl="1"/>
            <a:r>
              <a:rPr lang="es-MX"/>
              <a:t>Segundo nivel</a:t>
            </a:r>
          </a:p>
          <a:p>
            <a:pPr lvl="2"/>
            <a:r>
              <a:rPr lang="es-MX"/>
              <a:t>Tercer nivel</a:t>
            </a:r>
          </a:p>
          <a:p>
            <a:pPr lvl="3"/>
            <a:r>
              <a:rPr lang="es-MX"/>
              <a:t>Cuarto nivel</a:t>
            </a:r>
          </a:p>
          <a:p>
            <a:pPr lvl="4"/>
            <a:r>
              <a:rPr lang="es-MX"/>
              <a:t>Quinto nivel</a:t>
            </a:r>
            <a:endParaRPr lang="es-ES_tradnl"/>
          </a:p>
        </p:txBody>
      </p:sp>
      <p:sp>
        <p:nvSpPr>
          <p:cNvPr id="5" name="Marcador de texto 4">
            <a:extLst>
              <a:ext uri="{FF2B5EF4-FFF2-40B4-BE49-F238E27FC236}">
                <a16:creationId xmlns:a16="http://schemas.microsoft.com/office/drawing/2014/main" id="{A743C0D0-5F5D-BA8A-0784-155F4B871058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MX"/>
              <a:t>Haga clic para modificar los estilos de texto del patrón</a:t>
            </a:r>
          </a:p>
        </p:txBody>
      </p:sp>
      <p:sp>
        <p:nvSpPr>
          <p:cNvPr id="6" name="Marcador de contenido 5">
            <a:extLst>
              <a:ext uri="{FF2B5EF4-FFF2-40B4-BE49-F238E27FC236}">
                <a16:creationId xmlns:a16="http://schemas.microsoft.com/office/drawing/2014/main" id="{1A87EB13-014E-B82E-2FA6-77B55A0491B7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MX"/>
              <a:t>Haga clic para modificar los estilos de texto del patrón</a:t>
            </a:r>
          </a:p>
          <a:p>
            <a:pPr lvl="1"/>
            <a:r>
              <a:rPr lang="es-MX"/>
              <a:t>Segundo nivel</a:t>
            </a:r>
          </a:p>
          <a:p>
            <a:pPr lvl="2"/>
            <a:r>
              <a:rPr lang="es-MX"/>
              <a:t>Tercer nivel</a:t>
            </a:r>
          </a:p>
          <a:p>
            <a:pPr lvl="3"/>
            <a:r>
              <a:rPr lang="es-MX"/>
              <a:t>Cuarto nivel</a:t>
            </a:r>
          </a:p>
          <a:p>
            <a:pPr lvl="4"/>
            <a:r>
              <a:rPr lang="es-MX"/>
              <a:t>Quinto nivel</a:t>
            </a:r>
            <a:endParaRPr lang="es-ES_tradnl"/>
          </a:p>
        </p:txBody>
      </p:sp>
      <p:sp>
        <p:nvSpPr>
          <p:cNvPr id="7" name="Marcador de fecha 6">
            <a:extLst>
              <a:ext uri="{FF2B5EF4-FFF2-40B4-BE49-F238E27FC236}">
                <a16:creationId xmlns:a16="http://schemas.microsoft.com/office/drawing/2014/main" id="{A4520DCA-052D-5901-E582-7375FADF473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CED960-E5CA-7647-BF74-811A332EE1FB}" type="datetimeFigureOut">
              <a:rPr lang="es-ES_tradnl" smtClean="0"/>
              <a:t>19/1/25</a:t>
            </a:fld>
            <a:endParaRPr lang="es-ES_tradnl"/>
          </a:p>
        </p:txBody>
      </p:sp>
      <p:sp>
        <p:nvSpPr>
          <p:cNvPr id="8" name="Marcador de pie de página 7">
            <a:extLst>
              <a:ext uri="{FF2B5EF4-FFF2-40B4-BE49-F238E27FC236}">
                <a16:creationId xmlns:a16="http://schemas.microsoft.com/office/drawing/2014/main" id="{F4280C36-2473-00EE-B82B-508649FEB54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9" name="Marcador de número de diapositiva 8">
            <a:extLst>
              <a:ext uri="{FF2B5EF4-FFF2-40B4-BE49-F238E27FC236}">
                <a16:creationId xmlns:a16="http://schemas.microsoft.com/office/drawing/2014/main" id="{B60F513C-9DD9-3B63-F125-C9F81CE49B8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308382-7D05-654A-8E23-93C62A9B1B6C}" type="slidenum">
              <a:rPr lang="es-ES_tradnl" smtClean="0"/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181685822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74F54C30-922B-E8D3-AFC7-A585B423A44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MX"/>
              <a:t>Haz clic para modificar el estilo de título del patrón</a:t>
            </a:r>
            <a:endParaRPr lang="es-ES_tradnl"/>
          </a:p>
        </p:txBody>
      </p:sp>
      <p:sp>
        <p:nvSpPr>
          <p:cNvPr id="3" name="Marcador de fecha 2">
            <a:extLst>
              <a:ext uri="{FF2B5EF4-FFF2-40B4-BE49-F238E27FC236}">
                <a16:creationId xmlns:a16="http://schemas.microsoft.com/office/drawing/2014/main" id="{E88D2118-83B9-3734-BFF9-F42304C2514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CED960-E5CA-7647-BF74-811A332EE1FB}" type="datetimeFigureOut">
              <a:rPr lang="es-ES_tradnl" smtClean="0"/>
              <a:t>19/1/25</a:t>
            </a:fld>
            <a:endParaRPr lang="es-ES_tradnl"/>
          </a:p>
        </p:txBody>
      </p:sp>
      <p:sp>
        <p:nvSpPr>
          <p:cNvPr id="4" name="Marcador de pie de página 3">
            <a:extLst>
              <a:ext uri="{FF2B5EF4-FFF2-40B4-BE49-F238E27FC236}">
                <a16:creationId xmlns:a16="http://schemas.microsoft.com/office/drawing/2014/main" id="{8393AA16-C1A2-9F86-3C48-8FE8AB66994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5" name="Marcador de número de diapositiva 4">
            <a:extLst>
              <a:ext uri="{FF2B5EF4-FFF2-40B4-BE49-F238E27FC236}">
                <a16:creationId xmlns:a16="http://schemas.microsoft.com/office/drawing/2014/main" id="{7462EAE2-38D3-27AD-A047-C6B92E2398E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308382-7D05-654A-8E23-93C62A9B1B6C}" type="slidenum">
              <a:rPr lang="es-ES_tradnl" smtClean="0"/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370523996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>
            <a:extLst>
              <a:ext uri="{FF2B5EF4-FFF2-40B4-BE49-F238E27FC236}">
                <a16:creationId xmlns:a16="http://schemas.microsoft.com/office/drawing/2014/main" id="{7690050C-6AAF-7F45-A051-DA89D92B02F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CED960-E5CA-7647-BF74-811A332EE1FB}" type="datetimeFigureOut">
              <a:rPr lang="es-ES_tradnl" smtClean="0"/>
              <a:t>19/1/25</a:t>
            </a:fld>
            <a:endParaRPr lang="es-ES_tradnl"/>
          </a:p>
        </p:txBody>
      </p:sp>
      <p:sp>
        <p:nvSpPr>
          <p:cNvPr id="3" name="Marcador de pie de página 2">
            <a:extLst>
              <a:ext uri="{FF2B5EF4-FFF2-40B4-BE49-F238E27FC236}">
                <a16:creationId xmlns:a16="http://schemas.microsoft.com/office/drawing/2014/main" id="{C0891119-6532-E76F-FEE8-E22AD68F8D0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4" name="Marcador de número de diapositiva 3">
            <a:extLst>
              <a:ext uri="{FF2B5EF4-FFF2-40B4-BE49-F238E27FC236}">
                <a16:creationId xmlns:a16="http://schemas.microsoft.com/office/drawing/2014/main" id="{0A12B432-7B21-65FD-EFA6-CE4FFE57E41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308382-7D05-654A-8E23-93C62A9B1B6C}" type="slidenum">
              <a:rPr lang="es-ES_tradnl" smtClean="0"/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342971254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8EFAF486-8D06-396D-9CC1-98FDDCE0627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MX"/>
              <a:t>Haz clic para modificar el estilo de título del patrón</a:t>
            </a:r>
            <a:endParaRPr lang="es-ES_tradnl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4045EDBA-C4B4-2F63-1913-FF91FD80668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MX"/>
              <a:t>Haga clic para modificar los estilos de texto del patrón</a:t>
            </a:r>
          </a:p>
          <a:p>
            <a:pPr lvl="1"/>
            <a:r>
              <a:rPr lang="es-MX"/>
              <a:t>Segundo nivel</a:t>
            </a:r>
          </a:p>
          <a:p>
            <a:pPr lvl="2"/>
            <a:r>
              <a:rPr lang="es-MX"/>
              <a:t>Tercer nivel</a:t>
            </a:r>
          </a:p>
          <a:p>
            <a:pPr lvl="3"/>
            <a:r>
              <a:rPr lang="es-MX"/>
              <a:t>Cuarto nivel</a:t>
            </a:r>
          </a:p>
          <a:p>
            <a:pPr lvl="4"/>
            <a:r>
              <a:rPr lang="es-MX"/>
              <a:t>Quinto nivel</a:t>
            </a:r>
            <a:endParaRPr lang="es-ES_tradnl"/>
          </a:p>
        </p:txBody>
      </p:sp>
      <p:sp>
        <p:nvSpPr>
          <p:cNvPr id="4" name="Marcador de texto 3">
            <a:extLst>
              <a:ext uri="{FF2B5EF4-FFF2-40B4-BE49-F238E27FC236}">
                <a16:creationId xmlns:a16="http://schemas.microsoft.com/office/drawing/2014/main" id="{D1057AC1-97C1-5882-A0E6-068FA92567B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MX"/>
              <a:t>Haga clic para modificar los estilos de texto del patrón</a:t>
            </a:r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532877CC-0595-8AA9-8AB6-A1CEFFB52E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CED960-E5CA-7647-BF74-811A332EE1FB}" type="datetimeFigureOut">
              <a:rPr lang="es-ES_tradnl" smtClean="0"/>
              <a:t>19/1/25</a:t>
            </a:fld>
            <a:endParaRPr lang="es-ES_tradnl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F087E445-C15E-E25B-9383-31BF4729C8E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37FB91DE-88B5-A2C4-CD12-62C29417342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308382-7D05-654A-8E23-93C62A9B1B6C}" type="slidenum">
              <a:rPr lang="es-ES_tradnl" smtClean="0"/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135161677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5E72CA23-FC1E-C0E6-457F-23B80285571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MX"/>
              <a:t>Haz clic para modificar el estilo de título del patrón</a:t>
            </a:r>
            <a:endParaRPr lang="es-ES_tradnl"/>
          </a:p>
        </p:txBody>
      </p:sp>
      <p:sp>
        <p:nvSpPr>
          <p:cNvPr id="3" name="Marcador de posición de imagen 2">
            <a:extLst>
              <a:ext uri="{FF2B5EF4-FFF2-40B4-BE49-F238E27FC236}">
                <a16:creationId xmlns:a16="http://schemas.microsoft.com/office/drawing/2014/main" id="{2EAFCC11-4204-4055-4A07-0304EEA007A0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_tradnl"/>
          </a:p>
        </p:txBody>
      </p:sp>
      <p:sp>
        <p:nvSpPr>
          <p:cNvPr id="4" name="Marcador de texto 3">
            <a:extLst>
              <a:ext uri="{FF2B5EF4-FFF2-40B4-BE49-F238E27FC236}">
                <a16:creationId xmlns:a16="http://schemas.microsoft.com/office/drawing/2014/main" id="{F05867F1-AEA1-FE8A-7D92-56BAAC207C5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MX"/>
              <a:t>Haga clic para modificar los estilos de texto del patrón</a:t>
            </a:r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2D705391-6E1A-B8B9-6511-2DEF9B0BD60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CED960-E5CA-7647-BF74-811A332EE1FB}" type="datetimeFigureOut">
              <a:rPr lang="es-ES_tradnl" smtClean="0"/>
              <a:t>19/1/25</a:t>
            </a:fld>
            <a:endParaRPr lang="es-ES_tradnl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42FA3DA3-944C-FE1C-9477-6EF387A6B0C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D1AE2B8B-7F5A-5B5A-AD97-FBC88358089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308382-7D05-654A-8E23-93C62A9B1B6C}" type="slidenum">
              <a:rPr lang="es-ES_tradnl" smtClean="0"/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359977882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82C1ECF6-2E73-86C3-A52D-C1249838FC4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MX"/>
              <a:t>Haz clic para modificar el estilo de título del patrón</a:t>
            </a:r>
            <a:endParaRPr lang="es-ES_tradnl"/>
          </a:p>
        </p:txBody>
      </p:sp>
      <p:sp>
        <p:nvSpPr>
          <p:cNvPr id="3" name="Marcador de texto vertical 2">
            <a:extLst>
              <a:ext uri="{FF2B5EF4-FFF2-40B4-BE49-F238E27FC236}">
                <a16:creationId xmlns:a16="http://schemas.microsoft.com/office/drawing/2014/main" id="{7031F8D5-65D5-1681-E241-6F064B18661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MX"/>
              <a:t>Haga clic para modificar los estilos de texto del patrón</a:t>
            </a:r>
          </a:p>
          <a:p>
            <a:pPr lvl="1"/>
            <a:r>
              <a:rPr lang="es-MX"/>
              <a:t>Segundo nivel</a:t>
            </a:r>
          </a:p>
          <a:p>
            <a:pPr lvl="2"/>
            <a:r>
              <a:rPr lang="es-MX"/>
              <a:t>Tercer nivel</a:t>
            </a:r>
          </a:p>
          <a:p>
            <a:pPr lvl="3"/>
            <a:r>
              <a:rPr lang="es-MX"/>
              <a:t>Cuarto nivel</a:t>
            </a:r>
          </a:p>
          <a:p>
            <a:pPr lvl="4"/>
            <a:r>
              <a:rPr lang="es-MX"/>
              <a:t>Quinto nivel</a:t>
            </a:r>
            <a:endParaRPr lang="es-ES_tradnl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5169C067-E2F9-C96D-FFBA-E8C4F9AAABB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CED960-E5CA-7647-BF74-811A332EE1FB}" type="datetimeFigureOut">
              <a:rPr lang="es-ES_tradnl" smtClean="0"/>
              <a:t>19/1/25</a:t>
            </a:fld>
            <a:endParaRPr lang="es-ES_tradnl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1753C153-C579-870E-C967-2ABAE0FE647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0789F2E3-2718-9796-C6A3-84B78D10072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308382-7D05-654A-8E23-93C62A9B1B6C}" type="slidenum">
              <a:rPr lang="es-ES_tradnl" smtClean="0"/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193979714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>
            <a:extLst>
              <a:ext uri="{FF2B5EF4-FFF2-40B4-BE49-F238E27FC236}">
                <a16:creationId xmlns:a16="http://schemas.microsoft.com/office/drawing/2014/main" id="{9919C436-662A-9B6D-D11C-C328AACD3766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MX"/>
              <a:t>Haz clic para modificar el estilo de título del patrón</a:t>
            </a:r>
            <a:endParaRPr lang="es-ES_tradnl"/>
          </a:p>
        </p:txBody>
      </p:sp>
      <p:sp>
        <p:nvSpPr>
          <p:cNvPr id="3" name="Marcador de texto vertical 2">
            <a:extLst>
              <a:ext uri="{FF2B5EF4-FFF2-40B4-BE49-F238E27FC236}">
                <a16:creationId xmlns:a16="http://schemas.microsoft.com/office/drawing/2014/main" id="{834B6659-ED40-2A0D-C56C-115345A1B21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MX"/>
              <a:t>Haga clic para modificar los estilos de texto del patrón</a:t>
            </a:r>
          </a:p>
          <a:p>
            <a:pPr lvl="1"/>
            <a:r>
              <a:rPr lang="es-MX"/>
              <a:t>Segundo nivel</a:t>
            </a:r>
          </a:p>
          <a:p>
            <a:pPr lvl="2"/>
            <a:r>
              <a:rPr lang="es-MX"/>
              <a:t>Tercer nivel</a:t>
            </a:r>
          </a:p>
          <a:p>
            <a:pPr lvl="3"/>
            <a:r>
              <a:rPr lang="es-MX"/>
              <a:t>Cuarto nivel</a:t>
            </a:r>
          </a:p>
          <a:p>
            <a:pPr lvl="4"/>
            <a:r>
              <a:rPr lang="es-MX"/>
              <a:t>Quinto nivel</a:t>
            </a:r>
            <a:endParaRPr lang="es-ES_tradnl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9F3BA98B-5D5B-17F0-CC7A-2B973AFB2AA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CED960-E5CA-7647-BF74-811A332EE1FB}" type="datetimeFigureOut">
              <a:rPr lang="es-ES_tradnl" smtClean="0"/>
              <a:t>19/1/25</a:t>
            </a:fld>
            <a:endParaRPr lang="es-ES_tradnl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F897DE79-1C2E-863D-998E-568E887EEFE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C990EBEF-1653-2EA6-E19C-9B149FDB778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308382-7D05-654A-8E23-93C62A9B1B6C}" type="slidenum">
              <a:rPr lang="es-ES_tradnl" smtClean="0"/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179643091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>
            <a:extLst>
              <a:ext uri="{FF2B5EF4-FFF2-40B4-BE49-F238E27FC236}">
                <a16:creationId xmlns:a16="http://schemas.microsoft.com/office/drawing/2014/main" id="{E6FC2B15-627E-1358-366C-16681216B2C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MX"/>
              <a:t>Haz clic para modificar el estilo de título del patrón</a:t>
            </a:r>
            <a:endParaRPr lang="es-ES_tradnl"/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C20D32FB-2F8C-E8C8-FB71-972E32AED01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MX"/>
              <a:t>Haga clic para modificar los estilos de texto del patrón</a:t>
            </a:r>
          </a:p>
          <a:p>
            <a:pPr lvl="1"/>
            <a:r>
              <a:rPr lang="es-MX"/>
              <a:t>Segundo nivel</a:t>
            </a:r>
          </a:p>
          <a:p>
            <a:pPr lvl="2"/>
            <a:r>
              <a:rPr lang="es-MX"/>
              <a:t>Tercer nivel</a:t>
            </a:r>
          </a:p>
          <a:p>
            <a:pPr lvl="3"/>
            <a:r>
              <a:rPr lang="es-MX"/>
              <a:t>Cuarto nivel</a:t>
            </a:r>
          </a:p>
          <a:p>
            <a:pPr lvl="4"/>
            <a:r>
              <a:rPr lang="es-MX"/>
              <a:t>Quinto nivel</a:t>
            </a:r>
            <a:endParaRPr lang="es-ES_tradnl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E698EF5D-6751-E1B9-635F-31577BE52FF4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1CED960-E5CA-7647-BF74-811A332EE1FB}" type="datetimeFigureOut">
              <a:rPr lang="es-ES_tradnl" smtClean="0"/>
              <a:t>19/1/25</a:t>
            </a:fld>
            <a:endParaRPr lang="es-ES_tradnl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3C968BB6-2118-6865-4BDC-E4E68BD209F8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_tradnl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BC1E8903-1BBB-C1A3-78C8-3B3B18881C26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0308382-7D05-654A-8E23-93C62A9B1B6C}" type="slidenum">
              <a:rPr lang="es-ES_tradnl" smtClean="0"/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44147882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44" name="Rectangle 1043">
            <a:extLst>
              <a:ext uri="{FF2B5EF4-FFF2-40B4-BE49-F238E27FC236}">
                <a16:creationId xmlns:a16="http://schemas.microsoft.com/office/drawing/2014/main" id="{5A59F003-E00A-43F9-91DC-CC54E3B8746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2" descr="Guardian Response ROC Drill">
            <a:extLst>
              <a:ext uri="{FF2B5EF4-FFF2-40B4-BE49-F238E27FC236}">
                <a16:creationId xmlns:a16="http://schemas.microsoft.com/office/drawing/2014/main" id="{F9296371-00CB-6945-4AC5-0596C3DA51EC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1818" r="9091"/>
          <a:stretch/>
        </p:blipFill>
        <p:spPr bwMode="auto">
          <a:xfrm>
            <a:off x="20" y="10"/>
            <a:ext cx="12191981" cy="68579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46" name="Rectangle 1045">
            <a:extLst>
              <a:ext uri="{FF2B5EF4-FFF2-40B4-BE49-F238E27FC236}">
                <a16:creationId xmlns:a16="http://schemas.microsoft.com/office/drawing/2014/main" id="{D74A4382-E3AD-430A-9A1F-DFA3E0E77A7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>
            <a:off x="3799865" y="-1524511"/>
            <a:ext cx="4592270" cy="12192001"/>
          </a:xfrm>
          <a:prstGeom prst="rect">
            <a:avLst/>
          </a:prstGeom>
          <a:gradFill>
            <a:gsLst>
              <a:gs pos="35000">
                <a:schemeClr val="tx1">
                  <a:alpha val="46000"/>
                </a:schemeClr>
              </a:gs>
              <a:gs pos="21000">
                <a:schemeClr val="tx1">
                  <a:alpha val="30000"/>
                </a:schemeClr>
              </a:gs>
              <a:gs pos="0">
                <a:schemeClr val="tx1">
                  <a:alpha val="0"/>
                </a:schemeClr>
              </a:gs>
              <a:gs pos="100000">
                <a:schemeClr val="tx1">
                  <a:alpha val="90000"/>
                </a:schemeClr>
              </a:gs>
            </a:gsLst>
            <a:lin ang="10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ítulo 1">
            <a:extLst>
              <a:ext uri="{FF2B5EF4-FFF2-40B4-BE49-F238E27FC236}">
                <a16:creationId xmlns:a16="http://schemas.microsoft.com/office/drawing/2014/main" id="{B408F93E-A59D-A3E3-CE39-BD2E81EB5B5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404553" y="3091928"/>
            <a:ext cx="9078562" cy="2387600"/>
          </a:xfrm>
        </p:spPr>
        <p:txBody>
          <a:bodyPr>
            <a:normAutofit/>
          </a:bodyPr>
          <a:lstStyle/>
          <a:p>
            <a:pPr algn="l"/>
            <a:r>
              <a:rPr lang="es-ES_tradnl" sz="6100" dirty="0">
                <a:solidFill>
                  <a:schemeClr val="bg1"/>
                </a:solidFill>
              </a:rPr>
              <a:t>Guerra de Maniobra: Conducción de la Guerra</a:t>
            </a:r>
          </a:p>
        </p:txBody>
      </p:sp>
      <p:sp>
        <p:nvSpPr>
          <p:cNvPr id="1048" name="Rectangle: Rounded Corners 1047">
            <a:extLst>
              <a:ext uri="{FF2B5EF4-FFF2-40B4-BE49-F238E27FC236}">
                <a16:creationId xmlns:a16="http://schemas.microsoft.com/office/drawing/2014/main" id="{79F40191-0F44-4FD1-82CC-ACB507C14BE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5575039"/>
            <a:ext cx="9785897" cy="685800"/>
          </a:xfrm>
          <a:prstGeom prst="roundRect">
            <a:avLst>
              <a:gd name="adj" fmla="val 0"/>
            </a:avLst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Subtítulo 2">
            <a:extLst>
              <a:ext uri="{FF2B5EF4-FFF2-40B4-BE49-F238E27FC236}">
                <a16:creationId xmlns:a16="http://schemas.microsoft.com/office/drawing/2014/main" id="{337EDD5E-2343-8396-E7DA-6F93498E6C3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404553" y="5588849"/>
            <a:ext cx="9078562" cy="731405"/>
          </a:xfrm>
        </p:spPr>
        <p:txBody>
          <a:bodyPr anchor="ctr">
            <a:normAutofit/>
          </a:bodyPr>
          <a:lstStyle/>
          <a:p>
            <a:pPr algn="l"/>
            <a:r>
              <a:rPr lang="es-ES_tradnl" sz="1800" b="1" dirty="0">
                <a:solidFill>
                  <a:schemeClr val="bg1"/>
                </a:solidFill>
              </a:rPr>
              <a:t>Escuela de Infantería de Marina</a:t>
            </a:r>
          </a:p>
          <a:p>
            <a:pPr algn="l"/>
            <a:r>
              <a:rPr lang="es-ES_tradnl" sz="1800" b="1" dirty="0" err="1">
                <a:solidFill>
                  <a:schemeClr val="bg1"/>
                </a:solidFill>
              </a:rPr>
              <a:t>CC°</a:t>
            </a:r>
            <a:r>
              <a:rPr lang="es-ES_tradnl" sz="1800" b="1" dirty="0">
                <a:solidFill>
                  <a:schemeClr val="bg1"/>
                </a:solidFill>
              </a:rPr>
              <a:t> IM Friedrich von der Weth </a:t>
            </a:r>
          </a:p>
        </p:txBody>
      </p:sp>
    </p:spTree>
    <p:extLst>
      <p:ext uri="{BB962C8B-B14F-4D97-AF65-F5344CB8AC3E}">
        <p14:creationId xmlns:p14="http://schemas.microsoft.com/office/powerpoint/2010/main" val="143831429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5" name="Rectangle 2054">
            <a:extLst>
              <a:ext uri="{FF2B5EF4-FFF2-40B4-BE49-F238E27FC236}">
                <a16:creationId xmlns:a16="http://schemas.microsoft.com/office/drawing/2014/main" id="{37C89E4B-3C9F-44B9-8B86-D9E3D112D8E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5320142"/>
            <a:ext cx="12192000" cy="736551"/>
          </a:xfrm>
          <a:prstGeom prst="rect">
            <a:avLst/>
          </a:prstGeom>
          <a:solidFill>
            <a:schemeClr val="bg1">
              <a:alpha val="93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ítulo 1">
            <a:extLst>
              <a:ext uri="{FF2B5EF4-FFF2-40B4-BE49-F238E27FC236}">
                <a16:creationId xmlns:a16="http://schemas.microsoft.com/office/drawing/2014/main" id="{94D37086-A473-BA69-4D91-25AA9675081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90537" y="658180"/>
            <a:ext cx="11210925" cy="744836"/>
          </a:xfrm>
        </p:spPr>
        <p:txBody>
          <a:bodyPr vert="horz" lIns="91440" tIns="45720" rIns="91440" bIns="45720" rtlCol="0" anchor="ctr">
            <a:normAutofit fontScale="90000"/>
          </a:bodyPr>
          <a:lstStyle/>
          <a:p>
            <a:pPr algn="ctr"/>
            <a:r>
              <a:rPr lang="es-ES_tradnl" sz="3600" b="1" i="1" dirty="0">
                <a:solidFill>
                  <a:schemeClr val="tx1">
                    <a:lumMod val="85000"/>
                    <a:lumOff val="15000"/>
                  </a:schemeClr>
                </a:solidFill>
              </a:rPr>
              <a:t>LA ACTIVIDAD MÁS IMPORTANTE DURANTE LA PAZ, ES PREPARSE PARA LA GUERRA </a:t>
            </a:r>
          </a:p>
        </p:txBody>
      </p:sp>
      <p:cxnSp>
        <p:nvCxnSpPr>
          <p:cNvPr id="2057" name="Straight Connector 2056">
            <a:extLst>
              <a:ext uri="{FF2B5EF4-FFF2-40B4-BE49-F238E27FC236}">
                <a16:creationId xmlns:a16="http://schemas.microsoft.com/office/drawing/2014/main" id="{AA2EAA10-076F-46BD-8F0F-B9A2FB77A85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0" y="5241983"/>
            <a:ext cx="12192000" cy="0"/>
          </a:xfrm>
          <a:prstGeom prst="line">
            <a:avLst/>
          </a:prstGeom>
          <a:ln w="41275">
            <a:solidFill>
              <a:schemeClr val="bg1">
                <a:alpha val="9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59" name="Straight Connector 2058">
            <a:extLst>
              <a:ext uri="{FF2B5EF4-FFF2-40B4-BE49-F238E27FC236}">
                <a16:creationId xmlns:a16="http://schemas.microsoft.com/office/drawing/2014/main" id="{D891E407-403B-4764-86C9-33A56D3BCAA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0" y="6134852"/>
            <a:ext cx="12192000" cy="0"/>
          </a:xfrm>
          <a:prstGeom prst="line">
            <a:avLst/>
          </a:prstGeom>
          <a:ln w="41275">
            <a:solidFill>
              <a:schemeClr val="bg1">
                <a:alpha val="9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Título 1">
            <a:extLst>
              <a:ext uri="{FF2B5EF4-FFF2-40B4-BE49-F238E27FC236}">
                <a16:creationId xmlns:a16="http://schemas.microsoft.com/office/drawing/2014/main" id="{66B7E9E7-535A-97B0-C41D-46B59CA37746}"/>
              </a:ext>
            </a:extLst>
          </p:cNvPr>
          <p:cNvSpPr txBox="1">
            <a:spLocks/>
          </p:cNvSpPr>
          <p:nvPr/>
        </p:nvSpPr>
        <p:spPr>
          <a:xfrm>
            <a:off x="125579" y="1977644"/>
            <a:ext cx="11210925" cy="744836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7500"/>
          </a:bodyPr>
          <a:lstStyle>
            <a:defPPr>
              <a:defRPr lang="es-US"/>
            </a:defPPr>
            <a:lvl1pPr>
              <a:lnSpc>
                <a:spcPct val="90000"/>
              </a:lnSpc>
              <a:spcBef>
                <a:spcPct val="0"/>
              </a:spcBef>
              <a:buNone/>
              <a:defRPr sz="3600" b="1" i="1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lnSpc>
                <a:spcPct val="70000"/>
              </a:lnSpc>
            </a:pPr>
            <a:r>
              <a:rPr lang="es-ES_tradnl" sz="2700" dirty="0"/>
              <a:t>DOCTRINA: LÍNEA DE PENSAMIENTO COMÚN (GUERRA DE MANIOBRA) </a:t>
            </a:r>
          </a:p>
        </p:txBody>
      </p:sp>
      <p:sp>
        <p:nvSpPr>
          <p:cNvPr id="6" name="Título 1">
            <a:extLst>
              <a:ext uri="{FF2B5EF4-FFF2-40B4-BE49-F238E27FC236}">
                <a16:creationId xmlns:a16="http://schemas.microsoft.com/office/drawing/2014/main" id="{683BF37F-1111-2971-3FB0-947A25F30810}"/>
              </a:ext>
            </a:extLst>
          </p:cNvPr>
          <p:cNvSpPr txBox="1">
            <a:spLocks/>
          </p:cNvSpPr>
          <p:nvPr/>
        </p:nvSpPr>
        <p:spPr>
          <a:xfrm>
            <a:off x="125579" y="2800638"/>
            <a:ext cx="12192000" cy="744836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75000" lnSpcReduction="200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s-ES_tradnl" sz="3600" b="1" i="1" dirty="0">
                <a:solidFill>
                  <a:schemeClr val="tx1">
                    <a:lumMod val="85000"/>
                    <a:lumOff val="15000"/>
                  </a:schemeClr>
                </a:solidFill>
              </a:rPr>
              <a:t>PROFESIONALISMO: ALTA COMPETENCIA EN LA PLANIFICACIÓN Y CONDUCCIÓN (CONFIANZA) </a:t>
            </a:r>
          </a:p>
        </p:txBody>
      </p:sp>
      <p:sp>
        <p:nvSpPr>
          <p:cNvPr id="7" name="Título 1">
            <a:extLst>
              <a:ext uri="{FF2B5EF4-FFF2-40B4-BE49-F238E27FC236}">
                <a16:creationId xmlns:a16="http://schemas.microsoft.com/office/drawing/2014/main" id="{FFBFAB76-D773-4D52-CBBE-BD23059BB52B}"/>
              </a:ext>
            </a:extLst>
          </p:cNvPr>
          <p:cNvSpPr txBox="1">
            <a:spLocks/>
          </p:cNvSpPr>
          <p:nvPr/>
        </p:nvSpPr>
        <p:spPr>
          <a:xfrm>
            <a:off x="125579" y="3623632"/>
            <a:ext cx="12192000" cy="744836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75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lnSpc>
                <a:spcPct val="70000"/>
              </a:lnSpc>
            </a:pPr>
            <a:r>
              <a:rPr lang="es-ES_tradnl" sz="2700" b="1" i="1" dirty="0">
                <a:solidFill>
                  <a:schemeClr val="tx1">
                    <a:lumMod val="85000"/>
                    <a:lumOff val="15000"/>
                  </a:schemeClr>
                </a:solidFill>
              </a:rPr>
              <a:t>ENTRENAMIENTO: CAPACIDAD PARA LO ESPERADO </a:t>
            </a:r>
          </a:p>
        </p:txBody>
      </p:sp>
      <p:sp>
        <p:nvSpPr>
          <p:cNvPr id="8" name="Título 1">
            <a:extLst>
              <a:ext uri="{FF2B5EF4-FFF2-40B4-BE49-F238E27FC236}">
                <a16:creationId xmlns:a16="http://schemas.microsoft.com/office/drawing/2014/main" id="{D47D6D9E-75DA-5AD2-CC69-E658B2BA5EE9}"/>
              </a:ext>
            </a:extLst>
          </p:cNvPr>
          <p:cNvSpPr txBox="1">
            <a:spLocks/>
          </p:cNvSpPr>
          <p:nvPr/>
        </p:nvSpPr>
        <p:spPr>
          <a:xfrm>
            <a:off x="125579" y="4276395"/>
            <a:ext cx="12192000" cy="744836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75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lnSpc>
                <a:spcPct val="70000"/>
              </a:lnSpc>
            </a:pPr>
            <a:r>
              <a:rPr lang="es-ES_tradnl" sz="2700" b="1" i="1" dirty="0">
                <a:solidFill>
                  <a:schemeClr val="tx1">
                    <a:lumMod val="85000"/>
                    <a:lumOff val="15000"/>
                  </a:schemeClr>
                </a:solidFill>
              </a:rPr>
              <a:t>EDUCACIÓN: HERRAMIENTAS PARA LO INESPERADO  </a:t>
            </a:r>
          </a:p>
        </p:txBody>
      </p:sp>
    </p:spTree>
    <p:extLst>
      <p:ext uri="{BB962C8B-B14F-4D97-AF65-F5344CB8AC3E}">
        <p14:creationId xmlns:p14="http://schemas.microsoft.com/office/powerpoint/2010/main" val="6602220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7" grpId="0"/>
      <p:bldP spid="8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ítulo 8">
            <a:extLst>
              <a:ext uri="{FF2B5EF4-FFF2-40B4-BE49-F238E27FC236}">
                <a16:creationId xmlns:a16="http://schemas.microsoft.com/office/drawing/2014/main" id="{99E9BFCF-5317-5970-E62E-47AC41A1814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2050" name="Picture 2" descr="GEORGE PATTON &amp;#034;UNTUTORED COURAGE IS USELESS IN THE...&amp;#034; QUOTE  PHOTO VARIOUS SIZES | eBay">
            <a:extLst>
              <a:ext uri="{FF2B5EF4-FFF2-40B4-BE49-F238E27FC236}">
                <a16:creationId xmlns:a16="http://schemas.microsoft.com/office/drawing/2014/main" id="{D7EEF100-075C-9FE6-EE83-FB1101796C8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5810860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4103" name="Rectangle 4102">
            <a:extLst>
              <a:ext uri="{FF2B5EF4-FFF2-40B4-BE49-F238E27FC236}">
                <a16:creationId xmlns:a16="http://schemas.microsoft.com/office/drawing/2014/main" id="{E91DC736-0EF8-4F87-9146-EBF1D2EE4D3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098" name="Picture 2" descr="WorldWarCollectibles | German Third Reich Portrait Picture Generaloberst 'Hans  von Seeckt'">
            <a:extLst>
              <a:ext uri="{FF2B5EF4-FFF2-40B4-BE49-F238E27FC236}">
                <a16:creationId xmlns:a16="http://schemas.microsoft.com/office/drawing/2014/main" id="{3DBAE325-CBAE-1E45-0540-5326E6DFB8EC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9089" b="17330"/>
          <a:stretch/>
        </p:blipFill>
        <p:spPr bwMode="auto">
          <a:xfrm>
            <a:off x="3523488" y="10"/>
            <a:ext cx="8668512" cy="68579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5" name="Rectangle 4104">
            <a:extLst>
              <a:ext uri="{FF2B5EF4-FFF2-40B4-BE49-F238E27FC236}">
                <a16:creationId xmlns:a16="http://schemas.microsoft.com/office/drawing/2014/main" id="{097CD68E-23E3-4007-8847-CD0944C4F7B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756601" cy="6858000"/>
          </a:xfrm>
          <a:prstGeom prst="rect">
            <a:avLst/>
          </a:prstGeom>
          <a:gradFill>
            <a:gsLst>
              <a:gs pos="58000">
                <a:schemeClr val="bg1"/>
              </a:gs>
              <a:gs pos="35000">
                <a:schemeClr val="bg1">
                  <a:alpha val="79000"/>
                </a:schemeClr>
              </a:gs>
              <a:gs pos="19000">
                <a:schemeClr val="bg1">
                  <a:alpha val="38000"/>
                </a:schemeClr>
              </a:gs>
              <a:gs pos="0">
                <a:schemeClr val="bg1">
                  <a:alpha val="0"/>
                </a:schemeClr>
              </a:gs>
              <a:gs pos="100000">
                <a:schemeClr val="bg1"/>
              </a:gs>
            </a:gsLst>
            <a:lin ang="10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Título 8">
            <a:extLst>
              <a:ext uri="{FF2B5EF4-FFF2-40B4-BE49-F238E27FC236}">
                <a16:creationId xmlns:a16="http://schemas.microsoft.com/office/drawing/2014/main" id="{99E9BFCF-5317-5970-E62E-47AC41A1814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77981" y="1122363"/>
            <a:ext cx="5164830" cy="3204134"/>
          </a:xfrm>
        </p:spPr>
        <p:txBody>
          <a:bodyPr vert="horz" lIns="91440" tIns="45720" rIns="91440" bIns="45720" rtlCol="0" anchor="b">
            <a:normAutofit/>
          </a:bodyPr>
          <a:lstStyle/>
          <a:p>
            <a:pPr algn="just"/>
            <a:r>
              <a:rPr lang="es-ES_tradnl" sz="4100" b="1" i="1" dirty="0"/>
              <a:t>Intelecto sin voluntad es inútil; voluntad sin </a:t>
            </a:r>
            <a:br>
              <a:rPr lang="es-ES_tradnl" sz="4100" b="1" i="1" dirty="0"/>
            </a:br>
            <a:r>
              <a:rPr lang="es-ES_tradnl" sz="4100" b="1" i="1" dirty="0"/>
              <a:t>intelecto es peligroso.</a:t>
            </a:r>
            <a:br>
              <a:rPr lang="es-ES_tradnl" sz="4100" b="1" i="1" dirty="0"/>
            </a:br>
            <a:r>
              <a:rPr lang="es-ES_tradnl" sz="2800" b="1" i="1" dirty="0"/>
              <a:t>Hans von </a:t>
            </a:r>
            <a:r>
              <a:rPr lang="es-ES_tradnl" sz="2800" b="1" i="1" dirty="0" err="1"/>
              <a:t>Seeckt</a:t>
            </a:r>
            <a:endParaRPr lang="es-ES_tradnl" sz="4100" b="1" i="1" dirty="0"/>
          </a:p>
        </p:txBody>
      </p:sp>
      <p:sp>
        <p:nvSpPr>
          <p:cNvPr id="4107" name="Rectangle 4106">
            <a:extLst>
              <a:ext uri="{FF2B5EF4-FFF2-40B4-BE49-F238E27FC236}">
                <a16:creationId xmlns:a16="http://schemas.microsoft.com/office/drawing/2014/main" id="{AF2F604E-43BE-4DC3-B983-E071523364F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759921" y="346791"/>
            <a:ext cx="146304" cy="70408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4109" name="Rectangle 4108">
            <a:extLst>
              <a:ext uri="{FF2B5EF4-FFF2-40B4-BE49-F238E27FC236}">
                <a16:creationId xmlns:a16="http://schemas.microsoft.com/office/drawing/2014/main" id="{08C9B587-E65E-4B52-B37C-ABEBB6E8792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81029" y="4546920"/>
            <a:ext cx="3977640" cy="18288"/>
          </a:xfrm>
          <a:prstGeom prst="rect">
            <a:avLst/>
          </a:prstGeom>
          <a:solidFill>
            <a:srgbClr val="D5D5D5"/>
          </a:soli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16380519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1" name="Rectangle 8">
            <a:extLst>
              <a:ext uri="{FF2B5EF4-FFF2-40B4-BE49-F238E27FC236}">
                <a16:creationId xmlns:a16="http://schemas.microsoft.com/office/drawing/2014/main" id="{9B7AD9F6-8CE7-4299-8FC6-328F4DCD3FF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ítulo 1">
            <a:extLst>
              <a:ext uri="{FF2B5EF4-FFF2-40B4-BE49-F238E27FC236}">
                <a16:creationId xmlns:a16="http://schemas.microsoft.com/office/drawing/2014/main" id="{C54A434D-2C2B-F1DD-2440-5D4ED64F6B3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654296" y="921619"/>
            <a:ext cx="6894576" cy="2105526"/>
          </a:xfr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sz="4600" b="1" i="1" dirty="0"/>
              <a:t>1. </a:t>
            </a:r>
            <a:r>
              <a:rPr lang="en-US" sz="4600" b="1" i="1" dirty="0" err="1"/>
              <a:t>Naturaleza</a:t>
            </a:r>
            <a:r>
              <a:rPr lang="en-US" sz="4600" b="1" i="1" dirty="0"/>
              <a:t> de la </a:t>
            </a:r>
            <a:r>
              <a:rPr lang="en-US" sz="4600" b="1" i="1" dirty="0" err="1"/>
              <a:t>guerra</a:t>
            </a:r>
            <a:br>
              <a:rPr lang="en-US" sz="4600" b="1" i="1" dirty="0"/>
            </a:br>
            <a:r>
              <a:rPr lang="en-US" sz="4600" b="1" i="1" dirty="0"/>
              <a:t>2. </a:t>
            </a:r>
            <a:r>
              <a:rPr lang="en-US" sz="4600" b="1" i="1" dirty="0" err="1"/>
              <a:t>Teoría</a:t>
            </a:r>
            <a:r>
              <a:rPr lang="en-US" sz="4600" b="1" i="1" dirty="0"/>
              <a:t> de la </a:t>
            </a:r>
            <a:r>
              <a:rPr lang="en-US" sz="4600" b="1" i="1" dirty="0" err="1"/>
              <a:t>guerra</a:t>
            </a:r>
            <a:br>
              <a:rPr lang="en-US" sz="4600" b="1" i="1" dirty="0"/>
            </a:br>
            <a:r>
              <a:rPr lang="en-US" sz="4600" b="1" i="1" dirty="0">
                <a:highlight>
                  <a:srgbClr val="FFFF00"/>
                </a:highlight>
              </a:rPr>
              <a:t>3. </a:t>
            </a:r>
            <a:r>
              <a:rPr lang="en-US" sz="4600" b="1" i="1" dirty="0" err="1">
                <a:highlight>
                  <a:srgbClr val="FFFF00"/>
                </a:highlight>
              </a:rPr>
              <a:t>Conducción</a:t>
            </a:r>
            <a:r>
              <a:rPr lang="en-US" sz="4600" b="1" i="1" dirty="0">
                <a:highlight>
                  <a:srgbClr val="FFFF00"/>
                </a:highlight>
              </a:rPr>
              <a:t> de la </a:t>
            </a:r>
            <a:r>
              <a:rPr lang="en-US" sz="4600" b="1" i="1" dirty="0" err="1">
                <a:highlight>
                  <a:srgbClr val="FFFF00"/>
                </a:highlight>
              </a:rPr>
              <a:t>guerra</a:t>
            </a:r>
            <a:r>
              <a:rPr lang="en-US" sz="4600" b="1" i="1" dirty="0">
                <a:highlight>
                  <a:srgbClr val="FFFF00"/>
                </a:highlight>
              </a:rPr>
              <a:t> </a:t>
            </a:r>
          </a:p>
        </p:txBody>
      </p:sp>
      <p:sp>
        <p:nvSpPr>
          <p:cNvPr id="3" name="Título 1">
            <a:extLst>
              <a:ext uri="{FF2B5EF4-FFF2-40B4-BE49-F238E27FC236}">
                <a16:creationId xmlns:a16="http://schemas.microsoft.com/office/drawing/2014/main" id="{7FDE05F5-EAAB-C172-DC3D-34ED50EB63EB}"/>
              </a:ext>
            </a:extLst>
          </p:cNvPr>
          <p:cNvSpPr txBox="1">
            <a:spLocks/>
          </p:cNvSpPr>
          <p:nvPr/>
        </p:nvSpPr>
        <p:spPr>
          <a:xfrm>
            <a:off x="4654296" y="4636008"/>
            <a:ext cx="6894576" cy="157276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spcBef>
                <a:spcPts val="1000"/>
              </a:spcBef>
            </a:pPr>
            <a:r>
              <a:rPr lang="en-US" sz="2400" b="1" i="1">
                <a:latin typeface="+mn-lt"/>
                <a:ea typeface="+mn-ea"/>
                <a:cs typeface="+mn-cs"/>
              </a:rPr>
              <a:t>Temario </a:t>
            </a:r>
          </a:p>
        </p:txBody>
      </p:sp>
      <p:pic>
        <p:nvPicPr>
          <p:cNvPr id="22" name="Picture 4" descr="Diana con varios círculos de precisión">
            <a:extLst>
              <a:ext uri="{FF2B5EF4-FFF2-40B4-BE49-F238E27FC236}">
                <a16:creationId xmlns:a16="http://schemas.microsoft.com/office/drawing/2014/main" id="{01F1E976-7C47-C607-2897-44EFAC1BC34F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60584" r="-1" b="-1"/>
          <a:stretch/>
        </p:blipFill>
        <p:spPr>
          <a:xfrm>
            <a:off x="20" y="10"/>
            <a:ext cx="4049786" cy="6857990"/>
          </a:xfrm>
          <a:custGeom>
            <a:avLst/>
            <a:gdLst/>
            <a:ahLst/>
            <a:cxnLst/>
            <a:rect l="l" t="t" r="r" b="b"/>
            <a:pathLst>
              <a:path w="4049806" h="6858000">
                <a:moveTo>
                  <a:pt x="0" y="0"/>
                </a:moveTo>
                <a:lnTo>
                  <a:pt x="4018525" y="0"/>
                </a:lnTo>
                <a:lnTo>
                  <a:pt x="4019816" y="10931"/>
                </a:lnTo>
                <a:cubicBezTo>
                  <a:pt x="4034945" y="94836"/>
                  <a:pt x="4032275" y="179884"/>
                  <a:pt x="4036343" y="264297"/>
                </a:cubicBezTo>
                <a:cubicBezTo>
                  <a:pt x="4041301" y="367652"/>
                  <a:pt x="4035072" y="471135"/>
                  <a:pt x="4032911" y="574617"/>
                </a:cubicBezTo>
                <a:cubicBezTo>
                  <a:pt x="4031004" y="662717"/>
                  <a:pt x="4022232" y="750690"/>
                  <a:pt x="4025029" y="838916"/>
                </a:cubicBezTo>
                <a:cubicBezTo>
                  <a:pt x="4025029" y="841968"/>
                  <a:pt x="4025029" y="845019"/>
                  <a:pt x="4025029" y="848070"/>
                </a:cubicBezTo>
                <a:cubicBezTo>
                  <a:pt x="4017020" y="945068"/>
                  <a:pt x="4017020" y="1042576"/>
                  <a:pt x="4025029" y="1139574"/>
                </a:cubicBezTo>
                <a:cubicBezTo>
                  <a:pt x="4027609" y="1179950"/>
                  <a:pt x="4026885" y="1220466"/>
                  <a:pt x="4022868" y="1260728"/>
                </a:cubicBezTo>
                <a:cubicBezTo>
                  <a:pt x="4019054" y="1311960"/>
                  <a:pt x="4006849" y="1364083"/>
                  <a:pt x="4015621" y="1414934"/>
                </a:cubicBezTo>
                <a:cubicBezTo>
                  <a:pt x="4021367" y="1456784"/>
                  <a:pt x="4024558" y="1498940"/>
                  <a:pt x="4025156" y="1541172"/>
                </a:cubicBezTo>
                <a:cubicBezTo>
                  <a:pt x="4029478" y="1635755"/>
                  <a:pt x="4025283" y="1730847"/>
                  <a:pt x="4023757" y="1825685"/>
                </a:cubicBezTo>
                <a:cubicBezTo>
                  <a:pt x="4021850" y="1936286"/>
                  <a:pt x="4024647" y="2046634"/>
                  <a:pt x="4015748" y="2157235"/>
                </a:cubicBezTo>
                <a:cubicBezTo>
                  <a:pt x="4010790" y="2246581"/>
                  <a:pt x="4010790" y="2336130"/>
                  <a:pt x="4015748" y="2425476"/>
                </a:cubicBezTo>
                <a:cubicBezTo>
                  <a:pt x="4018164" y="2507473"/>
                  <a:pt x="4030495" y="2588454"/>
                  <a:pt x="4028461" y="2671214"/>
                </a:cubicBezTo>
                <a:cubicBezTo>
                  <a:pt x="4026046" y="2767832"/>
                  <a:pt x="4014604" y="2863940"/>
                  <a:pt x="4018164" y="2960685"/>
                </a:cubicBezTo>
                <a:cubicBezTo>
                  <a:pt x="4019816" y="3006832"/>
                  <a:pt x="4019944" y="3052980"/>
                  <a:pt x="4020961" y="3099127"/>
                </a:cubicBezTo>
                <a:cubicBezTo>
                  <a:pt x="4021978" y="3154682"/>
                  <a:pt x="4032021" y="3210110"/>
                  <a:pt x="4026427" y="3265665"/>
                </a:cubicBezTo>
                <a:cubicBezTo>
                  <a:pt x="4017147" y="3358087"/>
                  <a:pt x="3993120" y="3448857"/>
                  <a:pt x="4008121" y="3543567"/>
                </a:cubicBezTo>
                <a:cubicBezTo>
                  <a:pt x="4016384" y="3595690"/>
                  <a:pt x="4025791" y="3647940"/>
                  <a:pt x="4030495" y="3700571"/>
                </a:cubicBezTo>
                <a:cubicBezTo>
                  <a:pt x="4034690" y="3747608"/>
                  <a:pt x="4045369" y="3795408"/>
                  <a:pt x="4037233" y="3842191"/>
                </a:cubicBezTo>
                <a:cubicBezTo>
                  <a:pt x="4030368" y="3882237"/>
                  <a:pt x="4034055" y="3922282"/>
                  <a:pt x="4028715" y="3962327"/>
                </a:cubicBezTo>
                <a:cubicBezTo>
                  <a:pt x="4021723" y="4014831"/>
                  <a:pt x="4017910" y="4068352"/>
                  <a:pt x="4012697" y="4121111"/>
                </a:cubicBezTo>
                <a:cubicBezTo>
                  <a:pt x="4007866" y="4169038"/>
                  <a:pt x="4004307" y="4216838"/>
                  <a:pt x="4017020" y="4261841"/>
                </a:cubicBezTo>
                <a:cubicBezTo>
                  <a:pt x="4048039" y="4375112"/>
                  <a:pt x="4031004" y="4487748"/>
                  <a:pt x="4019308" y="4600257"/>
                </a:cubicBezTo>
                <a:cubicBezTo>
                  <a:pt x="4013587" y="4655049"/>
                  <a:pt x="4005197" y="4712765"/>
                  <a:pt x="4017910" y="4762853"/>
                </a:cubicBezTo>
                <a:cubicBezTo>
                  <a:pt x="4041428" y="4851716"/>
                  <a:pt x="4022995" y="4936764"/>
                  <a:pt x="4012824" y="5021432"/>
                </a:cubicBezTo>
                <a:cubicBezTo>
                  <a:pt x="4002654" y="5106099"/>
                  <a:pt x="4000239" y="5189495"/>
                  <a:pt x="4018037" y="5272637"/>
                </a:cubicBezTo>
                <a:cubicBezTo>
                  <a:pt x="4030495" y="5331116"/>
                  <a:pt x="4030495" y="5390612"/>
                  <a:pt x="4032021" y="5449600"/>
                </a:cubicBezTo>
                <a:cubicBezTo>
                  <a:pt x="4032911" y="5486339"/>
                  <a:pt x="4019308" y="5523842"/>
                  <a:pt x="4010282" y="5560582"/>
                </a:cubicBezTo>
                <a:cubicBezTo>
                  <a:pt x="3994009" y="5626943"/>
                  <a:pt x="3988162" y="5694321"/>
                  <a:pt x="4010282" y="5759029"/>
                </a:cubicBezTo>
                <a:cubicBezTo>
                  <a:pt x="4040793" y="5848655"/>
                  <a:pt x="4058336" y="5938407"/>
                  <a:pt x="4045623" y="6033117"/>
                </a:cubicBezTo>
                <a:cubicBezTo>
                  <a:pt x="4038377" y="6091724"/>
                  <a:pt x="4036597" y="6151347"/>
                  <a:pt x="4025664" y="6209190"/>
                </a:cubicBezTo>
                <a:cubicBezTo>
                  <a:pt x="4007358" y="6304790"/>
                  <a:pt x="4013841" y="6399882"/>
                  <a:pt x="4028461" y="6494211"/>
                </a:cubicBezTo>
                <a:cubicBezTo>
                  <a:pt x="4038542" y="6573081"/>
                  <a:pt x="4039610" y="6652829"/>
                  <a:pt x="4031639" y="6731941"/>
                </a:cubicBezTo>
                <a:lnTo>
                  <a:pt x="4022913" y="6858000"/>
                </a:lnTo>
                <a:lnTo>
                  <a:pt x="0" y="6858000"/>
                </a:lnTo>
                <a:close/>
              </a:path>
            </a:pathLst>
          </a:custGeom>
        </p:spPr>
      </p:pic>
      <p:sp>
        <p:nvSpPr>
          <p:cNvPr id="23" name="sketchy line">
            <a:extLst>
              <a:ext uri="{FF2B5EF4-FFF2-40B4-BE49-F238E27FC236}">
                <a16:creationId xmlns:a16="http://schemas.microsoft.com/office/drawing/2014/main" id="{82580482-BA80-420A-8A05-C58E97F26B2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654296" y="4409267"/>
            <a:ext cx="4242816" cy="18288"/>
          </a:xfrm>
          <a:custGeom>
            <a:avLst/>
            <a:gdLst>
              <a:gd name="connsiteX0" fmla="*/ 0 w 4242816"/>
              <a:gd name="connsiteY0" fmla="*/ 0 h 18288"/>
              <a:gd name="connsiteX1" fmla="*/ 690973 w 4242816"/>
              <a:gd name="connsiteY1" fmla="*/ 0 h 18288"/>
              <a:gd name="connsiteX2" fmla="*/ 1212233 w 4242816"/>
              <a:gd name="connsiteY2" fmla="*/ 0 h 18288"/>
              <a:gd name="connsiteX3" fmla="*/ 1860778 w 4242816"/>
              <a:gd name="connsiteY3" fmla="*/ 0 h 18288"/>
              <a:gd name="connsiteX4" fmla="*/ 2424466 w 4242816"/>
              <a:gd name="connsiteY4" fmla="*/ 0 h 18288"/>
              <a:gd name="connsiteX5" fmla="*/ 3115439 w 4242816"/>
              <a:gd name="connsiteY5" fmla="*/ 0 h 18288"/>
              <a:gd name="connsiteX6" fmla="*/ 3636699 w 4242816"/>
              <a:gd name="connsiteY6" fmla="*/ 0 h 18288"/>
              <a:gd name="connsiteX7" fmla="*/ 4242816 w 4242816"/>
              <a:gd name="connsiteY7" fmla="*/ 0 h 18288"/>
              <a:gd name="connsiteX8" fmla="*/ 4242816 w 4242816"/>
              <a:gd name="connsiteY8" fmla="*/ 18288 h 18288"/>
              <a:gd name="connsiteX9" fmla="*/ 3636699 w 4242816"/>
              <a:gd name="connsiteY9" fmla="*/ 18288 h 18288"/>
              <a:gd name="connsiteX10" fmla="*/ 3030583 w 4242816"/>
              <a:gd name="connsiteY10" fmla="*/ 18288 h 18288"/>
              <a:gd name="connsiteX11" fmla="*/ 2466894 w 4242816"/>
              <a:gd name="connsiteY11" fmla="*/ 18288 h 18288"/>
              <a:gd name="connsiteX12" fmla="*/ 1988062 w 4242816"/>
              <a:gd name="connsiteY12" fmla="*/ 18288 h 18288"/>
              <a:gd name="connsiteX13" fmla="*/ 1466802 w 4242816"/>
              <a:gd name="connsiteY13" fmla="*/ 18288 h 18288"/>
              <a:gd name="connsiteX14" fmla="*/ 860686 w 4242816"/>
              <a:gd name="connsiteY14" fmla="*/ 18288 h 18288"/>
              <a:gd name="connsiteX15" fmla="*/ 0 w 4242816"/>
              <a:gd name="connsiteY15" fmla="*/ 18288 h 18288"/>
              <a:gd name="connsiteX16" fmla="*/ 0 w 4242816"/>
              <a:gd name="connsiteY16" fmla="*/ 0 h 182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4242816" h="18288" fill="none" extrusionOk="0">
                <a:moveTo>
                  <a:pt x="0" y="0"/>
                </a:moveTo>
                <a:cubicBezTo>
                  <a:pt x="249934" y="1471"/>
                  <a:pt x="379877" y="-29444"/>
                  <a:pt x="690973" y="0"/>
                </a:cubicBezTo>
                <a:cubicBezTo>
                  <a:pt x="1002069" y="29444"/>
                  <a:pt x="1021583" y="17501"/>
                  <a:pt x="1212233" y="0"/>
                </a:cubicBezTo>
                <a:cubicBezTo>
                  <a:pt x="1402883" y="-17501"/>
                  <a:pt x="1678760" y="5386"/>
                  <a:pt x="1860778" y="0"/>
                </a:cubicBezTo>
                <a:cubicBezTo>
                  <a:pt x="2042796" y="-5386"/>
                  <a:pt x="2245608" y="-22401"/>
                  <a:pt x="2424466" y="0"/>
                </a:cubicBezTo>
                <a:cubicBezTo>
                  <a:pt x="2603324" y="22401"/>
                  <a:pt x="2890020" y="33806"/>
                  <a:pt x="3115439" y="0"/>
                </a:cubicBezTo>
                <a:cubicBezTo>
                  <a:pt x="3340858" y="-33806"/>
                  <a:pt x="3428300" y="18628"/>
                  <a:pt x="3636699" y="0"/>
                </a:cubicBezTo>
                <a:cubicBezTo>
                  <a:pt x="3845098" y="-18628"/>
                  <a:pt x="4108824" y="5541"/>
                  <a:pt x="4242816" y="0"/>
                </a:cubicBezTo>
                <a:cubicBezTo>
                  <a:pt x="4242066" y="4160"/>
                  <a:pt x="4243125" y="10356"/>
                  <a:pt x="4242816" y="18288"/>
                </a:cubicBezTo>
                <a:cubicBezTo>
                  <a:pt x="4113424" y="32735"/>
                  <a:pt x="3768327" y="47567"/>
                  <a:pt x="3636699" y="18288"/>
                </a:cubicBezTo>
                <a:cubicBezTo>
                  <a:pt x="3505071" y="-10991"/>
                  <a:pt x="3294208" y="-4990"/>
                  <a:pt x="3030583" y="18288"/>
                </a:cubicBezTo>
                <a:cubicBezTo>
                  <a:pt x="2766958" y="41566"/>
                  <a:pt x="2649277" y="20974"/>
                  <a:pt x="2466894" y="18288"/>
                </a:cubicBezTo>
                <a:cubicBezTo>
                  <a:pt x="2284511" y="15602"/>
                  <a:pt x="2151277" y="1154"/>
                  <a:pt x="1988062" y="18288"/>
                </a:cubicBezTo>
                <a:cubicBezTo>
                  <a:pt x="1824847" y="35422"/>
                  <a:pt x="1691359" y="9265"/>
                  <a:pt x="1466802" y="18288"/>
                </a:cubicBezTo>
                <a:cubicBezTo>
                  <a:pt x="1242245" y="27311"/>
                  <a:pt x="1006161" y="36605"/>
                  <a:pt x="860686" y="18288"/>
                </a:cubicBezTo>
                <a:cubicBezTo>
                  <a:pt x="715211" y="-29"/>
                  <a:pt x="242774" y="46538"/>
                  <a:pt x="0" y="18288"/>
                </a:cubicBezTo>
                <a:cubicBezTo>
                  <a:pt x="-146" y="11482"/>
                  <a:pt x="-422" y="5192"/>
                  <a:pt x="0" y="0"/>
                </a:cubicBezTo>
                <a:close/>
              </a:path>
              <a:path w="4242816" h="18288" stroke="0" extrusionOk="0">
                <a:moveTo>
                  <a:pt x="0" y="0"/>
                </a:moveTo>
                <a:cubicBezTo>
                  <a:pt x="259751" y="-14018"/>
                  <a:pt x="356632" y="-15007"/>
                  <a:pt x="521260" y="0"/>
                </a:cubicBezTo>
                <a:cubicBezTo>
                  <a:pt x="685888" y="15007"/>
                  <a:pt x="885786" y="5167"/>
                  <a:pt x="1212233" y="0"/>
                </a:cubicBezTo>
                <a:cubicBezTo>
                  <a:pt x="1538680" y="-5167"/>
                  <a:pt x="1458849" y="7951"/>
                  <a:pt x="1691065" y="0"/>
                </a:cubicBezTo>
                <a:cubicBezTo>
                  <a:pt x="1923281" y="-7951"/>
                  <a:pt x="1985780" y="-16303"/>
                  <a:pt x="2169897" y="0"/>
                </a:cubicBezTo>
                <a:cubicBezTo>
                  <a:pt x="2354014" y="16303"/>
                  <a:pt x="2633054" y="-2739"/>
                  <a:pt x="2776014" y="0"/>
                </a:cubicBezTo>
                <a:cubicBezTo>
                  <a:pt x="2918974" y="2739"/>
                  <a:pt x="3112688" y="-15682"/>
                  <a:pt x="3339702" y="0"/>
                </a:cubicBezTo>
                <a:cubicBezTo>
                  <a:pt x="3566716" y="15682"/>
                  <a:pt x="4015278" y="-28467"/>
                  <a:pt x="4242816" y="0"/>
                </a:cubicBezTo>
                <a:cubicBezTo>
                  <a:pt x="4243501" y="7633"/>
                  <a:pt x="4242294" y="10002"/>
                  <a:pt x="4242816" y="18288"/>
                </a:cubicBezTo>
                <a:cubicBezTo>
                  <a:pt x="3924964" y="16283"/>
                  <a:pt x="3746362" y="-1805"/>
                  <a:pt x="3551843" y="18288"/>
                </a:cubicBezTo>
                <a:cubicBezTo>
                  <a:pt x="3357324" y="38381"/>
                  <a:pt x="3126422" y="47156"/>
                  <a:pt x="2860870" y="18288"/>
                </a:cubicBezTo>
                <a:cubicBezTo>
                  <a:pt x="2595318" y="-10580"/>
                  <a:pt x="2572437" y="11441"/>
                  <a:pt x="2297182" y="18288"/>
                </a:cubicBezTo>
                <a:cubicBezTo>
                  <a:pt x="2021927" y="25135"/>
                  <a:pt x="1916908" y="33601"/>
                  <a:pt x="1733493" y="18288"/>
                </a:cubicBezTo>
                <a:cubicBezTo>
                  <a:pt x="1550078" y="2975"/>
                  <a:pt x="1412440" y="27896"/>
                  <a:pt x="1212233" y="18288"/>
                </a:cubicBezTo>
                <a:cubicBezTo>
                  <a:pt x="1012026" y="8680"/>
                  <a:pt x="914386" y="13859"/>
                  <a:pt x="648545" y="18288"/>
                </a:cubicBezTo>
                <a:cubicBezTo>
                  <a:pt x="382704" y="22717"/>
                  <a:pt x="233522" y="39342"/>
                  <a:pt x="0" y="18288"/>
                </a:cubicBezTo>
                <a:cubicBezTo>
                  <a:pt x="-772" y="13661"/>
                  <a:pt x="-839" y="8490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w="44450" cap="rnd">
            <a:solidFill>
              <a:schemeClr val="accent2"/>
            </a:solidFill>
            <a:round/>
            <a:extLst>
              <a:ext uri="{C807C97D-BFC1-408E-A445-0C87EB9F89A2}">
                <ask:lineSketchStyleProps xmlns:ask="http://schemas.microsoft.com/office/drawing/2018/sketchyshapes" sd="2863741219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6506917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C54A434D-2C2B-F1DD-2440-5D4ED64F6B3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907627" y="155279"/>
            <a:ext cx="8117305" cy="1325563"/>
          </a:xfrm>
        </p:spPr>
        <p:txBody>
          <a:bodyPr/>
          <a:lstStyle/>
          <a:p>
            <a:pPr algn="ctr"/>
            <a:r>
              <a:rPr lang="es-ES_tradnl" b="1" i="1" dirty="0"/>
              <a:t>Conducción de la guerra </a:t>
            </a:r>
          </a:p>
        </p:txBody>
      </p:sp>
      <p:sp>
        <p:nvSpPr>
          <p:cNvPr id="4" name="CuadroTexto 3">
            <a:extLst>
              <a:ext uri="{FF2B5EF4-FFF2-40B4-BE49-F238E27FC236}">
                <a16:creationId xmlns:a16="http://schemas.microsoft.com/office/drawing/2014/main" id="{0E48ADE9-8EE5-7487-428A-B5231E5D8D93}"/>
              </a:ext>
            </a:extLst>
          </p:cNvPr>
          <p:cNvSpPr txBox="1"/>
          <p:nvPr/>
        </p:nvSpPr>
        <p:spPr>
          <a:xfrm>
            <a:off x="243838" y="1480842"/>
            <a:ext cx="8295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just"/>
            <a:r>
              <a:rPr lang="es-ES_tradnl" sz="2800" i="1" dirty="0"/>
              <a:t>¿Cuál es nuestro desafío para la condición de la guerra </a:t>
            </a:r>
          </a:p>
          <a:p>
            <a:pPr algn="just"/>
            <a:r>
              <a:rPr lang="es-ES_tradnl" sz="2800" i="1" dirty="0"/>
              <a:t>en el ambiente expedicionario?</a:t>
            </a:r>
          </a:p>
        </p:txBody>
      </p:sp>
      <p:sp>
        <p:nvSpPr>
          <p:cNvPr id="3" name="CuadroTexto 2">
            <a:extLst>
              <a:ext uri="{FF2B5EF4-FFF2-40B4-BE49-F238E27FC236}">
                <a16:creationId xmlns:a16="http://schemas.microsoft.com/office/drawing/2014/main" id="{AE2FEA83-8DFF-51FA-6294-69602E14A911}"/>
              </a:ext>
            </a:extLst>
          </p:cNvPr>
          <p:cNvSpPr txBox="1"/>
          <p:nvPr/>
        </p:nvSpPr>
        <p:spPr>
          <a:xfrm>
            <a:off x="243838" y="2434949"/>
            <a:ext cx="691086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just"/>
            <a:r>
              <a:rPr lang="es-ES_tradnl" sz="2800" i="1" dirty="0"/>
              <a:t>¿Cuál es la esencia de la guerra de maniobra ?</a:t>
            </a:r>
          </a:p>
        </p:txBody>
      </p:sp>
      <p:sp>
        <p:nvSpPr>
          <p:cNvPr id="5" name="CuadroTexto 4">
            <a:extLst>
              <a:ext uri="{FF2B5EF4-FFF2-40B4-BE49-F238E27FC236}">
                <a16:creationId xmlns:a16="http://schemas.microsoft.com/office/drawing/2014/main" id="{0A38BCEE-2BFD-50D3-D62A-23DD1997583B}"/>
              </a:ext>
            </a:extLst>
          </p:cNvPr>
          <p:cNvSpPr txBox="1"/>
          <p:nvPr/>
        </p:nvSpPr>
        <p:spPr>
          <a:xfrm>
            <a:off x="243838" y="2958169"/>
            <a:ext cx="1042760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s-ES_tradnl" sz="2800" i="1" dirty="0"/>
              <a:t>¿Qué tipo de liderazgo requiere esta filosofía, donde debiese ubicarse el líder durante la acción? ¿Por qué ?</a:t>
            </a:r>
          </a:p>
        </p:txBody>
      </p:sp>
      <p:sp>
        <p:nvSpPr>
          <p:cNvPr id="6" name="CuadroTexto 5">
            <a:extLst>
              <a:ext uri="{FF2B5EF4-FFF2-40B4-BE49-F238E27FC236}">
                <a16:creationId xmlns:a16="http://schemas.microsoft.com/office/drawing/2014/main" id="{8A6191A0-4DFD-7AA9-C395-C0CC9180B2CD}"/>
              </a:ext>
            </a:extLst>
          </p:cNvPr>
          <p:cNvSpPr txBox="1"/>
          <p:nvPr/>
        </p:nvSpPr>
        <p:spPr>
          <a:xfrm>
            <a:off x="243838" y="3912276"/>
            <a:ext cx="10820718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just"/>
            <a:r>
              <a:rPr lang="es-ES_tradnl" sz="2800" i="1" dirty="0"/>
              <a:t>¿A que se refiere el concepto de </a:t>
            </a:r>
            <a:r>
              <a:rPr lang="es-ES_tradnl" sz="2800" i="1" dirty="0" err="1"/>
              <a:t>mission</a:t>
            </a:r>
            <a:r>
              <a:rPr lang="es-ES_tradnl" sz="2800" i="1" dirty="0"/>
              <a:t> Tactics, como se relaciona con la </a:t>
            </a:r>
          </a:p>
          <a:p>
            <a:pPr algn="just"/>
            <a:r>
              <a:rPr lang="es-ES_tradnl" sz="2800" i="1" dirty="0"/>
              <a:t>Intención del Comandante ?</a:t>
            </a:r>
          </a:p>
        </p:txBody>
      </p:sp>
      <p:sp>
        <p:nvSpPr>
          <p:cNvPr id="7" name="CuadroTexto 6">
            <a:extLst>
              <a:ext uri="{FF2B5EF4-FFF2-40B4-BE49-F238E27FC236}">
                <a16:creationId xmlns:a16="http://schemas.microsoft.com/office/drawing/2014/main" id="{E93E2FCB-C32E-1705-89B6-253C0D0A5163}"/>
              </a:ext>
            </a:extLst>
          </p:cNvPr>
          <p:cNvSpPr txBox="1"/>
          <p:nvPr/>
        </p:nvSpPr>
        <p:spPr>
          <a:xfrm>
            <a:off x="243838" y="4872899"/>
            <a:ext cx="1082071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s-ES_tradnl" sz="2800" i="1" dirty="0"/>
              <a:t>¿Como se vincula el esfuerzo principal con la misión y el concepto de superficies y vacíos?</a:t>
            </a:r>
          </a:p>
        </p:txBody>
      </p:sp>
      <p:sp>
        <p:nvSpPr>
          <p:cNvPr id="8" name="CuadroTexto 7">
            <a:extLst>
              <a:ext uri="{FF2B5EF4-FFF2-40B4-BE49-F238E27FC236}">
                <a16:creationId xmlns:a16="http://schemas.microsoft.com/office/drawing/2014/main" id="{9682257E-6D78-9DEA-F902-018BF3CA3932}"/>
              </a:ext>
            </a:extLst>
          </p:cNvPr>
          <p:cNvSpPr txBox="1"/>
          <p:nvPr/>
        </p:nvSpPr>
        <p:spPr>
          <a:xfrm>
            <a:off x="243838" y="5748614"/>
            <a:ext cx="1082071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s-ES_tradnl" sz="2800" i="1" dirty="0"/>
              <a:t>¿A que se refiere el concepto de armas combinadas?</a:t>
            </a:r>
          </a:p>
        </p:txBody>
      </p:sp>
    </p:spTree>
    <p:extLst>
      <p:ext uri="{BB962C8B-B14F-4D97-AF65-F5344CB8AC3E}">
        <p14:creationId xmlns:p14="http://schemas.microsoft.com/office/powerpoint/2010/main" val="278273456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5" name="Rectangle 2054">
            <a:extLst>
              <a:ext uri="{FF2B5EF4-FFF2-40B4-BE49-F238E27FC236}">
                <a16:creationId xmlns:a16="http://schemas.microsoft.com/office/drawing/2014/main" id="{37C89E4B-3C9F-44B9-8B86-D9E3D112D8E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5320142"/>
            <a:ext cx="12192000" cy="736551"/>
          </a:xfrm>
          <a:prstGeom prst="rect">
            <a:avLst/>
          </a:prstGeom>
          <a:solidFill>
            <a:schemeClr val="bg1">
              <a:alpha val="93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ítulo 1">
            <a:extLst>
              <a:ext uri="{FF2B5EF4-FFF2-40B4-BE49-F238E27FC236}">
                <a16:creationId xmlns:a16="http://schemas.microsoft.com/office/drawing/2014/main" id="{94D37086-A473-BA69-4D91-25AA9675081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61937" y="534009"/>
            <a:ext cx="11210925" cy="744836"/>
          </a:xfr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_tradnl" sz="3600" b="1" i="1" dirty="0">
                <a:solidFill>
                  <a:schemeClr val="tx1">
                    <a:lumMod val="85000"/>
                    <a:lumOff val="15000"/>
                  </a:schemeClr>
                </a:solidFill>
              </a:rPr>
              <a:t>EL MEJOR PRINCIPIO DE LA GUERRA</a:t>
            </a:r>
          </a:p>
        </p:txBody>
      </p:sp>
      <p:cxnSp>
        <p:nvCxnSpPr>
          <p:cNvPr id="2057" name="Straight Connector 2056">
            <a:extLst>
              <a:ext uri="{FF2B5EF4-FFF2-40B4-BE49-F238E27FC236}">
                <a16:creationId xmlns:a16="http://schemas.microsoft.com/office/drawing/2014/main" id="{AA2EAA10-076F-46BD-8F0F-B9A2FB77A85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0" y="5241983"/>
            <a:ext cx="12192000" cy="0"/>
          </a:xfrm>
          <a:prstGeom prst="line">
            <a:avLst/>
          </a:prstGeom>
          <a:ln w="41275">
            <a:solidFill>
              <a:schemeClr val="bg1">
                <a:alpha val="9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59" name="Straight Connector 2058">
            <a:extLst>
              <a:ext uri="{FF2B5EF4-FFF2-40B4-BE49-F238E27FC236}">
                <a16:creationId xmlns:a16="http://schemas.microsoft.com/office/drawing/2014/main" id="{D891E407-403B-4764-86C9-33A56D3BCAA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0" y="6134852"/>
            <a:ext cx="12192000" cy="0"/>
          </a:xfrm>
          <a:prstGeom prst="line">
            <a:avLst/>
          </a:prstGeom>
          <a:ln w="41275">
            <a:solidFill>
              <a:schemeClr val="bg1">
                <a:alpha val="9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Título 1">
            <a:extLst>
              <a:ext uri="{FF2B5EF4-FFF2-40B4-BE49-F238E27FC236}">
                <a16:creationId xmlns:a16="http://schemas.microsoft.com/office/drawing/2014/main" id="{B31F5CA8-CB76-EE27-F365-E121A38AB34D}"/>
              </a:ext>
            </a:extLst>
          </p:cNvPr>
          <p:cNvSpPr txBox="1">
            <a:spLocks/>
          </p:cNvSpPr>
          <p:nvPr/>
        </p:nvSpPr>
        <p:spPr>
          <a:xfrm>
            <a:off x="0" y="1713668"/>
            <a:ext cx="12192000" cy="744836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75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lnSpc>
                <a:spcPct val="70000"/>
              </a:lnSpc>
            </a:pPr>
            <a:endParaRPr lang="es-ES_tradnl" sz="2700" b="1" i="1" dirty="0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9" name="Título 1">
            <a:extLst>
              <a:ext uri="{FF2B5EF4-FFF2-40B4-BE49-F238E27FC236}">
                <a16:creationId xmlns:a16="http://schemas.microsoft.com/office/drawing/2014/main" id="{7F5B4939-4500-6E0C-1D17-9F59261C4B4B}"/>
              </a:ext>
            </a:extLst>
          </p:cNvPr>
          <p:cNvSpPr txBox="1">
            <a:spLocks/>
          </p:cNvSpPr>
          <p:nvPr/>
        </p:nvSpPr>
        <p:spPr>
          <a:xfrm>
            <a:off x="1" y="2520909"/>
            <a:ext cx="12191999" cy="744836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75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>
              <a:lnSpc>
                <a:spcPct val="70000"/>
              </a:lnSpc>
            </a:pPr>
            <a:r>
              <a:rPr lang="es-ES_tradnl" sz="2700" b="1" i="1" dirty="0">
                <a:solidFill>
                  <a:schemeClr val="tx1">
                    <a:lumMod val="85000"/>
                    <a:lumOff val="15000"/>
                  </a:schemeClr>
                </a:solidFill>
              </a:rPr>
              <a:t>Pégale a tu enemigo lo más rápido y fuerte posible, donde le duela más; y cuando no este mirando</a:t>
            </a:r>
          </a:p>
        </p:txBody>
      </p:sp>
      <p:sp>
        <p:nvSpPr>
          <p:cNvPr id="10" name="CuadroTexto 9">
            <a:extLst>
              <a:ext uri="{FF2B5EF4-FFF2-40B4-BE49-F238E27FC236}">
                <a16:creationId xmlns:a16="http://schemas.microsoft.com/office/drawing/2014/main" id="{F664BEF0-F02B-DE4C-2A93-255B5375DA10}"/>
              </a:ext>
            </a:extLst>
          </p:cNvPr>
          <p:cNvSpPr txBox="1"/>
          <p:nvPr/>
        </p:nvSpPr>
        <p:spPr>
          <a:xfrm>
            <a:off x="61595" y="4348755"/>
            <a:ext cx="1263295" cy="369332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txBody>
          <a:bodyPr wrap="none" rtlCol="0">
            <a:spAutoFit/>
          </a:bodyPr>
          <a:lstStyle/>
          <a:p>
            <a:r>
              <a:rPr lang="es-ES_tradnl" dirty="0"/>
              <a:t>Ciclo OODA</a:t>
            </a:r>
          </a:p>
        </p:txBody>
      </p:sp>
      <p:sp>
        <p:nvSpPr>
          <p:cNvPr id="11" name="CuadroTexto 10">
            <a:extLst>
              <a:ext uri="{FF2B5EF4-FFF2-40B4-BE49-F238E27FC236}">
                <a16:creationId xmlns:a16="http://schemas.microsoft.com/office/drawing/2014/main" id="{FBABF5B2-0F63-18A6-2DC9-96FF612ED241}"/>
              </a:ext>
            </a:extLst>
          </p:cNvPr>
          <p:cNvSpPr txBox="1"/>
          <p:nvPr/>
        </p:nvSpPr>
        <p:spPr>
          <a:xfrm>
            <a:off x="6476821" y="4348755"/>
            <a:ext cx="3835730" cy="369332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txBody>
          <a:bodyPr wrap="none" rtlCol="0">
            <a:spAutoFit/>
          </a:bodyPr>
          <a:lstStyle/>
          <a:p>
            <a:r>
              <a:rPr lang="es-ES_tradnl" dirty="0"/>
              <a:t>Esfuerzo Principal y esfuerzos de apoyo</a:t>
            </a:r>
          </a:p>
        </p:txBody>
      </p:sp>
      <p:sp>
        <p:nvSpPr>
          <p:cNvPr id="12" name="CuadroTexto 11">
            <a:extLst>
              <a:ext uri="{FF2B5EF4-FFF2-40B4-BE49-F238E27FC236}">
                <a16:creationId xmlns:a16="http://schemas.microsoft.com/office/drawing/2014/main" id="{E5F52E9B-AB84-BF7D-0E02-00F669CE33F7}"/>
              </a:ext>
            </a:extLst>
          </p:cNvPr>
          <p:cNvSpPr txBox="1"/>
          <p:nvPr/>
        </p:nvSpPr>
        <p:spPr>
          <a:xfrm>
            <a:off x="1584745" y="4348755"/>
            <a:ext cx="2241832" cy="369332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txBody>
          <a:bodyPr wrap="none" rtlCol="0">
            <a:spAutoFit/>
          </a:bodyPr>
          <a:lstStyle/>
          <a:p>
            <a:r>
              <a:rPr lang="es-ES_tradnl" dirty="0"/>
              <a:t>Vulnerabilidad Crítica </a:t>
            </a:r>
          </a:p>
        </p:txBody>
      </p:sp>
      <p:sp>
        <p:nvSpPr>
          <p:cNvPr id="4" name="CuadroTexto 3">
            <a:extLst>
              <a:ext uri="{FF2B5EF4-FFF2-40B4-BE49-F238E27FC236}">
                <a16:creationId xmlns:a16="http://schemas.microsoft.com/office/drawing/2014/main" id="{FAE1A06D-CE43-ECCF-4F33-9E8D6E401C57}"/>
              </a:ext>
            </a:extLst>
          </p:cNvPr>
          <p:cNvSpPr txBox="1"/>
          <p:nvPr/>
        </p:nvSpPr>
        <p:spPr>
          <a:xfrm>
            <a:off x="4050440" y="4348755"/>
            <a:ext cx="2045560" cy="369332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txBody>
          <a:bodyPr wrap="none" rtlCol="0">
            <a:spAutoFit/>
          </a:bodyPr>
          <a:lstStyle/>
          <a:p>
            <a:r>
              <a:rPr lang="es-ES_tradnl" dirty="0"/>
              <a:t>Superficies y vacíos </a:t>
            </a:r>
          </a:p>
        </p:txBody>
      </p:sp>
      <p:sp>
        <p:nvSpPr>
          <p:cNvPr id="5" name="CuadroTexto 4">
            <a:extLst>
              <a:ext uri="{FF2B5EF4-FFF2-40B4-BE49-F238E27FC236}">
                <a16:creationId xmlns:a16="http://schemas.microsoft.com/office/drawing/2014/main" id="{DF2C224A-4B6B-C40A-9C0B-57EB17E2749C}"/>
              </a:ext>
            </a:extLst>
          </p:cNvPr>
          <p:cNvSpPr txBox="1"/>
          <p:nvPr/>
        </p:nvSpPr>
        <p:spPr>
          <a:xfrm>
            <a:off x="10384014" y="4032594"/>
            <a:ext cx="1263295" cy="369332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txBody>
          <a:bodyPr wrap="none" rtlCol="0">
            <a:spAutoFit/>
          </a:bodyPr>
          <a:lstStyle/>
          <a:p>
            <a:r>
              <a:rPr lang="es-ES_tradnl" dirty="0"/>
              <a:t>Ciclo OODA</a:t>
            </a:r>
          </a:p>
        </p:txBody>
      </p:sp>
      <p:sp>
        <p:nvSpPr>
          <p:cNvPr id="6" name="CuadroTexto 5">
            <a:extLst>
              <a:ext uri="{FF2B5EF4-FFF2-40B4-BE49-F238E27FC236}">
                <a16:creationId xmlns:a16="http://schemas.microsoft.com/office/drawing/2014/main" id="{FD71E82A-5592-A460-DBED-DBAE872BA30B}"/>
              </a:ext>
            </a:extLst>
          </p:cNvPr>
          <p:cNvSpPr txBox="1"/>
          <p:nvPr/>
        </p:nvSpPr>
        <p:spPr>
          <a:xfrm>
            <a:off x="10536414" y="4195989"/>
            <a:ext cx="1263295" cy="369332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txBody>
          <a:bodyPr wrap="none" rtlCol="0">
            <a:spAutoFit/>
          </a:bodyPr>
          <a:lstStyle/>
          <a:p>
            <a:r>
              <a:rPr lang="es-ES_tradnl" dirty="0"/>
              <a:t>Ciclo OODA</a:t>
            </a:r>
          </a:p>
        </p:txBody>
      </p:sp>
      <p:sp>
        <p:nvSpPr>
          <p:cNvPr id="7" name="CuadroTexto 6">
            <a:extLst>
              <a:ext uri="{FF2B5EF4-FFF2-40B4-BE49-F238E27FC236}">
                <a16:creationId xmlns:a16="http://schemas.microsoft.com/office/drawing/2014/main" id="{2A57F141-1BF3-7DCB-FEAD-1F51C4D8B5FD}"/>
              </a:ext>
            </a:extLst>
          </p:cNvPr>
          <p:cNvSpPr txBox="1"/>
          <p:nvPr/>
        </p:nvSpPr>
        <p:spPr>
          <a:xfrm>
            <a:off x="10688814" y="4337394"/>
            <a:ext cx="1263295" cy="369332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txBody>
          <a:bodyPr wrap="none" rtlCol="0">
            <a:spAutoFit/>
          </a:bodyPr>
          <a:lstStyle/>
          <a:p>
            <a:r>
              <a:rPr lang="es-ES_tradnl" dirty="0"/>
              <a:t>Ciclo OODA</a:t>
            </a:r>
          </a:p>
        </p:txBody>
      </p:sp>
      <p:sp>
        <p:nvSpPr>
          <p:cNvPr id="8" name="CuadroTexto 7">
            <a:extLst>
              <a:ext uri="{FF2B5EF4-FFF2-40B4-BE49-F238E27FC236}">
                <a16:creationId xmlns:a16="http://schemas.microsoft.com/office/drawing/2014/main" id="{E41FB931-6ED5-8E35-1A28-5E28EB11499C}"/>
              </a:ext>
            </a:extLst>
          </p:cNvPr>
          <p:cNvSpPr txBox="1"/>
          <p:nvPr/>
        </p:nvSpPr>
        <p:spPr>
          <a:xfrm>
            <a:off x="10841214" y="4489794"/>
            <a:ext cx="1263295" cy="369332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txBody>
          <a:bodyPr wrap="none" rtlCol="0">
            <a:spAutoFit/>
          </a:bodyPr>
          <a:lstStyle/>
          <a:p>
            <a:r>
              <a:rPr lang="es-ES_tradnl" dirty="0"/>
              <a:t>Ciclo OODA</a:t>
            </a:r>
          </a:p>
        </p:txBody>
      </p:sp>
      <p:sp>
        <p:nvSpPr>
          <p:cNvPr id="14" name="Elipse 13">
            <a:extLst>
              <a:ext uri="{FF2B5EF4-FFF2-40B4-BE49-F238E27FC236}">
                <a16:creationId xmlns:a16="http://schemas.microsoft.com/office/drawing/2014/main" id="{964CCD9E-3963-2F46-1991-7925D7F01F3C}"/>
              </a:ext>
            </a:extLst>
          </p:cNvPr>
          <p:cNvSpPr/>
          <p:nvPr/>
        </p:nvSpPr>
        <p:spPr>
          <a:xfrm>
            <a:off x="-87224" y="3351791"/>
            <a:ext cx="12366447" cy="2443157"/>
          </a:xfrm>
          <a:prstGeom prst="ellipse">
            <a:avLst/>
          </a:prstGeom>
          <a:noFill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 dirty="0"/>
          </a:p>
        </p:txBody>
      </p:sp>
      <p:sp>
        <p:nvSpPr>
          <p:cNvPr id="15" name="CuadroTexto 14">
            <a:extLst>
              <a:ext uri="{FF2B5EF4-FFF2-40B4-BE49-F238E27FC236}">
                <a16:creationId xmlns:a16="http://schemas.microsoft.com/office/drawing/2014/main" id="{E9B240D4-7885-3EC9-045B-496C93B5588B}"/>
              </a:ext>
            </a:extLst>
          </p:cNvPr>
          <p:cNvSpPr txBox="1"/>
          <p:nvPr/>
        </p:nvSpPr>
        <p:spPr>
          <a:xfrm>
            <a:off x="5560788" y="5993139"/>
            <a:ext cx="1070421" cy="369332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txBody>
          <a:bodyPr wrap="none" rtlCol="0">
            <a:spAutoFit/>
          </a:bodyPr>
          <a:lstStyle/>
          <a:p>
            <a:r>
              <a:rPr lang="es-ES_tradnl" dirty="0"/>
              <a:t>Iniciativa </a:t>
            </a:r>
          </a:p>
        </p:txBody>
      </p:sp>
    </p:spTree>
    <p:extLst>
      <p:ext uri="{BB962C8B-B14F-4D97-AF65-F5344CB8AC3E}">
        <p14:creationId xmlns:p14="http://schemas.microsoft.com/office/powerpoint/2010/main" val="59562273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0" grpId="0" animBg="1"/>
      <p:bldP spid="11" grpId="0" animBg="1"/>
      <p:bldP spid="12" grpId="0" animBg="1"/>
      <p:bldP spid="4" grpId="0" animBg="1"/>
      <p:bldP spid="5" grpId="0" animBg="1"/>
      <p:bldP spid="6" grpId="0" animBg="1"/>
      <p:bldP spid="7" grpId="0" animBg="1"/>
      <p:bldP spid="8" grpId="0" animBg="1"/>
      <p:bldP spid="14" grpId="0" animBg="1"/>
      <p:bldP spid="15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073" name="Rectangle 2072">
            <a:extLst>
              <a:ext uri="{FF2B5EF4-FFF2-40B4-BE49-F238E27FC236}">
                <a16:creationId xmlns:a16="http://schemas.microsoft.com/office/drawing/2014/main" id="{0E91F5CA-B392-444C-88E3-BF5BAAEBDEB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075" name="Rectangle 2074">
            <a:extLst>
              <a:ext uri="{FF2B5EF4-FFF2-40B4-BE49-F238E27FC236}">
                <a16:creationId xmlns:a16="http://schemas.microsoft.com/office/drawing/2014/main" id="{0459807F-B6FA-44D3-9A53-C55B6B56884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4080681"/>
            <a:ext cx="12192000" cy="2777318"/>
          </a:xfrm>
          <a:prstGeom prst="rect">
            <a:avLst/>
          </a:prstGeom>
          <a:solidFill>
            <a:srgbClr val="82766A">
              <a:alpha val="1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CuadroTexto 3">
            <a:extLst>
              <a:ext uri="{FF2B5EF4-FFF2-40B4-BE49-F238E27FC236}">
                <a16:creationId xmlns:a16="http://schemas.microsoft.com/office/drawing/2014/main" id="{137B35D3-665F-ACE2-B281-B39D53DA1A86}"/>
              </a:ext>
            </a:extLst>
          </p:cNvPr>
          <p:cNvSpPr txBox="1"/>
          <p:nvPr/>
        </p:nvSpPr>
        <p:spPr>
          <a:xfrm>
            <a:off x="1255060" y="5279511"/>
            <a:ext cx="9681882" cy="73988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pPr algn="ctr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s-ES_tradnl" sz="3600" b="1" i="1" dirty="0">
                <a:solidFill>
                  <a:srgbClr val="FF0000"/>
                </a:solidFill>
                <a:latin typeface="+mj-lt"/>
                <a:ea typeface="+mj-ea"/>
                <a:cs typeface="+mj-cs"/>
              </a:rPr>
              <a:t>CAOS, INCERTIDUMBRE, FLUIDES  </a:t>
            </a:r>
          </a:p>
        </p:txBody>
      </p:sp>
      <p:pic>
        <p:nvPicPr>
          <p:cNvPr id="7" name="Picture 4" descr="War Artist Archives - Michael Alford">
            <a:extLst>
              <a:ext uri="{FF2B5EF4-FFF2-40B4-BE49-F238E27FC236}">
                <a16:creationId xmlns:a16="http://schemas.microsoft.com/office/drawing/2014/main" id="{2CDEA51B-FFBB-C8CB-0ADC-8C4A9AAB21C4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2749"/>
          <a:stretch/>
        </p:blipFill>
        <p:spPr bwMode="auto">
          <a:xfrm>
            <a:off x="20" y="10"/>
            <a:ext cx="12191979" cy="5886523"/>
          </a:xfrm>
          <a:custGeom>
            <a:avLst/>
            <a:gdLst/>
            <a:ahLst/>
            <a:cxnLst/>
            <a:rect l="l" t="t" r="r" b="b"/>
            <a:pathLst>
              <a:path w="12191999" h="5886533">
                <a:moveTo>
                  <a:pt x="4721173" y="4907914"/>
                </a:moveTo>
                <a:lnTo>
                  <a:pt x="4722109" y="4908125"/>
                </a:lnTo>
                <a:cubicBezTo>
                  <a:pt x="4721143" y="4908767"/>
                  <a:pt x="4718263" y="4909373"/>
                  <a:pt x="4717199" y="4909396"/>
                </a:cubicBezTo>
                <a:close/>
                <a:moveTo>
                  <a:pt x="0" y="0"/>
                </a:moveTo>
                <a:lnTo>
                  <a:pt x="12191999" y="0"/>
                </a:lnTo>
                <a:lnTo>
                  <a:pt x="12191999" y="5751311"/>
                </a:lnTo>
                <a:lnTo>
                  <a:pt x="12140860" y="5770509"/>
                </a:lnTo>
                <a:cubicBezTo>
                  <a:pt x="12126656" y="5772723"/>
                  <a:pt x="12093589" y="5827925"/>
                  <a:pt x="12080161" y="5826358"/>
                </a:cubicBezTo>
                <a:cubicBezTo>
                  <a:pt x="11978188" y="5850511"/>
                  <a:pt x="11967361" y="5873564"/>
                  <a:pt x="11917885" y="5861578"/>
                </a:cubicBezTo>
                <a:cubicBezTo>
                  <a:pt x="11872779" y="5859863"/>
                  <a:pt x="11928861" y="5896778"/>
                  <a:pt x="11894610" y="5883738"/>
                </a:cubicBezTo>
                <a:cubicBezTo>
                  <a:pt x="11860359" y="5870698"/>
                  <a:pt x="11736091" y="5807232"/>
                  <a:pt x="11712379" y="5783337"/>
                </a:cubicBezTo>
                <a:cubicBezTo>
                  <a:pt x="11688667" y="5759442"/>
                  <a:pt x="11627912" y="5782933"/>
                  <a:pt x="11585366" y="5740371"/>
                </a:cubicBezTo>
                <a:lnTo>
                  <a:pt x="11516470" y="5663679"/>
                </a:lnTo>
                <a:cubicBezTo>
                  <a:pt x="11468274" y="5661847"/>
                  <a:pt x="11507335" y="5626593"/>
                  <a:pt x="11462692" y="5610127"/>
                </a:cubicBezTo>
                <a:cubicBezTo>
                  <a:pt x="11417567" y="5608500"/>
                  <a:pt x="11408021" y="5556613"/>
                  <a:pt x="11369712" y="5548654"/>
                </a:cubicBezTo>
                <a:cubicBezTo>
                  <a:pt x="11354317" y="5554704"/>
                  <a:pt x="11288328" y="5499810"/>
                  <a:pt x="11273969" y="5488986"/>
                </a:cubicBezTo>
                <a:cubicBezTo>
                  <a:pt x="11231913" y="5490378"/>
                  <a:pt x="11221973" y="5480544"/>
                  <a:pt x="11195084" y="5467967"/>
                </a:cubicBezTo>
                <a:cubicBezTo>
                  <a:pt x="11164086" y="5497749"/>
                  <a:pt x="11171649" y="5471790"/>
                  <a:pt x="11143408" y="5468614"/>
                </a:cubicBezTo>
                <a:cubicBezTo>
                  <a:pt x="11125906" y="5464975"/>
                  <a:pt x="11102603" y="5460835"/>
                  <a:pt x="11085935" y="5459365"/>
                </a:cubicBezTo>
                <a:cubicBezTo>
                  <a:pt x="11057493" y="5459661"/>
                  <a:pt x="11029906" y="5441496"/>
                  <a:pt x="11030953" y="5456484"/>
                </a:cubicBezTo>
                <a:cubicBezTo>
                  <a:pt x="11007784" y="5459001"/>
                  <a:pt x="10982005" y="5463178"/>
                  <a:pt x="10951060" y="5461240"/>
                </a:cubicBezTo>
                <a:cubicBezTo>
                  <a:pt x="10885365" y="5424406"/>
                  <a:pt x="10915288" y="5460968"/>
                  <a:pt x="10857721" y="5448157"/>
                </a:cubicBezTo>
                <a:cubicBezTo>
                  <a:pt x="10806646" y="5435790"/>
                  <a:pt x="10707075" y="5402712"/>
                  <a:pt x="10644616" y="5387039"/>
                </a:cubicBezTo>
                <a:cubicBezTo>
                  <a:pt x="10616446" y="5382224"/>
                  <a:pt x="10558603" y="5371613"/>
                  <a:pt x="10519277" y="5366793"/>
                </a:cubicBezTo>
                <a:cubicBezTo>
                  <a:pt x="10495461" y="5368312"/>
                  <a:pt x="10473830" y="5354868"/>
                  <a:pt x="10445981" y="5364735"/>
                </a:cubicBezTo>
                <a:cubicBezTo>
                  <a:pt x="10436536" y="5368773"/>
                  <a:pt x="10409281" y="5367966"/>
                  <a:pt x="10383865" y="5360888"/>
                </a:cubicBezTo>
                <a:cubicBezTo>
                  <a:pt x="10374827" y="5369095"/>
                  <a:pt x="10347864" y="5360432"/>
                  <a:pt x="10336852" y="5360277"/>
                </a:cubicBezTo>
                <a:cubicBezTo>
                  <a:pt x="10323586" y="5366987"/>
                  <a:pt x="10274741" y="5357921"/>
                  <a:pt x="10261098" y="5350526"/>
                </a:cubicBezTo>
                <a:lnTo>
                  <a:pt x="10126497" y="5339011"/>
                </a:lnTo>
                <a:lnTo>
                  <a:pt x="10082166" y="5336916"/>
                </a:lnTo>
                <a:cubicBezTo>
                  <a:pt x="10074567" y="5338985"/>
                  <a:pt x="10046860" y="5337657"/>
                  <a:pt x="10039237" y="5338580"/>
                </a:cubicBezTo>
                <a:cubicBezTo>
                  <a:pt x="9998458" y="5328479"/>
                  <a:pt x="9984394" y="5327989"/>
                  <a:pt x="9960016" y="5323065"/>
                </a:cubicBezTo>
                <a:cubicBezTo>
                  <a:pt x="9918980" y="5322923"/>
                  <a:pt x="9888741" y="5326122"/>
                  <a:pt x="9847789" y="5316297"/>
                </a:cubicBezTo>
                <a:lnTo>
                  <a:pt x="9728306" y="5296090"/>
                </a:lnTo>
                <a:cubicBezTo>
                  <a:pt x="9675056" y="5305676"/>
                  <a:pt x="9602035" y="5297282"/>
                  <a:pt x="9584504" y="5284670"/>
                </a:cubicBezTo>
                <a:cubicBezTo>
                  <a:pt x="9518952" y="5270394"/>
                  <a:pt x="9415429" y="5244268"/>
                  <a:pt x="9343049" y="5238968"/>
                </a:cubicBezTo>
                <a:lnTo>
                  <a:pt x="9231367" y="5187063"/>
                </a:lnTo>
                <a:lnTo>
                  <a:pt x="9194807" y="5176984"/>
                </a:lnTo>
                <a:lnTo>
                  <a:pt x="9189243" y="5167745"/>
                </a:lnTo>
                <a:lnTo>
                  <a:pt x="9151229" y="5156543"/>
                </a:lnTo>
                <a:lnTo>
                  <a:pt x="9150207" y="5157608"/>
                </a:lnTo>
                <a:cubicBezTo>
                  <a:pt x="9147045" y="5159739"/>
                  <a:pt x="9143081" y="5160831"/>
                  <a:pt x="9137315" y="5159777"/>
                </a:cubicBezTo>
                <a:cubicBezTo>
                  <a:pt x="9138862" y="5179261"/>
                  <a:pt x="9130952" y="5165972"/>
                  <a:pt x="9113809" y="5161143"/>
                </a:cubicBezTo>
                <a:cubicBezTo>
                  <a:pt x="9112388" y="5190326"/>
                  <a:pt x="9068114" y="5155892"/>
                  <a:pt x="9053450" y="5169457"/>
                </a:cubicBezTo>
                <a:lnTo>
                  <a:pt x="9005483" y="5166172"/>
                </a:lnTo>
                <a:lnTo>
                  <a:pt x="9005198" y="5166412"/>
                </a:lnTo>
                <a:cubicBezTo>
                  <a:pt x="9003143" y="5166632"/>
                  <a:pt x="9000324" y="5166304"/>
                  <a:pt x="8996229" y="5165201"/>
                </a:cubicBezTo>
                <a:lnTo>
                  <a:pt x="8990391" y="5163140"/>
                </a:lnTo>
                <a:lnTo>
                  <a:pt x="8974334" y="5159914"/>
                </a:lnTo>
                <a:lnTo>
                  <a:pt x="8968008" y="5160614"/>
                </a:lnTo>
                <a:lnTo>
                  <a:pt x="8963045" y="5162839"/>
                </a:lnTo>
                <a:cubicBezTo>
                  <a:pt x="8954690" y="5154888"/>
                  <a:pt x="8955517" y="5145940"/>
                  <a:pt x="8928985" y="5166027"/>
                </a:cubicBezTo>
                <a:cubicBezTo>
                  <a:pt x="8898031" y="5165007"/>
                  <a:pt x="8789300" y="5150352"/>
                  <a:pt x="8752441" y="5146795"/>
                </a:cubicBezTo>
                <a:cubicBezTo>
                  <a:pt x="8719819" y="5136075"/>
                  <a:pt x="8748194" y="5149736"/>
                  <a:pt x="8707844" y="5144694"/>
                </a:cubicBezTo>
                <a:cubicBezTo>
                  <a:pt x="8671606" y="5125159"/>
                  <a:pt x="8639142" y="5141599"/>
                  <a:pt x="8596068" y="5136122"/>
                </a:cubicBezTo>
                <a:lnTo>
                  <a:pt x="8525227" y="5150964"/>
                </a:lnTo>
                <a:lnTo>
                  <a:pt x="8510980" y="5145049"/>
                </a:lnTo>
                <a:lnTo>
                  <a:pt x="8506164" y="5142048"/>
                </a:lnTo>
                <a:cubicBezTo>
                  <a:pt x="8502646" y="5140271"/>
                  <a:pt x="8500045" y="5139460"/>
                  <a:pt x="8497965" y="5139310"/>
                </a:cubicBezTo>
                <a:lnTo>
                  <a:pt x="8497591" y="5139489"/>
                </a:lnTo>
                <a:lnTo>
                  <a:pt x="8490246" y="5136439"/>
                </a:lnTo>
                <a:lnTo>
                  <a:pt x="8367179" y="5122397"/>
                </a:lnTo>
                <a:cubicBezTo>
                  <a:pt x="8362021" y="5120372"/>
                  <a:pt x="8357730" y="5120720"/>
                  <a:pt x="8353796" y="5122203"/>
                </a:cubicBezTo>
                <a:lnTo>
                  <a:pt x="8352369" y="5123043"/>
                </a:lnTo>
                <a:lnTo>
                  <a:pt x="8320101" y="5105625"/>
                </a:lnTo>
                <a:lnTo>
                  <a:pt x="8314429" y="5105299"/>
                </a:lnTo>
                <a:lnTo>
                  <a:pt x="8295170" y="5091404"/>
                </a:lnTo>
                <a:lnTo>
                  <a:pt x="8284273" y="5085581"/>
                </a:lnTo>
                <a:lnTo>
                  <a:pt x="8283146" y="5081138"/>
                </a:lnTo>
                <a:cubicBezTo>
                  <a:pt x="8280842" y="5077893"/>
                  <a:pt x="8276148" y="5075245"/>
                  <a:pt x="8266072" y="5073963"/>
                </a:cubicBezTo>
                <a:lnTo>
                  <a:pt x="8263373" y="5074193"/>
                </a:lnTo>
                <a:lnTo>
                  <a:pt x="8252030" y="5064350"/>
                </a:lnTo>
                <a:cubicBezTo>
                  <a:pt x="8248856" y="5060500"/>
                  <a:pt x="8246644" y="5056218"/>
                  <a:pt x="8245831" y="5051358"/>
                </a:cubicBezTo>
                <a:cubicBezTo>
                  <a:pt x="8181824" y="5054265"/>
                  <a:pt x="8147127" y="5020143"/>
                  <a:pt x="8090268" y="5005197"/>
                </a:cubicBezTo>
                <a:cubicBezTo>
                  <a:pt x="8025464" y="4982055"/>
                  <a:pt x="7967067" y="4960819"/>
                  <a:pt x="7905404" y="4963224"/>
                </a:cubicBezTo>
                <a:cubicBezTo>
                  <a:pt x="7835116" y="4948312"/>
                  <a:pt x="7780962" y="4946081"/>
                  <a:pt x="7718741" y="4937509"/>
                </a:cubicBezTo>
                <a:lnTo>
                  <a:pt x="7614343" y="4940980"/>
                </a:lnTo>
                <a:lnTo>
                  <a:pt x="7527539" y="4935152"/>
                </a:lnTo>
                <a:lnTo>
                  <a:pt x="7519567" y="4932599"/>
                </a:lnTo>
                <a:cubicBezTo>
                  <a:pt x="7513989" y="4931260"/>
                  <a:pt x="7510169" y="4930910"/>
                  <a:pt x="7507408" y="4931264"/>
                </a:cubicBezTo>
                <a:lnTo>
                  <a:pt x="7507036" y="4931591"/>
                </a:lnTo>
                <a:lnTo>
                  <a:pt x="7495791" y="4929639"/>
                </a:lnTo>
                <a:cubicBezTo>
                  <a:pt x="7476982" y="4925521"/>
                  <a:pt x="7422524" y="4942937"/>
                  <a:pt x="7405387" y="4937744"/>
                </a:cubicBezTo>
                <a:cubicBezTo>
                  <a:pt x="7374785" y="4940694"/>
                  <a:pt x="7333986" y="4941799"/>
                  <a:pt x="7312176" y="4947339"/>
                </a:cubicBezTo>
                <a:lnTo>
                  <a:pt x="7310849" y="4948781"/>
                </a:lnTo>
                <a:lnTo>
                  <a:pt x="7218556" y="4923532"/>
                </a:lnTo>
                <a:lnTo>
                  <a:pt x="7201098" y="4918982"/>
                </a:lnTo>
                <a:lnTo>
                  <a:pt x="7197000" y="4913624"/>
                </a:lnTo>
                <a:cubicBezTo>
                  <a:pt x="7192108" y="4910101"/>
                  <a:pt x="7184502" y="4907962"/>
                  <a:pt x="7170804" y="4908976"/>
                </a:cubicBezTo>
                <a:lnTo>
                  <a:pt x="7096984" y="4896748"/>
                </a:lnTo>
                <a:cubicBezTo>
                  <a:pt x="7061144" y="4895770"/>
                  <a:pt x="7050185" y="4894793"/>
                  <a:pt x="7018492" y="4897122"/>
                </a:cubicBezTo>
                <a:cubicBezTo>
                  <a:pt x="6937524" y="4886184"/>
                  <a:pt x="6943641" y="4862018"/>
                  <a:pt x="6904142" y="4867616"/>
                </a:cubicBezTo>
                <a:cubicBezTo>
                  <a:pt x="6871918" y="4872824"/>
                  <a:pt x="6787985" y="4853750"/>
                  <a:pt x="6708218" y="4839661"/>
                </a:cubicBezTo>
                <a:cubicBezTo>
                  <a:pt x="6649102" y="4830206"/>
                  <a:pt x="6628102" y="4816105"/>
                  <a:pt x="6549451" y="4810885"/>
                </a:cubicBezTo>
                <a:cubicBezTo>
                  <a:pt x="6472150" y="4766795"/>
                  <a:pt x="6409692" y="4790518"/>
                  <a:pt x="6317556" y="4764085"/>
                </a:cubicBezTo>
                <a:cubicBezTo>
                  <a:pt x="6297547" y="4748563"/>
                  <a:pt x="6209288" y="4765756"/>
                  <a:pt x="6168670" y="4761998"/>
                </a:cubicBezTo>
                <a:cubicBezTo>
                  <a:pt x="6128052" y="4758240"/>
                  <a:pt x="6090536" y="4744692"/>
                  <a:pt x="6073844" y="4741536"/>
                </a:cubicBezTo>
                <a:lnTo>
                  <a:pt x="6068526" y="4743073"/>
                </a:lnTo>
                <a:lnTo>
                  <a:pt x="6048634" y="4742390"/>
                </a:lnTo>
                <a:lnTo>
                  <a:pt x="6041279" y="4750739"/>
                </a:lnTo>
                <a:lnTo>
                  <a:pt x="6010088" y="4755832"/>
                </a:lnTo>
                <a:cubicBezTo>
                  <a:pt x="5998677" y="4756419"/>
                  <a:pt x="5970124" y="4755506"/>
                  <a:pt x="5957373" y="4752188"/>
                </a:cubicBezTo>
                <a:lnTo>
                  <a:pt x="5758915" y="4736496"/>
                </a:lnTo>
                <a:lnTo>
                  <a:pt x="5626957" y="4735473"/>
                </a:lnTo>
                <a:lnTo>
                  <a:pt x="5470902" y="4749493"/>
                </a:lnTo>
                <a:cubicBezTo>
                  <a:pt x="5478131" y="4762521"/>
                  <a:pt x="5439006" y="4748455"/>
                  <a:pt x="5432757" y="4760746"/>
                </a:cubicBezTo>
                <a:cubicBezTo>
                  <a:pt x="5429365" y="4770778"/>
                  <a:pt x="5391824" y="4775462"/>
                  <a:pt x="5381664" y="4778448"/>
                </a:cubicBezTo>
                <a:lnTo>
                  <a:pt x="5261760" y="4798865"/>
                </a:lnTo>
                <a:cubicBezTo>
                  <a:pt x="5251595" y="4799049"/>
                  <a:pt x="5230547" y="4807359"/>
                  <a:pt x="5222959" y="4809989"/>
                </a:cubicBezTo>
                <a:lnTo>
                  <a:pt x="5174657" y="4812979"/>
                </a:lnTo>
                <a:lnTo>
                  <a:pt x="5156551" y="4820202"/>
                </a:lnTo>
                <a:lnTo>
                  <a:pt x="5142595" y="4823602"/>
                </a:lnTo>
                <a:lnTo>
                  <a:pt x="5139593" y="4825703"/>
                </a:lnTo>
                <a:cubicBezTo>
                  <a:pt x="5133873" y="4829743"/>
                  <a:pt x="5128076" y="4833554"/>
                  <a:pt x="5121656" y="4836556"/>
                </a:cubicBezTo>
                <a:cubicBezTo>
                  <a:pt x="5108317" y="4807937"/>
                  <a:pt x="5064853" y="4857373"/>
                  <a:pt x="5065787" y="4829985"/>
                </a:cubicBezTo>
                <a:cubicBezTo>
                  <a:pt x="5028193" y="4841501"/>
                  <a:pt x="5038944" y="4812412"/>
                  <a:pt x="5011510" y="4846366"/>
                </a:cubicBezTo>
                <a:cubicBezTo>
                  <a:pt x="4937023" y="4845983"/>
                  <a:pt x="4916353" y="4832976"/>
                  <a:pt x="4840437" y="4870383"/>
                </a:cubicBezTo>
                <a:cubicBezTo>
                  <a:pt x="4806739" y="4887025"/>
                  <a:pt x="4784106" y="4898171"/>
                  <a:pt x="4762444" y="4898151"/>
                </a:cubicBezTo>
                <a:cubicBezTo>
                  <a:pt x="4741323" y="4902652"/>
                  <a:pt x="4729481" y="4905474"/>
                  <a:pt x="4723182" y="4907166"/>
                </a:cubicBezTo>
                <a:lnTo>
                  <a:pt x="4721173" y="4907914"/>
                </a:lnTo>
                <a:lnTo>
                  <a:pt x="4715524" y="4906639"/>
                </a:lnTo>
                <a:cubicBezTo>
                  <a:pt x="4680148" y="4913595"/>
                  <a:pt x="4524744" y="4914403"/>
                  <a:pt x="4515810" y="4916541"/>
                </a:cubicBezTo>
                <a:cubicBezTo>
                  <a:pt x="4457819" y="4929653"/>
                  <a:pt x="4462659" y="4930394"/>
                  <a:pt x="4428539" y="4927192"/>
                </a:cubicBezTo>
                <a:cubicBezTo>
                  <a:pt x="4423303" y="4923821"/>
                  <a:pt x="4368974" y="4930115"/>
                  <a:pt x="4362872" y="4928538"/>
                </a:cubicBezTo>
                <a:lnTo>
                  <a:pt x="4316962" y="4921923"/>
                </a:lnTo>
                <a:lnTo>
                  <a:pt x="4315106" y="4923264"/>
                </a:lnTo>
                <a:cubicBezTo>
                  <a:pt x="4306123" y="4926635"/>
                  <a:pt x="4299993" y="4926634"/>
                  <a:pt x="4295140" y="4925143"/>
                </a:cubicBezTo>
                <a:lnTo>
                  <a:pt x="4290059" y="4922226"/>
                </a:lnTo>
                <a:lnTo>
                  <a:pt x="4276138" y="4922472"/>
                </a:lnTo>
                <a:lnTo>
                  <a:pt x="4248113" y="4920148"/>
                </a:lnTo>
                <a:lnTo>
                  <a:pt x="4202046" y="4922943"/>
                </a:lnTo>
                <a:cubicBezTo>
                  <a:pt x="4201945" y="4923363"/>
                  <a:pt x="4201842" y="4923782"/>
                  <a:pt x="4201741" y="4924202"/>
                </a:cubicBezTo>
                <a:cubicBezTo>
                  <a:pt x="4200116" y="4927039"/>
                  <a:pt x="4197140" y="4929158"/>
                  <a:pt x="4191245" y="4929836"/>
                </a:cubicBezTo>
                <a:cubicBezTo>
                  <a:pt x="4204212" y="4947125"/>
                  <a:pt x="4161274" y="4945230"/>
                  <a:pt x="4142742" y="4945701"/>
                </a:cubicBezTo>
                <a:cubicBezTo>
                  <a:pt x="4124717" y="4952767"/>
                  <a:pt x="4099099" y="4966347"/>
                  <a:pt x="4083094" y="4972234"/>
                </a:cubicBezTo>
                <a:lnTo>
                  <a:pt x="4074543" y="4973069"/>
                </a:lnTo>
                <a:cubicBezTo>
                  <a:pt x="4074504" y="4973170"/>
                  <a:pt x="4074463" y="4973269"/>
                  <a:pt x="4074424" y="4973368"/>
                </a:cubicBezTo>
                <a:cubicBezTo>
                  <a:pt x="4072678" y="4974152"/>
                  <a:pt x="4069906" y="4974653"/>
                  <a:pt x="4065507" y="4974812"/>
                </a:cubicBezTo>
                <a:lnTo>
                  <a:pt x="4058951" y="4974594"/>
                </a:lnTo>
                <a:lnTo>
                  <a:pt x="4042361" y="4976215"/>
                </a:lnTo>
                <a:lnTo>
                  <a:pt x="4036993" y="4978649"/>
                </a:lnTo>
                <a:lnTo>
                  <a:pt x="4035360" y="4982316"/>
                </a:lnTo>
                <a:lnTo>
                  <a:pt x="4033775" y="4982081"/>
                </a:lnTo>
                <a:cubicBezTo>
                  <a:pt x="4021424" y="4977217"/>
                  <a:pt x="4016874" y="4968841"/>
                  <a:pt x="4004535" y="4994649"/>
                </a:cubicBezTo>
                <a:cubicBezTo>
                  <a:pt x="3976667" y="4987584"/>
                  <a:pt x="3972977" y="5002913"/>
                  <a:pt x="3936843" y="5012106"/>
                </a:cubicBezTo>
                <a:cubicBezTo>
                  <a:pt x="3920506" y="5004382"/>
                  <a:pt x="3908535" y="5009071"/>
                  <a:pt x="3897272" y="5017761"/>
                </a:cubicBezTo>
                <a:cubicBezTo>
                  <a:pt x="3861092" y="5017265"/>
                  <a:pt x="3829628" y="5031135"/>
                  <a:pt x="3789757" y="5037999"/>
                </a:cubicBezTo>
                <a:cubicBezTo>
                  <a:pt x="3741007" y="5052705"/>
                  <a:pt x="3725129" y="5054682"/>
                  <a:pt x="3682510" y="5061922"/>
                </a:cubicBezTo>
                <a:lnTo>
                  <a:pt x="3610032" y="5094193"/>
                </a:lnTo>
                <a:lnTo>
                  <a:pt x="3603852" y="5092831"/>
                </a:lnTo>
                <a:cubicBezTo>
                  <a:pt x="3599580" y="5092212"/>
                  <a:pt x="3596726" y="5092212"/>
                  <a:pt x="3594733" y="5092667"/>
                </a:cubicBezTo>
                <a:lnTo>
                  <a:pt x="3594498" y="5092936"/>
                </a:lnTo>
                <a:lnTo>
                  <a:pt x="3585975" y="5092246"/>
                </a:lnTo>
                <a:cubicBezTo>
                  <a:pt x="3571623" y="5090455"/>
                  <a:pt x="3549389" y="5104654"/>
                  <a:pt x="3536132" y="5101945"/>
                </a:cubicBezTo>
                <a:cubicBezTo>
                  <a:pt x="3513940" y="5106241"/>
                  <a:pt x="3488622" y="5099976"/>
                  <a:pt x="3473220" y="5105606"/>
                </a:cubicBezTo>
                <a:lnTo>
                  <a:pt x="3400725" y="5117654"/>
                </a:lnTo>
                <a:lnTo>
                  <a:pt x="3375935" y="5106247"/>
                </a:lnTo>
                <a:lnTo>
                  <a:pt x="3348219" y="5109860"/>
                </a:lnTo>
                <a:cubicBezTo>
                  <a:pt x="3337206" y="5110533"/>
                  <a:pt x="3327054" y="5111295"/>
                  <a:pt x="3319639" y="5114795"/>
                </a:cubicBezTo>
                <a:lnTo>
                  <a:pt x="3248529" y="5133347"/>
                </a:lnTo>
                <a:lnTo>
                  <a:pt x="3210308" y="5119794"/>
                </a:lnTo>
                <a:cubicBezTo>
                  <a:pt x="3206088" y="5117870"/>
                  <a:pt x="3200152" y="5117326"/>
                  <a:pt x="3190375" y="5119915"/>
                </a:cubicBezTo>
                <a:lnTo>
                  <a:pt x="3188145" y="5121096"/>
                </a:lnTo>
                <a:cubicBezTo>
                  <a:pt x="3182625" y="5119116"/>
                  <a:pt x="3141856" y="5121682"/>
                  <a:pt x="3108596" y="5122416"/>
                </a:cubicBezTo>
                <a:cubicBezTo>
                  <a:pt x="3055968" y="5124842"/>
                  <a:pt x="3048940" y="5117475"/>
                  <a:pt x="2988584" y="5125502"/>
                </a:cubicBezTo>
                <a:cubicBezTo>
                  <a:pt x="2928853" y="5129690"/>
                  <a:pt x="2917951" y="5124649"/>
                  <a:pt x="2876540" y="5133019"/>
                </a:cubicBezTo>
                <a:lnTo>
                  <a:pt x="2626864" y="5133771"/>
                </a:lnTo>
                <a:cubicBezTo>
                  <a:pt x="2562348" y="5111858"/>
                  <a:pt x="2563422" y="5142456"/>
                  <a:pt x="2491422" y="5135486"/>
                </a:cubicBezTo>
                <a:cubicBezTo>
                  <a:pt x="2433091" y="5200962"/>
                  <a:pt x="2455709" y="5160483"/>
                  <a:pt x="2415617" y="5168715"/>
                </a:cubicBezTo>
                <a:lnTo>
                  <a:pt x="2290098" y="5166151"/>
                </a:lnTo>
                <a:cubicBezTo>
                  <a:pt x="2257057" y="5152522"/>
                  <a:pt x="2202458" y="5187690"/>
                  <a:pt x="2161714" y="5169302"/>
                </a:cubicBezTo>
                <a:cubicBezTo>
                  <a:pt x="2122714" y="5172302"/>
                  <a:pt x="2080450" y="5180350"/>
                  <a:pt x="2056089" y="5184144"/>
                </a:cubicBezTo>
                <a:cubicBezTo>
                  <a:pt x="2019828" y="5191108"/>
                  <a:pt x="1978839" y="5203797"/>
                  <a:pt x="1944153" y="5211084"/>
                </a:cubicBezTo>
                <a:cubicBezTo>
                  <a:pt x="1925867" y="5199079"/>
                  <a:pt x="1896027" y="5224183"/>
                  <a:pt x="1847968" y="5227868"/>
                </a:cubicBezTo>
                <a:cubicBezTo>
                  <a:pt x="1827977" y="5213971"/>
                  <a:pt x="1815570" y="5230544"/>
                  <a:pt x="1777083" y="5212267"/>
                </a:cubicBezTo>
                <a:cubicBezTo>
                  <a:pt x="1775439" y="5214216"/>
                  <a:pt x="1773397" y="5216035"/>
                  <a:pt x="1771025" y="5217668"/>
                </a:cubicBezTo>
                <a:cubicBezTo>
                  <a:pt x="1757251" y="5227146"/>
                  <a:pt x="1735528" y="5228402"/>
                  <a:pt x="1722509" y="5220470"/>
                </a:cubicBezTo>
                <a:cubicBezTo>
                  <a:pt x="1691779" y="5208440"/>
                  <a:pt x="1662321" y="5203305"/>
                  <a:pt x="1633941" y="5200774"/>
                </a:cubicBezTo>
                <a:lnTo>
                  <a:pt x="1586145" y="5210184"/>
                </a:lnTo>
                <a:cubicBezTo>
                  <a:pt x="1567948" y="5215416"/>
                  <a:pt x="1545900" y="5226363"/>
                  <a:pt x="1524748" y="5232173"/>
                </a:cubicBezTo>
                <a:cubicBezTo>
                  <a:pt x="1502586" y="5235395"/>
                  <a:pt x="1478013" y="5230993"/>
                  <a:pt x="1459242" y="5245044"/>
                </a:cubicBezTo>
                <a:cubicBezTo>
                  <a:pt x="1421474" y="5260197"/>
                  <a:pt x="1374524" y="5244220"/>
                  <a:pt x="1349457" y="5280705"/>
                </a:cubicBezTo>
                <a:cubicBezTo>
                  <a:pt x="1273276" y="5302389"/>
                  <a:pt x="1121512" y="5336260"/>
                  <a:pt x="1009212" y="5361227"/>
                </a:cubicBezTo>
                <a:cubicBezTo>
                  <a:pt x="939016" y="5373529"/>
                  <a:pt x="866895" y="5370149"/>
                  <a:pt x="808572" y="5377024"/>
                </a:cubicBezTo>
                <a:cubicBezTo>
                  <a:pt x="802823" y="5374184"/>
                  <a:pt x="726016" y="5397963"/>
                  <a:pt x="719549" y="5396991"/>
                </a:cubicBezTo>
                <a:lnTo>
                  <a:pt x="698795" y="5397657"/>
                </a:lnTo>
                <a:cubicBezTo>
                  <a:pt x="689833" y="5401894"/>
                  <a:pt x="683492" y="5402495"/>
                  <a:pt x="678327" y="5401487"/>
                </a:cubicBezTo>
                <a:lnTo>
                  <a:pt x="672784" y="5399085"/>
                </a:lnTo>
                <a:lnTo>
                  <a:pt x="658406" y="5400696"/>
                </a:lnTo>
                <a:lnTo>
                  <a:pt x="629185" y="5401132"/>
                </a:lnTo>
                <a:lnTo>
                  <a:pt x="624558" y="5403782"/>
                </a:lnTo>
                <a:lnTo>
                  <a:pt x="581798" y="5408438"/>
                </a:lnTo>
                <a:cubicBezTo>
                  <a:pt x="581736" y="5408865"/>
                  <a:pt x="581671" y="5409294"/>
                  <a:pt x="581608" y="5409722"/>
                </a:cubicBezTo>
                <a:cubicBezTo>
                  <a:pt x="580204" y="5412704"/>
                  <a:pt x="577331" y="5415106"/>
                  <a:pt x="571299" y="5416358"/>
                </a:cubicBezTo>
                <a:cubicBezTo>
                  <a:pt x="551623" y="5426267"/>
                  <a:pt x="484499" y="5459654"/>
                  <a:pt x="463549" y="5469173"/>
                </a:cubicBezTo>
                <a:cubicBezTo>
                  <a:pt x="453136" y="5470720"/>
                  <a:pt x="449731" y="5472678"/>
                  <a:pt x="445606" y="5473465"/>
                </a:cubicBezTo>
                <a:lnTo>
                  <a:pt x="438799" y="5473893"/>
                </a:lnTo>
                <a:cubicBezTo>
                  <a:pt x="417222" y="5482183"/>
                  <a:pt x="343312" y="5513407"/>
                  <a:pt x="316138" y="5523213"/>
                </a:cubicBezTo>
                <a:cubicBezTo>
                  <a:pt x="298481" y="5517132"/>
                  <a:pt x="286556" y="5522972"/>
                  <a:pt x="275748" y="5532726"/>
                </a:cubicBezTo>
                <a:cubicBezTo>
                  <a:pt x="238274" y="5535784"/>
                  <a:pt x="207076" y="5552679"/>
                  <a:pt x="166496" y="5563424"/>
                </a:cubicBezTo>
                <a:lnTo>
                  <a:pt x="0" y="5629888"/>
                </a:lnTo>
                <a:close/>
              </a:path>
            </a:pathLst>
          </a:cu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CuadroTexto 7">
            <a:extLst>
              <a:ext uri="{FF2B5EF4-FFF2-40B4-BE49-F238E27FC236}">
                <a16:creationId xmlns:a16="http://schemas.microsoft.com/office/drawing/2014/main" id="{77D004D7-5238-171B-5CB0-67782396CED3}"/>
              </a:ext>
            </a:extLst>
          </p:cNvPr>
          <p:cNvSpPr txBox="1"/>
          <p:nvPr/>
        </p:nvSpPr>
        <p:spPr>
          <a:xfrm>
            <a:off x="1255059" y="5886533"/>
            <a:ext cx="9681882" cy="73988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pPr algn="ctr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s-ES_tradnl" sz="3600" b="1" i="1" dirty="0">
                <a:solidFill>
                  <a:srgbClr val="00B050"/>
                </a:solidFill>
                <a:latin typeface="+mj-lt"/>
                <a:ea typeface="+mj-ea"/>
                <a:cs typeface="+mj-cs"/>
              </a:rPr>
              <a:t>RÁPIDO, FLEXIBLE Y OPORTUNISTA </a:t>
            </a:r>
          </a:p>
        </p:txBody>
      </p:sp>
    </p:spTree>
    <p:extLst>
      <p:ext uri="{BB962C8B-B14F-4D97-AF65-F5344CB8AC3E}">
        <p14:creationId xmlns:p14="http://schemas.microsoft.com/office/powerpoint/2010/main" val="3729772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6151" name="Rectangle 6150">
            <a:extLst>
              <a:ext uri="{FF2B5EF4-FFF2-40B4-BE49-F238E27FC236}">
                <a16:creationId xmlns:a16="http://schemas.microsoft.com/office/drawing/2014/main" id="{24D46527-8963-4773-8769-07E6ACE0848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sp>
        <p:nvSpPr>
          <p:cNvPr id="2" name="Título 1">
            <a:extLst>
              <a:ext uri="{FF2B5EF4-FFF2-40B4-BE49-F238E27FC236}">
                <a16:creationId xmlns:a16="http://schemas.microsoft.com/office/drawing/2014/main" id="{E3BB1A3E-E8A4-C904-E827-42150A22981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96000" y="365125"/>
            <a:ext cx="5257800" cy="1325563"/>
          </a:xfrm>
        </p:spPr>
        <p:txBody>
          <a:bodyPr>
            <a:normAutofit/>
          </a:bodyPr>
          <a:lstStyle/>
          <a:p>
            <a:r>
              <a:rPr lang="es-ES_tradnl" b="1" i="1"/>
              <a:t>GUERRA DE MANIOBRA </a:t>
            </a:r>
          </a:p>
        </p:txBody>
      </p:sp>
      <p:pic>
        <p:nvPicPr>
          <p:cNvPr id="6146" name="Picture 2" descr="The Blitzkrieg Legend - The 1940 Campaign in the West ebooks by Karl-Heinz Frieser">
            <a:extLst>
              <a:ext uri="{FF2B5EF4-FFF2-40B4-BE49-F238E27FC236}">
                <a16:creationId xmlns:a16="http://schemas.microsoft.com/office/drawing/2014/main" id="{B0667F72-1D3C-FD6E-5E66-1434B7BA982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183939" y="365125"/>
            <a:ext cx="3824617" cy="5884027"/>
          </a:xfrm>
          <a:custGeom>
            <a:avLst/>
            <a:gdLst/>
            <a:ahLst/>
            <a:cxnLst/>
            <a:rect l="l" t="t" r="r" b="b"/>
            <a:pathLst>
              <a:path w="4643496" h="5550370">
                <a:moveTo>
                  <a:pt x="81586" y="0"/>
                </a:moveTo>
                <a:lnTo>
                  <a:pt x="4561910" y="0"/>
                </a:lnTo>
                <a:cubicBezTo>
                  <a:pt x="4606969" y="0"/>
                  <a:pt x="4643496" y="36527"/>
                  <a:pt x="4643496" y="81586"/>
                </a:cubicBezTo>
                <a:lnTo>
                  <a:pt x="4643496" y="5468784"/>
                </a:lnTo>
                <a:cubicBezTo>
                  <a:pt x="4643496" y="5513843"/>
                  <a:pt x="4606969" y="5550370"/>
                  <a:pt x="4561910" y="5550370"/>
                </a:cubicBezTo>
                <a:lnTo>
                  <a:pt x="81586" y="5550370"/>
                </a:lnTo>
                <a:cubicBezTo>
                  <a:pt x="36527" y="5550370"/>
                  <a:pt x="0" y="5513843"/>
                  <a:pt x="0" y="5468784"/>
                </a:cubicBezTo>
                <a:lnTo>
                  <a:pt x="0" y="81586"/>
                </a:lnTo>
                <a:cubicBezTo>
                  <a:pt x="0" y="36527"/>
                  <a:pt x="36527" y="0"/>
                  <a:pt x="81586" y="0"/>
                </a:cubicBezTo>
                <a:close/>
              </a:path>
            </a:pathLst>
          </a:cu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C57325EA-291C-9F6E-DEFE-3020544F67B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096000" y="1825625"/>
            <a:ext cx="5257800" cy="4351338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s-ES_tradnl" i="1" dirty="0"/>
              <a:t>Guerra de maniobra es una doctrina de combate que busca afectar la cohesión del enemigo mediante </a:t>
            </a:r>
            <a:r>
              <a:rPr lang="es-ES_tradnl" b="1" i="1" dirty="0"/>
              <a:t>rápidas</a:t>
            </a:r>
            <a:r>
              <a:rPr lang="es-ES_tradnl" i="1" dirty="0"/>
              <a:t>, </a:t>
            </a:r>
            <a:r>
              <a:rPr lang="es-ES_tradnl" b="1" i="1" dirty="0"/>
              <a:t>enfocadas</a:t>
            </a:r>
            <a:r>
              <a:rPr lang="es-ES_tradnl" i="1" dirty="0"/>
              <a:t> e </a:t>
            </a:r>
            <a:r>
              <a:rPr lang="es-ES_tradnl" b="1" i="1" dirty="0"/>
              <a:t>inesperadas</a:t>
            </a:r>
            <a:r>
              <a:rPr lang="es-ES_tradnl" i="1" dirty="0"/>
              <a:t> acciones; generando la derrota </a:t>
            </a:r>
            <a:r>
              <a:rPr lang="es-ES_tradnl" b="1" i="1" dirty="0"/>
              <a:t>mental</a:t>
            </a:r>
            <a:r>
              <a:rPr lang="es-ES_tradnl" i="1" dirty="0"/>
              <a:t> enemiga (voluntad). </a:t>
            </a:r>
          </a:p>
        </p:txBody>
      </p:sp>
      <p:sp>
        <p:nvSpPr>
          <p:cNvPr id="6153" name="Arc 6152">
            <a:extLst>
              <a:ext uri="{FF2B5EF4-FFF2-40B4-BE49-F238E27FC236}">
                <a16:creationId xmlns:a16="http://schemas.microsoft.com/office/drawing/2014/main" id="{920E13D1-85D7-4BF3-9903-59216CB5AE1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>
            <a:off x="4365355" y="705367"/>
            <a:ext cx="2987899" cy="2987899"/>
          </a:xfrm>
          <a:prstGeom prst="arc">
            <a:avLst>
              <a:gd name="adj1" fmla="val 14441841"/>
              <a:gd name="adj2" fmla="val 0"/>
            </a:avLst>
          </a:prstGeom>
          <a:ln w="127000" cap="rnd">
            <a:solidFill>
              <a:schemeClr val="accent4"/>
            </a:solidFill>
            <a:prstDash val="dash"/>
            <a:miter lim="800000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45657701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7175" name="Rectangle 7174">
            <a:extLst>
              <a:ext uri="{FF2B5EF4-FFF2-40B4-BE49-F238E27FC236}">
                <a16:creationId xmlns:a16="http://schemas.microsoft.com/office/drawing/2014/main" id="{327D73B4-9F5C-4A64-A179-51B9500CB8B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ítulo 1">
            <a:extLst>
              <a:ext uri="{FF2B5EF4-FFF2-40B4-BE49-F238E27FC236}">
                <a16:creationId xmlns:a16="http://schemas.microsoft.com/office/drawing/2014/main" id="{63453311-B9FB-D2B6-FBA7-DF409E45FF1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657715" y="467271"/>
            <a:ext cx="4195674" cy="2052522"/>
          </a:xfrm>
        </p:spPr>
        <p:txBody>
          <a:bodyPr anchor="b">
            <a:normAutofit/>
          </a:bodyPr>
          <a:lstStyle/>
          <a:p>
            <a:r>
              <a:rPr lang="es-ES_tradnl" sz="5600" b="1" i="1" dirty="0"/>
              <a:t>VELOCIDAD: TEMPO</a:t>
            </a:r>
          </a:p>
        </p:txBody>
      </p:sp>
      <p:sp>
        <p:nvSpPr>
          <p:cNvPr id="7177" name="Oval 7176">
            <a:extLst>
              <a:ext uri="{FF2B5EF4-FFF2-40B4-BE49-F238E27FC236}">
                <a16:creationId xmlns:a16="http://schemas.microsoft.com/office/drawing/2014/main" id="{C1F06963-6374-4B48-844F-071A9BAAAE0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22965" y="554152"/>
            <a:ext cx="5742189" cy="5742189"/>
          </a:xfrm>
          <a:prstGeom prst="ellipse">
            <a:avLst/>
          </a:prstGeom>
          <a:gradFill flip="none" rotWithShape="1">
            <a:gsLst>
              <a:gs pos="0">
                <a:schemeClr val="accent1"/>
              </a:gs>
              <a:gs pos="100000">
                <a:schemeClr val="accent2"/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7170" name="Picture 2">
            <a:extLst>
              <a:ext uri="{FF2B5EF4-FFF2-40B4-BE49-F238E27FC236}">
                <a16:creationId xmlns:a16="http://schemas.microsoft.com/office/drawing/2014/main" id="{53001E86-2198-044E-E3D1-27828554C0F2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0375" r="9626" b="1"/>
          <a:stretch/>
        </p:blipFill>
        <p:spPr bwMode="auto">
          <a:xfrm>
            <a:off x="505418" y="554151"/>
            <a:ext cx="5742189" cy="5742189"/>
          </a:xfrm>
          <a:custGeom>
            <a:avLst/>
            <a:gdLst/>
            <a:ahLst/>
            <a:cxnLst/>
            <a:rect l="l" t="t" r="r" b="b"/>
            <a:pathLst>
              <a:path w="1838528" h="1838528">
                <a:moveTo>
                  <a:pt x="919264" y="0"/>
                </a:moveTo>
                <a:cubicBezTo>
                  <a:pt x="1426959" y="0"/>
                  <a:pt x="1838528" y="411569"/>
                  <a:pt x="1838528" y="919264"/>
                </a:cubicBezTo>
                <a:cubicBezTo>
                  <a:pt x="1838528" y="1426959"/>
                  <a:pt x="1426959" y="1838528"/>
                  <a:pt x="919264" y="1838528"/>
                </a:cubicBezTo>
                <a:cubicBezTo>
                  <a:pt x="411569" y="1838528"/>
                  <a:pt x="0" y="1426959"/>
                  <a:pt x="0" y="919264"/>
                </a:cubicBezTo>
                <a:cubicBezTo>
                  <a:pt x="0" y="411569"/>
                  <a:pt x="411569" y="0"/>
                  <a:pt x="919264" y="0"/>
                </a:cubicBezTo>
                <a:close/>
              </a:path>
            </a:pathLst>
          </a:cu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179" name="!!plus graphic">
            <a:extLst>
              <a:ext uri="{FF2B5EF4-FFF2-40B4-BE49-F238E27FC236}">
                <a16:creationId xmlns:a16="http://schemas.microsoft.com/office/drawing/2014/main" id="{6CB927A4-E432-4310-9CD5-E89FF506317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004956" y="703679"/>
            <a:ext cx="171515" cy="171515"/>
          </a:xfrm>
          <a:custGeom>
            <a:avLst/>
            <a:gdLst>
              <a:gd name="connsiteX0" fmla="*/ 159874 w 171515"/>
              <a:gd name="connsiteY0" fmla="*/ 74116 h 171515"/>
              <a:gd name="connsiteX1" fmla="*/ 97399 w 171515"/>
              <a:gd name="connsiteY1" fmla="*/ 74116 h 171515"/>
              <a:gd name="connsiteX2" fmla="*/ 97399 w 171515"/>
              <a:gd name="connsiteY2" fmla="*/ 11641 h 171515"/>
              <a:gd name="connsiteX3" fmla="*/ 85758 w 171515"/>
              <a:gd name="connsiteY3" fmla="*/ 0 h 171515"/>
              <a:gd name="connsiteX4" fmla="*/ 74116 w 171515"/>
              <a:gd name="connsiteY4" fmla="*/ 11641 h 171515"/>
              <a:gd name="connsiteX5" fmla="*/ 74116 w 171515"/>
              <a:gd name="connsiteY5" fmla="*/ 74116 h 171515"/>
              <a:gd name="connsiteX6" fmla="*/ 11641 w 171515"/>
              <a:gd name="connsiteY6" fmla="*/ 74116 h 171515"/>
              <a:gd name="connsiteX7" fmla="*/ 0 w 171515"/>
              <a:gd name="connsiteY7" fmla="*/ 85758 h 171515"/>
              <a:gd name="connsiteX8" fmla="*/ 11641 w 171515"/>
              <a:gd name="connsiteY8" fmla="*/ 97399 h 171515"/>
              <a:gd name="connsiteX9" fmla="*/ 74116 w 171515"/>
              <a:gd name="connsiteY9" fmla="*/ 97399 h 171515"/>
              <a:gd name="connsiteX10" fmla="*/ 74116 w 171515"/>
              <a:gd name="connsiteY10" fmla="*/ 159874 h 171515"/>
              <a:gd name="connsiteX11" fmla="*/ 85758 w 171515"/>
              <a:gd name="connsiteY11" fmla="*/ 171515 h 171515"/>
              <a:gd name="connsiteX12" fmla="*/ 97399 w 171515"/>
              <a:gd name="connsiteY12" fmla="*/ 159874 h 171515"/>
              <a:gd name="connsiteX13" fmla="*/ 97399 w 171515"/>
              <a:gd name="connsiteY13" fmla="*/ 97399 h 171515"/>
              <a:gd name="connsiteX14" fmla="*/ 159874 w 171515"/>
              <a:gd name="connsiteY14" fmla="*/ 97399 h 171515"/>
              <a:gd name="connsiteX15" fmla="*/ 171515 w 171515"/>
              <a:gd name="connsiteY15" fmla="*/ 85758 h 171515"/>
              <a:gd name="connsiteX16" fmla="*/ 159874 w 171515"/>
              <a:gd name="connsiteY16" fmla="*/ 74116 h 17151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171515" h="171515">
                <a:moveTo>
                  <a:pt x="159874" y="74116"/>
                </a:moveTo>
                <a:lnTo>
                  <a:pt x="97399" y="74116"/>
                </a:lnTo>
                <a:lnTo>
                  <a:pt x="97399" y="11641"/>
                </a:lnTo>
                <a:cubicBezTo>
                  <a:pt x="97399" y="5212"/>
                  <a:pt x="92187" y="0"/>
                  <a:pt x="85758" y="0"/>
                </a:cubicBezTo>
                <a:cubicBezTo>
                  <a:pt x="79328" y="0"/>
                  <a:pt x="74116" y="5212"/>
                  <a:pt x="74116" y="11641"/>
                </a:cubicBezTo>
                <a:lnTo>
                  <a:pt x="74116" y="74116"/>
                </a:lnTo>
                <a:lnTo>
                  <a:pt x="11641" y="74116"/>
                </a:lnTo>
                <a:cubicBezTo>
                  <a:pt x="5212" y="74116"/>
                  <a:pt x="0" y="79328"/>
                  <a:pt x="0" y="85758"/>
                </a:cubicBezTo>
                <a:cubicBezTo>
                  <a:pt x="0" y="92187"/>
                  <a:pt x="5212" y="97399"/>
                  <a:pt x="11641" y="97399"/>
                </a:cubicBezTo>
                <a:lnTo>
                  <a:pt x="74116" y="97399"/>
                </a:lnTo>
                <a:lnTo>
                  <a:pt x="74116" y="159874"/>
                </a:lnTo>
                <a:cubicBezTo>
                  <a:pt x="74116" y="166303"/>
                  <a:pt x="79328" y="171515"/>
                  <a:pt x="85758" y="171515"/>
                </a:cubicBezTo>
                <a:cubicBezTo>
                  <a:pt x="92187" y="171515"/>
                  <a:pt x="97399" y="166303"/>
                  <a:pt x="97399" y="159874"/>
                </a:cubicBezTo>
                <a:lnTo>
                  <a:pt x="97399" y="97399"/>
                </a:lnTo>
                <a:lnTo>
                  <a:pt x="159874" y="97399"/>
                </a:lnTo>
                <a:cubicBezTo>
                  <a:pt x="166303" y="97399"/>
                  <a:pt x="171515" y="92187"/>
                  <a:pt x="171515" y="85758"/>
                </a:cubicBezTo>
                <a:cubicBezTo>
                  <a:pt x="171515" y="79328"/>
                  <a:pt x="166303" y="74116"/>
                  <a:pt x="159874" y="74116"/>
                </a:cubicBezTo>
                <a:close/>
              </a:path>
            </a:pathLst>
          </a:custGeom>
          <a:solidFill>
            <a:schemeClr val="accent1"/>
          </a:solidFill>
          <a:ln w="776" cap="flat">
            <a:noFill/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sp>
        <p:nvSpPr>
          <p:cNvPr id="7184" name="!!circle graphic">
            <a:extLst>
              <a:ext uri="{FF2B5EF4-FFF2-40B4-BE49-F238E27FC236}">
                <a16:creationId xmlns:a16="http://schemas.microsoft.com/office/drawing/2014/main" id="{1453BF6C-B012-48B7-B4E8-6D7AC7C27D0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22753" y="1562696"/>
            <a:ext cx="157545" cy="157545"/>
          </a:xfrm>
          <a:custGeom>
            <a:avLst/>
            <a:gdLst>
              <a:gd name="connsiteX0" fmla="*/ 78773 w 157545"/>
              <a:gd name="connsiteY0" fmla="*/ 23283 h 157545"/>
              <a:gd name="connsiteX1" fmla="*/ 134262 w 157545"/>
              <a:gd name="connsiteY1" fmla="*/ 78773 h 157545"/>
              <a:gd name="connsiteX2" fmla="*/ 78773 w 157545"/>
              <a:gd name="connsiteY2" fmla="*/ 134262 h 157545"/>
              <a:gd name="connsiteX3" fmla="*/ 23283 w 157545"/>
              <a:gd name="connsiteY3" fmla="*/ 78773 h 157545"/>
              <a:gd name="connsiteX4" fmla="*/ 78773 w 157545"/>
              <a:gd name="connsiteY4" fmla="*/ 23283 h 157545"/>
              <a:gd name="connsiteX5" fmla="*/ 78773 w 157545"/>
              <a:gd name="connsiteY5" fmla="*/ 0 h 157545"/>
              <a:gd name="connsiteX6" fmla="*/ 0 w 157545"/>
              <a:gd name="connsiteY6" fmla="*/ 78773 h 157545"/>
              <a:gd name="connsiteX7" fmla="*/ 78773 w 157545"/>
              <a:gd name="connsiteY7" fmla="*/ 157545 h 157545"/>
              <a:gd name="connsiteX8" fmla="*/ 157545 w 157545"/>
              <a:gd name="connsiteY8" fmla="*/ 78773 h 157545"/>
              <a:gd name="connsiteX9" fmla="*/ 78773 w 157545"/>
              <a:gd name="connsiteY9" fmla="*/ 0 h 15754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157545" h="157545">
                <a:moveTo>
                  <a:pt x="78773" y="23283"/>
                </a:moveTo>
                <a:cubicBezTo>
                  <a:pt x="109419" y="23283"/>
                  <a:pt x="134262" y="48126"/>
                  <a:pt x="134262" y="78773"/>
                </a:cubicBezTo>
                <a:cubicBezTo>
                  <a:pt x="134262" y="109419"/>
                  <a:pt x="109419" y="134262"/>
                  <a:pt x="78773" y="134262"/>
                </a:cubicBezTo>
                <a:cubicBezTo>
                  <a:pt x="48126" y="134262"/>
                  <a:pt x="23283" y="109419"/>
                  <a:pt x="23283" y="78773"/>
                </a:cubicBezTo>
                <a:cubicBezTo>
                  <a:pt x="23312" y="48139"/>
                  <a:pt x="48139" y="23312"/>
                  <a:pt x="78773" y="23283"/>
                </a:cubicBezTo>
                <a:moveTo>
                  <a:pt x="78773" y="0"/>
                </a:moveTo>
                <a:cubicBezTo>
                  <a:pt x="35268" y="0"/>
                  <a:pt x="0" y="35268"/>
                  <a:pt x="0" y="78773"/>
                </a:cubicBezTo>
                <a:cubicBezTo>
                  <a:pt x="0" y="122277"/>
                  <a:pt x="35268" y="157545"/>
                  <a:pt x="78773" y="157545"/>
                </a:cubicBezTo>
                <a:cubicBezTo>
                  <a:pt x="122277" y="157545"/>
                  <a:pt x="157545" y="122277"/>
                  <a:pt x="157545" y="78773"/>
                </a:cubicBezTo>
                <a:cubicBezTo>
                  <a:pt x="157545" y="35268"/>
                  <a:pt x="122277" y="0"/>
                  <a:pt x="78773" y="0"/>
                </a:cubicBezTo>
                <a:close/>
              </a:path>
            </a:pathLst>
          </a:custGeom>
          <a:solidFill>
            <a:schemeClr val="accent1"/>
          </a:solidFill>
          <a:ln w="751" cap="flat">
            <a:noFill/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8E43D37D-0623-E196-D977-9F5BD88DC36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247607" y="2990818"/>
            <a:ext cx="5338550" cy="2913872"/>
          </a:xfrm>
        </p:spPr>
        <p:txBody>
          <a:bodyPr anchor="t">
            <a:normAutofit/>
          </a:bodyPr>
          <a:lstStyle/>
          <a:p>
            <a:pPr marL="0" indent="0">
              <a:buNone/>
            </a:pPr>
            <a:r>
              <a:rPr lang="es-ES_tradnl" sz="2000" dirty="0">
                <a:solidFill>
                  <a:schemeClr val="tx1">
                    <a:alpha val="80000"/>
                  </a:schemeClr>
                </a:solidFill>
              </a:rPr>
              <a:t>OBSERVAR, ORIENTAR, DECIR Y ACCIONAR; A UNA VELOCIDAD COMPARATIVAMENTE SUPERIOR:</a:t>
            </a:r>
          </a:p>
          <a:p>
            <a:pPr marL="0" indent="0">
              <a:buNone/>
            </a:pPr>
            <a:r>
              <a:rPr lang="es-ES_tradnl" sz="2000" dirty="0">
                <a:solidFill>
                  <a:schemeClr val="tx1">
                    <a:alpha val="80000"/>
                  </a:schemeClr>
                </a:solidFill>
              </a:rPr>
              <a:t> MANTENCIÓN DE LA INICIATIVA “TEMPORAL”</a:t>
            </a:r>
          </a:p>
        </p:txBody>
      </p:sp>
      <p:sp>
        <p:nvSpPr>
          <p:cNvPr id="7183" name="!!dot graphic">
            <a:extLst>
              <a:ext uri="{FF2B5EF4-FFF2-40B4-BE49-F238E27FC236}">
                <a16:creationId xmlns:a16="http://schemas.microsoft.com/office/drawing/2014/main" id="{E3020543-B24B-4EC4-8FFC-8DD88EEA91A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454149" y="5775082"/>
            <a:ext cx="112426" cy="112426"/>
          </a:xfrm>
          <a:custGeom>
            <a:avLst/>
            <a:gdLst>
              <a:gd name="connsiteX0" fmla="*/ 112426 w 112426"/>
              <a:gd name="connsiteY0" fmla="*/ 56213 h 112426"/>
              <a:gd name="connsiteX1" fmla="*/ 56213 w 112426"/>
              <a:gd name="connsiteY1" fmla="*/ 112426 h 112426"/>
              <a:gd name="connsiteX2" fmla="*/ 0 w 112426"/>
              <a:gd name="connsiteY2" fmla="*/ 56213 h 112426"/>
              <a:gd name="connsiteX3" fmla="*/ 56213 w 112426"/>
              <a:gd name="connsiteY3" fmla="*/ 0 h 112426"/>
              <a:gd name="connsiteX4" fmla="*/ 112426 w 112426"/>
              <a:gd name="connsiteY4" fmla="*/ 56213 h 11242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12426" h="112426">
                <a:moveTo>
                  <a:pt x="112426" y="56213"/>
                </a:moveTo>
                <a:cubicBezTo>
                  <a:pt x="112426" y="87259"/>
                  <a:pt x="87259" y="112426"/>
                  <a:pt x="56213" y="112426"/>
                </a:cubicBezTo>
                <a:cubicBezTo>
                  <a:pt x="25167" y="112426"/>
                  <a:pt x="0" y="87259"/>
                  <a:pt x="0" y="56213"/>
                </a:cubicBezTo>
                <a:cubicBezTo>
                  <a:pt x="0" y="25167"/>
                  <a:pt x="25167" y="0"/>
                  <a:pt x="56213" y="0"/>
                </a:cubicBezTo>
                <a:cubicBezTo>
                  <a:pt x="87259" y="0"/>
                  <a:pt x="112426" y="25167"/>
                  <a:pt x="112426" y="56213"/>
                </a:cubicBezTo>
                <a:close/>
              </a:path>
            </a:pathLst>
          </a:custGeom>
          <a:solidFill>
            <a:schemeClr val="accent1"/>
          </a:solidFill>
          <a:ln w="516" cap="flat">
            <a:noFill/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cxnSp>
        <p:nvCxnSpPr>
          <p:cNvPr id="7185" name="!!Straight Connector">
            <a:extLst>
              <a:ext uri="{FF2B5EF4-FFF2-40B4-BE49-F238E27FC236}">
                <a16:creationId xmlns:a16="http://schemas.microsoft.com/office/drawing/2014/main" id="{C49DA8F6-BCC1-4447-B54C-57856834B94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11586162" y="3619272"/>
            <a:ext cx="0" cy="3238728"/>
          </a:xfrm>
          <a:prstGeom prst="line">
            <a:avLst/>
          </a:prstGeom>
          <a:ln w="25400" cap="sq">
            <a:gradFill flip="none" rotWithShape="1">
              <a:gsLst>
                <a:gs pos="0">
                  <a:schemeClr val="accent1"/>
                </a:gs>
                <a:gs pos="100000">
                  <a:schemeClr val="accent2"/>
                </a:gs>
              </a:gsLst>
              <a:lin ang="16200000" scaled="1"/>
              <a:tileRect/>
            </a:gradFill>
            <a:bevel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66319707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E3BB1A3E-E8A4-C904-E827-42150A22981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96000" y="365125"/>
            <a:ext cx="5257800" cy="1325563"/>
          </a:xfrm>
        </p:spPr>
        <p:txBody>
          <a:bodyPr>
            <a:normAutofit/>
          </a:bodyPr>
          <a:lstStyle/>
          <a:p>
            <a:r>
              <a:rPr lang="es-ES_tradnl" b="1" i="1" dirty="0"/>
              <a:t>GUERRA DE MANIOBRA </a:t>
            </a:r>
          </a:p>
        </p:txBody>
      </p:sp>
      <p:pic>
        <p:nvPicPr>
          <p:cNvPr id="6146" name="Picture 2" descr="The Blitzkrieg Legend - The 1940 Campaign in the West ebooks by Karl-Heinz Frieser">
            <a:extLst>
              <a:ext uri="{FF2B5EF4-FFF2-40B4-BE49-F238E27FC236}">
                <a16:creationId xmlns:a16="http://schemas.microsoft.com/office/drawing/2014/main" id="{B0667F72-1D3C-FD6E-5E66-1434B7BA982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183939" y="365125"/>
            <a:ext cx="3824617" cy="5884027"/>
          </a:xfrm>
          <a:custGeom>
            <a:avLst/>
            <a:gdLst/>
            <a:ahLst/>
            <a:cxnLst/>
            <a:rect l="l" t="t" r="r" b="b"/>
            <a:pathLst>
              <a:path w="4643496" h="5550370">
                <a:moveTo>
                  <a:pt x="81586" y="0"/>
                </a:moveTo>
                <a:lnTo>
                  <a:pt x="4561910" y="0"/>
                </a:lnTo>
                <a:cubicBezTo>
                  <a:pt x="4606969" y="0"/>
                  <a:pt x="4643496" y="36527"/>
                  <a:pt x="4643496" y="81586"/>
                </a:cubicBezTo>
                <a:lnTo>
                  <a:pt x="4643496" y="5468784"/>
                </a:lnTo>
                <a:cubicBezTo>
                  <a:pt x="4643496" y="5513843"/>
                  <a:pt x="4606969" y="5550370"/>
                  <a:pt x="4561910" y="5550370"/>
                </a:cubicBezTo>
                <a:lnTo>
                  <a:pt x="81586" y="5550370"/>
                </a:lnTo>
                <a:cubicBezTo>
                  <a:pt x="36527" y="5550370"/>
                  <a:pt x="0" y="5513843"/>
                  <a:pt x="0" y="5468784"/>
                </a:cubicBezTo>
                <a:lnTo>
                  <a:pt x="0" y="81586"/>
                </a:lnTo>
                <a:cubicBezTo>
                  <a:pt x="0" y="36527"/>
                  <a:pt x="36527" y="0"/>
                  <a:pt x="81586" y="0"/>
                </a:cubicBezTo>
                <a:close/>
              </a:path>
            </a:pathLst>
          </a:cu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C57325EA-291C-9F6E-DEFE-3020544F67B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096000" y="1825625"/>
            <a:ext cx="5588000" cy="4351338"/>
          </a:xfrm>
        </p:spPr>
        <p:txBody>
          <a:bodyPr>
            <a:normAutofit fontScale="70000" lnSpcReduction="20000"/>
          </a:bodyPr>
          <a:lstStyle/>
          <a:p>
            <a:pPr marL="0" indent="0">
              <a:buNone/>
            </a:pPr>
            <a:r>
              <a:rPr lang="es-ES_tradnl" i="1" dirty="0"/>
              <a:t>LA GUERRA DE MANIOBRA REQUIERE </a:t>
            </a:r>
            <a:r>
              <a:rPr lang="es-ES_tradnl" b="1" i="1" dirty="0"/>
              <a:t>DESCENTRALIZACIÓN</a:t>
            </a:r>
            <a:r>
              <a:rPr lang="es-ES_tradnl" i="1" dirty="0"/>
              <a:t> EN LA TOMA DE DECISIONES. </a:t>
            </a:r>
          </a:p>
          <a:p>
            <a:pPr marL="0" indent="0">
              <a:buNone/>
            </a:pPr>
            <a:endParaRPr lang="es-ES_tradnl" i="1" dirty="0"/>
          </a:p>
          <a:p>
            <a:pPr marL="0" indent="0">
              <a:buNone/>
            </a:pPr>
            <a:r>
              <a:rPr lang="es-ES_tradnl" i="1" dirty="0"/>
              <a:t>MAS CENTRALIZACIÓN; MENOS CICLOS OODA.</a:t>
            </a:r>
          </a:p>
          <a:p>
            <a:pPr marL="0" indent="0">
              <a:buNone/>
            </a:pPr>
            <a:endParaRPr lang="es-ES_tradnl" i="1" dirty="0"/>
          </a:p>
          <a:p>
            <a:pPr marL="0" indent="0">
              <a:buNone/>
            </a:pPr>
            <a:r>
              <a:rPr lang="es-ES_tradnl" i="1" dirty="0"/>
              <a:t>MENOS CICLOS OODA; MENOS PROBABILIDADES DE EXPLOTAR VULNERABILIDADES.</a:t>
            </a:r>
          </a:p>
          <a:p>
            <a:pPr marL="0" indent="0">
              <a:buNone/>
            </a:pPr>
            <a:endParaRPr lang="es-ES_tradnl" i="1" dirty="0"/>
          </a:p>
          <a:p>
            <a:pPr marL="0" indent="0">
              <a:buNone/>
            </a:pPr>
            <a:r>
              <a:rPr lang="es-ES_tradnl" i="1" dirty="0"/>
              <a:t>MENOS CICLOS OODA; MENOS INICIATIVA.</a:t>
            </a:r>
          </a:p>
          <a:p>
            <a:pPr marL="0" indent="0">
              <a:buNone/>
            </a:pPr>
            <a:endParaRPr lang="es-ES_tradnl" i="1" dirty="0"/>
          </a:p>
          <a:p>
            <a:pPr marL="0" indent="0">
              <a:buNone/>
            </a:pPr>
            <a:r>
              <a:rPr lang="es-ES_tradnl" i="1" dirty="0"/>
              <a:t>MENOS INICIATIVA; INCAPACIDAD DE ALCANZAR UNA DECISIÓN.</a:t>
            </a:r>
          </a:p>
        </p:txBody>
      </p:sp>
    </p:spTree>
    <p:extLst>
      <p:ext uri="{BB962C8B-B14F-4D97-AF65-F5344CB8AC3E}">
        <p14:creationId xmlns:p14="http://schemas.microsoft.com/office/powerpoint/2010/main" val="311033905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EC742D74-4A2E-C049-911A-F94370CE1BB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2431669"/>
            <a:ext cx="10515600" cy="1325563"/>
          </a:xfrm>
        </p:spPr>
        <p:txBody>
          <a:bodyPr>
            <a:normAutofit fontScale="90000"/>
          </a:bodyPr>
          <a:lstStyle/>
          <a:p>
            <a:r>
              <a:rPr lang="es-ES_tradnl" sz="6600" i="1" dirty="0">
                <a:latin typeface="+mn-lt"/>
                <a:ea typeface="+mn-ea"/>
                <a:cs typeface="+mn-cs"/>
              </a:rPr>
              <a:t>¿Quiénes ejecutan ciclos OODA?</a:t>
            </a:r>
          </a:p>
        </p:txBody>
      </p:sp>
    </p:spTree>
    <p:extLst>
      <p:ext uri="{BB962C8B-B14F-4D97-AF65-F5344CB8AC3E}">
        <p14:creationId xmlns:p14="http://schemas.microsoft.com/office/powerpoint/2010/main" val="953391982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3319" name="Rectangle 13318">
            <a:extLst>
              <a:ext uri="{FF2B5EF4-FFF2-40B4-BE49-F238E27FC236}">
                <a16:creationId xmlns:a16="http://schemas.microsoft.com/office/drawing/2014/main" id="{6234BCC6-39B9-47D9-8BF8-C665401AE23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3314" name="Picture 2" descr="Erwin Rommel: Hitler's Favorite General Who Conspired Against Him">
            <a:extLst>
              <a:ext uri="{FF2B5EF4-FFF2-40B4-BE49-F238E27FC236}">
                <a16:creationId xmlns:a16="http://schemas.microsoft.com/office/drawing/2014/main" id="{67C856EF-6CD7-74A5-A246-DB36ACF5CDF4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4110" r="-2" b="3386"/>
          <a:stretch/>
        </p:blipFill>
        <p:spPr bwMode="auto">
          <a:xfrm>
            <a:off x="4883025" y="10"/>
            <a:ext cx="7308975" cy="3364982"/>
          </a:xfrm>
          <a:custGeom>
            <a:avLst/>
            <a:gdLst/>
            <a:ahLst/>
            <a:cxnLst/>
            <a:rect l="l" t="t" r="r" b="b"/>
            <a:pathLst>
              <a:path w="7308975" h="3364992">
                <a:moveTo>
                  <a:pt x="0" y="0"/>
                </a:moveTo>
                <a:lnTo>
                  <a:pt x="7308975" y="0"/>
                </a:lnTo>
                <a:lnTo>
                  <a:pt x="7308975" y="3364992"/>
                </a:lnTo>
                <a:lnTo>
                  <a:pt x="1210305" y="3364992"/>
                </a:lnTo>
                <a:lnTo>
                  <a:pt x="1192705" y="2943200"/>
                </a:lnTo>
                <a:cubicBezTo>
                  <a:pt x="1098874" y="1825108"/>
                  <a:pt x="684692" y="821621"/>
                  <a:pt x="62981" y="69271"/>
                </a:cubicBezTo>
                <a:close/>
              </a:path>
            </a:pathLst>
          </a:cu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Imagen 4">
            <a:extLst>
              <a:ext uri="{FF2B5EF4-FFF2-40B4-BE49-F238E27FC236}">
                <a16:creationId xmlns:a16="http://schemas.microsoft.com/office/drawing/2014/main" id="{A3297322-1F21-4882-2185-C08D4E79E4D1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t="17047" r="-2" b="-2"/>
          <a:stretch/>
        </p:blipFill>
        <p:spPr>
          <a:xfrm>
            <a:off x="4883025" y="3493008"/>
            <a:ext cx="7308975" cy="3364992"/>
          </a:xfrm>
          <a:custGeom>
            <a:avLst/>
            <a:gdLst/>
            <a:ahLst/>
            <a:cxnLst/>
            <a:rect l="l" t="t" r="r" b="b"/>
            <a:pathLst>
              <a:path w="7308975" h="3364992">
                <a:moveTo>
                  <a:pt x="1210305" y="0"/>
                </a:moveTo>
                <a:lnTo>
                  <a:pt x="7308975" y="0"/>
                </a:lnTo>
                <a:lnTo>
                  <a:pt x="7308975" y="3364992"/>
                </a:lnTo>
                <a:lnTo>
                  <a:pt x="0" y="3364992"/>
                </a:lnTo>
                <a:lnTo>
                  <a:pt x="62981" y="3295722"/>
                </a:lnTo>
                <a:cubicBezTo>
                  <a:pt x="684692" y="2543371"/>
                  <a:pt x="1098874" y="1539884"/>
                  <a:pt x="1192705" y="421793"/>
                </a:cubicBezTo>
                <a:close/>
              </a:path>
            </a:pathLst>
          </a:custGeom>
        </p:spPr>
      </p:pic>
      <p:sp useBgFill="1">
        <p:nvSpPr>
          <p:cNvPr id="13321" name="Freeform: Shape 13320">
            <a:extLst>
              <a:ext uri="{FF2B5EF4-FFF2-40B4-BE49-F238E27FC236}">
                <a16:creationId xmlns:a16="http://schemas.microsoft.com/office/drawing/2014/main" id="{72A9CE9D-DAC3-40AF-B504-78A64A909F9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6096001" cy="6858000"/>
          </a:xfrm>
          <a:custGeom>
            <a:avLst/>
            <a:gdLst>
              <a:gd name="connsiteX0" fmla="*/ 0 w 6096001"/>
              <a:gd name="connsiteY0" fmla="*/ 0 h 6858000"/>
              <a:gd name="connsiteX1" fmla="*/ 4883024 w 6096001"/>
              <a:gd name="connsiteY1" fmla="*/ 0 h 6858000"/>
              <a:gd name="connsiteX2" fmla="*/ 4946006 w 6096001"/>
              <a:gd name="connsiteY2" fmla="*/ 69271 h 6858000"/>
              <a:gd name="connsiteX3" fmla="*/ 6096001 w 6096001"/>
              <a:gd name="connsiteY3" fmla="*/ 3429000 h 6858000"/>
              <a:gd name="connsiteX4" fmla="*/ 4946006 w 6096001"/>
              <a:gd name="connsiteY4" fmla="*/ 6788730 h 6858000"/>
              <a:gd name="connsiteX5" fmla="*/ 4883024 w 6096001"/>
              <a:gd name="connsiteY5" fmla="*/ 6858000 h 6858000"/>
              <a:gd name="connsiteX6" fmla="*/ 0 w 6096001"/>
              <a:gd name="connsiteY6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6096001" h="6858000">
                <a:moveTo>
                  <a:pt x="0" y="0"/>
                </a:moveTo>
                <a:lnTo>
                  <a:pt x="4883024" y="0"/>
                </a:lnTo>
                <a:lnTo>
                  <a:pt x="4946006" y="69271"/>
                </a:lnTo>
                <a:cubicBezTo>
                  <a:pt x="5656532" y="929100"/>
                  <a:pt x="6096001" y="2116944"/>
                  <a:pt x="6096001" y="3429000"/>
                </a:cubicBezTo>
                <a:cubicBezTo>
                  <a:pt x="6096001" y="4741056"/>
                  <a:pt x="5656532" y="5928900"/>
                  <a:pt x="4946006" y="6788730"/>
                </a:cubicBezTo>
                <a:lnTo>
                  <a:pt x="4883024" y="6858000"/>
                </a:lnTo>
                <a:lnTo>
                  <a:pt x="0" y="6858000"/>
                </a:lnTo>
                <a:close/>
              </a:path>
            </a:pathLst>
          </a:custGeom>
          <a:ln w="9525">
            <a:solidFill>
              <a:srgbClr val="EFEFEF"/>
            </a:solidFill>
          </a:ln>
          <a:effectLst>
            <a:outerShdw blurRad="50800" dist="38100" algn="l" rotWithShape="0">
              <a:schemeClr val="bg1">
                <a:lumMod val="85000"/>
                <a:alpha val="3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 useBgFill="1">
        <p:nvSpPr>
          <p:cNvPr id="13323" name="Freeform: Shape 13322">
            <a:extLst>
              <a:ext uri="{FF2B5EF4-FFF2-40B4-BE49-F238E27FC236}">
                <a16:creationId xmlns:a16="http://schemas.microsoft.com/office/drawing/2014/main" id="{506D7452-6CDE-4381-86CE-07B2459383D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" y="0"/>
            <a:ext cx="6087332" cy="6858000"/>
          </a:xfrm>
          <a:custGeom>
            <a:avLst/>
            <a:gdLst>
              <a:gd name="connsiteX0" fmla="*/ 0 w 6087332"/>
              <a:gd name="connsiteY0" fmla="*/ 0 h 6858000"/>
              <a:gd name="connsiteX1" fmla="*/ 4874355 w 6087332"/>
              <a:gd name="connsiteY1" fmla="*/ 0 h 6858000"/>
              <a:gd name="connsiteX2" fmla="*/ 4937337 w 6087332"/>
              <a:gd name="connsiteY2" fmla="*/ 69271 h 6858000"/>
              <a:gd name="connsiteX3" fmla="*/ 6087332 w 6087332"/>
              <a:gd name="connsiteY3" fmla="*/ 3429000 h 6858000"/>
              <a:gd name="connsiteX4" fmla="*/ 4937337 w 6087332"/>
              <a:gd name="connsiteY4" fmla="*/ 6788730 h 6858000"/>
              <a:gd name="connsiteX5" fmla="*/ 4874355 w 6087332"/>
              <a:gd name="connsiteY5" fmla="*/ 6858000 h 6858000"/>
              <a:gd name="connsiteX6" fmla="*/ 0 w 6087332"/>
              <a:gd name="connsiteY6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6087332" h="6858000">
                <a:moveTo>
                  <a:pt x="0" y="0"/>
                </a:moveTo>
                <a:lnTo>
                  <a:pt x="4874355" y="0"/>
                </a:lnTo>
                <a:lnTo>
                  <a:pt x="4937337" y="69271"/>
                </a:lnTo>
                <a:cubicBezTo>
                  <a:pt x="5647863" y="929100"/>
                  <a:pt x="6087332" y="2116944"/>
                  <a:pt x="6087332" y="3429000"/>
                </a:cubicBezTo>
                <a:cubicBezTo>
                  <a:pt x="6087332" y="4741056"/>
                  <a:pt x="5647863" y="5928900"/>
                  <a:pt x="4937337" y="6788730"/>
                </a:cubicBezTo>
                <a:lnTo>
                  <a:pt x="4874355" y="6858000"/>
                </a:lnTo>
                <a:lnTo>
                  <a:pt x="0" y="6858000"/>
                </a:lnTo>
                <a:close/>
              </a:path>
            </a:pathLst>
          </a:custGeom>
          <a:ln w="952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" name="Título 3">
            <a:extLst>
              <a:ext uri="{FF2B5EF4-FFF2-40B4-BE49-F238E27FC236}">
                <a16:creationId xmlns:a16="http://schemas.microsoft.com/office/drawing/2014/main" id="{11FE433E-BB5B-E281-2623-3CD22527D75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38912" y="1524659"/>
            <a:ext cx="5019074" cy="2774088"/>
          </a:xfr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sz="5400" kern="1200">
                <a:solidFill>
                  <a:schemeClr val="tx1"/>
                </a:solidFill>
                <a:latin typeface="+mj-lt"/>
                <a:ea typeface="+mj-ea"/>
                <a:cs typeface="+mj-cs"/>
              </a:rPr>
              <a:t>Todos los niveles: Alineados por propósitos</a:t>
            </a:r>
          </a:p>
        </p:txBody>
      </p:sp>
      <p:sp>
        <p:nvSpPr>
          <p:cNvPr id="13325" name="Rectangle 13324">
            <a:extLst>
              <a:ext uri="{FF2B5EF4-FFF2-40B4-BE49-F238E27FC236}">
                <a16:creationId xmlns:a16="http://schemas.microsoft.com/office/drawing/2014/main" id="{762DA937-8B55-4317-BD32-98D7AF30E39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767989" y="346791"/>
            <a:ext cx="146304" cy="70408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latin typeface="Avenir Next LT Pro"/>
            </a:endParaRPr>
          </a:p>
        </p:txBody>
      </p:sp>
      <p:sp>
        <p:nvSpPr>
          <p:cNvPr id="13327" name="Rectangle 13326">
            <a:extLst>
              <a:ext uri="{FF2B5EF4-FFF2-40B4-BE49-F238E27FC236}">
                <a16:creationId xmlns:a16="http://schemas.microsoft.com/office/drawing/2014/main" id="{C52EE5A8-045B-4D39-8ED1-513334085EE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89098" y="4461119"/>
            <a:ext cx="5019074" cy="18288"/>
          </a:xfrm>
          <a:prstGeom prst="rect">
            <a:avLst/>
          </a:prstGeom>
          <a:solidFill>
            <a:srgbClr val="D5D5D5"/>
          </a:soli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231420756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6AE1ED7C-9C03-6F09-0857-55E579FBA6A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_tradnl" sz="5600" b="1" i="1" dirty="0"/>
              <a:t>ENFOCADAS </a:t>
            </a:r>
          </a:p>
        </p:txBody>
      </p:sp>
      <p:pic>
        <p:nvPicPr>
          <p:cNvPr id="5" name="Imagen 4">
            <a:extLst>
              <a:ext uri="{FF2B5EF4-FFF2-40B4-BE49-F238E27FC236}">
                <a16:creationId xmlns:a16="http://schemas.microsoft.com/office/drawing/2014/main" id="{A3297322-1F21-4882-2185-C08D4E79E4D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97329" y="2015066"/>
            <a:ext cx="5798671" cy="3756889"/>
          </a:xfrm>
          <a:prstGeom prst="rect">
            <a:avLst/>
          </a:prstGeom>
        </p:spPr>
      </p:pic>
      <p:sp>
        <p:nvSpPr>
          <p:cNvPr id="6" name="CuadroTexto 5">
            <a:extLst>
              <a:ext uri="{FF2B5EF4-FFF2-40B4-BE49-F238E27FC236}">
                <a16:creationId xmlns:a16="http://schemas.microsoft.com/office/drawing/2014/main" id="{C3406C54-1E61-E411-43FA-84E2C37B42AC}"/>
              </a:ext>
            </a:extLst>
          </p:cNvPr>
          <p:cNvSpPr txBox="1"/>
          <p:nvPr/>
        </p:nvSpPr>
        <p:spPr>
          <a:xfrm>
            <a:off x="6440985" y="2792398"/>
            <a:ext cx="174842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dirty="0"/>
              <a:t>Vulnerabilidades</a:t>
            </a:r>
          </a:p>
        </p:txBody>
      </p:sp>
      <p:sp>
        <p:nvSpPr>
          <p:cNvPr id="7" name="CuadroTexto 6">
            <a:extLst>
              <a:ext uri="{FF2B5EF4-FFF2-40B4-BE49-F238E27FC236}">
                <a16:creationId xmlns:a16="http://schemas.microsoft.com/office/drawing/2014/main" id="{621C91A8-67F4-2C74-F80A-8EE8472E33DD}"/>
              </a:ext>
            </a:extLst>
          </p:cNvPr>
          <p:cNvSpPr txBox="1"/>
          <p:nvPr/>
        </p:nvSpPr>
        <p:spPr>
          <a:xfrm>
            <a:off x="6440985" y="4078774"/>
            <a:ext cx="2511137" cy="369332"/>
          </a:xfrm>
          <a:prstGeom prst="rect">
            <a:avLst/>
          </a:prstGeom>
          <a:noFill/>
          <a:ln w="41275">
            <a:solidFill>
              <a:srgbClr val="FF0000"/>
            </a:solidFill>
          </a:ln>
        </p:spPr>
        <p:txBody>
          <a:bodyPr wrap="none" rtlCol="0">
            <a:spAutoFit/>
          </a:bodyPr>
          <a:lstStyle/>
          <a:p>
            <a:r>
              <a:rPr lang="es-ES_tradnl" dirty="0"/>
              <a:t>Vulnerabilidades críticas </a:t>
            </a:r>
          </a:p>
        </p:txBody>
      </p:sp>
      <p:sp>
        <p:nvSpPr>
          <p:cNvPr id="9" name="CuadroTexto 8">
            <a:extLst>
              <a:ext uri="{FF2B5EF4-FFF2-40B4-BE49-F238E27FC236}">
                <a16:creationId xmlns:a16="http://schemas.microsoft.com/office/drawing/2014/main" id="{39B29692-33FE-22E9-C957-E3B54B2204B1}"/>
              </a:ext>
            </a:extLst>
          </p:cNvPr>
          <p:cNvSpPr txBox="1"/>
          <p:nvPr/>
        </p:nvSpPr>
        <p:spPr>
          <a:xfrm>
            <a:off x="10321145" y="2838395"/>
            <a:ext cx="1032655" cy="369332"/>
          </a:xfrm>
          <a:prstGeom prst="rect">
            <a:avLst/>
          </a:prstGeom>
          <a:noFill/>
          <a:ln w="41275">
            <a:solidFill>
              <a:srgbClr val="FF0000"/>
            </a:solidFill>
          </a:ln>
        </p:spPr>
        <p:txBody>
          <a:bodyPr wrap="none" rtlCol="0">
            <a:spAutoFit/>
          </a:bodyPr>
          <a:lstStyle/>
          <a:p>
            <a:r>
              <a:rPr lang="es-ES_tradnl" dirty="0"/>
              <a:t>Decisión </a:t>
            </a:r>
          </a:p>
        </p:txBody>
      </p:sp>
      <p:cxnSp>
        <p:nvCxnSpPr>
          <p:cNvPr id="11" name="Conector recto de flecha 10">
            <a:extLst>
              <a:ext uri="{FF2B5EF4-FFF2-40B4-BE49-F238E27FC236}">
                <a16:creationId xmlns:a16="http://schemas.microsoft.com/office/drawing/2014/main" id="{FC9CBFB7-0384-CB92-4C08-F4A84C3F0632}"/>
              </a:ext>
            </a:extLst>
          </p:cNvPr>
          <p:cNvCxnSpPr>
            <a:cxnSpLocks/>
          </p:cNvCxnSpPr>
          <p:nvPr/>
        </p:nvCxnSpPr>
        <p:spPr>
          <a:xfrm>
            <a:off x="10820540" y="3207727"/>
            <a:ext cx="0" cy="642351"/>
          </a:xfrm>
          <a:prstGeom prst="straightConnector1">
            <a:avLst/>
          </a:prstGeom>
          <a:ln w="34925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CuadroTexto 11">
            <a:extLst>
              <a:ext uri="{FF2B5EF4-FFF2-40B4-BE49-F238E27FC236}">
                <a16:creationId xmlns:a16="http://schemas.microsoft.com/office/drawing/2014/main" id="{D0AEB6F3-399C-EE72-35C2-70C23C143B8D}"/>
              </a:ext>
            </a:extLst>
          </p:cNvPr>
          <p:cNvSpPr txBox="1"/>
          <p:nvPr/>
        </p:nvSpPr>
        <p:spPr>
          <a:xfrm>
            <a:off x="9915969" y="3850078"/>
            <a:ext cx="1843005" cy="369332"/>
          </a:xfrm>
          <a:prstGeom prst="rect">
            <a:avLst/>
          </a:prstGeom>
          <a:noFill/>
          <a:ln w="41275">
            <a:solidFill>
              <a:srgbClr val="FF0000"/>
            </a:solidFill>
          </a:ln>
        </p:spPr>
        <p:txBody>
          <a:bodyPr wrap="none" rtlCol="0">
            <a:spAutoFit/>
          </a:bodyPr>
          <a:lstStyle/>
          <a:p>
            <a:r>
              <a:rPr lang="es-ES_tradnl" dirty="0"/>
              <a:t>Esfuerzo Principal</a:t>
            </a:r>
          </a:p>
        </p:txBody>
      </p:sp>
    </p:spTree>
    <p:extLst>
      <p:ext uri="{BB962C8B-B14F-4D97-AF65-F5344CB8AC3E}">
        <p14:creationId xmlns:p14="http://schemas.microsoft.com/office/powerpoint/2010/main" val="279415436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12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247" name="Rectangle 10246">
            <a:extLst>
              <a:ext uri="{FF2B5EF4-FFF2-40B4-BE49-F238E27FC236}">
                <a16:creationId xmlns:a16="http://schemas.microsoft.com/office/drawing/2014/main" id="{0671A8AE-40A1-4631-A6B8-581AFF06548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0242" name="Picture 2" descr="Imagen">
            <a:extLst>
              <a:ext uri="{FF2B5EF4-FFF2-40B4-BE49-F238E27FC236}">
                <a16:creationId xmlns:a16="http://schemas.microsoft.com/office/drawing/2014/main" id="{31A6D422-430D-AD85-AC89-B0340BEAC93B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829" r="19742" b="2047"/>
          <a:stretch/>
        </p:blipFill>
        <p:spPr bwMode="auto">
          <a:xfrm>
            <a:off x="3523488" y="10"/>
            <a:ext cx="8668512" cy="68579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249" name="Rectangle 10248">
            <a:extLst>
              <a:ext uri="{FF2B5EF4-FFF2-40B4-BE49-F238E27FC236}">
                <a16:creationId xmlns:a16="http://schemas.microsoft.com/office/drawing/2014/main" id="{AB58EF07-17C2-48CF-ABB0-EEF1F17CB8F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" y="0"/>
            <a:ext cx="9339206" cy="6858000"/>
          </a:xfrm>
          <a:prstGeom prst="rect">
            <a:avLst/>
          </a:prstGeom>
          <a:gradFill>
            <a:gsLst>
              <a:gs pos="58000">
                <a:schemeClr val="tx1"/>
              </a:gs>
              <a:gs pos="33000">
                <a:schemeClr val="tx1">
                  <a:alpha val="64000"/>
                </a:schemeClr>
              </a:gs>
              <a:gs pos="0">
                <a:schemeClr val="tx1">
                  <a:alpha val="0"/>
                </a:schemeClr>
              </a:gs>
              <a:gs pos="100000">
                <a:schemeClr val="tx1"/>
              </a:gs>
            </a:gsLst>
            <a:lin ang="10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ítulo 1">
            <a:extLst>
              <a:ext uri="{FF2B5EF4-FFF2-40B4-BE49-F238E27FC236}">
                <a16:creationId xmlns:a16="http://schemas.microsoft.com/office/drawing/2014/main" id="{6AE1ED7C-9C03-6F09-0857-55E579FBA6A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3073" y="3088091"/>
            <a:ext cx="11070552" cy="1008686"/>
          </a:xfr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sz="4800" b="1" i="1" dirty="0">
                <a:solidFill>
                  <a:schemeClr val="bg1"/>
                </a:solidFill>
              </a:rPr>
              <a:t>INESPERADAS: SORPRESA + FLEXIBILIDAD </a:t>
            </a:r>
          </a:p>
        </p:txBody>
      </p:sp>
      <p:sp>
        <p:nvSpPr>
          <p:cNvPr id="10251" name="Rectangle 10250">
            <a:extLst>
              <a:ext uri="{FF2B5EF4-FFF2-40B4-BE49-F238E27FC236}">
                <a16:creationId xmlns:a16="http://schemas.microsoft.com/office/drawing/2014/main" id="{AF2F604E-43BE-4DC3-B983-E071523364F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759921" y="346791"/>
            <a:ext cx="146304" cy="70408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10253" name="Rectangle 10252">
            <a:extLst>
              <a:ext uri="{FF2B5EF4-FFF2-40B4-BE49-F238E27FC236}">
                <a16:creationId xmlns:a16="http://schemas.microsoft.com/office/drawing/2014/main" id="{08C9B587-E65E-4B52-B37C-ABEBB6E8792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81029" y="4546920"/>
            <a:ext cx="3977640" cy="18288"/>
          </a:xfrm>
          <a:prstGeom prst="rect">
            <a:avLst/>
          </a:prstGeom>
          <a:solidFill>
            <a:schemeClr val="tx1"/>
          </a:soli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363197204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EC742D74-4A2E-C049-911A-F94370CE1BB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80066" y="3040591"/>
            <a:ext cx="10515600" cy="1325563"/>
          </a:xfrm>
        </p:spPr>
        <p:txBody>
          <a:bodyPr>
            <a:normAutofit/>
          </a:bodyPr>
          <a:lstStyle/>
          <a:p>
            <a:r>
              <a:rPr lang="es-ES_tradnl" sz="6600" i="1" dirty="0">
                <a:latin typeface="+mn-lt"/>
                <a:ea typeface="+mn-ea"/>
                <a:cs typeface="+mn-cs"/>
              </a:rPr>
              <a:t>¿Qué permite lo anterior?</a:t>
            </a:r>
          </a:p>
        </p:txBody>
      </p:sp>
    </p:spTree>
    <p:extLst>
      <p:ext uri="{BB962C8B-B14F-4D97-AF65-F5344CB8AC3E}">
        <p14:creationId xmlns:p14="http://schemas.microsoft.com/office/powerpoint/2010/main" val="122929653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EC742D74-4A2E-C049-911A-F94370CE1BB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226733" y="2955924"/>
            <a:ext cx="10515600" cy="1325563"/>
          </a:xfrm>
        </p:spPr>
        <p:txBody>
          <a:bodyPr>
            <a:normAutofit/>
          </a:bodyPr>
          <a:lstStyle/>
          <a:p>
            <a:r>
              <a:rPr lang="es-ES_tradnl" sz="6600" i="1" dirty="0">
                <a:latin typeface="+mn-lt"/>
                <a:ea typeface="+mn-ea"/>
                <a:cs typeface="+mn-cs"/>
              </a:rPr>
              <a:t>Disciplinada iniciativa </a:t>
            </a:r>
          </a:p>
        </p:txBody>
      </p:sp>
    </p:spTree>
    <p:extLst>
      <p:ext uri="{BB962C8B-B14F-4D97-AF65-F5344CB8AC3E}">
        <p14:creationId xmlns:p14="http://schemas.microsoft.com/office/powerpoint/2010/main" val="833260424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EC742D74-4A2E-C049-911A-F94370CE1BB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676400" y="2766218"/>
            <a:ext cx="10515600" cy="1325563"/>
          </a:xfrm>
        </p:spPr>
        <p:txBody>
          <a:bodyPr>
            <a:normAutofit/>
          </a:bodyPr>
          <a:lstStyle/>
          <a:p>
            <a:r>
              <a:rPr lang="es-ES_tradnl" sz="6600" i="1" dirty="0">
                <a:latin typeface="+mn-lt"/>
                <a:ea typeface="+mn-ea"/>
                <a:cs typeface="+mn-cs"/>
              </a:rPr>
              <a:t>¿Qué facilita la iniciativa?</a:t>
            </a:r>
          </a:p>
        </p:txBody>
      </p:sp>
    </p:spTree>
    <p:extLst>
      <p:ext uri="{BB962C8B-B14F-4D97-AF65-F5344CB8AC3E}">
        <p14:creationId xmlns:p14="http://schemas.microsoft.com/office/powerpoint/2010/main" val="3281074693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ítulo 3">
            <a:extLst>
              <a:ext uri="{FF2B5EF4-FFF2-40B4-BE49-F238E27FC236}">
                <a16:creationId xmlns:a16="http://schemas.microsoft.com/office/drawing/2014/main" id="{A788952D-8265-5B49-72A4-B951428D73F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15362" name="Picture 2">
            <a:extLst>
              <a:ext uri="{FF2B5EF4-FFF2-40B4-BE49-F238E27FC236}">
                <a16:creationId xmlns:a16="http://schemas.microsoft.com/office/drawing/2014/main" id="{D4B4C44C-5B3E-87C2-D801-069B032E0F1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1999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98109905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Lightning - Wikipedia">
            <a:extLst>
              <a:ext uri="{FF2B5EF4-FFF2-40B4-BE49-F238E27FC236}">
                <a16:creationId xmlns:a16="http://schemas.microsoft.com/office/drawing/2014/main" id="{10D07583-4E5D-3BCD-41CE-EF4AF6902082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211" b="7883"/>
          <a:stretch/>
        </p:blipFill>
        <p:spPr bwMode="auto">
          <a:xfrm>
            <a:off x="0" y="0"/>
            <a:ext cx="12191999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7" name="Rectangle 8">
            <a:extLst>
              <a:ext uri="{FF2B5EF4-FFF2-40B4-BE49-F238E27FC236}">
                <a16:creationId xmlns:a16="http://schemas.microsoft.com/office/drawing/2014/main" id="{37C89E4B-3C9F-44B9-8B86-D9E3D112D8E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5320142"/>
            <a:ext cx="12192000" cy="736551"/>
          </a:xfrm>
          <a:prstGeom prst="rect">
            <a:avLst/>
          </a:prstGeom>
          <a:solidFill>
            <a:schemeClr val="bg1">
              <a:alpha val="93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Título 3">
            <a:extLst>
              <a:ext uri="{FF2B5EF4-FFF2-40B4-BE49-F238E27FC236}">
                <a16:creationId xmlns:a16="http://schemas.microsoft.com/office/drawing/2014/main" id="{A788952D-8265-5B49-72A4-B951428D73F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23875" y="5317240"/>
            <a:ext cx="11210925" cy="744836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algn="ctr"/>
            <a:r>
              <a:rPr lang="es-ES_tradnl" sz="3600" b="1" i="1" dirty="0">
                <a:solidFill>
                  <a:schemeClr val="tx1">
                    <a:lumMod val="85000"/>
                    <a:lumOff val="15000"/>
                  </a:schemeClr>
                </a:solidFill>
              </a:rPr>
              <a:t>PROPÓSITO: GENERADOR DE CAOS ENFOCADO </a:t>
            </a:r>
          </a:p>
        </p:txBody>
      </p:sp>
      <p:cxnSp>
        <p:nvCxnSpPr>
          <p:cNvPr id="18" name="Straight Connector 10">
            <a:extLst>
              <a:ext uri="{FF2B5EF4-FFF2-40B4-BE49-F238E27FC236}">
                <a16:creationId xmlns:a16="http://schemas.microsoft.com/office/drawing/2014/main" id="{AA2EAA10-076F-46BD-8F0F-B9A2FB77A85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0" y="5241983"/>
            <a:ext cx="12192000" cy="0"/>
          </a:xfrm>
          <a:prstGeom prst="line">
            <a:avLst/>
          </a:prstGeom>
          <a:ln w="41275">
            <a:solidFill>
              <a:schemeClr val="bg1">
                <a:alpha val="9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Straight Connector 12">
            <a:extLst>
              <a:ext uri="{FF2B5EF4-FFF2-40B4-BE49-F238E27FC236}">
                <a16:creationId xmlns:a16="http://schemas.microsoft.com/office/drawing/2014/main" id="{D891E407-403B-4764-86C9-33A56D3BCAA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0" y="6134852"/>
            <a:ext cx="12192000" cy="0"/>
          </a:xfrm>
          <a:prstGeom prst="line">
            <a:avLst/>
          </a:prstGeom>
          <a:ln w="41275">
            <a:solidFill>
              <a:schemeClr val="bg1">
                <a:alpha val="9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240843210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41" name="Rectangle 18440">
            <a:extLst>
              <a:ext uri="{FF2B5EF4-FFF2-40B4-BE49-F238E27FC236}">
                <a16:creationId xmlns:a16="http://schemas.microsoft.com/office/drawing/2014/main" id="{F3060C83-F051-4F0E-ABAD-AA0DFC48B21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8443" name="Freeform: Shape 18442">
            <a:extLst>
              <a:ext uri="{FF2B5EF4-FFF2-40B4-BE49-F238E27FC236}">
                <a16:creationId xmlns:a16="http://schemas.microsoft.com/office/drawing/2014/main" id="{83C98ABE-055B-441F-B07E-44F97F083C3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-376156" y="-253670"/>
            <a:ext cx="1827638" cy="1376989"/>
          </a:xfrm>
          <a:custGeom>
            <a:avLst/>
            <a:gdLst>
              <a:gd name="connsiteX0" fmla="*/ 0 w 1827638"/>
              <a:gd name="connsiteY0" fmla="*/ 987379 h 1376989"/>
              <a:gd name="connsiteX1" fmla="*/ 987379 w 1827638"/>
              <a:gd name="connsiteY1" fmla="*/ 0 h 1376989"/>
              <a:gd name="connsiteX2" fmla="*/ 1827638 w 1827638"/>
              <a:gd name="connsiteY2" fmla="*/ 840260 h 1376989"/>
              <a:gd name="connsiteX3" fmla="*/ 1827638 w 1827638"/>
              <a:gd name="connsiteY3" fmla="*/ 1376989 h 1376989"/>
              <a:gd name="connsiteX4" fmla="*/ 0 w 1827638"/>
              <a:gd name="connsiteY4" fmla="*/ 1376989 h 137698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827638" h="1376989">
                <a:moveTo>
                  <a:pt x="0" y="987379"/>
                </a:moveTo>
                <a:lnTo>
                  <a:pt x="987379" y="0"/>
                </a:lnTo>
                <a:lnTo>
                  <a:pt x="1827638" y="840260"/>
                </a:lnTo>
                <a:lnTo>
                  <a:pt x="1827638" y="1376989"/>
                </a:lnTo>
                <a:lnTo>
                  <a:pt x="0" y="1376989"/>
                </a:lnTo>
                <a:close/>
              </a:path>
            </a:pathLst>
          </a:cu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8445" name="Rectangle 18444">
            <a:extLst>
              <a:ext uri="{FF2B5EF4-FFF2-40B4-BE49-F238E27FC236}">
                <a16:creationId xmlns:a16="http://schemas.microsoft.com/office/drawing/2014/main" id="{29FDB030-9B49-4CED-8CCD-4D99382388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891641" y="422146"/>
            <a:ext cx="645368" cy="645368"/>
          </a:xfrm>
          <a:prstGeom prst="rect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447" name="Rectangle 18446">
            <a:extLst>
              <a:ext uri="{FF2B5EF4-FFF2-40B4-BE49-F238E27FC236}">
                <a16:creationId xmlns:a16="http://schemas.microsoft.com/office/drawing/2014/main" id="{3783CA14-24A1-485C-8B30-D6A5D87987A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10043482" y="655140"/>
            <a:ext cx="687472" cy="687472"/>
          </a:xfrm>
          <a:prstGeom prst="rect">
            <a:avLst/>
          </a:prstGeom>
          <a:solidFill>
            <a:schemeClr val="accent4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449" name="Freeform: Shape 18448">
            <a:extLst>
              <a:ext uri="{FF2B5EF4-FFF2-40B4-BE49-F238E27FC236}">
                <a16:creationId xmlns:a16="http://schemas.microsoft.com/office/drawing/2014/main" id="{9A97C86A-04D6-40F7-AE84-31AB43E6A84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9356643" y="0"/>
            <a:ext cx="2835357" cy="1480837"/>
          </a:xfrm>
          <a:custGeom>
            <a:avLst/>
            <a:gdLst>
              <a:gd name="connsiteX0" fmla="*/ 2835357 w 2835357"/>
              <a:gd name="connsiteY0" fmla="*/ 1480837 h 1480837"/>
              <a:gd name="connsiteX1" fmla="*/ 0 w 2835357"/>
              <a:gd name="connsiteY1" fmla="*/ 1480837 h 1480837"/>
              <a:gd name="connsiteX2" fmla="*/ 1552727 w 2835357"/>
              <a:gd name="connsiteY2" fmla="*/ 0 h 1480837"/>
              <a:gd name="connsiteX3" fmla="*/ 2835357 w 2835357"/>
              <a:gd name="connsiteY3" fmla="*/ 1223245 h 148083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835357" h="1480837">
                <a:moveTo>
                  <a:pt x="2835357" y="1480837"/>
                </a:moveTo>
                <a:lnTo>
                  <a:pt x="0" y="1480837"/>
                </a:lnTo>
                <a:lnTo>
                  <a:pt x="1552727" y="0"/>
                </a:lnTo>
                <a:lnTo>
                  <a:pt x="2835357" y="1223245"/>
                </a:lnTo>
                <a:close/>
              </a:path>
            </a:pathLst>
          </a:custGeom>
          <a:solidFill>
            <a:schemeClr val="accent4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18451" name="Isosceles Triangle 18450">
            <a:extLst>
              <a:ext uri="{FF2B5EF4-FFF2-40B4-BE49-F238E27FC236}">
                <a16:creationId xmlns:a16="http://schemas.microsoft.com/office/drawing/2014/main" id="{FF9F2414-84E8-453E-B1F3-389FDE8192D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7976344" y="6115501"/>
            <a:ext cx="1494513" cy="742499"/>
          </a:xfrm>
          <a:prstGeom prst="triangle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8436" name="Picture 4">
            <a:extLst>
              <a:ext uri="{FF2B5EF4-FFF2-40B4-BE49-F238E27FC236}">
                <a16:creationId xmlns:a16="http://schemas.microsoft.com/office/drawing/2014/main" id="{7FB329C8-8867-46B3-9CFF-FBA63872235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896919" y="588175"/>
            <a:ext cx="10398162" cy="478315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8453" name="Isosceles Triangle 18452">
            <a:extLst>
              <a:ext uri="{FF2B5EF4-FFF2-40B4-BE49-F238E27FC236}">
                <a16:creationId xmlns:a16="http://schemas.microsoft.com/office/drawing/2014/main" id="{3ECA69A1-7536-43AC-85EF-C7106179F5E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7604080" y="6453143"/>
            <a:ext cx="814903" cy="404857"/>
          </a:xfrm>
          <a:prstGeom prst="triangle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Título 1">
            <a:extLst>
              <a:ext uri="{FF2B5EF4-FFF2-40B4-BE49-F238E27FC236}">
                <a16:creationId xmlns:a16="http://schemas.microsoft.com/office/drawing/2014/main" id="{D1ADAD1C-467D-6C5C-0E8D-4F0ACA16D23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878511" y="5021574"/>
            <a:ext cx="9815289" cy="744836"/>
          </a:xfrm>
        </p:spPr>
        <p:txBody>
          <a:bodyPr vert="horz" lIns="91440" tIns="45720" rIns="91440" bIns="45720" rtlCol="0" anchor="ctr">
            <a:noAutofit/>
          </a:bodyPr>
          <a:lstStyle/>
          <a:p>
            <a:pPr algn="ctr"/>
            <a:r>
              <a:rPr lang="es-ES_tradnl" sz="2400" b="1" i="1" dirty="0">
                <a:solidFill>
                  <a:schemeClr val="tx1">
                    <a:lumMod val="85000"/>
                    <a:lumOff val="15000"/>
                  </a:schemeClr>
                </a:solidFill>
              </a:rPr>
              <a:t>SUPERFICIES Y VACIOS</a:t>
            </a:r>
            <a:br>
              <a:rPr lang="es-ES_tradnl" sz="2400" b="1" i="1" dirty="0">
                <a:solidFill>
                  <a:schemeClr val="tx1">
                    <a:lumMod val="85000"/>
                    <a:lumOff val="15000"/>
                  </a:schemeClr>
                </a:solidFill>
              </a:rPr>
            </a:br>
            <a:r>
              <a:rPr lang="es-ES_tradnl" sz="2400" b="1" i="1" dirty="0">
                <a:solidFill>
                  <a:schemeClr val="tx1">
                    <a:lumMod val="85000"/>
                    <a:lumOff val="15000"/>
                  </a:schemeClr>
                </a:solidFill>
              </a:rPr>
              <a:t>GENERADORES DE CONDICIONES </a:t>
            </a:r>
          </a:p>
        </p:txBody>
      </p:sp>
      <p:sp>
        <p:nvSpPr>
          <p:cNvPr id="5" name="Título 1">
            <a:extLst>
              <a:ext uri="{FF2B5EF4-FFF2-40B4-BE49-F238E27FC236}">
                <a16:creationId xmlns:a16="http://schemas.microsoft.com/office/drawing/2014/main" id="{F10B1A2A-7637-C5C7-7B37-3B537B0424AC}"/>
              </a:ext>
            </a:extLst>
          </p:cNvPr>
          <p:cNvSpPr txBox="1">
            <a:spLocks/>
          </p:cNvSpPr>
          <p:nvPr/>
        </p:nvSpPr>
        <p:spPr>
          <a:xfrm>
            <a:off x="4685782" y="4921164"/>
            <a:ext cx="11210925" cy="74483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s-ES_tradnl" sz="2400" b="1" i="1" dirty="0">
                <a:solidFill>
                  <a:schemeClr val="tx1">
                    <a:lumMod val="85000"/>
                    <a:lumOff val="15000"/>
                  </a:schemeClr>
                </a:solidFill>
              </a:rPr>
              <a:t>ESFUERZO PRINCIPAL</a:t>
            </a:r>
          </a:p>
        </p:txBody>
      </p:sp>
      <p:sp>
        <p:nvSpPr>
          <p:cNvPr id="6" name="Título 1">
            <a:extLst>
              <a:ext uri="{FF2B5EF4-FFF2-40B4-BE49-F238E27FC236}">
                <a16:creationId xmlns:a16="http://schemas.microsoft.com/office/drawing/2014/main" id="{C0C445D9-E74A-C3D5-6CDA-6C9D3F26C8DF}"/>
              </a:ext>
            </a:extLst>
          </p:cNvPr>
          <p:cNvSpPr txBox="1">
            <a:spLocks/>
          </p:cNvSpPr>
          <p:nvPr/>
        </p:nvSpPr>
        <p:spPr>
          <a:xfrm>
            <a:off x="5168858" y="2123244"/>
            <a:ext cx="11210925" cy="74483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s-ES_tradnl" sz="3600" b="1" i="1" dirty="0">
                <a:solidFill>
                  <a:schemeClr val="tx1">
                    <a:lumMod val="85000"/>
                    <a:lumOff val="15000"/>
                  </a:schemeClr>
                </a:solidFill>
              </a:rPr>
              <a:t>ARMAS COMBINADAS</a:t>
            </a:r>
          </a:p>
        </p:txBody>
      </p:sp>
      <p:sp>
        <p:nvSpPr>
          <p:cNvPr id="7" name="Título 1">
            <a:extLst>
              <a:ext uri="{FF2B5EF4-FFF2-40B4-BE49-F238E27FC236}">
                <a16:creationId xmlns:a16="http://schemas.microsoft.com/office/drawing/2014/main" id="{E4F11A71-4E94-1A4D-75A3-2A17DF1D2DCB}"/>
              </a:ext>
            </a:extLst>
          </p:cNvPr>
          <p:cNvSpPr txBox="1">
            <a:spLocks/>
          </p:cNvSpPr>
          <p:nvPr/>
        </p:nvSpPr>
        <p:spPr>
          <a:xfrm>
            <a:off x="0" y="4921164"/>
            <a:ext cx="10774321" cy="74483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s-ES_tradnl" sz="2400" b="1" i="1" dirty="0">
                <a:solidFill>
                  <a:schemeClr val="tx1">
                    <a:lumMod val="85000"/>
                    <a:lumOff val="15000"/>
                  </a:schemeClr>
                </a:solidFill>
              </a:rPr>
              <a:t>GENERADORES DE CONDICIONES </a:t>
            </a:r>
          </a:p>
        </p:txBody>
      </p:sp>
      <p:sp>
        <p:nvSpPr>
          <p:cNvPr id="2" name="CuadroTexto 1">
            <a:extLst>
              <a:ext uri="{FF2B5EF4-FFF2-40B4-BE49-F238E27FC236}">
                <a16:creationId xmlns:a16="http://schemas.microsoft.com/office/drawing/2014/main" id="{D68148C9-5559-F8FB-34A2-832DFD4D2857}"/>
              </a:ext>
            </a:extLst>
          </p:cNvPr>
          <p:cNvSpPr txBox="1"/>
          <p:nvPr/>
        </p:nvSpPr>
        <p:spPr>
          <a:xfrm>
            <a:off x="3910727" y="229140"/>
            <a:ext cx="494071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sz="3200" u="sng" dirty="0"/>
              <a:t>ESPACIO ÚNICO DE BATALLA </a:t>
            </a:r>
          </a:p>
        </p:txBody>
      </p:sp>
    </p:spTree>
    <p:extLst>
      <p:ext uri="{BB962C8B-B14F-4D97-AF65-F5344CB8AC3E}">
        <p14:creationId xmlns:p14="http://schemas.microsoft.com/office/powerpoint/2010/main" val="9894458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  <p:bldP spid="7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94D37086-A473-BA69-4D91-25AA9675081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61937" y="534009"/>
            <a:ext cx="11210925" cy="744836"/>
          </a:xfr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_tradnl" sz="3600" b="1" i="1" dirty="0">
                <a:solidFill>
                  <a:schemeClr val="tx1">
                    <a:lumMod val="85000"/>
                    <a:lumOff val="15000"/>
                  </a:schemeClr>
                </a:solidFill>
              </a:rPr>
              <a:t>FILOSOFÍA DE MANDO: MANDO TIPO MISIÓN</a:t>
            </a:r>
          </a:p>
        </p:txBody>
      </p:sp>
      <p:sp>
        <p:nvSpPr>
          <p:cNvPr id="3" name="Título 1">
            <a:extLst>
              <a:ext uri="{FF2B5EF4-FFF2-40B4-BE49-F238E27FC236}">
                <a16:creationId xmlns:a16="http://schemas.microsoft.com/office/drawing/2014/main" id="{B31F5CA8-CB76-EE27-F365-E121A38AB34D}"/>
              </a:ext>
            </a:extLst>
          </p:cNvPr>
          <p:cNvSpPr txBox="1">
            <a:spLocks/>
          </p:cNvSpPr>
          <p:nvPr/>
        </p:nvSpPr>
        <p:spPr>
          <a:xfrm>
            <a:off x="0" y="1713668"/>
            <a:ext cx="12192000" cy="744836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75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lnSpc>
                <a:spcPct val="70000"/>
              </a:lnSpc>
            </a:pPr>
            <a:endParaRPr lang="es-ES_tradnl" sz="2700" b="1" i="1" dirty="0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9" name="Título 1">
            <a:extLst>
              <a:ext uri="{FF2B5EF4-FFF2-40B4-BE49-F238E27FC236}">
                <a16:creationId xmlns:a16="http://schemas.microsoft.com/office/drawing/2014/main" id="{7F5B4939-4500-6E0C-1D17-9F59261C4B4B}"/>
              </a:ext>
            </a:extLst>
          </p:cNvPr>
          <p:cNvSpPr txBox="1">
            <a:spLocks/>
          </p:cNvSpPr>
          <p:nvPr/>
        </p:nvSpPr>
        <p:spPr>
          <a:xfrm>
            <a:off x="142561" y="1753766"/>
            <a:ext cx="12191999" cy="744836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75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lnSpc>
                <a:spcPct val="70000"/>
              </a:lnSpc>
            </a:pPr>
            <a:r>
              <a:rPr lang="es-ES_tradnl" sz="2700" b="1" i="1" dirty="0">
                <a:solidFill>
                  <a:schemeClr val="tx1">
                    <a:lumMod val="85000"/>
                    <a:lumOff val="15000"/>
                  </a:schemeClr>
                </a:solidFill>
              </a:rPr>
              <a:t>Intención</a:t>
            </a:r>
          </a:p>
        </p:txBody>
      </p:sp>
      <p:sp>
        <p:nvSpPr>
          <p:cNvPr id="4" name="Título 1">
            <a:extLst>
              <a:ext uri="{FF2B5EF4-FFF2-40B4-BE49-F238E27FC236}">
                <a16:creationId xmlns:a16="http://schemas.microsoft.com/office/drawing/2014/main" id="{D2CF9698-01DD-C308-42A8-52F436310768}"/>
              </a:ext>
            </a:extLst>
          </p:cNvPr>
          <p:cNvSpPr txBox="1">
            <a:spLocks/>
          </p:cNvSpPr>
          <p:nvPr/>
        </p:nvSpPr>
        <p:spPr>
          <a:xfrm>
            <a:off x="-228601" y="2388014"/>
            <a:ext cx="12191999" cy="744836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75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>
              <a:lnSpc>
                <a:spcPct val="70000"/>
              </a:lnSpc>
            </a:pPr>
            <a:r>
              <a:rPr lang="es-ES_tradnl" sz="2700" b="1" i="1" dirty="0">
                <a:solidFill>
                  <a:schemeClr val="tx1">
                    <a:lumMod val="85000"/>
                    <a:lumOff val="15000"/>
                  </a:schemeClr>
                </a:solidFill>
              </a:rPr>
              <a:t>Centrado en las potencialidades humanas (iniciativa, imaginación, voluntad, etc.)</a:t>
            </a:r>
          </a:p>
        </p:txBody>
      </p:sp>
      <p:sp>
        <p:nvSpPr>
          <p:cNvPr id="5" name="Título 1">
            <a:extLst>
              <a:ext uri="{FF2B5EF4-FFF2-40B4-BE49-F238E27FC236}">
                <a16:creationId xmlns:a16="http://schemas.microsoft.com/office/drawing/2014/main" id="{28C382A3-DEAD-95D6-4823-651DBE2D6AB2}"/>
              </a:ext>
            </a:extLst>
          </p:cNvPr>
          <p:cNvSpPr txBox="1">
            <a:spLocks/>
          </p:cNvSpPr>
          <p:nvPr/>
        </p:nvSpPr>
        <p:spPr>
          <a:xfrm>
            <a:off x="-2065190" y="3126181"/>
            <a:ext cx="12191999" cy="744836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75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>
              <a:lnSpc>
                <a:spcPct val="70000"/>
              </a:lnSpc>
            </a:pPr>
            <a:r>
              <a:rPr lang="es-ES_tradnl" sz="2700" b="1" i="1" dirty="0">
                <a:solidFill>
                  <a:schemeClr val="tx1">
                    <a:lumMod val="85000"/>
                    <a:lumOff val="15000"/>
                  </a:schemeClr>
                </a:solidFill>
              </a:rPr>
              <a:t>Entendimiento mutuo (Propósito, prioridades  ME, </a:t>
            </a:r>
            <a:r>
              <a:rPr lang="es-ES_tradnl" sz="2700" b="1" i="1" dirty="0" err="1">
                <a:solidFill>
                  <a:schemeClr val="tx1">
                    <a:lumMod val="85000"/>
                    <a:lumOff val="15000"/>
                  </a:schemeClr>
                </a:solidFill>
              </a:rPr>
              <a:t>Ses</a:t>
            </a:r>
            <a:r>
              <a:rPr lang="es-ES_tradnl" sz="2700" b="1" i="1" dirty="0">
                <a:solidFill>
                  <a:schemeClr val="tx1">
                    <a:lumMod val="85000"/>
                    <a:lumOff val="15000"/>
                  </a:schemeClr>
                </a:solidFill>
              </a:rPr>
              <a:t>) </a:t>
            </a:r>
          </a:p>
        </p:txBody>
      </p:sp>
      <p:sp>
        <p:nvSpPr>
          <p:cNvPr id="6" name="Título 1">
            <a:extLst>
              <a:ext uri="{FF2B5EF4-FFF2-40B4-BE49-F238E27FC236}">
                <a16:creationId xmlns:a16="http://schemas.microsoft.com/office/drawing/2014/main" id="{FAD379FA-4A5C-7C00-8D42-9A7EB77E4EBD}"/>
              </a:ext>
            </a:extLst>
          </p:cNvPr>
          <p:cNvSpPr txBox="1">
            <a:spLocks/>
          </p:cNvSpPr>
          <p:nvPr/>
        </p:nvSpPr>
        <p:spPr>
          <a:xfrm>
            <a:off x="-4842934" y="3731819"/>
            <a:ext cx="12191999" cy="744836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75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>
              <a:lnSpc>
                <a:spcPct val="70000"/>
              </a:lnSpc>
            </a:pPr>
            <a:r>
              <a:rPr lang="es-ES_tradnl" sz="2700" b="1" i="1" dirty="0">
                <a:solidFill>
                  <a:schemeClr val="tx1">
                    <a:lumMod val="85000"/>
                    <a:lumOff val="15000"/>
                  </a:schemeClr>
                </a:solidFill>
              </a:rPr>
              <a:t>Comunicación </a:t>
            </a:r>
          </a:p>
        </p:txBody>
      </p:sp>
      <p:sp>
        <p:nvSpPr>
          <p:cNvPr id="7" name="Título 1">
            <a:extLst>
              <a:ext uri="{FF2B5EF4-FFF2-40B4-BE49-F238E27FC236}">
                <a16:creationId xmlns:a16="http://schemas.microsoft.com/office/drawing/2014/main" id="{DDFE6729-53A0-62D6-1D77-E5248334724B}"/>
              </a:ext>
            </a:extLst>
          </p:cNvPr>
          <p:cNvSpPr txBox="1">
            <a:spLocks/>
          </p:cNvSpPr>
          <p:nvPr/>
        </p:nvSpPr>
        <p:spPr>
          <a:xfrm>
            <a:off x="-3504771" y="4330788"/>
            <a:ext cx="12191999" cy="744836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75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>
              <a:lnSpc>
                <a:spcPct val="70000"/>
              </a:lnSpc>
            </a:pPr>
            <a:r>
              <a:rPr lang="es-ES_tradnl" sz="2700" b="1" i="1" dirty="0">
                <a:solidFill>
                  <a:schemeClr val="tx1">
                    <a:lumMod val="85000"/>
                    <a:lumOff val="15000"/>
                  </a:schemeClr>
                </a:solidFill>
              </a:rPr>
              <a:t>Liderar desde donde puede influir  </a:t>
            </a:r>
          </a:p>
        </p:txBody>
      </p:sp>
      <p:sp>
        <p:nvSpPr>
          <p:cNvPr id="8" name="Título 1">
            <a:extLst>
              <a:ext uri="{FF2B5EF4-FFF2-40B4-BE49-F238E27FC236}">
                <a16:creationId xmlns:a16="http://schemas.microsoft.com/office/drawing/2014/main" id="{CFA3C6D7-A624-5F83-E4E5-23F90272C4CD}"/>
              </a:ext>
            </a:extLst>
          </p:cNvPr>
          <p:cNvSpPr txBox="1">
            <a:spLocks/>
          </p:cNvSpPr>
          <p:nvPr/>
        </p:nvSpPr>
        <p:spPr>
          <a:xfrm>
            <a:off x="-4053957" y="4981364"/>
            <a:ext cx="12191999" cy="744836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75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>
              <a:lnSpc>
                <a:spcPct val="70000"/>
              </a:lnSpc>
            </a:pPr>
            <a:r>
              <a:rPr lang="es-ES_tradnl" sz="2700" b="1" i="1" dirty="0">
                <a:solidFill>
                  <a:schemeClr val="tx1">
                    <a:lumMod val="85000"/>
                    <a:lumOff val="15000"/>
                  </a:schemeClr>
                </a:solidFill>
              </a:rPr>
              <a:t>Generador de condiciones  </a:t>
            </a:r>
          </a:p>
        </p:txBody>
      </p:sp>
    </p:spTree>
    <p:extLst>
      <p:ext uri="{BB962C8B-B14F-4D97-AF65-F5344CB8AC3E}">
        <p14:creationId xmlns:p14="http://schemas.microsoft.com/office/powerpoint/2010/main" val="1535146582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48A53BB-142D-F3EC-2B45-6232B6051FD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A4893380-D957-FDB3-8CB0-1EFAD66D07F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95793" y="3216249"/>
            <a:ext cx="11210925" cy="744836"/>
          </a:xfr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_tradnl" sz="3600" b="1" i="1" dirty="0">
                <a:solidFill>
                  <a:schemeClr val="tx1">
                    <a:lumMod val="85000"/>
                    <a:lumOff val="15000"/>
                  </a:schemeClr>
                </a:solidFill>
              </a:rPr>
              <a:t>ACTIVIDAD: USTEDES SON LOS PROFESORES </a:t>
            </a:r>
          </a:p>
        </p:txBody>
      </p:sp>
      <p:sp>
        <p:nvSpPr>
          <p:cNvPr id="3" name="Título 1">
            <a:extLst>
              <a:ext uri="{FF2B5EF4-FFF2-40B4-BE49-F238E27FC236}">
                <a16:creationId xmlns:a16="http://schemas.microsoft.com/office/drawing/2014/main" id="{A4E27535-74A1-7E9E-3847-92EAA99458AE}"/>
              </a:ext>
            </a:extLst>
          </p:cNvPr>
          <p:cNvSpPr txBox="1">
            <a:spLocks/>
          </p:cNvSpPr>
          <p:nvPr/>
        </p:nvSpPr>
        <p:spPr>
          <a:xfrm>
            <a:off x="0" y="2248744"/>
            <a:ext cx="12192000" cy="744836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75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lnSpc>
                <a:spcPct val="70000"/>
              </a:lnSpc>
            </a:pPr>
            <a:endParaRPr lang="es-ES_tradnl" sz="2700" b="1" i="1" dirty="0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57070877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94D37086-A473-BA69-4D91-25AA9675081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61937" y="534009"/>
            <a:ext cx="11210925" cy="744836"/>
          </a:xfrm>
        </p:spPr>
        <p:txBody>
          <a:bodyPr vert="horz" lIns="91440" tIns="45720" rIns="91440" bIns="45720" rtlCol="0" anchor="ctr">
            <a:normAutofit fontScale="90000"/>
          </a:bodyPr>
          <a:lstStyle/>
          <a:p>
            <a:r>
              <a:rPr lang="es-ES_tradnl" sz="3600" b="1" i="1" dirty="0">
                <a:solidFill>
                  <a:schemeClr val="tx1">
                    <a:lumMod val="85000"/>
                    <a:lumOff val="15000"/>
                  </a:schemeClr>
                </a:solidFill>
              </a:rPr>
              <a:t>ACTIVIDAD: USTEDES SON LOS PROFESORES  </a:t>
            </a:r>
            <a:br>
              <a:rPr lang="es-ES_tradnl" sz="3600" b="1" i="1" dirty="0">
                <a:solidFill>
                  <a:schemeClr val="tx1">
                    <a:lumMod val="85000"/>
                    <a:lumOff val="15000"/>
                  </a:schemeClr>
                </a:solidFill>
              </a:rPr>
            </a:br>
            <a:r>
              <a:rPr lang="es-ES_tradnl" sz="3600" b="1" i="1" dirty="0">
                <a:solidFill>
                  <a:schemeClr val="tx1">
                    <a:lumMod val="85000"/>
                    <a:lumOff val="15000"/>
                  </a:schemeClr>
                </a:solidFill>
              </a:rPr>
              <a:t>(20 minutos de preparación y 15 de exposición </a:t>
            </a:r>
          </a:p>
        </p:txBody>
      </p:sp>
      <p:sp>
        <p:nvSpPr>
          <p:cNvPr id="3" name="Título 1">
            <a:extLst>
              <a:ext uri="{FF2B5EF4-FFF2-40B4-BE49-F238E27FC236}">
                <a16:creationId xmlns:a16="http://schemas.microsoft.com/office/drawing/2014/main" id="{B31F5CA8-CB76-EE27-F365-E121A38AB34D}"/>
              </a:ext>
            </a:extLst>
          </p:cNvPr>
          <p:cNvSpPr txBox="1">
            <a:spLocks/>
          </p:cNvSpPr>
          <p:nvPr/>
        </p:nvSpPr>
        <p:spPr>
          <a:xfrm>
            <a:off x="0" y="2248744"/>
            <a:ext cx="12192000" cy="744836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75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lnSpc>
                <a:spcPct val="70000"/>
              </a:lnSpc>
            </a:pPr>
            <a:endParaRPr lang="es-ES_tradnl" sz="2700" b="1" i="1" dirty="0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4" name="Título 1">
            <a:extLst>
              <a:ext uri="{FF2B5EF4-FFF2-40B4-BE49-F238E27FC236}">
                <a16:creationId xmlns:a16="http://schemas.microsoft.com/office/drawing/2014/main" id="{D2CF9698-01DD-C308-42A8-52F436310768}"/>
              </a:ext>
            </a:extLst>
          </p:cNvPr>
          <p:cNvSpPr txBox="1">
            <a:spLocks/>
          </p:cNvSpPr>
          <p:nvPr/>
        </p:nvSpPr>
        <p:spPr>
          <a:xfrm>
            <a:off x="181777" y="1602558"/>
            <a:ext cx="12191999" cy="744836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75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lnSpc>
                <a:spcPct val="70000"/>
              </a:lnSpc>
            </a:pPr>
            <a:r>
              <a:rPr lang="es-ES_tradnl" sz="2700" b="1" i="1" dirty="0">
                <a:solidFill>
                  <a:schemeClr val="tx1">
                    <a:lumMod val="85000"/>
                    <a:lumOff val="15000"/>
                  </a:schemeClr>
                </a:solidFill>
              </a:rPr>
              <a:t>¿Cuál es la relación entre entre superficie y vacíos?</a:t>
            </a:r>
          </a:p>
        </p:txBody>
      </p:sp>
      <p:sp>
        <p:nvSpPr>
          <p:cNvPr id="5" name="Título 1">
            <a:extLst>
              <a:ext uri="{FF2B5EF4-FFF2-40B4-BE49-F238E27FC236}">
                <a16:creationId xmlns:a16="http://schemas.microsoft.com/office/drawing/2014/main" id="{28C382A3-DEAD-95D6-4823-651DBE2D6AB2}"/>
              </a:ext>
            </a:extLst>
          </p:cNvPr>
          <p:cNvSpPr txBox="1">
            <a:spLocks/>
          </p:cNvSpPr>
          <p:nvPr/>
        </p:nvSpPr>
        <p:spPr>
          <a:xfrm>
            <a:off x="181777" y="3571584"/>
            <a:ext cx="12191999" cy="744836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75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lnSpc>
                <a:spcPct val="70000"/>
              </a:lnSpc>
            </a:pPr>
            <a:r>
              <a:rPr lang="es-ES_tradnl" sz="2700" b="1" i="1" dirty="0">
                <a:solidFill>
                  <a:schemeClr val="tx1">
                    <a:lumMod val="85000"/>
                    <a:lumOff val="15000"/>
                  </a:schemeClr>
                </a:solidFill>
              </a:rPr>
              <a:t>Considerando la naturaleza de la guerra, ¿Qué características debiese tener el modelo de liderazgo militar? ¿Por qué es tan complejo aplicar el mando tipo misión?</a:t>
            </a:r>
          </a:p>
        </p:txBody>
      </p:sp>
      <p:sp>
        <p:nvSpPr>
          <p:cNvPr id="7" name="Título 1">
            <a:extLst>
              <a:ext uri="{FF2B5EF4-FFF2-40B4-BE49-F238E27FC236}">
                <a16:creationId xmlns:a16="http://schemas.microsoft.com/office/drawing/2014/main" id="{DDFE6729-53A0-62D6-1D77-E5248334724B}"/>
              </a:ext>
            </a:extLst>
          </p:cNvPr>
          <p:cNvSpPr txBox="1">
            <a:spLocks/>
          </p:cNvSpPr>
          <p:nvPr/>
        </p:nvSpPr>
        <p:spPr>
          <a:xfrm>
            <a:off x="181776" y="4883024"/>
            <a:ext cx="12191999" cy="744836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75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lnSpc>
                <a:spcPct val="70000"/>
              </a:lnSpc>
            </a:pPr>
            <a:r>
              <a:rPr lang="es-ES_tradnl" sz="2700" b="1" i="1" dirty="0">
                <a:solidFill>
                  <a:schemeClr val="tx1">
                    <a:lumMod val="85000"/>
                    <a:lumOff val="15000"/>
                  </a:schemeClr>
                </a:solidFill>
              </a:rPr>
              <a:t>Explique en forma gráfica como interactúa la guerra, con la guerra de maniobra y el mando tipo misión</a:t>
            </a:r>
          </a:p>
        </p:txBody>
      </p:sp>
      <p:sp>
        <p:nvSpPr>
          <p:cNvPr id="10" name="Título 1">
            <a:extLst>
              <a:ext uri="{FF2B5EF4-FFF2-40B4-BE49-F238E27FC236}">
                <a16:creationId xmlns:a16="http://schemas.microsoft.com/office/drawing/2014/main" id="{32F02C77-772C-198F-159D-8111730A9EFB}"/>
              </a:ext>
            </a:extLst>
          </p:cNvPr>
          <p:cNvSpPr txBox="1">
            <a:spLocks/>
          </p:cNvSpPr>
          <p:nvPr/>
        </p:nvSpPr>
        <p:spPr>
          <a:xfrm>
            <a:off x="181777" y="2541581"/>
            <a:ext cx="12191999" cy="744836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75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lnSpc>
                <a:spcPct val="70000"/>
              </a:lnSpc>
            </a:pPr>
            <a:r>
              <a:rPr lang="es-ES_tradnl" sz="2700" b="1" i="1" dirty="0">
                <a:solidFill>
                  <a:schemeClr val="tx1">
                    <a:lumMod val="85000"/>
                    <a:lumOff val="15000"/>
                  </a:schemeClr>
                </a:solidFill>
              </a:rPr>
              <a:t>¿Atacamos directamente el centro de gravedad?</a:t>
            </a:r>
          </a:p>
        </p:txBody>
      </p:sp>
    </p:spTree>
    <p:extLst>
      <p:ext uri="{BB962C8B-B14F-4D97-AF65-F5344CB8AC3E}">
        <p14:creationId xmlns:p14="http://schemas.microsoft.com/office/powerpoint/2010/main" val="3712204103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44" name="Rectangle 1043">
            <a:extLst>
              <a:ext uri="{FF2B5EF4-FFF2-40B4-BE49-F238E27FC236}">
                <a16:creationId xmlns:a16="http://schemas.microsoft.com/office/drawing/2014/main" id="{5A59F003-E00A-43F9-91DC-CC54E3B8746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2" descr="Guardian Response ROC Drill">
            <a:extLst>
              <a:ext uri="{FF2B5EF4-FFF2-40B4-BE49-F238E27FC236}">
                <a16:creationId xmlns:a16="http://schemas.microsoft.com/office/drawing/2014/main" id="{F9296371-00CB-6945-4AC5-0596C3DA51EC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1818" r="9091"/>
          <a:stretch/>
        </p:blipFill>
        <p:spPr bwMode="auto">
          <a:xfrm>
            <a:off x="20" y="10"/>
            <a:ext cx="12191981" cy="68579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46" name="Rectangle 1045">
            <a:extLst>
              <a:ext uri="{FF2B5EF4-FFF2-40B4-BE49-F238E27FC236}">
                <a16:creationId xmlns:a16="http://schemas.microsoft.com/office/drawing/2014/main" id="{D74A4382-E3AD-430A-9A1F-DFA3E0E77A7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>
            <a:off x="3799865" y="-1524511"/>
            <a:ext cx="4592270" cy="12192001"/>
          </a:xfrm>
          <a:prstGeom prst="rect">
            <a:avLst/>
          </a:prstGeom>
          <a:gradFill>
            <a:gsLst>
              <a:gs pos="35000">
                <a:schemeClr val="tx1">
                  <a:alpha val="46000"/>
                </a:schemeClr>
              </a:gs>
              <a:gs pos="21000">
                <a:schemeClr val="tx1">
                  <a:alpha val="30000"/>
                </a:schemeClr>
              </a:gs>
              <a:gs pos="0">
                <a:schemeClr val="tx1">
                  <a:alpha val="0"/>
                </a:schemeClr>
              </a:gs>
              <a:gs pos="100000">
                <a:schemeClr val="tx1">
                  <a:alpha val="90000"/>
                </a:schemeClr>
              </a:gs>
            </a:gsLst>
            <a:lin ang="10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ítulo 1">
            <a:extLst>
              <a:ext uri="{FF2B5EF4-FFF2-40B4-BE49-F238E27FC236}">
                <a16:creationId xmlns:a16="http://schemas.microsoft.com/office/drawing/2014/main" id="{B408F93E-A59D-A3E3-CE39-BD2E81EB5B5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404553" y="3091928"/>
            <a:ext cx="9078562" cy="2387600"/>
          </a:xfrm>
        </p:spPr>
        <p:txBody>
          <a:bodyPr>
            <a:normAutofit/>
          </a:bodyPr>
          <a:lstStyle/>
          <a:p>
            <a:pPr algn="l"/>
            <a:r>
              <a:rPr lang="es-ES_tradnl" sz="6100" dirty="0">
                <a:solidFill>
                  <a:schemeClr val="bg1"/>
                </a:solidFill>
              </a:rPr>
              <a:t>Guerra de Maniobra: Conducción de la Guerra</a:t>
            </a:r>
          </a:p>
        </p:txBody>
      </p:sp>
      <p:sp>
        <p:nvSpPr>
          <p:cNvPr id="1048" name="Rectangle: Rounded Corners 1047">
            <a:extLst>
              <a:ext uri="{FF2B5EF4-FFF2-40B4-BE49-F238E27FC236}">
                <a16:creationId xmlns:a16="http://schemas.microsoft.com/office/drawing/2014/main" id="{79F40191-0F44-4FD1-82CC-ACB507C14BE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5575039"/>
            <a:ext cx="9785897" cy="685800"/>
          </a:xfrm>
          <a:prstGeom prst="roundRect">
            <a:avLst>
              <a:gd name="adj" fmla="val 0"/>
            </a:avLst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Subtítulo 2">
            <a:extLst>
              <a:ext uri="{FF2B5EF4-FFF2-40B4-BE49-F238E27FC236}">
                <a16:creationId xmlns:a16="http://schemas.microsoft.com/office/drawing/2014/main" id="{337EDD5E-2343-8396-E7DA-6F93498E6C3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404553" y="5588849"/>
            <a:ext cx="9078562" cy="731405"/>
          </a:xfrm>
        </p:spPr>
        <p:txBody>
          <a:bodyPr anchor="ctr">
            <a:normAutofit/>
          </a:bodyPr>
          <a:lstStyle/>
          <a:p>
            <a:pPr algn="l"/>
            <a:r>
              <a:rPr lang="es-ES_tradnl" sz="1800" b="1" dirty="0">
                <a:solidFill>
                  <a:schemeClr val="bg1"/>
                </a:solidFill>
              </a:rPr>
              <a:t>Escuela de Infantería de Marina</a:t>
            </a:r>
          </a:p>
          <a:p>
            <a:pPr algn="l"/>
            <a:r>
              <a:rPr lang="es-ES_tradnl" sz="1800" b="1">
                <a:solidFill>
                  <a:schemeClr val="bg1"/>
                </a:solidFill>
              </a:rPr>
              <a:t>CC°</a:t>
            </a:r>
            <a:r>
              <a:rPr lang="es-ES_tradnl" sz="1800" b="1" dirty="0">
                <a:solidFill>
                  <a:schemeClr val="bg1"/>
                </a:solidFill>
              </a:rPr>
              <a:t> IM Friedrich von der Weth </a:t>
            </a:r>
          </a:p>
        </p:txBody>
      </p:sp>
    </p:spTree>
    <p:extLst>
      <p:ext uri="{BB962C8B-B14F-4D97-AF65-F5344CB8AC3E}">
        <p14:creationId xmlns:p14="http://schemas.microsoft.com/office/powerpoint/2010/main" val="986665635"/>
      </p:ext>
    </p:extLst>
  </p:cSld>
  <p:clrMapOvr>
    <a:masterClrMapping/>
  </p:clrMapOvr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{91369E37-A2B4-734C-BB91-72CDB4DCD98E}tf16401378</Template>
  <TotalTime>4479</TotalTime>
  <Words>588</Words>
  <Application>Microsoft Macintosh PowerPoint</Application>
  <PresentationFormat>Panorámica</PresentationFormat>
  <Paragraphs>81</Paragraphs>
  <Slides>25</Slides>
  <Notes>0</Notes>
  <HiddenSlides>1</HiddenSlides>
  <MMClips>0</MMClips>
  <ScaleCrop>false</ScaleCrop>
  <HeadingPairs>
    <vt:vector size="6" baseType="variant">
      <vt:variant>
        <vt:lpstr>Fuentes usadas</vt:lpstr>
      </vt:variant>
      <vt:variant>
        <vt:i4>4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25</vt:i4>
      </vt:variant>
    </vt:vector>
  </HeadingPairs>
  <TitlesOfParts>
    <vt:vector size="30" baseType="lpstr">
      <vt:lpstr>Arial</vt:lpstr>
      <vt:lpstr>Avenir Next LT Pro</vt:lpstr>
      <vt:lpstr>Calibri</vt:lpstr>
      <vt:lpstr>Calibri Light</vt:lpstr>
      <vt:lpstr>Tema de Office</vt:lpstr>
      <vt:lpstr>Guerra de Maniobra: Conducción de la Guerra</vt:lpstr>
      <vt:lpstr>LA ACTIVIDAD MÁS IMPORTANTE DURANTE LA PAZ, ES PREPARSE PARA LA GUERRA </vt:lpstr>
      <vt:lpstr>Presentación de PowerPoint</vt:lpstr>
      <vt:lpstr>Intelecto sin voluntad es inútil; voluntad sin  intelecto es peligroso. Hans von Seeckt</vt:lpstr>
      <vt:lpstr>1. Naturaleza de la guerra 2. Teoría de la guerra 3. Conducción de la guerra </vt:lpstr>
      <vt:lpstr>Conducción de la guerra </vt:lpstr>
      <vt:lpstr>EL MEJOR PRINCIPIO DE LA GUERRA</vt:lpstr>
      <vt:lpstr>Presentación de PowerPoint</vt:lpstr>
      <vt:lpstr>GUERRA DE MANIOBRA </vt:lpstr>
      <vt:lpstr>VELOCIDAD: TEMPO</vt:lpstr>
      <vt:lpstr>GUERRA DE MANIOBRA </vt:lpstr>
      <vt:lpstr>¿Quiénes ejecutan ciclos OODA?</vt:lpstr>
      <vt:lpstr>Todos los niveles: Alineados por propósitos</vt:lpstr>
      <vt:lpstr>ENFOCADAS </vt:lpstr>
      <vt:lpstr>INESPERADAS: SORPRESA + FLEXIBILIDAD </vt:lpstr>
      <vt:lpstr>¿Qué permite lo anterior?</vt:lpstr>
      <vt:lpstr>Disciplinada iniciativa </vt:lpstr>
      <vt:lpstr>¿Qué facilita la iniciativa?</vt:lpstr>
      <vt:lpstr>Presentación de PowerPoint</vt:lpstr>
      <vt:lpstr>PROPÓSITO: GENERADOR DE CAOS ENFOCADO </vt:lpstr>
      <vt:lpstr>SUPERFICIES Y VACIOS GENERADORES DE CONDICIONES </vt:lpstr>
      <vt:lpstr>FILOSOFÍA DE MANDO: MANDO TIPO MISIÓN</vt:lpstr>
      <vt:lpstr>ACTIVIDAD: USTEDES SON LOS PROFESORES </vt:lpstr>
      <vt:lpstr>ACTIVIDAD: USTEDES SON LOS PROFESORES   (20 minutos de preparación y 15 de exposición </vt:lpstr>
      <vt:lpstr>Guerra de Maniobra: Conducción de la Guerra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Guerra de Maniobra </dc:title>
  <dc:creator>federico vonderweth</dc:creator>
  <cp:lastModifiedBy>Friedrich von der Weth</cp:lastModifiedBy>
  <cp:revision>18</cp:revision>
  <dcterms:created xsi:type="dcterms:W3CDTF">2023-10-16T13:54:29Z</dcterms:created>
  <dcterms:modified xsi:type="dcterms:W3CDTF">2025-01-19T14:34:01Z</dcterms:modified>
</cp:coreProperties>
</file>