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470619-E892-2BEF-612C-D368BEF8FC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5950" y="1901803"/>
            <a:ext cx="9144000" cy="1641490"/>
          </a:xfrm>
        </p:spPr>
        <p:txBody>
          <a:bodyPr>
            <a:normAutofit/>
          </a:bodyPr>
          <a:lstStyle/>
          <a:p>
            <a:r>
              <a:rPr lang="es-CL" sz="6600" dirty="0"/>
              <a:t>EMERGENCIAS EN L A MAR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482597-776C-98B8-5BE0-0C0FD5277F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5950" y="3284800"/>
            <a:ext cx="9144000" cy="754025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s-CL" dirty="0"/>
              <a:t>CURSO CAPITÁN DEPORTIVO COSTERO</a:t>
            </a:r>
          </a:p>
          <a:p>
            <a:pPr algn="ctr"/>
            <a:r>
              <a:rPr lang="es-CL" dirty="0"/>
              <a:t>CNDN 2022</a:t>
            </a:r>
          </a:p>
        </p:txBody>
      </p:sp>
    </p:spTree>
    <p:extLst>
      <p:ext uri="{BB962C8B-B14F-4D97-AF65-F5344CB8AC3E}">
        <p14:creationId xmlns:p14="http://schemas.microsoft.com/office/powerpoint/2010/main" val="410448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96FCF4-A9BB-EFBD-0003-CE127C2C0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EMERGENCIAS EN LA MAR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98E880-A8B6-22F6-2640-52EEC94AF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GENERALIDADES. SESIÓN 1</a:t>
            </a:r>
          </a:p>
          <a:p>
            <a:r>
              <a:rPr lang="es-CL" dirty="0"/>
              <a:t>FALLA DE GOBIERNO. SESIÓN 1</a:t>
            </a:r>
          </a:p>
          <a:p>
            <a:r>
              <a:rPr lang="es-CL" dirty="0"/>
              <a:t>ROTURA DE JARCIA FIJA Y MÁSTIL .SESIÓN 1</a:t>
            </a:r>
          </a:p>
          <a:p>
            <a:r>
              <a:rPr lang="es-CL" dirty="0"/>
              <a:t>MANIOBRA DE HOMBRE AL AGUA. SESIÓN 2</a:t>
            </a:r>
          </a:p>
          <a:p>
            <a:r>
              <a:rPr lang="es-CL" dirty="0"/>
              <a:t>VÍAS DE AGUA. SESIÓN 2</a:t>
            </a:r>
          </a:p>
          <a:p>
            <a:r>
              <a:rPr lang="es-CL" dirty="0"/>
              <a:t>VARADAS. SESIÓN 2</a:t>
            </a:r>
          </a:p>
          <a:p>
            <a:r>
              <a:rPr lang="es-CL" dirty="0"/>
              <a:t>INCENDIO. SESIÓN 2</a:t>
            </a:r>
          </a:p>
        </p:txBody>
      </p:sp>
    </p:spTree>
    <p:extLst>
      <p:ext uri="{BB962C8B-B14F-4D97-AF65-F5344CB8AC3E}">
        <p14:creationId xmlns:p14="http://schemas.microsoft.com/office/powerpoint/2010/main" val="252671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Es una obligación del Capitán velar por la seguridad de la vida humana en el mar y principalmente de su tripulación. La caída al agua de una persona, dependiendo de las circunstancias, puede costarle la vida. Para minimizar esa ocurrencia, deberemos agotar las medidas de prevención.</a:t>
            </a:r>
          </a:p>
          <a:p>
            <a:r>
              <a:rPr lang="es-CL" dirty="0"/>
              <a:t>Medidas de prevención: Contar con elementos de seguridad mínimos necesarios y disponer su empleo, pese a que puedan ser incómodos, cuando las condiciones meteorológicas empeoren y durante las horas de oscuridad.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91312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Los elementos de seguridad que deben tener en la embarcación, para evitar una caída son:</a:t>
            </a:r>
          </a:p>
          <a:p>
            <a:pPr lvl="1"/>
            <a:r>
              <a:rPr lang="es-CL" dirty="0"/>
              <a:t>Línea de seguridad en la cubierta.</a:t>
            </a:r>
          </a:p>
          <a:p>
            <a:pPr lvl="1"/>
            <a:r>
              <a:rPr lang="es-CL" dirty="0"/>
              <a:t>Arnés de seguridad sujeto a la línea de seguridad.</a:t>
            </a:r>
          </a:p>
          <a:p>
            <a:pPr lvl="1"/>
            <a:r>
              <a:rPr lang="es-CL" dirty="0"/>
              <a:t>Candeleros y nervios en buenas condiciones.</a:t>
            </a:r>
          </a:p>
          <a:p>
            <a:pPr lvl="1"/>
            <a:r>
              <a:rPr lang="es-CL" dirty="0"/>
              <a:t>Pintura antideslizante en la cubierta.</a:t>
            </a:r>
          </a:p>
          <a:p>
            <a:pPr lvl="1"/>
            <a:r>
              <a:rPr lang="es-CL" dirty="0"/>
              <a:t>Redes de protección a proa del yate</a:t>
            </a:r>
          </a:p>
          <a:p>
            <a:pPr lvl="1"/>
            <a:endParaRPr lang="es-CL" dirty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26407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Los elementos y medidas de seguridad que deben tomar los tripulantes son:</a:t>
            </a:r>
          </a:p>
          <a:p>
            <a:pPr lvl="1"/>
            <a:r>
              <a:rPr lang="es-CL" dirty="0"/>
              <a:t>Uso de calzado antideslizante</a:t>
            </a:r>
          </a:p>
          <a:p>
            <a:pPr lvl="1"/>
            <a:r>
              <a:rPr lang="es-CL" dirty="0"/>
              <a:t>No correr en cubierta</a:t>
            </a:r>
          </a:p>
          <a:p>
            <a:pPr lvl="1"/>
            <a:r>
              <a:rPr lang="es-CL" dirty="0"/>
              <a:t>Moverse por el yate con el cuerpo inclinado hacia la línea de crujía</a:t>
            </a:r>
          </a:p>
          <a:p>
            <a:pPr lvl="1"/>
            <a:r>
              <a:rPr lang="es-CL" dirty="0"/>
              <a:t>Prevenir los movimientos de la embarcación observando el mar</a:t>
            </a:r>
          </a:p>
          <a:p>
            <a:pPr lvl="1"/>
            <a:r>
              <a:rPr lang="es-CL" dirty="0"/>
              <a:t>Afirmarse siempre a las partes sólidas del velero</a:t>
            </a:r>
          </a:p>
          <a:p>
            <a:pPr lvl="1"/>
            <a:r>
              <a:rPr lang="es-CL" dirty="0"/>
              <a:t>Evitar hacer necesidades fisiológicas por la borda, que en caso fuera necesario, hacerlo con arnés fijado a un punto firme del velero</a:t>
            </a:r>
          </a:p>
          <a:p>
            <a:pPr lvl="1"/>
            <a:r>
              <a:rPr lang="es-CL" dirty="0"/>
              <a:t>No dormir en cubierta</a:t>
            </a:r>
          </a:p>
          <a:p>
            <a:pPr lvl="1"/>
            <a:r>
              <a:rPr lang="es-CL" dirty="0"/>
              <a:t>Ponerse el salvavidas y el arnés, antes de subir a cubierta cuando se navegue de noche o con mal tiempo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14332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Disciplina de la tripulación:</a:t>
            </a:r>
          </a:p>
          <a:p>
            <a:pPr lvl="1"/>
            <a:r>
              <a:rPr lang="es-CL" dirty="0"/>
              <a:t>Al estar en cubierta con mal tiempo, el riesgo de caer al agua es mayor que en el interior.</a:t>
            </a:r>
          </a:p>
          <a:p>
            <a:pPr lvl="1"/>
            <a:r>
              <a:rPr lang="es-CL" dirty="0"/>
              <a:t>Es importante que cada tripulante sepa donde están los otros, velando por la seguridad de todos.</a:t>
            </a:r>
          </a:p>
          <a:p>
            <a:pPr lvl="1"/>
            <a:r>
              <a:rPr lang="es-CL" dirty="0"/>
              <a:t>Si alguien sube a cubierta sólo, sin avisar y sin los elementos de seguridad el riesgo que caiga al agua es mayor. Es importante informarle a algún miembro de la dotación, para que esté pendiente de él y que los que estén en cubierta se preocupen de él, aunque las condiciones de noche estén muy buenas.</a:t>
            </a:r>
          </a:p>
          <a:p>
            <a:pPr marL="457200" lvl="1" indent="0">
              <a:buNone/>
            </a:pP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06039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Procedimiento de rescate del hombre al agua:</a:t>
            </a:r>
          </a:p>
          <a:p>
            <a:pPr lvl="1"/>
            <a:r>
              <a:rPr lang="es-CL" dirty="0"/>
              <a:t>La persona que se percate de la situación deberá dar la alerta a la tripulación. “Hombre al agua por ..(babor/estribor)”.</a:t>
            </a:r>
          </a:p>
          <a:p>
            <a:pPr lvl="1"/>
            <a:r>
              <a:rPr lang="es-CL" dirty="0"/>
              <a:t>Conseguir flotabilidad de la persona. Lanzar todos los elemento flotantes dispuestos para la situación y más, objeto de ayudar a </a:t>
            </a:r>
            <a:r>
              <a:rPr lang="es-CL" dirty="0" err="1"/>
              <a:t>laa</a:t>
            </a:r>
            <a:r>
              <a:rPr lang="es-CL" dirty="0"/>
              <a:t> flotabilidad de la persona y marcar el lugar.</a:t>
            </a:r>
          </a:p>
          <a:p>
            <a:pPr lvl="1"/>
            <a:r>
              <a:rPr lang="es-CL" dirty="0"/>
              <a:t>Mantener a la vista a la persona en el agua, indicándola con el brazo.</a:t>
            </a:r>
          </a:p>
          <a:p>
            <a:pPr lvl="1"/>
            <a:r>
              <a:rPr lang="es-CL" dirty="0"/>
              <a:t>Actuar de prisa.</a:t>
            </a:r>
          </a:p>
          <a:p>
            <a:pPr lvl="1"/>
            <a:r>
              <a:rPr lang="es-CL" dirty="0"/>
              <a:t>Apretar botón MOB del navegador GPS</a:t>
            </a:r>
          </a:p>
          <a:p>
            <a:pPr lvl="1"/>
            <a:r>
              <a:rPr lang="es-CL" dirty="0"/>
              <a:t>Encender el motor</a:t>
            </a:r>
          </a:p>
          <a:p>
            <a:pPr lvl="1"/>
            <a:r>
              <a:rPr lang="es-CL" dirty="0"/>
              <a:t>Enviar mensaje PAN </a:t>
            </a:r>
            <a:r>
              <a:rPr lang="es-CL" dirty="0" err="1"/>
              <a:t>PAN</a:t>
            </a:r>
            <a:r>
              <a:rPr lang="es-CL" dirty="0"/>
              <a:t>.</a:t>
            </a:r>
          </a:p>
          <a:p>
            <a:pPr lvl="1"/>
            <a:r>
              <a:rPr lang="es-CL" dirty="0"/>
              <a:t>Cubrir los puestos asignados para la maniobra con los elementos a mano.</a:t>
            </a:r>
          </a:p>
          <a:p>
            <a:pPr marL="457200" lvl="1" indent="0">
              <a:buNone/>
            </a:pP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64189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Procedimiento de rescate del hombre al agua:</a:t>
            </a:r>
          </a:p>
          <a:p>
            <a:pPr lvl="1"/>
            <a:r>
              <a:rPr lang="es-CL" dirty="0"/>
              <a:t>Aproximación a la víctima. </a:t>
            </a:r>
          </a:p>
          <a:p>
            <a:pPr lvl="2"/>
            <a:r>
              <a:rPr lang="es-CL" dirty="0"/>
              <a:t>Método Quick Stop. Virar por avante hasta virar por redondo, y aproximándose a la víctima dejándola por sotavento, disminuyendo la velocidad dejando las velas al viento o enrollando o arriando la vela de proa. No recomendable con fuertes vientos y dotación reducida.</a:t>
            </a:r>
          </a:p>
          <a:p>
            <a:pPr lvl="2"/>
            <a:r>
              <a:rPr lang="es-CL" dirty="0"/>
              <a:t>Método Ocho. Navegar una cuadra una distancia de 4 a 6 esloras y luego virar por avante, arribando hasta llegar a un largo. Cuando la persona esté a 60° de la proa, orzar en dirección de la víctima, para dejarla por sotavento y controlando la velocidad de aproximación soltando velas. Éste método es recomendable con dotación reducida y mucho viento, ya que en ningún momento se vira por redondo.</a:t>
            </a:r>
          </a:p>
          <a:p>
            <a:pPr lvl="2"/>
            <a:r>
              <a:rPr lang="es-CL" dirty="0"/>
              <a:t>En los dos métodos se puede usar el </a:t>
            </a:r>
            <a:r>
              <a:rPr lang="es-CL" dirty="0" err="1"/>
              <a:t>lifesling</a:t>
            </a:r>
            <a:r>
              <a:rPr lang="es-CL" dirty="0"/>
              <a:t>, lo que facilita la recuperación de la persona al tirar de la cuerda acercando con facilidad la persona al costado y su izado a bordo.</a:t>
            </a:r>
          </a:p>
        </p:txBody>
      </p:sp>
    </p:spTree>
    <p:extLst>
      <p:ext uri="{BB962C8B-B14F-4D97-AF65-F5344CB8AC3E}">
        <p14:creationId xmlns:p14="http://schemas.microsoft.com/office/powerpoint/2010/main" val="1542358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Maniobra de hombre al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563624"/>
            <a:ext cx="10233800" cy="4837175"/>
          </a:xfrm>
        </p:spPr>
        <p:txBody>
          <a:bodyPr>
            <a:normAutofit lnSpcReduction="10000"/>
          </a:bodyPr>
          <a:lstStyle/>
          <a:p>
            <a:pPr lvl="1"/>
            <a:r>
              <a:rPr lang="es-CL" dirty="0"/>
              <a:t>Recuperación de la víctima. La maniobra de izado no es fácil, ya que la persona:</a:t>
            </a:r>
          </a:p>
          <a:p>
            <a:pPr lvl="2"/>
            <a:r>
              <a:rPr lang="es-CL" dirty="0"/>
              <a:t>Tiene la ropa mojada aumentando su peso.</a:t>
            </a:r>
          </a:p>
          <a:p>
            <a:pPr lvl="2">
              <a:lnSpc>
                <a:spcPct val="100000"/>
              </a:lnSpc>
            </a:pPr>
            <a:r>
              <a:rPr lang="es-CL" dirty="0"/>
              <a:t>Puede estar agotado y sin fuerzas para cooperar a subirse.</a:t>
            </a:r>
          </a:p>
          <a:p>
            <a:pPr lvl="2">
              <a:lnSpc>
                <a:spcPct val="100000"/>
              </a:lnSpc>
            </a:pPr>
            <a:r>
              <a:rPr lang="es-CL" dirty="0"/>
              <a:t>Puede estar con hipotermia, estado de </a:t>
            </a:r>
            <a:r>
              <a:rPr lang="es-CL" dirty="0" err="1"/>
              <a:t>schock</a:t>
            </a:r>
            <a:r>
              <a:rPr lang="es-CL" dirty="0"/>
              <a:t> o inconsciente</a:t>
            </a:r>
          </a:p>
          <a:p>
            <a:pPr lvl="2"/>
            <a:endParaRPr lang="es-CL" sz="2400" dirty="0"/>
          </a:p>
          <a:p>
            <a:pPr lvl="1"/>
            <a:r>
              <a:rPr lang="es-CL" dirty="0"/>
              <a:t>Procedimiento de la persona que cae al agua:</a:t>
            </a:r>
          </a:p>
          <a:p>
            <a:pPr lvl="2"/>
            <a:r>
              <a:rPr lang="es-CL" dirty="0"/>
              <a:t>Al caerse del velero gritar para llamar la atención o usar el pito del chaleco salvavidas.</a:t>
            </a:r>
          </a:p>
          <a:p>
            <a:pPr lvl="2"/>
            <a:r>
              <a:rPr lang="es-CL" dirty="0"/>
              <a:t>No intente nadar siguiendo a la embarcación, ahorrar energías</a:t>
            </a:r>
          </a:p>
          <a:p>
            <a:pPr lvl="2"/>
            <a:r>
              <a:rPr lang="es-CL" dirty="0"/>
              <a:t>Nade hacia los elementos flotantes lanzados al agua por el velero juntándolos para mayor visibilidad.</a:t>
            </a:r>
          </a:p>
          <a:p>
            <a:pPr lvl="2"/>
            <a:r>
              <a:rPr lang="es-CL" dirty="0"/>
              <a:t>Una vez que vea que el velero está maniobrando, espere pacientemente sin agitarse</a:t>
            </a:r>
          </a:p>
          <a:p>
            <a:pPr lvl="2"/>
            <a:r>
              <a:rPr lang="es-CL" dirty="0"/>
              <a:t>Si tiene el </a:t>
            </a:r>
            <a:r>
              <a:rPr lang="es-CL" dirty="0" err="1"/>
              <a:t>lifesling</a:t>
            </a:r>
            <a:r>
              <a:rPr lang="es-CL" dirty="0"/>
              <a:t> cerca de usted nade hacia el y póngase el arnés.</a:t>
            </a:r>
          </a:p>
          <a:p>
            <a:pPr lvl="2"/>
            <a:r>
              <a:rPr lang="es-CL" dirty="0"/>
              <a:t>Deshágase de las prendas que le resta flotabilidad.</a:t>
            </a:r>
          </a:p>
        </p:txBody>
      </p:sp>
    </p:spTree>
    <p:extLst>
      <p:ext uri="{BB962C8B-B14F-4D97-AF65-F5344CB8AC3E}">
        <p14:creationId xmlns:p14="http://schemas.microsoft.com/office/powerpoint/2010/main" val="404585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Vías de agua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563624"/>
            <a:ext cx="10233800" cy="4837175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s-CL" dirty="0"/>
              <a:t>Las vías de agua, se pueden producir por una colisión con otra embarcación u obstáculo sumergido, por varadas, por golpes de mar, por filtraciones en circuitos de agua salada, por escotillas o claraboyas mal cerradas, por la fogonadura del mástil, </a:t>
            </a:r>
            <a:r>
              <a:rPr lang="es-CL" dirty="0" err="1"/>
              <a:t>etc</a:t>
            </a:r>
            <a:endParaRPr lang="es-CL" dirty="0"/>
          </a:p>
          <a:p>
            <a:pPr lvl="1"/>
            <a:r>
              <a:rPr lang="es-CL" dirty="0"/>
              <a:t>Se deberá antes de zarpar, verificar el funcionamiento y disponibilidad de medios para achique y que la sentina no tenga agua….</a:t>
            </a:r>
          </a:p>
          <a:p>
            <a:pPr lvl="1"/>
            <a:r>
              <a:rPr lang="es-CL" dirty="0"/>
              <a:t>Las primeras acciones  ante una inundación será achicar el agua con todos los medios al alcance, bombas de achique eléctricas, bombas manuales, baldes, circuito  de enfriamiento del motor…</a:t>
            </a:r>
          </a:p>
          <a:p>
            <a:pPr lvl="1"/>
            <a:r>
              <a:rPr lang="es-CL" dirty="0"/>
              <a:t>Se deberá ubicar la causa de la vía de agua y proceder a obstruir su ingreso con los medios disponibles , velas, cojines, tapones, apuntalándolas con bichero, tableros de madera y otros elementos.</a:t>
            </a:r>
          </a:p>
          <a:p>
            <a:pPr lvl="1"/>
            <a:r>
              <a:rPr lang="es-CL" dirty="0"/>
              <a:t>El objeto es disminuir el ingreso del agua y poder mantenerla a raya con los achicadores, mientras se navega en búsqueda de reparación o de asistencia.</a:t>
            </a:r>
          </a:p>
          <a:p>
            <a:pPr lvl="1"/>
            <a:r>
              <a:rPr lang="es-CL" dirty="0"/>
              <a:t>Escorar el velero puede ser útil</a:t>
            </a:r>
          </a:p>
        </p:txBody>
      </p:sp>
    </p:spTree>
    <p:extLst>
      <p:ext uri="{BB962C8B-B14F-4D97-AF65-F5344CB8AC3E}">
        <p14:creationId xmlns:p14="http://schemas.microsoft.com/office/powerpoint/2010/main" val="1706183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Varadas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563624"/>
            <a:ext cx="10233800" cy="4837175"/>
          </a:xfrm>
        </p:spPr>
        <p:txBody>
          <a:bodyPr>
            <a:normAutofit/>
          </a:bodyPr>
          <a:lstStyle/>
          <a:p>
            <a:pPr lvl="1"/>
            <a:r>
              <a:rPr lang="es-CL" dirty="0"/>
              <a:t>Lo primordial para evitar una varada es llevar una buena situación en la carta, evitando los peligros.</a:t>
            </a:r>
          </a:p>
          <a:p>
            <a:pPr lvl="1"/>
            <a:r>
              <a:rPr lang="es-CL" dirty="0"/>
              <a:t>El descenso rápido de la profundidad del ecosonda</a:t>
            </a:r>
          </a:p>
          <a:p>
            <a:pPr lvl="1"/>
            <a:r>
              <a:rPr lang="es-CL" dirty="0"/>
              <a:t>El hecho de verse el fondo, presencia de sargazos, cambio de la coloración del agua, pueden ser indicios de estar cerca de una varada, y se recomienda disminuir la velocidad y caer al rumbo recíproco.</a:t>
            </a:r>
          </a:p>
          <a:p>
            <a:pPr lvl="1"/>
            <a:endParaRPr lang="es-CL" dirty="0"/>
          </a:p>
          <a:p>
            <a:pPr lvl="1"/>
            <a:r>
              <a:rPr lang="es-CL" dirty="0"/>
              <a:t>Medidas a tomar tras una varada:</a:t>
            </a:r>
          </a:p>
          <a:p>
            <a:pPr lvl="2"/>
            <a:r>
              <a:rPr lang="es-CL" dirty="0"/>
              <a:t>Bajo a sotavento, arriar velas, para evitar quedar más en tierra.</a:t>
            </a:r>
          </a:p>
          <a:p>
            <a:pPr lvl="2"/>
            <a:r>
              <a:rPr lang="es-CL" dirty="0"/>
              <a:t>Verificar que no hayan vías de agua</a:t>
            </a:r>
          </a:p>
          <a:p>
            <a:pPr lvl="2"/>
            <a:r>
              <a:rPr lang="es-CL" dirty="0"/>
              <a:t>Verificar que la toma de aspiración del motor esté libre para ponerlo en servicio.</a:t>
            </a:r>
          </a:p>
          <a:p>
            <a:pPr lvl="2"/>
            <a:r>
              <a:rPr lang="es-CL" dirty="0"/>
              <a:t>Planificar maniobra de desvarada</a:t>
            </a:r>
          </a:p>
          <a:p>
            <a:pPr lvl="2"/>
            <a:r>
              <a:rPr lang="es-CL" dirty="0"/>
              <a:t>Verificar estado de la marea y tipo de fondo</a:t>
            </a:r>
          </a:p>
        </p:txBody>
      </p:sp>
    </p:spTree>
    <p:extLst>
      <p:ext uri="{BB962C8B-B14F-4D97-AF65-F5344CB8AC3E}">
        <p14:creationId xmlns:p14="http://schemas.microsoft.com/office/powerpoint/2010/main" val="673688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Varadas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563624"/>
            <a:ext cx="10233800" cy="4837175"/>
          </a:xfrm>
        </p:spPr>
        <p:txBody>
          <a:bodyPr>
            <a:normAutofit/>
          </a:bodyPr>
          <a:lstStyle/>
          <a:p>
            <a:pPr lvl="1"/>
            <a:r>
              <a:rPr lang="es-CL" sz="3600" dirty="0"/>
              <a:t>Maniobra de desvarada</a:t>
            </a:r>
          </a:p>
          <a:p>
            <a:pPr lvl="1"/>
            <a:r>
              <a:rPr lang="es-CL" dirty="0"/>
              <a:t>Si tiene una embarcación de goma, efectuar sondajes para determinar la ruta de salida, y fondear un ancla en ésa dirección.</a:t>
            </a:r>
          </a:p>
          <a:p>
            <a:pPr lvl="1"/>
            <a:r>
              <a:rPr lang="es-CL" dirty="0"/>
              <a:t>Se puede escorar el velero para disminuir su calado producto del quillote, usando la botavara como palanca</a:t>
            </a:r>
          </a:p>
          <a:p>
            <a:pPr lvl="1"/>
            <a:r>
              <a:rPr lang="es-CL" dirty="0"/>
              <a:t>Si hay otra embarcación en las cercanías puede ayudar a tirar para el desvarado.</a:t>
            </a:r>
          </a:p>
          <a:p>
            <a:pPr lvl="1"/>
            <a:r>
              <a:rPr lang="es-CL" dirty="0"/>
              <a:t>No intentar desvarar si el casco está roto. Primero se deberá reparar la avería y lograr la estanqueidad del casco.</a:t>
            </a:r>
          </a:p>
          <a:p>
            <a:pPr lvl="1"/>
            <a:r>
              <a:rPr lang="es-CL" dirty="0"/>
              <a:t>En caso que no tenga auxilio y no exista posibilidad alguna de desvarada, se deberá abandonar el velero, solicitar rescate y ponerse en un lugar seguro con todos los elementos de supervivencia que esté al alcance.</a:t>
            </a:r>
          </a:p>
        </p:txBody>
      </p:sp>
    </p:spTree>
    <p:extLst>
      <p:ext uri="{BB962C8B-B14F-4D97-AF65-F5344CB8AC3E}">
        <p14:creationId xmlns:p14="http://schemas.microsoft.com/office/powerpoint/2010/main" val="2940673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FC3F28-7DC2-ACB1-7059-007B5A63E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/>
              <a:t>Incendios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4064A-1B12-8F67-0957-8812BF546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563624"/>
            <a:ext cx="10233800" cy="4837175"/>
          </a:xfrm>
        </p:spPr>
        <p:txBody>
          <a:bodyPr>
            <a:normAutofit/>
          </a:bodyPr>
          <a:lstStyle/>
          <a:p>
            <a:pPr lvl="1"/>
            <a:r>
              <a:rPr lang="es-CL" sz="3600" dirty="0"/>
              <a:t>Las posibles causas de incendios en un velero son:</a:t>
            </a:r>
          </a:p>
          <a:p>
            <a:pPr lvl="2"/>
            <a:r>
              <a:rPr lang="es-CL" sz="3200" dirty="0"/>
              <a:t>Fugas de gas</a:t>
            </a:r>
          </a:p>
          <a:p>
            <a:pPr lvl="2"/>
            <a:r>
              <a:rPr lang="es-CL" sz="3200" dirty="0"/>
              <a:t>Vuelco de una cocina a alcohol</a:t>
            </a:r>
          </a:p>
          <a:p>
            <a:pPr lvl="2"/>
            <a:r>
              <a:rPr lang="es-CL" sz="3200" dirty="0"/>
              <a:t>Petróleo  o elementos inflamables en la sentina</a:t>
            </a:r>
          </a:p>
          <a:p>
            <a:pPr lvl="2"/>
            <a:r>
              <a:rPr lang="es-CL" sz="3200" dirty="0"/>
              <a:t>Fuga de petróleo del motor</a:t>
            </a:r>
          </a:p>
          <a:p>
            <a:pPr lvl="2"/>
            <a:r>
              <a:rPr lang="es-CL" sz="3200" dirty="0"/>
              <a:t>Cortocircuito en equipos electrónicos o eléctricos</a:t>
            </a:r>
          </a:p>
          <a:p>
            <a:pPr lvl="2"/>
            <a:r>
              <a:rPr lang="es-CL" sz="3200" dirty="0"/>
              <a:t>Cigarrillos mal </a:t>
            </a:r>
            <a:r>
              <a:rPr lang="es-CL" sz="3200"/>
              <a:t>apagados.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3562226227"/>
      </p:ext>
    </p:extLst>
  </p:cSld>
  <p:clrMapOvr>
    <a:masterClrMapping/>
  </p:clrMapOvr>
</p:sld>
</file>

<file path=ppt/theme/theme1.xml><?xml version="1.0" encoding="utf-8"?>
<a:theme xmlns:a="http://schemas.openxmlformats.org/drawingml/2006/main" name="Profundidad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Profundidad</Template>
  <TotalTime>190</TotalTime>
  <Words>1328</Words>
  <Application>Microsoft Office PowerPoint</Application>
  <PresentationFormat>Panorámica</PresentationFormat>
  <Paragraphs>98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Corbel</vt:lpstr>
      <vt:lpstr>Profundidad</vt:lpstr>
      <vt:lpstr>EMERGENCIAS EN L A MAR</vt:lpstr>
      <vt:lpstr>EMERGENCIAS EN LA MAR</vt:lpstr>
      <vt:lpstr>Maniobra de hombre al agua</vt:lpstr>
      <vt:lpstr>Maniobra de hombre al agua</vt:lpstr>
      <vt:lpstr>Maniobra de hombre al agua</vt:lpstr>
      <vt:lpstr>Maniobra de hombre al agua</vt:lpstr>
      <vt:lpstr>Maniobra de hombre al agua</vt:lpstr>
      <vt:lpstr>Maniobra de hombre al agua</vt:lpstr>
      <vt:lpstr>Maniobra de hombre al agua</vt:lpstr>
      <vt:lpstr>Vías de agua</vt:lpstr>
      <vt:lpstr>Varadas</vt:lpstr>
      <vt:lpstr>Varadas</vt:lpstr>
      <vt:lpstr>Incendios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EMERGENCIAS EN L A MAR</dc:title>
  <dc:creator>rodrigo sepulveda</dc:creator>
  <cp:lastModifiedBy>rodrigo sepulveda</cp:lastModifiedBy>
  <cp:revision>7</cp:revision>
  <dcterms:created xsi:type="dcterms:W3CDTF">2022-11-14T20:41:41Z</dcterms:created>
  <dcterms:modified xsi:type="dcterms:W3CDTF">2022-11-16T15:11:06Z</dcterms:modified>
</cp:coreProperties>
</file>