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27"/>
  </p:notesMasterIdLst>
  <p:sldIdLst>
    <p:sldId id="256" r:id="rId2"/>
    <p:sldId id="349" r:id="rId3"/>
    <p:sldId id="350" r:id="rId4"/>
    <p:sldId id="354" r:id="rId5"/>
    <p:sldId id="357" r:id="rId6"/>
    <p:sldId id="353" r:id="rId7"/>
    <p:sldId id="355" r:id="rId8"/>
    <p:sldId id="356" r:id="rId9"/>
    <p:sldId id="358" r:id="rId10"/>
    <p:sldId id="359" r:id="rId11"/>
    <p:sldId id="360" r:id="rId12"/>
    <p:sldId id="361" r:id="rId13"/>
    <p:sldId id="363" r:id="rId14"/>
    <p:sldId id="364" r:id="rId15"/>
    <p:sldId id="365" r:id="rId16"/>
    <p:sldId id="351" r:id="rId17"/>
    <p:sldId id="352" r:id="rId18"/>
    <p:sldId id="366" r:id="rId19"/>
    <p:sldId id="369" r:id="rId20"/>
    <p:sldId id="370" r:id="rId21"/>
    <p:sldId id="372" r:id="rId22"/>
    <p:sldId id="371" r:id="rId23"/>
    <p:sldId id="368" r:id="rId24"/>
    <p:sldId id="367" r:id="rId25"/>
    <p:sldId id="265" r:id="rId26"/>
  </p:sldIdLst>
  <p:sldSz cx="9144000" cy="6858000" type="screen4x3"/>
  <p:notesSz cx="6858000" cy="9144000"/>
  <p:defaultTextStyle>
    <a:defPPr>
      <a:defRPr lang="es-CL"/>
    </a:defPPr>
    <a:lvl1pPr marL="0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57152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914305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71458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828611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285763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742915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200069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657221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632" autoAdjust="0"/>
  </p:normalViewPr>
  <p:slideViewPr>
    <p:cSldViewPr>
      <p:cViewPr varScale="1">
        <p:scale>
          <a:sx n="74" d="100"/>
          <a:sy n="74" d="100"/>
        </p:scale>
        <p:origin x="126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120D67-D5E6-4DB1-9B55-AB41A5D46A83}" type="doc">
      <dgm:prSet loTypeId="urn:microsoft.com/office/officeart/2005/8/layout/vList2" loCatId="list" qsTypeId="urn:microsoft.com/office/officeart/2005/8/quickstyle/simple1" qsCatId="simple" csTypeId="urn:microsoft.com/office/officeart/2005/8/colors/accent0_2" csCatId="mainScheme"/>
      <dgm:spPr/>
      <dgm:t>
        <a:bodyPr/>
        <a:lstStyle/>
        <a:p>
          <a:endParaRPr lang="es-ES"/>
        </a:p>
      </dgm:t>
    </dgm:pt>
    <dgm:pt modelId="{08795C8D-58B8-45A9-ADE2-B339D36E4119}">
      <dgm:prSet custT="1"/>
      <dgm:spPr/>
      <dgm:t>
        <a:bodyPr/>
        <a:lstStyle/>
        <a:p>
          <a:pPr rtl="0"/>
          <a:r>
            <a:rPr lang="es-CL" sz="1600" dirty="0" smtClean="0"/>
            <a:t>Cuando </a:t>
          </a:r>
          <a:r>
            <a:rPr lang="es-MX" sz="1600" dirty="0" smtClean="0"/>
            <a:t>no exista obligación legal de extender boleta de compraventa, deberán justificarse mediante Acta de Inversión.</a:t>
          </a:r>
          <a:endParaRPr lang="es-CL" sz="1600" dirty="0"/>
        </a:p>
      </dgm:t>
    </dgm:pt>
    <dgm:pt modelId="{282BC73B-0BB3-482A-825B-BD708BA0FC65}" type="parTrans" cxnId="{FC64FEEF-1761-410C-B9F5-92444D782B80}">
      <dgm:prSet/>
      <dgm:spPr/>
      <dgm:t>
        <a:bodyPr/>
        <a:lstStyle/>
        <a:p>
          <a:endParaRPr lang="es-ES" sz="2800"/>
        </a:p>
      </dgm:t>
    </dgm:pt>
    <dgm:pt modelId="{34D3C743-219D-4A15-90E6-10C7F1C7F67E}" type="sibTrans" cxnId="{FC64FEEF-1761-410C-B9F5-92444D782B80}">
      <dgm:prSet/>
      <dgm:spPr/>
      <dgm:t>
        <a:bodyPr/>
        <a:lstStyle/>
        <a:p>
          <a:endParaRPr lang="es-ES" sz="2800"/>
        </a:p>
      </dgm:t>
    </dgm:pt>
    <dgm:pt modelId="{470D476C-87D8-4C3E-BE2F-4D3EBDB66E6E}">
      <dgm:prSet custT="1"/>
      <dgm:spPr/>
      <dgm:t>
        <a:bodyPr/>
        <a:lstStyle/>
        <a:p>
          <a:pPr rtl="0"/>
          <a:r>
            <a:rPr lang="es-MX" sz="1600" smtClean="0"/>
            <a:t>Los gastos por movilización, deben ser rendidos a través de vales individuales</a:t>
          </a:r>
          <a:endParaRPr lang="es-CL" sz="1600"/>
        </a:p>
      </dgm:t>
    </dgm:pt>
    <dgm:pt modelId="{89E61105-1AE7-45A7-9975-FD917C9BE11F}" type="parTrans" cxnId="{7A8F7D3F-0B36-4411-B30F-469521FEA568}">
      <dgm:prSet/>
      <dgm:spPr/>
      <dgm:t>
        <a:bodyPr/>
        <a:lstStyle/>
        <a:p>
          <a:endParaRPr lang="es-ES" sz="2800"/>
        </a:p>
      </dgm:t>
    </dgm:pt>
    <dgm:pt modelId="{14A2A472-1E59-4C33-AA8E-8C93E7C89B2A}" type="sibTrans" cxnId="{7A8F7D3F-0B36-4411-B30F-469521FEA568}">
      <dgm:prSet/>
      <dgm:spPr/>
      <dgm:t>
        <a:bodyPr/>
        <a:lstStyle/>
        <a:p>
          <a:endParaRPr lang="es-ES" sz="2800"/>
        </a:p>
      </dgm:t>
    </dgm:pt>
    <dgm:pt modelId="{5B139144-FB16-408E-9D85-207CD0486B1D}">
      <dgm:prSet custT="1"/>
      <dgm:spPr/>
      <dgm:t>
        <a:bodyPr/>
        <a:lstStyle/>
        <a:p>
          <a:pPr rtl="0"/>
          <a:r>
            <a:rPr lang="es-MX" sz="1600" smtClean="0"/>
            <a:t>Sólo pueden incorporarse boletas electrónicas como respaldo del FO.FI. Se exceptúan aquellos casos particulares, expresamente autorizados por la DGFA.</a:t>
          </a:r>
          <a:endParaRPr lang="es-CL" sz="1600"/>
        </a:p>
      </dgm:t>
    </dgm:pt>
    <dgm:pt modelId="{ADB65F5C-F093-41AB-B0E0-0933F5EFB1E0}" type="parTrans" cxnId="{9723C87C-61BF-4878-8187-F0FE06036CD1}">
      <dgm:prSet/>
      <dgm:spPr/>
      <dgm:t>
        <a:bodyPr/>
        <a:lstStyle/>
        <a:p>
          <a:endParaRPr lang="es-ES" sz="2800"/>
        </a:p>
      </dgm:t>
    </dgm:pt>
    <dgm:pt modelId="{7E7C9B13-CAF5-49CD-9154-1E43C82EB8B7}" type="sibTrans" cxnId="{9723C87C-61BF-4878-8187-F0FE06036CD1}">
      <dgm:prSet/>
      <dgm:spPr/>
      <dgm:t>
        <a:bodyPr/>
        <a:lstStyle/>
        <a:p>
          <a:endParaRPr lang="es-ES" sz="2800"/>
        </a:p>
      </dgm:t>
    </dgm:pt>
    <dgm:pt modelId="{614A5B0E-3F96-42B8-804F-620ABEBF10F1}">
      <dgm:prSet custT="1"/>
      <dgm:spPr/>
      <dgm:t>
        <a:bodyPr/>
        <a:lstStyle/>
        <a:p>
          <a:pPr rtl="0"/>
          <a:r>
            <a:rPr lang="es-MX" sz="1600" smtClean="0"/>
            <a:t>Si NO presenta movimientos en dos mese se debe cerrar el FOFI. </a:t>
          </a:r>
          <a:endParaRPr lang="es-CL" sz="1600"/>
        </a:p>
      </dgm:t>
    </dgm:pt>
    <dgm:pt modelId="{E5F6E06F-D3B0-4F25-A4CE-B488C891B12D}" type="parTrans" cxnId="{05B80994-8AF6-4599-BA9B-F4B9A61BB4BB}">
      <dgm:prSet/>
      <dgm:spPr/>
      <dgm:t>
        <a:bodyPr/>
        <a:lstStyle/>
        <a:p>
          <a:endParaRPr lang="es-ES" sz="2800"/>
        </a:p>
      </dgm:t>
    </dgm:pt>
    <dgm:pt modelId="{2CE96288-5BE4-4315-ABD8-0A2B1B0D3BF7}" type="sibTrans" cxnId="{05B80994-8AF6-4599-BA9B-F4B9A61BB4BB}">
      <dgm:prSet/>
      <dgm:spPr/>
      <dgm:t>
        <a:bodyPr/>
        <a:lstStyle/>
        <a:p>
          <a:endParaRPr lang="es-ES" sz="2800"/>
        </a:p>
      </dgm:t>
    </dgm:pt>
    <dgm:pt modelId="{A834FDF5-E7D6-4432-88B2-773E518A1817}" type="pres">
      <dgm:prSet presAssocID="{00120D67-D5E6-4DB1-9B55-AB41A5D46A83}" presName="linear" presStyleCnt="0">
        <dgm:presLayoutVars>
          <dgm:animLvl val="lvl"/>
          <dgm:resizeHandles val="exact"/>
        </dgm:presLayoutVars>
      </dgm:prSet>
      <dgm:spPr/>
    </dgm:pt>
    <dgm:pt modelId="{250456E0-4898-4561-A5B9-D5F10EA02FDA}" type="pres">
      <dgm:prSet presAssocID="{08795C8D-58B8-45A9-ADE2-B339D36E411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259CE0F-B0F4-4320-904C-83F993418EB1}" type="pres">
      <dgm:prSet presAssocID="{34D3C743-219D-4A15-90E6-10C7F1C7F67E}" presName="spacer" presStyleCnt="0"/>
      <dgm:spPr/>
    </dgm:pt>
    <dgm:pt modelId="{5247EEE4-2157-46E3-886D-646298C4E4F0}" type="pres">
      <dgm:prSet presAssocID="{470D476C-87D8-4C3E-BE2F-4D3EBDB66E6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DB585AA-2EAE-4B35-A6DB-43639FDB762A}" type="pres">
      <dgm:prSet presAssocID="{14A2A472-1E59-4C33-AA8E-8C93E7C89B2A}" presName="spacer" presStyleCnt="0"/>
      <dgm:spPr/>
    </dgm:pt>
    <dgm:pt modelId="{FEBC0C7F-3FC7-4430-BD22-9F650C7BDF6D}" type="pres">
      <dgm:prSet presAssocID="{5B139144-FB16-408E-9D85-207CD0486B1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2FECED9-7FB2-47B5-97C9-9ADD9DA2E9D0}" type="pres">
      <dgm:prSet presAssocID="{7E7C9B13-CAF5-49CD-9154-1E43C82EB8B7}" presName="spacer" presStyleCnt="0"/>
      <dgm:spPr/>
    </dgm:pt>
    <dgm:pt modelId="{5FF801EA-9C05-4450-A8DE-873E954E12AD}" type="pres">
      <dgm:prSet presAssocID="{614A5B0E-3F96-42B8-804F-620ABEBF10F1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3238467D-05D2-462E-B1C0-7538AAF00C3D}" type="presOf" srcId="{08795C8D-58B8-45A9-ADE2-B339D36E4119}" destId="{250456E0-4898-4561-A5B9-D5F10EA02FDA}" srcOrd="0" destOrd="0" presId="urn:microsoft.com/office/officeart/2005/8/layout/vList2"/>
    <dgm:cxn modelId="{032DD519-2135-46C1-A843-792C00600C00}" type="presOf" srcId="{614A5B0E-3F96-42B8-804F-620ABEBF10F1}" destId="{5FF801EA-9C05-4450-A8DE-873E954E12AD}" srcOrd="0" destOrd="0" presId="urn:microsoft.com/office/officeart/2005/8/layout/vList2"/>
    <dgm:cxn modelId="{7A8F7D3F-0B36-4411-B30F-469521FEA568}" srcId="{00120D67-D5E6-4DB1-9B55-AB41A5D46A83}" destId="{470D476C-87D8-4C3E-BE2F-4D3EBDB66E6E}" srcOrd="1" destOrd="0" parTransId="{89E61105-1AE7-45A7-9975-FD917C9BE11F}" sibTransId="{14A2A472-1E59-4C33-AA8E-8C93E7C89B2A}"/>
    <dgm:cxn modelId="{41A5A377-61CD-4517-8F48-AE1788FEA5D6}" type="presOf" srcId="{470D476C-87D8-4C3E-BE2F-4D3EBDB66E6E}" destId="{5247EEE4-2157-46E3-886D-646298C4E4F0}" srcOrd="0" destOrd="0" presId="urn:microsoft.com/office/officeart/2005/8/layout/vList2"/>
    <dgm:cxn modelId="{9723C87C-61BF-4878-8187-F0FE06036CD1}" srcId="{00120D67-D5E6-4DB1-9B55-AB41A5D46A83}" destId="{5B139144-FB16-408E-9D85-207CD0486B1D}" srcOrd="2" destOrd="0" parTransId="{ADB65F5C-F093-41AB-B0E0-0933F5EFB1E0}" sibTransId="{7E7C9B13-CAF5-49CD-9154-1E43C82EB8B7}"/>
    <dgm:cxn modelId="{FC64FEEF-1761-410C-B9F5-92444D782B80}" srcId="{00120D67-D5E6-4DB1-9B55-AB41A5D46A83}" destId="{08795C8D-58B8-45A9-ADE2-B339D36E4119}" srcOrd="0" destOrd="0" parTransId="{282BC73B-0BB3-482A-825B-BD708BA0FC65}" sibTransId="{34D3C743-219D-4A15-90E6-10C7F1C7F67E}"/>
    <dgm:cxn modelId="{05B80994-8AF6-4599-BA9B-F4B9A61BB4BB}" srcId="{00120D67-D5E6-4DB1-9B55-AB41A5D46A83}" destId="{614A5B0E-3F96-42B8-804F-620ABEBF10F1}" srcOrd="3" destOrd="0" parTransId="{E5F6E06F-D3B0-4F25-A4CE-B488C891B12D}" sibTransId="{2CE96288-5BE4-4315-ABD8-0A2B1B0D3BF7}"/>
    <dgm:cxn modelId="{E58FED28-74AD-47BF-97EE-5B87657A42DB}" type="presOf" srcId="{5B139144-FB16-408E-9D85-207CD0486B1D}" destId="{FEBC0C7F-3FC7-4430-BD22-9F650C7BDF6D}" srcOrd="0" destOrd="0" presId="urn:microsoft.com/office/officeart/2005/8/layout/vList2"/>
    <dgm:cxn modelId="{286D606D-4911-4772-88AD-869C7429AF1D}" type="presOf" srcId="{00120D67-D5E6-4DB1-9B55-AB41A5D46A83}" destId="{A834FDF5-E7D6-4432-88B2-773E518A1817}" srcOrd="0" destOrd="0" presId="urn:microsoft.com/office/officeart/2005/8/layout/vList2"/>
    <dgm:cxn modelId="{E731E44E-CF7A-4B0E-94D5-BDE4281D88FD}" type="presParOf" srcId="{A834FDF5-E7D6-4432-88B2-773E518A1817}" destId="{250456E0-4898-4561-A5B9-D5F10EA02FDA}" srcOrd="0" destOrd="0" presId="urn:microsoft.com/office/officeart/2005/8/layout/vList2"/>
    <dgm:cxn modelId="{48B7FE9A-F8F3-4111-BCE4-A9441C3EE39D}" type="presParOf" srcId="{A834FDF5-E7D6-4432-88B2-773E518A1817}" destId="{3259CE0F-B0F4-4320-904C-83F993418EB1}" srcOrd="1" destOrd="0" presId="urn:microsoft.com/office/officeart/2005/8/layout/vList2"/>
    <dgm:cxn modelId="{DEB225DE-3887-4039-A154-A362DA5DF690}" type="presParOf" srcId="{A834FDF5-E7D6-4432-88B2-773E518A1817}" destId="{5247EEE4-2157-46E3-886D-646298C4E4F0}" srcOrd="2" destOrd="0" presId="urn:microsoft.com/office/officeart/2005/8/layout/vList2"/>
    <dgm:cxn modelId="{0C701F36-5873-42FE-8674-106762EF7110}" type="presParOf" srcId="{A834FDF5-E7D6-4432-88B2-773E518A1817}" destId="{7DB585AA-2EAE-4B35-A6DB-43639FDB762A}" srcOrd="3" destOrd="0" presId="urn:microsoft.com/office/officeart/2005/8/layout/vList2"/>
    <dgm:cxn modelId="{FF6EA106-A09F-45C5-A407-32282C9C9468}" type="presParOf" srcId="{A834FDF5-E7D6-4432-88B2-773E518A1817}" destId="{FEBC0C7F-3FC7-4430-BD22-9F650C7BDF6D}" srcOrd="4" destOrd="0" presId="urn:microsoft.com/office/officeart/2005/8/layout/vList2"/>
    <dgm:cxn modelId="{38671F3D-9F64-4551-A6DF-6186960D678D}" type="presParOf" srcId="{A834FDF5-E7D6-4432-88B2-773E518A1817}" destId="{82FECED9-7FB2-47B5-97C9-9ADD9DA2E9D0}" srcOrd="5" destOrd="0" presId="urn:microsoft.com/office/officeart/2005/8/layout/vList2"/>
    <dgm:cxn modelId="{A875F92F-5AB7-4950-A954-54BC654E88A7}" type="presParOf" srcId="{A834FDF5-E7D6-4432-88B2-773E518A1817}" destId="{5FF801EA-9C05-4450-A8DE-873E954E12A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AA4EED-493E-4B41-A61E-1793BE7CEE5D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C5615FA6-1B38-4BC6-8E6E-2EECD22D4241}">
      <dgm:prSet/>
      <dgm:spPr/>
      <dgm:t>
        <a:bodyPr/>
        <a:lstStyle/>
        <a:p>
          <a:pPr algn="just" rtl="0"/>
          <a:r>
            <a:rPr lang="es-MX" dirty="0" smtClean="0"/>
            <a:t>Deben confeccionarse en </a:t>
          </a:r>
          <a:r>
            <a:rPr lang="es-MX" b="1" dirty="0" smtClean="0"/>
            <a:t>forma ordenada y correctamente legajadas</a:t>
          </a:r>
          <a:r>
            <a:rPr lang="es-MX" dirty="0" smtClean="0"/>
            <a:t>, con el fin de evitar el extravío o deterioro de la documentación, permitiendo una adecuada y expedita revisión</a:t>
          </a:r>
          <a:endParaRPr lang="es-CL" dirty="0"/>
        </a:p>
      </dgm:t>
    </dgm:pt>
    <dgm:pt modelId="{890CDB4F-5B86-4A2D-9330-C192216BB800}" type="parTrans" cxnId="{79DBFC7D-97C9-445C-A9F6-B3640F135CD5}">
      <dgm:prSet/>
      <dgm:spPr/>
      <dgm:t>
        <a:bodyPr/>
        <a:lstStyle/>
        <a:p>
          <a:endParaRPr lang="es-ES"/>
        </a:p>
      </dgm:t>
    </dgm:pt>
    <dgm:pt modelId="{BFEC0469-9ADF-45AE-A3F3-E026BA1EAF72}" type="sibTrans" cxnId="{79DBFC7D-97C9-445C-A9F6-B3640F135CD5}">
      <dgm:prSet/>
      <dgm:spPr/>
      <dgm:t>
        <a:bodyPr/>
        <a:lstStyle/>
        <a:p>
          <a:endParaRPr lang="es-ES"/>
        </a:p>
      </dgm:t>
    </dgm:pt>
    <dgm:pt modelId="{0549C30C-4F99-4495-8D35-0F8A0B62FE69}">
      <dgm:prSet/>
      <dgm:spPr/>
      <dgm:t>
        <a:bodyPr/>
        <a:lstStyle/>
        <a:p>
          <a:pPr algn="just" rtl="0"/>
          <a:r>
            <a:rPr lang="es-MX" dirty="0" smtClean="0"/>
            <a:t>En la parte posterior de estos documentos de respaldo, se deberá consignar la identificación de quien efectúa el gasto, (</a:t>
          </a:r>
          <a:r>
            <a:rPr lang="es-MX" b="1" dirty="0" smtClean="0"/>
            <a:t>nombre, NPI o RUT y firma) y una breve descripción del o los productos adquiridos </a:t>
          </a:r>
          <a:r>
            <a:rPr lang="es-MX" dirty="0" smtClean="0"/>
            <a:t>y en la parte anterior del mismo, el visto bueno del Jefe del Departamento de Abastecimiento. </a:t>
          </a:r>
          <a:endParaRPr lang="es-CL" dirty="0"/>
        </a:p>
      </dgm:t>
    </dgm:pt>
    <dgm:pt modelId="{5CD683A3-91B1-4F2C-9D8B-30C046BE2109}" type="parTrans" cxnId="{6E35294C-63DF-4586-A08F-F9E0CA6F4D1A}">
      <dgm:prSet/>
      <dgm:spPr/>
      <dgm:t>
        <a:bodyPr/>
        <a:lstStyle/>
        <a:p>
          <a:endParaRPr lang="es-ES"/>
        </a:p>
      </dgm:t>
    </dgm:pt>
    <dgm:pt modelId="{C1B19916-645B-45ED-9B0F-7405BC1A3742}" type="sibTrans" cxnId="{6E35294C-63DF-4586-A08F-F9E0CA6F4D1A}">
      <dgm:prSet/>
      <dgm:spPr/>
      <dgm:t>
        <a:bodyPr/>
        <a:lstStyle/>
        <a:p>
          <a:endParaRPr lang="es-ES"/>
        </a:p>
      </dgm:t>
    </dgm:pt>
    <dgm:pt modelId="{D00914F9-FB08-4170-9A19-112A53D18EE0}">
      <dgm:prSet/>
      <dgm:spPr/>
      <dgm:t>
        <a:bodyPr/>
        <a:lstStyle/>
        <a:p>
          <a:pPr algn="just" rtl="0"/>
          <a:r>
            <a:rPr lang="es-MX" dirty="0" smtClean="0"/>
            <a:t>Las Rendiciones de cuentas, deberán </a:t>
          </a:r>
          <a:r>
            <a:rPr lang="es-MX" b="1" dirty="0" smtClean="0"/>
            <a:t>ser autenticadas </a:t>
          </a:r>
          <a:r>
            <a:rPr lang="es-MX" dirty="0" smtClean="0"/>
            <a:t>siempre con las firmas del encargado de FO.FI., Jefe del Departamento de Abastecimiento y Finanzas o Encargado de Abastecimiento y Segundo Comandante o Comandante</a:t>
          </a:r>
          <a:endParaRPr lang="es-CL" dirty="0"/>
        </a:p>
      </dgm:t>
    </dgm:pt>
    <dgm:pt modelId="{203E8432-EF16-40E5-BB66-129734FE5A90}" type="parTrans" cxnId="{663F59AE-919F-49EB-9D26-5103F060EC47}">
      <dgm:prSet/>
      <dgm:spPr/>
      <dgm:t>
        <a:bodyPr/>
        <a:lstStyle/>
        <a:p>
          <a:endParaRPr lang="es-ES"/>
        </a:p>
      </dgm:t>
    </dgm:pt>
    <dgm:pt modelId="{CCC32CD8-C4C9-4EA1-9FD3-8DA4EB1E08DA}" type="sibTrans" cxnId="{663F59AE-919F-49EB-9D26-5103F060EC47}">
      <dgm:prSet/>
      <dgm:spPr/>
      <dgm:t>
        <a:bodyPr/>
        <a:lstStyle/>
        <a:p>
          <a:endParaRPr lang="es-ES"/>
        </a:p>
      </dgm:t>
    </dgm:pt>
    <dgm:pt modelId="{80748EFE-CBC1-4667-B403-EF21F7A299BF}" type="pres">
      <dgm:prSet presAssocID="{D7AA4EED-493E-4B41-A61E-1793BE7CEE5D}" presName="vert0" presStyleCnt="0">
        <dgm:presLayoutVars>
          <dgm:dir/>
          <dgm:animOne val="branch"/>
          <dgm:animLvl val="lvl"/>
        </dgm:presLayoutVars>
      </dgm:prSet>
      <dgm:spPr/>
    </dgm:pt>
    <dgm:pt modelId="{AF5A6CE7-BFAF-49A6-905D-0D29571CC5B1}" type="pres">
      <dgm:prSet presAssocID="{C5615FA6-1B38-4BC6-8E6E-2EECD22D4241}" presName="thickLine" presStyleLbl="alignNode1" presStyleIdx="0" presStyleCnt="3"/>
      <dgm:spPr/>
    </dgm:pt>
    <dgm:pt modelId="{B0747477-5151-4116-92A4-9377697E088C}" type="pres">
      <dgm:prSet presAssocID="{C5615FA6-1B38-4BC6-8E6E-2EECD22D4241}" presName="horz1" presStyleCnt="0"/>
      <dgm:spPr/>
    </dgm:pt>
    <dgm:pt modelId="{A44142FD-28B8-48FC-AEE3-3FCAF9302709}" type="pres">
      <dgm:prSet presAssocID="{C5615FA6-1B38-4BC6-8E6E-2EECD22D4241}" presName="tx1" presStyleLbl="revTx" presStyleIdx="0" presStyleCnt="3"/>
      <dgm:spPr/>
    </dgm:pt>
    <dgm:pt modelId="{87AEFB77-7C00-4277-8CC6-02E81AD2A295}" type="pres">
      <dgm:prSet presAssocID="{C5615FA6-1B38-4BC6-8E6E-2EECD22D4241}" presName="vert1" presStyleCnt="0"/>
      <dgm:spPr/>
    </dgm:pt>
    <dgm:pt modelId="{0088FEE4-2733-41EA-8182-47F843924848}" type="pres">
      <dgm:prSet presAssocID="{0549C30C-4F99-4495-8D35-0F8A0B62FE69}" presName="thickLine" presStyleLbl="alignNode1" presStyleIdx="1" presStyleCnt="3"/>
      <dgm:spPr/>
    </dgm:pt>
    <dgm:pt modelId="{85640A21-448C-4824-A33F-5B82175E3A43}" type="pres">
      <dgm:prSet presAssocID="{0549C30C-4F99-4495-8D35-0F8A0B62FE69}" presName="horz1" presStyleCnt="0"/>
      <dgm:spPr/>
    </dgm:pt>
    <dgm:pt modelId="{A2B50880-9641-43EE-85C4-16D1D2BF2F91}" type="pres">
      <dgm:prSet presAssocID="{0549C30C-4F99-4495-8D35-0F8A0B62FE69}" presName="tx1" presStyleLbl="revTx" presStyleIdx="1" presStyleCnt="3"/>
      <dgm:spPr/>
    </dgm:pt>
    <dgm:pt modelId="{A9E8EEBC-3D59-4EBB-A564-EF41CBB82CCA}" type="pres">
      <dgm:prSet presAssocID="{0549C30C-4F99-4495-8D35-0F8A0B62FE69}" presName="vert1" presStyleCnt="0"/>
      <dgm:spPr/>
    </dgm:pt>
    <dgm:pt modelId="{EEE0C4BF-2769-406B-A14B-FE6EECFCD3F1}" type="pres">
      <dgm:prSet presAssocID="{D00914F9-FB08-4170-9A19-112A53D18EE0}" presName="thickLine" presStyleLbl="alignNode1" presStyleIdx="2" presStyleCnt="3"/>
      <dgm:spPr/>
    </dgm:pt>
    <dgm:pt modelId="{39DABD70-ACB3-4316-B188-5737867CDD7C}" type="pres">
      <dgm:prSet presAssocID="{D00914F9-FB08-4170-9A19-112A53D18EE0}" presName="horz1" presStyleCnt="0"/>
      <dgm:spPr/>
    </dgm:pt>
    <dgm:pt modelId="{B9C86880-3D29-472F-8D0A-F2C55901F75C}" type="pres">
      <dgm:prSet presAssocID="{D00914F9-FB08-4170-9A19-112A53D18EE0}" presName="tx1" presStyleLbl="revTx" presStyleIdx="2" presStyleCnt="3"/>
      <dgm:spPr/>
    </dgm:pt>
    <dgm:pt modelId="{C2F37B46-B8BD-4EB3-B471-B0037F56A667}" type="pres">
      <dgm:prSet presAssocID="{D00914F9-FB08-4170-9A19-112A53D18EE0}" presName="vert1" presStyleCnt="0"/>
      <dgm:spPr/>
    </dgm:pt>
  </dgm:ptLst>
  <dgm:cxnLst>
    <dgm:cxn modelId="{79DBFC7D-97C9-445C-A9F6-B3640F135CD5}" srcId="{D7AA4EED-493E-4B41-A61E-1793BE7CEE5D}" destId="{C5615FA6-1B38-4BC6-8E6E-2EECD22D4241}" srcOrd="0" destOrd="0" parTransId="{890CDB4F-5B86-4A2D-9330-C192216BB800}" sibTransId="{BFEC0469-9ADF-45AE-A3F3-E026BA1EAF72}"/>
    <dgm:cxn modelId="{672F3DFD-3A79-4351-9ECB-70CD33A128C8}" type="presOf" srcId="{C5615FA6-1B38-4BC6-8E6E-2EECD22D4241}" destId="{A44142FD-28B8-48FC-AEE3-3FCAF9302709}" srcOrd="0" destOrd="0" presId="urn:microsoft.com/office/officeart/2008/layout/LinedList"/>
    <dgm:cxn modelId="{834E9131-79F3-4FEA-8B4C-A75FCC64C24C}" type="presOf" srcId="{0549C30C-4F99-4495-8D35-0F8A0B62FE69}" destId="{A2B50880-9641-43EE-85C4-16D1D2BF2F91}" srcOrd="0" destOrd="0" presId="urn:microsoft.com/office/officeart/2008/layout/LinedList"/>
    <dgm:cxn modelId="{C55907C2-65D6-4538-B82B-E1CCA8F255C0}" type="presOf" srcId="{D7AA4EED-493E-4B41-A61E-1793BE7CEE5D}" destId="{80748EFE-CBC1-4667-B403-EF21F7A299BF}" srcOrd="0" destOrd="0" presId="urn:microsoft.com/office/officeart/2008/layout/LinedList"/>
    <dgm:cxn modelId="{6E35294C-63DF-4586-A08F-F9E0CA6F4D1A}" srcId="{D7AA4EED-493E-4B41-A61E-1793BE7CEE5D}" destId="{0549C30C-4F99-4495-8D35-0F8A0B62FE69}" srcOrd="1" destOrd="0" parTransId="{5CD683A3-91B1-4F2C-9D8B-30C046BE2109}" sibTransId="{C1B19916-645B-45ED-9B0F-7405BC1A3742}"/>
    <dgm:cxn modelId="{663F59AE-919F-49EB-9D26-5103F060EC47}" srcId="{D7AA4EED-493E-4B41-A61E-1793BE7CEE5D}" destId="{D00914F9-FB08-4170-9A19-112A53D18EE0}" srcOrd="2" destOrd="0" parTransId="{203E8432-EF16-40E5-BB66-129734FE5A90}" sibTransId="{CCC32CD8-C4C9-4EA1-9FD3-8DA4EB1E08DA}"/>
    <dgm:cxn modelId="{A8CD3ED1-A987-4686-950C-52E2B12075F0}" type="presOf" srcId="{D00914F9-FB08-4170-9A19-112A53D18EE0}" destId="{B9C86880-3D29-472F-8D0A-F2C55901F75C}" srcOrd="0" destOrd="0" presId="urn:microsoft.com/office/officeart/2008/layout/LinedList"/>
    <dgm:cxn modelId="{A686D453-EEE6-42D0-BCFE-A23FE86629AA}" type="presParOf" srcId="{80748EFE-CBC1-4667-B403-EF21F7A299BF}" destId="{AF5A6CE7-BFAF-49A6-905D-0D29571CC5B1}" srcOrd="0" destOrd="0" presId="urn:microsoft.com/office/officeart/2008/layout/LinedList"/>
    <dgm:cxn modelId="{CA91A23D-37A8-4429-85D8-8F7C1EEB01FF}" type="presParOf" srcId="{80748EFE-CBC1-4667-B403-EF21F7A299BF}" destId="{B0747477-5151-4116-92A4-9377697E088C}" srcOrd="1" destOrd="0" presId="urn:microsoft.com/office/officeart/2008/layout/LinedList"/>
    <dgm:cxn modelId="{8FEC7416-0C31-4C9D-BA8A-683F65659E55}" type="presParOf" srcId="{B0747477-5151-4116-92A4-9377697E088C}" destId="{A44142FD-28B8-48FC-AEE3-3FCAF9302709}" srcOrd="0" destOrd="0" presId="urn:microsoft.com/office/officeart/2008/layout/LinedList"/>
    <dgm:cxn modelId="{12CD9F7F-CA15-4FEF-A679-7ACB04156BCA}" type="presParOf" srcId="{B0747477-5151-4116-92A4-9377697E088C}" destId="{87AEFB77-7C00-4277-8CC6-02E81AD2A295}" srcOrd="1" destOrd="0" presId="urn:microsoft.com/office/officeart/2008/layout/LinedList"/>
    <dgm:cxn modelId="{67CDA2D3-29D1-4116-847F-7E35720F31BF}" type="presParOf" srcId="{80748EFE-CBC1-4667-B403-EF21F7A299BF}" destId="{0088FEE4-2733-41EA-8182-47F843924848}" srcOrd="2" destOrd="0" presId="urn:microsoft.com/office/officeart/2008/layout/LinedList"/>
    <dgm:cxn modelId="{4C083A78-8977-45EB-91BC-DA0C87C7ABF5}" type="presParOf" srcId="{80748EFE-CBC1-4667-B403-EF21F7A299BF}" destId="{85640A21-448C-4824-A33F-5B82175E3A43}" srcOrd="3" destOrd="0" presId="urn:microsoft.com/office/officeart/2008/layout/LinedList"/>
    <dgm:cxn modelId="{B343DC53-763A-4011-BEBC-B6BD6DEF6BE8}" type="presParOf" srcId="{85640A21-448C-4824-A33F-5B82175E3A43}" destId="{A2B50880-9641-43EE-85C4-16D1D2BF2F91}" srcOrd="0" destOrd="0" presId="urn:microsoft.com/office/officeart/2008/layout/LinedList"/>
    <dgm:cxn modelId="{5655BBA5-5DC6-4609-882B-CB888D6549D0}" type="presParOf" srcId="{85640A21-448C-4824-A33F-5B82175E3A43}" destId="{A9E8EEBC-3D59-4EBB-A564-EF41CBB82CCA}" srcOrd="1" destOrd="0" presId="urn:microsoft.com/office/officeart/2008/layout/LinedList"/>
    <dgm:cxn modelId="{5C5A719E-DE33-4CB3-BDAF-A2972162914F}" type="presParOf" srcId="{80748EFE-CBC1-4667-B403-EF21F7A299BF}" destId="{EEE0C4BF-2769-406B-A14B-FE6EECFCD3F1}" srcOrd="4" destOrd="0" presId="urn:microsoft.com/office/officeart/2008/layout/LinedList"/>
    <dgm:cxn modelId="{E04858CA-E71D-4A49-9FE6-24AE1364E62F}" type="presParOf" srcId="{80748EFE-CBC1-4667-B403-EF21F7A299BF}" destId="{39DABD70-ACB3-4316-B188-5737867CDD7C}" srcOrd="5" destOrd="0" presId="urn:microsoft.com/office/officeart/2008/layout/LinedList"/>
    <dgm:cxn modelId="{D206DDEE-DB07-4996-B599-54DEAB830919}" type="presParOf" srcId="{39DABD70-ACB3-4316-B188-5737867CDD7C}" destId="{B9C86880-3D29-472F-8D0A-F2C55901F75C}" srcOrd="0" destOrd="0" presId="urn:microsoft.com/office/officeart/2008/layout/LinedList"/>
    <dgm:cxn modelId="{E75788FC-D94A-4CEB-9E63-06C31C1D1B71}" type="presParOf" srcId="{39DABD70-ACB3-4316-B188-5737867CDD7C}" destId="{C2F37B46-B8BD-4EB3-B471-B0037F56A66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0456E0-4898-4561-A5B9-D5F10EA02FDA}">
      <dsp:nvSpPr>
        <dsp:cNvPr id="0" name=""/>
        <dsp:cNvSpPr/>
      </dsp:nvSpPr>
      <dsp:spPr>
        <a:xfrm>
          <a:off x="0" y="23277"/>
          <a:ext cx="4752528" cy="992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Cuando </a:t>
          </a:r>
          <a:r>
            <a:rPr lang="es-MX" sz="1600" kern="1200" dirty="0" smtClean="0"/>
            <a:t>no exista obligación legal de extender boleta de compraventa, deberán justificarse mediante Acta de Inversión.</a:t>
          </a:r>
          <a:endParaRPr lang="es-CL" sz="1600" kern="1200" dirty="0"/>
        </a:p>
      </dsp:txBody>
      <dsp:txXfrm>
        <a:off x="48433" y="71710"/>
        <a:ext cx="4655662" cy="895294"/>
      </dsp:txXfrm>
    </dsp:sp>
    <dsp:sp modelId="{5247EEE4-2157-46E3-886D-646298C4E4F0}">
      <dsp:nvSpPr>
        <dsp:cNvPr id="0" name=""/>
        <dsp:cNvSpPr/>
      </dsp:nvSpPr>
      <dsp:spPr>
        <a:xfrm>
          <a:off x="0" y="1168077"/>
          <a:ext cx="4752528" cy="992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kern="1200" smtClean="0"/>
            <a:t>Los gastos por movilización, deben ser rendidos a través de vales individuales</a:t>
          </a:r>
          <a:endParaRPr lang="es-CL" sz="1600" kern="1200"/>
        </a:p>
      </dsp:txBody>
      <dsp:txXfrm>
        <a:off x="48433" y="1216510"/>
        <a:ext cx="4655662" cy="895294"/>
      </dsp:txXfrm>
    </dsp:sp>
    <dsp:sp modelId="{FEBC0C7F-3FC7-4430-BD22-9F650C7BDF6D}">
      <dsp:nvSpPr>
        <dsp:cNvPr id="0" name=""/>
        <dsp:cNvSpPr/>
      </dsp:nvSpPr>
      <dsp:spPr>
        <a:xfrm>
          <a:off x="0" y="2312877"/>
          <a:ext cx="4752528" cy="992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kern="1200" smtClean="0"/>
            <a:t>Sólo pueden incorporarse boletas electrónicas como respaldo del FO.FI. Se exceptúan aquellos casos particulares, expresamente autorizados por la DGFA.</a:t>
          </a:r>
          <a:endParaRPr lang="es-CL" sz="1600" kern="1200"/>
        </a:p>
      </dsp:txBody>
      <dsp:txXfrm>
        <a:off x="48433" y="2361310"/>
        <a:ext cx="4655662" cy="895294"/>
      </dsp:txXfrm>
    </dsp:sp>
    <dsp:sp modelId="{5FF801EA-9C05-4450-A8DE-873E954E12AD}">
      <dsp:nvSpPr>
        <dsp:cNvPr id="0" name=""/>
        <dsp:cNvSpPr/>
      </dsp:nvSpPr>
      <dsp:spPr>
        <a:xfrm>
          <a:off x="0" y="3457677"/>
          <a:ext cx="4752528" cy="992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kern="1200" smtClean="0"/>
            <a:t>Si NO presenta movimientos en dos mese se debe cerrar el FOFI. </a:t>
          </a:r>
          <a:endParaRPr lang="es-CL" sz="1600" kern="1200"/>
        </a:p>
      </dsp:txBody>
      <dsp:txXfrm>
        <a:off x="48433" y="3506110"/>
        <a:ext cx="4655662" cy="8952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5A6CE7-BFAF-49A6-905D-0D29571CC5B1}">
      <dsp:nvSpPr>
        <dsp:cNvPr id="0" name=""/>
        <dsp:cNvSpPr/>
      </dsp:nvSpPr>
      <dsp:spPr>
        <a:xfrm>
          <a:off x="0" y="1810"/>
          <a:ext cx="813690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4142FD-28B8-48FC-AEE3-3FCAF9302709}">
      <dsp:nvSpPr>
        <dsp:cNvPr id="0" name=""/>
        <dsp:cNvSpPr/>
      </dsp:nvSpPr>
      <dsp:spPr>
        <a:xfrm>
          <a:off x="0" y="1810"/>
          <a:ext cx="8136904" cy="12350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900" kern="1200" dirty="0" smtClean="0"/>
            <a:t>Deben confeccionarse en </a:t>
          </a:r>
          <a:r>
            <a:rPr lang="es-MX" sz="1900" b="1" kern="1200" dirty="0" smtClean="0"/>
            <a:t>forma ordenada y correctamente legajadas</a:t>
          </a:r>
          <a:r>
            <a:rPr lang="es-MX" sz="1900" kern="1200" dirty="0" smtClean="0"/>
            <a:t>, con el fin de evitar el extravío o deterioro de la documentación, permitiendo una adecuada y expedita revisión</a:t>
          </a:r>
          <a:endParaRPr lang="es-CL" sz="1900" kern="1200" dirty="0"/>
        </a:p>
      </dsp:txBody>
      <dsp:txXfrm>
        <a:off x="0" y="1810"/>
        <a:ext cx="8136904" cy="1235028"/>
      </dsp:txXfrm>
    </dsp:sp>
    <dsp:sp modelId="{0088FEE4-2733-41EA-8182-47F843924848}">
      <dsp:nvSpPr>
        <dsp:cNvPr id="0" name=""/>
        <dsp:cNvSpPr/>
      </dsp:nvSpPr>
      <dsp:spPr>
        <a:xfrm>
          <a:off x="0" y="1236839"/>
          <a:ext cx="813690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B50880-9641-43EE-85C4-16D1D2BF2F91}">
      <dsp:nvSpPr>
        <dsp:cNvPr id="0" name=""/>
        <dsp:cNvSpPr/>
      </dsp:nvSpPr>
      <dsp:spPr>
        <a:xfrm>
          <a:off x="0" y="1236839"/>
          <a:ext cx="8136904" cy="12350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900" kern="1200" dirty="0" smtClean="0"/>
            <a:t>En la parte posterior de estos documentos de respaldo, se deberá consignar la identificación de quien efectúa el gasto, (</a:t>
          </a:r>
          <a:r>
            <a:rPr lang="es-MX" sz="1900" b="1" kern="1200" dirty="0" smtClean="0"/>
            <a:t>nombre, NPI o RUT y firma) y una breve descripción del o los productos adquiridos </a:t>
          </a:r>
          <a:r>
            <a:rPr lang="es-MX" sz="1900" kern="1200" dirty="0" smtClean="0"/>
            <a:t>y en la parte anterior del mismo, el visto bueno del Jefe del Departamento de Abastecimiento. </a:t>
          </a:r>
          <a:endParaRPr lang="es-CL" sz="1900" kern="1200" dirty="0"/>
        </a:p>
      </dsp:txBody>
      <dsp:txXfrm>
        <a:off x="0" y="1236839"/>
        <a:ext cx="8136904" cy="1235028"/>
      </dsp:txXfrm>
    </dsp:sp>
    <dsp:sp modelId="{EEE0C4BF-2769-406B-A14B-FE6EECFCD3F1}">
      <dsp:nvSpPr>
        <dsp:cNvPr id="0" name=""/>
        <dsp:cNvSpPr/>
      </dsp:nvSpPr>
      <dsp:spPr>
        <a:xfrm>
          <a:off x="0" y="2471868"/>
          <a:ext cx="813690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C86880-3D29-472F-8D0A-F2C55901F75C}">
      <dsp:nvSpPr>
        <dsp:cNvPr id="0" name=""/>
        <dsp:cNvSpPr/>
      </dsp:nvSpPr>
      <dsp:spPr>
        <a:xfrm>
          <a:off x="0" y="2471868"/>
          <a:ext cx="8136904" cy="12350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900" kern="1200" dirty="0" smtClean="0"/>
            <a:t>Las Rendiciones de cuentas, deberán </a:t>
          </a:r>
          <a:r>
            <a:rPr lang="es-MX" sz="1900" b="1" kern="1200" dirty="0" smtClean="0"/>
            <a:t>ser autenticadas </a:t>
          </a:r>
          <a:r>
            <a:rPr lang="es-MX" sz="1900" kern="1200" dirty="0" smtClean="0"/>
            <a:t>siempre con las firmas del encargado de FO.FI., Jefe del Departamento de Abastecimiento y Finanzas o Encargado de Abastecimiento y Segundo Comandante o Comandante</a:t>
          </a:r>
          <a:endParaRPr lang="es-CL" sz="1900" kern="1200" dirty="0"/>
        </a:p>
      </dsp:txBody>
      <dsp:txXfrm>
        <a:off x="0" y="2471868"/>
        <a:ext cx="8136904" cy="12350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51119-C172-4E43-B50C-0857C6D88AAB}" type="datetimeFigureOut">
              <a:rPr lang="es-ES" smtClean="0"/>
              <a:pPr/>
              <a:t>06/10/2025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6F214A-4E75-432D-A00E-7DFB8804B0C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3689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C82E-D7B2-45EE-BD8D-08711A6CB60F}" type="datetime1">
              <a:rPr lang="es-CL" smtClean="0"/>
              <a:pPr/>
              <a:t>06-10-2025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5690-FF04-40EE-93D6-2866430DCBE5}" type="datetime1">
              <a:rPr lang="es-CL" smtClean="0"/>
              <a:pPr/>
              <a:t>06-10-2025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4CEE4-7DA9-4E64-9E17-5BDD4B4A1DCC}" type="datetime1">
              <a:rPr lang="es-CL" smtClean="0"/>
              <a:pPr/>
              <a:t>06-10-2025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158DC-4B85-42CA-BE70-A508FCD4260E}" type="datetime1">
              <a:rPr lang="es-CL" smtClean="0"/>
              <a:pPr/>
              <a:t>06-10-2025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9D228-284D-455C-B2C6-483DAD886CFA}" type="datetime1">
              <a:rPr lang="es-CL" smtClean="0"/>
              <a:pPr/>
              <a:t>06-10-2025</a:t>
            </a:fld>
            <a:endParaRPr lang="es-C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3BFC-85D3-46E8-9938-75EE3BDA86BC}" type="datetime1">
              <a:rPr lang="es-CL" smtClean="0"/>
              <a:pPr/>
              <a:t>06-10-2025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6C545-D291-4DAC-8324-293260C7B796}" type="datetime1">
              <a:rPr lang="es-CL" smtClean="0"/>
              <a:pPr/>
              <a:t>06-10-2025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22DB3-08E3-42F2-A2D1-E49DE718FEF9}" type="datetime1">
              <a:rPr lang="es-CL" smtClean="0"/>
              <a:pPr/>
              <a:t>06-10-2025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s-C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09CFF-4499-4998-8B9B-BB6FBB2AE6A1}" type="datetime1">
              <a:rPr lang="es-CL" smtClean="0"/>
              <a:pPr/>
              <a:t>06-10-2025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B116A-345B-498A-832C-CA85141D30FC}" type="datetime1">
              <a:rPr lang="es-CL" smtClean="0"/>
              <a:pPr/>
              <a:t>06-10-2025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6EEA6-2069-4902-A5D7-32A01497B5E5}" type="datetime1">
              <a:rPr lang="es-CL" smtClean="0"/>
              <a:pPr/>
              <a:t>06-10-2025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4823E-6C2B-455E-92F4-22189A6251F4}" type="datetime1">
              <a:rPr lang="es-CL" smtClean="0"/>
              <a:pPr/>
              <a:t>06-10-2025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7504" y="764704"/>
            <a:ext cx="8712968" cy="172819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s-CL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División finanzas</a:t>
            </a: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251520" y="5949280"/>
            <a:ext cx="871296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T1° AB Matías GUEVARA Vegas</a:t>
            </a:r>
            <a:endParaRPr kumimoji="0" lang="es-CL" sz="3600" b="1" i="0" u="none" strike="noStrike" kern="1200" normalizeH="0" baseline="0" noProof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 descr="SEL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692696"/>
            <a:ext cx="1425924" cy="1451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5 Imagen" descr="foto_000000012019061709091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96336" y="836712"/>
            <a:ext cx="1419770" cy="1296144"/>
          </a:xfrm>
          <a:prstGeom prst="rect">
            <a:avLst/>
          </a:prstGeom>
        </p:spPr>
      </p:pic>
      <p:pic>
        <p:nvPicPr>
          <p:cNvPr id="7" name="6 Imagen" descr="FINANZAS-2-1280x7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3728" y="2564904"/>
            <a:ext cx="4788024" cy="2693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26 Imagen" descr="foto_0000000120190617090918.pn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5364088" y="3091993"/>
            <a:ext cx="3707904" cy="3577367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83568" y="1196752"/>
            <a:ext cx="230425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sz="3600" dirty="0" smtClean="0"/>
              <a:t>ÍNDICE</a:t>
            </a:r>
            <a:endParaRPr lang="es-CL" sz="3600" dirty="0"/>
          </a:p>
        </p:txBody>
      </p:sp>
      <p:sp>
        <p:nvSpPr>
          <p:cNvPr id="5" name="4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</a:t>
            </a:fld>
            <a:endParaRPr lang="es-CL" dirty="0"/>
          </a:p>
        </p:txBody>
      </p:sp>
      <p:sp>
        <p:nvSpPr>
          <p:cNvPr id="16" name="15 CuadroTexto"/>
          <p:cNvSpPr txBox="1"/>
          <p:nvPr/>
        </p:nvSpPr>
        <p:spPr>
          <a:xfrm>
            <a:off x="1043608" y="3717032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CL" b="1" dirty="0" smtClean="0">
                <a:solidFill>
                  <a:schemeClr val="bg1"/>
                </a:solidFill>
              </a:rPr>
              <a:t> Control Presupuestario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>
                <a:solidFill>
                  <a:schemeClr val="bg1"/>
                </a:solidFill>
              </a:rPr>
              <a:t> Fondos Fijos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115616" y="2132856"/>
            <a:ext cx="54726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s-CL" sz="3200" b="1" dirty="0" smtClean="0">
                <a:latin typeface="Bahnschrift Condensed" pitchFamily="34" charset="0"/>
              </a:rPr>
              <a:t> INTRODUCCIÓN.</a:t>
            </a:r>
          </a:p>
          <a:p>
            <a:pPr>
              <a:buFont typeface="Wingdings" pitchFamily="2" charset="2"/>
              <a:buChar char="Ø"/>
            </a:pPr>
            <a:endParaRPr lang="es-CL" sz="2400" b="1" dirty="0" smtClean="0">
              <a:latin typeface="Bahnschrift Condensed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s-CL" sz="3200" b="1" dirty="0" smtClean="0">
                <a:latin typeface="Bahnschrift Condensed" pitchFamily="34" charset="0"/>
              </a:rPr>
              <a:t> CARGO PRESUPUESTO.</a:t>
            </a:r>
          </a:p>
          <a:p>
            <a:pPr>
              <a:buFont typeface="Wingdings" pitchFamily="2" charset="2"/>
              <a:buChar char="Ø"/>
            </a:pPr>
            <a:endParaRPr lang="es-CL" sz="2400" b="1" dirty="0" smtClean="0">
              <a:latin typeface="Bahnschrift Condensed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s-CL" sz="3200" b="1" dirty="0" smtClean="0">
                <a:latin typeface="Bahnschrift Condensed" pitchFamily="34" charset="0"/>
              </a:rPr>
              <a:t> FONDOS FIJOS (FO.FI.)</a:t>
            </a:r>
          </a:p>
          <a:p>
            <a:endParaRPr lang="es-CL" sz="2400" b="1" dirty="0" smtClean="0">
              <a:latin typeface="Bahnschrift Condensed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s-CL" sz="3200" b="1" dirty="0" smtClean="0">
                <a:latin typeface="Bahnschrift Condensed" pitchFamily="34" charset="0"/>
              </a:rPr>
              <a:t> CARGO CONTABILIDAD.</a:t>
            </a:r>
            <a:endParaRPr lang="es-ES" sz="3200" b="1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827584" y="2348880"/>
            <a:ext cx="2880320" cy="64807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 smtClean="0">
                <a:latin typeface="Arial Black" pitchFamily="34" charset="0"/>
              </a:rPr>
              <a:t>PRESUPUESTO</a:t>
            </a:r>
            <a:endParaRPr lang="es-ES" sz="2000" b="1" dirty="0">
              <a:latin typeface="Arial Black" pitchFamily="34" charset="0"/>
            </a:endParaRPr>
          </a:p>
        </p:txBody>
      </p:sp>
      <p:sp>
        <p:nvSpPr>
          <p:cNvPr id="14" name="13 Rectángulo redondeado"/>
          <p:cNvSpPr/>
          <p:nvPr/>
        </p:nvSpPr>
        <p:spPr>
          <a:xfrm>
            <a:off x="5436096" y="2348880"/>
            <a:ext cx="2880320" cy="64807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 smtClean="0">
                <a:latin typeface="Arial Black" pitchFamily="34" charset="0"/>
              </a:rPr>
              <a:t>CONTABILIDAD</a:t>
            </a:r>
            <a:endParaRPr lang="es-ES" sz="2000" b="1" dirty="0">
              <a:latin typeface="Arial Black" pitchFamily="34" charset="0"/>
            </a:endParaRPr>
          </a:p>
        </p:txBody>
      </p:sp>
      <p:sp>
        <p:nvSpPr>
          <p:cNvPr id="15" name="14 Rectángulo redondeado"/>
          <p:cNvSpPr/>
          <p:nvPr/>
        </p:nvSpPr>
        <p:spPr>
          <a:xfrm>
            <a:off x="3059832" y="1196752"/>
            <a:ext cx="2880320" cy="72008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 smtClean="0">
                <a:latin typeface="Arial Black" pitchFamily="34" charset="0"/>
              </a:rPr>
              <a:t>FINANZAS</a:t>
            </a:r>
            <a:endParaRPr lang="es-ES" sz="2000" b="1" dirty="0">
              <a:latin typeface="Arial Black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899592" y="3108737"/>
            <a:ext cx="30963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CL" b="1" dirty="0" smtClean="0"/>
              <a:t> Control Presupuestario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Fondos Fijos</a:t>
            </a:r>
            <a:endParaRPr lang="es-ES" b="1" dirty="0"/>
          </a:p>
        </p:txBody>
      </p:sp>
      <p:sp>
        <p:nvSpPr>
          <p:cNvPr id="17" name="16 CuadroTexto"/>
          <p:cNvSpPr txBox="1"/>
          <p:nvPr/>
        </p:nvSpPr>
        <p:spPr>
          <a:xfrm>
            <a:off x="5580112" y="3108737"/>
            <a:ext cx="2952328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CL" b="1" dirty="0" smtClean="0"/>
              <a:t> Presupuestaria.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Fondos Internos.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Fondos Fijos (F.I.)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Caja.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Sueldos y Sobretabla.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251520" y="5157192"/>
            <a:ext cx="88569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accent6">
                    <a:lumMod val="75000"/>
                  </a:schemeClr>
                </a:solidFill>
              </a:rPr>
              <a:t>“Administrar eficientemente los </a:t>
            </a:r>
            <a:r>
              <a:rPr lang="es-ES" sz="2800" b="1" dirty="0" smtClean="0">
                <a:solidFill>
                  <a:schemeClr val="accent6">
                    <a:lumMod val="75000"/>
                  </a:schemeClr>
                </a:solidFill>
              </a:rPr>
              <a:t>recursos monetarios </a:t>
            </a:r>
            <a:r>
              <a:rPr lang="es-ES" sz="2400" b="1" dirty="0" smtClean="0">
                <a:solidFill>
                  <a:schemeClr val="accent6">
                    <a:lumMod val="75000"/>
                  </a:schemeClr>
                </a:solidFill>
              </a:rPr>
              <a:t>asignados”</a:t>
            </a:r>
            <a:endParaRPr lang="es-E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20" name="19 Conector recto de flecha"/>
          <p:cNvCxnSpPr/>
          <p:nvPr/>
        </p:nvCxnSpPr>
        <p:spPr>
          <a:xfrm flipH="1">
            <a:off x="2987824" y="2060848"/>
            <a:ext cx="216024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20 Conector recto de flecha"/>
          <p:cNvCxnSpPr/>
          <p:nvPr/>
        </p:nvCxnSpPr>
        <p:spPr>
          <a:xfrm>
            <a:off x="5724128" y="2060848"/>
            <a:ext cx="144016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22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115616" y="1044025"/>
            <a:ext cx="74168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200" b="1" dirty="0" smtClean="0">
                <a:solidFill>
                  <a:schemeClr val="tx2"/>
                </a:solidFill>
                <a:latin typeface="Book Antiqua" pitchFamily="18" charset="0"/>
              </a:rPr>
              <a:t>CICLO PRESUPUESTARIO</a:t>
            </a:r>
            <a:endParaRPr lang="es-ES" sz="32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00808"/>
            <a:ext cx="7344816" cy="477756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</a:t>
            </a:fld>
            <a:endParaRPr lang="es-CL" dirty="0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/>
          <a:srcRect l="34449" t="12808" r="35626" b="7958"/>
          <a:stretch>
            <a:fillRect/>
          </a:stretch>
        </p:blipFill>
        <p:spPr bwMode="auto">
          <a:xfrm>
            <a:off x="1259632" y="980728"/>
            <a:ext cx="3672408" cy="52670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7" name="Picture 3" descr="Dirección de Presupuestos de Chile - Wikipedia, la enciclopedia lib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124744"/>
            <a:ext cx="2147777" cy="1944216"/>
          </a:xfrm>
          <a:prstGeom prst="rect">
            <a:avLst/>
          </a:prstGeom>
          <a:noFill/>
        </p:spPr>
      </p:pic>
      <p:sp>
        <p:nvSpPr>
          <p:cNvPr id="15" name="14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857224" y="1611957"/>
            <a:ext cx="8185150" cy="1346522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" sz="1600" b="1" u="sng" dirty="0">
                <a:solidFill>
                  <a:srgbClr val="00B05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PARTIDA</a:t>
            </a:r>
            <a:r>
              <a:rPr lang="es-ES" sz="1400" b="1" u="sng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es-ES" sz="14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Nivel superior de agrupación asignada </a:t>
            </a:r>
            <a:r>
              <a:rPr lang="es-ES" sz="14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</a:t>
            </a:r>
            <a:r>
              <a:rPr lang="es-ES" sz="14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cada unos de los Ministerios, y a la Partida  “Tesoro Público”, que contiene la estimación de ingresos del Fisco y de los Gastos y aportes de cargo fiscal.   </a:t>
            </a:r>
            <a:endParaRPr lang="es-ES" sz="1400" dirty="0" smtClean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>
              <a:spcBef>
                <a:spcPct val="50000"/>
              </a:spcBef>
            </a:pPr>
            <a:endParaRPr lang="es-ES" sz="1050" b="1" i="1" dirty="0" smtClean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Partida 11	Ministerio de Defensa Nacional</a:t>
            </a:r>
            <a:endParaRPr lang="es-ES" sz="1400" b="1" i="1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877862" y="3256691"/>
            <a:ext cx="8142287" cy="1658146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" sz="1600" b="1" u="sng" dirty="0" smtClean="0">
                <a:solidFill>
                  <a:srgbClr val="00B05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CAPÍTULO</a:t>
            </a:r>
            <a:r>
              <a:rPr lang="es-ES" sz="1400" b="1" u="sng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es-ES" sz="14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Subdivisión de la Partida, que corresponde a cada uno de los organismos que se identifican con presupuestos aprobados  en forma directa en la Ley de Presupuestos.   </a:t>
            </a:r>
            <a:endParaRPr lang="es-ES" sz="1400" dirty="0" smtClean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>
              <a:spcBef>
                <a:spcPct val="50000"/>
              </a:spcBef>
            </a:pPr>
            <a:endParaRPr lang="es-ES" sz="1050" b="1" i="1" dirty="0" smtClean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Capítulo 05 “ARMADA” 		Capítulo 07 “DIRECTEMAR”</a:t>
            </a:r>
          </a:p>
          <a:p>
            <a:pPr algn="just">
              <a:spcBef>
                <a:spcPct val="50000"/>
              </a:spcBef>
            </a:pP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Capitulo 08 “DIRECSAN” 		Capítulo 20 “HIDROGRAFIA”	</a:t>
            </a:r>
            <a:endParaRPr lang="es-ES" sz="1400" b="1" i="1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914433" y="5281607"/>
            <a:ext cx="8039100" cy="1346522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" sz="1600" b="1" u="sng" dirty="0">
                <a:solidFill>
                  <a:srgbClr val="00B05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PROGRAMA</a:t>
            </a:r>
            <a:r>
              <a:rPr lang="es-ES" sz="1400" b="1" u="sng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es-ES" sz="14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División presupuestaria de los Capítulos, en relación a las funciones  u objetivos específicos  identificados dentro de los presupuestos de los organismos públicos.  </a:t>
            </a: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Están los </a:t>
            </a:r>
            <a:r>
              <a:rPr lang="es-ES" sz="1400" b="1" i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programas 01, 02, 03 y </a:t>
            </a: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04.</a:t>
            </a:r>
          </a:p>
          <a:p>
            <a:pPr algn="just">
              <a:spcBef>
                <a:spcPct val="50000"/>
              </a:spcBef>
            </a:pPr>
            <a:endParaRPr lang="es-ES" sz="1100" b="1" i="1" dirty="0" smtClean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Programa 01 	ARMADA, </a:t>
            </a:r>
            <a:r>
              <a:rPr lang="es-ES" sz="1400" b="1" i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DGTM, DBSA, DSA</a:t>
            </a: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 Y SHOA</a:t>
            </a:r>
            <a:endParaRPr lang="es-ES" sz="1400" b="1" i="1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utoUpdateAnimBg="0"/>
      <p:bldP spid="14" grpId="0" autoUpdateAnimBg="0"/>
      <p:bldP spid="1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7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899592" y="2043589"/>
            <a:ext cx="8001055" cy="61555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SUBTÍTULO</a:t>
            </a:r>
            <a:r>
              <a:rPr lang="es-ES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s-ES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Agrupación 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 operaciones presupuestarias </a:t>
            </a:r>
            <a:r>
              <a:rPr lang="es-ES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 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carácter o </a:t>
            </a:r>
            <a:r>
              <a:rPr lang="es-ES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naturaleza homogénea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que comprende un conjunto de </a:t>
            </a:r>
            <a:r>
              <a:rPr lang="es-ES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ítems.</a:t>
            </a:r>
            <a:endParaRPr lang="es-ES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971600" y="3291081"/>
            <a:ext cx="7842280" cy="35394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Í</a:t>
            </a:r>
            <a:r>
              <a:rPr lang="es-ES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TEM</a:t>
            </a:r>
            <a:r>
              <a:rPr lang="es-ES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s-ES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Representa 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un motivo significativo de ingreso o gasto.</a:t>
            </a: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909142" y="4509120"/>
            <a:ext cx="7866062" cy="61555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ASIGNACIÓN</a:t>
            </a:r>
            <a:r>
              <a:rPr lang="es-ES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s-ES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Corresponde 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un motivo especifico de ingreso o gasto.</a:t>
            </a:r>
          </a:p>
        </p:txBody>
      </p:sp>
      <p:sp>
        <p:nvSpPr>
          <p:cNvPr id="20" name="19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utoUpdateAnimBg="0"/>
      <p:bldP spid="17" grpId="0" autoUpdateAnimBg="0"/>
      <p:bldP spid="1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4" name="13 Rectángulo redondeado"/>
          <p:cNvSpPr/>
          <p:nvPr/>
        </p:nvSpPr>
        <p:spPr>
          <a:xfrm>
            <a:off x="3491880" y="4941168"/>
            <a:ext cx="3744416" cy="1631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8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sp>
        <p:nvSpPr>
          <p:cNvPr id="15" name="14 Rectángulo redondeado"/>
          <p:cNvSpPr/>
          <p:nvPr/>
        </p:nvSpPr>
        <p:spPr>
          <a:xfrm>
            <a:off x="1259632" y="4941168"/>
            <a:ext cx="2160240" cy="163110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012" y="1394547"/>
            <a:ext cx="7756484" cy="5058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20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9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651" y="1643051"/>
            <a:ext cx="7744067" cy="457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10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grpSp>
        <p:nvGrpSpPr>
          <p:cNvPr id="14" name="13 Grupo"/>
          <p:cNvGrpSpPr/>
          <p:nvPr/>
        </p:nvGrpSpPr>
        <p:grpSpPr>
          <a:xfrm>
            <a:off x="1500166" y="1470745"/>
            <a:ext cx="7286676" cy="5101527"/>
            <a:chOff x="1500166" y="1470745"/>
            <a:chExt cx="7286676" cy="5101527"/>
          </a:xfrm>
        </p:grpSpPr>
        <p:sp>
          <p:nvSpPr>
            <p:cNvPr id="15" name="14 Rectángulo redondeado"/>
            <p:cNvSpPr/>
            <p:nvPr/>
          </p:nvSpPr>
          <p:spPr>
            <a:xfrm>
              <a:off x="1835696" y="4941168"/>
              <a:ext cx="3168352" cy="163110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sp>
          <p:nvSpPr>
            <p:cNvPr id="16" name="15 Rectángulo redondeado"/>
            <p:cNvSpPr/>
            <p:nvPr/>
          </p:nvSpPr>
          <p:spPr>
            <a:xfrm>
              <a:off x="5076056" y="4941168"/>
              <a:ext cx="3710786" cy="1631104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0166" y="1470745"/>
              <a:ext cx="7286676" cy="495865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17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11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201" y="1484784"/>
            <a:ext cx="7470987" cy="50450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12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675" y="1785926"/>
            <a:ext cx="7551605" cy="35782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13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05657"/>
            <a:ext cx="7608860" cy="33235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14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grpSp>
        <p:nvGrpSpPr>
          <p:cNvPr id="14" name="13 Grupo"/>
          <p:cNvGrpSpPr/>
          <p:nvPr/>
        </p:nvGrpSpPr>
        <p:grpSpPr>
          <a:xfrm>
            <a:off x="1452252" y="1500174"/>
            <a:ext cx="7375837" cy="5000660"/>
            <a:chOff x="1452252" y="1500174"/>
            <a:chExt cx="7375837" cy="5000660"/>
          </a:xfrm>
        </p:grpSpPr>
        <p:sp>
          <p:nvSpPr>
            <p:cNvPr id="15" name="14 Rectángulo redondeado"/>
            <p:cNvSpPr/>
            <p:nvPr/>
          </p:nvSpPr>
          <p:spPr>
            <a:xfrm>
              <a:off x="1619672" y="4462192"/>
              <a:ext cx="3168352" cy="163110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sp>
          <p:nvSpPr>
            <p:cNvPr id="16" name="15 Rectángulo redondeado"/>
            <p:cNvSpPr/>
            <p:nvPr/>
          </p:nvSpPr>
          <p:spPr>
            <a:xfrm>
              <a:off x="4860032" y="4437112"/>
              <a:ext cx="3816424" cy="1631104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2252" y="1500174"/>
              <a:ext cx="7375837" cy="500066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17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15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974" y="1628800"/>
            <a:ext cx="7508506" cy="45720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4" name="Picture 2" descr="Salfa vende a la Armada de Chile camionetas Chevolet D-Max III - Noticias  Infodefensa América"/>
          <p:cNvPicPr>
            <a:picLocks noChangeAspect="1" noChangeArrowheads="1"/>
          </p:cNvPicPr>
          <p:nvPr/>
        </p:nvPicPr>
        <p:blipFill>
          <a:blip r:embed="rId3" cstate="print"/>
          <a:srcRect t="26300" r="24159" b="9732"/>
          <a:stretch>
            <a:fillRect/>
          </a:stretch>
        </p:blipFill>
        <p:spPr bwMode="auto">
          <a:xfrm>
            <a:off x="1907704" y="5805264"/>
            <a:ext cx="1365958" cy="864096"/>
          </a:xfrm>
          <a:prstGeom prst="rect">
            <a:avLst/>
          </a:prstGeom>
          <a:noFill/>
        </p:spPr>
      </p:pic>
      <p:pic>
        <p:nvPicPr>
          <p:cNvPr id="33796" name="Picture 4" descr="Informática Básica: Diferencias entre computador de mesa y portáti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2132856"/>
            <a:ext cx="1344149" cy="1008112"/>
          </a:xfrm>
          <a:prstGeom prst="rect">
            <a:avLst/>
          </a:prstGeom>
          <a:noFill/>
        </p:spPr>
      </p:pic>
      <p:sp>
        <p:nvSpPr>
          <p:cNvPr id="33798" name="AutoShape 6" descr="Edificio empresa de ingeniería arquitectónica empresa servicio de la  empresa, edificio de oficinas PNG Clipart | PNGOce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5" name="14 Imagen" descr="59017064-edificio-de-la-ciudad-isométrica-con-la-cartelera-para-la-venta-de-bienes-raíces-casa-de-tres-dimension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4365104"/>
            <a:ext cx="1056480" cy="1189112"/>
          </a:xfrm>
          <a:prstGeom prst="rect">
            <a:avLst/>
          </a:prstGeom>
        </p:spPr>
      </p:pic>
      <p:sp>
        <p:nvSpPr>
          <p:cNvPr id="16" name="15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16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2195736" y="1124744"/>
            <a:ext cx="5040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¿QUE ES UN FO.FI.?</a:t>
            </a:r>
            <a:endParaRPr lang="es-ES" sz="40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23" name="22 Imagen" descr="inversion_dinero_plata_lebacs_jpg_1913337537.jpg_19133375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149080"/>
            <a:ext cx="2957471" cy="1656184"/>
          </a:xfrm>
          <a:prstGeom prst="rect">
            <a:avLst/>
          </a:prstGeom>
        </p:spPr>
      </p:pic>
      <p:sp>
        <p:nvSpPr>
          <p:cNvPr id="24" name="23 CuadroTexto"/>
          <p:cNvSpPr txBox="1"/>
          <p:nvPr/>
        </p:nvSpPr>
        <p:spPr>
          <a:xfrm>
            <a:off x="899592" y="2204864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 smtClean="0"/>
              <a:t>“Dinero en Efectivo para cubrir necesidades de urgencia o imprevistos. Los Fondos Fijos siempre tendran su respaldo en Recursos Presupuestarios (A.F.L.) o Fondos Internos.”</a:t>
            </a:r>
          </a:p>
        </p:txBody>
      </p:sp>
      <p:pic>
        <p:nvPicPr>
          <p:cNvPr id="26" name="25 Imagen" descr="ninos-ricos-dinero-20165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4005064"/>
            <a:ext cx="3563888" cy="2375925"/>
          </a:xfrm>
          <a:prstGeom prst="rect">
            <a:avLst/>
          </a:prstGeom>
        </p:spPr>
      </p:pic>
      <p:sp>
        <p:nvSpPr>
          <p:cNvPr id="27" name="26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17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971600" y="2541091"/>
            <a:ext cx="7488832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CL" sz="1800" dirty="0" smtClean="0"/>
              <a:t> Debe ser Autorizado por Resolución del Mando.</a:t>
            </a:r>
          </a:p>
          <a:p>
            <a:endParaRPr lang="es-CL" sz="1200" dirty="0" smtClean="0"/>
          </a:p>
          <a:p>
            <a:pPr>
              <a:buFont typeface="Wingdings" pitchFamily="2" charset="2"/>
              <a:buChar char="ü"/>
            </a:pPr>
            <a:r>
              <a:rPr lang="es-CL" sz="1800" dirty="0" smtClean="0"/>
              <a:t> Un funcionario puede Administrar sólo un </a:t>
            </a:r>
            <a:r>
              <a:rPr lang="es-CL" sz="1800" dirty="0" err="1" smtClean="0"/>
              <a:t>Fo.Fi</a:t>
            </a:r>
            <a:r>
              <a:rPr lang="es-CL" sz="1800" dirty="0" smtClean="0"/>
              <a:t>.</a:t>
            </a:r>
          </a:p>
          <a:p>
            <a:endParaRPr lang="es-CL" sz="1200" dirty="0" smtClean="0"/>
          </a:p>
          <a:p>
            <a:pPr marL="180975" indent="-180975">
              <a:buFont typeface="Wingdings" pitchFamily="2" charset="2"/>
              <a:buChar char="ü"/>
            </a:pPr>
            <a:r>
              <a:rPr lang="es-CL" sz="1800" dirty="0" smtClean="0"/>
              <a:t> El funcionario administrador debe tener caución por responsabilidad Funcionaria vigente.</a:t>
            </a:r>
          </a:p>
          <a:p>
            <a:pPr marL="180975" indent="-180975"/>
            <a:endParaRPr lang="es-CL" sz="1200" dirty="0" smtClean="0"/>
          </a:p>
          <a:p>
            <a:pPr>
              <a:buFont typeface="Wingdings" pitchFamily="2" charset="2"/>
              <a:buChar char="ü"/>
            </a:pPr>
            <a:r>
              <a:rPr lang="es-CL" sz="1800" dirty="0" smtClean="0"/>
              <a:t> El monto máximo de Apertura es de 15 U.T.M.</a:t>
            </a:r>
          </a:p>
          <a:p>
            <a:pPr>
              <a:buFont typeface="Wingdings" pitchFamily="2" charset="2"/>
              <a:buChar char="ü"/>
            </a:pPr>
            <a:endParaRPr lang="es-CL" sz="1800" dirty="0" smtClean="0"/>
          </a:p>
          <a:p>
            <a:pPr>
              <a:buFont typeface="Wingdings" pitchFamily="2" charset="2"/>
              <a:buChar char="ü"/>
            </a:pPr>
            <a:endParaRPr lang="es-ES" sz="1800" dirty="0"/>
          </a:p>
        </p:txBody>
      </p:sp>
      <p:sp>
        <p:nvSpPr>
          <p:cNvPr id="14" name="13 CuadroTexto"/>
          <p:cNvSpPr txBox="1"/>
          <p:nvPr/>
        </p:nvSpPr>
        <p:spPr>
          <a:xfrm>
            <a:off x="1043608" y="1700808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PARA LA APERTURA</a:t>
            </a:r>
            <a:endParaRPr lang="es-ES" sz="2000" b="1" dirty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5" name="14 Imagen" descr="20866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2200" y="4005064"/>
            <a:ext cx="2467992" cy="2467992"/>
          </a:xfrm>
          <a:prstGeom prst="rect">
            <a:avLst/>
          </a:prstGeom>
        </p:spPr>
      </p:pic>
      <p:sp>
        <p:nvSpPr>
          <p:cNvPr id="17" name="16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18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827584" y="2384008"/>
            <a:ext cx="81369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CL" dirty="0" smtClean="0"/>
              <a:t> El gasto máximo imputable a “Gasto menor” (22.12.002) no puede exceder 01 U.T.M.</a:t>
            </a:r>
          </a:p>
          <a:p>
            <a:endParaRPr lang="es-CL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Se rinde a lo menos una vez al mes, y antes del gasto del 75%.</a:t>
            </a:r>
          </a:p>
          <a:p>
            <a:pPr>
              <a:buFont typeface="Wingdings" pitchFamily="2" charset="2"/>
              <a:buChar char="ü"/>
            </a:pPr>
            <a:endParaRPr lang="es-CL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Los gastos que sobrepasen la U.T.M. deberán imputarse al ítem correspondiente. </a:t>
            </a:r>
          </a:p>
          <a:p>
            <a:pPr>
              <a:buFont typeface="Wingdings" pitchFamily="2" charset="2"/>
              <a:buChar char="ü"/>
            </a:pPr>
            <a:endParaRPr lang="es-CL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Se puede imputar una compra hasta por 5 U.T.M.</a:t>
            </a:r>
          </a:p>
          <a:p>
            <a:pPr>
              <a:buFont typeface="Wingdings" pitchFamily="2" charset="2"/>
              <a:buChar char="ü"/>
            </a:pPr>
            <a:endParaRPr lang="es-CL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Todos los gastos deben respaldarse con algún documento tributario  (Boleta o Factura).</a:t>
            </a:r>
          </a:p>
          <a:p>
            <a:endParaRPr lang="es-CL" sz="1200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No se pueden rendir boletas de compras con </a:t>
            </a:r>
            <a:r>
              <a:rPr lang="es-CL" dirty="0" smtClean="0"/>
              <a:t>Tarjeta de Crédito, pudiendo ser </a:t>
            </a:r>
            <a:r>
              <a:rPr lang="es-CL" dirty="0" err="1" smtClean="0"/>
              <a:t>efecyivo</a:t>
            </a:r>
            <a:r>
              <a:rPr lang="es-CL" dirty="0" smtClean="0"/>
              <a:t> o tarjeta de debito. </a:t>
            </a:r>
            <a:endParaRPr lang="es-CL" dirty="0" smtClean="0"/>
          </a:p>
          <a:p>
            <a:pPr>
              <a:buFont typeface="Wingdings" pitchFamily="2" charset="2"/>
              <a:buChar char="ü"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043608" y="1700808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PARA LA EJECUCIÓN</a:t>
            </a:r>
            <a:endParaRPr lang="es-ES" sz="2000" b="1" dirty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19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827584" y="2188309"/>
            <a:ext cx="8136904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CL" dirty="0" smtClean="0"/>
              <a:t>En las compras no se puede entregar el RUT para acumulación de puntos.</a:t>
            </a:r>
          </a:p>
          <a:p>
            <a:pPr>
              <a:buFont typeface="Wingdings" pitchFamily="2" charset="2"/>
              <a:buChar char="ü"/>
            </a:pPr>
            <a:endParaRPr lang="es-CL" sz="1400" dirty="0" smtClean="0"/>
          </a:p>
          <a:p>
            <a:pPr marL="180975" indent="-180975">
              <a:buFont typeface="Wingdings" pitchFamily="2" charset="2"/>
              <a:buChar char="ü"/>
            </a:pPr>
            <a:r>
              <a:rPr lang="es-CL" dirty="0" smtClean="0"/>
              <a:t> Se pueden efectuar gastos por movilización, los que deben ser visados por el Encargado del </a:t>
            </a:r>
            <a:r>
              <a:rPr lang="es-CL" dirty="0" err="1" smtClean="0"/>
              <a:t>Fo.Fi</a:t>
            </a:r>
            <a:r>
              <a:rPr lang="es-CL" dirty="0" smtClean="0"/>
              <a:t>.</a:t>
            </a:r>
          </a:p>
          <a:p>
            <a:pPr>
              <a:buFont typeface="Wingdings" pitchFamily="2" charset="2"/>
              <a:buChar char="ü"/>
            </a:pPr>
            <a:endParaRPr lang="es-CL" sz="1400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No se puede fraccionar compras.</a:t>
            </a:r>
          </a:p>
          <a:p>
            <a:pPr>
              <a:buFont typeface="Wingdings" pitchFamily="2" charset="2"/>
              <a:buChar char="ü"/>
            </a:pPr>
            <a:endParaRPr lang="es-CL" sz="1400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No se pueden hacer compras habituales (Gastos recurrentes mensuales).</a:t>
            </a:r>
          </a:p>
          <a:p>
            <a:pPr>
              <a:buFont typeface="Wingdings" pitchFamily="2" charset="2"/>
              <a:buChar char="ü"/>
            </a:pPr>
            <a:endParaRPr lang="es-CL" sz="1400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Todos los comprobantes de gastos deben ser visados por el servidor que efectuó la compra, detallando nombre, grado, NPI y motivo de la compra.</a:t>
            </a:r>
          </a:p>
          <a:p>
            <a:pPr>
              <a:buFont typeface="Wingdings" pitchFamily="2" charset="2"/>
              <a:buChar char="ü"/>
            </a:pPr>
            <a:endParaRPr lang="es-CL" dirty="0" smtClean="0"/>
          </a:p>
          <a:p>
            <a:pPr>
              <a:buFont typeface="Wingdings" pitchFamily="2" charset="2"/>
              <a:buChar char="ü"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043608" y="1700808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PARA LA EJECUCIÓN</a:t>
            </a:r>
            <a:endParaRPr lang="es-ES" sz="2000" b="1" dirty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7" name="16 Imagen" descr="7-datos-interesantes-y-muy-raros-sobre-el-din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5062907"/>
            <a:ext cx="2454667" cy="1695254"/>
          </a:xfrm>
          <a:prstGeom prst="rect">
            <a:avLst/>
          </a:prstGeom>
        </p:spPr>
      </p:pic>
      <p:sp>
        <p:nvSpPr>
          <p:cNvPr id="19" name="18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20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755414928"/>
              </p:ext>
            </p:extLst>
          </p:nvPr>
        </p:nvGraphicFramePr>
        <p:xfrm>
          <a:off x="467544" y="2314416"/>
          <a:ext cx="4752528" cy="44731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13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043608" y="1700808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EXCEPCIONES</a:t>
            </a:r>
            <a:endParaRPr lang="es-ES" sz="2000" b="1" dirty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7"/>
          <a:srcRect l="966" r="1883" b="4390"/>
          <a:stretch/>
        </p:blipFill>
        <p:spPr>
          <a:xfrm>
            <a:off x="5227760" y="1628800"/>
            <a:ext cx="3960440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69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21</a:t>
            </a:fld>
            <a:endParaRPr lang="es-CL" dirty="0"/>
          </a:p>
        </p:txBody>
      </p:sp>
      <p:sp>
        <p:nvSpPr>
          <p:cNvPr id="19" name="18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-52698"/>
            <a:ext cx="6478892" cy="6809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64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22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190909591"/>
              </p:ext>
            </p:extLst>
          </p:nvPr>
        </p:nvGraphicFramePr>
        <p:xfrm>
          <a:off x="567397" y="2420888"/>
          <a:ext cx="8136904" cy="3708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13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043608" y="1700808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RENDICIÓN DE CUENTA </a:t>
            </a:r>
            <a:endParaRPr lang="es-ES" sz="2000" b="1" dirty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752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23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 cstate="print"/>
          <a:srcRect l="4286" b="13364"/>
          <a:stretch>
            <a:fillRect/>
          </a:stretch>
        </p:blipFill>
        <p:spPr bwMode="auto">
          <a:xfrm rot="5400000">
            <a:off x="265165" y="2551259"/>
            <a:ext cx="4824630" cy="3267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/>
          <a:srcRect l="3302" r="14161"/>
          <a:stretch>
            <a:fillRect/>
          </a:stretch>
        </p:blipFill>
        <p:spPr bwMode="auto">
          <a:xfrm rot="5400000">
            <a:off x="4835884" y="2301020"/>
            <a:ext cx="3600400" cy="3264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24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 l="1718" b="6889"/>
          <a:stretch>
            <a:fillRect/>
          </a:stretch>
        </p:blipFill>
        <p:spPr bwMode="auto">
          <a:xfrm rot="5400000">
            <a:off x="-301213" y="2325550"/>
            <a:ext cx="528193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 cstate="print"/>
          <a:srcRect l="26938" r="29662"/>
          <a:stretch>
            <a:fillRect/>
          </a:stretch>
        </p:blipFill>
        <p:spPr bwMode="auto">
          <a:xfrm rot="5400000">
            <a:off x="5433613" y="1410293"/>
            <a:ext cx="2592288" cy="446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06896" y="3501008"/>
            <a:ext cx="8229600" cy="64807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es-CL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FIN  PRESENTACIÓN</a:t>
            </a:r>
            <a:endParaRPr lang="es-CL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Bookman Old Style" pitchFamily="18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25</a:t>
            </a:fld>
            <a:endParaRPr lang="es-CL" dirty="0"/>
          </a:p>
        </p:txBody>
      </p:sp>
      <p:pic>
        <p:nvPicPr>
          <p:cNvPr id="5" name="4 Imagen" descr="escudo esnaval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5576" y="620688"/>
            <a:ext cx="2708920" cy="2708920"/>
          </a:xfrm>
          <a:prstGeom prst="rect">
            <a:avLst/>
          </a:prstGeom>
        </p:spPr>
      </p:pic>
      <p:pic>
        <p:nvPicPr>
          <p:cNvPr id="6" name="5 Imagen" descr="foto_000000012019061709091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836712"/>
            <a:ext cx="2411635" cy="1944216"/>
          </a:xfrm>
          <a:prstGeom prst="rect">
            <a:avLst/>
          </a:prstGeom>
        </p:spPr>
      </p:pic>
      <p:pic>
        <p:nvPicPr>
          <p:cNvPr id="7" name="6 Imagen" descr="Imagen 113.jpg"/>
          <p:cNvPicPr>
            <a:picLocks noChangeAspect="1"/>
          </p:cNvPicPr>
          <p:nvPr/>
        </p:nvPicPr>
        <p:blipFill>
          <a:blip r:embed="rId4" cstate="print"/>
          <a:srcRect l="3150" t="20475" b="38190"/>
          <a:stretch>
            <a:fillRect/>
          </a:stretch>
        </p:blipFill>
        <p:spPr>
          <a:xfrm>
            <a:off x="0" y="4365104"/>
            <a:ext cx="9144000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b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daba</Template>
  <TotalTime>5099</TotalTime>
  <Words>924</Words>
  <Application>Microsoft Office PowerPoint</Application>
  <PresentationFormat>Presentación en pantalla (4:3)</PresentationFormat>
  <Paragraphs>216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4" baseType="lpstr">
      <vt:lpstr>Arial</vt:lpstr>
      <vt:lpstr>Arial Black</vt:lpstr>
      <vt:lpstr>Bahnschrift Condensed</vt:lpstr>
      <vt:lpstr>Book Antiqua</vt:lpstr>
      <vt:lpstr>Bookman Old Style</vt:lpstr>
      <vt:lpstr>Calibri</vt:lpstr>
      <vt:lpstr>Verdana</vt:lpstr>
      <vt:lpstr>Wingdings</vt:lpstr>
      <vt:lpstr>daba</vt:lpstr>
      <vt:lpstr>División finanzas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www.intercambiosvirtuales.org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Procedimientos de Alimentación</dc:title>
  <dc:creator>Alejandro Matus de la Parra</dc:creator>
  <cp:lastModifiedBy>C09 Oficial 6ª División T1 René Gallegos Jaccard</cp:lastModifiedBy>
  <cp:revision>130</cp:revision>
  <dcterms:created xsi:type="dcterms:W3CDTF">2014-09-01T13:50:03Z</dcterms:created>
  <dcterms:modified xsi:type="dcterms:W3CDTF">2025-10-06T19:13:14Z</dcterms:modified>
</cp:coreProperties>
</file>