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2"/>
  </p:notesMasterIdLst>
  <p:sldIdLst>
    <p:sldId id="256" r:id="rId2"/>
    <p:sldId id="261" r:id="rId3"/>
    <p:sldId id="346" r:id="rId4"/>
    <p:sldId id="344" r:id="rId5"/>
    <p:sldId id="345" r:id="rId6"/>
    <p:sldId id="349" r:id="rId7"/>
    <p:sldId id="348" r:id="rId8"/>
    <p:sldId id="350" r:id="rId9"/>
    <p:sldId id="347" r:id="rId10"/>
    <p:sldId id="351" r:id="rId11"/>
    <p:sldId id="352" r:id="rId12"/>
    <p:sldId id="353" r:id="rId13"/>
    <p:sldId id="355" r:id="rId14"/>
    <p:sldId id="356" r:id="rId15"/>
    <p:sldId id="357" r:id="rId16"/>
    <p:sldId id="354" r:id="rId17"/>
    <p:sldId id="359" r:id="rId18"/>
    <p:sldId id="358" r:id="rId19"/>
    <p:sldId id="360" r:id="rId20"/>
    <p:sldId id="361" r:id="rId21"/>
    <p:sldId id="362" r:id="rId22"/>
    <p:sldId id="363" r:id="rId23"/>
    <p:sldId id="366" r:id="rId24"/>
    <p:sldId id="365" r:id="rId25"/>
    <p:sldId id="367" r:id="rId26"/>
    <p:sldId id="368" r:id="rId27"/>
    <p:sldId id="369" r:id="rId28"/>
    <p:sldId id="370" r:id="rId29"/>
    <p:sldId id="371" r:id="rId30"/>
    <p:sldId id="364"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25" autoAdjust="0"/>
    <p:restoredTop sz="94712" autoAdjust="0"/>
  </p:normalViewPr>
  <p:slideViewPr>
    <p:cSldViewPr snapToGrid="0">
      <p:cViewPr>
        <p:scale>
          <a:sx n="77" d="100"/>
          <a:sy n="77" d="100"/>
        </p:scale>
        <p:origin x="-378" y="-42"/>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628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DA8205-6831-4521-91F0-84BBBFC25495}" type="datetimeFigureOut">
              <a:rPr lang="en-US" smtClean="0"/>
              <a:t>6/30/2022</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6E5293-28E8-46C4-9F56-167B484A42F9}" type="slidenum">
              <a:rPr lang="en-US" smtClean="0"/>
              <a:t>‹Nº›</a:t>
            </a:fld>
            <a:endParaRPr lang="en-US"/>
          </a:p>
        </p:txBody>
      </p:sp>
    </p:spTree>
    <p:extLst>
      <p:ext uri="{BB962C8B-B14F-4D97-AF65-F5344CB8AC3E}">
        <p14:creationId xmlns:p14="http://schemas.microsoft.com/office/powerpoint/2010/main" val="1557331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FA6E5293-28E8-46C4-9F56-167B484A42F9}" type="slidenum">
              <a:rPr lang="en-US" smtClean="0"/>
              <a:t>25</a:t>
            </a:fld>
            <a:endParaRPr lang="en-US"/>
          </a:p>
        </p:txBody>
      </p:sp>
    </p:spTree>
    <p:extLst>
      <p:ext uri="{BB962C8B-B14F-4D97-AF65-F5344CB8AC3E}">
        <p14:creationId xmlns:p14="http://schemas.microsoft.com/office/powerpoint/2010/main" val="1825774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6/30/2022</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smtClean="0"/>
              <a:t>LA CONTABILIDAD DE GESTIÓN</a:t>
            </a:r>
            <a:endParaRPr lang="en-US" dirty="0"/>
          </a:p>
        </p:txBody>
      </p:sp>
      <p:sp>
        <p:nvSpPr>
          <p:cNvPr id="3" name="Subtítulo 2"/>
          <p:cNvSpPr>
            <a:spLocks noGrp="1"/>
          </p:cNvSpPr>
          <p:nvPr>
            <p:ph type="subTitle" idx="1"/>
          </p:nvPr>
        </p:nvSpPr>
        <p:spPr/>
        <p:txBody>
          <a:bodyPr/>
          <a:lstStyle/>
          <a:p>
            <a:r>
              <a:rPr lang="es-ES" dirty="0" smtClean="0"/>
              <a:t>PC NORMAN RODRIGUEZ ORTEGA</a:t>
            </a:r>
            <a:endParaRPr lang="en-US" dirty="0"/>
          </a:p>
        </p:txBody>
      </p:sp>
    </p:spTree>
    <p:extLst>
      <p:ext uri="{BB962C8B-B14F-4D97-AF65-F5344CB8AC3E}">
        <p14:creationId xmlns:p14="http://schemas.microsoft.com/office/powerpoint/2010/main" val="22048946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solidFill>
                  <a:schemeClr val="bg1"/>
                </a:solidFill>
                <a:latin typeface="Arial" panose="020B0604020202020204" pitchFamily="34" charset="0"/>
                <a:cs typeface="Arial" panose="020B0604020202020204" pitchFamily="34" charset="0"/>
              </a:rPr>
              <a:t>Partiendo de un criterio especifico y controversial, resulta posible afirmar que </a:t>
            </a:r>
            <a:r>
              <a:rPr lang="es-ES" sz="2800" b="1" dirty="0" smtClean="0">
                <a:solidFill>
                  <a:srgbClr val="FF0000"/>
                </a:solidFill>
                <a:latin typeface="Arial" panose="020B0604020202020204" pitchFamily="34" charset="0"/>
                <a:cs typeface="Arial" panose="020B0604020202020204" pitchFamily="34" charset="0"/>
              </a:rPr>
              <a:t>La Contabilidad de Gestión, </a:t>
            </a:r>
            <a:r>
              <a:rPr lang="es-ES" sz="2400" dirty="0" smtClean="0">
                <a:solidFill>
                  <a:schemeClr val="bg1"/>
                </a:solidFill>
                <a:latin typeface="Arial" panose="020B0604020202020204" pitchFamily="34" charset="0"/>
                <a:cs typeface="Arial" panose="020B0604020202020204" pitchFamily="34" charset="0"/>
              </a:rPr>
              <a:t>no es otra que el resultado de la evolución de la contabilidad de costos determinados, tanto es sus aspectos cualitativos  como así también cuantitativos.</a:t>
            </a:r>
          </a:p>
          <a:p>
            <a:endParaRPr lang="es-ES" sz="2400" dirty="0">
              <a:solidFill>
                <a:schemeClr val="bg1"/>
              </a:solidFill>
              <a:latin typeface="Arial" panose="020B0604020202020204" pitchFamily="34" charset="0"/>
              <a:cs typeface="Arial" panose="020B0604020202020204" pitchFamily="34" charset="0"/>
            </a:endParaRPr>
          </a:p>
          <a:p>
            <a:r>
              <a:rPr lang="es-ES" sz="2400" dirty="0" smtClean="0">
                <a:solidFill>
                  <a:schemeClr val="bg1"/>
                </a:solidFill>
                <a:latin typeface="Arial" panose="020B0604020202020204" pitchFamily="34" charset="0"/>
                <a:cs typeface="Arial" panose="020B0604020202020204" pitchFamily="34" charset="0"/>
              </a:rPr>
              <a:t>La Contabilidad de costos constituye la parte más sustantiva de la Contabilidad de Gestión, llegando esta a suponer un enriquecimiento y una ampliación de aquella, de carácter eminentemente extensivo.</a:t>
            </a:r>
          </a:p>
          <a:p>
            <a:r>
              <a:rPr lang="es-ES" sz="2400" dirty="0" smtClean="0">
                <a:solidFill>
                  <a:schemeClr val="bg1"/>
                </a:solidFill>
                <a:latin typeface="Arial" panose="020B0604020202020204" pitchFamily="34" charset="0"/>
                <a:cs typeface="Arial" panose="020B0604020202020204" pitchFamily="34" charset="0"/>
              </a:rPr>
              <a:t> </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97884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400" dirty="0" smtClean="0">
                <a:solidFill>
                  <a:schemeClr val="bg1"/>
                </a:solidFill>
                <a:latin typeface="Arial" panose="020B0604020202020204" pitchFamily="34" charset="0"/>
                <a:cs typeface="Arial" panose="020B0604020202020204" pitchFamily="34" charset="0"/>
              </a:rPr>
              <a:t>Las actuales técnicas, modelos  e instrumentos de apoyo son sensiblemente mejores y tremendamente más avanzados, habiéndose ampliado así, de forma substancial, los objetivos y posibilidades de la contabilidad de costos tradicional.</a:t>
            </a:r>
          </a:p>
          <a:p>
            <a:r>
              <a:rPr lang="es-ES" sz="2400" dirty="0" smtClean="0">
                <a:solidFill>
                  <a:schemeClr val="bg1"/>
                </a:solidFill>
                <a:latin typeface="Arial" panose="020B0604020202020204" pitchFamily="34" charset="0"/>
                <a:cs typeface="Arial" panose="020B0604020202020204" pitchFamily="34" charset="0"/>
              </a:rPr>
              <a:t>La Contabilidad de Gestión situada en el ámbito interno de la empresa, se enmarca dentro del sistema de control y gestión interna de la empresa, constituyendo una herramienta esencial para su gestión y adecuada dirección.</a:t>
            </a:r>
            <a:endParaRPr lang="en-US"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74714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fontScale="92500" lnSpcReduction="20000"/>
          </a:bodyPr>
          <a:lstStyle/>
          <a:p>
            <a:r>
              <a:rPr lang="es-ES" sz="2800" dirty="0" smtClean="0">
                <a:latin typeface="Arial" panose="020B0604020202020204" pitchFamily="34" charset="0"/>
                <a:cs typeface="Arial" panose="020B0604020202020204" pitchFamily="34" charset="0"/>
              </a:rPr>
              <a:t>Conviene aclarar conceptualmente algunos aspectos respecto del aludido ámbito de afectación o injerencia de la misma, como lo son:</a:t>
            </a:r>
          </a:p>
          <a:p>
            <a:r>
              <a:rPr lang="es-ES" sz="2800" dirty="0" smtClean="0">
                <a:latin typeface="Arial" panose="020B0604020202020204" pitchFamily="34" charset="0"/>
                <a:cs typeface="Arial" panose="020B0604020202020204" pitchFamily="34" charset="0"/>
              </a:rPr>
              <a:t>A.-Aunque la información que suministra inicialmente no va dirigida al exterior de la empresa, ello no quiere decir que dicha información quedara única y exclusivamente al interior de la empresa, sino que por el contrario alguna parte de ella debe trascender hacia el exterior, pudiendo resultar la empresa la primera interesada en difundir dicha información.</a:t>
            </a:r>
          </a:p>
          <a:p>
            <a:r>
              <a:rPr lang="es-ES" sz="2800" dirty="0" smtClean="0">
                <a:latin typeface="Arial" panose="020B0604020202020204" pitchFamily="34" charset="0"/>
                <a:cs typeface="Arial" panose="020B0604020202020204" pitchFamily="34" charset="0"/>
              </a:rPr>
              <a:t>La referida información puede resultar válida y útil para diversos sujetos o estamentos , directa o indirectamente vinculados con el quehacer de la organización. </a:t>
            </a:r>
          </a:p>
          <a:p>
            <a:r>
              <a:rPr lang="es-ES" dirty="0" smtClean="0"/>
              <a:t> </a:t>
            </a:r>
            <a:endParaRPr lang="en-US" dirty="0"/>
          </a:p>
        </p:txBody>
      </p:sp>
    </p:spTree>
    <p:extLst>
      <p:ext uri="{BB962C8B-B14F-4D97-AF65-F5344CB8AC3E}">
        <p14:creationId xmlns:p14="http://schemas.microsoft.com/office/powerpoint/2010/main" val="35163532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B.-Aunque la contabilidad de gestión constituye un subsistema de información empresarial con una proyección eminentemente interna, una gran parte de los inputs informativos o de data que emplea  o procesa son externos, estos datos debidamente combinados con la data que se genera al interior de la empresa, son lo que viene a consolidar y procesar  la Contabilidad de Gestión , en la forma más adecuada posible y acorde con los objetivos o informes que se pretenda generar para cada situación.</a:t>
            </a:r>
          </a:p>
          <a:p>
            <a:r>
              <a:rPr lang="es-ES" dirty="0" smtClean="0"/>
              <a:t> </a:t>
            </a:r>
            <a:endParaRPr lang="en-US" dirty="0"/>
          </a:p>
        </p:txBody>
      </p:sp>
    </p:spTree>
    <p:extLst>
      <p:ext uri="{BB962C8B-B14F-4D97-AF65-F5344CB8AC3E}">
        <p14:creationId xmlns:p14="http://schemas.microsoft.com/office/powerpoint/2010/main" val="37692834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C.-Aunque la Contabilidad de Gestión gira y lo ha hecho tradicionalmente en torno a las unidades microeconómicas( las empresas) por excelencia y es precisamente en este entorno en que se mueven ellas; también es muy cierto que la contabilidad de gestión resulta aplicable  a todo tipo de entes económicos ,tanto  públicos como también privados sin fines de lucro.</a:t>
            </a:r>
          </a:p>
          <a:p>
            <a:r>
              <a:rPr lang="es-ES" dirty="0" smtClean="0"/>
              <a:t> </a:t>
            </a:r>
            <a:endParaRPr lang="en-US" dirty="0"/>
          </a:p>
        </p:txBody>
      </p:sp>
      <p:sp>
        <p:nvSpPr>
          <p:cNvPr id="4" name="Llamada de flecha hacia arriba 3"/>
          <p:cNvSpPr/>
          <p:nvPr/>
        </p:nvSpPr>
        <p:spPr>
          <a:xfrm>
            <a:off x="2788920" y="3977640"/>
            <a:ext cx="6227064" cy="192024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HOY EN NUESTROS DÍAS ES MÁS NECESARIO QUE NUNCA QUE LAS ENTIDADES PÚBLICAS INCORPOREN LA CONTABILIDAD DE GESTIÓN</a:t>
            </a:r>
            <a:endParaRPr lang="en-US" dirty="0"/>
          </a:p>
        </p:txBody>
      </p:sp>
    </p:spTree>
    <p:extLst>
      <p:ext uri="{BB962C8B-B14F-4D97-AF65-F5344CB8AC3E}">
        <p14:creationId xmlns:p14="http://schemas.microsoft.com/office/powerpoint/2010/main" val="10883789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La asociación española de Contabilidad y Administración de Empresas, define la contabilidad de gestión como:</a:t>
            </a:r>
          </a:p>
          <a:p>
            <a:r>
              <a:rPr lang="es-ES" sz="2800" dirty="0" smtClean="0">
                <a:solidFill>
                  <a:schemeClr val="accent6"/>
                </a:solidFill>
                <a:latin typeface="Arial" panose="020B0604020202020204" pitchFamily="34" charset="0"/>
                <a:cs typeface="Arial" panose="020B0604020202020204" pitchFamily="34" charset="0"/>
              </a:rPr>
              <a:t>“ Aquella rama de la contabilidad que tiene como objeto la captación, medición y valorización de la circulación interna, así como también la racionalización y el control, con el propósito de suministrar oportunamente a la organización la información relevante para la toma de decisiones empresariales.</a:t>
            </a:r>
          </a:p>
          <a:p>
            <a:r>
              <a:rPr lang="es-ES" dirty="0" smtClean="0"/>
              <a:t> </a:t>
            </a:r>
            <a:endParaRPr lang="en-US" dirty="0"/>
          </a:p>
        </p:txBody>
      </p:sp>
    </p:spTree>
    <p:extLst>
      <p:ext uri="{BB962C8B-B14F-4D97-AF65-F5344CB8AC3E}">
        <p14:creationId xmlns:p14="http://schemas.microsoft.com/office/powerpoint/2010/main" val="19634844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Por otra parte el año 1958 el comité de Contabilidad de Gestión de la American </a:t>
            </a:r>
            <a:r>
              <a:rPr lang="es-ES" sz="2800" dirty="0" err="1" smtClean="0">
                <a:latin typeface="Arial" panose="020B0604020202020204" pitchFamily="34" charset="0"/>
                <a:cs typeface="Arial" panose="020B0604020202020204" pitchFamily="34" charset="0"/>
              </a:rPr>
              <a:t>Accounting</a:t>
            </a:r>
            <a:r>
              <a:rPr lang="es-ES" sz="2800" dirty="0" smtClean="0">
                <a:latin typeface="Arial" panose="020B0604020202020204" pitchFamily="34" charset="0"/>
                <a:cs typeface="Arial" panose="020B0604020202020204" pitchFamily="34" charset="0"/>
              </a:rPr>
              <a:t> </a:t>
            </a:r>
            <a:r>
              <a:rPr lang="es-ES" sz="2800" dirty="0" err="1" smtClean="0">
                <a:latin typeface="Arial" panose="020B0604020202020204" pitchFamily="34" charset="0"/>
                <a:cs typeface="Arial" panose="020B0604020202020204" pitchFamily="34" charset="0"/>
              </a:rPr>
              <a:t>Asociatión</a:t>
            </a:r>
            <a:r>
              <a:rPr lang="es-ES" sz="2800" dirty="0" smtClean="0">
                <a:latin typeface="Arial" panose="020B0604020202020204" pitchFamily="34" charset="0"/>
                <a:cs typeface="Arial" panose="020B0604020202020204" pitchFamily="34" charset="0"/>
              </a:rPr>
              <a:t>, definió la contabilidad de gestión como:</a:t>
            </a:r>
          </a:p>
          <a:p>
            <a:r>
              <a:rPr lang="es-ES" sz="2800" dirty="0" smtClean="0">
                <a:solidFill>
                  <a:schemeClr val="accent6"/>
                </a:solidFill>
                <a:latin typeface="Arial" panose="020B0604020202020204" pitchFamily="34" charset="0"/>
                <a:cs typeface="Arial" panose="020B0604020202020204" pitchFamily="34" charset="0"/>
              </a:rPr>
              <a:t>“ La aplicación de técnicas y de los conceptos apropiados al procesar los datos económicos históricos y previstos de una entidad, con el fin de asistir a la dirección de la misma, en el establecimiento de un plan sobre la base de objetivos más racionales de cara a la consecución de tales  objetivos”</a:t>
            </a:r>
          </a:p>
          <a:p>
            <a:r>
              <a:rPr lang="es-ES" dirty="0" smtClean="0"/>
              <a:t> </a:t>
            </a:r>
            <a:endParaRPr lang="en-US" dirty="0"/>
          </a:p>
        </p:txBody>
      </p:sp>
    </p:spTree>
    <p:extLst>
      <p:ext uri="{BB962C8B-B14F-4D97-AF65-F5344CB8AC3E}">
        <p14:creationId xmlns:p14="http://schemas.microsoft.com/office/powerpoint/2010/main" val="13946874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fontScale="92500"/>
          </a:bodyPr>
          <a:lstStyle/>
          <a:p>
            <a:r>
              <a:rPr lang="es-ES" sz="2800" dirty="0" smtClean="0">
                <a:solidFill>
                  <a:schemeClr val="bg1"/>
                </a:solidFill>
                <a:latin typeface="Arial" panose="020B0604020202020204" pitchFamily="34" charset="0"/>
                <a:cs typeface="Arial" panose="020B0604020202020204" pitchFamily="34" charset="0"/>
              </a:rPr>
              <a:t>La importancia de la Contabilidad de Gestión debe ser entendida como un elemento o más bien como un instrumento de </a:t>
            </a:r>
            <a:r>
              <a:rPr lang="es-ES" sz="2800" dirty="0" smtClean="0">
                <a:solidFill>
                  <a:schemeClr val="accent6"/>
                </a:solidFill>
                <a:latin typeface="Arial" panose="020B0604020202020204" pitchFamily="34" charset="0"/>
                <a:cs typeface="Arial" panose="020B0604020202020204" pitchFamily="34" charset="0"/>
              </a:rPr>
              <a:t>“</a:t>
            </a:r>
            <a:r>
              <a:rPr lang="es-ES" sz="2800" b="1" dirty="0" smtClean="0">
                <a:solidFill>
                  <a:schemeClr val="accent6"/>
                </a:solidFill>
                <a:latin typeface="Arial" panose="020B0604020202020204" pitchFamily="34" charset="0"/>
                <a:cs typeface="Arial" panose="020B0604020202020204" pitchFamily="34" charset="0"/>
              </a:rPr>
              <a:t>CONTROL</a:t>
            </a:r>
            <a:r>
              <a:rPr lang="es-ES" sz="2800" b="1" dirty="0" smtClean="0">
                <a:solidFill>
                  <a:srgbClr val="C00000"/>
                </a:solidFill>
                <a:latin typeface="Arial" panose="020B0604020202020204" pitchFamily="34" charset="0"/>
                <a:cs typeface="Arial" panose="020B0604020202020204" pitchFamily="34" charset="0"/>
              </a:rPr>
              <a:t>”</a:t>
            </a:r>
            <a:r>
              <a:rPr lang="es-ES" sz="2800" b="1" dirty="0" smtClean="0">
                <a:solidFill>
                  <a:schemeClr val="bg1"/>
                </a:solidFill>
                <a:latin typeface="Arial" panose="020B0604020202020204" pitchFamily="34" charset="0"/>
                <a:cs typeface="Arial" panose="020B0604020202020204" pitchFamily="34" charset="0"/>
              </a:rPr>
              <a:t>, </a:t>
            </a:r>
            <a:r>
              <a:rPr lang="es-ES" sz="2800" dirty="0" smtClean="0">
                <a:solidFill>
                  <a:schemeClr val="bg1"/>
                </a:solidFill>
                <a:latin typeface="Arial" panose="020B0604020202020204" pitchFamily="34" charset="0"/>
                <a:cs typeface="Arial" panose="020B0604020202020204" pitchFamily="34" charset="0"/>
              </a:rPr>
              <a:t>que pueda facilitar la realización de varias funciones fundamentales, a saber: </a:t>
            </a:r>
            <a:endParaRPr lang="es-ES" sz="2800" dirty="0">
              <a:solidFill>
                <a:schemeClr val="bg1"/>
              </a:solidFill>
              <a:latin typeface="Arial" panose="020B0604020202020204" pitchFamily="34" charset="0"/>
              <a:cs typeface="Arial" panose="020B0604020202020204" pitchFamily="34" charset="0"/>
            </a:endParaRPr>
          </a:p>
          <a:p>
            <a:r>
              <a:rPr lang="es-ES" sz="2800" dirty="0" smtClean="0">
                <a:solidFill>
                  <a:srgbClr val="C00000"/>
                </a:solidFill>
                <a:latin typeface="Arial" panose="020B0604020202020204" pitchFamily="34" charset="0"/>
                <a:cs typeface="Arial" panose="020B0604020202020204" pitchFamily="34" charset="0"/>
              </a:rPr>
              <a:t>1.- Formulación de objetivos explícitos para cada uno de los centros de responsabilidad.</a:t>
            </a:r>
          </a:p>
          <a:p>
            <a:r>
              <a:rPr lang="es-ES" sz="2800" dirty="0" smtClean="0">
                <a:solidFill>
                  <a:srgbClr val="C00000"/>
                </a:solidFill>
                <a:latin typeface="Arial" panose="020B0604020202020204" pitchFamily="34" charset="0"/>
                <a:cs typeface="Arial" panose="020B0604020202020204" pitchFamily="34" charset="0"/>
              </a:rPr>
              <a:t>2.-Medición contable de cada uno de los centros o bien departamentos.</a:t>
            </a:r>
          </a:p>
          <a:p>
            <a:r>
              <a:rPr lang="es-ES" sz="2800" dirty="0" smtClean="0">
                <a:solidFill>
                  <a:srgbClr val="C00000"/>
                </a:solidFill>
                <a:latin typeface="Arial" panose="020B0604020202020204" pitchFamily="34" charset="0"/>
                <a:cs typeface="Arial" panose="020B0604020202020204" pitchFamily="34" charset="0"/>
              </a:rPr>
              <a:t>3.-Evaluaciones continuas de los departamentos y/o personas a partir del cálculo de las desviaciones.</a:t>
            </a:r>
          </a:p>
          <a:p>
            <a:r>
              <a:rPr lang="es-ES" dirty="0" smtClean="0"/>
              <a:t> </a:t>
            </a:r>
            <a:endParaRPr lang="en-US" dirty="0"/>
          </a:p>
        </p:txBody>
      </p:sp>
    </p:spTree>
    <p:extLst>
      <p:ext uri="{BB962C8B-B14F-4D97-AF65-F5344CB8AC3E}">
        <p14:creationId xmlns:p14="http://schemas.microsoft.com/office/powerpoint/2010/main" val="6902850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lnSpcReduction="10000"/>
          </a:bodyPr>
          <a:lstStyle/>
          <a:p>
            <a:r>
              <a:rPr lang="es-ES" sz="2800" dirty="0" smtClean="0">
                <a:latin typeface="Arial" panose="020B0604020202020204" pitchFamily="34" charset="0"/>
                <a:cs typeface="Arial" panose="020B0604020202020204" pitchFamily="34" charset="0"/>
              </a:rPr>
              <a:t>En la actualidad el rol esencial de la contabilidad de gestión, dado la imperiosa necesidad de ser competitivos , teniendo siempre presente en este aspecto que la competitividad de los sectores económicos y de los productos , solo  será posible lograrla basándose en dos pilares fundamentales, a saber:</a:t>
            </a:r>
          </a:p>
          <a:p>
            <a:r>
              <a:rPr lang="es-ES" sz="2800" dirty="0" smtClean="0">
                <a:solidFill>
                  <a:srgbClr val="C00000"/>
                </a:solidFill>
                <a:latin typeface="Arial" panose="020B0604020202020204" pitchFamily="34" charset="0"/>
                <a:cs typeface="Arial" panose="020B0604020202020204" pitchFamily="34" charset="0"/>
              </a:rPr>
              <a:t>A.-Mediante la aplicación del mejoramiento continuo a los productos.</a:t>
            </a:r>
          </a:p>
          <a:p>
            <a:r>
              <a:rPr lang="es-ES" sz="2800" dirty="0" smtClean="0">
                <a:solidFill>
                  <a:srgbClr val="C00000"/>
                </a:solidFill>
                <a:latin typeface="Arial" panose="020B0604020202020204" pitchFamily="34" charset="0"/>
                <a:cs typeface="Arial" panose="020B0604020202020204" pitchFamily="34" charset="0"/>
              </a:rPr>
              <a:t>B.-Por medio de la reducción de los precios o el mejoramiento de los mismos.</a:t>
            </a:r>
          </a:p>
          <a:p>
            <a:r>
              <a:rPr lang="es-ES" dirty="0" smtClean="0"/>
              <a:t> </a:t>
            </a:r>
            <a:endParaRPr lang="en-US" dirty="0"/>
          </a:p>
        </p:txBody>
      </p:sp>
      <p:sp>
        <p:nvSpPr>
          <p:cNvPr id="4" name="Llamada de flecha hacia arriba 3"/>
          <p:cNvSpPr/>
          <p:nvPr/>
        </p:nvSpPr>
        <p:spPr>
          <a:xfrm>
            <a:off x="3017520" y="5001768"/>
            <a:ext cx="4873752" cy="1353312"/>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LA DIFERENCIACIÓN  ES LA CLAVE  PARA SUBSISTIR</a:t>
            </a:r>
            <a:endParaRPr lang="en-US" dirty="0"/>
          </a:p>
        </p:txBody>
      </p:sp>
    </p:spTree>
    <p:extLst>
      <p:ext uri="{BB962C8B-B14F-4D97-AF65-F5344CB8AC3E}">
        <p14:creationId xmlns:p14="http://schemas.microsoft.com/office/powerpoint/2010/main" val="22105100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lnSpcReduction="10000"/>
          </a:bodyPr>
          <a:lstStyle/>
          <a:p>
            <a:r>
              <a:rPr lang="es-ES" sz="2800" dirty="0" smtClean="0">
                <a:latin typeface="Arial" panose="020B0604020202020204" pitchFamily="34" charset="0"/>
                <a:cs typeface="Arial" panose="020B0604020202020204" pitchFamily="34" charset="0"/>
              </a:rPr>
              <a:t>El modelo a aplicar para el anhelado logro de la competitividad, en lo desarrollado por la contabilidad de gestión, esta sustentado por las exigencias de carácter informativo indispensables para la toma de decisiones que el entorno ha impuesto a las empresas, por lo que desde una visión de cuantificación de los costos se ha pasado al concepto </a:t>
            </a:r>
            <a:r>
              <a:rPr lang="es-ES" sz="2800" b="1" dirty="0" smtClean="0">
                <a:solidFill>
                  <a:srgbClr val="FF0000"/>
                </a:solidFill>
                <a:latin typeface="Arial" panose="020B0604020202020204" pitchFamily="34" charset="0"/>
                <a:cs typeface="Arial" panose="020B0604020202020204" pitchFamily="34" charset="0"/>
              </a:rPr>
              <a:t>trascendental de racionalización </a:t>
            </a:r>
            <a:r>
              <a:rPr lang="es-ES" sz="2800" dirty="0" smtClean="0">
                <a:latin typeface="Arial" panose="020B0604020202020204" pitchFamily="34" charset="0"/>
                <a:cs typeface="Arial" panose="020B0604020202020204" pitchFamily="34" charset="0"/>
              </a:rPr>
              <a:t>de los mismos, con el fin de proporcionar a los responsables información adecuada que les permita a éstos ,en forma racional, </a:t>
            </a:r>
            <a:r>
              <a:rPr lang="es-ES" sz="2800" b="1" dirty="0" smtClean="0">
                <a:solidFill>
                  <a:srgbClr val="FF0000"/>
                </a:solidFill>
                <a:latin typeface="Arial" panose="020B0604020202020204" pitchFamily="34" charset="0"/>
                <a:cs typeface="Arial" panose="020B0604020202020204" pitchFamily="34" charset="0"/>
              </a:rPr>
              <a:t>tomar decisiones con el menor riesgo posible </a:t>
            </a:r>
            <a:r>
              <a:rPr lang="es-ES" sz="2800" dirty="0" smtClean="0">
                <a:latin typeface="Arial" panose="020B0604020202020204" pitchFamily="34" charset="0"/>
                <a:cs typeface="Arial" panose="020B0604020202020204" pitchFamily="34" charset="0"/>
              </a:rPr>
              <a:t>en lo relativo a los siguientes temas cardinales,  a saber:</a:t>
            </a:r>
          </a:p>
          <a:p>
            <a:r>
              <a:rPr lang="es-ES" dirty="0" smtClean="0"/>
              <a:t> </a:t>
            </a:r>
            <a:endParaRPr lang="en-US" dirty="0"/>
          </a:p>
        </p:txBody>
      </p:sp>
    </p:spTree>
    <p:extLst>
      <p:ext uri="{BB962C8B-B14F-4D97-AF65-F5344CB8AC3E}">
        <p14:creationId xmlns:p14="http://schemas.microsoft.com/office/powerpoint/2010/main" val="23239259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1.-La organización de los procesos  productivos.</a:t>
            </a: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2.-Optimización de la capacidad existente.</a:t>
            </a: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3.-Adecuada utilización de los recursos disponibles.</a:t>
            </a: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4.-Gestión del capital humano.</a:t>
            </a:r>
          </a:p>
        </p:txBody>
      </p:sp>
    </p:spTree>
    <p:extLst>
      <p:ext uri="{BB962C8B-B14F-4D97-AF65-F5344CB8AC3E}">
        <p14:creationId xmlns:p14="http://schemas.microsoft.com/office/powerpoint/2010/main" val="7944908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5.-Aprovisionamiento de los factores corrientes de producción.</a:t>
            </a: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6.- Análisis y relación de causalidad en las desviaciones controlables.</a:t>
            </a: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7.-</a:t>
            </a:r>
            <a:r>
              <a:rPr lang="es-ES" dirty="0" smtClean="0"/>
              <a:t> </a:t>
            </a:r>
            <a:r>
              <a:rPr lang="es-ES" sz="2800" dirty="0" smtClean="0">
                <a:latin typeface="Arial" panose="020B0604020202020204" pitchFamily="34" charset="0"/>
                <a:cs typeface="Arial" panose="020B0604020202020204" pitchFamily="34" charset="0"/>
              </a:rPr>
              <a:t>Clara asignación de responsabilidades.</a:t>
            </a:r>
            <a:endParaRPr lang="en-US" sz="2800" dirty="0">
              <a:latin typeface="Arial" panose="020B0604020202020204" pitchFamily="34" charset="0"/>
              <a:cs typeface="Arial" panose="020B0604020202020204" pitchFamily="34" charset="0"/>
            </a:endParaRPr>
          </a:p>
        </p:txBody>
      </p:sp>
      <p:sp>
        <p:nvSpPr>
          <p:cNvPr id="4" name="Llamada de flecha hacia arriba 3"/>
          <p:cNvSpPr/>
          <p:nvPr/>
        </p:nvSpPr>
        <p:spPr>
          <a:xfrm>
            <a:off x="3072384" y="4718304"/>
            <a:ext cx="4059936" cy="1987297"/>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En relación a los  siete pasos anteriores se pide vincule a lo menos dos conceptos por cada punto en </a:t>
            </a:r>
            <a:r>
              <a:rPr lang="es-ES" smtClean="0"/>
              <a:t>relación con la  </a:t>
            </a:r>
            <a:endParaRPr lang="en-US" dirty="0"/>
          </a:p>
        </p:txBody>
      </p:sp>
    </p:spTree>
    <p:extLst>
      <p:ext uri="{BB962C8B-B14F-4D97-AF65-F5344CB8AC3E}">
        <p14:creationId xmlns:p14="http://schemas.microsoft.com/office/powerpoint/2010/main" val="36105072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En resumen podemos decir que la contabilidad de gestión busca servir de orientación o de referencia para todo tipo de  decisiones internas de las empresas circunscritas a un horizonte temporal; la perspectiva o dimensión interna de la contabilidad de gestión se establece por su mayor flexibilidad y su potencial de posibilidades de adaptación alas situaciones originas durante el desarrollo de los diversos procesos.</a:t>
            </a:r>
          </a:p>
          <a:p>
            <a:r>
              <a:rPr lang="es-ES" dirty="0" smtClean="0"/>
              <a:t> </a:t>
            </a:r>
            <a:endParaRPr lang="en-US" dirty="0"/>
          </a:p>
        </p:txBody>
      </p:sp>
    </p:spTree>
    <p:extLst>
      <p:ext uri="{BB962C8B-B14F-4D97-AF65-F5344CB8AC3E}">
        <p14:creationId xmlns:p14="http://schemas.microsoft.com/office/powerpoint/2010/main" val="25866853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Lo anterior a diferencia de la Contabilidad Financiera, que dado su eminente proyección externa y la gran cantidad de normativa y regulaciones de carácter legal, se encuentra sometida a estrictos patrones predefinidos para su cuantificación así como también su presentación de la información de una manera rígida y uniforme en todas las empresas.</a:t>
            </a:r>
          </a:p>
          <a:p>
            <a:r>
              <a:rPr lang="es-ES" dirty="0" smtClean="0"/>
              <a:t> </a:t>
            </a:r>
            <a:endParaRPr lang="en-US" dirty="0"/>
          </a:p>
        </p:txBody>
      </p:sp>
      <p:sp>
        <p:nvSpPr>
          <p:cNvPr id="4" name="Llamada de flecha hacia arriba 3"/>
          <p:cNvSpPr/>
          <p:nvPr/>
        </p:nvSpPr>
        <p:spPr>
          <a:xfrm>
            <a:off x="2825496" y="3950208"/>
            <a:ext cx="5257800" cy="1408176"/>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Principios contables  y la normativa NICS SP</a:t>
            </a:r>
            <a:endParaRPr lang="en-US" dirty="0"/>
          </a:p>
        </p:txBody>
      </p:sp>
    </p:spTree>
    <p:extLst>
      <p:ext uri="{BB962C8B-B14F-4D97-AF65-F5344CB8AC3E}">
        <p14:creationId xmlns:p14="http://schemas.microsoft.com/office/powerpoint/2010/main" val="40088759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Mediante el siguiente esquema nos será posible visualizar nítidamente las relaciones existentes entre la Contabilidad de Gestión y las otras disciplinas existentes y coexistentes.</a:t>
            </a:r>
          </a:p>
          <a:p>
            <a:r>
              <a:rPr lang="es-ES" dirty="0" smtClean="0"/>
              <a:t> </a:t>
            </a:r>
            <a:endParaRPr lang="en-US" dirty="0"/>
          </a:p>
        </p:txBody>
      </p:sp>
      <p:sp>
        <p:nvSpPr>
          <p:cNvPr id="4" name="Rectángulo 3"/>
          <p:cNvSpPr/>
          <p:nvPr/>
        </p:nvSpPr>
        <p:spPr>
          <a:xfrm>
            <a:off x="3264408" y="2907792"/>
            <a:ext cx="3712464" cy="148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Contabilidad de Dirección Estratégica</a:t>
            </a:r>
            <a:endParaRPr lang="en-US" dirty="0"/>
          </a:p>
        </p:txBody>
      </p:sp>
      <p:cxnSp>
        <p:nvCxnSpPr>
          <p:cNvPr id="6" name="Conector recto de flecha 5"/>
          <p:cNvCxnSpPr/>
          <p:nvPr/>
        </p:nvCxnSpPr>
        <p:spPr>
          <a:xfrm flipH="1">
            <a:off x="2002536" y="3209544"/>
            <a:ext cx="1261872" cy="1773936"/>
          </a:xfrm>
          <a:prstGeom prst="straightConnector1">
            <a:avLst/>
          </a:prstGeom>
          <a:ln w="5715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Rectángulo redondeado 9"/>
          <p:cNvSpPr/>
          <p:nvPr/>
        </p:nvSpPr>
        <p:spPr>
          <a:xfrm>
            <a:off x="493776" y="4983480"/>
            <a:ext cx="3282696" cy="1600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Contabilidad Financiera</a:t>
            </a:r>
            <a:endParaRPr lang="en-US" dirty="0"/>
          </a:p>
        </p:txBody>
      </p:sp>
      <p:sp>
        <p:nvSpPr>
          <p:cNvPr id="11" name="Rectángulo redondeado 10"/>
          <p:cNvSpPr/>
          <p:nvPr/>
        </p:nvSpPr>
        <p:spPr>
          <a:xfrm>
            <a:off x="7342632" y="4828032"/>
            <a:ext cx="3621024" cy="17556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Contabilidad de GESTIÓN</a:t>
            </a:r>
            <a:endParaRPr lang="en-US" dirty="0"/>
          </a:p>
        </p:txBody>
      </p:sp>
      <p:cxnSp>
        <p:nvCxnSpPr>
          <p:cNvPr id="13" name="Conector recto de flecha 12"/>
          <p:cNvCxnSpPr/>
          <p:nvPr/>
        </p:nvCxnSpPr>
        <p:spPr>
          <a:xfrm>
            <a:off x="6976872" y="3209544"/>
            <a:ext cx="1947672" cy="1618488"/>
          </a:xfrm>
          <a:prstGeom prst="straightConnector1">
            <a:avLst/>
          </a:prstGeom>
          <a:ln w="5715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Llamada de flecha hacia arriba 15"/>
          <p:cNvSpPr/>
          <p:nvPr/>
        </p:nvSpPr>
        <p:spPr>
          <a:xfrm>
            <a:off x="7790688" y="5815585"/>
            <a:ext cx="2706624" cy="621791"/>
          </a:xfrm>
          <a:prstGeom prst="up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dirty="0" smtClean="0">
                <a:latin typeface="Arial" panose="020B0604020202020204" pitchFamily="34" charset="0"/>
                <a:cs typeface="Arial" panose="020B0604020202020204" pitchFamily="34" charset="0"/>
              </a:rPr>
              <a:t>Contabilidad de Costos</a:t>
            </a:r>
            <a:endParaRPr lang="en-US" sz="1600" dirty="0">
              <a:latin typeface="Arial" panose="020B0604020202020204" pitchFamily="34" charset="0"/>
              <a:cs typeface="Arial" panose="020B0604020202020204" pitchFamily="34" charset="0"/>
            </a:endParaRPr>
          </a:p>
        </p:txBody>
      </p:sp>
      <p:sp>
        <p:nvSpPr>
          <p:cNvPr id="17" name="Flecha izquierda y derecha 16"/>
          <p:cNvSpPr/>
          <p:nvPr/>
        </p:nvSpPr>
        <p:spPr>
          <a:xfrm>
            <a:off x="3858768" y="5458968"/>
            <a:ext cx="3364992" cy="633985"/>
          </a:xfrm>
          <a:prstGeom prst="lef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25908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lnSpcReduction="10000"/>
          </a:bodyPr>
          <a:lstStyle/>
          <a:p>
            <a:r>
              <a:rPr lang="es-ES" sz="2800" dirty="0" smtClean="0">
                <a:latin typeface="Arial" panose="020B0604020202020204" pitchFamily="34" charset="0"/>
                <a:cs typeface="Arial" panose="020B0604020202020204" pitchFamily="34" charset="0"/>
              </a:rPr>
              <a:t>La Contabilidad de Gestión , incluida la de Costos , se relacionan con la  Contabilidad Financiera por medio del intercambio de información lo cual pone de manifiesto un dualismo contable, vale decir una separación orgánica de ambos procesos.</a:t>
            </a:r>
          </a:p>
          <a:p>
            <a:r>
              <a:rPr lang="es-ES" sz="2800" dirty="0" smtClean="0">
                <a:latin typeface="Arial" panose="020B0604020202020204" pitchFamily="34" charset="0"/>
                <a:cs typeface="Arial" panose="020B0604020202020204" pitchFamily="34" charset="0"/>
              </a:rPr>
              <a:t>Otra posibilidad es considerar el monismo o integración orgánica de la totalidad de la información contable tanto externa como así también la externa ,al contemplar la existencia de tan solo en un único proceso contable.</a:t>
            </a:r>
          </a:p>
          <a:p>
            <a:endParaRPr lang="es-ES" sz="2800" dirty="0" smtClean="0">
              <a:latin typeface="Arial" panose="020B0604020202020204" pitchFamily="34" charset="0"/>
              <a:cs typeface="Arial" panose="020B0604020202020204" pitchFamily="34" charset="0"/>
            </a:endParaRPr>
          </a:p>
          <a:p>
            <a:r>
              <a:rPr lang="es-ES" dirty="0" smtClean="0"/>
              <a:t> </a:t>
            </a:r>
            <a:endParaRPr lang="en-US" dirty="0"/>
          </a:p>
        </p:txBody>
      </p:sp>
    </p:spTree>
    <p:extLst>
      <p:ext uri="{BB962C8B-B14F-4D97-AF65-F5344CB8AC3E}">
        <p14:creationId xmlns:p14="http://schemas.microsoft.com/office/powerpoint/2010/main" val="16646422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Al interior del esquema triangular es posible apreciar también la existencia de claras relaciones, tanto de la Contabilidad Financiera así también como la Contabilidad de Gestión, en forma directa con la Contabilidad Estratégica, la cual se nutre principalmente de ambos tipos de información contable.</a:t>
            </a:r>
          </a:p>
          <a:p>
            <a:r>
              <a:rPr lang="es-ES" dirty="0" smtClean="0"/>
              <a:t> </a:t>
            </a:r>
            <a:endParaRPr lang="en-US" dirty="0"/>
          </a:p>
        </p:txBody>
      </p:sp>
    </p:spTree>
    <p:extLst>
      <p:ext uri="{BB962C8B-B14F-4D97-AF65-F5344CB8AC3E}">
        <p14:creationId xmlns:p14="http://schemas.microsoft.com/office/powerpoint/2010/main" val="2885846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La Contabilidad de la Dirección Estratégica se fundamenta en decisiones a largo plazo fundamentalmente, y de forma, pluridisciplinaria, en tres aspectos básicos , a saber:</a:t>
            </a:r>
          </a:p>
          <a:p>
            <a:r>
              <a:rPr lang="es-ES" sz="2800" dirty="0" smtClean="0">
                <a:latin typeface="Arial" panose="020B0604020202020204" pitchFamily="34" charset="0"/>
                <a:cs typeface="Arial" panose="020B0604020202020204" pitchFamily="34" charset="0"/>
              </a:rPr>
              <a:t>1.- Diagnóstico de la Empresa.</a:t>
            </a:r>
          </a:p>
          <a:p>
            <a:r>
              <a:rPr lang="es-ES" sz="2800" dirty="0" smtClean="0">
                <a:latin typeface="Arial" panose="020B0604020202020204" pitchFamily="34" charset="0"/>
                <a:cs typeface="Arial" panose="020B0604020202020204" pitchFamily="34" charset="0"/>
              </a:rPr>
              <a:t>2.- Planificación Estratégica y Táctica.</a:t>
            </a:r>
          </a:p>
          <a:p>
            <a:r>
              <a:rPr lang="es-ES" sz="2800" dirty="0" smtClean="0">
                <a:latin typeface="Arial" panose="020B0604020202020204" pitchFamily="34" charset="0"/>
                <a:cs typeface="Arial" panose="020B0604020202020204" pitchFamily="34" charset="0"/>
              </a:rPr>
              <a:t>3.- Control de la Empresa.</a:t>
            </a:r>
          </a:p>
          <a:p>
            <a:r>
              <a:rPr lang="es-ES" dirty="0" smtClean="0"/>
              <a:t> </a:t>
            </a:r>
            <a:endParaRPr lang="en-US" dirty="0"/>
          </a:p>
        </p:txBody>
      </p:sp>
    </p:spTree>
    <p:extLst>
      <p:ext uri="{BB962C8B-B14F-4D97-AF65-F5344CB8AC3E}">
        <p14:creationId xmlns:p14="http://schemas.microsoft.com/office/powerpoint/2010/main" val="31536029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Los referidos aspectos , citados en el párrafo anterior, son desarrollados en base de la prosecución de los siguientes objetivos, saber: </a:t>
            </a:r>
          </a:p>
          <a:p>
            <a:r>
              <a:rPr lang="es-ES" b="1" dirty="0" smtClean="0">
                <a:ln w="22225">
                  <a:solidFill>
                    <a:schemeClr val="accent2"/>
                  </a:solidFill>
                  <a:prstDash val="solid"/>
                </a:ln>
                <a:solidFill>
                  <a:schemeClr val="accent2">
                    <a:lumMod val="40000"/>
                    <a:lumOff val="60000"/>
                  </a:schemeClr>
                </a:solidFill>
              </a:rPr>
              <a:t>A</a:t>
            </a:r>
            <a:r>
              <a:rPr lang="es-ES" dirty="0" smtClean="0"/>
              <a:t>.-Procesar, interpretar y comunicar a la dirección la información relevante con el fin principal de apoyar la adopción de las decisiones estratégicas y estructurales con un horizonte de largo plazo.</a:t>
            </a:r>
          </a:p>
          <a:p>
            <a:r>
              <a:rPr lang="es-ES" b="1" dirty="0" smtClean="0">
                <a:ln w="22225">
                  <a:solidFill>
                    <a:schemeClr val="accent2"/>
                  </a:solidFill>
                  <a:prstDash val="solid"/>
                </a:ln>
                <a:solidFill>
                  <a:schemeClr val="accent2">
                    <a:lumMod val="40000"/>
                    <a:lumOff val="60000"/>
                  </a:schemeClr>
                </a:solidFill>
              </a:rPr>
              <a:t>B</a:t>
            </a:r>
            <a:r>
              <a:rPr lang="es-ES" dirty="0" smtClean="0"/>
              <a:t>.-Liderar , coordinar y formalizar el proceso total y coherente de planificación y control de la empresa.</a:t>
            </a:r>
            <a:endParaRPr lang="en-US" dirty="0"/>
          </a:p>
        </p:txBody>
      </p:sp>
      <p:sp>
        <p:nvSpPr>
          <p:cNvPr id="4" name="Flecha curvada hacia la izquierda 3"/>
          <p:cNvSpPr/>
          <p:nvPr/>
        </p:nvSpPr>
        <p:spPr>
          <a:xfrm>
            <a:off x="11219688" y="1481328"/>
            <a:ext cx="758952" cy="1069848"/>
          </a:xfrm>
          <a:prstGeom prst="curvedLef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Flecha curvada hacia la derecha 4"/>
          <p:cNvSpPr/>
          <p:nvPr/>
        </p:nvSpPr>
        <p:spPr>
          <a:xfrm>
            <a:off x="137160" y="1901952"/>
            <a:ext cx="594360" cy="1865376"/>
          </a:xfrm>
          <a:prstGeom prst="curv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5586145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u="sng" dirty="0" smtClean="0">
                <a:solidFill>
                  <a:schemeClr val="tx1"/>
                </a:solidFill>
                <a:latin typeface="Arial" panose="020B0604020202020204" pitchFamily="34" charset="0"/>
                <a:cs typeface="Arial" panose="020B0604020202020204" pitchFamily="34" charset="0"/>
              </a:rPr>
              <a:t>HORIZONTES Y PLANTEAMIENTOS DE LA CONTABILIDAD DE GESTIÓN</a:t>
            </a:r>
            <a:r>
              <a:rPr lang="es-ES" sz="2000" dirty="0" smtClean="0">
                <a:solidFill>
                  <a:schemeClr val="tx1"/>
                </a:solidFill>
                <a:latin typeface="Arial" panose="020B0604020202020204" pitchFamily="34" charset="0"/>
                <a:cs typeface="Arial" panose="020B0604020202020204" pitchFamily="34" charset="0"/>
              </a:rPr>
              <a:t>:</a:t>
            </a:r>
          </a:p>
          <a:p>
            <a:r>
              <a:rPr lang="es-ES" sz="2000" dirty="0" smtClean="0">
                <a:solidFill>
                  <a:schemeClr val="bg1"/>
                </a:solidFill>
                <a:latin typeface="Arial" panose="020B0604020202020204" pitchFamily="34" charset="0"/>
                <a:cs typeface="Arial" panose="020B0604020202020204" pitchFamily="34" charset="0"/>
              </a:rPr>
              <a:t>Durante la última década los desarrollos económicos han marcado nuevos paradigmas para la contabilidad de tal forma que éste acorde con las necesidades , cada vez mayores , del entorno empresarial que no se habían avizorado hace algunos años.</a:t>
            </a:r>
          </a:p>
          <a:p>
            <a:r>
              <a:rPr lang="es-ES" sz="2000" dirty="0" smtClean="0">
                <a:solidFill>
                  <a:schemeClr val="bg1"/>
                </a:solidFill>
                <a:latin typeface="Arial" panose="020B0604020202020204" pitchFamily="34" charset="0"/>
                <a:cs typeface="Arial" panose="020B0604020202020204" pitchFamily="34" charset="0"/>
              </a:rPr>
              <a:t>Los grandes avances tecnológicos logrados en los proceso productivos mediante el desarrollo de la informática , han venido originando los cambios en los sistemas de control  en tiempo  real  , yes por está razón , que se han venido implementando los cambios a los sistemas de control en tiempo real  y es por ello que han surgido  nuevas funciones tanto productivas como de control ,que son gestionadas desde ordenadores.</a:t>
            </a:r>
            <a:endParaRPr lang="en-US" sz="2000" dirty="0">
              <a:solidFill>
                <a:schemeClr val="bg1"/>
              </a:solidFill>
            </a:endParaRPr>
          </a:p>
        </p:txBody>
      </p:sp>
    </p:spTree>
    <p:extLst>
      <p:ext uri="{BB962C8B-B14F-4D97-AF65-F5344CB8AC3E}">
        <p14:creationId xmlns:p14="http://schemas.microsoft.com/office/powerpoint/2010/main" val="19783492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u="sng" dirty="0" smtClean="0">
                <a:solidFill>
                  <a:schemeClr val="tx1"/>
                </a:solidFill>
                <a:latin typeface="Arial" panose="020B0604020202020204" pitchFamily="34" charset="0"/>
                <a:cs typeface="Arial" panose="020B0604020202020204" pitchFamily="34" charset="0"/>
              </a:rPr>
              <a:t>HORIZONTES Y PLANTEAMIENTOS DE LA CONTABILIDAD DE GESTIÓN</a:t>
            </a:r>
            <a:r>
              <a:rPr lang="es-ES" sz="2000" dirty="0" smtClean="0">
                <a:solidFill>
                  <a:schemeClr val="tx1"/>
                </a:solidFill>
                <a:latin typeface="Arial" panose="020B0604020202020204" pitchFamily="34" charset="0"/>
                <a:cs typeface="Arial" panose="020B0604020202020204" pitchFamily="34" charset="0"/>
              </a:rPr>
              <a:t>:</a:t>
            </a:r>
          </a:p>
          <a:p>
            <a:r>
              <a:rPr lang="es-ES" sz="2000" dirty="0" smtClean="0">
                <a:solidFill>
                  <a:schemeClr val="bg1"/>
                </a:solidFill>
                <a:latin typeface="Arial" panose="020B0604020202020204" pitchFamily="34" charset="0"/>
                <a:cs typeface="Arial" panose="020B0604020202020204" pitchFamily="34" charset="0"/>
              </a:rPr>
              <a:t>Estos cambios Tecnológicos han originado variables de todo tipo; tanto en la filosofía de las organizaciones, en sus procesos productivos como , incluso, en los diseños; lo cuál está originando un redimensionamiento de la Contabilidad de Gestión, que es, en definitiva, la disciplina encargada de generar la información e igualmente sus respectivos controles en lo relacionado con los procesos.</a:t>
            </a:r>
          </a:p>
          <a:p>
            <a:r>
              <a:rPr lang="es-ES" sz="2000" dirty="0" smtClean="0">
                <a:solidFill>
                  <a:schemeClr val="bg1"/>
                </a:solidFill>
                <a:latin typeface="Arial" panose="020B0604020202020204" pitchFamily="34" charset="0"/>
                <a:cs typeface="Arial" panose="020B0604020202020204" pitchFamily="34" charset="0"/>
              </a:rPr>
              <a:t>Mientras en la mayoría de los tradicionales  sistemas productivos, los costos de producción se entendían como directos, es decir , de asignación contable inmediata, lográndose con ello una medición de aplicación a los productos resultantes de los procesos.</a:t>
            </a:r>
          </a:p>
        </p:txBody>
      </p:sp>
    </p:spTree>
    <p:extLst>
      <p:ext uri="{BB962C8B-B14F-4D97-AF65-F5344CB8AC3E}">
        <p14:creationId xmlns:p14="http://schemas.microsoft.com/office/powerpoint/2010/main" val="4708227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u="sng" dirty="0" smtClean="0">
                <a:solidFill>
                  <a:schemeClr val="tx1"/>
                </a:solidFill>
                <a:latin typeface="Arial" panose="020B0604020202020204" pitchFamily="34" charset="0"/>
                <a:cs typeface="Arial" panose="020B0604020202020204" pitchFamily="34" charset="0"/>
              </a:rPr>
              <a:t>HORIZONTES Y PLANTEAMIENTOS DE LA CONTABILIDAD DE GESTIÓN</a:t>
            </a:r>
            <a:r>
              <a:rPr lang="es-ES" sz="2000" dirty="0" smtClean="0">
                <a:solidFill>
                  <a:schemeClr val="tx1"/>
                </a:solidFill>
                <a:latin typeface="Arial" panose="020B0604020202020204" pitchFamily="34" charset="0"/>
                <a:cs typeface="Arial" panose="020B0604020202020204" pitchFamily="34" charset="0"/>
              </a:rPr>
              <a:t>:</a:t>
            </a:r>
          </a:p>
          <a:p>
            <a:r>
              <a:rPr lang="es-ES" sz="2000" dirty="0" smtClean="0">
                <a:solidFill>
                  <a:schemeClr val="bg1"/>
                </a:solidFill>
                <a:latin typeface="Arial" panose="020B0604020202020204" pitchFamily="34" charset="0"/>
                <a:cs typeface="Arial" panose="020B0604020202020204" pitchFamily="34" charset="0"/>
              </a:rPr>
              <a:t>En la actualidad, los costos han permitido  en su mayoría, una interpretación mucho más amplia, con respecto de los costos totales.</a:t>
            </a:r>
          </a:p>
          <a:p>
            <a:r>
              <a:rPr lang="es-ES" sz="2000" dirty="0" smtClean="0">
                <a:solidFill>
                  <a:schemeClr val="bg1"/>
                </a:solidFill>
                <a:latin typeface="Arial" panose="020B0604020202020204" pitchFamily="34" charset="0"/>
                <a:cs typeface="Arial" panose="020B0604020202020204" pitchFamily="34" charset="0"/>
              </a:rPr>
              <a:t> La automatización, la mecanización e informatización de los procesos productivos ha venido originando nuevas interpretaciones de la mano de obra, con lo cual con el transcurrir del tiempo ha pasado a ser ( la M.O) un simple componente de control o apoyo de los equipos( maquinarias), los cuales son los que realmente ejecutan las operaciones inherentes a cada proceso productivo; pasando de esta la forma la mano de obra a tener una relación mínima con el costo de los procesos propiamente tal.</a:t>
            </a:r>
          </a:p>
        </p:txBody>
      </p:sp>
    </p:spTree>
    <p:extLst>
      <p:ext uri="{BB962C8B-B14F-4D97-AF65-F5344CB8AC3E}">
        <p14:creationId xmlns:p14="http://schemas.microsoft.com/office/powerpoint/2010/main" val="42101634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u="sng" dirty="0" smtClean="0">
                <a:solidFill>
                  <a:schemeClr val="tx1"/>
                </a:solidFill>
                <a:latin typeface="Arial" panose="020B0604020202020204" pitchFamily="34" charset="0"/>
                <a:cs typeface="Arial" panose="020B0604020202020204" pitchFamily="34" charset="0"/>
              </a:rPr>
              <a:t>HORIZONTES Y PLANTEAMINETOS DE LA CONTABILIDAD DE GESTIÓN</a:t>
            </a:r>
            <a:r>
              <a:rPr lang="es-ES" sz="2000" dirty="0" smtClean="0">
                <a:solidFill>
                  <a:schemeClr val="tx1"/>
                </a:solidFill>
                <a:latin typeface="Arial" panose="020B0604020202020204" pitchFamily="34" charset="0"/>
                <a:cs typeface="Arial" panose="020B0604020202020204" pitchFamily="34" charset="0"/>
              </a:rPr>
              <a:t>:</a:t>
            </a:r>
          </a:p>
          <a:p>
            <a:r>
              <a:rPr lang="es-ES" sz="2000" dirty="0" smtClean="0">
                <a:solidFill>
                  <a:schemeClr val="bg1"/>
                </a:solidFill>
                <a:latin typeface="Arial" panose="020B0604020202020204" pitchFamily="34" charset="0"/>
                <a:cs typeface="Arial" panose="020B0604020202020204" pitchFamily="34" charset="0"/>
              </a:rPr>
              <a:t>Todo lo precedentemente planteado nos lleva a concluir que  se suponen se generan cambios tanto en los sistemas internos de producción como también en los de control , y por consiguiente también  en el modo de llevar  la gestión en las empresas, producto de lo cual, se han  dejado de plantear , como únicos elementos de la competitividad, y por ende de la productividad, en atención a que los productos persiguen alcanzar objetivos más de carácter cualitativo como lo es la calidad en si misma , y o bien la respuesta o altos niveles de satisfacción para el cliente.</a:t>
            </a:r>
          </a:p>
          <a:p>
            <a:endParaRPr lang="en-US" sz="2000" dirty="0">
              <a:solidFill>
                <a:schemeClr val="bg1"/>
              </a:solidFill>
            </a:endParaRPr>
          </a:p>
        </p:txBody>
      </p:sp>
    </p:spTree>
    <p:extLst>
      <p:ext uri="{BB962C8B-B14F-4D97-AF65-F5344CB8AC3E}">
        <p14:creationId xmlns:p14="http://schemas.microsoft.com/office/powerpoint/2010/main" val="19450747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u="sng" dirty="0" smtClean="0">
                <a:solidFill>
                  <a:schemeClr val="tx1"/>
                </a:solidFill>
                <a:latin typeface="Arial" panose="020B0604020202020204" pitchFamily="34" charset="0"/>
                <a:cs typeface="Arial" panose="020B0604020202020204" pitchFamily="34" charset="0"/>
              </a:rPr>
              <a:t>HORIZONTES Y PLANTEAMINETOS DE LA CONTABILIDAD DE GESTIÓN</a:t>
            </a:r>
            <a:r>
              <a:rPr lang="es-ES" sz="2000" dirty="0" smtClean="0">
                <a:solidFill>
                  <a:schemeClr val="tx1"/>
                </a:solidFill>
                <a:latin typeface="Arial" panose="020B0604020202020204" pitchFamily="34" charset="0"/>
                <a:cs typeface="Arial" panose="020B0604020202020204" pitchFamily="34" charset="0"/>
              </a:rPr>
              <a:t>:</a:t>
            </a:r>
          </a:p>
          <a:p>
            <a:r>
              <a:rPr lang="es-ES" sz="2000" dirty="0" smtClean="0">
                <a:solidFill>
                  <a:schemeClr val="bg1"/>
                </a:solidFill>
                <a:latin typeface="Arial" panose="020B0604020202020204" pitchFamily="34" charset="0"/>
                <a:cs typeface="Arial" panose="020B0604020202020204" pitchFamily="34" charset="0"/>
              </a:rPr>
              <a:t>Todo lo anterior nos indica la necesidad de leer los costos, desde una nueva visión no apegada exhaustivamente al cumplimiento de la normativa contable y su principios de aceptación general, sino que por el contrario esta nueva visión que  implica, la existencia de un  nuevo paradigma en que los sistemas de costos de las empresas y de la existencia de sistemas de control fuertemente vinculados con los procesos empresariales  propiamente tal.</a:t>
            </a:r>
            <a:endParaRPr lang="en-US" sz="2000" dirty="0">
              <a:solidFill>
                <a:schemeClr val="bg1"/>
              </a:solidFill>
            </a:endParaRPr>
          </a:p>
        </p:txBody>
      </p:sp>
      <p:sp>
        <p:nvSpPr>
          <p:cNvPr id="4" name="Llamada de flecha hacia arriba 3"/>
          <p:cNvSpPr/>
          <p:nvPr/>
        </p:nvSpPr>
        <p:spPr>
          <a:xfrm>
            <a:off x="2633472" y="3438144"/>
            <a:ext cx="6903720" cy="1764792"/>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n w="22225">
                  <a:solidFill>
                    <a:schemeClr val="accent2"/>
                  </a:solidFill>
                  <a:prstDash val="solid"/>
                </a:ln>
                <a:solidFill>
                  <a:schemeClr val="accent2">
                    <a:lumMod val="40000"/>
                    <a:lumOff val="60000"/>
                  </a:schemeClr>
                </a:solidFill>
              </a:rPr>
              <a:t>Compras, Contratación , estudios de mercado, Investigación y desarrollo, ventas y logística  por mencionar algunos</a:t>
            </a:r>
            <a:endParaRPr lang="en-US"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0239815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u="sng" dirty="0" smtClean="0">
                <a:solidFill>
                  <a:schemeClr val="tx1"/>
                </a:solidFill>
                <a:latin typeface="Arial" panose="020B0604020202020204" pitchFamily="34" charset="0"/>
                <a:cs typeface="Arial" panose="020B0604020202020204" pitchFamily="34" charset="0"/>
              </a:rPr>
              <a:t>HORIZONTES Y PLANTEAMINETOS DE LA CONTABILIDAD DE GESTIÓN</a:t>
            </a:r>
            <a:r>
              <a:rPr lang="es-ES" sz="2000" dirty="0" smtClean="0">
                <a:solidFill>
                  <a:schemeClr val="tx1"/>
                </a:solidFill>
                <a:latin typeface="Arial" panose="020B0604020202020204" pitchFamily="34" charset="0"/>
                <a:cs typeface="Arial" panose="020B0604020202020204" pitchFamily="34" charset="0"/>
              </a:rPr>
              <a:t>:</a:t>
            </a:r>
          </a:p>
          <a:p>
            <a:r>
              <a:rPr lang="es-ES" sz="2000" dirty="0" smtClean="0">
                <a:solidFill>
                  <a:schemeClr val="bg1"/>
                </a:solidFill>
              </a:rPr>
              <a:t>Algunos de los nuevos elementos que caracterizan y dan origen ala contabilidad de gestión , son los siguientes:</a:t>
            </a:r>
          </a:p>
          <a:p>
            <a:r>
              <a:rPr lang="es-ES" sz="2000" b="1" dirty="0" smtClean="0">
                <a:ln w="22225">
                  <a:solidFill>
                    <a:schemeClr val="accent2"/>
                  </a:solidFill>
                  <a:prstDash val="solid"/>
                </a:ln>
                <a:solidFill>
                  <a:schemeClr val="accent2">
                    <a:lumMod val="40000"/>
                    <a:lumOff val="60000"/>
                  </a:schemeClr>
                </a:solidFill>
              </a:rPr>
              <a:t>A.-Sistema de Costos por Actividades.</a:t>
            </a:r>
          </a:p>
          <a:p>
            <a:r>
              <a:rPr lang="es-ES" sz="2000" b="1" dirty="0" smtClean="0">
                <a:ln w="22225">
                  <a:solidFill>
                    <a:schemeClr val="accent2"/>
                  </a:solidFill>
                  <a:prstDash val="solid"/>
                </a:ln>
                <a:solidFill>
                  <a:schemeClr val="accent2">
                    <a:lumMod val="40000"/>
                    <a:lumOff val="60000"/>
                  </a:schemeClr>
                </a:solidFill>
              </a:rPr>
              <a:t>B.- Costos de la Mala Calidad.</a:t>
            </a:r>
          </a:p>
          <a:p>
            <a:r>
              <a:rPr lang="es-ES" sz="2000" b="1" dirty="0" smtClean="0">
                <a:ln w="22225">
                  <a:solidFill>
                    <a:schemeClr val="accent2"/>
                  </a:solidFill>
                  <a:prstDash val="solid"/>
                </a:ln>
                <a:solidFill>
                  <a:schemeClr val="accent2">
                    <a:lumMod val="40000"/>
                    <a:lumOff val="60000"/>
                  </a:schemeClr>
                </a:solidFill>
              </a:rPr>
              <a:t>C.-Círculos de Calidad.</a:t>
            </a:r>
          </a:p>
          <a:p>
            <a:r>
              <a:rPr lang="es-ES" sz="2000" b="1" dirty="0" smtClean="0">
                <a:ln w="22225">
                  <a:solidFill>
                    <a:schemeClr val="accent2"/>
                  </a:solidFill>
                  <a:prstDash val="solid"/>
                </a:ln>
                <a:solidFill>
                  <a:schemeClr val="accent2">
                    <a:lumMod val="40000"/>
                    <a:lumOff val="60000"/>
                  </a:schemeClr>
                </a:solidFill>
              </a:rPr>
              <a:t>D.-Técnicas de Gestión.</a:t>
            </a:r>
          </a:p>
          <a:p>
            <a:r>
              <a:rPr lang="es-ES" sz="2000" b="1" dirty="0" smtClean="0">
                <a:ln w="22225">
                  <a:solidFill>
                    <a:schemeClr val="accent2"/>
                  </a:solidFill>
                  <a:prstDash val="solid"/>
                </a:ln>
                <a:solidFill>
                  <a:schemeClr val="accent2">
                    <a:lumMod val="40000"/>
                    <a:lumOff val="60000"/>
                  </a:schemeClr>
                </a:solidFill>
              </a:rPr>
              <a:t>E.- Contabilidad de Gestión Ambiental.</a:t>
            </a:r>
          </a:p>
          <a:p>
            <a:r>
              <a:rPr lang="es-ES" sz="2000" b="1" dirty="0" smtClean="0">
                <a:ln w="22225">
                  <a:solidFill>
                    <a:schemeClr val="accent2"/>
                  </a:solidFill>
                  <a:prstDash val="solid"/>
                </a:ln>
                <a:solidFill>
                  <a:schemeClr val="accent2">
                    <a:lumMod val="40000"/>
                    <a:lumOff val="60000"/>
                  </a:schemeClr>
                </a:solidFill>
              </a:rPr>
              <a:t>F.-Sistemas de Expertos.</a:t>
            </a:r>
            <a:endParaRPr lang="en-US" sz="20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6930972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 Los Costos ABC ( </a:t>
            </a:r>
            <a:r>
              <a:rPr lang="es-ES" sz="2000" b="1" u="sng" dirty="0" err="1"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Activity</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a:t>
            </a:r>
            <a:r>
              <a:rPr lang="es-ES" sz="2000" b="1" u="sng" dirty="0" err="1"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Based</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a:t>
            </a:r>
            <a:r>
              <a:rPr lang="es-ES" sz="2000" b="1" u="sng" dirty="0" err="1"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Cost</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 </a:t>
            </a:r>
            <a:r>
              <a:rPr lang="es-ES" sz="2000" b="1"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t>
            </a:r>
          </a:p>
          <a:p>
            <a:r>
              <a:rPr lang="es-ES" sz="2000" b="1" dirty="0" smtClean="0">
                <a:ln w="22225">
                  <a:solidFill>
                    <a:schemeClr val="accent2"/>
                  </a:solidFill>
                  <a:prstDash val="solid"/>
                </a:ln>
                <a:solidFill>
                  <a:schemeClr val="bg1"/>
                </a:solidFill>
                <a:latin typeface="Arial" panose="020B0604020202020204" pitchFamily="34" charset="0"/>
                <a:cs typeface="Arial" panose="020B0604020202020204" pitchFamily="34" charset="0"/>
              </a:rPr>
              <a:t>En lo particular constituye un sistema de costos fundamentado en la filosofía de gestión por actividades, en lugar de gestión de costos, lo que normalmente es realizado por los sistemas de costos tradicionales.</a:t>
            </a:r>
          </a:p>
          <a:p>
            <a:r>
              <a:rPr lang="es-ES" sz="2000" b="1" dirty="0" smtClean="0">
                <a:ln w="22225">
                  <a:solidFill>
                    <a:schemeClr val="accent2"/>
                  </a:solidFill>
                  <a:prstDash val="solid"/>
                </a:ln>
                <a:solidFill>
                  <a:schemeClr val="bg1"/>
                </a:solidFill>
                <a:latin typeface="Arial" panose="020B0604020202020204" pitchFamily="34" charset="0"/>
                <a:cs typeface="Arial" panose="020B0604020202020204" pitchFamily="34" charset="0"/>
              </a:rPr>
              <a:t>No se puede negar la utilidad y validez de todo sistema contable, sino que se pretende demostrar la imperiosa necesidad de sustituir, en los antiguos sistemas contables, la gestión de los costos bajo un criterio monetarista como resultado del valor agregado sin ninguna utilidad  de uso, para ahora interpretarlos y comprenderlos desde un sistema basado en aquellas actividades generadoras de valor agregado con impacto sensible  de uso, o bien aceptando la coexistencia de ambos, logrando de esta forma mayor fiabilidad en la información generada por la empresa.</a:t>
            </a:r>
          </a:p>
          <a:p>
            <a:endParaRPr lang="en-US"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31514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 Los Costos ABC </a:t>
            </a:r>
            <a:r>
              <a:rPr lang="es-ES" sz="2000" b="1" u="sng"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a:t>
            </a:r>
            <a:r>
              <a:rPr lang="es-ES" sz="2000" b="1" u="sng" dirty="0" err="1">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Activity</a:t>
            </a:r>
            <a:r>
              <a:rPr lang="es-ES" sz="2000" b="1" u="sng"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a:t>
            </a:r>
            <a:r>
              <a:rPr lang="es-ES" sz="2000" b="1" u="sng" dirty="0" err="1">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Based</a:t>
            </a:r>
            <a:r>
              <a:rPr lang="es-ES" sz="2000" b="1" u="sng"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a:t>
            </a:r>
            <a:r>
              <a:rPr lang="es-ES" sz="2000" b="1" u="sng" dirty="0" err="1">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Cost</a:t>
            </a:r>
            <a:r>
              <a:rPr lang="es-ES" sz="2000" b="1" u="sng"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 </a:t>
            </a:r>
            <a:r>
              <a:rPr lang="es-ES" sz="2000" b="1"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t>
            </a:r>
          </a:p>
          <a:p>
            <a:r>
              <a:rPr lang="es-ES" sz="2000" b="1" dirty="0" smtClean="0">
                <a:ln w="22225">
                  <a:solidFill>
                    <a:schemeClr val="accent2"/>
                  </a:solidFill>
                  <a:prstDash val="solid"/>
                </a:ln>
                <a:solidFill>
                  <a:schemeClr val="bg1"/>
                </a:solidFill>
                <a:latin typeface="Arial" panose="020B0604020202020204" pitchFamily="34" charset="0"/>
                <a:cs typeface="Arial" panose="020B0604020202020204" pitchFamily="34" charset="0"/>
              </a:rPr>
              <a:t>En el sistema ABC el punto de referencia o elemento conductor de los costos y en consecuencia del control, son las diferentes actividades que se llevan a cabo al interior de las mismas, en lugar de las propias estructuras que pudiese tener implantada en sus áreas de producción.</a:t>
            </a:r>
          </a:p>
          <a:p>
            <a:r>
              <a:rPr lang="es-ES" sz="2000" b="1" dirty="0" smtClean="0">
                <a:ln w="22225">
                  <a:solidFill>
                    <a:schemeClr val="accent2"/>
                  </a:solidFill>
                  <a:prstDash val="solid"/>
                </a:ln>
                <a:solidFill>
                  <a:schemeClr val="bg1"/>
                </a:solidFill>
                <a:latin typeface="Arial" panose="020B0604020202020204" pitchFamily="34" charset="0"/>
                <a:cs typeface="Arial" panose="020B0604020202020204" pitchFamily="34" charset="0"/>
              </a:rPr>
              <a:t>A todo lo anterior debe agregarse que la estructura de cálculos relativos al ABC debe ser proyectada sobre  la totalidad de los ámbitos de  la empresa, y no tan solo sobre las áreas de  producción, registrándose por otra parte, una perspectiva temporal que abarca así los periodos anteriores y posteriores ala fabricación de los productos, recogiendo en consecuencia los periodos de diseño, investigación y todas aquellas situaciones que correspondan a la cadena de valor</a:t>
            </a:r>
            <a:r>
              <a:rPr lang="es-ES" sz="2000" b="1"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t>
            </a:r>
          </a:p>
          <a:p>
            <a:endParaRPr lang="en-US" sz="2000" dirty="0">
              <a:solidFill>
                <a:schemeClr val="bg1"/>
              </a:solidFill>
            </a:endParaRPr>
          </a:p>
        </p:txBody>
      </p:sp>
      <p:sp>
        <p:nvSpPr>
          <p:cNvPr id="4" name="Llamada de flecha hacia arriba 3"/>
          <p:cNvSpPr/>
          <p:nvPr/>
        </p:nvSpPr>
        <p:spPr>
          <a:xfrm>
            <a:off x="850392" y="4937760"/>
            <a:ext cx="11173968" cy="160020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Es una herramienta de análisis estratégico que ayuda a determinar la ventaja competitiva de la empresa. Con la cedan de valor de la empresa se consigue examinar y dividir la empresa en sus actividades estratégicas más relevantes a fin de comprender como funcionan los costos, las fuentes actuales y en que radica la diferenciación.</a:t>
            </a:r>
            <a:endParaRPr lang="en-US" dirty="0"/>
          </a:p>
        </p:txBody>
      </p:sp>
    </p:spTree>
    <p:extLst>
      <p:ext uri="{BB962C8B-B14F-4D97-AF65-F5344CB8AC3E}">
        <p14:creationId xmlns:p14="http://schemas.microsoft.com/office/powerpoint/2010/main" val="31516635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LA CONTABILIDAD DE GESTIÓN</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dirty="0" smtClean="0"/>
              <a:t> </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 Los Costos ABC ( </a:t>
            </a:r>
            <a:r>
              <a:rPr lang="es-ES" sz="2000" b="1" u="sng" dirty="0" err="1"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Activity</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a:t>
            </a:r>
            <a:r>
              <a:rPr lang="es-ES" sz="2000" b="1" u="sng" dirty="0" err="1"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Based</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a:t>
            </a:r>
            <a:r>
              <a:rPr lang="es-ES" sz="2000" b="1" u="sng" dirty="0" err="1"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Cost</a:t>
            </a:r>
            <a:r>
              <a:rPr lang="es-ES" sz="2000" b="1" u="sng"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 ) </a:t>
            </a:r>
            <a:r>
              <a:rPr lang="es-ES" sz="2000" b="1" dirty="0" smtClean="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a:t>
            </a:r>
          </a:p>
          <a:p>
            <a:r>
              <a:rPr lang="es-ES" sz="2000" dirty="0" smtClean="0">
                <a:solidFill>
                  <a:schemeClr val="bg1"/>
                </a:solidFill>
                <a:latin typeface="Arial" panose="020B0604020202020204" pitchFamily="34" charset="0"/>
                <a:cs typeface="Arial" panose="020B0604020202020204" pitchFamily="34" charset="0"/>
              </a:rPr>
              <a:t>Por lo tanto, el costeo ABC constituye un sistema perpendicular a los sistemas de costos tradicionales ,y es por ende, donde surge la filosofía de gestión por actividades, en lugar de los costos de gestión; sin querer decir en forma absoluta, que los sistemas de costos convencionales no resulten válidos, sino más bien, se quiere decir, que el sistema de costos ABC puede llegar a constituir una ayuda fundamental de los sistemas tradicionales para incrementar así la fiabilidad de la información que gestiona la empresa.</a:t>
            </a:r>
            <a:endParaRPr lang="en-US"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12554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smtClean="0"/>
              <a:t>                       FIN</a:t>
            </a:r>
            <a:endParaRPr lang="en-US" dirty="0"/>
          </a:p>
        </p:txBody>
      </p:sp>
      <p:sp>
        <p:nvSpPr>
          <p:cNvPr id="3" name="Subtítulo 2"/>
          <p:cNvSpPr>
            <a:spLocks noGrp="1"/>
          </p:cNvSpPr>
          <p:nvPr>
            <p:ph type="subTitle" idx="1"/>
          </p:nvPr>
        </p:nvSpPr>
        <p:spPr/>
        <p:txBody>
          <a:bodyPr/>
          <a:lstStyle/>
          <a:p>
            <a:r>
              <a:rPr lang="es-ES" dirty="0" smtClean="0"/>
              <a:t>PC NORMAN RODRIGUEZ ORTEGA</a:t>
            </a:r>
            <a:endParaRPr lang="en-US" dirty="0"/>
          </a:p>
        </p:txBody>
      </p:sp>
    </p:spTree>
    <p:extLst>
      <p:ext uri="{BB962C8B-B14F-4D97-AF65-F5344CB8AC3E}">
        <p14:creationId xmlns:p14="http://schemas.microsoft.com/office/powerpoint/2010/main" val="1004861696"/>
      </p:ext>
    </p:extLst>
  </p:cSld>
  <p:clrMapOvr>
    <a:masterClrMapping/>
  </p:clrMapOvr>
  <p:timing>
    <p:tnLst>
      <p:par>
        <p:cTn id="1" dur="indefinite" restart="never" nodeType="tmRoot"/>
      </p:par>
    </p:tnLst>
  </p:timing>
</p:sld>
</file>

<file path=ppt/theme/theme1.xml><?xml version="1.0" encoding="utf-8"?>
<a:theme xmlns:a="http://schemas.openxmlformats.org/drawingml/2006/main" name="Sector">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13FEC7C6-62A9-40C4-99D2-581AACACAA2F}"/>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1249</TotalTime>
  <Words>2592</Words>
  <Application>Microsoft Office PowerPoint</Application>
  <PresentationFormat>Personalizado</PresentationFormat>
  <Paragraphs>135</Paragraphs>
  <Slides>30</Slides>
  <Notes>1</Notes>
  <HiddenSlides>0</HiddenSlides>
  <MMClips>0</MMClips>
  <ScaleCrop>false</ScaleCrop>
  <HeadingPairs>
    <vt:vector size="4" baseType="variant">
      <vt:variant>
        <vt:lpstr>Tema</vt:lpstr>
      </vt:variant>
      <vt:variant>
        <vt:i4>1</vt:i4>
      </vt:variant>
      <vt:variant>
        <vt:lpstr>Títulos de diapositiva</vt:lpstr>
      </vt:variant>
      <vt:variant>
        <vt:i4>30</vt:i4>
      </vt:variant>
    </vt:vector>
  </HeadingPairs>
  <TitlesOfParts>
    <vt:vector size="31" baseType="lpstr">
      <vt:lpstr>Sector</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LA CONTABILIDAD DE GESTIÓN</vt:lpstr>
      <vt:lpstr>                       FIN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 de costos por procesos</dc:title>
  <dc:creator>Norman Rodríguez Ortega</dc:creator>
  <cp:lastModifiedBy>Personal</cp:lastModifiedBy>
  <cp:revision>213</cp:revision>
  <dcterms:created xsi:type="dcterms:W3CDTF">2022-06-16T18:52:48Z</dcterms:created>
  <dcterms:modified xsi:type="dcterms:W3CDTF">2022-06-30T20:48:46Z</dcterms:modified>
</cp:coreProperties>
</file>