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web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9.JPG" ContentType="image/png"/>
  <Override PartName="/ppt/media/image14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3" r:id="rId3"/>
    <p:sldId id="257" r:id="rId4"/>
    <p:sldId id="268" r:id="rId5"/>
    <p:sldId id="261" r:id="rId6"/>
    <p:sldId id="269" r:id="rId7"/>
    <p:sldId id="270" r:id="rId8"/>
    <p:sldId id="274" r:id="rId9"/>
    <p:sldId id="275" r:id="rId10"/>
    <p:sldId id="284" r:id="rId11"/>
    <p:sldId id="266" r:id="rId12"/>
    <p:sldId id="280" r:id="rId13"/>
    <p:sldId id="279" r:id="rId14"/>
    <p:sldId id="281" r:id="rId15"/>
    <p:sldId id="256" r:id="rId16"/>
    <p:sldId id="277" r:id="rId17"/>
    <p:sldId id="278" r:id="rId18"/>
    <p:sldId id="276" r:id="rId19"/>
    <p:sldId id="271" r:id="rId20"/>
    <p:sldId id="288" r:id="rId21"/>
    <p:sldId id="287" r:id="rId22"/>
    <p:sldId id="272" r:id="rId23"/>
    <p:sldId id="286" r:id="rId24"/>
    <p:sldId id="267" r:id="rId25"/>
    <p:sldId id="273" r:id="rId26"/>
    <p:sldId id="283" r:id="rId27"/>
    <p:sldId id="289" r:id="rId28"/>
    <p:sldId id="285" r:id="rId29"/>
    <p:sldId id="260" r:id="rId3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  <a:srgbClr val="969696"/>
    <a:srgbClr val="C0C0C0"/>
    <a:srgbClr val="FF99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894" y="60"/>
      </p:cViewPr>
      <p:guideLst>
        <p:guide pos="2880"/>
        <p:guide orient="horz"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11687-693D-4511-BB44-5ACE02B70C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8C8C4-2D07-4ACD-9573-22D19DFA4E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94319-2FBA-43E0-9034-DAC12EC74B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1D4D6-4B73-4D59-8EF3-722AF6E238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FE3DD-9F44-42DA-9CB8-0B98CD0708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0D684-14D8-4728-85FF-ADE4A40EC9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D154FF-23B6-47CC-9ECB-8BCA07CA97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72473-2A6D-4C20-8E04-5FCB4775FD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ED1A1-C50F-4431-B038-CBF2B3B49D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97C3E-ADA8-46E6-92FF-AF9BE676A7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2C378-292D-4AF8-9939-B975C72EC8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995CD7-E4D9-41A5-BD7B-F4BDDBE74F8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eb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36.png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5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g"/><Relationship Id="rId3" Type="http://schemas.openxmlformats.org/officeDocument/2006/relationships/image" Target="../media/image54.pn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5536" y="836712"/>
            <a:ext cx="7992887" cy="463203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635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3300" b="1" dirty="0"/>
              <a:t>CUC</a:t>
            </a:r>
          </a:p>
          <a:p>
            <a:pPr algn="ctr"/>
            <a:endParaRPr lang="es-ES" sz="3300" b="1" dirty="0"/>
          </a:p>
          <a:p>
            <a:pPr marL="342900" indent="-342900">
              <a:buAutoNum type="arabicPeriod"/>
            </a:pPr>
            <a:r>
              <a:rPr lang="es-ES" sz="2800" dirty="0"/>
              <a:t>Indique dos tipos de pescantes que existen en la Armada.</a:t>
            </a:r>
          </a:p>
          <a:p>
            <a:endParaRPr lang="es-ES" sz="2800" dirty="0"/>
          </a:p>
          <a:p>
            <a:pPr marL="514350" indent="-514350">
              <a:buFont typeface="+mj-lt"/>
              <a:buAutoNum type="arabicPeriod" startAt="2"/>
            </a:pPr>
            <a:r>
              <a:rPr lang="es-ES" sz="2800" dirty="0"/>
              <a:t>De un doble bancada, explique la diferencia entre chumacera y dama.</a:t>
            </a:r>
          </a:p>
          <a:p>
            <a:pPr marL="342900" indent="-342900">
              <a:buAutoNum type="arabicPeriod" startAt="2"/>
            </a:pPr>
            <a:endParaRPr lang="es-ES" sz="2800" dirty="0"/>
          </a:p>
          <a:p>
            <a:pPr marL="342900" indent="-342900">
              <a:buAutoNum type="arabicPeriod" startAt="2"/>
            </a:pPr>
            <a:endParaRPr lang="es-ES" sz="2800" dirty="0"/>
          </a:p>
          <a:p>
            <a:pPr marL="342900" indent="-342900">
              <a:buAutoNum type="arabicPeriod" startAt="2"/>
            </a:pPr>
            <a:endParaRPr lang="es-ES" sz="1500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14655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744" y="487872"/>
            <a:ext cx="4248000" cy="3186000"/>
          </a:xfrm>
          <a:prstGeom prst="rect">
            <a:avLst/>
          </a:prstGeom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83768" y="404664"/>
            <a:ext cx="4186026" cy="1008112"/>
          </a:xfrm>
        </p:spPr>
        <p:txBody>
          <a:bodyPr anchor="ctr"/>
          <a:lstStyle/>
          <a:p>
            <a:r>
              <a:rPr lang="es-CL" altLang="en-US" sz="4800" b="1" u="sng" spc="300" dirty="0">
                <a:solidFill>
                  <a:srgbClr val="FF0000"/>
                </a:solidFill>
                <a:latin typeface="+mn-lt"/>
              </a:rPr>
              <a:t>NÁUTICA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6034" y="1556792"/>
            <a:ext cx="8612494" cy="4176464"/>
          </a:xfrm>
        </p:spPr>
        <p:txBody>
          <a:bodyPr lIns="0" tIns="0" rIns="0" bIns="0"/>
          <a:lstStyle/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N°1	GENERALIDADES SOBRE BUQUES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N°2	JARCIAS, NUDOS Y APAREJOS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N°3	EMBARCACIONES MENORES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b="1" dirty="0">
                <a:solidFill>
                  <a:srgbClr val="FF0000"/>
                </a:solidFill>
              </a:rPr>
              <a:t>UT N°4	ANCLAS Y CADENAS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N°5	CONTROL DE AVERÍAS Y SUPERVIVENCIA</a:t>
            </a:r>
          </a:p>
        </p:txBody>
      </p:sp>
    </p:spTree>
    <p:extLst>
      <p:ext uri="{BB962C8B-B14F-4D97-AF65-F5344CB8AC3E}">
        <p14:creationId xmlns:p14="http://schemas.microsoft.com/office/powerpoint/2010/main" val="1014228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310724" y="102118"/>
            <a:ext cx="4546848" cy="590578"/>
          </a:xfrm>
        </p:spPr>
        <p:txBody>
          <a:bodyPr/>
          <a:lstStyle/>
          <a:p>
            <a:pPr marL="838200" indent="-838200"/>
            <a:r>
              <a:rPr lang="es-CL" sz="4000" b="1" u="sng" dirty="0">
                <a:solidFill>
                  <a:schemeClr val="tx1"/>
                </a:solidFill>
              </a:rPr>
              <a:t>Contenidos</a:t>
            </a:r>
            <a:endParaRPr lang="es-ES" sz="4000" u="sng" dirty="0">
              <a:solidFill>
                <a:schemeClr val="tx1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7534" y="836712"/>
            <a:ext cx="8316416" cy="5616624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1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/>
              <a:t>Descripción y clasificación de anclas y cadenas (105 a 110)</a:t>
            </a:r>
            <a:endParaRPr lang="en-US" sz="2400" b="1" dirty="0"/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2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/>
              <a:t>Catenaria, disposiciones y elementos de una maniobra de fondeo (110 a 112)</a:t>
            </a:r>
            <a:endParaRPr lang="en-US" sz="2400" b="1" dirty="0"/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3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/>
              <a:t>Certamen</a:t>
            </a:r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4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/>
              <a:t>Trabajo en terreno (112 a 117)</a:t>
            </a:r>
            <a:endParaRPr lang="en-US" sz="2400" b="1" dirty="0"/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5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/>
              <a:t>Asegurar el trabajo del ancla, la boya (117 a 120)</a:t>
            </a:r>
            <a:endParaRPr lang="en-US" sz="24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0232" y="142920"/>
            <a:ext cx="7344816" cy="792088"/>
          </a:xfrm>
        </p:spPr>
        <p:txBody>
          <a:bodyPr/>
          <a:lstStyle/>
          <a:p>
            <a:r>
              <a:rPr lang="es-ES" sz="4000" b="1" dirty="0">
                <a:solidFill>
                  <a:schemeClr val="tx1"/>
                </a:solidFill>
              </a:rPr>
              <a:t>ANCLAS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37984" y="980728"/>
            <a:ext cx="889200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ancla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dispositivo, que unido a un cable, espía o cadena (</a:t>
            </a: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cadena del ancla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permite mantener a un buque o embarcación afirmado al fondo marino (fondeado).</a:t>
            </a:r>
          </a:p>
          <a:p>
            <a:pPr algn="just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Inicialmente de madera y piedra, posteriormente las anclas fueron de acero, giratoria, etc.</a:t>
            </a:r>
          </a:p>
        </p:txBody>
      </p:sp>
      <p:pic>
        <p:nvPicPr>
          <p:cNvPr id="9" name="Picture 5" descr="ANd9GcSAGdMzhtYPnnZQgqverxuq2eBURUN8K8-PdbP0iUpWPyB24M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0924" y="3645024"/>
            <a:ext cx="3600000" cy="2696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5" descr="ANd9GcRT77q-FpdqmvM9lZp2Jnp15lkAVDDeao9mCUVx2xaI40tUx54_W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3644743"/>
            <a:ext cx="3959968" cy="286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ncla - Qué es, clasificación, definición y concepto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0924" y="3645024"/>
            <a:ext cx="3600000" cy="286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Ancla Danforth - Tienda de Deportes Outdoor, Indumentaria Nautica y para la  Montaña, Kayak y Campamento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3644743"/>
            <a:ext cx="3959968" cy="286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05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9872" y="856961"/>
            <a:ext cx="5220000" cy="581025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70070" y="784859"/>
            <a:ext cx="2826415" cy="47691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600"/>
              </a:lnSpc>
            </a:pPr>
            <a:r>
              <a:rPr lang="es-MX" sz="3600" b="1" dirty="0"/>
              <a:t>Caña</a:t>
            </a:r>
          </a:p>
          <a:p>
            <a:pPr>
              <a:lnSpc>
                <a:spcPts val="4600"/>
              </a:lnSpc>
            </a:pPr>
            <a:r>
              <a:rPr lang="es-MX" sz="3600" b="1" dirty="0"/>
              <a:t>Brazos</a:t>
            </a:r>
          </a:p>
          <a:p>
            <a:pPr>
              <a:lnSpc>
                <a:spcPts val="4600"/>
              </a:lnSpc>
            </a:pPr>
            <a:r>
              <a:rPr lang="es-MX" sz="3600" b="1" dirty="0"/>
              <a:t>Cruz</a:t>
            </a:r>
          </a:p>
          <a:p>
            <a:pPr>
              <a:lnSpc>
                <a:spcPts val="4600"/>
              </a:lnSpc>
            </a:pPr>
            <a:r>
              <a:rPr lang="es-MX" sz="3600" b="1" dirty="0"/>
              <a:t>Uñas</a:t>
            </a:r>
          </a:p>
          <a:p>
            <a:pPr>
              <a:lnSpc>
                <a:spcPts val="4600"/>
              </a:lnSpc>
            </a:pPr>
            <a:r>
              <a:rPr lang="es-MX" sz="3600" b="1" dirty="0"/>
              <a:t>Pico de loro</a:t>
            </a:r>
          </a:p>
          <a:p>
            <a:pPr>
              <a:lnSpc>
                <a:spcPts val="4600"/>
              </a:lnSpc>
            </a:pPr>
            <a:r>
              <a:rPr lang="es-MX" sz="3600" b="1" dirty="0"/>
              <a:t>Arganeo</a:t>
            </a:r>
          </a:p>
          <a:p>
            <a:pPr>
              <a:lnSpc>
                <a:spcPts val="4600"/>
              </a:lnSpc>
            </a:pPr>
            <a:r>
              <a:rPr lang="es-MX" sz="3600" b="1" dirty="0"/>
              <a:t>Cepo</a:t>
            </a:r>
          </a:p>
          <a:p>
            <a:pPr>
              <a:lnSpc>
                <a:spcPts val="4600"/>
              </a:lnSpc>
            </a:pPr>
            <a:r>
              <a:rPr lang="es-MX" sz="3600" b="1" dirty="0"/>
              <a:t>Mapa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1411293" y="217106"/>
            <a:ext cx="6330183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es-MX" sz="3600" b="1" dirty="0"/>
              <a:t>DESCRIPCIÓN DEL ANCLA</a:t>
            </a:r>
          </a:p>
        </p:txBody>
      </p:sp>
      <p:sp>
        <p:nvSpPr>
          <p:cNvPr id="2" name="Elipse 1"/>
          <p:cNvSpPr/>
          <p:nvPr/>
        </p:nvSpPr>
        <p:spPr>
          <a:xfrm>
            <a:off x="4596961" y="1124744"/>
            <a:ext cx="1080120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Elipse 5"/>
          <p:cNvSpPr/>
          <p:nvPr/>
        </p:nvSpPr>
        <p:spPr>
          <a:xfrm>
            <a:off x="6661356" y="6118524"/>
            <a:ext cx="1511044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E0E1D43E-948F-A4BA-D257-5A333A5F3F46}"/>
              </a:ext>
            </a:extLst>
          </p:cNvPr>
          <p:cNvSpPr/>
          <p:nvPr/>
        </p:nvSpPr>
        <p:spPr>
          <a:xfrm>
            <a:off x="5076056" y="3140968"/>
            <a:ext cx="1080120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5027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 animBg="1"/>
      <p:bldP spid="6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n-US" dirty="0">
                <a:solidFill>
                  <a:schemeClr val="tx1"/>
                </a:solidFill>
              </a:rPr>
              <a:t>Clasificación de anclas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557338"/>
            <a:ext cx="8229600" cy="4464050"/>
          </a:xfrm>
        </p:spPr>
        <p:txBody>
          <a:bodyPr/>
          <a:lstStyle/>
          <a:p>
            <a:r>
              <a:rPr lang="es-ES_tradnl" altLang="en-US" dirty="0"/>
              <a:t>Por sus brazos: Fijos o móviles.</a:t>
            </a:r>
          </a:p>
          <a:p>
            <a:endParaRPr lang="es-ES_tradnl" altLang="en-US" dirty="0"/>
          </a:p>
          <a:p>
            <a:r>
              <a:rPr lang="es-ES_tradnl" altLang="en-US" dirty="0"/>
              <a:t>Por su cepos: Fijos, móviles o sin cepo (de patente).</a:t>
            </a:r>
          </a:p>
          <a:p>
            <a:endParaRPr lang="es-ES_tradnl" altLang="en-US" dirty="0"/>
          </a:p>
          <a:p>
            <a:r>
              <a:rPr lang="es-ES_tradnl" altLang="en-US" dirty="0"/>
              <a:t>Por su uso: De leva, de codera, de respeto y de maniobra.</a:t>
            </a:r>
            <a:endParaRPr lang="es-CL" altLang="en-US" dirty="0"/>
          </a:p>
        </p:txBody>
      </p:sp>
    </p:spTree>
    <p:extLst>
      <p:ext uri="{BB962C8B-B14F-4D97-AF65-F5344CB8AC3E}">
        <p14:creationId xmlns:p14="http://schemas.microsoft.com/office/powerpoint/2010/main" val="1414925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32"/>
            <a:ext cx="8229600" cy="746423"/>
          </a:xfrm>
        </p:spPr>
        <p:txBody>
          <a:bodyPr/>
          <a:lstStyle/>
          <a:p>
            <a:r>
              <a:rPr lang="es-CL" altLang="en-US" dirty="0">
                <a:solidFill>
                  <a:schemeClr val="tx1"/>
                </a:solidFill>
              </a:rPr>
              <a:t>Clasificación de anclas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496" y="967340"/>
            <a:ext cx="2448272" cy="5472608"/>
          </a:xfrm>
        </p:spPr>
        <p:txBody>
          <a:bodyPr/>
          <a:lstStyle/>
          <a:p>
            <a:r>
              <a:rPr lang="es-ES_tradnl" altLang="en-US" sz="2400" dirty="0"/>
              <a:t>Por sus brazos: Fijos o móviles.</a:t>
            </a:r>
          </a:p>
          <a:p>
            <a:pPr marL="0" indent="0">
              <a:buNone/>
            </a:pPr>
            <a:endParaRPr lang="es-ES_tradnl" altLang="en-US" sz="2400" dirty="0"/>
          </a:p>
        </p:txBody>
      </p:sp>
      <p:grpSp>
        <p:nvGrpSpPr>
          <p:cNvPr id="12" name="Group 8"/>
          <p:cNvGrpSpPr>
            <a:grpSpLocks/>
          </p:cNvGrpSpPr>
          <p:nvPr/>
        </p:nvGrpSpPr>
        <p:grpSpPr bwMode="auto">
          <a:xfrm>
            <a:off x="16165314" y="9474795"/>
            <a:ext cx="1093787" cy="1417637"/>
            <a:chOff x="4468" y="2931"/>
            <a:chExt cx="689" cy="893"/>
          </a:xfrm>
        </p:grpSpPr>
        <p:pic>
          <p:nvPicPr>
            <p:cNvPr id="13" name="Picture 4" descr="araña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2931"/>
              <a:ext cx="689" cy="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>
              <a:off x="4468" y="3612"/>
              <a:ext cx="686" cy="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altLang="en-US" sz="1600" dirty="0">
                  <a:latin typeface="Bradley Hand ITC" panose="03070402050302030203" pitchFamily="66" charset="0"/>
                </a:rPr>
                <a:t>ARAÑA</a:t>
              </a:r>
              <a:endParaRPr lang="es-CL" altLang="en-US" sz="1600" dirty="0">
                <a:latin typeface="Bradley Hand ITC" panose="03070402050302030203" pitchFamily="66" charset="0"/>
              </a:endParaRPr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199" y="2636912"/>
            <a:ext cx="3362061" cy="284402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072" y="819533"/>
            <a:ext cx="3672408" cy="262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064782" y="5591110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Brazo fijo</a:t>
            </a:r>
            <a:endParaRPr lang="en-US" dirty="0"/>
          </a:p>
        </p:txBody>
      </p:sp>
      <p:sp>
        <p:nvSpPr>
          <p:cNvPr id="17" name="CuadroTexto 16"/>
          <p:cNvSpPr txBox="1"/>
          <p:nvPr/>
        </p:nvSpPr>
        <p:spPr>
          <a:xfrm>
            <a:off x="6516216" y="3708125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Brazo móvil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699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32"/>
            <a:ext cx="8229600" cy="746423"/>
          </a:xfrm>
        </p:spPr>
        <p:txBody>
          <a:bodyPr/>
          <a:lstStyle/>
          <a:p>
            <a:r>
              <a:rPr lang="es-CL" altLang="en-US" dirty="0">
                <a:solidFill>
                  <a:schemeClr val="tx1"/>
                </a:solidFill>
              </a:rPr>
              <a:t>Clasificación de anclas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496" y="967340"/>
            <a:ext cx="2448272" cy="5472608"/>
          </a:xfrm>
        </p:spPr>
        <p:txBody>
          <a:bodyPr/>
          <a:lstStyle/>
          <a:p>
            <a:pPr marL="0" indent="0">
              <a:buNone/>
            </a:pPr>
            <a:endParaRPr lang="es-ES_tradnl" altLang="en-US" sz="2400" dirty="0"/>
          </a:p>
          <a:p>
            <a:r>
              <a:rPr lang="es-ES_tradnl" altLang="en-US" sz="2400" dirty="0"/>
              <a:t>Por su cepos: Fijos, móviles o sin cepo (de patente).</a:t>
            </a:r>
          </a:p>
          <a:p>
            <a:pPr marL="0" indent="0">
              <a:buNone/>
            </a:pPr>
            <a:endParaRPr lang="es-ES_tradnl" altLang="en-US" sz="2400" dirty="0"/>
          </a:p>
        </p:txBody>
      </p:sp>
      <p:grpSp>
        <p:nvGrpSpPr>
          <p:cNvPr id="12" name="Group 8"/>
          <p:cNvGrpSpPr>
            <a:grpSpLocks/>
          </p:cNvGrpSpPr>
          <p:nvPr/>
        </p:nvGrpSpPr>
        <p:grpSpPr bwMode="auto">
          <a:xfrm>
            <a:off x="16165314" y="9474795"/>
            <a:ext cx="1093787" cy="1417637"/>
            <a:chOff x="4468" y="2931"/>
            <a:chExt cx="689" cy="893"/>
          </a:xfrm>
        </p:grpSpPr>
        <p:pic>
          <p:nvPicPr>
            <p:cNvPr id="13" name="Picture 4" descr="araña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2931"/>
              <a:ext cx="689" cy="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>
              <a:off x="4468" y="3612"/>
              <a:ext cx="686" cy="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altLang="en-US" sz="1600" dirty="0">
                  <a:latin typeface="Bradley Hand ITC" panose="03070402050302030203" pitchFamily="66" charset="0"/>
                </a:rPr>
                <a:t>ARAÑA</a:t>
              </a:r>
              <a:endParaRPr lang="es-CL" altLang="en-US" sz="1600" dirty="0">
                <a:latin typeface="Bradley Hand ITC" panose="03070402050302030203" pitchFamily="66" charset="0"/>
              </a:endParaRPr>
            </a:p>
          </p:txBody>
        </p:sp>
      </p:grpSp>
      <p:pic>
        <p:nvPicPr>
          <p:cNvPr id="21" name="Imagen 2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6104" y="809343"/>
            <a:ext cx="3492000" cy="209083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648" y="3501008"/>
            <a:ext cx="2627604" cy="262760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7848" y="3806248"/>
            <a:ext cx="3676207" cy="26337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104518" y="3038862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Cepo fijo</a:t>
            </a:r>
            <a:endParaRPr lang="en-US" dirty="0"/>
          </a:p>
        </p:txBody>
      </p:sp>
      <p:sp>
        <p:nvSpPr>
          <p:cNvPr id="20" name="CuadroTexto 19"/>
          <p:cNvSpPr txBox="1"/>
          <p:nvPr/>
        </p:nvSpPr>
        <p:spPr>
          <a:xfrm>
            <a:off x="1936182" y="622628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Cepo móvil</a:t>
            </a:r>
            <a:endParaRPr lang="en-US" dirty="0"/>
          </a:p>
        </p:txBody>
      </p:sp>
      <p:sp>
        <p:nvSpPr>
          <p:cNvPr id="25" name="CuadroTexto 24"/>
          <p:cNvSpPr txBox="1"/>
          <p:nvPr/>
        </p:nvSpPr>
        <p:spPr>
          <a:xfrm>
            <a:off x="6218365" y="6449389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Sin cepo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419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32"/>
            <a:ext cx="8229600" cy="746423"/>
          </a:xfrm>
        </p:spPr>
        <p:txBody>
          <a:bodyPr/>
          <a:lstStyle/>
          <a:p>
            <a:r>
              <a:rPr lang="es-CL" altLang="en-US" dirty="0">
                <a:solidFill>
                  <a:schemeClr val="tx1"/>
                </a:solidFill>
              </a:rPr>
              <a:t>Clasificación de anclas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496" y="967340"/>
            <a:ext cx="2448272" cy="5472608"/>
          </a:xfrm>
        </p:spPr>
        <p:txBody>
          <a:bodyPr/>
          <a:lstStyle/>
          <a:p>
            <a:pPr marL="0" indent="0">
              <a:buNone/>
            </a:pPr>
            <a:endParaRPr lang="es-ES_tradnl" altLang="en-US" sz="2400" dirty="0"/>
          </a:p>
          <a:p>
            <a:r>
              <a:rPr lang="es-ES_tradnl" altLang="en-US" sz="2400" dirty="0"/>
              <a:t>Por su uso: De leva, de codera, de respeto y de maniobra.</a:t>
            </a:r>
            <a:endParaRPr lang="es-CL" altLang="en-US" sz="2400" dirty="0"/>
          </a:p>
        </p:txBody>
      </p:sp>
      <p:grpSp>
        <p:nvGrpSpPr>
          <p:cNvPr id="12" name="Group 8"/>
          <p:cNvGrpSpPr>
            <a:grpSpLocks/>
          </p:cNvGrpSpPr>
          <p:nvPr/>
        </p:nvGrpSpPr>
        <p:grpSpPr bwMode="auto">
          <a:xfrm>
            <a:off x="16165314" y="9474795"/>
            <a:ext cx="1093787" cy="1417637"/>
            <a:chOff x="4468" y="2931"/>
            <a:chExt cx="689" cy="893"/>
          </a:xfrm>
        </p:grpSpPr>
        <p:pic>
          <p:nvPicPr>
            <p:cNvPr id="13" name="Picture 4" descr="araña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2931"/>
              <a:ext cx="689" cy="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>
              <a:off x="4468" y="3612"/>
              <a:ext cx="686" cy="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altLang="en-US" sz="1600" dirty="0">
                  <a:latin typeface="Bradley Hand ITC" panose="03070402050302030203" pitchFamily="66" charset="0"/>
                </a:rPr>
                <a:t>ARAÑA</a:t>
              </a:r>
              <a:endParaRPr lang="es-CL" altLang="en-US" sz="1600" dirty="0">
                <a:latin typeface="Bradley Hand ITC" panose="03070402050302030203" pitchFamily="66" charset="0"/>
              </a:endParaRPr>
            </a:p>
          </p:txBody>
        </p:sp>
      </p:grpSp>
      <p:pic>
        <p:nvPicPr>
          <p:cNvPr id="7" name="Imagen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4123" y="700491"/>
            <a:ext cx="3392758" cy="2261839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96881" y="695435"/>
            <a:ext cx="2883335" cy="2648118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9280" y="3468579"/>
            <a:ext cx="2620287" cy="2971369"/>
          </a:xfrm>
          <a:prstGeom prst="rect">
            <a:avLst/>
          </a:prstGeom>
        </p:spPr>
      </p:pic>
      <p:grpSp>
        <p:nvGrpSpPr>
          <p:cNvPr id="27" name="Grupo 26"/>
          <p:cNvGrpSpPr/>
          <p:nvPr/>
        </p:nvGrpSpPr>
        <p:grpSpPr>
          <a:xfrm>
            <a:off x="5687800" y="3767502"/>
            <a:ext cx="3312000" cy="2683690"/>
            <a:chOff x="10477024" y="1556792"/>
            <a:chExt cx="3312000" cy="2683690"/>
          </a:xfrm>
        </p:grpSpPr>
        <p:pic>
          <p:nvPicPr>
            <p:cNvPr id="24" name="Imagen 23"/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477024" y="1556792"/>
              <a:ext cx="3312000" cy="2683690"/>
            </a:xfrm>
            <a:prstGeom prst="rect">
              <a:avLst/>
            </a:prstGeom>
          </p:spPr>
        </p:pic>
        <p:sp>
          <p:nvSpPr>
            <p:cNvPr id="26" name="Rectángulo 25"/>
            <p:cNvSpPr/>
            <p:nvPr/>
          </p:nvSpPr>
          <p:spPr>
            <a:xfrm>
              <a:off x="10980712" y="1556832"/>
              <a:ext cx="1296000" cy="3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CuadroTexto 16"/>
          <p:cNvSpPr txBox="1"/>
          <p:nvPr/>
        </p:nvSpPr>
        <p:spPr>
          <a:xfrm>
            <a:off x="3200382" y="304385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Ancla de leva</a:t>
            </a:r>
            <a:endParaRPr lang="en-US" dirty="0"/>
          </a:p>
        </p:txBody>
      </p:sp>
      <p:sp>
        <p:nvSpPr>
          <p:cNvPr id="19" name="CuadroTexto 18"/>
          <p:cNvSpPr txBox="1"/>
          <p:nvPr/>
        </p:nvSpPr>
        <p:spPr>
          <a:xfrm>
            <a:off x="3047982" y="6495345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Ancla de respeto</a:t>
            </a:r>
            <a:endParaRPr lang="en-US" dirty="0"/>
          </a:p>
        </p:txBody>
      </p:sp>
      <p:sp>
        <p:nvSpPr>
          <p:cNvPr id="20" name="CuadroTexto 19"/>
          <p:cNvSpPr txBox="1"/>
          <p:nvPr/>
        </p:nvSpPr>
        <p:spPr>
          <a:xfrm>
            <a:off x="6591498" y="3398170"/>
            <a:ext cx="1851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Ancla de codera</a:t>
            </a:r>
            <a:endParaRPr lang="en-US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817289" y="6439948"/>
            <a:ext cx="2877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Rezón, ancla de maniobra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3818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32"/>
            <a:ext cx="8229600" cy="746423"/>
          </a:xfrm>
        </p:spPr>
        <p:txBody>
          <a:bodyPr/>
          <a:lstStyle/>
          <a:p>
            <a:r>
              <a:rPr lang="es-CL" altLang="en-US" dirty="0">
                <a:solidFill>
                  <a:schemeClr val="tx1"/>
                </a:solidFill>
              </a:rPr>
              <a:t>Clasificación de anclas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496" y="967340"/>
            <a:ext cx="2448272" cy="5472608"/>
          </a:xfrm>
        </p:spPr>
        <p:txBody>
          <a:bodyPr/>
          <a:lstStyle/>
          <a:p>
            <a:pPr marL="0" indent="0">
              <a:buNone/>
            </a:pPr>
            <a:endParaRPr lang="es-ES_tradnl" altLang="en-US" sz="2400" dirty="0"/>
          </a:p>
          <a:p>
            <a:r>
              <a:rPr lang="es-ES_tradnl" altLang="en-US" sz="2400" dirty="0"/>
              <a:t>Por su uso: De leva, de codera, de respeto y de maniobra.</a:t>
            </a:r>
            <a:endParaRPr lang="es-CL" altLang="en-US" sz="2400" dirty="0"/>
          </a:p>
        </p:txBody>
      </p:sp>
      <p:grpSp>
        <p:nvGrpSpPr>
          <p:cNvPr id="12" name="Group 8"/>
          <p:cNvGrpSpPr>
            <a:grpSpLocks/>
          </p:cNvGrpSpPr>
          <p:nvPr/>
        </p:nvGrpSpPr>
        <p:grpSpPr bwMode="auto">
          <a:xfrm>
            <a:off x="16165314" y="9474795"/>
            <a:ext cx="1093787" cy="1417637"/>
            <a:chOff x="4468" y="2931"/>
            <a:chExt cx="689" cy="893"/>
          </a:xfrm>
        </p:grpSpPr>
        <p:pic>
          <p:nvPicPr>
            <p:cNvPr id="13" name="Picture 4" descr="araña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2931"/>
              <a:ext cx="689" cy="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>
              <a:off x="4468" y="3612"/>
              <a:ext cx="686" cy="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altLang="en-US" sz="1600" dirty="0">
                  <a:latin typeface="Bradley Hand ITC" panose="03070402050302030203" pitchFamily="66" charset="0"/>
                </a:rPr>
                <a:t>ARAÑA</a:t>
              </a:r>
              <a:endParaRPr lang="es-CL" altLang="en-US" sz="1600" dirty="0">
                <a:latin typeface="Bradley Hand ITC" panose="03070402050302030203" pitchFamily="66" charset="0"/>
              </a:endParaRPr>
            </a:p>
          </p:txBody>
        </p:sp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366172"/>
            <a:ext cx="3833366" cy="3254261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436" y="366473"/>
            <a:ext cx="5198364" cy="2799333"/>
          </a:xfrm>
          <a:prstGeom prst="rect">
            <a:avLst/>
          </a:prstGeom>
        </p:spPr>
      </p:pic>
      <p:sp>
        <p:nvSpPr>
          <p:cNvPr id="20" name="CuadroTexto 19"/>
          <p:cNvSpPr txBox="1"/>
          <p:nvPr/>
        </p:nvSpPr>
        <p:spPr>
          <a:xfrm>
            <a:off x="4572000" y="2996840"/>
            <a:ext cx="2892449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Comic Sans MS" panose="030F0702030302020204" pitchFamily="66" charset="0"/>
              </a:rPr>
              <a:t>Ancla de codera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0867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3544" y="0"/>
            <a:ext cx="7344816" cy="736264"/>
          </a:xfrm>
        </p:spPr>
        <p:txBody>
          <a:bodyPr/>
          <a:lstStyle/>
          <a:p>
            <a:r>
              <a:rPr lang="es-ES" sz="4000" b="1" dirty="0">
                <a:solidFill>
                  <a:schemeClr val="tx1"/>
                </a:solidFill>
              </a:rPr>
              <a:t>ANCLAS DE LEVA</a:t>
            </a:r>
            <a:endParaRPr lang="es-ES" sz="4000" dirty="0">
              <a:solidFill>
                <a:schemeClr val="tx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957" y="640508"/>
            <a:ext cx="8289989" cy="621749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027" y="616100"/>
            <a:ext cx="7701848" cy="6217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43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3544" y="188640"/>
            <a:ext cx="7344816" cy="736264"/>
          </a:xfrm>
        </p:spPr>
        <p:txBody>
          <a:bodyPr/>
          <a:lstStyle/>
          <a:p>
            <a:r>
              <a:rPr lang="es-ES" sz="4000" b="1" dirty="0">
                <a:solidFill>
                  <a:schemeClr val="tx1"/>
                </a:solidFill>
              </a:rPr>
              <a:t>ANCLAS DE LEVA</a:t>
            </a:r>
            <a:endParaRPr lang="es-ES" sz="4000" dirty="0">
              <a:solidFill>
                <a:schemeClr val="tx1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323" y="924904"/>
            <a:ext cx="9144000" cy="506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237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3544" y="188640"/>
            <a:ext cx="7344816" cy="736264"/>
          </a:xfrm>
        </p:spPr>
        <p:txBody>
          <a:bodyPr/>
          <a:lstStyle/>
          <a:p>
            <a:r>
              <a:rPr lang="es-ES" sz="4000" b="1" dirty="0">
                <a:solidFill>
                  <a:schemeClr val="tx1"/>
                </a:solidFill>
              </a:rPr>
              <a:t>ANCLAS DE LEVA</a:t>
            </a:r>
            <a:endParaRPr lang="es-ES" sz="4000" dirty="0">
              <a:solidFill>
                <a:schemeClr val="tx1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052" y="875719"/>
            <a:ext cx="4141800" cy="5616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6195" y="1321171"/>
            <a:ext cx="7596000" cy="506796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648" y="875719"/>
            <a:ext cx="8100000" cy="5410838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488" y="1052736"/>
            <a:ext cx="8748000" cy="557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864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3544" y="-27384"/>
            <a:ext cx="7344816" cy="736264"/>
          </a:xfrm>
        </p:spPr>
        <p:txBody>
          <a:bodyPr/>
          <a:lstStyle/>
          <a:p>
            <a:r>
              <a:rPr lang="es-ES" sz="4000" b="1" dirty="0">
                <a:solidFill>
                  <a:schemeClr val="tx1"/>
                </a:solidFill>
              </a:rPr>
              <a:t>ANCLAS DE LEVA</a:t>
            </a:r>
            <a:endParaRPr lang="es-ES" sz="4000" dirty="0">
              <a:solidFill>
                <a:schemeClr val="tx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4406"/>
            <a:ext cx="9144000" cy="603097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672" y="836234"/>
            <a:ext cx="5544616" cy="604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860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sí se lava el Ancla de Un Buque militar ✅ Cosas Militares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43188" y="0"/>
            <a:ext cx="385762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ULTRA Anchor Animation Vide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867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9" y="0"/>
            <a:ext cx="4884000" cy="687565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868144" y="407707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Uña</a:t>
            </a:r>
            <a:endParaRPr lang="en-US" dirty="0"/>
          </a:p>
        </p:txBody>
      </p:sp>
      <p:cxnSp>
        <p:nvCxnSpPr>
          <p:cNvPr id="7" name="Conector recto de flecha 6"/>
          <p:cNvCxnSpPr/>
          <p:nvPr/>
        </p:nvCxnSpPr>
        <p:spPr>
          <a:xfrm flipH="1">
            <a:off x="5724128" y="4469483"/>
            <a:ext cx="288032" cy="14401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5809389" y="5291699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Brazo</a:t>
            </a:r>
            <a:endParaRPr lang="en-US" dirty="0"/>
          </a:p>
        </p:txBody>
      </p:sp>
      <p:cxnSp>
        <p:nvCxnSpPr>
          <p:cNvPr id="10" name="Conector recto de flecha 9"/>
          <p:cNvCxnSpPr/>
          <p:nvPr/>
        </p:nvCxnSpPr>
        <p:spPr>
          <a:xfrm flipH="1">
            <a:off x="5580112" y="5291699"/>
            <a:ext cx="625321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uadroTexto 10"/>
          <p:cNvSpPr txBox="1"/>
          <p:nvPr/>
        </p:nvSpPr>
        <p:spPr>
          <a:xfrm>
            <a:off x="4932039" y="2627620"/>
            <a:ext cx="12733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Arganeo</a:t>
            </a:r>
            <a:endParaRPr lang="en-US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0748" y="2885525"/>
            <a:ext cx="798645" cy="335309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4154871" y="3590327"/>
            <a:ext cx="821716" cy="36933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dirty="0"/>
              <a:t>Caña</a:t>
            </a:r>
            <a:endParaRPr lang="en-US" dirty="0"/>
          </a:p>
        </p:txBody>
      </p:sp>
      <p:sp>
        <p:nvSpPr>
          <p:cNvPr id="14" name="CuadroTexto 13"/>
          <p:cNvSpPr txBox="1"/>
          <p:nvPr/>
        </p:nvSpPr>
        <p:spPr>
          <a:xfrm>
            <a:off x="2411760" y="980728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Sin cepo</a:t>
            </a:r>
            <a:endParaRPr lang="en-US" dirty="0"/>
          </a:p>
        </p:txBody>
      </p:sp>
      <p:sp>
        <p:nvSpPr>
          <p:cNvPr id="15" name="CuadroTexto 14"/>
          <p:cNvSpPr txBox="1"/>
          <p:nvPr/>
        </p:nvSpPr>
        <p:spPr>
          <a:xfrm>
            <a:off x="2451468" y="1556792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Brazo móvil</a:t>
            </a:r>
            <a:endParaRPr lang="en-US" dirty="0"/>
          </a:p>
        </p:txBody>
      </p:sp>
      <p:sp>
        <p:nvSpPr>
          <p:cNvPr id="16" name="CuadroTexto 15"/>
          <p:cNvSpPr txBox="1"/>
          <p:nvPr/>
        </p:nvSpPr>
        <p:spPr>
          <a:xfrm>
            <a:off x="2451468" y="2146122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De leva</a:t>
            </a:r>
            <a:endParaRPr lang="en-US" dirty="0"/>
          </a:p>
        </p:txBody>
      </p:sp>
      <p:sp>
        <p:nvSpPr>
          <p:cNvPr id="17" name="CuadroTexto 16"/>
          <p:cNvSpPr txBox="1"/>
          <p:nvPr/>
        </p:nvSpPr>
        <p:spPr>
          <a:xfrm>
            <a:off x="4154871" y="6441829"/>
            <a:ext cx="671979" cy="36933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dirty="0"/>
              <a:t>Cruz</a:t>
            </a:r>
            <a:endParaRPr lang="en-US" dirty="0"/>
          </a:p>
        </p:txBody>
      </p:sp>
      <p:sp>
        <p:nvSpPr>
          <p:cNvPr id="18" name="CuadroTexto 17"/>
          <p:cNvSpPr txBox="1"/>
          <p:nvPr/>
        </p:nvSpPr>
        <p:spPr>
          <a:xfrm>
            <a:off x="7380312" y="548680"/>
            <a:ext cx="13676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/>
              <a:t>Ancla</a:t>
            </a:r>
          </a:p>
          <a:p>
            <a:pPr algn="ctr"/>
            <a:r>
              <a:rPr lang="es-ES" sz="3200" b="1" dirty="0"/>
              <a:t>más</a:t>
            </a:r>
          </a:p>
          <a:p>
            <a:pPr algn="ctr"/>
            <a:r>
              <a:rPr lang="es-ES" sz="3200" b="1" dirty="0"/>
              <a:t>usada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08668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27984" y="2199941"/>
            <a:ext cx="4680520" cy="3473916"/>
          </a:xfrm>
          <a:prstGeom prst="rect">
            <a:avLst/>
          </a:prstGeom>
        </p:spPr>
      </p:pic>
      <p:sp>
        <p:nvSpPr>
          <p:cNvPr id="28" name="CuadroTexto 27"/>
          <p:cNvSpPr txBox="1"/>
          <p:nvPr/>
        </p:nvSpPr>
        <p:spPr>
          <a:xfrm>
            <a:off x="1691680" y="116632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/>
              <a:t>LA CADENA DEL ANCLA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35496" y="726604"/>
            <a:ext cx="4608000" cy="6012000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500"/>
              </a:lnSpc>
              <a:spcAft>
                <a:spcPts val="600"/>
              </a:spcAft>
            </a:pPr>
            <a:r>
              <a:rPr lang="es-MX" sz="3000" b="1" dirty="0">
                <a:latin typeface="Arial" panose="020B0604020202020204" pitchFamily="34" charset="0"/>
                <a:cs typeface="Arial" panose="020B0604020202020204" pitchFamily="34" charset="0"/>
              </a:rPr>
              <a:t>La cadena:</a:t>
            </a:r>
            <a:r>
              <a:rPr lang="es-MX" sz="3000" dirty="0">
                <a:latin typeface="Arial" panose="020B0604020202020204" pitchFamily="34" charset="0"/>
                <a:cs typeface="Arial" panose="020B0604020202020204" pitchFamily="34" charset="0"/>
              </a:rPr>
              <a:t> Conjunto de eslabones unidos. Un paño de cadena, tiene una longitud de 27.5 metros.</a:t>
            </a:r>
          </a:p>
          <a:p>
            <a:pPr>
              <a:lnSpc>
                <a:spcPts val="3500"/>
              </a:lnSpc>
              <a:spcAft>
                <a:spcPts val="600"/>
              </a:spcAft>
            </a:pPr>
            <a:r>
              <a:rPr lang="es-MX" sz="3000" dirty="0">
                <a:latin typeface="Arial" panose="020B0604020202020204" pitchFamily="34" charset="0"/>
                <a:cs typeface="Arial" panose="020B0604020202020204" pitchFamily="34" charset="0"/>
              </a:rPr>
              <a:t>La cadena de leva, normalmente tiene entre 10 u 11 paños de cadena.</a:t>
            </a:r>
          </a:p>
          <a:p>
            <a:pPr>
              <a:lnSpc>
                <a:spcPts val="3500"/>
              </a:lnSpc>
              <a:spcAft>
                <a:spcPts val="600"/>
              </a:spcAft>
            </a:pPr>
            <a:r>
              <a:rPr lang="es-MX" sz="3000" b="1" dirty="0">
                <a:latin typeface="Arial" panose="020B0604020202020204" pitchFamily="34" charset="0"/>
                <a:cs typeface="Arial" panose="020B0604020202020204" pitchFamily="34" charset="0"/>
              </a:rPr>
              <a:t>Eslabones: </a:t>
            </a:r>
            <a:r>
              <a:rPr lang="es-MX" sz="3000" dirty="0">
                <a:latin typeface="Arial" panose="020B0604020202020204" pitchFamily="34" charset="0"/>
                <a:cs typeface="Arial" panose="020B0604020202020204" pitchFamily="34" charset="0"/>
              </a:rPr>
              <a:t>Trozos de fierro de forma elíptica, que entrelazados, conforman una cadena; hay de dos clases: con o sin mallete.</a:t>
            </a:r>
          </a:p>
        </p:txBody>
      </p:sp>
    </p:spTree>
    <p:extLst>
      <p:ext uri="{BB962C8B-B14F-4D97-AF65-F5344CB8AC3E}">
        <p14:creationId xmlns:p14="http://schemas.microsoft.com/office/powerpoint/2010/main" val="179742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1691680" y="52841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/>
              <a:t>LA CADENA DEL ANCLA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11696" y="726604"/>
            <a:ext cx="8895826" cy="2077492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Mallete: </a:t>
            </a:r>
            <a:r>
              <a:rPr lang="es-MX" sz="2400" dirty="0"/>
              <a:t>Travesaño de fierro; evita que el eslabón se deforme.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Grilletes de Unión: </a:t>
            </a:r>
            <a:r>
              <a:rPr lang="es-MX" sz="2400" dirty="0"/>
              <a:t>Une el ancla a la cadena; une los paños y une la cadena al arraigado.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Eslabón Giratorio: </a:t>
            </a:r>
            <a:r>
              <a:rPr lang="es-MX" sz="2400" dirty="0"/>
              <a:t>Evita que la cadena tome vueltas sobre sí misma, al girar el buque (borneo). Se usa en el arraigado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048" y="2951851"/>
            <a:ext cx="7200000" cy="184530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024" y="4437112"/>
            <a:ext cx="7200000" cy="2110743"/>
          </a:xfrm>
          <a:prstGeom prst="rect">
            <a:avLst/>
          </a:prstGeom>
        </p:spPr>
      </p:pic>
      <p:pic>
        <p:nvPicPr>
          <p:cNvPr id="5" name="Grillete de unión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51211" y="19124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621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1691680" y="52841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/>
              <a:t>LA CADENA DEL ANCLA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11696" y="726604"/>
            <a:ext cx="8895826" cy="4001095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Mallete: </a:t>
            </a:r>
            <a:r>
              <a:rPr lang="es-MX" sz="2400" dirty="0"/>
              <a:t>Travesaño de fierro; evita que el eslabón se deforme.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Grilletes de Unión: </a:t>
            </a:r>
            <a:r>
              <a:rPr lang="es-MX" sz="2400" dirty="0"/>
              <a:t>Une el ancla a la cadena; une los paños y une la cadena al arraigado.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endParaRPr lang="es-MX" sz="2400" dirty="0"/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dirty="0"/>
              <a:t>Unión Cadena – Arraigado, </a:t>
            </a:r>
            <a:r>
              <a:rPr lang="es-MX" sz="2400" b="1" dirty="0"/>
              <a:t>grillete de unión arraigado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endParaRPr lang="es-MX" sz="2400" dirty="0"/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dirty="0"/>
              <a:t>Unión entre paños, </a:t>
            </a:r>
            <a:r>
              <a:rPr lang="es-MX" sz="2400" b="1" dirty="0"/>
              <a:t>grillete de unión de eslabones.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endParaRPr lang="es-MX" sz="2400" dirty="0"/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dirty="0"/>
              <a:t>Unión Cadena – Ancla (arganeo), </a:t>
            </a:r>
            <a:r>
              <a:rPr lang="es-MX" sz="2400" b="1" dirty="0"/>
              <a:t>grillete de entalingar</a:t>
            </a:r>
          </a:p>
        </p:txBody>
      </p:sp>
    </p:spTree>
    <p:extLst>
      <p:ext uri="{BB962C8B-B14F-4D97-AF65-F5344CB8AC3E}">
        <p14:creationId xmlns:p14="http://schemas.microsoft.com/office/powerpoint/2010/main" val="33646782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1691680" y="52841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/>
              <a:t>LA CADENA DEL ANCLA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11696" y="726604"/>
            <a:ext cx="8895826" cy="2077492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Mallete: </a:t>
            </a:r>
            <a:r>
              <a:rPr lang="es-MX" sz="2400" dirty="0"/>
              <a:t>Travesaño de fierro; evita que el eslabón se deforme.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Grilletes de Unión: </a:t>
            </a:r>
            <a:r>
              <a:rPr lang="es-MX" sz="2400" dirty="0"/>
              <a:t>Une el ancla a la cadena; une los paños y une la cadena al arraigado.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Eslabón Giratorio: </a:t>
            </a:r>
            <a:r>
              <a:rPr lang="es-MX" sz="2400" dirty="0"/>
              <a:t>Evita que la cadena tome vueltas sobre sí misma, al girar el buque (borneo). Se usa en el arraigado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562" r="13562"/>
          <a:stretch/>
        </p:blipFill>
        <p:spPr>
          <a:xfrm>
            <a:off x="755576" y="3140968"/>
            <a:ext cx="7200000" cy="329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74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1691680" y="-27384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/>
              <a:t>LA CADENA DEL ANCLA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11696" y="726604"/>
            <a:ext cx="8895826" cy="1231106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Entalingar: </a:t>
            </a:r>
            <a:r>
              <a:rPr lang="es-MX" sz="2400" dirty="0"/>
              <a:t>Hacer firme una cadena o chicote de un cabo al arganeo del ancla.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Marcas en la Cadena: </a:t>
            </a:r>
            <a:r>
              <a:rPr lang="es-MX" sz="2400" dirty="0"/>
              <a:t>Indican el número de paños arriados.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504" b="2683"/>
          <a:stretch/>
        </p:blipFill>
        <p:spPr>
          <a:xfrm>
            <a:off x="36504" y="2204864"/>
            <a:ext cx="9072000" cy="394183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745749" y="2060848"/>
            <a:ext cx="3672000" cy="480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17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smar iniciará en junio la construcción en grada del primer buque  multipropósito de la Armada de Chi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61048"/>
            <a:ext cx="744705" cy="49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CuadroTexto 27"/>
          <p:cNvSpPr txBox="1"/>
          <p:nvPr/>
        </p:nvSpPr>
        <p:spPr>
          <a:xfrm>
            <a:off x="1691680" y="-27384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/>
              <a:t>LA CADENA DEL ANCLA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11696" y="726604"/>
            <a:ext cx="8895826" cy="1231106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Entalingar: </a:t>
            </a:r>
            <a:r>
              <a:rPr lang="es-MX" sz="2400" dirty="0"/>
              <a:t>Hacer firme una cadena o chicote de un cabo al arganeo del ancla.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Marcas en la Cadena: </a:t>
            </a:r>
            <a:r>
              <a:rPr lang="es-MX" sz="2400" dirty="0"/>
              <a:t>Indican el número de paños arriados.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6021288"/>
            <a:ext cx="504056" cy="504056"/>
          </a:xfrm>
          <a:prstGeom prst="rect">
            <a:avLst/>
          </a:prstGeom>
        </p:spPr>
      </p:pic>
      <p:sp>
        <p:nvSpPr>
          <p:cNvPr id="5" name="Arco 4"/>
          <p:cNvSpPr/>
          <p:nvPr/>
        </p:nvSpPr>
        <p:spPr>
          <a:xfrm rot="9308949">
            <a:off x="-107079" y="2543616"/>
            <a:ext cx="12964651" cy="1730192"/>
          </a:xfrm>
          <a:prstGeom prst="arc">
            <a:avLst>
              <a:gd name="adj1" fmla="val 15851690"/>
              <a:gd name="adj2" fmla="val 0"/>
            </a:avLst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Conector recto 6"/>
          <p:cNvCxnSpPr/>
          <p:nvPr/>
        </p:nvCxnSpPr>
        <p:spPr>
          <a:xfrm flipV="1">
            <a:off x="0" y="4293096"/>
            <a:ext cx="9144000" cy="32261"/>
          </a:xfrm>
          <a:prstGeom prst="line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13"/>
          <p:cNvCxnSpPr/>
          <p:nvPr/>
        </p:nvCxnSpPr>
        <p:spPr>
          <a:xfrm>
            <a:off x="2142017" y="5354838"/>
            <a:ext cx="684076" cy="10962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agen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2534" y="4646537"/>
            <a:ext cx="707197" cy="111566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9059" y="3861048"/>
            <a:ext cx="707197" cy="1115665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1568420" y="4998333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Paño 1</a:t>
            </a:r>
            <a:endParaRPr lang="en-US" dirty="0"/>
          </a:p>
        </p:txBody>
      </p:sp>
      <p:sp>
        <p:nvSpPr>
          <p:cNvPr id="21" name="CuadroTexto 20"/>
          <p:cNvSpPr txBox="1"/>
          <p:nvPr/>
        </p:nvSpPr>
        <p:spPr>
          <a:xfrm>
            <a:off x="3499919" y="4445553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Paño 2</a:t>
            </a:r>
            <a:endParaRPr lang="en-US" dirty="0"/>
          </a:p>
        </p:txBody>
      </p:sp>
      <p:sp>
        <p:nvSpPr>
          <p:cNvPr id="22" name="CuadroTexto 21"/>
          <p:cNvSpPr txBox="1"/>
          <p:nvPr/>
        </p:nvSpPr>
        <p:spPr>
          <a:xfrm>
            <a:off x="5476237" y="3435942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Paño 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4459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672" y="1302668"/>
            <a:ext cx="5940000" cy="4455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464" y="1321718"/>
            <a:ext cx="8316000" cy="469043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5290" y="1139602"/>
            <a:ext cx="4356000" cy="543956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24" y="1393726"/>
            <a:ext cx="7632000" cy="453534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4898" y="1052736"/>
            <a:ext cx="6516512" cy="5508000"/>
          </a:xfrm>
          <a:prstGeom prst="rect">
            <a:avLst/>
          </a:prstGeom>
        </p:spPr>
      </p:pic>
      <p:sp>
        <p:nvSpPr>
          <p:cNvPr id="18" name="CuadroTexto 17"/>
          <p:cNvSpPr txBox="1"/>
          <p:nvPr/>
        </p:nvSpPr>
        <p:spPr>
          <a:xfrm>
            <a:off x="1691680" y="116632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/>
              <a:t>LA CADENA DEL ANCLA</a:t>
            </a:r>
          </a:p>
        </p:txBody>
      </p:sp>
    </p:spTree>
    <p:extLst>
      <p:ext uri="{BB962C8B-B14F-4D97-AF65-F5344CB8AC3E}">
        <p14:creationId xmlns:p14="http://schemas.microsoft.com/office/powerpoint/2010/main" val="3615604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1691680" y="116632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/>
              <a:t>ANCLAS EN LA ARMADA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26210" y="908720"/>
            <a:ext cx="8895826" cy="358560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dirty="0"/>
              <a:t>Anclas y cadenas empleadas por algunos buques de la Armada.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68" y="1427290"/>
            <a:ext cx="8856000" cy="4766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659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1691680" y="116632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/>
              <a:t>ANCLAS EN LA ARMADA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26210" y="908720"/>
            <a:ext cx="8895826" cy="358560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dirty="0"/>
              <a:t>Anclas y cadenas empleadas por algunos buques de la Armada.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1419513"/>
            <a:ext cx="2699128" cy="348548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389529" y="5031136"/>
            <a:ext cx="2125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DANFHORT - LSG</a:t>
            </a:r>
            <a:endParaRPr lang="en-U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6784" y="1431593"/>
            <a:ext cx="3473408" cy="3473408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2915816" y="5031136"/>
            <a:ext cx="33179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HALL – MONTT/ESMERALDA</a:t>
            </a:r>
          </a:p>
          <a:p>
            <a:r>
              <a:rPr lang="es-ES" dirty="0"/>
              <a:t>             OPV / PSG </a:t>
            </a:r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1431593"/>
            <a:ext cx="2545398" cy="3473408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367969" y="5055953"/>
            <a:ext cx="2458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POOL – AQUILES - 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223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3542" y="73652"/>
            <a:ext cx="9062268" cy="1368152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3" indent="0" algn="ctr">
              <a:buFontTx/>
              <a:buNone/>
            </a:pPr>
            <a:r>
              <a:rPr lang="es-MX" sz="2800" kern="0" dirty="0"/>
              <a:t>El ancla junto a su cadena, permite mantener la posición del buque y evita que este sea arrastrado por el viento, la corriente y/o el oleaje.</a:t>
            </a:r>
          </a:p>
        </p:txBody>
      </p:sp>
      <p:pic>
        <p:nvPicPr>
          <p:cNvPr id="3" name="y2mate.com - Tripulación de barco pierde control de un ancla y provoca accidente_360p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5827" y="1628800"/>
            <a:ext cx="8897698" cy="500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286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80" y="2015427"/>
            <a:ext cx="8640000" cy="3900416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480" y="2087435"/>
            <a:ext cx="8640000" cy="465393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60" y="2216627"/>
            <a:ext cx="8640000" cy="3975264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3542" y="73652"/>
            <a:ext cx="9062268" cy="1368152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3" indent="0" algn="ctr">
              <a:buFontTx/>
              <a:buNone/>
            </a:pPr>
            <a:r>
              <a:rPr lang="es-MX" sz="2800" kern="0" dirty="0"/>
              <a:t>El ancla junto a su cadena, permite mantener la posición del buque y evita que este sea arrastrado por el viento, la corriente y/o el oleaje.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386" y="1476044"/>
            <a:ext cx="7632000" cy="493286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99474" y="1568053"/>
            <a:ext cx="7092000" cy="489251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74" y="1625945"/>
            <a:ext cx="8964000" cy="5057531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76" y="1696271"/>
            <a:ext cx="8784000" cy="460980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 rot="165769">
            <a:off x="37411" y="2387982"/>
            <a:ext cx="8377695" cy="175432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prstTxWarp prst="textArchUp">
              <a:avLst>
                <a:gd name="adj" fmla="val 10793813"/>
              </a:avLst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MX" sz="5400" dirty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63500" sx="102000" sy="102000" algn="ctr" rotWithShape="0">
                    <a:schemeClr val="bg1">
                      <a:alpha val="40000"/>
                    </a:schemeClr>
                  </a:outerShdw>
                </a:effectLst>
              </a:rPr>
              <a:t>SIRVEN PARA EVITAR ESTO…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6912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3259935"/>
              </p:ext>
            </p:extLst>
          </p:nvPr>
        </p:nvGraphicFramePr>
        <p:xfrm>
          <a:off x="179512" y="332656"/>
          <a:ext cx="5904656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3911571488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8961115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ANCLAS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CADENAS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3083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Caña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Eslabón</a:t>
                      </a:r>
                      <a:r>
                        <a:rPr lang="es-ES" baseline="0" dirty="0"/>
                        <a:t>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41242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Cruz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Mallete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7597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Uñas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Paño (27,5 </a:t>
                      </a:r>
                      <a:r>
                        <a:rPr lang="es-ES" dirty="0" err="1"/>
                        <a:t>mts</a:t>
                      </a:r>
                      <a:r>
                        <a:rPr lang="es-ES" dirty="0"/>
                        <a:t>.)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9170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Pico de loro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Cadena (10 a 11 paños)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53085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Arganeo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Grillete</a:t>
                      </a:r>
                      <a:r>
                        <a:rPr lang="es-ES" baseline="0" dirty="0"/>
                        <a:t> de unión arganeo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81305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Cepo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Grillete de unión eslabones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5455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Mapa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Grillete de unión entalingar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14054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Brazo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Grillete giratorio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68952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Ancla de leva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Marcas en la cadena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1057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Ancla de codera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54194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Tipos de anclas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2752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4839952"/>
                  </a:ext>
                </a:extLst>
              </a:tr>
            </a:tbl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119" y="3284984"/>
            <a:ext cx="3210039" cy="357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56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11867</TotalTime>
  <Words>867</Words>
  <Application>Microsoft Office PowerPoint</Application>
  <PresentationFormat>Presentación en pantalla (4:3)</PresentationFormat>
  <Paragraphs>146</Paragraphs>
  <Slides>29</Slides>
  <Notes>0</Notes>
  <HiddenSlides>1</HiddenSlides>
  <MMClips>4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4" baseType="lpstr">
      <vt:lpstr>Arial</vt:lpstr>
      <vt:lpstr>Bradley Hand ITC</vt:lpstr>
      <vt:lpstr>Comic Sans MS</vt:lpstr>
      <vt:lpstr>Wingdings</vt:lpstr>
      <vt:lpstr>Diseño predeterminado</vt:lpstr>
      <vt:lpstr>Presentación de PowerPoint</vt:lpstr>
      <vt:lpstr>NÁUTICA</vt:lpstr>
      <vt:lpstr>Contenidos</vt:lpstr>
      <vt:lpstr>ANCLAS</vt:lpstr>
      <vt:lpstr>Presentación de PowerPoint</vt:lpstr>
      <vt:lpstr>Clasificación de anclas</vt:lpstr>
      <vt:lpstr>Clasificación de anclas</vt:lpstr>
      <vt:lpstr>Clasificación de anclas</vt:lpstr>
      <vt:lpstr>Clasificación de anclas</vt:lpstr>
      <vt:lpstr>Clasificación de anclas</vt:lpstr>
      <vt:lpstr>ANCLAS DE LEVA</vt:lpstr>
      <vt:lpstr>ANCLAS DE LEVA</vt:lpstr>
      <vt:lpstr>ANCLAS DE LEVA</vt:lpstr>
      <vt:lpstr>ANCLAS DE LEVA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 DE AVERIAS DE UN BUQUE Y SUPERVIVENCIA EN EL MAR.</dc:title>
  <dc:creator>Escuela Naval "Arturo Prat"</dc:creator>
  <cp:lastModifiedBy>Eduardo</cp:lastModifiedBy>
  <cp:revision>178</cp:revision>
  <dcterms:created xsi:type="dcterms:W3CDTF">2011-06-17T15:44:05Z</dcterms:created>
  <dcterms:modified xsi:type="dcterms:W3CDTF">2024-08-12T00:01:22Z</dcterms:modified>
</cp:coreProperties>
</file>