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8" r:id="rId4"/>
    <p:sldId id="259" r:id="rId5"/>
    <p:sldId id="260" r:id="rId6"/>
    <p:sldId id="261" r:id="rId7"/>
    <p:sldId id="264" r:id="rId8"/>
    <p:sldId id="265" r:id="rId9"/>
    <p:sldId id="270" r:id="rId10"/>
    <p:sldId id="271" r:id="rId11"/>
    <p:sldId id="272" r:id="rId12"/>
    <p:sldId id="273" r:id="rId13"/>
    <p:sldId id="275" r:id="rId14"/>
    <p:sldId id="274" r:id="rId15"/>
    <p:sldId id="276" r:id="rId16"/>
    <p:sldId id="262" r:id="rId17"/>
    <p:sldId id="263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0B15F-87A3-4A65-BBC6-5DBE2BEF49EA}" type="datetimeFigureOut">
              <a:rPr lang="es-ES" smtClean="0"/>
              <a:t>18/10/2016</a:t>
            </a:fld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BFA4-5A85-483E-BD92-C94E919F640D}" type="slidenum">
              <a:rPr lang="es-ES" smtClean="0"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0B15F-87A3-4A65-BBC6-5DBE2BEF49EA}" type="datetimeFigureOut">
              <a:rPr lang="es-ES" smtClean="0"/>
              <a:t>18/10/2016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BFA4-5A85-483E-BD92-C94E919F640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0B15F-87A3-4A65-BBC6-5DBE2BEF49EA}" type="datetimeFigureOut">
              <a:rPr lang="es-ES" smtClean="0"/>
              <a:t>18/10/2016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BFA4-5A85-483E-BD92-C94E919F640D}" type="slidenum">
              <a:rPr lang="es-ES" smtClean="0"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0B15F-87A3-4A65-BBC6-5DBE2BEF49EA}" type="datetimeFigureOut">
              <a:rPr lang="es-ES" smtClean="0"/>
              <a:t>18/10/2016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BFA4-5A85-483E-BD92-C94E919F640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0B15F-87A3-4A65-BBC6-5DBE2BEF49EA}" type="datetimeFigureOut">
              <a:rPr lang="es-ES" smtClean="0"/>
              <a:t>18/10/2016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BFA4-5A85-483E-BD92-C94E919F640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0B15F-87A3-4A65-BBC6-5DBE2BEF49EA}" type="datetimeFigureOut">
              <a:rPr lang="es-ES" smtClean="0"/>
              <a:t>18/10/2016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BFA4-5A85-483E-BD92-C94E919F640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0B15F-87A3-4A65-BBC6-5DBE2BEF49EA}" type="datetimeFigureOut">
              <a:rPr lang="es-ES" smtClean="0"/>
              <a:t>18/10/2016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BFA4-5A85-483E-BD92-C94E919F640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0B15F-87A3-4A65-BBC6-5DBE2BEF49EA}" type="datetimeFigureOut">
              <a:rPr lang="es-ES" smtClean="0"/>
              <a:t>18/10/2016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BFA4-5A85-483E-BD92-C94E919F640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0B15F-87A3-4A65-BBC6-5DBE2BEF49EA}" type="datetimeFigureOut">
              <a:rPr lang="es-ES" smtClean="0"/>
              <a:t>18/10/2016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C4FBFA4-5A85-483E-BD92-C94E919F640D}" type="slidenum">
              <a:rPr lang="es-ES" smtClean="0"/>
              <a:t>‹Nº›</a:t>
            </a:fld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0B15F-87A3-4A65-BBC6-5DBE2BEF49EA}" type="datetimeFigureOut">
              <a:rPr lang="es-ES" smtClean="0"/>
              <a:t>18/10/2016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BFA4-5A85-483E-BD92-C94E919F640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0B15F-87A3-4A65-BBC6-5DBE2BEF49EA}" type="datetimeFigureOut">
              <a:rPr lang="es-ES" smtClean="0"/>
              <a:t>18/10/2016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BFA4-5A85-483E-BD92-C94E919F640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50B15F-87A3-4A65-BBC6-5DBE2BEF49EA}" type="datetimeFigureOut">
              <a:rPr lang="es-ES" smtClean="0"/>
              <a:t>18/10/2016</a:t>
            </a:fld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C4FBFA4-5A85-483E-BD92-C94E919F640D}" type="slidenum">
              <a:rPr lang="es-ES" smtClean="0"/>
              <a:t>‹Nº›</a:t>
            </a:fld>
            <a:endParaRPr lang="es-ES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67544" y="1371600"/>
            <a:ext cx="7917504" cy="1697360"/>
          </a:xfrm>
        </p:spPr>
        <p:txBody>
          <a:bodyPr>
            <a:normAutofit fontScale="90000"/>
          </a:bodyPr>
          <a:lstStyle/>
          <a:p>
            <a:pPr algn="ctr"/>
            <a:r>
              <a:rPr lang="es-ES" dirty="0" smtClean="0"/>
              <a:t>CONTROL Y MOVIMIENTO DE VIVERES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55776" y="4509120"/>
            <a:ext cx="5832320" cy="472016"/>
          </a:xfrm>
        </p:spPr>
        <p:txBody>
          <a:bodyPr>
            <a:normAutofit lnSpcReduction="10000"/>
          </a:bodyPr>
          <a:lstStyle/>
          <a:p>
            <a:r>
              <a:rPr lang="es-ES" dirty="0" smtClean="0">
                <a:latin typeface="Arial" pitchFamily="34" charset="0"/>
                <a:cs typeface="Arial" pitchFamily="34" charset="0"/>
              </a:rPr>
              <a:t>Profesor: C1º  (Ab.) Pedro </a:t>
            </a:r>
            <a:r>
              <a:rPr lang="es-ES" dirty="0" err="1" smtClean="0">
                <a:latin typeface="Arial" pitchFamily="34" charset="0"/>
                <a:cs typeface="Arial" pitchFamily="34" charset="0"/>
              </a:rPr>
              <a:t>Candia</a:t>
            </a:r>
            <a:r>
              <a:rPr lang="es-ES" dirty="0" smtClean="0">
                <a:latin typeface="Arial" pitchFamily="34" charset="0"/>
                <a:cs typeface="Arial" pitchFamily="34" charset="0"/>
              </a:rPr>
              <a:t> Díaz</a:t>
            </a:r>
            <a:endParaRPr lang="es-E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3400" y="548680"/>
            <a:ext cx="7851648" cy="1008112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TEMARIO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33400" y="1844824"/>
            <a:ext cx="7854696" cy="3136312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es-ES" dirty="0" smtClean="0"/>
              <a:t>  NORMATIVA VIGENTE </a:t>
            </a:r>
          </a:p>
          <a:p>
            <a:pPr algn="l">
              <a:buFont typeface="Arial" pitchFamily="34" charset="0"/>
              <a:buChar char="•"/>
            </a:pPr>
            <a:r>
              <a:rPr lang="es-ES" dirty="0" smtClean="0"/>
              <a:t> RACION ARMADA</a:t>
            </a:r>
          </a:p>
          <a:p>
            <a:pPr algn="l">
              <a:buFont typeface="Arial" pitchFamily="34" charset="0"/>
              <a:buChar char="•"/>
            </a:pPr>
            <a:r>
              <a:rPr lang="es-ES" dirty="0" smtClean="0"/>
              <a:t> </a:t>
            </a:r>
            <a:r>
              <a:rPr lang="es-ES" dirty="0" smtClean="0"/>
              <a:t>FUENTES DE OBTENCIÓN</a:t>
            </a:r>
          </a:p>
          <a:p>
            <a:pPr algn="l">
              <a:buFont typeface="Arial" pitchFamily="34" charset="0"/>
              <a:buChar char="•"/>
            </a:pPr>
            <a:r>
              <a:rPr lang="es-ES" dirty="0" smtClean="0"/>
              <a:t> </a:t>
            </a:r>
            <a:r>
              <a:rPr lang="es-ES" dirty="0" smtClean="0"/>
              <a:t>MENU SALUDABLE</a:t>
            </a:r>
          </a:p>
          <a:p>
            <a:pPr algn="l">
              <a:buFont typeface="Arial" pitchFamily="34" charset="0"/>
              <a:buChar char="•"/>
            </a:pPr>
            <a:r>
              <a:rPr lang="es-ES" dirty="0" smtClean="0"/>
              <a:t> CUENTA DE VIVERES</a:t>
            </a:r>
          </a:p>
          <a:p>
            <a:pPr algn="l">
              <a:buFont typeface="Arial" pitchFamily="34" charset="0"/>
              <a:buChar char="•"/>
            </a:pPr>
            <a:r>
              <a:rPr lang="es-ES" dirty="0" smtClean="0"/>
              <a:t> SISTEMA PARTE DIARIO</a:t>
            </a:r>
          </a:p>
          <a:p>
            <a:pPr algn="l">
              <a:buFont typeface="Arial" pitchFamily="34" charset="0"/>
              <a:buChar char="•"/>
            </a:pPr>
            <a:endParaRPr lang="es-ES" dirty="0" smtClean="0"/>
          </a:p>
          <a:p>
            <a:pPr algn="l">
              <a:buFont typeface="Arial" pitchFamily="34" charset="0"/>
              <a:buChar char="•"/>
            </a:pPr>
            <a:endParaRPr lang="es-E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3400" y="476672"/>
            <a:ext cx="7851648" cy="936104"/>
          </a:xfrm>
        </p:spPr>
        <p:txBody>
          <a:bodyPr/>
          <a:lstStyle/>
          <a:p>
            <a:pPr algn="ctr"/>
            <a:r>
              <a:rPr lang="es-ES" dirty="0" smtClean="0"/>
              <a:t>NORMATIVA VIGENTE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33400" y="1700808"/>
            <a:ext cx="7854696" cy="4104456"/>
          </a:xfrm>
        </p:spPr>
        <p:txBody>
          <a:bodyPr>
            <a:normAutofit fontScale="32500" lnSpcReduction="20000"/>
          </a:bodyPr>
          <a:lstStyle/>
          <a:p>
            <a:pPr algn="ctr"/>
            <a:r>
              <a:rPr lang="es-ES" sz="12800" dirty="0" smtClean="0">
                <a:latin typeface="Arial" pitchFamily="34" charset="0"/>
                <a:cs typeface="Arial" pitchFamily="34" charset="0"/>
              </a:rPr>
              <a:t>MA.BA. TRATADO 3</a:t>
            </a:r>
          </a:p>
          <a:p>
            <a:pPr algn="ctr"/>
            <a:endParaRPr lang="es-ES" sz="128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es-ES" sz="8000" dirty="0" smtClean="0">
                <a:latin typeface="Arial" pitchFamily="34" charset="0"/>
                <a:cs typeface="Arial" pitchFamily="34" charset="0"/>
              </a:rPr>
              <a:t>CAPITULO 1 “Generalidades del sistema de víveres”</a:t>
            </a:r>
          </a:p>
          <a:p>
            <a:pPr algn="l"/>
            <a:r>
              <a:rPr lang="es-ES" sz="8000" dirty="0" smtClean="0">
                <a:latin typeface="Arial" pitchFamily="34" charset="0"/>
                <a:cs typeface="Arial" pitchFamily="34" charset="0"/>
              </a:rPr>
              <a:t>CAPITULO 2 “Racionamiento”</a:t>
            </a:r>
          </a:p>
          <a:p>
            <a:pPr algn="l"/>
            <a:r>
              <a:rPr lang="es-ES" sz="8000" dirty="0" smtClean="0">
                <a:latin typeface="Arial" pitchFamily="34" charset="0"/>
                <a:cs typeface="Arial" pitchFamily="34" charset="0"/>
              </a:rPr>
              <a:t>CAPITULO 3 “Alimentación contratada en UU/RR”</a:t>
            </a:r>
          </a:p>
          <a:p>
            <a:pPr algn="l"/>
            <a:r>
              <a:rPr lang="es-ES" sz="8000" dirty="0" smtClean="0">
                <a:latin typeface="Arial" pitchFamily="34" charset="0"/>
                <a:cs typeface="Arial" pitchFamily="34" charset="0"/>
              </a:rPr>
              <a:t>CAPITULO 4 “</a:t>
            </a:r>
            <a:r>
              <a:rPr lang="es-ES" sz="7400" dirty="0" smtClean="0">
                <a:latin typeface="Arial" pitchFamily="34" charset="0"/>
                <a:cs typeface="Arial" pitchFamily="34" charset="0"/>
              </a:rPr>
              <a:t>Control de los recursos de Alimentación”</a:t>
            </a:r>
            <a:endParaRPr lang="es-ES" sz="80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es-ES" sz="8000" dirty="0" smtClean="0">
                <a:latin typeface="Arial" pitchFamily="34" charset="0"/>
                <a:cs typeface="Arial" pitchFamily="34" charset="0"/>
              </a:rPr>
              <a:t>CAPITULO 7 “Suministro de víveres SERVMAD”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927032" cy="1008112"/>
          </a:xfrm>
        </p:spPr>
        <p:txBody>
          <a:bodyPr>
            <a:normAutofit/>
          </a:bodyPr>
          <a:lstStyle/>
          <a:p>
            <a:pPr algn="ctr"/>
            <a:r>
              <a:rPr lang="es-ES" sz="4800" dirty="0" smtClean="0">
                <a:effectLst/>
                <a:latin typeface="Arial" pitchFamily="34" charset="0"/>
                <a:cs typeface="Arial" pitchFamily="34" charset="0"/>
              </a:rPr>
              <a:t>GENERALIDADES </a:t>
            </a:r>
            <a:endParaRPr lang="es-ES" sz="48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3645024"/>
            <a:ext cx="8892480" cy="3024336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s-ES" b="1" dirty="0" smtClean="0"/>
              <a:t>TAREAS DEL CODE “U”.</a:t>
            </a:r>
          </a:p>
          <a:p>
            <a:pPr algn="l">
              <a:buFont typeface="Arial" pitchFamily="34" charset="0"/>
              <a:buChar char="•"/>
            </a:pPr>
            <a:r>
              <a:rPr lang="es-ES" dirty="0" smtClean="0"/>
              <a:t> Confeccionar  el presupuesto anual de la institución ($, USD). </a:t>
            </a:r>
          </a:p>
          <a:p>
            <a:pPr algn="l">
              <a:buFont typeface="Arial" pitchFamily="34" charset="0"/>
              <a:buChar char="•"/>
            </a:pPr>
            <a:r>
              <a:rPr lang="es-ES" dirty="0" smtClean="0"/>
              <a:t>Determina la cantidad de víveres a adquirir por los C.AB.</a:t>
            </a:r>
          </a:p>
          <a:p>
            <a:pPr algn="l">
              <a:buFont typeface="Arial" pitchFamily="34" charset="0"/>
              <a:buChar char="•"/>
            </a:pPr>
            <a:r>
              <a:rPr lang="es-ES" dirty="0" smtClean="0"/>
              <a:t>Asesorar a las UU/RR en materia de normativas</a:t>
            </a:r>
          </a:p>
          <a:p>
            <a:pPr algn="l">
              <a:buFont typeface="Arial" pitchFamily="34" charset="0"/>
              <a:buChar char="•"/>
            </a:pPr>
            <a:r>
              <a:rPr lang="es-ES" dirty="0" smtClean="0"/>
              <a:t>Impartir instrucciones</a:t>
            </a:r>
          </a:p>
          <a:p>
            <a:pPr algn="l">
              <a:buFont typeface="Arial" pitchFamily="34" charset="0"/>
              <a:buChar char="•"/>
            </a:pPr>
            <a:r>
              <a:rPr lang="es-ES" dirty="0" smtClean="0"/>
              <a:t>Confeccionar boletines informativos</a:t>
            </a:r>
          </a:p>
          <a:p>
            <a:pPr algn="l"/>
            <a:r>
              <a:rPr lang="es-ES" dirty="0" smtClean="0"/>
              <a:t> </a:t>
            </a:r>
          </a:p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864096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927032" cy="1008112"/>
          </a:xfrm>
        </p:spPr>
        <p:txBody>
          <a:bodyPr>
            <a:normAutofit/>
          </a:bodyPr>
          <a:lstStyle/>
          <a:p>
            <a:pPr algn="ctr"/>
            <a:r>
              <a:rPr lang="es-ES" sz="4800" dirty="0" smtClean="0">
                <a:effectLst/>
                <a:latin typeface="Arial" pitchFamily="34" charset="0"/>
                <a:cs typeface="Arial" pitchFamily="34" charset="0"/>
              </a:rPr>
              <a:t>GENERALIDADES </a:t>
            </a:r>
            <a:endParaRPr lang="es-ES" sz="4800" dirty="0"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348880"/>
            <a:ext cx="8660855" cy="1377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927032" cy="1008112"/>
          </a:xfrm>
        </p:spPr>
        <p:txBody>
          <a:bodyPr>
            <a:normAutofit/>
          </a:bodyPr>
          <a:lstStyle/>
          <a:p>
            <a:pPr algn="ctr"/>
            <a:r>
              <a:rPr lang="es-ES" sz="4800" dirty="0" smtClean="0">
                <a:effectLst/>
                <a:latin typeface="Arial" pitchFamily="34" charset="0"/>
                <a:cs typeface="Arial" pitchFamily="34" charset="0"/>
              </a:rPr>
              <a:t>RACIÓN ARMADA </a:t>
            </a:r>
            <a:endParaRPr lang="es-ES" sz="48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979712" y="3429000"/>
            <a:ext cx="52475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es-CL" dirty="0"/>
          </a:p>
          <a:p>
            <a:pPr algn="just">
              <a:defRPr/>
            </a:pPr>
            <a:r>
              <a:rPr lang="es-CL" u="sng" dirty="0" smtClean="0"/>
              <a:t>Ración </a:t>
            </a:r>
            <a:r>
              <a:rPr lang="es-CL" u="sng" dirty="0"/>
              <a:t>Completa 		Media Ración </a:t>
            </a:r>
          </a:p>
          <a:p>
            <a:pPr algn="just">
              <a:defRPr/>
            </a:pPr>
            <a:r>
              <a:rPr lang="es-CL" dirty="0"/>
              <a:t>- Desayuno 		</a:t>
            </a:r>
            <a:r>
              <a:rPr lang="es-CL" dirty="0" smtClean="0"/>
              <a:t>-  </a:t>
            </a:r>
            <a:r>
              <a:rPr lang="es-CL" dirty="0"/>
              <a:t>Almuerzo </a:t>
            </a:r>
          </a:p>
          <a:p>
            <a:pPr algn="just">
              <a:defRPr/>
            </a:pPr>
            <a:r>
              <a:rPr lang="es-CL" dirty="0"/>
              <a:t>- Almuerzo </a:t>
            </a:r>
          </a:p>
          <a:p>
            <a:pPr algn="just">
              <a:defRPr/>
            </a:pPr>
            <a:r>
              <a:rPr lang="es-CL" dirty="0"/>
              <a:t>- Cena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72816"/>
            <a:ext cx="8726994" cy="112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3568" y="476672"/>
            <a:ext cx="7772400" cy="936104"/>
          </a:xfrm>
        </p:spPr>
        <p:txBody>
          <a:bodyPr>
            <a:normAutofit/>
          </a:bodyPr>
          <a:lstStyle/>
          <a:p>
            <a:pPr algn="ctr"/>
            <a:r>
              <a:rPr lang="es-ES" sz="4800" dirty="0" smtClean="0">
                <a:effectLst/>
                <a:latin typeface="Arial" pitchFamily="34" charset="0"/>
                <a:cs typeface="Arial" pitchFamily="34" charset="0"/>
              </a:rPr>
              <a:t>RACIÓN ARMADA </a:t>
            </a:r>
            <a:endParaRPr lang="es-ES" sz="48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30352" y="1844824"/>
            <a:ext cx="7772400" cy="3960440"/>
          </a:xfrm>
        </p:spPr>
        <p:txBody>
          <a:bodyPr>
            <a:normAutofit fontScale="85000" lnSpcReduction="20000"/>
          </a:bodyPr>
          <a:lstStyle/>
          <a:p>
            <a:r>
              <a:rPr lang="es-ES" sz="2600" dirty="0" smtClean="0">
                <a:latin typeface="Arial" pitchFamily="34" charset="0"/>
                <a:cs typeface="Arial" pitchFamily="34" charset="0"/>
              </a:rPr>
              <a:t>La Dirección de Abastecimiento de la Armada, fijará en forma     periódica el valor de la Ración Armada, de acuerdo a análisis y evaluación de la situación.</a:t>
            </a:r>
          </a:p>
          <a:p>
            <a:endParaRPr lang="es-ES" sz="2600" dirty="0" smtClean="0">
              <a:latin typeface="Arial" pitchFamily="34" charset="0"/>
              <a:cs typeface="Arial" pitchFamily="34" charset="0"/>
            </a:endParaRPr>
          </a:p>
          <a:p>
            <a:r>
              <a:rPr lang="es-ES" sz="2600" dirty="0" smtClean="0">
                <a:latin typeface="Arial" pitchFamily="34" charset="0"/>
                <a:cs typeface="Arial" pitchFamily="34" charset="0"/>
              </a:rPr>
              <a:t>Dicho valor será determinado basándose en el precio que la D.AB.A. obtenga de sus proveedores por los diferentes elementos que componen la Ración Armada</a:t>
            </a:r>
          </a:p>
          <a:p>
            <a:endParaRPr lang="es-ES" sz="2600" dirty="0" smtClean="0">
              <a:latin typeface="Arial" pitchFamily="34" charset="0"/>
              <a:cs typeface="Arial" pitchFamily="34" charset="0"/>
            </a:endParaRPr>
          </a:p>
          <a:p>
            <a:r>
              <a:rPr lang="es-ES" sz="2600" dirty="0" smtClean="0">
                <a:latin typeface="Arial" pitchFamily="34" charset="0"/>
                <a:cs typeface="Arial" pitchFamily="34" charset="0"/>
              </a:rPr>
              <a:t>El valor de la Ración Armada y el valor de sus componentes, será informado por la D.AB.A. a los Mandos, Comisarios y Jefes de Departamento de Abastecimiento y Finanzas, por intermedio de un boletín informativo. (INFODABA).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927032" cy="1008112"/>
          </a:xfrm>
        </p:spPr>
        <p:txBody>
          <a:bodyPr>
            <a:normAutofit/>
          </a:bodyPr>
          <a:lstStyle/>
          <a:p>
            <a:pPr algn="ctr"/>
            <a:r>
              <a:rPr lang="es-ES" sz="4800" dirty="0" smtClean="0">
                <a:effectLst/>
                <a:latin typeface="Arial" pitchFamily="34" charset="0"/>
                <a:cs typeface="Arial" pitchFamily="34" charset="0"/>
              </a:rPr>
              <a:t>RACIÓN ARMADA </a:t>
            </a:r>
            <a:endParaRPr lang="es-ES" sz="48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683568" y="1628800"/>
            <a:ext cx="82089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SUPLEMENTOS A LA RACIÓN ARMADA POR MAYOR ÍNDICE DE</a:t>
            </a:r>
          </a:p>
          <a:p>
            <a:r>
              <a:rPr lang="es-CL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COSTO DE VIDA EN REGIONES DETERMINADAS </a:t>
            </a:r>
            <a:r>
              <a:rPr lang="es-CL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CIRCUNSTANCIAS ESPECIALES</a:t>
            </a:r>
            <a:endParaRPr lang="es-CL" sz="2000" dirty="0">
              <a:solidFill>
                <a:schemeClr val="accent3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83568" y="2644463"/>
            <a:ext cx="806489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En un 15%: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1) Personal embarcado en las Unidades de la IV Zona Naval y en aquellas que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posean dotaciones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menores de 50 hombres.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2) Personal Infantes de Marina y Naval de dotación en los Destacamentos I.M. y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aquel que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sea designado en Comisión a estas Unidades.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3) Personal de dotación en el Comando de Fuerzas Especiales.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4) Cadetes y Grumetes.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5) Aspirantes Navales en los Centros de Instrucción.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6) Conscriptos del Servicio Militar Obligatorio en los Centros de Instrucción de Reclutas.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7) Buzos de Salvatajes sólo por los períodos en que este personal, efectúe tareas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o cursos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que le impliquen un trabajo intensivo en la actividad de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buceo.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927032" cy="1008112"/>
          </a:xfrm>
        </p:spPr>
        <p:txBody>
          <a:bodyPr>
            <a:normAutofit/>
          </a:bodyPr>
          <a:lstStyle/>
          <a:p>
            <a:pPr algn="ctr"/>
            <a:r>
              <a:rPr lang="es-ES" sz="4800" dirty="0" smtClean="0">
                <a:effectLst/>
                <a:latin typeface="Arial" pitchFamily="34" charset="0"/>
                <a:cs typeface="Arial" pitchFamily="34" charset="0"/>
              </a:rPr>
              <a:t>RACIÓN ARMADA </a:t>
            </a:r>
            <a:endParaRPr lang="es-ES" sz="48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683568" y="1400075"/>
            <a:ext cx="82089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SUPLEMENTOS A LA RACIÓN ARMADA POR MAYOR ÍNDICE DE</a:t>
            </a:r>
          </a:p>
          <a:p>
            <a:r>
              <a:rPr lang="es-CL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COSTO DE VIDA EN REGIONES DETERMINADAS </a:t>
            </a:r>
            <a:r>
              <a:rPr lang="es-CL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CIRCUNSTANCIAS ESPECIALES</a:t>
            </a:r>
            <a:endParaRPr lang="es-CL" sz="2000" dirty="0">
              <a:solidFill>
                <a:schemeClr val="accent3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22653" y="2408187"/>
            <a:ext cx="82809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/>
              <a:t>En un 20 </a:t>
            </a:r>
            <a:r>
              <a:rPr lang="es-CL" dirty="0" smtClean="0"/>
              <a:t>%:</a:t>
            </a:r>
          </a:p>
          <a:p>
            <a:r>
              <a:rPr lang="es-CL" dirty="0" smtClean="0"/>
              <a:t> </a:t>
            </a:r>
            <a:r>
              <a:rPr lang="es-CL" dirty="0"/>
              <a:t>Personal de dotación en Unidades en reparaciones fuera del Puerto Base</a:t>
            </a:r>
            <a:r>
              <a:rPr lang="es-CL" dirty="0" smtClean="0"/>
              <a:t>.</a:t>
            </a:r>
          </a:p>
          <a:p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/>
              <a:t>En un 30%:</a:t>
            </a:r>
          </a:p>
          <a:p>
            <a:r>
              <a:rPr lang="es-CL" dirty="0"/>
              <a:t>1) Personal que se desempeñe en puestos visuales de señales (P.V.S.).</a:t>
            </a:r>
          </a:p>
          <a:p>
            <a:r>
              <a:rPr lang="es-CL" dirty="0"/>
              <a:t>2) Personal durante los días de operativos y acciones bélicas, en Tiempo de Guerra </a:t>
            </a:r>
            <a:r>
              <a:rPr lang="es-CL" dirty="0" smtClean="0"/>
              <a:t>o Conmoción </a:t>
            </a:r>
            <a:r>
              <a:rPr lang="es-CL" dirty="0"/>
              <a:t>Interna.</a:t>
            </a:r>
          </a:p>
          <a:p>
            <a:r>
              <a:rPr lang="es-CL" dirty="0"/>
              <a:t>3) Personal sólo en los días en que cumpla comisiones derivadas de la aplicación de</a:t>
            </a:r>
          </a:p>
          <a:p>
            <a:r>
              <a:rPr lang="es-CL" dirty="0"/>
              <a:t>Planes de Seguridad Interior, dispuestas por el Mando Operativo o Guarnicional.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1744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927032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es-ES" sz="4800" dirty="0" smtClean="0">
                <a:effectLst/>
                <a:latin typeface="Arial" pitchFamily="34" charset="0"/>
                <a:cs typeface="Arial" pitchFamily="34" charset="0"/>
              </a:rPr>
              <a:t>RACIÓN ARMADA </a:t>
            </a:r>
            <a:endParaRPr lang="es-ES" sz="48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678888" y="1196752"/>
            <a:ext cx="82089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SUPLEMENTOS A LA RACIÓN ARMADA POR MAYOR ÍNDICE DE</a:t>
            </a:r>
          </a:p>
          <a:p>
            <a:r>
              <a:rPr lang="es-CL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COSTO DE VIDA EN REGIONES DETERMINADAS </a:t>
            </a:r>
            <a:r>
              <a:rPr lang="es-CL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CIRCUNSTANCIAS ESPECIALES</a:t>
            </a:r>
            <a:endParaRPr lang="es-CL" sz="2000" dirty="0">
              <a:solidFill>
                <a:schemeClr val="accent3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78673" y="2215309"/>
            <a:ext cx="82809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/>
              <a:t>En un 40%:</a:t>
            </a:r>
          </a:p>
          <a:p>
            <a:r>
              <a:rPr lang="es-CL" dirty="0"/>
              <a:t>Personal de dotación del Comando de Fuerzas Especiales, que integra los Grupos</a:t>
            </a:r>
          </a:p>
          <a:p>
            <a:r>
              <a:rPr lang="es-CL" dirty="0"/>
              <a:t>Operativos de “Unidad de Buceadores de Combate, Unidad Táctica de Comandos y </a:t>
            </a:r>
            <a:r>
              <a:rPr lang="es-CL" dirty="0" smtClean="0"/>
              <a:t>la Partida </a:t>
            </a:r>
            <a:r>
              <a:rPr lang="es-CL" dirty="0"/>
              <a:t>de Apoyo Logístico Especial</a:t>
            </a:r>
            <a:r>
              <a:rPr lang="es-CL" dirty="0" smtClean="0"/>
              <a:t>”.</a:t>
            </a:r>
          </a:p>
          <a:p>
            <a:endParaRPr lang="es-CL" dirty="0"/>
          </a:p>
          <a:p>
            <a:r>
              <a:rPr lang="es-CL" dirty="0"/>
              <a:t>e.- En un 50%:</a:t>
            </a:r>
          </a:p>
          <a:p>
            <a:r>
              <a:rPr lang="es-CL" dirty="0"/>
              <a:t>1) Para los Conscriptos del Servicio Militar Obligatorio (S.M.O.) en los días de su</a:t>
            </a:r>
          </a:p>
          <a:p>
            <a:r>
              <a:rPr lang="es-CL" dirty="0"/>
              <a:t>licenciamiento.</a:t>
            </a:r>
          </a:p>
          <a:p>
            <a:r>
              <a:rPr lang="es-CL" dirty="0"/>
              <a:t>2) Para el Personal racionado los días 21 de Mayo y 18 de Septiembre de cada año.</a:t>
            </a:r>
          </a:p>
          <a:p>
            <a:r>
              <a:rPr lang="es-CL" dirty="0"/>
              <a:t>3) Personal embarcado:</a:t>
            </a:r>
          </a:p>
          <a:p>
            <a:r>
              <a:rPr lang="es-CL" dirty="0"/>
              <a:t>-</a:t>
            </a:r>
            <a:r>
              <a:rPr lang="es-CL" dirty="0" smtClean="0"/>
              <a:t> </a:t>
            </a:r>
            <a:r>
              <a:rPr lang="es-CL" dirty="0"/>
              <a:t>Durante días de navegación.</a:t>
            </a:r>
          </a:p>
          <a:p>
            <a:r>
              <a:rPr lang="es-CL" dirty="0"/>
              <a:t>-</a:t>
            </a:r>
            <a:r>
              <a:rPr lang="es-CL" dirty="0" smtClean="0"/>
              <a:t> </a:t>
            </a:r>
            <a:r>
              <a:rPr lang="es-CL" dirty="0"/>
              <a:t>Permanencia de la Unidad fuera del Puerto Base exceptuando los períodos de</a:t>
            </a:r>
          </a:p>
          <a:p>
            <a:r>
              <a:rPr lang="es-CL" dirty="0"/>
              <a:t>reparaciones.</a:t>
            </a:r>
          </a:p>
          <a:p>
            <a:r>
              <a:rPr lang="es-CL" dirty="0"/>
              <a:t>-</a:t>
            </a:r>
            <a:r>
              <a:rPr lang="es-CL" dirty="0" smtClean="0"/>
              <a:t> </a:t>
            </a:r>
            <a:r>
              <a:rPr lang="es-CL" dirty="0"/>
              <a:t>Cuando por Inspección de Combate o Combate Real, se disponga Rancho de</a:t>
            </a:r>
          </a:p>
          <a:p>
            <a:r>
              <a:rPr lang="es-CL" dirty="0"/>
              <a:t>Combate.</a:t>
            </a:r>
          </a:p>
          <a:p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5284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927032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es-ES" sz="4800" dirty="0" smtClean="0">
                <a:effectLst/>
                <a:latin typeface="Arial" pitchFamily="34" charset="0"/>
                <a:cs typeface="Arial" pitchFamily="34" charset="0"/>
              </a:rPr>
              <a:t>RACIÓN ARMADA </a:t>
            </a:r>
            <a:endParaRPr lang="es-ES" sz="48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678888" y="1196752"/>
            <a:ext cx="82089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SUPLEMENTOS A LA RACIÓN ARMADA POR MAYOR ÍNDICE DE</a:t>
            </a:r>
          </a:p>
          <a:p>
            <a:r>
              <a:rPr lang="es-CL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COSTO DE VIDA EN REGIONES DETERMINADAS </a:t>
            </a:r>
            <a:r>
              <a:rPr lang="es-CL" sz="2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CIRCUNSTANCIAS ESPECIALES</a:t>
            </a:r>
            <a:endParaRPr lang="es-CL" sz="2000" dirty="0">
              <a:solidFill>
                <a:schemeClr val="accent3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78673" y="2215309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/>
              <a:t>En un 60%:</a:t>
            </a:r>
          </a:p>
          <a:p>
            <a:r>
              <a:rPr lang="es-CL" dirty="0"/>
              <a:t>Para el Personal embarcado en submarinos, cuando estos últimos deban cumplir</a:t>
            </a:r>
          </a:p>
          <a:p>
            <a:r>
              <a:rPr lang="es-CL" dirty="0"/>
              <a:t>comisiones superiores a 12 días de duración en </a:t>
            </a:r>
            <a:r>
              <a:rPr lang="es-CL" dirty="0" smtClean="0"/>
              <a:t>la mar.</a:t>
            </a:r>
          </a:p>
          <a:p>
            <a:endParaRPr lang="es-CL" dirty="0" smtClean="0"/>
          </a:p>
          <a:p>
            <a:r>
              <a:rPr lang="es-CL" dirty="0" smtClean="0"/>
              <a:t>En un 200%:</a:t>
            </a:r>
          </a:p>
          <a:p>
            <a:r>
              <a:rPr lang="es-CL" dirty="0" smtClean="0"/>
              <a:t>Para </a:t>
            </a:r>
            <a:r>
              <a:rPr lang="es-CL" dirty="0"/>
              <a:t>el Personal Alumno e Instructores de los Cursos de Buzos Tácticos, Comandos I.M.,</a:t>
            </a:r>
          </a:p>
          <a:p>
            <a:r>
              <a:rPr lang="es-CL" dirty="0"/>
              <a:t>Buceo y Combate Cuerpo a Cuerpo.</a:t>
            </a: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48004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208912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es-ES" sz="4800" dirty="0" smtClean="0">
                <a:effectLst/>
                <a:latin typeface="Arial" pitchFamily="34" charset="0"/>
                <a:cs typeface="Arial" pitchFamily="34" charset="0"/>
              </a:rPr>
              <a:t>ALIMENTACIÓN CONTRATADA</a:t>
            </a:r>
            <a:endParaRPr lang="es-ES" sz="48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65025" y="1484784"/>
            <a:ext cx="82809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CL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Direcabas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 es  la única autorizada a suscribir contratos de suministros por concepto de alimentación.</a:t>
            </a:r>
          </a:p>
          <a:p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El departamento IV Finanzas de la </a:t>
            </a:r>
            <a:r>
              <a:rPr lang="es-CL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Direcabas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 será la encargada de efectuar el pago oportuno a la empresa.</a:t>
            </a:r>
          </a:p>
          <a:p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Las empresas que proporcionen este servicio deben ofrecer los siguientes ejercicios:</a:t>
            </a:r>
          </a:p>
          <a:p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Desayuno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Almuerzo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Once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Cena 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49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208912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es-ES" sz="4800" dirty="0" smtClean="0">
                <a:effectLst/>
                <a:latin typeface="Arial" pitchFamily="34" charset="0"/>
                <a:cs typeface="Arial" pitchFamily="34" charset="0"/>
              </a:rPr>
              <a:t>ALIMENTACIÓN CONTRATADA</a:t>
            </a:r>
            <a:endParaRPr lang="es-ES" sz="48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65025" y="1484784"/>
            <a:ext cx="82809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Se debe nombrar un Controlador de rancho, la cual debe efectuar anualmente una capacitación para controladores de rancho impartidas por la institución.</a:t>
            </a: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Se debe confeccionar una O.T.I. donde quedaran plasmadas las funciones y obligaciones del Controlador de rancho.</a:t>
            </a:r>
          </a:p>
          <a:p>
            <a:pPr algn="just"/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Si el concesionario no cumple, se deben aplicar las multas correspondientes y dejar plasmado en la hoja de control de rancho las observaciones que hubieren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93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67544" y="908720"/>
            <a:ext cx="8208912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es-ES" sz="4800" dirty="0" smtClean="0">
                <a:effectLst/>
                <a:latin typeface="Arial" pitchFamily="34" charset="0"/>
                <a:cs typeface="Arial" pitchFamily="34" charset="0"/>
              </a:rPr>
              <a:t>CAUSAS DE LA PERDIDAD DEL RACIONAMIENTO</a:t>
            </a:r>
            <a:endParaRPr lang="es-ES" sz="48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65025" y="1484784"/>
            <a:ext cx="8280920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¿Quién tiene derecho a racionamiento?</a:t>
            </a:r>
          </a:p>
          <a:p>
            <a:endParaRPr lang="es-C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Planta.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Contrata.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 la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reserva llamado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al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Servicio Activo.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Conscriptos.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Profesores Civiles.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Obreros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 Jornal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Cadetes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y Grumetes.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56575" y="4099329"/>
            <a:ext cx="777686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¿Cuándo se pierde el derecho a racionamiento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Falto a una lista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Cuando se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encuentra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 en comisión con viático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Hospitalizado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Cuando se encuentra realizando permiso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29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67544" y="908720"/>
            <a:ext cx="8208912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es-ES" sz="4800" dirty="0" smtClean="0">
                <a:effectLst/>
                <a:latin typeface="Arial" pitchFamily="34" charset="0"/>
                <a:cs typeface="Arial" pitchFamily="34" charset="0"/>
              </a:rPr>
              <a:t>FUENTES DE OBTENCIÓN DE VIVERES</a:t>
            </a:r>
            <a:endParaRPr lang="es-ES" sz="48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976257" y="2594262"/>
            <a:ext cx="2160240" cy="55962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SE DETERMINAN LAS CANTIDADES </a:t>
            </a:r>
            <a:endParaRPr lang="es-CL" dirty="0"/>
          </a:p>
        </p:txBody>
      </p:sp>
      <p:sp>
        <p:nvSpPr>
          <p:cNvPr id="6" name="Rectángulo redondeado 5"/>
          <p:cNvSpPr/>
          <p:nvPr/>
        </p:nvSpPr>
        <p:spPr>
          <a:xfrm>
            <a:off x="3120273" y="1495413"/>
            <a:ext cx="1872208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CONFECCION DE MENU</a:t>
            </a:r>
            <a:endParaRPr lang="es-CL" dirty="0"/>
          </a:p>
        </p:txBody>
      </p:sp>
      <p:sp>
        <p:nvSpPr>
          <p:cNvPr id="7" name="Rombo 6"/>
          <p:cNvSpPr/>
          <p:nvPr/>
        </p:nvSpPr>
        <p:spPr>
          <a:xfrm>
            <a:off x="3372301" y="4608106"/>
            <a:ext cx="1620180" cy="1099647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dirty="0" smtClean="0"/>
              <a:t>STOCK</a:t>
            </a:r>
            <a:endParaRPr lang="es-CL" sz="1400" dirty="0"/>
          </a:p>
        </p:txBody>
      </p:sp>
      <p:sp>
        <p:nvSpPr>
          <p:cNvPr id="8" name="CuadroTexto 7"/>
          <p:cNvSpPr txBox="1"/>
          <p:nvPr/>
        </p:nvSpPr>
        <p:spPr>
          <a:xfrm>
            <a:off x="7462187" y="4603932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SI</a:t>
            </a:r>
            <a:endParaRPr lang="es-CL" dirty="0"/>
          </a:p>
        </p:txBody>
      </p:sp>
      <p:sp>
        <p:nvSpPr>
          <p:cNvPr id="9" name="CuadroTexto 8"/>
          <p:cNvSpPr txBox="1"/>
          <p:nvPr/>
        </p:nvSpPr>
        <p:spPr>
          <a:xfrm>
            <a:off x="5357719" y="497326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NO</a:t>
            </a:r>
            <a:endParaRPr lang="es-CL" dirty="0"/>
          </a:p>
        </p:txBody>
      </p:sp>
      <p:sp>
        <p:nvSpPr>
          <p:cNvPr id="10" name="Rectángulo 9"/>
          <p:cNvSpPr/>
          <p:nvPr/>
        </p:nvSpPr>
        <p:spPr>
          <a:xfrm>
            <a:off x="2976257" y="3592786"/>
            <a:ext cx="2160240" cy="8443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SE DETERMINAN FORMAS DE OBTENCION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6924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5 Imagen" descr="frutacolores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1" y="1756034"/>
            <a:ext cx="3473752" cy="5063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548191" y="641276"/>
            <a:ext cx="6250819" cy="71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028" tIns="47015" rIns="94028" bIns="47015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s-ES" altLang="es-CL" sz="29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OBJETIVO</a:t>
            </a:r>
          </a:p>
        </p:txBody>
      </p:sp>
      <p:sp>
        <p:nvSpPr>
          <p:cNvPr id="8196" name="5 Marcador de contenido"/>
          <p:cNvSpPr>
            <a:spLocks noGrp="1"/>
          </p:cNvSpPr>
          <p:nvPr>
            <p:ph type="subTitle" idx="1"/>
          </p:nvPr>
        </p:nvSpPr>
        <p:spPr>
          <a:xfrm>
            <a:off x="611560" y="1340768"/>
            <a:ext cx="7854696" cy="1752600"/>
          </a:xfrm>
        </p:spPr>
        <p:txBody>
          <a:bodyPr/>
          <a:lstStyle/>
          <a:p>
            <a:pPr marL="625463" indent="-625463" algn="just">
              <a:buFont typeface="Wingdings" pitchFamily="2" charset="2"/>
              <a:buChar char="ü"/>
            </a:pPr>
            <a:r>
              <a:rPr lang="es-CL" sz="2500" dirty="0" smtClean="0"/>
              <a:t>Suministrar una alimentación de mejor calidad y más saludable a las dotaciones, contribuyendo a mejorar los estándares actuales de bienestar y salud del personal. </a:t>
            </a:r>
          </a:p>
          <a:p>
            <a:pPr marL="625463" indent="-625463"/>
            <a:endParaRPr lang="es-CL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2 CuadroTexto"/>
          <p:cNvSpPr txBox="1">
            <a:spLocks noChangeArrowheads="1"/>
          </p:cNvSpPr>
          <p:nvPr/>
        </p:nvSpPr>
        <p:spPr bwMode="auto">
          <a:xfrm>
            <a:off x="827088" y="1773238"/>
            <a:ext cx="6121400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L"/>
          </a:p>
          <a:p>
            <a:endParaRPr lang="es-CL"/>
          </a:p>
          <a:p>
            <a:endParaRPr lang="es-CL">
              <a:solidFill>
                <a:srgbClr val="002060"/>
              </a:solidFill>
            </a:endParaRPr>
          </a:p>
          <a:p>
            <a:endParaRPr lang="es-CL">
              <a:solidFill>
                <a:srgbClr val="002060"/>
              </a:solidFill>
            </a:endParaRPr>
          </a:p>
          <a:p>
            <a:r>
              <a:rPr lang="es-CL">
                <a:solidFill>
                  <a:srgbClr val="002060"/>
                </a:solidFill>
              </a:rPr>
              <a:t> </a:t>
            </a:r>
          </a:p>
          <a:p>
            <a:endParaRPr lang="es-CL"/>
          </a:p>
          <a:p>
            <a:endParaRPr lang="es-CL"/>
          </a:p>
        </p:txBody>
      </p:sp>
      <p:sp>
        <p:nvSpPr>
          <p:cNvPr id="2203" name="7 CuadroTexto"/>
          <p:cNvSpPr txBox="1">
            <a:spLocks noChangeArrowheads="1"/>
          </p:cNvSpPr>
          <p:nvPr/>
        </p:nvSpPr>
        <p:spPr bwMode="auto">
          <a:xfrm>
            <a:off x="251520" y="1412776"/>
            <a:ext cx="6121400" cy="5232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Menús confeccionados en conjunto con </a:t>
            </a:r>
            <a:r>
              <a:rPr lang="es-CL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Experto en </a:t>
            </a:r>
            <a:r>
              <a:rPr lang="es-CL" b="1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Nutrigenómica</a:t>
            </a:r>
            <a:r>
              <a:rPr lang="es-CL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, Ingenieros en Alimentos DIRECABAS y Nutricionista DIRECSAN.</a:t>
            </a:r>
            <a:endParaRPr lang="es-CL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355600" indent="-355600" algn="just">
              <a:buFont typeface="Wingdings" pitchFamily="2" charset="2"/>
              <a:buChar char="ü"/>
              <a:defRPr/>
            </a:pPr>
            <a:endParaRPr lang="es-CL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En concordancia a programa “Elige Vivir Sano” y a Guías Alimentarias para la Población del Ministerio de Salud.</a:t>
            </a:r>
          </a:p>
          <a:p>
            <a:pPr marL="355600" indent="-355600" algn="just">
              <a:defRPr/>
            </a:pPr>
            <a:endParaRPr lang="es-CL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Implementación definitiva en todas </a:t>
            </a:r>
            <a:r>
              <a:rPr lang="es-CL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las Unidades y reparticiones que cuentan con alimentación Institucional en la Armada.</a:t>
            </a:r>
            <a:endParaRPr lang="es-CL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355600" indent="-355600" algn="just">
              <a:buFont typeface="Wingdings" pitchFamily="2" charset="2"/>
              <a:buChar char="ü"/>
              <a:defRPr/>
            </a:pPr>
            <a:endParaRPr lang="es-CL" b="1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Difusión en todas las Zonas mediante: “</a:t>
            </a:r>
            <a:r>
              <a:rPr lang="es-CL" b="1" i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Jornada  Alimentación Saludable y Buenas Prácticas de Manufactura</a:t>
            </a:r>
            <a:r>
              <a:rPr lang="es-CL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”</a:t>
            </a:r>
          </a:p>
          <a:p>
            <a:pPr marL="355600" indent="-355600" algn="just">
              <a:buFont typeface="Wingdings" pitchFamily="2" charset="2"/>
              <a:buChar char="ü"/>
              <a:defRPr/>
            </a:pPr>
            <a:endParaRPr lang="es-CL" sz="1600" b="1" dirty="0">
              <a:solidFill>
                <a:srgbClr val="002060"/>
              </a:solidFill>
            </a:endParaRPr>
          </a:p>
          <a:p>
            <a:pPr>
              <a:defRPr/>
            </a:pPr>
            <a:endParaRPr lang="es-CL" sz="1600" b="1" dirty="0">
              <a:solidFill>
                <a:srgbClr val="002060"/>
              </a:solidFill>
            </a:endParaRPr>
          </a:p>
          <a:p>
            <a:pPr>
              <a:defRPr/>
            </a:pPr>
            <a:endParaRPr lang="es-CL" sz="1600" b="1" dirty="0">
              <a:solidFill>
                <a:srgbClr val="002060"/>
              </a:solidFill>
            </a:endParaRPr>
          </a:p>
          <a:p>
            <a:pPr>
              <a:defRPr/>
            </a:pPr>
            <a:endParaRPr lang="es-CL" sz="1600" b="1" dirty="0">
              <a:solidFill>
                <a:srgbClr val="002060"/>
              </a:solidFill>
            </a:endParaRPr>
          </a:p>
        </p:txBody>
      </p:sp>
      <p:pic>
        <p:nvPicPr>
          <p:cNvPr id="3077" name="5 Imagen" descr="frutacolores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0537" y="1961250"/>
            <a:ext cx="2303463" cy="326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161" descr="C:\Users\direcabasoperalimen2\Desktop\2014\MENU POR ZONAS\FOTOS JORNADA\logo-elige-vivir-sa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5300663"/>
            <a:ext cx="1354138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1 Título"/>
          <p:cNvSpPr txBox="1">
            <a:spLocks/>
          </p:cNvSpPr>
          <p:nvPr/>
        </p:nvSpPr>
        <p:spPr>
          <a:xfrm>
            <a:off x="598118" y="619765"/>
            <a:ext cx="8229600" cy="62801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CL" sz="28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+mj-lt"/>
                <a:ea typeface="+mj-ea"/>
                <a:cs typeface="+mj-cs"/>
              </a:rPr>
              <a:t>MENÚ SALUDABLE</a:t>
            </a:r>
            <a:endParaRPr kumimoji="0" lang="es-C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20000"/>
                  <a:lumOff val="8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221</TotalTime>
  <Words>1011</Words>
  <Application>Microsoft Office PowerPoint</Application>
  <PresentationFormat>Presentación en pantalla (4:3)</PresentationFormat>
  <Paragraphs>152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Arial</vt:lpstr>
      <vt:lpstr>Calibri</vt:lpstr>
      <vt:lpstr>Constantia</vt:lpstr>
      <vt:lpstr>Wingdings</vt:lpstr>
      <vt:lpstr>Wingdings 2</vt:lpstr>
      <vt:lpstr>Flujo</vt:lpstr>
      <vt:lpstr>CONTROL Y MOVIMIENTO DE VIVERES</vt:lpstr>
      <vt:lpstr>TEMARIO</vt:lpstr>
      <vt:lpstr>NORMATIVA VIGENTE</vt:lpstr>
      <vt:lpstr>GENERALIDADES </vt:lpstr>
      <vt:lpstr>GENERALIDADES </vt:lpstr>
      <vt:lpstr>RACIÓN ARMADA </vt:lpstr>
      <vt:lpstr>RACIÓN ARMADA </vt:lpstr>
      <vt:lpstr>RACIÓN ARMADA </vt:lpstr>
      <vt:lpstr>RACIÓN ARMADA </vt:lpstr>
      <vt:lpstr>RACIÓN ARMADA </vt:lpstr>
      <vt:lpstr>RACIÓN ARMADA </vt:lpstr>
      <vt:lpstr>ALIMENTACIÓN CONTRATADA</vt:lpstr>
      <vt:lpstr>ALIMENTACIÓN CONTRATADA</vt:lpstr>
      <vt:lpstr>CAUSAS DE LA PERDIDAD DEL RACIONAMIENTO</vt:lpstr>
      <vt:lpstr>FUENTES DE OBTENCIÓN DE VIVERES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 Y MOVIMIENTO DE VIVERES</dc:title>
  <dc:creator>Ayud. Enc. Presupuesto, M1 Maria Villanueva</dc:creator>
  <cp:lastModifiedBy>usuario</cp:lastModifiedBy>
  <cp:revision>22</cp:revision>
  <dcterms:created xsi:type="dcterms:W3CDTF">2016-10-18T18:54:59Z</dcterms:created>
  <dcterms:modified xsi:type="dcterms:W3CDTF">2016-10-19T02:35:33Z</dcterms:modified>
</cp:coreProperties>
</file>