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0" r:id="rId3"/>
    <p:sldId id="261" r:id="rId4"/>
    <p:sldId id="262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262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168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199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137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895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9030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3833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0612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5750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1710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08768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3B861-BCF1-4C85-B96A-E28438161EB0}" type="datetimeFigureOut">
              <a:rPr lang="es-CL" smtClean="0"/>
              <a:t>26-03-2024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F8097-55CC-4F23-B3C0-EF80E78224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7467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38469" y="3515140"/>
            <a:ext cx="9144000" cy="1687098"/>
          </a:xfrm>
        </p:spPr>
        <p:txBody>
          <a:bodyPr/>
          <a:lstStyle/>
          <a:p>
            <a:r>
              <a:rPr lang="es-CL" b="1" dirty="0" smtClean="0">
                <a:solidFill>
                  <a:schemeClr val="bg1"/>
                </a:solidFill>
              </a:rPr>
              <a:t>TERMOQUÍMICA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8469" y="5202238"/>
            <a:ext cx="9144000" cy="1655762"/>
          </a:xfrm>
        </p:spPr>
        <p:txBody>
          <a:bodyPr/>
          <a:lstStyle/>
          <a:p>
            <a:r>
              <a:rPr lang="es-CL" b="1" dirty="0" smtClean="0">
                <a:solidFill>
                  <a:srgbClr val="FF0000"/>
                </a:solidFill>
              </a:rPr>
              <a:t>ENTALPÍA Y CALORIMETRÍA</a:t>
            </a:r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076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altLang="es-CL" b="1" dirty="0"/>
              <a:t>Entalpía (H)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altLang="es-CL" dirty="0"/>
              <a:t>Energía: calor de reacción</a:t>
            </a:r>
            <a:r>
              <a:rPr lang="es-CL" altLang="es-CL" dirty="0" smtClean="0"/>
              <a:t>.</a:t>
            </a:r>
          </a:p>
          <a:p>
            <a:endParaRPr lang="es-CL" altLang="es-CL" dirty="0"/>
          </a:p>
          <a:p>
            <a:r>
              <a:rPr lang="es-CL" altLang="es-CL" dirty="0"/>
              <a:t>Endotérmica (H positivo</a:t>
            </a:r>
            <a:r>
              <a:rPr lang="es-CL" altLang="es-CL" dirty="0" smtClean="0"/>
              <a:t>)</a:t>
            </a:r>
          </a:p>
          <a:p>
            <a:endParaRPr lang="es-CL" altLang="es-CL" dirty="0"/>
          </a:p>
          <a:p>
            <a:r>
              <a:rPr lang="es-CL" altLang="es-CL" dirty="0"/>
              <a:t>Exotérmica (H negativo</a:t>
            </a:r>
            <a:r>
              <a:rPr lang="es-CL" altLang="es-CL" dirty="0" smtClean="0"/>
              <a:t>)</a:t>
            </a:r>
          </a:p>
          <a:p>
            <a:endParaRPr lang="es-CL" altLang="es-CL" dirty="0"/>
          </a:p>
          <a:p>
            <a:r>
              <a:rPr lang="es-CL" altLang="es-CL" dirty="0"/>
              <a:t>Unidades: KJ/mol; J/mol; Kcal/mol; </a:t>
            </a:r>
            <a:r>
              <a:rPr lang="es-CL" altLang="es-CL" dirty="0" smtClean="0"/>
              <a:t>cal/mol</a:t>
            </a:r>
          </a:p>
          <a:p>
            <a:endParaRPr lang="es-CL" altLang="es-CL" dirty="0"/>
          </a:p>
          <a:p>
            <a:r>
              <a:rPr lang="es-CL" altLang="es-CL" dirty="0"/>
              <a:t>1 caloría = 4,18 Joule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63576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161"/>
          </a:xfrm>
        </p:spPr>
        <p:txBody>
          <a:bodyPr/>
          <a:lstStyle/>
          <a:p>
            <a:pPr algn="ctr"/>
            <a:r>
              <a:rPr lang="es-CL" altLang="es-CL" b="1" dirty="0"/>
              <a:t>Ley de </a:t>
            </a:r>
            <a:r>
              <a:rPr lang="es-CL" altLang="es-CL" b="1" dirty="0" err="1"/>
              <a:t>Hess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5003074"/>
          </a:xfrm>
        </p:spPr>
        <p:txBody>
          <a:bodyPr>
            <a:normAutofit lnSpcReduction="10000"/>
          </a:bodyPr>
          <a:lstStyle/>
          <a:p>
            <a:r>
              <a:rPr lang="es-CL" altLang="es-CL" b="1" dirty="0"/>
              <a:t>∑ n ∆ H</a:t>
            </a:r>
            <a:r>
              <a:rPr lang="es-CL" altLang="es-CL" b="1" baseline="-25000" dirty="0"/>
              <a:t>P  </a:t>
            </a:r>
            <a:r>
              <a:rPr lang="es-CL" altLang="es-CL" b="1" dirty="0"/>
              <a:t>- ∑ n ∆ H</a:t>
            </a:r>
            <a:r>
              <a:rPr lang="es-CL" altLang="es-CL" b="1" baseline="-25000" dirty="0"/>
              <a:t>R</a:t>
            </a:r>
            <a:r>
              <a:rPr lang="es-CL" altLang="es-CL" b="1" dirty="0"/>
              <a:t> =   ∆ </a:t>
            </a:r>
            <a:r>
              <a:rPr lang="es-CL" altLang="es-CL" b="1" dirty="0" err="1"/>
              <a:t>H</a:t>
            </a:r>
            <a:r>
              <a:rPr lang="es-CL" altLang="es-CL" b="1" baseline="-25000" dirty="0" err="1"/>
              <a:t>Reacción</a:t>
            </a:r>
            <a:r>
              <a:rPr lang="es-CL" altLang="es-CL" b="1" dirty="0"/>
              <a:t>  </a:t>
            </a:r>
            <a:endParaRPr lang="es-CL" altLang="es-CL" b="1" dirty="0" smtClean="0"/>
          </a:p>
          <a:p>
            <a:pPr>
              <a:spcBef>
                <a:spcPct val="0"/>
              </a:spcBef>
              <a:buNone/>
            </a:pPr>
            <a:endParaRPr lang="es-CL" altLang="es-CL" b="1" dirty="0" smtClean="0"/>
          </a:p>
          <a:p>
            <a:pPr>
              <a:spcBef>
                <a:spcPct val="0"/>
              </a:spcBef>
              <a:buNone/>
            </a:pPr>
            <a:r>
              <a:rPr lang="es-CL" altLang="es-CL" sz="2000" dirty="0" smtClean="0">
                <a:ea typeface="Calibri" panose="020F0502020204030204" pitchFamily="34" charset="0"/>
                <a:cs typeface="Arial" panose="020B0604020202020204" pitchFamily="34" charset="0"/>
              </a:rPr>
              <a:t>Ejemplo:</a:t>
            </a:r>
          </a:p>
          <a:p>
            <a:pPr>
              <a:spcBef>
                <a:spcPct val="0"/>
              </a:spcBef>
              <a:buNone/>
            </a:pPr>
            <a:endParaRPr lang="es-CL" altLang="es-CL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None/>
            </a:pPr>
            <a:r>
              <a:rPr lang="es-CL" altLang="es-CL" sz="2000" dirty="0">
                <a:ea typeface="Calibri" panose="020F0502020204030204" pitchFamily="34" charset="0"/>
                <a:cs typeface="Arial" panose="020B0604020202020204" pitchFamily="34" charset="0"/>
              </a:rPr>
              <a:t>Calcule el calor de reacción y el según la siguiente ecuación</a:t>
            </a:r>
            <a:r>
              <a:rPr lang="es-CL" altLang="es-CL" sz="2000" dirty="0" smtClean="0"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spcBef>
                <a:spcPct val="0"/>
              </a:spcBef>
              <a:buNone/>
            </a:pPr>
            <a:endParaRPr lang="es-CL" altLang="es-CL" sz="20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es-CL" altLang="es-CL" sz="18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CL" altLang="es-CL" sz="1800" dirty="0">
                <a:cs typeface="Calibri" panose="020F0502020204030204" pitchFamily="34" charset="0"/>
              </a:rPr>
              <a:t>4 NH</a:t>
            </a:r>
            <a:r>
              <a:rPr lang="es-CL" altLang="es-CL" sz="1800" baseline="-30000" dirty="0">
                <a:cs typeface="Calibri" panose="020F0502020204030204" pitchFamily="34" charset="0"/>
              </a:rPr>
              <a:t>3  </a:t>
            </a:r>
            <a:r>
              <a:rPr lang="es-CL" altLang="es-CL" sz="1800" dirty="0">
                <a:cs typeface="Calibri" panose="020F0502020204030204" pitchFamily="34" charset="0"/>
              </a:rPr>
              <a:t>+ 5 O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                 4 NO  +  6 H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O</a:t>
            </a:r>
          </a:p>
          <a:p>
            <a:pPr>
              <a:spcBef>
                <a:spcPct val="0"/>
              </a:spcBef>
              <a:buNone/>
            </a:pPr>
            <a:endParaRPr lang="es-CL" alt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son</a:t>
            </a:r>
            <a:r>
              <a:rPr lang="es-CL" altLang="es-CL" sz="1800" dirty="0" smtClean="0">
                <a:cs typeface="Calibri" panose="020F0502020204030204" pitchFamily="34" charset="0"/>
              </a:rPr>
              <a:t>:</a:t>
            </a:r>
          </a:p>
          <a:p>
            <a:pPr>
              <a:spcBef>
                <a:spcPct val="0"/>
              </a:spcBef>
              <a:buNone/>
            </a:pPr>
            <a:r>
              <a:rPr lang="es-CL" altLang="es-CL" sz="1800" dirty="0" smtClean="0">
                <a:cs typeface="Calibri" panose="020F0502020204030204" pitchFamily="34" charset="0"/>
              </a:rPr>
              <a:t> </a:t>
            </a: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NH</a:t>
            </a:r>
            <a:r>
              <a:rPr lang="es-CL" altLang="es-CL" sz="1800" baseline="-30000" dirty="0">
                <a:cs typeface="Calibri" panose="020F0502020204030204" pitchFamily="34" charset="0"/>
              </a:rPr>
              <a:t>3</a:t>
            </a:r>
            <a:r>
              <a:rPr lang="es-CL" altLang="es-CL" sz="1800" dirty="0">
                <a:cs typeface="Calibri" panose="020F0502020204030204" pitchFamily="34" charset="0"/>
              </a:rPr>
              <a:t>= -45,9 (KJ/mol)    O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= 0 (KJ/mol)	NO = 90,3 (KJ/mol)	H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O = -241,8 (KJ/mol)	</a:t>
            </a:r>
          </a:p>
          <a:p>
            <a:pPr>
              <a:spcBef>
                <a:spcPct val="0"/>
              </a:spcBef>
              <a:buNone/>
            </a:pP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R</a:t>
            </a:r>
            <a:r>
              <a:rPr lang="es-CL" altLang="es-CL" sz="1800" dirty="0">
                <a:cs typeface="Calibri" panose="020F0502020204030204" pitchFamily="34" charset="0"/>
              </a:rPr>
              <a:t> = [(4 x 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NO + 6 x 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H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O) – (4 x 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NH</a:t>
            </a:r>
            <a:r>
              <a:rPr lang="es-CL" altLang="es-CL" sz="1800" baseline="-30000" dirty="0">
                <a:cs typeface="Calibri" panose="020F0502020204030204" pitchFamily="34" charset="0"/>
              </a:rPr>
              <a:t>3</a:t>
            </a:r>
            <a:r>
              <a:rPr lang="es-CL" altLang="es-CL" sz="1800" dirty="0">
                <a:cs typeface="Calibri" panose="020F0502020204030204" pitchFamily="34" charset="0"/>
              </a:rPr>
              <a:t> + 5 x 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f</a:t>
            </a:r>
            <a:r>
              <a:rPr lang="es-CL" altLang="es-CL" sz="1800" dirty="0">
                <a:cs typeface="Calibri" panose="020F0502020204030204" pitchFamily="34" charset="0"/>
              </a:rPr>
              <a:t> O</a:t>
            </a:r>
            <a:r>
              <a:rPr lang="es-CL" altLang="es-CL" sz="1800" baseline="-30000" dirty="0"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cs typeface="Calibri" panose="020F0502020204030204" pitchFamily="34" charset="0"/>
              </a:rPr>
              <a:t>)]</a:t>
            </a:r>
          </a:p>
          <a:p>
            <a:pPr>
              <a:spcBef>
                <a:spcPct val="0"/>
              </a:spcBef>
              <a:buNone/>
            </a:pPr>
            <a:endParaRPr lang="es-CL" altLang="es-CL" sz="1800" dirty="0">
              <a:cs typeface="Calibri" panose="020F050202020403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R</a:t>
            </a:r>
            <a:r>
              <a:rPr lang="es-CL" altLang="es-CL" sz="1800" dirty="0">
                <a:cs typeface="Calibri" panose="020F0502020204030204" pitchFamily="34" charset="0"/>
              </a:rPr>
              <a:t> = [(4 mol x 90,3 (KJ/mol) + 6 mol x -241,8 (KJ/mol)) </a:t>
            </a:r>
            <a:r>
              <a:rPr lang="es-CL" altLang="es-CL" sz="1800" b="1" dirty="0" smtClean="0">
                <a:cs typeface="Calibri" panose="020F0502020204030204" pitchFamily="34" charset="0"/>
              </a:rPr>
              <a:t>–    </a:t>
            </a:r>
            <a:r>
              <a:rPr lang="es-CL" altLang="es-CL" sz="1800" dirty="0" smtClean="0">
                <a:cs typeface="Calibri" panose="020F0502020204030204" pitchFamily="34" charset="0"/>
              </a:rPr>
              <a:t>(</a:t>
            </a:r>
            <a:r>
              <a:rPr lang="es-CL" altLang="es-CL" sz="1800" dirty="0">
                <a:cs typeface="Calibri" panose="020F0502020204030204" pitchFamily="34" charset="0"/>
              </a:rPr>
              <a:t>4 mol x -45,9 (KJ/mol) + 5 mol x 0 (KJ/mol))] </a:t>
            </a:r>
          </a:p>
          <a:p>
            <a:pPr>
              <a:spcBef>
                <a:spcPct val="0"/>
              </a:spcBef>
              <a:buNone/>
            </a:pP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R</a:t>
            </a:r>
            <a:r>
              <a:rPr lang="es-CL" altLang="es-CL" sz="1800" dirty="0">
                <a:cs typeface="Calibri" panose="020F0502020204030204" pitchFamily="34" charset="0"/>
              </a:rPr>
              <a:t> = [(361,2 (KJ) + - 1450,8 (KJ) – (- 183,6 (KJ) + 0 (KJ))]</a:t>
            </a:r>
          </a:p>
          <a:p>
            <a:pPr>
              <a:spcBef>
                <a:spcPct val="0"/>
              </a:spcBef>
              <a:buNone/>
            </a:pP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s-CL" altLang="es-CL" sz="1800" dirty="0">
                <a:cs typeface="Calibri" panose="020F0502020204030204" pitchFamily="34" charset="0"/>
              </a:rPr>
              <a:t>∆H</a:t>
            </a:r>
            <a:r>
              <a:rPr lang="es-CL" altLang="es-CL" sz="1800" baseline="-30000" dirty="0">
                <a:cs typeface="Calibri" panose="020F0502020204030204" pitchFamily="34" charset="0"/>
              </a:rPr>
              <a:t>R</a:t>
            </a:r>
            <a:r>
              <a:rPr lang="es-CL" altLang="es-CL" sz="1800" dirty="0">
                <a:cs typeface="Calibri" panose="020F0502020204030204" pitchFamily="34" charset="0"/>
              </a:rPr>
              <a:t> = - 906 (KJ)  es exotérmica, libera calor.</a:t>
            </a:r>
          </a:p>
          <a:p>
            <a:endParaRPr lang="es-CL" dirty="0"/>
          </a:p>
        </p:txBody>
      </p:sp>
      <p:sp>
        <p:nvSpPr>
          <p:cNvPr id="4" name="Flecha derecha 3"/>
          <p:cNvSpPr/>
          <p:nvPr/>
        </p:nvSpPr>
        <p:spPr>
          <a:xfrm flipV="1">
            <a:off x="5766842" y="3133996"/>
            <a:ext cx="516391" cy="2492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5066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altLang="es-CL" b="1" dirty="0"/>
              <a:t>Poder calorífico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CL" altLang="es-CL" dirty="0"/>
              <a:t>Es la energía (calor) liberado por unidad de masa</a:t>
            </a:r>
            <a:r>
              <a:rPr lang="es-CL" altLang="es-CL" dirty="0" smtClean="0"/>
              <a:t>.</a:t>
            </a:r>
          </a:p>
          <a:p>
            <a:pPr algn="just"/>
            <a:endParaRPr lang="es-CL" altLang="es-CL" dirty="0"/>
          </a:p>
          <a:p>
            <a:pPr algn="just"/>
            <a:r>
              <a:rPr lang="es-CL" altLang="es-CL" dirty="0"/>
              <a:t>Calcular el </a:t>
            </a:r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poder calorífico (KJ/Kg); (KJ/mol); (Kcal/mol) y (Kcal/g) del ejercicio anterior.</a:t>
            </a:r>
          </a:p>
          <a:p>
            <a:pPr algn="just"/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∆H</a:t>
            </a:r>
            <a:r>
              <a:rPr lang="es-CL" altLang="es-CL" baseline="-30000" dirty="0"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s-CL" altLang="es-CL" dirty="0">
                <a:ea typeface="Calibri" panose="020F0502020204030204" pitchFamily="34" charset="0"/>
                <a:cs typeface="Arial" panose="020B0604020202020204" pitchFamily="34" charset="0"/>
              </a:rPr>
              <a:t> = - 906 (KJ</a:t>
            </a:r>
            <a:r>
              <a:rPr lang="es-CL" altLang="es-CL" dirty="0" smtClean="0"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</a:p>
          <a:p>
            <a:pPr algn="just"/>
            <a:endParaRPr lang="es-CL" altLang="es-CL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altLang="es-CL" dirty="0">
                <a:cs typeface="Arial" panose="020B0604020202020204" pitchFamily="34" charset="0"/>
              </a:rPr>
              <a:t>¿Qué masa libera ese calor?</a:t>
            </a:r>
            <a:endParaRPr lang="es-CL" alt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1441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¿Cómo+se+mide+el+calor+de+una+reacció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1154" y="548640"/>
            <a:ext cx="9966960" cy="6100354"/>
          </a:xfrm>
        </p:spPr>
      </p:pic>
    </p:spTree>
    <p:extLst>
      <p:ext uri="{BB962C8B-B14F-4D97-AF65-F5344CB8AC3E}">
        <p14:creationId xmlns:p14="http://schemas.microsoft.com/office/powerpoint/2010/main" val="240881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dirty="0" smtClean="0"/>
              <a:t> </a:t>
            </a:r>
          </a:p>
        </p:txBody>
      </p:sp>
      <p:pic>
        <p:nvPicPr>
          <p:cNvPr id="5" name="3 Marcador de contenido" descr="Calorímetro+a+presión+constant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64676" y="730556"/>
            <a:ext cx="8862647" cy="5518052"/>
          </a:xfrm>
        </p:spPr>
      </p:pic>
    </p:spTree>
    <p:extLst>
      <p:ext uri="{BB962C8B-B14F-4D97-AF65-F5344CB8AC3E}">
        <p14:creationId xmlns:p14="http://schemas.microsoft.com/office/powerpoint/2010/main" val="4249773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4905" y="905012"/>
            <a:ext cx="9115864" cy="529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18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147</Words>
  <Application>Microsoft Office PowerPoint</Application>
  <PresentationFormat>Panorámica</PresentationFormat>
  <Paragraphs>40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Tema de Office</vt:lpstr>
      <vt:lpstr>TERMOQUÍMICA</vt:lpstr>
      <vt:lpstr>Entalpía (H)</vt:lpstr>
      <vt:lpstr>Ley de Hess</vt:lpstr>
      <vt:lpstr>Poder calorífico</vt:lpstr>
      <vt:lpstr>Presentación de PowerPoint</vt:lpstr>
      <vt:lpstr>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Lorena</dc:creator>
  <cp:lastModifiedBy>Lorena</cp:lastModifiedBy>
  <cp:revision>5</cp:revision>
  <dcterms:created xsi:type="dcterms:W3CDTF">2022-03-29T13:53:51Z</dcterms:created>
  <dcterms:modified xsi:type="dcterms:W3CDTF">2024-03-26T15:21:46Z</dcterms:modified>
</cp:coreProperties>
</file>