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2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5" autoAdjust="0"/>
    <p:restoredTop sz="93990" autoAdjust="0"/>
  </p:normalViewPr>
  <p:slideViewPr>
    <p:cSldViewPr snapToGrid="0">
      <p:cViewPr>
        <p:scale>
          <a:sx n="76" d="100"/>
          <a:sy n="76" d="100"/>
        </p:scale>
        <p:origin x="-420" y="-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55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4A0FE43-519A-4DC4-B13A-547A8285BF57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7E1B69F-3660-4D9F-B1D6-E14B047AE73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8302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1481328"/>
          </a:xfrm>
        </p:spPr>
        <p:txBody>
          <a:bodyPr>
            <a:normAutofit/>
          </a:bodyPr>
          <a:lstStyle/>
          <a:p>
            <a:r>
              <a:rPr lang="es-E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presupuestos </a:t>
            </a:r>
            <a:endParaRPr lang="en-US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2084832"/>
            <a:ext cx="8791575" cy="317296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u="sng" dirty="0" smtClean="0">
                <a:solidFill>
                  <a:schemeClr val="bg2">
                    <a:lumMod val="50000"/>
                  </a:schemeClr>
                </a:solidFill>
              </a:rPr>
              <a:t>Enunciado: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 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</a:rPr>
              <a:t>continuación, se presenta la información para los próximos 6 meses de la empresa “LOS CAMPEONES” Antecedentes: a. La proyección de ventas en unidades es la siguiente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:</a:t>
            </a:r>
          </a:p>
          <a:p>
            <a:pPr marL="457200" indent="-457200">
              <a:buAutoNum type="alphaLcPeriod"/>
            </a:pP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La 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</a:rPr>
              <a:t>proyección de ventas en unidades es la siguiente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:</a:t>
            </a:r>
          </a:p>
          <a:p>
            <a:pPr marL="457200" indent="-457200">
              <a:buAutoNum type="alphaLcPeriod"/>
            </a:pP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832559"/>
              </p:ext>
            </p:extLst>
          </p:nvPr>
        </p:nvGraphicFramePr>
        <p:xfrm>
          <a:off x="2032000" y="4434840"/>
          <a:ext cx="8128001" cy="1380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xmlns="" val="288201256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00362716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196791938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680399236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61615716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07808538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557519435"/>
                    </a:ext>
                  </a:extLst>
                </a:gridCol>
              </a:tblGrid>
              <a:tr h="51863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ENERO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FEBRERO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MARZO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ABRIL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MAYO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JUNIO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6172808"/>
                  </a:ext>
                </a:extLst>
              </a:tr>
              <a:tr h="862106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UNIDADES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7944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47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832103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1399032"/>
            <a:ext cx="8791575" cy="385876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B. El precio de venta es de $7497 IVA INCLUIDO.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 c.-Las políticas de crédito de la empresa son : 40% al contado y la diferencia en dos cuotas iguales  a 30 y 60 días.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d.- La empresa en lo particular vende toda la producción.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e.-El consumo de los elementos del costo por cada unidad producida son los siguientes: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259282"/>
              </p:ext>
            </p:extLst>
          </p:nvPr>
        </p:nvGraphicFramePr>
        <p:xfrm>
          <a:off x="1700785" y="4096511"/>
          <a:ext cx="7900416" cy="2176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9903">
                  <a:extLst>
                    <a:ext uri="{9D8B030D-6E8A-4147-A177-3AD203B41FA5}">
                      <a16:colId xmlns:a16="http://schemas.microsoft.com/office/drawing/2014/main" xmlns="" val="1015502554"/>
                    </a:ext>
                  </a:extLst>
                </a:gridCol>
                <a:gridCol w="5240513">
                  <a:extLst>
                    <a:ext uri="{9D8B030D-6E8A-4147-A177-3AD203B41FA5}">
                      <a16:colId xmlns:a16="http://schemas.microsoft.com/office/drawing/2014/main" xmlns="" val="3767927068"/>
                    </a:ext>
                  </a:extLst>
                </a:gridCol>
              </a:tblGrid>
              <a:tr h="704733"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MATERIAL</a:t>
                      </a:r>
                      <a:r>
                        <a:rPr lang="es-ES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DIRECTO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3,4 KILOS $ 370 CADA UNO ( NETO)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38957251"/>
                  </a:ext>
                </a:extLst>
              </a:tr>
              <a:tr h="704733">
                <a:tc>
                  <a:txBody>
                    <a:bodyPr/>
                    <a:lstStyle/>
                    <a:p>
                      <a:r>
                        <a:rPr lang="es-ES" dirty="0" smtClean="0"/>
                        <a:t>MANO DE OBRA DIRECTA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0,7 HORAS A $1200 LA HORA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23735904"/>
                  </a:ext>
                </a:extLst>
              </a:tr>
              <a:tr h="766807">
                <a:tc>
                  <a:txBody>
                    <a:bodyPr/>
                    <a:lstStyle/>
                    <a:p>
                      <a:r>
                        <a:rPr lang="es-ES" dirty="0" smtClean="0"/>
                        <a:t>COSTOS</a:t>
                      </a:r>
                      <a:r>
                        <a:rPr lang="es-ES" baseline="0" dirty="0" smtClean="0"/>
                        <a:t> INDIRECTOS FABRICACIÓN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O,2 HORAS A $650 LA HORA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4908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470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1481328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2084832"/>
            <a:ext cx="8791575" cy="3172968"/>
          </a:xfrm>
        </p:spPr>
        <p:txBody>
          <a:bodyPr/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f. Las compras de materias primas se cancelan 50% al día y la diferencia a 30 días.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g.- los gastos de administración son de $ 3.500.000 de los cuales el 40% corresponde a remuneraciones.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h.- las leyes sociales son el 20% de las remuneraciones canceladas.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i. Los saldos de todas las cuentas son cero.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j.- el PPM  es un 2,5 %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86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1481328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2084832"/>
            <a:ext cx="8791575" cy="317296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Una vez efectuado el pronóstico de ventas se determina el presupuesto  de ventas, a saber: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258728"/>
              </p:ext>
            </p:extLst>
          </p:nvPr>
        </p:nvGraphicFramePr>
        <p:xfrm>
          <a:off x="603504" y="3483866"/>
          <a:ext cx="11466577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523494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Presupuesto ventas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523494">
                <a:tc>
                  <a:txBody>
                    <a:bodyPr/>
                    <a:lstStyle/>
                    <a:p>
                      <a:r>
                        <a:rPr lang="es-ES" dirty="0" smtClean="0"/>
                        <a:t>VENTAS UNIDADES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523494">
                <a:tc>
                  <a:txBody>
                    <a:bodyPr/>
                    <a:lstStyle/>
                    <a:p>
                      <a:r>
                        <a:rPr lang="es-ES" dirty="0" smtClean="0"/>
                        <a:t>PRECIO NETO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523494">
                <a:tc>
                  <a:txBody>
                    <a:bodyPr/>
                    <a:lstStyle/>
                    <a:p>
                      <a:r>
                        <a:rPr lang="es-ES" dirty="0" smtClean="0"/>
                        <a:t>VENTAS NETAS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$28.350.000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$29.295.000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$30.870.000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$$32.130.000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$33.201000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$33.390.000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83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960120"/>
            <a:ext cx="8791575" cy="4297680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Una vez efectuado el pronóstico de ventas se determina el presupuesto  de INGRESOS, a saber: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700287"/>
              </p:ext>
            </p:extLst>
          </p:nvPr>
        </p:nvGraphicFramePr>
        <p:xfrm>
          <a:off x="603504" y="2231134"/>
          <a:ext cx="11466577" cy="3703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502921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Presupuesto ventas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502921">
                <a:tc>
                  <a:txBody>
                    <a:bodyPr/>
                    <a:lstStyle/>
                    <a:p>
                      <a:r>
                        <a:rPr lang="es-ES" dirty="0" smtClean="0"/>
                        <a:t>VENTAS UNIDADES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502921">
                <a:tc>
                  <a:txBody>
                    <a:bodyPr/>
                    <a:lstStyle/>
                    <a:p>
                      <a:r>
                        <a:rPr lang="es-ES" dirty="0" smtClean="0"/>
                        <a:t>PRECIO NETO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502921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VENTAS NETAS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$28.350.000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$29.295.000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$30.870.000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$32.130.000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$33.201000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$33.390.000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502921">
                <a:tc>
                  <a:txBody>
                    <a:bodyPr/>
                    <a:lstStyle/>
                    <a:p>
                      <a:r>
                        <a:rPr lang="es-ES" dirty="0" smtClean="0"/>
                        <a:t>IVA DEBITO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$5.836.500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$5.566.050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$5.865.300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$6.104.700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$6.308.190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$6.344.100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44651358"/>
                  </a:ext>
                </a:extLst>
              </a:tr>
              <a:tr h="502921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VENTAS BRUTAS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$33.736.500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$34.861.050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$36.735.300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$308234.700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$39.509.190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$39.734.100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316664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4399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740663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1152144"/>
            <a:ext cx="8791575" cy="4105656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Una vez efectuado el pronóstico de ventas se determina el presupuesto  de INGRESOS, a saber: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881824"/>
              </p:ext>
            </p:extLst>
          </p:nvPr>
        </p:nvGraphicFramePr>
        <p:xfrm>
          <a:off x="603504" y="2432303"/>
          <a:ext cx="11466577" cy="43709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67244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Presupuesto INGRESOS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$15.893.640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1055407">
                <a:tc>
                  <a:txBody>
                    <a:bodyPr/>
                    <a:lstStyle/>
                    <a:p>
                      <a:r>
                        <a:rPr lang="es-ES" dirty="0" smtClean="0"/>
                        <a:t> INGRESO VENTAS</a:t>
                      </a:r>
                      <a:r>
                        <a:rPr lang="es-ES" baseline="0" dirty="0" smtClean="0"/>
                        <a:t> CONTADO(40%)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$13.494.600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$13.944.420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$14.694.120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$15.293880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$15.803.676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$15.893.640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811851">
                <a:tc>
                  <a:txBody>
                    <a:bodyPr/>
                    <a:lstStyle/>
                    <a:p>
                      <a:r>
                        <a:rPr lang="es-ES" dirty="0" smtClean="0"/>
                        <a:t>INGRESO VENTAS 30 DÍAS(50%)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$10.120.950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$10.458.315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$11.020.590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$11.470.410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$11.852.757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811851">
                <a:tc>
                  <a:txBody>
                    <a:bodyPr/>
                    <a:lstStyle/>
                    <a:p>
                      <a:r>
                        <a:rPr lang="es-ES" dirty="0" smtClean="0"/>
                        <a:t>INGRESO VENTAS 60</a:t>
                      </a:r>
                      <a:r>
                        <a:rPr lang="es-ES" baseline="0" dirty="0" smtClean="0"/>
                        <a:t> DÍAS(50%)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$10120.950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$10.458.315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$11.020.590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$11.470.410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680954">
                <a:tc>
                  <a:txBody>
                    <a:bodyPr/>
                    <a:lstStyle/>
                    <a:p>
                      <a:r>
                        <a:rPr lang="es-ES" b="1" dirty="0" smtClean="0">
                          <a:solidFill>
                            <a:srgbClr val="FF0000"/>
                          </a:solidFill>
                        </a:rPr>
                        <a:t>INGRESOS TOTALES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$13.494.600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$24.065.370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$35.273.385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$36.772.785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$38.294.676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$39.216.807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24408726"/>
                  </a:ext>
                </a:extLst>
              </a:tr>
            </a:tbl>
          </a:graphicData>
        </a:graphic>
      </p:graphicFrame>
      <p:cxnSp>
        <p:nvCxnSpPr>
          <p:cNvPr id="6" name="Conector recto de flecha 5"/>
          <p:cNvCxnSpPr/>
          <p:nvPr/>
        </p:nvCxnSpPr>
        <p:spPr>
          <a:xfrm>
            <a:off x="2980944" y="3429000"/>
            <a:ext cx="777240" cy="822960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/>
          <p:cNvCxnSpPr/>
          <p:nvPr/>
        </p:nvCxnSpPr>
        <p:spPr>
          <a:xfrm>
            <a:off x="4411028" y="4672584"/>
            <a:ext cx="658368" cy="585216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/>
          <p:cNvCxnSpPr/>
          <p:nvPr/>
        </p:nvCxnSpPr>
        <p:spPr>
          <a:xfrm>
            <a:off x="4411028" y="3392424"/>
            <a:ext cx="886968" cy="896112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/>
          <p:cNvCxnSpPr/>
          <p:nvPr/>
        </p:nvCxnSpPr>
        <p:spPr>
          <a:xfrm>
            <a:off x="5869875" y="4672584"/>
            <a:ext cx="804672" cy="58521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/>
          <p:cNvCxnSpPr/>
          <p:nvPr/>
        </p:nvCxnSpPr>
        <p:spPr>
          <a:xfrm>
            <a:off x="5869875" y="3429000"/>
            <a:ext cx="933261" cy="859536"/>
          </a:xfrm>
          <a:prstGeom prst="straightConnector1">
            <a:avLst/>
          </a:prstGeom>
          <a:ln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cto de flecha 28"/>
          <p:cNvCxnSpPr/>
          <p:nvPr/>
        </p:nvCxnSpPr>
        <p:spPr>
          <a:xfrm>
            <a:off x="7604000" y="4672584"/>
            <a:ext cx="936496" cy="585216"/>
          </a:xfrm>
          <a:prstGeom prst="straightConnector1">
            <a:avLst/>
          </a:prstGeom>
          <a:ln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/>
          <p:nvPr/>
        </p:nvCxnSpPr>
        <p:spPr>
          <a:xfrm>
            <a:off x="7717536" y="3429000"/>
            <a:ext cx="905256" cy="859536"/>
          </a:xfrm>
          <a:prstGeom prst="straightConnector1">
            <a:avLst/>
          </a:prstGeom>
          <a:ln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>
            <a:off x="9436608" y="4672584"/>
            <a:ext cx="804672" cy="521208"/>
          </a:xfrm>
          <a:prstGeom prst="straightConnector1">
            <a:avLst/>
          </a:prstGeom>
          <a:ln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/>
          <p:nvPr/>
        </p:nvCxnSpPr>
        <p:spPr>
          <a:xfrm>
            <a:off x="9537192" y="3429000"/>
            <a:ext cx="902207" cy="822960"/>
          </a:xfrm>
          <a:prstGeom prst="straightConnector1">
            <a:avLst/>
          </a:prstGeom>
          <a:ln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196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621791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969264"/>
            <a:ext cx="8791575" cy="4288536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De las ventas se desprende el monto del ppm, y se cancela al mes siguiente de realizadas las ventas,  es un 2,5 % de ventas netas: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806291"/>
              </p:ext>
            </p:extLst>
          </p:nvPr>
        </p:nvGraphicFramePr>
        <p:xfrm>
          <a:off x="603504" y="2350006"/>
          <a:ext cx="11466577" cy="2770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911096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92354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Presupuesto PAGO</a:t>
                      </a:r>
                      <a:r>
                        <a:rPr lang="es-ES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PPM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923545">
                <a:tc>
                  <a:txBody>
                    <a:bodyPr/>
                    <a:lstStyle/>
                    <a:p>
                      <a:r>
                        <a:rPr lang="es-ES" dirty="0" smtClean="0"/>
                        <a:t>P.P.M.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$708.750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$732.375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$771.750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$803.250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$830.025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923545">
                <a:tc>
                  <a:txBody>
                    <a:bodyPr/>
                    <a:lstStyle/>
                    <a:p>
                      <a:r>
                        <a:rPr lang="es-ES" dirty="0" smtClean="0"/>
                        <a:t>CALCULO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28.350.000*2,5</a:t>
                      </a:r>
                      <a:r>
                        <a:rPr lang="es-ES" baseline="0" dirty="0" smtClean="0"/>
                        <a:t> %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29.295.000 *2,5 %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30.870.000*2,5%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32.130.000*</a:t>
                      </a:r>
                    </a:p>
                    <a:p>
                      <a:r>
                        <a:rPr lang="es-ES" dirty="0" smtClean="0"/>
                        <a:t>2,5%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33.201.000*2,5%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38470041"/>
                  </a:ext>
                </a:extLst>
              </a:tr>
            </a:tbl>
          </a:graphicData>
        </a:graphic>
      </p:graphicFrame>
      <p:sp>
        <p:nvSpPr>
          <p:cNvPr id="5" name="Flecha derecha 4"/>
          <p:cNvSpPr/>
          <p:nvPr/>
        </p:nvSpPr>
        <p:spPr>
          <a:xfrm>
            <a:off x="1876424" y="4133088"/>
            <a:ext cx="978408" cy="484632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echa abajo 5"/>
          <p:cNvSpPr/>
          <p:nvPr/>
        </p:nvSpPr>
        <p:spPr>
          <a:xfrm>
            <a:off x="6190488" y="3396996"/>
            <a:ext cx="484632" cy="978408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echa abajo 6"/>
          <p:cNvSpPr/>
          <p:nvPr/>
        </p:nvSpPr>
        <p:spPr>
          <a:xfrm>
            <a:off x="7948040" y="3310128"/>
            <a:ext cx="484632" cy="978408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echa abajo 7"/>
          <p:cNvSpPr/>
          <p:nvPr/>
        </p:nvSpPr>
        <p:spPr>
          <a:xfrm>
            <a:off x="9768460" y="3310128"/>
            <a:ext cx="484632" cy="978408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echa abajo 8"/>
          <p:cNvSpPr/>
          <p:nvPr/>
        </p:nvSpPr>
        <p:spPr>
          <a:xfrm>
            <a:off x="11608879" y="3310128"/>
            <a:ext cx="484632" cy="978408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16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Procede a continuación elabora el presupuesto de producción, primer paso el consumo total de materias primas: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203048"/>
              </p:ext>
            </p:extLst>
          </p:nvPr>
        </p:nvGraphicFramePr>
        <p:xfrm>
          <a:off x="603504" y="2267710"/>
          <a:ext cx="11466577" cy="3156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Consumo MP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Unidades</a:t>
                      </a:r>
                      <a:r>
                        <a:rPr lang="es-ES" baseline="0" dirty="0" smtClean="0"/>
                        <a:t> a producir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Tas</a:t>
                      </a:r>
                      <a:r>
                        <a:rPr lang="es-ES" baseline="0" dirty="0" smtClean="0"/>
                        <a:t> de Uso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Consumo</a:t>
                      </a:r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 Total de MP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15.300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15.810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$16.660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17.340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$17.918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</a:t>
                      </a:r>
                      <a:r>
                        <a:rPr lang="es-ES" smtClean="0"/>
                        <a:t>18.020 KGS.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887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128955"/>
            <a:ext cx="8791575" cy="550983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Se Procede a continuación elabora el presupuesto de compras de materias primas: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538267"/>
              </p:ext>
            </p:extLst>
          </p:nvPr>
        </p:nvGraphicFramePr>
        <p:xfrm>
          <a:off x="603504" y="1594336"/>
          <a:ext cx="11466577" cy="5205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5287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6281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04801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Compra MP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04801">
                <a:tc>
                  <a:txBody>
                    <a:bodyPr/>
                    <a:lstStyle/>
                    <a:p>
                      <a:r>
                        <a:rPr lang="es-ES" dirty="0" smtClean="0"/>
                        <a:t>Unidades</a:t>
                      </a:r>
                      <a:r>
                        <a:rPr lang="es-ES" baseline="0" dirty="0" smtClean="0"/>
                        <a:t> a producir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487787">
                <a:tc>
                  <a:txBody>
                    <a:bodyPr/>
                    <a:lstStyle/>
                    <a:p>
                      <a:r>
                        <a:rPr lang="es-ES" dirty="0" smtClean="0"/>
                        <a:t>Tasa</a:t>
                      </a:r>
                      <a:r>
                        <a:rPr lang="es-ES" baseline="0" dirty="0" smtClean="0"/>
                        <a:t> de Uso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$3,4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62375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Consumo</a:t>
                      </a:r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 Total de MP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15.300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15.810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$16.660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17.340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$17.918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$18.020 KGS.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62375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Costo unitario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$370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$370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$370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$370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$370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5396514"/>
                  </a:ext>
                </a:extLst>
              </a:tr>
              <a:tr h="473687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Total neto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$5.661.000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$5.849.700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$6.164.200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$6.415.800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$6.629.660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$6.667.400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10706343"/>
                  </a:ext>
                </a:extLst>
              </a:tr>
              <a:tr h="62375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+IVA crédito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$1075.590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$1.111.443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$1.171.198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$1.219.002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$1.259.635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$1.266.806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0238639"/>
                  </a:ext>
                </a:extLst>
              </a:tr>
              <a:tr h="704801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TOTAL COMPRAS BRUTAS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$6.736.590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$6961.143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$7.335.398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$7.634.802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$7.889.295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$7.934.206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294831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25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Procede a continuación elabora el presupuesto de producción, primer paso el consumo total de materias primas: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260658"/>
              </p:ext>
            </p:extLst>
          </p:nvPr>
        </p:nvGraphicFramePr>
        <p:xfrm>
          <a:off x="603504" y="2267710"/>
          <a:ext cx="11466577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s-ES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Egresos por compra 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MP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Egresos</a:t>
                      </a:r>
                      <a:r>
                        <a:rPr lang="es-ES" baseline="0" dirty="0" smtClean="0"/>
                        <a:t> por pago contado(50%)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$3.368.295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$3.480.572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$3.667.699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$3.817.401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$3.944.648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$3.967.103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Egresos pago </a:t>
                      </a:r>
                      <a:r>
                        <a:rPr lang="es-ES" baseline="0" dirty="0" smtClean="0"/>
                        <a:t> al crédito(50%)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$3.368.295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$3.480.572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$3.667.699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$3.817.401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$3.944.648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Total egresos por compras de MP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$3.368.000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17.340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$17.918 KGS.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$18.020 KGS.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</a:tbl>
          </a:graphicData>
        </a:graphic>
      </p:graphicFrame>
      <p:cxnSp>
        <p:nvCxnSpPr>
          <p:cNvPr id="6" name="Conector angular 5"/>
          <p:cNvCxnSpPr/>
          <p:nvPr/>
        </p:nvCxnSpPr>
        <p:spPr>
          <a:xfrm>
            <a:off x="2587752" y="3483864"/>
            <a:ext cx="1106424" cy="960120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angular 11"/>
          <p:cNvCxnSpPr/>
          <p:nvPr/>
        </p:nvCxnSpPr>
        <p:spPr>
          <a:xfrm rot="16200000" flipH="1">
            <a:off x="4494276" y="3589020"/>
            <a:ext cx="859536" cy="649224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angular 16"/>
          <p:cNvCxnSpPr/>
          <p:nvPr/>
        </p:nvCxnSpPr>
        <p:spPr>
          <a:xfrm rot="16200000" flipH="1">
            <a:off x="5990272" y="3530535"/>
            <a:ext cx="987553" cy="839344"/>
          </a:xfrm>
          <a:prstGeom prst="bentConnector3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angular 20"/>
          <p:cNvCxnSpPr/>
          <p:nvPr/>
        </p:nvCxnSpPr>
        <p:spPr>
          <a:xfrm rot="16200000" flipH="1">
            <a:off x="7799832" y="3566159"/>
            <a:ext cx="960124" cy="795530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angular 25"/>
          <p:cNvCxnSpPr/>
          <p:nvPr/>
        </p:nvCxnSpPr>
        <p:spPr>
          <a:xfrm rot="16200000" flipH="1">
            <a:off x="9322308" y="3616452"/>
            <a:ext cx="978408" cy="914400"/>
          </a:xfrm>
          <a:prstGeom prst="bentConnector3">
            <a:avLst>
              <a:gd name="adj1" fmla="val 34112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lecha derecha 34"/>
          <p:cNvSpPr/>
          <p:nvPr/>
        </p:nvSpPr>
        <p:spPr>
          <a:xfrm>
            <a:off x="10667999" y="4562856"/>
            <a:ext cx="1381320" cy="69494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50% restante  en julio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0704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Procede a continuación elabora el presupuesto de mano de obra: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342109"/>
              </p:ext>
            </p:extLst>
          </p:nvPr>
        </p:nvGraphicFramePr>
        <p:xfrm>
          <a:off x="466344" y="1719070"/>
          <a:ext cx="11466577" cy="4652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Consumo MOD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Unidades</a:t>
                      </a:r>
                      <a:r>
                        <a:rPr lang="es-ES" baseline="0" dirty="0" smtClean="0"/>
                        <a:t> a producir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Tas</a:t>
                      </a:r>
                      <a:r>
                        <a:rPr lang="es-ES" baseline="0" dirty="0" smtClean="0"/>
                        <a:t> de Uso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0,7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0,7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0,7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0,7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0,7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0,7 horas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 Total de MOD(</a:t>
                      </a:r>
                      <a:r>
                        <a:rPr lang="es-ES" baseline="0" dirty="0" err="1" smtClean="0">
                          <a:solidFill>
                            <a:srgbClr val="FF0000"/>
                          </a:solidFill>
                        </a:rPr>
                        <a:t>hrs</a:t>
                      </a:r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.)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3.150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3.255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3.430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3570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3689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3710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Costo unitario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$1200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$1200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$1200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2156213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Costo total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$3.780.000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$3.906.000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$4.116.000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$4.284.000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$4.426.800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$4.452.000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6446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950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777240"/>
            <a:ext cx="8791575" cy="1042416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Procede a continuación elabora el presupuesto de </a:t>
            </a:r>
            <a:r>
              <a:rPr lang="es-ES" dirty="0" err="1" smtClean="0">
                <a:solidFill>
                  <a:schemeClr val="bg2">
                    <a:lumMod val="50000"/>
                  </a:schemeClr>
                </a:solidFill>
              </a:rPr>
              <a:t>c.i.f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.: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520148"/>
              </p:ext>
            </p:extLst>
          </p:nvPr>
        </p:nvGraphicFramePr>
        <p:xfrm>
          <a:off x="466344" y="1719070"/>
          <a:ext cx="11466577" cy="4652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Consumo CIF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Unidades</a:t>
                      </a:r>
                      <a:r>
                        <a:rPr lang="es-ES" baseline="0" dirty="0" smtClean="0"/>
                        <a:t> a producir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Tasa</a:t>
                      </a:r>
                      <a:r>
                        <a:rPr lang="es-ES" baseline="0" dirty="0" smtClean="0"/>
                        <a:t> de Uso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0,2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0,2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0,2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0,2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0,2 horas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0,2 horas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 Total de CIF (</a:t>
                      </a:r>
                      <a:r>
                        <a:rPr lang="es-ES" baseline="0" dirty="0" err="1" smtClean="0">
                          <a:solidFill>
                            <a:srgbClr val="FF0000"/>
                          </a:solidFill>
                        </a:rPr>
                        <a:t>hrs</a:t>
                      </a:r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.)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930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980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1054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1060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Costo unitario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$650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$650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$650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2156213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Costo total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$585.000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$604.500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$637.000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$663.000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$685.100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$689.000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6446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69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Procede a continuación  A </a:t>
            </a:r>
            <a:r>
              <a:rPr lang="es-ES" dirty="0" err="1" smtClean="0">
                <a:solidFill>
                  <a:schemeClr val="bg2">
                    <a:lumMod val="50000"/>
                  </a:schemeClr>
                </a:solidFill>
              </a:rPr>
              <a:t>elaboraR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 el CONSOLIDADO TOTAL DEL  presupuesto de producción, 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 SABER 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858181"/>
              </p:ext>
            </p:extLst>
          </p:nvPr>
        </p:nvGraphicFramePr>
        <p:xfrm>
          <a:off x="603504" y="2267710"/>
          <a:ext cx="11466577" cy="4071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Consolidado producción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Consumo</a:t>
                      </a:r>
                      <a:r>
                        <a:rPr lang="es-ES" baseline="0" dirty="0" smtClean="0"/>
                        <a:t> MPD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$5.661.000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$5.849.000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4.900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5.300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Consumo</a:t>
                      </a:r>
                      <a:r>
                        <a:rPr lang="es-ES" baseline="0" dirty="0" smtClean="0"/>
                        <a:t> MOD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$3.780.000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$3.906.000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$4.116.000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$4.284.000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$4.286.000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$4.452.000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Consumo</a:t>
                      </a:r>
                      <a:r>
                        <a:rPr lang="es-ES" baseline="0" dirty="0" smtClean="0">
                          <a:solidFill>
                            <a:schemeClr val="bg1"/>
                          </a:solidFill>
                        </a:rPr>
                        <a:t> CIF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$585.000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$604.500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$637.000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$663.000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$685.100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$689.000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TOTAL COSTO MENSUAL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$10.026.000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$10.360.200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$10.917.200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$11.362.800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$11.741.560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$11.808.400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9694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464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Procede a continuación elabora el presupuesto de IVA, A SABER: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388236"/>
              </p:ext>
            </p:extLst>
          </p:nvPr>
        </p:nvGraphicFramePr>
        <p:xfrm>
          <a:off x="603504" y="2267710"/>
          <a:ext cx="11466577" cy="2990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DE IVA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IVA</a:t>
                      </a:r>
                      <a:r>
                        <a:rPr lang="es-ES" baseline="0" dirty="0" smtClean="0"/>
                        <a:t> DEBITO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$5.386.500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$5.666.050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$5865.300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$6.104.700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$6.308.190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IVA</a:t>
                      </a:r>
                      <a:r>
                        <a:rPr lang="es-ES" baseline="0" dirty="0" smtClean="0"/>
                        <a:t> CREDITO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$1.075.590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$1.111.443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$1.171.198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$1.219.002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$1.259.635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IVA</a:t>
                      </a:r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 A PAGAR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$4.310.910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$4.554.607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$4.694.102.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$4.885.698.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$5.048.555.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</a:tbl>
          </a:graphicData>
        </a:graphic>
      </p:graphicFrame>
      <p:sp>
        <p:nvSpPr>
          <p:cNvPr id="5" name="Flecha arriba 4"/>
          <p:cNvSpPr/>
          <p:nvPr/>
        </p:nvSpPr>
        <p:spPr>
          <a:xfrm>
            <a:off x="3502152" y="4809744"/>
            <a:ext cx="1115568" cy="2066544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COMPRAS</a:t>
            </a:r>
            <a:endParaRPr lang="en-US" sz="1200" dirty="0"/>
          </a:p>
        </p:txBody>
      </p:sp>
      <p:sp>
        <p:nvSpPr>
          <p:cNvPr id="6" name="Flecha abajo 5"/>
          <p:cNvSpPr/>
          <p:nvPr/>
        </p:nvSpPr>
        <p:spPr>
          <a:xfrm>
            <a:off x="2880360" y="1709928"/>
            <a:ext cx="484632" cy="170078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VENTAS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1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1481328"/>
          </a:xfrm>
        </p:spPr>
        <p:txBody>
          <a:bodyPr>
            <a:normAutofit/>
          </a:bodyPr>
          <a:lstStyle/>
          <a:p>
            <a:r>
              <a:rPr lang="es-E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presupuestos </a:t>
            </a:r>
            <a:endParaRPr lang="en-US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2084832"/>
            <a:ext cx="8791575" cy="3172968"/>
          </a:xfrm>
        </p:spPr>
        <p:txBody>
          <a:bodyPr/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 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</a:rPr>
              <a:t>continuación, se presenta la información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asociada a los gastos de administración: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072143"/>
              </p:ext>
            </p:extLst>
          </p:nvPr>
        </p:nvGraphicFramePr>
        <p:xfrm>
          <a:off x="1110667" y="3031236"/>
          <a:ext cx="1077653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467">
                  <a:extLst>
                    <a:ext uri="{9D8B030D-6E8A-4147-A177-3AD203B41FA5}">
                      <a16:colId xmlns:a16="http://schemas.microsoft.com/office/drawing/2014/main" xmlns="" val="2882012569"/>
                    </a:ext>
                  </a:extLst>
                </a:gridCol>
                <a:gridCol w="1439924">
                  <a:extLst>
                    <a:ext uri="{9D8B030D-6E8A-4147-A177-3AD203B41FA5}">
                      <a16:colId xmlns:a16="http://schemas.microsoft.com/office/drawing/2014/main" xmlns="" val="3003627168"/>
                    </a:ext>
                  </a:extLst>
                </a:gridCol>
                <a:gridCol w="1419507">
                  <a:extLst>
                    <a:ext uri="{9D8B030D-6E8A-4147-A177-3AD203B41FA5}">
                      <a16:colId xmlns:a16="http://schemas.microsoft.com/office/drawing/2014/main" xmlns="" val="1967919383"/>
                    </a:ext>
                  </a:extLst>
                </a:gridCol>
                <a:gridCol w="1524468">
                  <a:extLst>
                    <a:ext uri="{9D8B030D-6E8A-4147-A177-3AD203B41FA5}">
                      <a16:colId xmlns:a16="http://schemas.microsoft.com/office/drawing/2014/main" xmlns="" val="3680399236"/>
                    </a:ext>
                  </a:extLst>
                </a:gridCol>
                <a:gridCol w="1566155">
                  <a:extLst>
                    <a:ext uri="{9D8B030D-6E8A-4147-A177-3AD203B41FA5}">
                      <a16:colId xmlns:a16="http://schemas.microsoft.com/office/drawing/2014/main" xmlns="" val="3616157168"/>
                    </a:ext>
                  </a:extLst>
                </a:gridCol>
                <a:gridCol w="1625629">
                  <a:extLst>
                    <a:ext uri="{9D8B030D-6E8A-4147-A177-3AD203B41FA5}">
                      <a16:colId xmlns:a16="http://schemas.microsoft.com/office/drawing/2014/main" xmlns="" val="3078085385"/>
                    </a:ext>
                  </a:extLst>
                </a:gridCol>
                <a:gridCol w="1427382">
                  <a:extLst>
                    <a:ext uri="{9D8B030D-6E8A-4147-A177-3AD203B41FA5}">
                      <a16:colId xmlns:a16="http://schemas.microsoft.com/office/drawing/2014/main" xmlns="" val="557519435"/>
                    </a:ext>
                  </a:extLst>
                </a:gridCol>
              </a:tblGrid>
              <a:tr h="374381">
                <a:tc>
                  <a:txBody>
                    <a:bodyPr/>
                    <a:lstStyle/>
                    <a:p>
                      <a:r>
                        <a:rPr lang="es-ES" dirty="0" smtClean="0"/>
                        <a:t>Egresos de administración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ENERO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FEBRERO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MARZO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ABRIL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MAYO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JUNIO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6172808"/>
                  </a:ext>
                </a:extLst>
              </a:tr>
              <a:tr h="62231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Monto</a:t>
                      </a:r>
                      <a:r>
                        <a:rPr lang="es-ES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mensual</a:t>
                      </a:r>
                    </a:p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(60% de los $3500.000 de administración)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7944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211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1481328"/>
          </a:xfrm>
        </p:spPr>
        <p:txBody>
          <a:bodyPr>
            <a:normAutofit/>
          </a:bodyPr>
          <a:lstStyle/>
          <a:p>
            <a:r>
              <a:rPr lang="es-E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presupuestos </a:t>
            </a:r>
            <a:endParaRPr lang="en-US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2084832"/>
            <a:ext cx="8791575" cy="3172968"/>
          </a:xfrm>
        </p:spPr>
        <p:txBody>
          <a:bodyPr/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 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</a:rPr>
              <a:t>continuación, se presenta la información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asociada a los gastos de sueldos asociados a la  administración: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807684"/>
              </p:ext>
            </p:extLst>
          </p:nvPr>
        </p:nvGraphicFramePr>
        <p:xfrm>
          <a:off x="1110667" y="3031236"/>
          <a:ext cx="10776532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467">
                  <a:extLst>
                    <a:ext uri="{9D8B030D-6E8A-4147-A177-3AD203B41FA5}">
                      <a16:colId xmlns:a16="http://schemas.microsoft.com/office/drawing/2014/main" xmlns="" val="2882012569"/>
                    </a:ext>
                  </a:extLst>
                </a:gridCol>
                <a:gridCol w="1439924">
                  <a:extLst>
                    <a:ext uri="{9D8B030D-6E8A-4147-A177-3AD203B41FA5}">
                      <a16:colId xmlns:a16="http://schemas.microsoft.com/office/drawing/2014/main" xmlns="" val="3003627168"/>
                    </a:ext>
                  </a:extLst>
                </a:gridCol>
                <a:gridCol w="1419507">
                  <a:extLst>
                    <a:ext uri="{9D8B030D-6E8A-4147-A177-3AD203B41FA5}">
                      <a16:colId xmlns:a16="http://schemas.microsoft.com/office/drawing/2014/main" xmlns="" val="1967919383"/>
                    </a:ext>
                  </a:extLst>
                </a:gridCol>
                <a:gridCol w="1524468">
                  <a:extLst>
                    <a:ext uri="{9D8B030D-6E8A-4147-A177-3AD203B41FA5}">
                      <a16:colId xmlns:a16="http://schemas.microsoft.com/office/drawing/2014/main" xmlns="" val="3680399236"/>
                    </a:ext>
                  </a:extLst>
                </a:gridCol>
                <a:gridCol w="1566155">
                  <a:extLst>
                    <a:ext uri="{9D8B030D-6E8A-4147-A177-3AD203B41FA5}">
                      <a16:colId xmlns:a16="http://schemas.microsoft.com/office/drawing/2014/main" xmlns="" val="3616157168"/>
                    </a:ext>
                  </a:extLst>
                </a:gridCol>
                <a:gridCol w="1625629">
                  <a:extLst>
                    <a:ext uri="{9D8B030D-6E8A-4147-A177-3AD203B41FA5}">
                      <a16:colId xmlns:a16="http://schemas.microsoft.com/office/drawing/2014/main" xmlns="" val="3078085385"/>
                    </a:ext>
                  </a:extLst>
                </a:gridCol>
                <a:gridCol w="1427382">
                  <a:extLst>
                    <a:ext uri="{9D8B030D-6E8A-4147-A177-3AD203B41FA5}">
                      <a16:colId xmlns:a16="http://schemas.microsoft.com/office/drawing/2014/main" xmlns="" val="557519435"/>
                    </a:ext>
                  </a:extLst>
                </a:gridCol>
              </a:tblGrid>
              <a:tr h="374381">
                <a:tc>
                  <a:txBody>
                    <a:bodyPr/>
                    <a:lstStyle/>
                    <a:p>
                      <a:r>
                        <a:rPr lang="es-ES" dirty="0" smtClean="0"/>
                        <a:t>Egresos de sueldos</a:t>
                      </a:r>
                      <a:r>
                        <a:rPr lang="es-ES" baseline="0" dirty="0" smtClean="0"/>
                        <a:t> </a:t>
                      </a:r>
                      <a:r>
                        <a:rPr lang="es-ES" dirty="0" smtClean="0"/>
                        <a:t>administración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ENERO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FEBRERO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MARZO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ABRIL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MAYO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JUNIO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6172808"/>
                  </a:ext>
                </a:extLst>
              </a:tr>
              <a:tr h="62231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Monto</a:t>
                      </a:r>
                      <a:r>
                        <a:rPr lang="es-ES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mensual</a:t>
                      </a:r>
                    </a:p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(40% de los $3500.000 de administración)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$1.400.000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$1.400.000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$1.400.000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$1.4000.000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$1.4000.000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$1.4000.000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7944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879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1481328"/>
          </a:xfrm>
        </p:spPr>
        <p:txBody>
          <a:bodyPr>
            <a:normAutofit/>
          </a:bodyPr>
          <a:lstStyle/>
          <a:p>
            <a:r>
              <a:rPr lang="es-E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presupuestos </a:t>
            </a:r>
            <a:endParaRPr lang="en-US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2084832"/>
            <a:ext cx="8791575" cy="3172968"/>
          </a:xfrm>
        </p:spPr>
        <p:txBody>
          <a:bodyPr/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 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</a:rPr>
              <a:t>continuación, se presenta la información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asociada a los gastos de sueldos asociados a la  administración: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047416"/>
              </p:ext>
            </p:extLst>
          </p:nvPr>
        </p:nvGraphicFramePr>
        <p:xfrm>
          <a:off x="1110667" y="3031236"/>
          <a:ext cx="10776532" cy="3073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467">
                  <a:extLst>
                    <a:ext uri="{9D8B030D-6E8A-4147-A177-3AD203B41FA5}">
                      <a16:colId xmlns:a16="http://schemas.microsoft.com/office/drawing/2014/main" xmlns="" val="2882012569"/>
                    </a:ext>
                  </a:extLst>
                </a:gridCol>
                <a:gridCol w="1439924">
                  <a:extLst>
                    <a:ext uri="{9D8B030D-6E8A-4147-A177-3AD203B41FA5}">
                      <a16:colId xmlns:a16="http://schemas.microsoft.com/office/drawing/2014/main" xmlns="" val="3003627168"/>
                    </a:ext>
                  </a:extLst>
                </a:gridCol>
                <a:gridCol w="1419507">
                  <a:extLst>
                    <a:ext uri="{9D8B030D-6E8A-4147-A177-3AD203B41FA5}">
                      <a16:colId xmlns:a16="http://schemas.microsoft.com/office/drawing/2014/main" xmlns="" val="1967919383"/>
                    </a:ext>
                  </a:extLst>
                </a:gridCol>
                <a:gridCol w="1524468">
                  <a:extLst>
                    <a:ext uri="{9D8B030D-6E8A-4147-A177-3AD203B41FA5}">
                      <a16:colId xmlns:a16="http://schemas.microsoft.com/office/drawing/2014/main" xmlns="" val="3680399236"/>
                    </a:ext>
                  </a:extLst>
                </a:gridCol>
                <a:gridCol w="1566155">
                  <a:extLst>
                    <a:ext uri="{9D8B030D-6E8A-4147-A177-3AD203B41FA5}">
                      <a16:colId xmlns:a16="http://schemas.microsoft.com/office/drawing/2014/main" xmlns="" val="3616157168"/>
                    </a:ext>
                  </a:extLst>
                </a:gridCol>
                <a:gridCol w="1625629">
                  <a:extLst>
                    <a:ext uri="{9D8B030D-6E8A-4147-A177-3AD203B41FA5}">
                      <a16:colId xmlns:a16="http://schemas.microsoft.com/office/drawing/2014/main" xmlns="" val="3078085385"/>
                    </a:ext>
                  </a:extLst>
                </a:gridCol>
                <a:gridCol w="1427382">
                  <a:extLst>
                    <a:ext uri="{9D8B030D-6E8A-4147-A177-3AD203B41FA5}">
                      <a16:colId xmlns:a16="http://schemas.microsoft.com/office/drawing/2014/main" xmlns="" val="557519435"/>
                    </a:ext>
                  </a:extLst>
                </a:gridCol>
              </a:tblGrid>
              <a:tr h="374381">
                <a:tc>
                  <a:txBody>
                    <a:bodyPr/>
                    <a:lstStyle/>
                    <a:p>
                      <a:r>
                        <a:rPr lang="es-ES" dirty="0" smtClean="0"/>
                        <a:t>Egresos de remuneraciones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ENERO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FEBRERO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MARZO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ABRIL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MAYO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JUNIO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6172808"/>
                  </a:ext>
                </a:extLst>
              </a:tr>
              <a:tr h="62231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Monto</a:t>
                      </a:r>
                      <a:r>
                        <a:rPr lang="es-ES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mensual</a:t>
                      </a:r>
                    </a:p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(M.O.D + Sueldos administración)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$5.780.000.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$5.306.000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$5.516.000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$5.684.000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$5.826.000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$5.852.000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7944904"/>
                  </a:ext>
                </a:extLst>
              </a:tr>
              <a:tr h="62231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Leyes sociales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$1.156.000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$1.061.000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$1.103.000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$1.136.000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$1.165.000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$1.170.400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1360021"/>
                  </a:ext>
                </a:extLst>
              </a:tr>
              <a:tr h="622315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Total mes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$6.936.000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$6.367.000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$6.619.000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$6.820.000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$6.991.000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$7.022.400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416886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802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Para finalizar se materializa el flujo de caja, primera parte ingresos: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87164"/>
              </p:ext>
            </p:extLst>
          </p:nvPr>
        </p:nvGraphicFramePr>
        <p:xfrm>
          <a:off x="466344" y="1719070"/>
          <a:ext cx="11466577" cy="37376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ingresos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Ventas</a:t>
                      </a:r>
                      <a:r>
                        <a:rPr lang="es-ES" baseline="0" dirty="0" smtClean="0"/>
                        <a:t> contado 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$13.694.600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$13.944.420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$14.694.120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$15.293.880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$15.803.676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$15.893.640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/>
                        <a:t>Ventas</a:t>
                      </a:r>
                      <a:r>
                        <a:rPr lang="es-ES" baseline="0" dirty="0" smtClean="0"/>
                        <a:t> al crédito 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$10.120.950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$20.579.265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$21.478.905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$22.491.000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$22.323.167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 Saldo inicial en caja +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$1.651.305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$4.681.648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$18.305.580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$32.577.213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$47.672.992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70C0"/>
                          </a:solidFill>
                        </a:rPr>
                        <a:t>Total</a:t>
                      </a:r>
                      <a:r>
                        <a:rPr lang="es-ES" baseline="0" dirty="0" smtClean="0">
                          <a:solidFill>
                            <a:srgbClr val="0070C0"/>
                          </a:solidFill>
                        </a:rPr>
                        <a:t> ingresos</a:t>
                      </a:r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70C0"/>
                          </a:solidFill>
                        </a:rPr>
                        <a:t>$13.484.600</a:t>
                      </a:r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>
                          <a:solidFill>
                            <a:srgbClr val="0070C0"/>
                          </a:solidFill>
                        </a:rPr>
                        <a:t>$25.716.675</a:t>
                      </a:r>
                      <a:endParaRPr lang="en-US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>
                          <a:solidFill>
                            <a:srgbClr val="0070C0"/>
                          </a:solidFill>
                        </a:rPr>
                        <a:t>$39.955.033</a:t>
                      </a:r>
                      <a:endParaRPr lang="en-US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70C0"/>
                          </a:solidFill>
                        </a:rPr>
                        <a:t>$55.078.365</a:t>
                      </a:r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70C0"/>
                          </a:solidFill>
                        </a:rPr>
                        <a:t>$70.871.889</a:t>
                      </a:r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>
                          <a:solidFill>
                            <a:srgbClr val="0070C0"/>
                          </a:solidFill>
                        </a:rPr>
                        <a:t>$85.889.799</a:t>
                      </a:r>
                      <a:endParaRPr lang="en-US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21562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424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548639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850392"/>
            <a:ext cx="8791575" cy="4407408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Solución del problema planteado:</a:t>
            </a:r>
          </a:p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Para finalizar se materializa el flujo de caja, segunda parte egresos: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745357"/>
              </p:ext>
            </p:extLst>
          </p:nvPr>
        </p:nvGraphicFramePr>
        <p:xfrm>
          <a:off x="466344" y="1719070"/>
          <a:ext cx="11466577" cy="5109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563624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91056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585218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</a:t>
                      </a:r>
                      <a:r>
                        <a:rPr lang="es-ES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to</a:t>
                      </a:r>
                      <a:r>
                        <a:rPr lang="es-ES" b="1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egresos</a:t>
                      </a:r>
                      <a:endParaRPr 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466346">
                <a:tc>
                  <a:txBody>
                    <a:bodyPr/>
                    <a:lstStyle/>
                    <a:p>
                      <a:r>
                        <a:rPr lang="es-ES" baseline="0" dirty="0" err="1" smtClean="0"/>
                        <a:t>Compr</a:t>
                      </a:r>
                      <a:r>
                        <a:rPr lang="es-ES" baseline="0" dirty="0" smtClean="0"/>
                        <a:t>. Cont.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$3.368.295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$3.480.572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$3.667.699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$3.817.401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$3.944.648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$3.967.103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393192">
                <a:tc>
                  <a:txBody>
                    <a:bodyPr/>
                    <a:lstStyle/>
                    <a:p>
                      <a:r>
                        <a:rPr lang="es-ES" baseline="0" dirty="0" err="1" smtClean="0"/>
                        <a:t>Compr</a:t>
                      </a:r>
                      <a:r>
                        <a:rPr lang="es-ES" baseline="0" dirty="0" smtClean="0"/>
                        <a:t>. </a:t>
                      </a:r>
                      <a:r>
                        <a:rPr lang="es-ES" baseline="0" dirty="0" err="1" smtClean="0"/>
                        <a:t>Cre</a:t>
                      </a:r>
                      <a:r>
                        <a:rPr lang="es-ES" baseline="0" dirty="0" smtClean="0"/>
                        <a:t>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$3.368.295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$3.480.572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$3.667.699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$3.817.401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$3.944.648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393192">
                <a:tc>
                  <a:txBody>
                    <a:bodyPr/>
                    <a:lstStyle/>
                    <a:p>
                      <a:r>
                        <a:rPr lang="es-ES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s-ES" baseline="0" dirty="0" smtClean="0">
                          <a:solidFill>
                            <a:schemeClr val="bg1"/>
                          </a:solidFill>
                        </a:rPr>
                        <a:t>Pago </a:t>
                      </a:r>
                      <a:r>
                        <a:rPr lang="es-ES" baseline="0" dirty="0" err="1" smtClean="0">
                          <a:solidFill>
                            <a:schemeClr val="bg1"/>
                          </a:solidFill>
                        </a:rPr>
                        <a:t>Cif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$585.000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$604.500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$637.000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$663.000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$685.100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$689.000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Sueldos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$5.780.000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$5.306.000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$5.516.000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$5.684.000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$5.826.000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$5.852.000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12156213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Gastos </a:t>
                      </a:r>
                      <a:r>
                        <a:rPr lang="es-ES" dirty="0" err="1" smtClean="0">
                          <a:solidFill>
                            <a:schemeClr val="bg1"/>
                          </a:solidFill>
                        </a:rPr>
                        <a:t>Admn</a:t>
                      </a:r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$2.100.000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$2.100.000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$2.100.000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$2.100.000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$2.100.000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48112608"/>
                  </a:ext>
                </a:extLst>
              </a:tr>
              <a:tr h="393192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Leyes social.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$1.156.000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$1.061.200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$1.103.200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$1.136.800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$1.165.360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16153875"/>
                  </a:ext>
                </a:extLst>
              </a:tr>
              <a:tr h="393192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IVA Pago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$4.310.910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$4.454.607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$4.694.102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$4.885.698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$5048.555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18259805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PPM Pago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$708.750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$732.375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$771.750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$803.250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$830.025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30365569"/>
                  </a:ext>
                </a:extLst>
              </a:tr>
              <a:tr h="747523">
                <a:tc>
                  <a:txBody>
                    <a:bodyPr/>
                    <a:lstStyle/>
                    <a:p>
                      <a:r>
                        <a:rPr lang="es-ES" b="1" dirty="0" smtClean="0">
                          <a:solidFill>
                            <a:srgbClr val="C00000"/>
                          </a:solidFill>
                        </a:rPr>
                        <a:t>Total</a:t>
                      </a:r>
                      <a:r>
                        <a:rPr lang="es-ES" b="1" baseline="0" dirty="0" smtClean="0">
                          <a:solidFill>
                            <a:srgbClr val="C00000"/>
                          </a:solidFill>
                        </a:rPr>
                        <a:t> Egresos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$11.833.295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$21.035.027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$21.649.453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$2</a:t>
                      </a:r>
                      <a:r>
                        <a:rPr lang="es-ES" baseline="0" dirty="0" smtClean="0">
                          <a:solidFill>
                            <a:srgbClr val="C00000"/>
                          </a:solidFill>
                        </a:rPr>
                        <a:t>2.501.152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$23.198.897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$23.596.691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82560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031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411481"/>
            <a:ext cx="8791575" cy="1481328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ejemplo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presupuestos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6424" y="2084832"/>
            <a:ext cx="8791575" cy="3172968"/>
          </a:xfrm>
        </p:spPr>
        <p:txBody>
          <a:bodyPr/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Determinación del saldo final de caja, a saber:</a:t>
            </a:r>
          </a:p>
          <a:p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663321"/>
              </p:ext>
            </p:extLst>
          </p:nvPr>
        </p:nvGraphicFramePr>
        <p:xfrm>
          <a:off x="603504" y="2743198"/>
          <a:ext cx="11466577" cy="2944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xmlns="" val="508051029"/>
                    </a:ext>
                  </a:extLst>
                </a:gridCol>
                <a:gridCol w="1618488">
                  <a:extLst>
                    <a:ext uri="{9D8B030D-6E8A-4147-A177-3AD203B41FA5}">
                      <a16:colId xmlns:a16="http://schemas.microsoft.com/office/drawing/2014/main" xmlns="" val="4078581391"/>
                    </a:ext>
                  </a:extLst>
                </a:gridCol>
                <a:gridCol w="1536192">
                  <a:extLst>
                    <a:ext uri="{9D8B030D-6E8A-4147-A177-3AD203B41FA5}">
                      <a16:colId xmlns:a16="http://schemas.microsoft.com/office/drawing/2014/main" xmlns="" val="3978635843"/>
                    </a:ext>
                  </a:extLst>
                </a:gridCol>
                <a:gridCol w="1627632">
                  <a:extLst>
                    <a:ext uri="{9D8B030D-6E8A-4147-A177-3AD203B41FA5}">
                      <a16:colId xmlns:a16="http://schemas.microsoft.com/office/drawing/2014/main" xmlns="" val="3329216308"/>
                    </a:ext>
                  </a:extLst>
                </a:gridCol>
                <a:gridCol w="1773936">
                  <a:extLst>
                    <a:ext uri="{9D8B030D-6E8A-4147-A177-3AD203B41FA5}">
                      <a16:colId xmlns:a16="http://schemas.microsoft.com/office/drawing/2014/main" xmlns="" val="102628132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xmlns="" val="213420330"/>
                    </a:ext>
                  </a:extLst>
                </a:gridCol>
                <a:gridCol w="1847089">
                  <a:extLst>
                    <a:ext uri="{9D8B030D-6E8A-4147-A177-3AD203B41FA5}">
                      <a16:colId xmlns:a16="http://schemas.microsoft.com/office/drawing/2014/main" xmlns="" val="181107607"/>
                    </a:ext>
                  </a:extLst>
                </a:gridCol>
              </a:tblGrid>
              <a:tr h="676656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Presupuesto caja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ENERO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FEBRERO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MARZO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ABRIL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MAYO 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JUNIO</a:t>
                      </a:r>
                      <a:endParaRPr lang="en-US" b="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6727352"/>
                  </a:ext>
                </a:extLst>
              </a:tr>
              <a:tr h="676656">
                <a:tc>
                  <a:txBody>
                    <a:bodyPr/>
                    <a:lstStyle/>
                    <a:p>
                      <a:r>
                        <a:rPr lang="es-ES" dirty="0" smtClean="0"/>
                        <a:t>Total</a:t>
                      </a:r>
                      <a:r>
                        <a:rPr lang="es-ES" baseline="0" dirty="0" smtClean="0"/>
                        <a:t> ingresos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$13.484.600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$25.716.675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$39.955.033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$55.078.365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$70.871.889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$85.889.799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99554"/>
                  </a:ext>
                </a:extLst>
              </a:tr>
              <a:tr h="676656">
                <a:tc>
                  <a:txBody>
                    <a:bodyPr/>
                    <a:lstStyle/>
                    <a:p>
                      <a:r>
                        <a:rPr lang="es-ES" dirty="0" smtClean="0"/>
                        <a:t>Total</a:t>
                      </a:r>
                      <a:r>
                        <a:rPr lang="es-ES" baseline="0" dirty="0" smtClean="0"/>
                        <a:t> egresos</a:t>
                      </a:r>
                    </a:p>
                    <a:p>
                      <a:r>
                        <a:rPr lang="es-ES" baseline="0" dirty="0" smtClean="0"/>
                        <a:t>(menos)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$11.833.295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$21.035.027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$21.649.453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$22.501.152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$23.198.897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$23.596.691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9059324"/>
                  </a:ext>
                </a:extLst>
              </a:tr>
              <a:tr h="676656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Excedente</a:t>
                      </a:r>
                      <a:r>
                        <a:rPr lang="es-ES" baseline="0" dirty="0" smtClean="0">
                          <a:solidFill>
                            <a:srgbClr val="C00000"/>
                          </a:solidFill>
                        </a:rPr>
                        <a:t> o déficit de caja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$1.651.305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$4.681.648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$18.305.580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$32.577.213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$47.672.992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C00000"/>
                          </a:solidFill>
                        </a:rPr>
                        <a:t>$62.293.108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2234092"/>
                  </a:ext>
                </a:extLst>
              </a:tr>
            </a:tbl>
          </a:graphicData>
        </a:graphic>
      </p:graphicFrame>
      <p:sp>
        <p:nvSpPr>
          <p:cNvPr id="5" name="Flecha abajo 4"/>
          <p:cNvSpPr/>
          <p:nvPr/>
        </p:nvSpPr>
        <p:spPr>
          <a:xfrm>
            <a:off x="10049256" y="5129780"/>
            <a:ext cx="1426463" cy="15270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Inicial julio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2977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TM04033919[[fn=Circuito]]</Template>
  <TotalTime>426</TotalTime>
  <Words>1766</Words>
  <Application>Microsoft Office PowerPoint</Application>
  <PresentationFormat>Personalizado</PresentationFormat>
  <Paragraphs>661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Circuito</vt:lpstr>
      <vt:lpstr>Ejercicio de ejemplo presupuestos 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</vt:lpstr>
      <vt:lpstr>Ejercicio de ejemplo presupuestos </vt:lpstr>
      <vt:lpstr>Ejercicio de ejemplo presupuestos </vt:lpstr>
      <vt:lpstr>Ejercicio de ejemplo presupuestos </vt:lpstr>
      <vt:lpstr>Ejercicio de ejemplo presupuestos</vt:lpstr>
      <vt:lpstr>Ejercicio de ejemplo presupuestos</vt:lpstr>
      <vt:lpstr>Ejercicio de ejemplo presupuestos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Ejercicio de ejemplo presupuestos operativos</dc:title>
  <dc:creator>Norman Rodríguez Ortega</dc:creator>
  <cp:lastModifiedBy>Personal</cp:lastModifiedBy>
  <cp:revision>99</cp:revision>
  <cp:lastPrinted>2021-11-05T13:03:29Z</cp:lastPrinted>
  <dcterms:created xsi:type="dcterms:W3CDTF">2021-11-03T11:31:38Z</dcterms:created>
  <dcterms:modified xsi:type="dcterms:W3CDTF">2021-11-05T14:30:17Z</dcterms:modified>
</cp:coreProperties>
</file>