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4"/>
  </p:notesMasterIdLst>
  <p:sldIdLst>
    <p:sldId id="257" r:id="rId2"/>
    <p:sldId id="259" r:id="rId3"/>
    <p:sldId id="260" r:id="rId4"/>
    <p:sldId id="291" r:id="rId5"/>
    <p:sldId id="289" r:id="rId6"/>
    <p:sldId id="261" r:id="rId7"/>
    <p:sldId id="262" r:id="rId8"/>
    <p:sldId id="263" r:id="rId9"/>
    <p:sldId id="282" r:id="rId10"/>
    <p:sldId id="283" r:id="rId11"/>
    <p:sldId id="284" r:id="rId12"/>
    <p:sldId id="285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58" r:id="rId22"/>
    <p:sldId id="264" r:id="rId23"/>
    <p:sldId id="265" r:id="rId24"/>
    <p:sldId id="267" r:id="rId25"/>
    <p:sldId id="268" r:id="rId26"/>
    <p:sldId id="269" r:id="rId27"/>
    <p:sldId id="270" r:id="rId28"/>
    <p:sldId id="271" r:id="rId29"/>
    <p:sldId id="272" r:id="rId30"/>
    <p:sldId id="273" r:id="rId31"/>
    <p:sldId id="286" r:id="rId32"/>
    <p:sldId id="287" r:id="rId33"/>
  </p:sldIdLst>
  <p:sldSz cx="9144000" cy="6858000" type="screen4x3"/>
  <p:notesSz cx="7004050" cy="9223375"/>
  <p:defaultTextStyle>
    <a:defPPr>
      <a:defRPr lang="es-ES_tradnl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FFFF00"/>
    <a:srgbClr val="FF0000"/>
    <a:srgbClr val="000099"/>
    <a:srgbClr val="FF6600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7"/>
    <p:restoredTop sz="93692"/>
  </p:normalViewPr>
  <p:slideViewPr>
    <p:cSldViewPr>
      <p:cViewPr varScale="1">
        <p:scale>
          <a:sx n="66" d="100"/>
          <a:sy n="66" d="100"/>
        </p:scale>
        <p:origin x="800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5300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67163" y="0"/>
            <a:ext cx="3035300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776E2A-12F5-483D-982A-5467A994AF1C}" type="datetimeFigureOut">
              <a:rPr lang="es-CL" smtClean="0"/>
              <a:pPr/>
              <a:t>05-09-19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95388" y="692150"/>
            <a:ext cx="4613275" cy="3459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0088" y="4381500"/>
            <a:ext cx="5603875" cy="4149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759825"/>
            <a:ext cx="3035300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67163" y="8759825"/>
            <a:ext cx="3035300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F51FE3-FF43-4EDC-B742-C27FA017D4A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F51FE3-FF43-4EDC-B742-C27FA017D4A6}" type="slidenum">
              <a:rPr lang="es-CL" smtClean="0"/>
              <a:pPr/>
              <a:t>13</a:t>
            </a:fld>
            <a:endParaRPr 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3B5D1-8FB0-4894-8427-80C6CE6D78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75F33-09CD-49F6-98B6-2FA2A438020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D5AC8-E1B8-41A8-A971-256A494EAEF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44101-7B76-40C4-9060-5E5F198F73D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A88AAF-838F-448B-A37D-10F4AA5F3AB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1D000E-35D1-4893-9EBC-1D3E277AE0F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AA9EA1-A396-4CAE-993D-F83B28B21A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035700-FE2D-47FB-AA0F-CE78566646F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82C408-5078-4407-B53D-606E56D816C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E28538-9612-4BA0-BF68-9CE043135B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25F82-0087-44E8-9183-441FF2A0A1C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6A5F2DB-3ECF-4A75-8507-C470ECD5B21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99FF"/>
            </a:gs>
            <a:gs pos="100000">
              <a:srgbClr val="9999FF">
                <a:gamma/>
                <a:shade val="46275"/>
                <a:invGamma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FAA9D85-B3F6-4005-B23A-ECC39D7F6D3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hyperlink" Target="https://www.youtube.com/watch?v=r9J1gETGFTc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hyperlink" Target="https://www.youtube.com/watch?v=8DOoU4J4mBQ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143000"/>
            <a:ext cx="7772400" cy="1143000"/>
          </a:xfrm>
        </p:spPr>
        <p:txBody>
          <a:bodyPr/>
          <a:lstStyle/>
          <a:p>
            <a:r>
              <a:rPr lang="es-ES_tradnl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SISTEMAS DE ARMAS</a:t>
            </a:r>
            <a:br>
              <a:rPr lang="es-ES_tradnl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_tradnl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ARMAS</a:t>
            </a:r>
            <a:endParaRPr lang="es-ES_tradnl" dirty="0">
              <a:solidFill>
                <a:srgbClr val="FFFF00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09600" y="3429000"/>
            <a:ext cx="7772400" cy="1752600"/>
          </a:xfrm>
        </p:spPr>
        <p:txBody>
          <a:bodyPr/>
          <a:lstStyle/>
          <a:p>
            <a:pPr>
              <a:buFontTx/>
              <a:buChar char="•"/>
            </a:pPr>
            <a:r>
              <a:rPr lang="es-ES_tradnl" sz="4400" b="1"/>
              <a:t>MISILES</a:t>
            </a:r>
            <a:endParaRPr lang="es-ES_tradnl"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z="4000" b="1" u="sng">
                <a:solidFill>
                  <a:schemeClr val="bg1"/>
                </a:solidFill>
              </a:rPr>
              <a:t>OBJETIVOS</a:t>
            </a:r>
            <a:endParaRPr lang="es-ES_tradnl" sz="4000" b="1" u="sng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819400"/>
            <a:ext cx="7772400" cy="2286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ES_tradnl" sz="2800">
                <a:solidFill>
                  <a:srgbClr val="FFFF00"/>
                </a:solidFill>
              </a:rPr>
              <a:t>Identificar diferentes tipos de trayectoria de guiado y sus aplicaciones</a:t>
            </a:r>
          </a:p>
          <a:p>
            <a:pPr>
              <a:lnSpc>
                <a:spcPct val="90000"/>
              </a:lnSpc>
            </a:pPr>
            <a:r>
              <a:rPr lang="es-ES_tradnl" sz="2800">
                <a:solidFill>
                  <a:srgbClr val="FFFF00"/>
                </a:solidFill>
              </a:rPr>
              <a:t>Describir los fundamentos de sustentación de los misiles</a:t>
            </a:r>
          </a:p>
          <a:p>
            <a:pPr>
              <a:lnSpc>
                <a:spcPct val="90000"/>
              </a:lnSpc>
            </a:pPr>
            <a:r>
              <a:rPr lang="es-ES_tradnl" sz="2800">
                <a:solidFill>
                  <a:srgbClr val="FFFF00"/>
                </a:solidFill>
              </a:rPr>
              <a:t>Identificar los sistemas de propulsión usados</a:t>
            </a:r>
            <a:endParaRPr lang="es-ES_tradnl" sz="2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219200" y="549275"/>
            <a:ext cx="6248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3600" b="1">
                <a:effectLst>
                  <a:outerShdw blurRad="38100" dist="38100" dir="2700000" algn="tl">
                    <a:srgbClr val="FFFFFF"/>
                  </a:outerShdw>
                </a:effectLst>
              </a:rPr>
              <a:t>¿Que es un misil?</a:t>
            </a:r>
            <a:endParaRPr lang="es-ES_tradnl"/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15900" y="1557338"/>
            <a:ext cx="8820150" cy="4748212"/>
          </a:xfrm>
          <a:prstGeom prst="rect">
            <a:avLst/>
          </a:prstGeom>
          <a:solidFill>
            <a:srgbClr val="CCFFFF"/>
          </a:solidFill>
          <a:ln w="25400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200" b="1"/>
              <a:t>Un arma aérea autopropulsada, que posee algún sistema de guiado para corregir su trayectoria durante el vuelo e impactar al blanco sobre el que fue lanzado.</a:t>
            </a:r>
          </a:p>
          <a:p>
            <a:pPr>
              <a:spcBef>
                <a:spcPct val="50000"/>
              </a:spcBef>
            </a:pPr>
            <a:r>
              <a:rPr lang="es-ES_tradnl" sz="3200" b="1"/>
              <a:t>Su alcance se ve limitado por la cantidad de propelente que posee y las exigencias de maniobrar durante el vuelo, más los factores externos presentes durante la trayectoria (viento, temperatura roce del aire, entre otros)</a:t>
            </a:r>
            <a:endParaRPr lang="es-ES_tradnl" sz="32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395536" y="116632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MISIL S/A NATO SEASPARROW Y MISIL S/S HARPOON BLOCK II (Y OTROS BONUS TRACK)</a:t>
            </a:r>
            <a:endParaRPr lang="es-CL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Botón de acción: Película 3">
            <a:hlinkClick r:id="rId2" highlightClick="1"/>
            <a:extLst>
              <a:ext uri="{FF2B5EF4-FFF2-40B4-BE49-F238E27FC236}">
                <a16:creationId xmlns:a16="http://schemas.microsoft.com/office/drawing/2014/main" id="{2C0124A9-AA04-6543-AD12-31831F5CBDA9}"/>
              </a:ext>
            </a:extLst>
          </p:cNvPr>
          <p:cNvSpPr/>
          <p:nvPr/>
        </p:nvSpPr>
        <p:spPr bwMode="auto">
          <a:xfrm>
            <a:off x="7632340" y="5805264"/>
            <a:ext cx="936104" cy="720080"/>
          </a:xfrm>
          <a:prstGeom prst="actionButtonMovi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C6E4AB39-3B84-5C49-8458-41C355A4B1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672" y="1082116"/>
            <a:ext cx="5644104" cy="5629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7741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115616" y="260648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MISIL S/A SEAWOLF LANZAMIENTO VERTICAL</a:t>
            </a:r>
            <a:endParaRPr lang="es-CL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Botón de acción: Película 3">
            <a:hlinkClick r:id="rId2" highlightClick="1"/>
            <a:extLst>
              <a:ext uri="{FF2B5EF4-FFF2-40B4-BE49-F238E27FC236}">
                <a16:creationId xmlns:a16="http://schemas.microsoft.com/office/drawing/2014/main" id="{2C0124A9-AA04-6543-AD12-31831F5CBDA9}"/>
              </a:ext>
            </a:extLst>
          </p:cNvPr>
          <p:cNvSpPr/>
          <p:nvPr/>
        </p:nvSpPr>
        <p:spPr bwMode="auto">
          <a:xfrm>
            <a:off x="7632340" y="5805264"/>
            <a:ext cx="936104" cy="720080"/>
          </a:xfrm>
          <a:prstGeom prst="actionButtonMovi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71AC890-7324-8848-8427-E46BA57AC1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1670" y="1295763"/>
            <a:ext cx="6012668" cy="450950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765175"/>
            <a:ext cx="7772400" cy="1143000"/>
          </a:xfrm>
        </p:spPr>
        <p:txBody>
          <a:bodyPr/>
          <a:lstStyle/>
          <a:p>
            <a:pPr algn="r"/>
            <a:r>
              <a:rPr lang="es-ES_tradnl" sz="2800"/>
              <a:t> PARAMETROS         MISILES      ARTILLERÍA</a:t>
            </a:r>
          </a:p>
        </p:txBody>
      </p:sp>
      <p:graphicFrame>
        <p:nvGraphicFramePr>
          <p:cNvPr id="8195" name="Object 3"/>
          <p:cNvGraphicFramePr>
            <a:graphicFrameLocks noGrp="1" noChangeAspect="1"/>
          </p:cNvGraphicFramePr>
          <p:nvPr>
            <p:ph type="tbl" idx="1"/>
          </p:nvPr>
        </p:nvGraphicFramePr>
        <p:xfrm>
          <a:off x="692150" y="1917700"/>
          <a:ext cx="7559675" cy="4014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0" name="Documento" r:id="rId3" imgW="7897173" imgH="4210815" progId="">
                  <p:embed/>
                </p:oleObj>
              </mc:Choice>
              <mc:Fallback>
                <p:oleObj name="Documento" r:id="rId3" imgW="7897173" imgH="4210815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2150" y="1917700"/>
                        <a:ext cx="7559675" cy="40147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212" name="Group 20"/>
          <p:cNvGrpSpPr>
            <a:grpSpLocks/>
          </p:cNvGrpSpPr>
          <p:nvPr/>
        </p:nvGrpSpPr>
        <p:grpSpPr bwMode="auto">
          <a:xfrm>
            <a:off x="971550" y="908050"/>
            <a:ext cx="7639050" cy="5257800"/>
            <a:chOff x="612" y="576"/>
            <a:chExt cx="4812" cy="3312"/>
          </a:xfrm>
        </p:grpSpPr>
        <p:sp>
          <p:nvSpPr>
            <p:cNvPr id="8196" name="Line 4"/>
            <p:cNvSpPr>
              <a:spLocks noChangeShapeType="1"/>
            </p:cNvSpPr>
            <p:nvPr/>
          </p:nvSpPr>
          <p:spPr bwMode="auto">
            <a:xfrm>
              <a:off x="624" y="576"/>
              <a:ext cx="0" cy="33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197" name="Line 5"/>
            <p:cNvSpPr>
              <a:spLocks noChangeShapeType="1"/>
            </p:cNvSpPr>
            <p:nvPr/>
          </p:nvSpPr>
          <p:spPr bwMode="auto">
            <a:xfrm>
              <a:off x="2496" y="576"/>
              <a:ext cx="0" cy="33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199" name="Line 7"/>
            <p:cNvSpPr>
              <a:spLocks noChangeShapeType="1"/>
            </p:cNvSpPr>
            <p:nvPr/>
          </p:nvSpPr>
          <p:spPr bwMode="auto">
            <a:xfrm>
              <a:off x="3888" y="576"/>
              <a:ext cx="0" cy="33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200" name="Line 8"/>
            <p:cNvSpPr>
              <a:spLocks noChangeShapeType="1"/>
            </p:cNvSpPr>
            <p:nvPr/>
          </p:nvSpPr>
          <p:spPr bwMode="auto">
            <a:xfrm>
              <a:off x="5424" y="576"/>
              <a:ext cx="0" cy="33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201" name="Line 9"/>
            <p:cNvSpPr>
              <a:spLocks noChangeShapeType="1"/>
            </p:cNvSpPr>
            <p:nvPr/>
          </p:nvSpPr>
          <p:spPr bwMode="auto">
            <a:xfrm>
              <a:off x="624" y="1104"/>
              <a:ext cx="4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202" name="Line 10"/>
            <p:cNvSpPr>
              <a:spLocks noChangeShapeType="1"/>
            </p:cNvSpPr>
            <p:nvPr/>
          </p:nvSpPr>
          <p:spPr bwMode="auto">
            <a:xfrm>
              <a:off x="612" y="1525"/>
              <a:ext cx="4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203" name="Line 11"/>
            <p:cNvSpPr>
              <a:spLocks noChangeShapeType="1"/>
            </p:cNvSpPr>
            <p:nvPr/>
          </p:nvSpPr>
          <p:spPr bwMode="auto">
            <a:xfrm>
              <a:off x="624" y="2016"/>
              <a:ext cx="4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204" name="Line 12"/>
            <p:cNvSpPr>
              <a:spLocks noChangeShapeType="1"/>
            </p:cNvSpPr>
            <p:nvPr/>
          </p:nvSpPr>
          <p:spPr bwMode="auto">
            <a:xfrm>
              <a:off x="612" y="2296"/>
              <a:ext cx="4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205" name="Line 13"/>
            <p:cNvSpPr>
              <a:spLocks noChangeShapeType="1"/>
            </p:cNvSpPr>
            <p:nvPr/>
          </p:nvSpPr>
          <p:spPr bwMode="auto">
            <a:xfrm>
              <a:off x="612" y="2614"/>
              <a:ext cx="4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206" name="Line 14"/>
            <p:cNvSpPr>
              <a:spLocks noChangeShapeType="1"/>
            </p:cNvSpPr>
            <p:nvPr/>
          </p:nvSpPr>
          <p:spPr bwMode="auto">
            <a:xfrm>
              <a:off x="612" y="2886"/>
              <a:ext cx="4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207" name="Line 15"/>
            <p:cNvSpPr>
              <a:spLocks noChangeShapeType="1"/>
            </p:cNvSpPr>
            <p:nvPr/>
          </p:nvSpPr>
          <p:spPr bwMode="auto">
            <a:xfrm>
              <a:off x="624" y="3888"/>
              <a:ext cx="4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208" name="Line 16"/>
            <p:cNvSpPr>
              <a:spLocks noChangeShapeType="1"/>
            </p:cNvSpPr>
            <p:nvPr/>
          </p:nvSpPr>
          <p:spPr bwMode="auto">
            <a:xfrm>
              <a:off x="612" y="3339"/>
              <a:ext cx="4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209" name="Line 17"/>
            <p:cNvSpPr>
              <a:spLocks noChangeShapeType="1"/>
            </p:cNvSpPr>
            <p:nvPr/>
          </p:nvSpPr>
          <p:spPr bwMode="auto">
            <a:xfrm>
              <a:off x="624" y="576"/>
              <a:ext cx="4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0" y="163513"/>
            <a:ext cx="9144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800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CUADRO COMPARATIVO ARTILLERÍA V/S MISILES</a:t>
            </a:r>
            <a:endParaRPr lang="es-ES" sz="2800" u="sng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219200" y="457200"/>
            <a:ext cx="678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/>
              <a:t>PARTES DE UN MISIL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611560" y="1295400"/>
            <a:ext cx="8352928" cy="4093428"/>
          </a:xfrm>
          <a:prstGeom prst="rect">
            <a:avLst/>
          </a:prstGeom>
          <a:solidFill>
            <a:srgbClr val="CCFFFF"/>
          </a:solidFill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b="1" dirty="0">
                <a:solidFill>
                  <a:schemeClr val="accent2"/>
                </a:solidFill>
              </a:rPr>
              <a:t>1.- UNIDAD O CABEZA  BUSCADORA</a:t>
            </a:r>
          </a:p>
          <a:p>
            <a:pPr>
              <a:spcBef>
                <a:spcPct val="50000"/>
              </a:spcBef>
            </a:pPr>
            <a:r>
              <a:rPr lang="es-ES_tradnl" sz="2000" b="1" dirty="0">
                <a:solidFill>
                  <a:schemeClr val="accent2"/>
                </a:solidFill>
              </a:rPr>
              <a:t>2.-UNIDAD DE GUIADO (GIRÓSCOPO, RADIO ALTÍMETRO Y GPS)</a:t>
            </a:r>
          </a:p>
          <a:p>
            <a:pPr>
              <a:spcBef>
                <a:spcPct val="50000"/>
              </a:spcBef>
            </a:pPr>
            <a:r>
              <a:rPr lang="es-ES_tradnl" sz="2000" b="1" dirty="0">
                <a:solidFill>
                  <a:schemeClr val="accent2"/>
                </a:solidFill>
              </a:rPr>
              <a:t>3.- CARGA DE COMBATE</a:t>
            </a:r>
          </a:p>
          <a:p>
            <a:pPr>
              <a:spcBef>
                <a:spcPct val="50000"/>
              </a:spcBef>
            </a:pPr>
            <a:r>
              <a:rPr lang="es-ES_tradnl" sz="2000" b="1" dirty="0">
                <a:solidFill>
                  <a:schemeClr val="accent2"/>
                </a:solidFill>
              </a:rPr>
              <a:t>4.- ESPOLETA (IR- VT- PERC. - CONTACTO- ELECTROMAG.)</a:t>
            </a:r>
          </a:p>
          <a:p>
            <a:pPr>
              <a:spcBef>
                <a:spcPct val="50000"/>
              </a:spcBef>
            </a:pPr>
            <a:r>
              <a:rPr lang="es-ES_tradnl" sz="2000" b="1" dirty="0">
                <a:solidFill>
                  <a:schemeClr val="accent2"/>
                </a:solidFill>
              </a:rPr>
              <a:t>5.- ALAS DE SUSTENTACIÓN </a:t>
            </a:r>
          </a:p>
          <a:p>
            <a:pPr>
              <a:spcBef>
                <a:spcPct val="50000"/>
              </a:spcBef>
            </a:pPr>
            <a:r>
              <a:rPr lang="es-ES_tradnl" sz="2000" b="1" dirty="0">
                <a:solidFill>
                  <a:schemeClr val="accent2"/>
                </a:solidFill>
              </a:rPr>
              <a:t>6.- MOTOR PROPULSOR O DE CRUCERO</a:t>
            </a:r>
          </a:p>
          <a:p>
            <a:pPr>
              <a:spcBef>
                <a:spcPct val="50000"/>
              </a:spcBef>
            </a:pPr>
            <a:r>
              <a:rPr lang="es-ES_tradnl" sz="2000" b="1" dirty="0">
                <a:solidFill>
                  <a:schemeClr val="accent2"/>
                </a:solidFill>
              </a:rPr>
              <a:t>7.- BOOSTER (Algunos no lo emplean)</a:t>
            </a:r>
          </a:p>
          <a:p>
            <a:pPr>
              <a:spcBef>
                <a:spcPct val="50000"/>
              </a:spcBef>
            </a:pPr>
            <a:r>
              <a:rPr lang="es-ES_tradnl" sz="2000" b="1" dirty="0">
                <a:solidFill>
                  <a:schemeClr val="accent2"/>
                </a:solidFill>
              </a:rPr>
              <a:t>8.- SUPERFICIES DE CONTROL (Actuadores)</a:t>
            </a:r>
          </a:p>
          <a:p>
            <a:pPr>
              <a:spcBef>
                <a:spcPct val="50000"/>
              </a:spcBef>
            </a:pPr>
            <a:r>
              <a:rPr lang="es-ES_tradnl" sz="2000" b="1" dirty="0">
                <a:solidFill>
                  <a:schemeClr val="accent2"/>
                </a:solidFill>
              </a:rPr>
              <a:t>9.- TOBERAS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026"/>
          <p:cNvSpPr txBox="1">
            <a:spLocks noChangeArrowheads="1"/>
          </p:cNvSpPr>
          <p:nvPr/>
        </p:nvSpPr>
        <p:spPr bwMode="auto">
          <a:xfrm>
            <a:off x="6172200" y="3124200"/>
            <a:ext cx="2743200" cy="3968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b="1">
                <a:solidFill>
                  <a:schemeClr val="bg1"/>
                </a:solidFill>
              </a:rPr>
              <a:t>Alas de sustentación</a:t>
            </a:r>
            <a:endParaRPr lang="es-ES_tradnl" sz="2000" b="1"/>
          </a:p>
        </p:txBody>
      </p:sp>
      <p:sp>
        <p:nvSpPr>
          <p:cNvPr id="10243" name="Line 1027"/>
          <p:cNvSpPr>
            <a:spLocks noChangeShapeType="1"/>
          </p:cNvSpPr>
          <p:nvPr/>
        </p:nvSpPr>
        <p:spPr bwMode="auto">
          <a:xfrm flipH="1" flipV="1">
            <a:off x="5334000" y="2514600"/>
            <a:ext cx="838200" cy="762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244" name="Text Box 1028"/>
          <p:cNvSpPr txBox="1">
            <a:spLocks noChangeArrowheads="1"/>
          </p:cNvSpPr>
          <p:nvPr/>
        </p:nvSpPr>
        <p:spPr bwMode="auto">
          <a:xfrm>
            <a:off x="4572000" y="4343400"/>
            <a:ext cx="2743200" cy="3968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b="1">
                <a:solidFill>
                  <a:schemeClr val="bg1"/>
                </a:solidFill>
              </a:rPr>
              <a:t>Superficies de control</a:t>
            </a:r>
            <a:endParaRPr lang="es-ES_tradnl" sz="2000" b="1"/>
          </a:p>
        </p:txBody>
      </p:sp>
      <p:sp>
        <p:nvSpPr>
          <p:cNvPr id="10246" name="Line 1030"/>
          <p:cNvSpPr>
            <a:spLocks noChangeShapeType="1"/>
          </p:cNvSpPr>
          <p:nvPr/>
        </p:nvSpPr>
        <p:spPr bwMode="auto">
          <a:xfrm flipH="1" flipV="1">
            <a:off x="4114800" y="3429000"/>
            <a:ext cx="457200" cy="1066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248" name="Text Box 1032"/>
          <p:cNvSpPr txBox="1">
            <a:spLocks noChangeArrowheads="1"/>
          </p:cNvSpPr>
          <p:nvPr/>
        </p:nvSpPr>
        <p:spPr bwMode="auto">
          <a:xfrm>
            <a:off x="3276600" y="212725"/>
            <a:ext cx="2209800" cy="3968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b="1">
                <a:solidFill>
                  <a:schemeClr val="bg1"/>
                </a:solidFill>
              </a:rPr>
              <a:t>Unidad buscadora</a:t>
            </a:r>
            <a:endParaRPr lang="es-ES_tradnl" sz="2000" b="1"/>
          </a:p>
        </p:txBody>
      </p:sp>
      <p:sp>
        <p:nvSpPr>
          <p:cNvPr id="10249" name="Line 1033"/>
          <p:cNvSpPr>
            <a:spLocks noChangeShapeType="1"/>
          </p:cNvSpPr>
          <p:nvPr/>
        </p:nvSpPr>
        <p:spPr bwMode="auto">
          <a:xfrm>
            <a:off x="5486400" y="304800"/>
            <a:ext cx="12192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250" name="Text Box 1034"/>
          <p:cNvSpPr txBox="1">
            <a:spLocks noChangeArrowheads="1"/>
          </p:cNvSpPr>
          <p:nvPr/>
        </p:nvSpPr>
        <p:spPr bwMode="auto">
          <a:xfrm>
            <a:off x="3048000" y="685800"/>
            <a:ext cx="2209800" cy="3968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b="1">
                <a:solidFill>
                  <a:schemeClr val="bg1"/>
                </a:solidFill>
              </a:rPr>
              <a:t>Carga de combate</a:t>
            </a:r>
            <a:endParaRPr lang="es-ES_tradnl" sz="2000" b="1"/>
          </a:p>
        </p:txBody>
      </p:sp>
      <p:sp>
        <p:nvSpPr>
          <p:cNvPr id="10251" name="Line 1035"/>
          <p:cNvSpPr>
            <a:spLocks noChangeShapeType="1"/>
          </p:cNvSpPr>
          <p:nvPr/>
        </p:nvSpPr>
        <p:spPr bwMode="auto">
          <a:xfrm>
            <a:off x="5181600" y="838200"/>
            <a:ext cx="9906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252" name="Text Box 1036"/>
          <p:cNvSpPr txBox="1">
            <a:spLocks noChangeArrowheads="1"/>
          </p:cNvSpPr>
          <p:nvPr/>
        </p:nvSpPr>
        <p:spPr bwMode="auto">
          <a:xfrm>
            <a:off x="838200" y="3124200"/>
            <a:ext cx="1143000" cy="3968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b="1">
                <a:solidFill>
                  <a:schemeClr val="bg1"/>
                </a:solidFill>
              </a:rPr>
              <a:t>Toberas</a:t>
            </a:r>
            <a:endParaRPr lang="es-ES_tradnl" sz="2000" b="1"/>
          </a:p>
        </p:txBody>
      </p:sp>
      <p:sp>
        <p:nvSpPr>
          <p:cNvPr id="10253" name="Line 1037"/>
          <p:cNvSpPr>
            <a:spLocks noChangeShapeType="1"/>
          </p:cNvSpPr>
          <p:nvPr/>
        </p:nvSpPr>
        <p:spPr bwMode="auto">
          <a:xfrm>
            <a:off x="1981200" y="3276600"/>
            <a:ext cx="10668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s-CL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61950" y="228600"/>
            <a:ext cx="8439150" cy="876300"/>
          </a:xfrm>
          <a:solidFill>
            <a:schemeClr val="accent3">
              <a:lumMod val="85000"/>
            </a:schemeClr>
          </a:solidFill>
          <a:ln>
            <a:solidFill>
              <a:schemeClr val="accent2">
                <a:lumMod val="5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s-MX" sz="2800" b="1" dirty="0"/>
              <a:t>Configuración de las Superficies  de Control de los Misiles </a:t>
            </a:r>
            <a:endParaRPr lang="es-ES" sz="2800" b="1" dirty="0"/>
          </a:p>
        </p:txBody>
      </p:sp>
      <p:pic>
        <p:nvPicPr>
          <p:cNvPr id="210949" name="Picture 5" descr="CANAR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68650" y="1285875"/>
            <a:ext cx="3509963" cy="5364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6" name="Text Box 4"/>
          <p:cNvSpPr txBox="1">
            <a:spLocks noChangeArrowheads="1"/>
          </p:cNvSpPr>
          <p:nvPr/>
        </p:nvSpPr>
        <p:spPr bwMode="auto">
          <a:xfrm>
            <a:off x="228600" y="500042"/>
            <a:ext cx="8572500" cy="5078313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dirty="0">
                <a:solidFill>
                  <a:schemeClr val="tx2"/>
                </a:solidFill>
              </a:rPr>
              <a:t>A.-	</a:t>
            </a:r>
            <a:r>
              <a:rPr lang="es-ES_tradnl" b="1" u="sng" dirty="0">
                <a:solidFill>
                  <a:schemeClr val="tx2"/>
                </a:solidFill>
              </a:rPr>
              <a:t>CONTROL “CANARD”:</a:t>
            </a:r>
          </a:p>
          <a:p>
            <a:pPr>
              <a:spcBef>
                <a:spcPct val="50000"/>
              </a:spcBef>
            </a:pPr>
            <a:endParaRPr lang="es-ES_tradnl" dirty="0">
              <a:solidFill>
                <a:schemeClr val="tx2"/>
              </a:solidFill>
            </a:endParaRPr>
          </a:p>
          <a:p>
            <a:pPr>
              <a:spcBef>
                <a:spcPct val="50000"/>
              </a:spcBef>
            </a:pPr>
            <a:r>
              <a:rPr lang="es-ES_tradnl" dirty="0">
                <a:solidFill>
                  <a:schemeClr val="tx2"/>
                </a:solidFill>
              </a:rPr>
              <a:t>	-	SUPERFICIES DE CONTROL EN LA 			CABEZA DEL MISIL,  SUPERFICIES DE 			SUSTENTACIÓN EN LA PARTE 				POSTERIOR.-</a:t>
            </a:r>
          </a:p>
          <a:p>
            <a:pPr>
              <a:spcBef>
                <a:spcPct val="50000"/>
              </a:spcBef>
            </a:pPr>
            <a:endParaRPr lang="es-ES_tradnl" dirty="0">
              <a:solidFill>
                <a:schemeClr val="tx2"/>
              </a:solidFill>
            </a:endParaRPr>
          </a:p>
          <a:p>
            <a:pPr>
              <a:spcBef>
                <a:spcPct val="50000"/>
              </a:spcBef>
            </a:pPr>
            <a:r>
              <a:rPr lang="es-ES_tradnl" dirty="0">
                <a:solidFill>
                  <a:schemeClr val="tx2"/>
                </a:solidFill>
              </a:rPr>
              <a:t>	-LAS ALETAS “CANARD” REQUIEREN  DE 			UNA 	FUERZA CONSIDERABLE PARA 	SER 		ACCIONADAS Y MANIOBRAR AL MISIL.-</a:t>
            </a:r>
          </a:p>
          <a:p>
            <a:pPr>
              <a:spcBef>
                <a:spcPct val="50000"/>
              </a:spcBef>
            </a:pPr>
            <a:endParaRPr lang="es-ES_tradnl" dirty="0">
              <a:solidFill>
                <a:schemeClr val="tx2"/>
              </a:solidFill>
            </a:endParaRPr>
          </a:p>
        </p:txBody>
      </p:sp>
      <p:sp>
        <p:nvSpPr>
          <p:cNvPr id="115717" name="Rectangle 5"/>
          <p:cNvSpPr>
            <a:spLocks noChangeArrowheads="1"/>
          </p:cNvSpPr>
          <p:nvPr/>
        </p:nvSpPr>
        <p:spPr bwMode="auto">
          <a:xfrm>
            <a:off x="114300" y="2838450"/>
            <a:ext cx="8915400" cy="37719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590550" y="1752600"/>
            <a:ext cx="8020050" cy="46101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6741" name="Text Box 5"/>
          <p:cNvSpPr txBox="1">
            <a:spLocks noChangeArrowheads="1"/>
          </p:cNvSpPr>
          <p:nvPr/>
        </p:nvSpPr>
        <p:spPr bwMode="auto">
          <a:xfrm>
            <a:off x="495300" y="1276350"/>
            <a:ext cx="8229600" cy="4708981"/>
          </a:xfrm>
          <a:prstGeom prst="rect">
            <a:avLst/>
          </a:prstGeom>
          <a:solidFill>
            <a:srgbClr val="FFC000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dirty="0">
                <a:solidFill>
                  <a:schemeClr val="tx2"/>
                </a:solidFill>
              </a:rPr>
              <a:t>B.-	</a:t>
            </a:r>
            <a:r>
              <a:rPr lang="es-MX" b="1" u="sng" dirty="0">
                <a:solidFill>
                  <a:schemeClr val="tx2"/>
                </a:solidFill>
              </a:rPr>
              <a:t>CONTROL POR ALAS</a:t>
            </a:r>
            <a:r>
              <a:rPr lang="es-MX" dirty="0">
                <a:solidFill>
                  <a:schemeClr val="tx2"/>
                </a:solidFill>
              </a:rPr>
              <a:t>:</a:t>
            </a:r>
          </a:p>
          <a:p>
            <a:pPr>
              <a:spcBef>
                <a:spcPct val="50000"/>
              </a:spcBef>
            </a:pPr>
            <a:r>
              <a:rPr lang="es-MX" dirty="0">
                <a:solidFill>
                  <a:schemeClr val="tx2"/>
                </a:solidFill>
              </a:rPr>
              <a:t>	-LAS SUPERFICIES DE CONTROL UBICADAS AL 	CENTRO DEL MISIL, Y ACTUAN TAMBIEN 		COMO LAS PRINCIPALES 	SUPERFICIES DE 		SUSTENTACIÓN.-</a:t>
            </a:r>
          </a:p>
          <a:p>
            <a:pPr>
              <a:spcBef>
                <a:spcPct val="50000"/>
              </a:spcBef>
            </a:pPr>
            <a:endParaRPr lang="es-MX" dirty="0">
              <a:solidFill>
                <a:schemeClr val="tx2"/>
              </a:solidFill>
            </a:endParaRPr>
          </a:p>
          <a:p>
            <a:pPr>
              <a:spcBef>
                <a:spcPct val="50000"/>
              </a:spcBef>
            </a:pPr>
            <a:r>
              <a:rPr lang="es-MX" dirty="0">
                <a:solidFill>
                  <a:schemeClr val="tx2"/>
                </a:solidFill>
              </a:rPr>
              <a:t>	-OTORGA AL MISIL UNA GRAN CAPACIDAD DE 	MANIOBRA CON PEQUEÑAS VARIACIONES DEL 	ANGULO DE LAS ALAS DE CONTROL. LOS 	MOTORES ACTUADORES SON DE MENOR PESO Y 	TAMAÑO</a:t>
            </a:r>
            <a:endParaRPr lang="es-E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4" name="Text Box 4"/>
          <p:cNvSpPr txBox="1">
            <a:spLocks noChangeArrowheads="1"/>
          </p:cNvSpPr>
          <p:nvPr/>
        </p:nvSpPr>
        <p:spPr bwMode="auto">
          <a:xfrm>
            <a:off x="247650" y="571480"/>
            <a:ext cx="8610630" cy="5447645"/>
          </a:xfrm>
          <a:prstGeom prst="rect">
            <a:avLst/>
          </a:prstGeom>
          <a:solidFill>
            <a:srgbClr val="66CCFF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400" dirty="0">
                <a:solidFill>
                  <a:schemeClr val="tx2"/>
                </a:solidFill>
              </a:rPr>
              <a:t>C.-	</a:t>
            </a:r>
            <a:r>
              <a:rPr lang="es-ES_tradnl" b="1" u="sng" dirty="0">
                <a:solidFill>
                  <a:schemeClr val="tx2"/>
                </a:solidFill>
              </a:rPr>
              <a:t>CONTROL DE COLA</a:t>
            </a:r>
          </a:p>
          <a:p>
            <a:pPr>
              <a:spcBef>
                <a:spcPct val="50000"/>
              </a:spcBef>
            </a:pPr>
            <a:endParaRPr lang="es-ES_tradnl" sz="2400" dirty="0">
              <a:solidFill>
                <a:schemeClr val="tx2"/>
              </a:solidFill>
            </a:endParaRPr>
          </a:p>
          <a:p>
            <a:pPr>
              <a:spcBef>
                <a:spcPct val="50000"/>
              </a:spcBef>
            </a:pPr>
            <a:r>
              <a:rPr lang="es-ES_tradnl" dirty="0">
                <a:solidFill>
                  <a:schemeClr val="tx2"/>
                </a:solidFill>
              </a:rPr>
              <a:t>	-	LAS SUPERFICIES DE CONTROL SE				UBICAN EN LA COLA DEL MISIL.-</a:t>
            </a:r>
          </a:p>
          <a:p>
            <a:pPr>
              <a:spcBef>
                <a:spcPct val="50000"/>
              </a:spcBef>
            </a:pPr>
            <a:r>
              <a:rPr lang="es-ES_tradnl" dirty="0">
                <a:solidFill>
                  <a:schemeClr val="tx2"/>
                </a:solidFill>
              </a:rPr>
              <a:t>	-	LAS SUPERFICIES DE SUSTENTACIÓN EN 			EL CENTRO DEL MISIL.-</a:t>
            </a:r>
          </a:p>
          <a:p>
            <a:pPr>
              <a:spcBef>
                <a:spcPct val="50000"/>
              </a:spcBef>
            </a:pPr>
            <a:r>
              <a:rPr lang="es-ES_tradnl" dirty="0">
                <a:solidFill>
                  <a:schemeClr val="tx2"/>
                </a:solidFill>
              </a:rPr>
              <a:t>	-	SE REQUIERE CONSIDERABLE FUERZA 			PARA ACCIONAR  LAS ALETAS DE CONTROL.</a:t>
            </a:r>
          </a:p>
          <a:p>
            <a:pPr>
              <a:spcBef>
                <a:spcPct val="50000"/>
              </a:spcBef>
            </a:pPr>
            <a:r>
              <a:rPr lang="es-ES_tradnl" sz="2400" dirty="0">
                <a:solidFill>
                  <a:schemeClr val="tx2"/>
                </a:solidFill>
              </a:rPr>
              <a:t>	-	ESTA CONFIGURACIÓN TAMBIÉN CONSIDERA 		EL CONTROL DE RUMBO POR MEDIO DE 			TOBERAS ORIENTABLES</a:t>
            </a:r>
            <a:r>
              <a:rPr lang="es-ES_tradnl" dirty="0">
                <a:solidFill>
                  <a:schemeClr val="tx2"/>
                </a:solidFill>
              </a:rPr>
              <a:t> (CONTROL 				VECTORIAL)</a:t>
            </a:r>
            <a:endParaRPr lang="es-ES" sz="2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1412875"/>
            <a:ext cx="6858000" cy="3844925"/>
          </a:xfrm>
          <a:solidFill>
            <a:srgbClr val="FFFF00"/>
          </a:solidFill>
          <a:ln w="41275">
            <a:solidFill>
              <a:srgbClr val="0000FF"/>
            </a:solidFill>
          </a:ln>
        </p:spPr>
        <p:txBody>
          <a:bodyPr/>
          <a:lstStyle/>
          <a:p>
            <a:endParaRPr lang="es-ES_tradnl" sz="4400" b="1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s-ES_tradnl" sz="4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FUERZAS QUE ACTUAN SOBRE  UN MISIL</a:t>
            </a:r>
          </a:p>
          <a:p>
            <a:r>
              <a:rPr lang="es-ES_tradnl" sz="4400"/>
              <a:t>Ref: Cap. 16 pgs.559 a 566</a:t>
            </a:r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762000" y="838200"/>
            <a:ext cx="7543800" cy="4849813"/>
          </a:xfrm>
          <a:prstGeom prst="rect">
            <a:avLst/>
          </a:prstGeom>
          <a:solidFill>
            <a:srgbClr val="FFFF99"/>
          </a:solidFill>
          <a:ln w="476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/>
              <a:t>CARACTERÍSTICAS DEL FUSELAJE</a:t>
            </a:r>
            <a:endParaRPr lang="es-ES_tradnl" b="1"/>
          </a:p>
          <a:p>
            <a:pPr lvl="1">
              <a:lnSpc>
                <a:spcPct val="120000"/>
              </a:lnSpc>
              <a:spcBef>
                <a:spcPct val="50000"/>
              </a:spcBef>
              <a:buFontTx/>
              <a:buChar char="•"/>
            </a:pPr>
            <a:r>
              <a:rPr lang="es-ES_tradnl" b="1"/>
              <a:t>  SUPERFICIE CONTÍNUA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FontTx/>
              <a:buChar char="•"/>
            </a:pPr>
            <a:r>
              <a:rPr lang="es-ES_tradnl" b="1"/>
              <a:t>  DISEÑO AERODINÁMICO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FontTx/>
              <a:buChar char="•"/>
            </a:pPr>
            <a:r>
              <a:rPr lang="es-ES_tradnl" b="1"/>
              <a:t>  ALTA RESISTENCIA AXIAL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FontTx/>
              <a:buChar char="•"/>
            </a:pPr>
            <a:r>
              <a:rPr lang="es-ES_tradnl" b="1"/>
              <a:t>  MENOR RESISTENCIA RADIAL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FontTx/>
              <a:buChar char="•"/>
            </a:pPr>
            <a:r>
              <a:rPr lang="es-ES_tradnl" b="1"/>
              <a:t>  RESISTENTE A TEMPERATURAS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FontTx/>
              <a:buChar char="•"/>
            </a:pPr>
            <a:r>
              <a:rPr lang="es-ES_tradnl" b="1"/>
              <a:t>  RESISTENTE A VIBRACIONES </a:t>
            </a:r>
          </a:p>
          <a:p>
            <a:pPr lvl="1">
              <a:lnSpc>
                <a:spcPct val="120000"/>
              </a:lnSpc>
              <a:spcBef>
                <a:spcPct val="50000"/>
              </a:spcBef>
              <a:buFontTx/>
              <a:buChar char="•"/>
            </a:pPr>
            <a:r>
              <a:rPr lang="es-ES_tradnl" b="1"/>
              <a:t>  COMPROMISO RESISTENCIA/PESO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762000" y="457200"/>
            <a:ext cx="7772400" cy="59436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31747" name="Group 3"/>
          <p:cNvGrpSpPr>
            <a:grpSpLocks/>
          </p:cNvGrpSpPr>
          <p:nvPr/>
        </p:nvGrpSpPr>
        <p:grpSpPr bwMode="auto">
          <a:xfrm>
            <a:off x="2209800" y="1066800"/>
            <a:ext cx="5341938" cy="5105400"/>
            <a:chOff x="1723" y="88"/>
            <a:chExt cx="3365" cy="3216"/>
          </a:xfrm>
        </p:grpSpPr>
        <p:sp>
          <p:nvSpPr>
            <p:cNvPr id="31748" name="AutoShape 4"/>
            <p:cNvSpPr>
              <a:spLocks noChangeArrowheads="1"/>
            </p:cNvSpPr>
            <p:nvPr/>
          </p:nvSpPr>
          <p:spPr bwMode="auto">
            <a:xfrm rot="-1910034">
              <a:off x="4752" y="1872"/>
              <a:ext cx="336" cy="192"/>
            </a:xfrm>
            <a:prstGeom prst="curvedUpArrow">
              <a:avLst>
                <a:gd name="adj1" fmla="val 35000"/>
                <a:gd name="adj2" fmla="val 70000"/>
                <a:gd name="adj3" fmla="val 33333"/>
              </a:avLst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49" name="AutoShape 5"/>
            <p:cNvSpPr>
              <a:spLocks noChangeArrowheads="1"/>
            </p:cNvSpPr>
            <p:nvPr/>
          </p:nvSpPr>
          <p:spPr bwMode="auto">
            <a:xfrm rot="560584">
              <a:off x="1723" y="1512"/>
              <a:ext cx="2496" cy="240"/>
            </a:xfrm>
            <a:prstGeom prst="homePlate">
              <a:avLst>
                <a:gd name="adj" fmla="val 260000"/>
              </a:avLst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50" name="AutoShape 6"/>
            <p:cNvSpPr>
              <a:spLocks noChangeArrowheads="1"/>
            </p:cNvSpPr>
            <p:nvPr/>
          </p:nvSpPr>
          <p:spPr bwMode="auto">
            <a:xfrm rot="6205150">
              <a:off x="1908" y="1234"/>
              <a:ext cx="144" cy="96"/>
            </a:xfrm>
            <a:prstGeom prst="flowChartManualInpu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51" name="AutoShape 7"/>
            <p:cNvSpPr>
              <a:spLocks noChangeArrowheads="1"/>
            </p:cNvSpPr>
            <p:nvPr/>
          </p:nvSpPr>
          <p:spPr bwMode="auto">
            <a:xfrm rot="6205150">
              <a:off x="1847" y="1588"/>
              <a:ext cx="144" cy="96"/>
            </a:xfrm>
            <a:prstGeom prst="flowChartManualInpu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52" name="Line 8"/>
            <p:cNvSpPr>
              <a:spLocks noChangeShapeType="1"/>
            </p:cNvSpPr>
            <p:nvPr/>
          </p:nvSpPr>
          <p:spPr bwMode="auto">
            <a:xfrm rot="2797174" flipV="1">
              <a:off x="1772" y="472"/>
              <a:ext cx="3216" cy="244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53" name="Line 9"/>
            <p:cNvSpPr>
              <a:spLocks noChangeShapeType="1"/>
            </p:cNvSpPr>
            <p:nvPr/>
          </p:nvSpPr>
          <p:spPr bwMode="auto">
            <a:xfrm flipV="1">
              <a:off x="2448" y="1008"/>
              <a:ext cx="960" cy="1152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54" name="Line 10"/>
            <p:cNvSpPr>
              <a:spLocks noChangeShapeType="1"/>
            </p:cNvSpPr>
            <p:nvPr/>
          </p:nvSpPr>
          <p:spPr bwMode="auto">
            <a:xfrm>
              <a:off x="2928" y="480"/>
              <a:ext cx="0" cy="196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55" name="AutoShape 11"/>
            <p:cNvSpPr>
              <a:spLocks noChangeArrowheads="1"/>
            </p:cNvSpPr>
            <p:nvPr/>
          </p:nvSpPr>
          <p:spPr bwMode="auto">
            <a:xfrm rot="578672">
              <a:off x="2928" y="1680"/>
              <a:ext cx="192" cy="144"/>
            </a:xfrm>
            <a:prstGeom prst="parallelogram">
              <a:avLst>
                <a:gd name="adj" fmla="val 33333"/>
              </a:avLst>
            </a:prstGeom>
            <a:solidFill>
              <a:srgbClr val="00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56" name="AutoShape 12"/>
            <p:cNvSpPr>
              <a:spLocks noChangeArrowheads="1"/>
            </p:cNvSpPr>
            <p:nvPr/>
          </p:nvSpPr>
          <p:spPr bwMode="auto">
            <a:xfrm rot="578672">
              <a:off x="3120" y="1488"/>
              <a:ext cx="144" cy="48"/>
            </a:xfrm>
            <a:prstGeom prst="parallelogram">
              <a:avLst>
                <a:gd name="adj" fmla="val 75000"/>
              </a:avLst>
            </a:prstGeom>
            <a:solidFill>
              <a:srgbClr val="00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57" name="AutoShape 13"/>
            <p:cNvSpPr>
              <a:spLocks noChangeArrowheads="1"/>
            </p:cNvSpPr>
            <p:nvPr/>
          </p:nvSpPr>
          <p:spPr bwMode="auto">
            <a:xfrm>
              <a:off x="2832" y="384"/>
              <a:ext cx="336" cy="288"/>
            </a:xfrm>
            <a:prstGeom prst="curvedLeftArrow">
              <a:avLst>
                <a:gd name="adj1" fmla="val 20000"/>
                <a:gd name="adj2" fmla="val 40000"/>
                <a:gd name="adj3" fmla="val 38889"/>
              </a:avLst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58" name="AutoShape 14"/>
            <p:cNvSpPr>
              <a:spLocks noChangeArrowheads="1"/>
            </p:cNvSpPr>
            <p:nvPr/>
          </p:nvSpPr>
          <p:spPr bwMode="auto">
            <a:xfrm>
              <a:off x="2256" y="2016"/>
              <a:ext cx="480" cy="192"/>
            </a:xfrm>
            <a:prstGeom prst="curvedDownArrow">
              <a:avLst>
                <a:gd name="adj1" fmla="val 50000"/>
                <a:gd name="adj2" fmla="val 100000"/>
                <a:gd name="adj3" fmla="val 33333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1759" name="Text Box 15"/>
          <p:cNvSpPr txBox="1">
            <a:spLocks noChangeArrowheads="1"/>
          </p:cNvSpPr>
          <p:nvPr/>
        </p:nvSpPr>
        <p:spPr bwMode="auto">
          <a:xfrm>
            <a:off x="4495800" y="13716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/>
              <a:t>YAW</a:t>
            </a:r>
          </a:p>
        </p:txBody>
      </p:sp>
      <p:sp>
        <p:nvSpPr>
          <p:cNvPr id="31760" name="Text Box 16"/>
          <p:cNvSpPr txBox="1">
            <a:spLocks noChangeArrowheads="1"/>
          </p:cNvSpPr>
          <p:nvPr/>
        </p:nvSpPr>
        <p:spPr bwMode="auto">
          <a:xfrm>
            <a:off x="6781800" y="4267200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rgbClr val="0000FF"/>
                </a:solidFill>
              </a:rPr>
              <a:t>ROLL</a:t>
            </a:r>
          </a:p>
        </p:txBody>
      </p:sp>
      <p:sp>
        <p:nvSpPr>
          <p:cNvPr id="31761" name="Text Box 17"/>
          <p:cNvSpPr txBox="1">
            <a:spLocks noChangeArrowheads="1"/>
          </p:cNvSpPr>
          <p:nvPr/>
        </p:nvSpPr>
        <p:spPr bwMode="auto">
          <a:xfrm>
            <a:off x="2667000" y="4495800"/>
            <a:ext cx="1447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rgbClr val="FF0000"/>
                </a:solidFill>
              </a:rPr>
              <a:t>PITCH</a:t>
            </a:r>
            <a:endParaRPr lang="es-ES_tradnl"/>
          </a:p>
        </p:txBody>
      </p:sp>
      <p:sp>
        <p:nvSpPr>
          <p:cNvPr id="31762" name="Text Box 18"/>
          <p:cNvSpPr txBox="1">
            <a:spLocks noChangeArrowheads="1"/>
          </p:cNvSpPr>
          <p:nvPr/>
        </p:nvSpPr>
        <p:spPr bwMode="auto">
          <a:xfrm>
            <a:off x="1447800" y="838200"/>
            <a:ext cx="6629400" cy="434975"/>
          </a:xfrm>
          <a:prstGeom prst="rect">
            <a:avLst/>
          </a:prstGeom>
          <a:solidFill>
            <a:srgbClr val="0000FF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u="sng">
                <a:solidFill>
                  <a:schemeClr val="bg1"/>
                </a:solidFill>
              </a:rPr>
              <a:t>ACTITUD DE VUELO DE UN MISIL</a:t>
            </a:r>
            <a:endParaRPr lang="es-ES_tradnl"/>
          </a:p>
        </p:txBody>
      </p:sp>
      <p:sp>
        <p:nvSpPr>
          <p:cNvPr id="31763" name="Text Box 19"/>
          <p:cNvSpPr txBox="1">
            <a:spLocks noChangeArrowheads="1"/>
          </p:cNvSpPr>
          <p:nvPr/>
        </p:nvSpPr>
        <p:spPr bwMode="auto">
          <a:xfrm>
            <a:off x="1066800" y="5181600"/>
            <a:ext cx="7086600" cy="95410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400" b="1" dirty="0"/>
              <a:t>ESTOS EJES DE REFERENCIA SON VITALES PARA INTERPRETAR LAS ORDENES DE GUIADO. EL MISIL POSEE GIRÓSCOPOS Y ACELERÓMETROS PARA MEDIR SU POSICIÓN EN EL AIRE Y CORREGIR SU RUMBO RESPECTO A UN SISTEMA COMÚN DE REFERENCIA FÍSICA.</a:t>
            </a:r>
            <a:endParaRPr lang="es-ES_tradnl" sz="12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Group 2"/>
          <p:cNvGrpSpPr>
            <a:grpSpLocks/>
          </p:cNvGrpSpPr>
          <p:nvPr/>
        </p:nvGrpSpPr>
        <p:grpSpPr bwMode="auto">
          <a:xfrm>
            <a:off x="1143000" y="1371600"/>
            <a:ext cx="7010400" cy="5029200"/>
            <a:chOff x="720" y="864"/>
            <a:chExt cx="4416" cy="3168"/>
          </a:xfrm>
        </p:grpSpPr>
        <p:sp>
          <p:nvSpPr>
            <p:cNvPr id="32771" name="Rectangle 3"/>
            <p:cNvSpPr>
              <a:spLocks noChangeArrowheads="1"/>
            </p:cNvSpPr>
            <p:nvPr/>
          </p:nvSpPr>
          <p:spPr bwMode="auto">
            <a:xfrm>
              <a:off x="720" y="864"/>
              <a:ext cx="4416" cy="316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2772" name="Group 4"/>
            <p:cNvGrpSpPr>
              <a:grpSpLocks/>
            </p:cNvGrpSpPr>
            <p:nvPr/>
          </p:nvGrpSpPr>
          <p:grpSpPr bwMode="auto">
            <a:xfrm>
              <a:off x="960" y="1104"/>
              <a:ext cx="3552" cy="2928"/>
              <a:chOff x="960" y="1104"/>
              <a:chExt cx="3552" cy="2928"/>
            </a:xfrm>
          </p:grpSpPr>
          <p:sp>
            <p:nvSpPr>
              <p:cNvPr id="32773" name="AutoShape 5"/>
              <p:cNvSpPr>
                <a:spLocks noChangeArrowheads="1"/>
              </p:cNvSpPr>
              <p:nvPr/>
            </p:nvSpPr>
            <p:spPr bwMode="auto">
              <a:xfrm rot="-2236590">
                <a:off x="1824" y="2016"/>
                <a:ext cx="2496" cy="240"/>
              </a:xfrm>
              <a:prstGeom prst="homePlate">
                <a:avLst>
                  <a:gd name="adj" fmla="val 260000"/>
                </a:avLst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774" name="AutoShape 6"/>
              <p:cNvSpPr>
                <a:spLocks noChangeArrowheads="1"/>
              </p:cNvSpPr>
              <p:nvPr/>
            </p:nvSpPr>
            <p:spPr bwMode="auto">
              <a:xfrm rot="-1852934">
                <a:off x="3072" y="1776"/>
                <a:ext cx="240" cy="96"/>
              </a:xfrm>
              <a:prstGeom prst="rtTriangle">
                <a:avLst/>
              </a:prstGeom>
              <a:solidFill>
                <a:schemeClr val="accent1"/>
              </a:solidFill>
              <a:ln w="317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775" name="AutoShape 7"/>
              <p:cNvSpPr>
                <a:spLocks noChangeArrowheads="1"/>
              </p:cNvSpPr>
              <p:nvPr/>
            </p:nvSpPr>
            <p:spPr bwMode="auto">
              <a:xfrm rot="-3470311">
                <a:off x="3240" y="2040"/>
                <a:ext cx="240" cy="96"/>
              </a:xfrm>
              <a:prstGeom prst="rtTriangle">
                <a:avLst/>
              </a:prstGeom>
              <a:solidFill>
                <a:schemeClr val="accent1"/>
              </a:solidFill>
              <a:ln w="31750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776" name="AutoShape 8"/>
              <p:cNvSpPr>
                <a:spLocks noChangeArrowheads="1"/>
              </p:cNvSpPr>
              <p:nvPr/>
            </p:nvSpPr>
            <p:spPr bwMode="auto">
              <a:xfrm rot="3407976">
                <a:off x="2064" y="2568"/>
                <a:ext cx="144" cy="96"/>
              </a:xfrm>
              <a:prstGeom prst="flowChartManualInput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777" name="AutoShape 9"/>
              <p:cNvSpPr>
                <a:spLocks noChangeArrowheads="1"/>
              </p:cNvSpPr>
              <p:nvPr/>
            </p:nvSpPr>
            <p:spPr bwMode="auto">
              <a:xfrm rot="3407976">
                <a:off x="2280" y="2856"/>
                <a:ext cx="144" cy="96"/>
              </a:xfrm>
              <a:prstGeom prst="flowChartManualInput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778" name="Line 10"/>
              <p:cNvSpPr>
                <a:spLocks noChangeShapeType="1"/>
              </p:cNvSpPr>
              <p:nvPr/>
            </p:nvSpPr>
            <p:spPr bwMode="auto">
              <a:xfrm>
                <a:off x="3264" y="2016"/>
                <a:ext cx="0" cy="864"/>
              </a:xfrm>
              <a:prstGeom prst="line">
                <a:avLst/>
              </a:prstGeom>
              <a:noFill/>
              <a:ln w="38100">
                <a:solidFill>
                  <a:srgbClr val="FFCC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779" name="Line 11"/>
              <p:cNvSpPr>
                <a:spLocks noChangeShapeType="1"/>
              </p:cNvSpPr>
              <p:nvPr/>
            </p:nvSpPr>
            <p:spPr bwMode="auto">
              <a:xfrm rot="20622005" flipH="1">
                <a:off x="2208" y="2399"/>
                <a:ext cx="576" cy="1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780" name="Line 12"/>
              <p:cNvSpPr>
                <a:spLocks noChangeShapeType="1"/>
              </p:cNvSpPr>
              <p:nvPr/>
            </p:nvSpPr>
            <p:spPr bwMode="auto">
              <a:xfrm rot="20844401" flipV="1">
                <a:off x="2688" y="1728"/>
                <a:ext cx="1" cy="576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781" name="AutoShape 13"/>
              <p:cNvSpPr>
                <a:spLocks noChangeArrowheads="1"/>
              </p:cNvSpPr>
              <p:nvPr/>
            </p:nvSpPr>
            <p:spPr bwMode="auto">
              <a:xfrm>
                <a:off x="3216" y="1968"/>
                <a:ext cx="48" cy="48"/>
              </a:xfrm>
              <a:prstGeom prst="flowChartConnector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782" name="AutoShape 14"/>
              <p:cNvSpPr>
                <a:spLocks noChangeArrowheads="1"/>
              </p:cNvSpPr>
              <p:nvPr/>
            </p:nvSpPr>
            <p:spPr bwMode="auto">
              <a:xfrm>
                <a:off x="2736" y="2304"/>
                <a:ext cx="48" cy="48"/>
              </a:xfrm>
              <a:prstGeom prst="flowChartConnector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783" name="Line 15"/>
              <p:cNvSpPr>
                <a:spLocks noChangeShapeType="1"/>
              </p:cNvSpPr>
              <p:nvPr/>
            </p:nvSpPr>
            <p:spPr bwMode="auto">
              <a:xfrm flipV="1">
                <a:off x="3264" y="1632"/>
                <a:ext cx="1008" cy="336"/>
              </a:xfrm>
              <a:prstGeom prst="line">
                <a:avLst/>
              </a:prstGeom>
              <a:noFill/>
              <a:ln w="44450">
                <a:solidFill>
                  <a:srgbClr val="0000FF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784" name="Text Box 16"/>
              <p:cNvSpPr txBox="1">
                <a:spLocks noChangeArrowheads="1"/>
              </p:cNvSpPr>
              <p:nvPr/>
            </p:nvSpPr>
            <p:spPr bwMode="auto">
              <a:xfrm>
                <a:off x="3504" y="1632"/>
                <a:ext cx="48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>
                    <a:solidFill>
                      <a:srgbClr val="FF0000"/>
                    </a:solidFill>
                    <a:sym typeface="Symbol" pitchFamily="18" charset="2"/>
                  </a:rPr>
                  <a:t></a:t>
                </a:r>
                <a:endParaRPr lang="es-ES_tradnl" sz="1800">
                  <a:solidFill>
                    <a:srgbClr val="FFCC00"/>
                  </a:solidFill>
                </a:endParaRPr>
              </a:p>
            </p:txBody>
          </p:sp>
          <p:sp>
            <p:nvSpPr>
              <p:cNvPr id="32785" name="Freeform 17"/>
              <p:cNvSpPr>
                <a:spLocks/>
              </p:cNvSpPr>
              <p:nvPr/>
            </p:nvSpPr>
            <p:spPr bwMode="auto">
              <a:xfrm>
                <a:off x="3696" y="1632"/>
                <a:ext cx="112" cy="14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6" y="48"/>
                  </a:cxn>
                  <a:cxn ang="0">
                    <a:pos x="96" y="144"/>
                  </a:cxn>
                </a:cxnLst>
                <a:rect l="0" t="0" r="r" b="b"/>
                <a:pathLst>
                  <a:path w="112" h="144">
                    <a:moveTo>
                      <a:pt x="0" y="0"/>
                    </a:moveTo>
                    <a:cubicBezTo>
                      <a:pt x="40" y="12"/>
                      <a:pt x="80" y="24"/>
                      <a:pt x="96" y="48"/>
                    </a:cubicBezTo>
                    <a:cubicBezTo>
                      <a:pt x="112" y="72"/>
                      <a:pt x="104" y="108"/>
                      <a:pt x="96" y="144"/>
                    </a:cubicBezTo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786" name="Text Box 18"/>
              <p:cNvSpPr txBox="1">
                <a:spLocks noChangeArrowheads="1"/>
              </p:cNvSpPr>
              <p:nvPr/>
            </p:nvSpPr>
            <p:spPr bwMode="auto">
              <a:xfrm>
                <a:off x="960" y="3216"/>
                <a:ext cx="163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>
                    <a:solidFill>
                      <a:srgbClr val="FF0000"/>
                    </a:solidFill>
                    <a:sym typeface="Symbol" pitchFamily="18" charset="2"/>
                  </a:rPr>
                  <a:t> : </a:t>
                </a:r>
                <a:r>
                  <a:rPr lang="es-ES_tradnl" sz="1200" b="1">
                    <a:solidFill>
                      <a:srgbClr val="FF0000"/>
                    </a:solidFill>
                    <a:sym typeface="Symbol" pitchFamily="18" charset="2"/>
                  </a:rPr>
                  <a:t>ANGULO DE ATAQUE</a:t>
                </a:r>
                <a:endParaRPr lang="es-ES_tradnl" sz="1800">
                  <a:solidFill>
                    <a:srgbClr val="FFCC00"/>
                  </a:solidFill>
                </a:endParaRPr>
              </a:p>
            </p:txBody>
          </p:sp>
          <p:sp>
            <p:nvSpPr>
              <p:cNvPr id="32787" name="Text Box 19"/>
              <p:cNvSpPr txBox="1">
                <a:spLocks noChangeArrowheads="1"/>
              </p:cNvSpPr>
              <p:nvPr/>
            </p:nvSpPr>
            <p:spPr bwMode="auto">
              <a:xfrm>
                <a:off x="2082" y="2361"/>
                <a:ext cx="126" cy="183"/>
              </a:xfrm>
              <a:prstGeom prst="rect">
                <a:avLst/>
              </a:prstGeom>
              <a:noFill/>
              <a:ln w="15875">
                <a:solidFill>
                  <a:srgbClr val="FF0000"/>
                </a:solidFill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 b="1"/>
                  <a:t>1</a:t>
                </a:r>
              </a:p>
            </p:txBody>
          </p:sp>
          <p:sp>
            <p:nvSpPr>
              <p:cNvPr id="32788" name="Text Box 20"/>
              <p:cNvSpPr txBox="1">
                <a:spLocks noChangeArrowheads="1"/>
              </p:cNvSpPr>
              <p:nvPr/>
            </p:nvSpPr>
            <p:spPr bwMode="auto">
              <a:xfrm>
                <a:off x="2544" y="1536"/>
                <a:ext cx="126" cy="183"/>
              </a:xfrm>
              <a:prstGeom prst="rect">
                <a:avLst/>
              </a:prstGeom>
              <a:noFill/>
              <a:ln w="15875">
                <a:solidFill>
                  <a:srgbClr val="FF0000"/>
                </a:solidFill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 b="1"/>
                  <a:t>2</a:t>
                </a:r>
              </a:p>
            </p:txBody>
          </p:sp>
          <p:sp>
            <p:nvSpPr>
              <p:cNvPr id="32789" name="Text Box 21"/>
              <p:cNvSpPr txBox="1">
                <a:spLocks noChangeArrowheads="1"/>
              </p:cNvSpPr>
              <p:nvPr/>
            </p:nvSpPr>
            <p:spPr bwMode="auto">
              <a:xfrm>
                <a:off x="4272" y="1536"/>
                <a:ext cx="126" cy="183"/>
              </a:xfrm>
              <a:prstGeom prst="rect">
                <a:avLst/>
              </a:prstGeom>
              <a:noFill/>
              <a:ln w="15875">
                <a:solidFill>
                  <a:srgbClr val="FF0000"/>
                </a:solidFill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 b="1"/>
                  <a:t>3</a:t>
                </a:r>
              </a:p>
            </p:txBody>
          </p:sp>
          <p:sp>
            <p:nvSpPr>
              <p:cNvPr id="32790" name="Text Box 22"/>
              <p:cNvSpPr txBox="1">
                <a:spLocks noChangeArrowheads="1"/>
              </p:cNvSpPr>
              <p:nvPr/>
            </p:nvSpPr>
            <p:spPr bwMode="auto">
              <a:xfrm>
                <a:off x="3216" y="2880"/>
                <a:ext cx="126" cy="183"/>
              </a:xfrm>
              <a:prstGeom prst="rect">
                <a:avLst/>
              </a:prstGeom>
              <a:noFill/>
              <a:ln w="15875">
                <a:solidFill>
                  <a:srgbClr val="FF0000"/>
                </a:solidFill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 b="1"/>
                  <a:t>4</a:t>
                </a:r>
              </a:p>
            </p:txBody>
          </p:sp>
          <p:sp>
            <p:nvSpPr>
              <p:cNvPr id="32791" name="Text Box 23"/>
              <p:cNvSpPr txBox="1">
                <a:spLocks noChangeArrowheads="1"/>
              </p:cNvSpPr>
              <p:nvPr/>
            </p:nvSpPr>
            <p:spPr bwMode="auto">
              <a:xfrm>
                <a:off x="1008" y="3504"/>
                <a:ext cx="126" cy="183"/>
              </a:xfrm>
              <a:prstGeom prst="rect">
                <a:avLst/>
              </a:prstGeom>
              <a:noFill/>
              <a:ln w="15875">
                <a:solidFill>
                  <a:srgbClr val="FF0000"/>
                </a:solidFill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 b="1"/>
                  <a:t>1</a:t>
                </a:r>
              </a:p>
            </p:txBody>
          </p:sp>
          <p:sp>
            <p:nvSpPr>
              <p:cNvPr id="32792" name="Text Box 24"/>
              <p:cNvSpPr txBox="1">
                <a:spLocks noChangeArrowheads="1"/>
              </p:cNvSpPr>
              <p:nvPr/>
            </p:nvSpPr>
            <p:spPr bwMode="auto">
              <a:xfrm>
                <a:off x="1008" y="3744"/>
                <a:ext cx="126" cy="183"/>
              </a:xfrm>
              <a:prstGeom prst="rect">
                <a:avLst/>
              </a:prstGeom>
              <a:noFill/>
              <a:ln w="15875">
                <a:solidFill>
                  <a:srgbClr val="FF0000"/>
                </a:solidFill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 b="1"/>
                  <a:t>2</a:t>
                </a:r>
              </a:p>
            </p:txBody>
          </p:sp>
          <p:sp>
            <p:nvSpPr>
              <p:cNvPr id="32793" name="Text Box 25"/>
              <p:cNvSpPr txBox="1">
                <a:spLocks noChangeArrowheads="1"/>
              </p:cNvSpPr>
              <p:nvPr/>
            </p:nvSpPr>
            <p:spPr bwMode="auto">
              <a:xfrm>
                <a:off x="1200" y="3504"/>
                <a:ext cx="115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200" b="1">
                    <a:solidFill>
                      <a:srgbClr val="FF0000"/>
                    </a:solidFill>
                  </a:rPr>
                  <a:t>ARRASTRE o RETARDO</a:t>
                </a:r>
              </a:p>
            </p:txBody>
          </p:sp>
          <p:sp>
            <p:nvSpPr>
              <p:cNvPr id="32794" name="Text Box 26"/>
              <p:cNvSpPr txBox="1">
                <a:spLocks noChangeArrowheads="1"/>
              </p:cNvSpPr>
              <p:nvPr/>
            </p:nvSpPr>
            <p:spPr bwMode="auto">
              <a:xfrm>
                <a:off x="1200" y="3763"/>
                <a:ext cx="115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200" b="1">
                    <a:solidFill>
                      <a:srgbClr val="FF0000"/>
                    </a:solidFill>
                  </a:rPr>
                  <a:t>SUSTENTACIÓN</a:t>
                </a:r>
              </a:p>
            </p:txBody>
          </p:sp>
          <p:sp>
            <p:nvSpPr>
              <p:cNvPr id="32795" name="Text Box 27"/>
              <p:cNvSpPr txBox="1">
                <a:spLocks noChangeArrowheads="1"/>
              </p:cNvSpPr>
              <p:nvPr/>
            </p:nvSpPr>
            <p:spPr bwMode="auto">
              <a:xfrm>
                <a:off x="2592" y="3456"/>
                <a:ext cx="126" cy="183"/>
              </a:xfrm>
              <a:prstGeom prst="rect">
                <a:avLst/>
              </a:prstGeom>
              <a:noFill/>
              <a:ln w="15875">
                <a:solidFill>
                  <a:srgbClr val="FF0000"/>
                </a:solidFill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 b="1"/>
                  <a:t>3</a:t>
                </a:r>
              </a:p>
            </p:txBody>
          </p:sp>
          <p:sp>
            <p:nvSpPr>
              <p:cNvPr id="32796" name="Text Box 28"/>
              <p:cNvSpPr txBox="1">
                <a:spLocks noChangeArrowheads="1"/>
              </p:cNvSpPr>
              <p:nvPr/>
            </p:nvSpPr>
            <p:spPr bwMode="auto">
              <a:xfrm>
                <a:off x="2592" y="3753"/>
                <a:ext cx="126" cy="183"/>
              </a:xfrm>
              <a:prstGeom prst="rect">
                <a:avLst/>
              </a:prstGeom>
              <a:noFill/>
              <a:ln w="15875">
                <a:solidFill>
                  <a:srgbClr val="FF0000"/>
                </a:solidFill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 b="1"/>
                  <a:t>4</a:t>
                </a:r>
              </a:p>
            </p:txBody>
          </p:sp>
          <p:sp>
            <p:nvSpPr>
              <p:cNvPr id="32797" name="Text Box 29"/>
              <p:cNvSpPr txBox="1">
                <a:spLocks noChangeArrowheads="1"/>
              </p:cNvSpPr>
              <p:nvPr/>
            </p:nvSpPr>
            <p:spPr bwMode="auto">
              <a:xfrm>
                <a:off x="2784" y="3744"/>
                <a:ext cx="115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200" b="1">
                    <a:solidFill>
                      <a:srgbClr val="FF0000"/>
                    </a:solidFill>
                  </a:rPr>
                  <a:t>PESO  DEL  MISIL</a:t>
                </a:r>
              </a:p>
            </p:txBody>
          </p:sp>
          <p:sp>
            <p:nvSpPr>
              <p:cNvPr id="32798" name="Text Box 30"/>
              <p:cNvSpPr txBox="1">
                <a:spLocks noChangeArrowheads="1"/>
              </p:cNvSpPr>
              <p:nvPr/>
            </p:nvSpPr>
            <p:spPr bwMode="auto">
              <a:xfrm>
                <a:off x="2784" y="3456"/>
                <a:ext cx="1728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200" b="1">
                    <a:solidFill>
                      <a:srgbClr val="FF0000"/>
                    </a:solidFill>
                  </a:rPr>
                  <a:t>DIRECCIÓN  DEL  MOVIMIENTO</a:t>
                </a:r>
              </a:p>
            </p:txBody>
          </p:sp>
          <p:sp>
            <p:nvSpPr>
              <p:cNvPr id="32799" name="AutoShape 31"/>
              <p:cNvSpPr>
                <a:spLocks noChangeArrowheads="1"/>
              </p:cNvSpPr>
              <p:nvPr/>
            </p:nvSpPr>
            <p:spPr bwMode="auto">
              <a:xfrm>
                <a:off x="1200" y="1152"/>
                <a:ext cx="48" cy="48"/>
              </a:xfrm>
              <a:prstGeom prst="flowChartConnector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800" name="Text Box 32"/>
              <p:cNvSpPr txBox="1">
                <a:spLocks noChangeArrowheads="1"/>
              </p:cNvSpPr>
              <p:nvPr/>
            </p:nvSpPr>
            <p:spPr bwMode="auto">
              <a:xfrm>
                <a:off x="1296" y="3859"/>
                <a:ext cx="115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es-ES" sz="1200" b="1">
                  <a:solidFill>
                    <a:srgbClr val="FF0000"/>
                  </a:solidFill>
                </a:endParaRPr>
              </a:p>
            </p:txBody>
          </p:sp>
          <p:sp>
            <p:nvSpPr>
              <p:cNvPr id="32801" name="Text Box 33"/>
              <p:cNvSpPr txBox="1">
                <a:spLocks noChangeArrowheads="1"/>
              </p:cNvSpPr>
              <p:nvPr/>
            </p:nvSpPr>
            <p:spPr bwMode="auto">
              <a:xfrm>
                <a:off x="1344" y="1104"/>
                <a:ext cx="139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200" b="1">
                    <a:solidFill>
                      <a:srgbClr val="0000FF"/>
                    </a:solidFill>
                  </a:rPr>
                  <a:t>CENTRO DE  PRESIÓN</a:t>
                </a:r>
              </a:p>
            </p:txBody>
          </p:sp>
          <p:sp>
            <p:nvSpPr>
              <p:cNvPr id="32802" name="AutoShape 34"/>
              <p:cNvSpPr>
                <a:spLocks noChangeArrowheads="1"/>
              </p:cNvSpPr>
              <p:nvPr/>
            </p:nvSpPr>
            <p:spPr bwMode="auto">
              <a:xfrm>
                <a:off x="1200" y="1344"/>
                <a:ext cx="48" cy="48"/>
              </a:xfrm>
              <a:prstGeom prst="flowChartConnector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803" name="Text Box 35"/>
              <p:cNvSpPr txBox="1">
                <a:spLocks noChangeArrowheads="1"/>
              </p:cNvSpPr>
              <p:nvPr/>
            </p:nvSpPr>
            <p:spPr bwMode="auto">
              <a:xfrm>
                <a:off x="1344" y="1315"/>
                <a:ext cx="139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200" b="1">
                    <a:solidFill>
                      <a:srgbClr val="FF0000"/>
                    </a:solidFill>
                  </a:rPr>
                  <a:t>CENTRO DE  GRAVEDAD</a:t>
                </a:r>
                <a:endParaRPr lang="es-ES_tradnl" sz="1200" b="1">
                  <a:solidFill>
                    <a:srgbClr val="0000FF"/>
                  </a:solidFill>
                </a:endParaRPr>
              </a:p>
            </p:txBody>
          </p:sp>
        </p:grpSp>
        <p:sp>
          <p:nvSpPr>
            <p:cNvPr id="32804" name="Line 36"/>
            <p:cNvSpPr>
              <a:spLocks noChangeShapeType="1"/>
            </p:cNvSpPr>
            <p:nvPr/>
          </p:nvSpPr>
          <p:spPr bwMode="auto">
            <a:xfrm flipV="1">
              <a:off x="1776" y="960"/>
              <a:ext cx="2832" cy="2160"/>
            </a:xfrm>
            <a:prstGeom prst="line">
              <a:avLst/>
            </a:prstGeom>
            <a:noFill/>
            <a:ln w="254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2805" name="Text Box 37"/>
          <p:cNvSpPr txBox="1">
            <a:spLocks noChangeArrowheads="1"/>
          </p:cNvSpPr>
          <p:nvPr/>
        </p:nvSpPr>
        <p:spPr bwMode="auto">
          <a:xfrm>
            <a:off x="1143000" y="381000"/>
            <a:ext cx="7086600" cy="42227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u="sng">
                <a:solidFill>
                  <a:srgbClr val="0000FF"/>
                </a:solidFill>
              </a:rPr>
              <a:t>FUERZAS ACTUANDO SOBRE UN MISIL EN VUELO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838200" y="381000"/>
            <a:ext cx="7543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RELACIONES ENTRE LAS FUERZAS QUE ACTUAN SOBRE UN MISIL</a:t>
            </a:r>
            <a:endParaRPr lang="es-ES_tradnl"/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914400" y="1524000"/>
            <a:ext cx="7924800" cy="481647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2000" b="1" dirty="0"/>
              <a:t>El </a:t>
            </a:r>
            <a:r>
              <a:rPr lang="es-ES_tradnl" sz="2000" b="1" dirty="0">
                <a:solidFill>
                  <a:srgbClr val="C00000"/>
                </a:solidFill>
              </a:rPr>
              <a:t>retardo</a:t>
            </a:r>
            <a:r>
              <a:rPr lang="es-ES_tradnl" sz="2000" b="1" dirty="0"/>
              <a:t>, siempre actúa en </a:t>
            </a:r>
            <a:r>
              <a:rPr lang="es-ES_tradnl" sz="2000" b="1" dirty="0">
                <a:solidFill>
                  <a:srgbClr val="FF0000"/>
                </a:solidFill>
              </a:rPr>
              <a:t>sentido opuesto</a:t>
            </a:r>
            <a:r>
              <a:rPr lang="es-ES_tradnl" sz="2000" b="1" dirty="0"/>
              <a:t> al </a:t>
            </a:r>
            <a:r>
              <a:rPr lang="es-ES_tradnl" sz="2000" b="1" dirty="0">
                <a:solidFill>
                  <a:srgbClr val="C00000"/>
                </a:solidFill>
              </a:rPr>
              <a:t>vector de movimiento </a:t>
            </a:r>
            <a:r>
              <a:rPr lang="es-ES_tradnl" sz="2000" b="1" dirty="0"/>
              <a:t>del misil y </a:t>
            </a:r>
            <a:r>
              <a:rPr lang="es-ES_tradnl" sz="2000" b="1" dirty="0">
                <a:solidFill>
                  <a:srgbClr val="FF0000"/>
                </a:solidFill>
              </a:rPr>
              <a:t>paralelo</a:t>
            </a:r>
            <a:r>
              <a:rPr lang="es-ES_tradnl" sz="2000" b="1" dirty="0"/>
              <a:t> a éste.</a:t>
            </a:r>
          </a:p>
          <a:p>
            <a:pPr>
              <a:spcBef>
                <a:spcPct val="50000"/>
              </a:spcBef>
            </a:pPr>
            <a:r>
              <a:rPr lang="es-ES_tradnl" sz="2000" b="1" dirty="0"/>
              <a:t>La </a:t>
            </a:r>
            <a:r>
              <a:rPr lang="es-ES_tradnl" sz="2000" b="1" dirty="0">
                <a:solidFill>
                  <a:srgbClr val="C00000"/>
                </a:solidFill>
              </a:rPr>
              <a:t>fuerza de sustentación </a:t>
            </a:r>
            <a:r>
              <a:rPr lang="es-ES_tradnl" sz="2000" b="1" dirty="0"/>
              <a:t>siempre </a:t>
            </a:r>
            <a:r>
              <a:rPr lang="es-ES_tradnl" sz="2000" b="1" dirty="0">
                <a:solidFill>
                  <a:srgbClr val="FF0000"/>
                </a:solidFill>
              </a:rPr>
              <a:t>actúa perpendicular</a:t>
            </a:r>
            <a:r>
              <a:rPr lang="es-ES_tradnl" sz="2000" b="1" dirty="0"/>
              <a:t> al </a:t>
            </a:r>
            <a:r>
              <a:rPr lang="es-ES_tradnl" sz="2000" b="1" dirty="0">
                <a:solidFill>
                  <a:srgbClr val="C00000"/>
                </a:solidFill>
              </a:rPr>
              <a:t>retardo</a:t>
            </a:r>
            <a:r>
              <a:rPr lang="es-ES_tradnl" sz="2000" b="1" dirty="0"/>
              <a:t> y permite </a:t>
            </a:r>
            <a:r>
              <a:rPr lang="es-ES_tradnl" sz="2000" b="1" dirty="0">
                <a:solidFill>
                  <a:srgbClr val="FF0000"/>
                </a:solidFill>
              </a:rPr>
              <a:t>contrarrestar</a:t>
            </a:r>
            <a:r>
              <a:rPr lang="es-ES_tradnl" sz="2000" b="1" dirty="0"/>
              <a:t> el efecto del peso del misil.</a:t>
            </a:r>
          </a:p>
          <a:p>
            <a:pPr>
              <a:spcBef>
                <a:spcPct val="50000"/>
              </a:spcBef>
            </a:pPr>
            <a:r>
              <a:rPr lang="es-ES_tradnl" sz="2000" b="1" dirty="0"/>
              <a:t>Las fuerzas de arrastre y de sustentación actúan sobre el </a:t>
            </a:r>
            <a:r>
              <a:rPr lang="es-ES_tradnl" sz="2000" b="1" dirty="0">
                <a:solidFill>
                  <a:srgbClr val="FF0000"/>
                </a:solidFill>
              </a:rPr>
              <a:t>centro de presión.</a:t>
            </a:r>
          </a:p>
          <a:p>
            <a:pPr>
              <a:spcBef>
                <a:spcPct val="50000"/>
              </a:spcBef>
            </a:pPr>
            <a:r>
              <a:rPr lang="es-ES_tradnl" sz="2000" b="1" dirty="0"/>
              <a:t>El vector resultante del </a:t>
            </a:r>
            <a:r>
              <a:rPr lang="es-ES_tradnl" sz="2000" b="1" dirty="0">
                <a:solidFill>
                  <a:srgbClr val="FFFF00"/>
                </a:solidFill>
              </a:rPr>
              <a:t>impulso del motor</a:t>
            </a:r>
            <a:r>
              <a:rPr lang="es-ES_tradnl" sz="2000" b="1" dirty="0"/>
              <a:t> y del </a:t>
            </a:r>
            <a:r>
              <a:rPr lang="es-ES_tradnl" sz="2000" b="1" dirty="0">
                <a:solidFill>
                  <a:srgbClr val="FFFF00"/>
                </a:solidFill>
              </a:rPr>
              <a:t>peso  del misil</a:t>
            </a:r>
            <a:r>
              <a:rPr lang="es-ES_tradnl" sz="2000" b="1" dirty="0"/>
              <a:t>, actúan sobre el </a:t>
            </a:r>
            <a:r>
              <a:rPr lang="es-ES_tradnl" sz="2000" b="1" dirty="0">
                <a:solidFill>
                  <a:srgbClr val="FF0000"/>
                </a:solidFill>
              </a:rPr>
              <a:t>centro de gravedad</a:t>
            </a:r>
            <a:r>
              <a:rPr lang="es-ES_tradnl" sz="2000" b="1" dirty="0"/>
              <a:t>.</a:t>
            </a:r>
          </a:p>
          <a:p>
            <a:pPr>
              <a:spcBef>
                <a:spcPct val="50000"/>
              </a:spcBef>
            </a:pPr>
            <a:r>
              <a:rPr lang="es-ES_tradnl" sz="2000" b="1" dirty="0"/>
              <a:t>Durante el vuelo, </a:t>
            </a:r>
            <a:r>
              <a:rPr lang="es-ES_tradnl" sz="2000" b="1" dirty="0">
                <a:solidFill>
                  <a:srgbClr val="FF0000"/>
                </a:solidFill>
              </a:rPr>
              <a:t>el centro de gravedad</a:t>
            </a:r>
            <a:r>
              <a:rPr lang="es-ES_tradnl" sz="2000" b="1" dirty="0"/>
              <a:t> de un misil </a:t>
            </a:r>
            <a:r>
              <a:rPr lang="es-ES_tradnl" sz="2000" b="1" dirty="0">
                <a:solidFill>
                  <a:srgbClr val="C00000"/>
                </a:solidFill>
              </a:rPr>
              <a:t>se desplaza </a:t>
            </a:r>
            <a:r>
              <a:rPr lang="es-ES_tradnl" sz="2000" b="1" dirty="0"/>
              <a:t>hacia su parte delantera  a raíz del consumo de combustible de los motores.</a:t>
            </a:r>
          </a:p>
          <a:p>
            <a:pPr>
              <a:spcBef>
                <a:spcPct val="50000"/>
              </a:spcBef>
            </a:pPr>
            <a:r>
              <a:rPr lang="es-ES_tradnl" sz="2000" b="1" dirty="0"/>
              <a:t>El centro de presión y el de gravedad no coinciden geométricamente, lo que genera fuerzas que deben ser compensadas por las superficies de control en forma continua y dinámica.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685800" y="381000"/>
            <a:ext cx="7924800" cy="466725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chemeClr val="bg1"/>
                </a:solidFill>
              </a:rPr>
              <a:t>CLASIFICACIÓN DE MISILES SEGÚN VELOCIDAD</a:t>
            </a:r>
            <a:endParaRPr lang="es-ES_tradnl" b="1"/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533400" y="1066800"/>
            <a:ext cx="8229600" cy="1395413"/>
          </a:xfrm>
          <a:prstGeom prst="rect">
            <a:avLst/>
          </a:prstGeom>
          <a:solidFill>
            <a:srgbClr val="FFCC00"/>
          </a:solidFill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1) </a:t>
            </a:r>
            <a:r>
              <a:rPr lang="es-ES_tradnl" b="1"/>
              <a:t>SUBSONICOS</a:t>
            </a:r>
            <a:r>
              <a:rPr lang="es-ES_tradnl"/>
              <a:t>: Alcanzan </a:t>
            </a:r>
            <a:r>
              <a:rPr lang="es-ES_tradnl" b="1"/>
              <a:t>velocidades inferiores a 1 Mach</a:t>
            </a:r>
            <a:r>
              <a:rPr lang="es-ES_tradnl"/>
              <a:t>.</a:t>
            </a:r>
          </a:p>
          <a:p>
            <a:pPr>
              <a:spcBef>
                <a:spcPct val="50000"/>
              </a:spcBef>
            </a:pPr>
            <a:r>
              <a:rPr lang="es-ES_tradnl"/>
              <a:t>	Son afectados por turbulencias generadas por el paso del aire a través de sus superficies de control y fuselaje.</a:t>
            </a: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533400" y="2667000"/>
            <a:ext cx="8229600" cy="1760538"/>
          </a:xfrm>
          <a:prstGeom prst="rect">
            <a:avLst/>
          </a:prstGeom>
          <a:solidFill>
            <a:srgbClr val="FFCC00"/>
          </a:solidFill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2) </a:t>
            </a:r>
            <a:r>
              <a:rPr lang="es-ES_tradnl" b="1"/>
              <a:t>TRANSONICOS</a:t>
            </a:r>
            <a:r>
              <a:rPr lang="es-ES_tradnl"/>
              <a:t>: Alcanzan </a:t>
            </a:r>
            <a:r>
              <a:rPr lang="es-ES_tradnl" b="1"/>
              <a:t>velocidades entre 0,8 y 1,2 	Mach</a:t>
            </a:r>
            <a:r>
              <a:rPr lang="es-ES_tradnl"/>
              <a:t>.(onda de choque)</a:t>
            </a:r>
          </a:p>
          <a:p>
            <a:pPr>
              <a:spcBef>
                <a:spcPct val="50000"/>
              </a:spcBef>
            </a:pPr>
            <a:r>
              <a:rPr lang="es-ES_tradnl"/>
              <a:t>	Son afectados por </a:t>
            </a:r>
            <a:r>
              <a:rPr lang="es-ES_tradnl" b="1"/>
              <a:t>Grandes turbulencias</a:t>
            </a:r>
            <a:r>
              <a:rPr lang="es-ES_tradnl"/>
              <a:t> generando altas vibraciones e inestabilidad. (Diferentes velocidades en fuselaje)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533400" y="4648200"/>
            <a:ext cx="8229600" cy="1395413"/>
          </a:xfrm>
          <a:prstGeom prst="rect">
            <a:avLst/>
          </a:prstGeom>
          <a:solidFill>
            <a:srgbClr val="FFCC00"/>
          </a:solidFill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3) </a:t>
            </a:r>
            <a:r>
              <a:rPr lang="es-ES_tradnl" b="1"/>
              <a:t>SUPERSONICOS</a:t>
            </a:r>
            <a:r>
              <a:rPr lang="es-ES_tradnl"/>
              <a:t>: Alcanzan </a:t>
            </a:r>
            <a:r>
              <a:rPr lang="es-ES_tradnl" b="1"/>
              <a:t>velocidades superiores a 1,2 	Mach</a:t>
            </a:r>
            <a:r>
              <a:rPr lang="es-ES_tradnl"/>
              <a:t>.</a:t>
            </a:r>
          </a:p>
          <a:p>
            <a:pPr>
              <a:spcBef>
                <a:spcPct val="50000"/>
              </a:spcBef>
            </a:pPr>
            <a:r>
              <a:rPr lang="es-ES_tradnl"/>
              <a:t>	Son afectados por pequeñas turbulencias.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 animBg="1" autoUpdateAnimBg="0"/>
      <p:bldP spid="34821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685800" y="381000"/>
            <a:ext cx="7924800" cy="466725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chemeClr val="bg1"/>
                </a:solidFill>
              </a:rPr>
              <a:t>CLASIFICACIÓN DE MISILES SEGÚN VELOCIDAD</a:t>
            </a:r>
            <a:endParaRPr lang="es-ES_tradnl" b="1"/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533400" y="1066800"/>
            <a:ext cx="8229600" cy="1760538"/>
          </a:xfrm>
          <a:prstGeom prst="rect">
            <a:avLst/>
          </a:prstGeom>
          <a:solidFill>
            <a:srgbClr val="FFCC00"/>
          </a:solidFill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4) </a:t>
            </a:r>
            <a:r>
              <a:rPr lang="es-ES_tradnl" b="1"/>
              <a:t>HIPERSONICOS</a:t>
            </a:r>
            <a:r>
              <a:rPr lang="es-ES_tradnl"/>
              <a:t>: Alcanzan </a:t>
            </a:r>
            <a:r>
              <a:rPr lang="es-ES_tradnl" b="1"/>
              <a:t>velocidades superiores a 5 	Mach</a:t>
            </a:r>
            <a:r>
              <a:rPr lang="es-ES_tradnl"/>
              <a:t>. (tiempo de relajación)</a:t>
            </a:r>
          </a:p>
          <a:p>
            <a:pPr>
              <a:spcBef>
                <a:spcPct val="50000"/>
              </a:spcBef>
            </a:pPr>
            <a:r>
              <a:rPr lang="es-ES_tradnl"/>
              <a:t>	No son afectados por turbulencias pero enfrentan una “barrera térmica”generada por el roce del aire en su fuselaje.</a:t>
            </a:r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685800" y="3886200"/>
            <a:ext cx="7924800" cy="2125663"/>
          </a:xfrm>
          <a:prstGeom prst="rect">
            <a:avLst/>
          </a:prstGeom>
          <a:solidFill>
            <a:srgbClr val="FFCC00"/>
          </a:solidFill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/>
              <a:t>VELOCIDAD DEL</a:t>
            </a:r>
            <a:r>
              <a:rPr lang="es-ES_tradnl" u="sng"/>
              <a:t> </a:t>
            </a:r>
            <a:r>
              <a:rPr lang="es-ES_tradnl" b="1" u="sng"/>
              <a:t>SONIDO</a:t>
            </a:r>
            <a:endParaRPr lang="es-ES_tradnl"/>
          </a:p>
          <a:p>
            <a:pPr>
              <a:spcBef>
                <a:spcPct val="50000"/>
              </a:spcBef>
            </a:pPr>
            <a:r>
              <a:rPr lang="es-ES_tradnl"/>
              <a:t>	</a:t>
            </a:r>
            <a:r>
              <a:rPr lang="es-ES_tradnl" b="1"/>
              <a:t>A nivel del mar:</a:t>
            </a:r>
            <a:r>
              <a:rPr lang="es-ES_tradnl"/>
              <a:t> </a:t>
            </a:r>
            <a:r>
              <a:rPr lang="es-ES_tradnl" b="1"/>
              <a:t>725 NUDOS ó  340 m/s (1Mach</a:t>
            </a:r>
            <a:r>
              <a:rPr lang="es-ES_tradnl"/>
              <a:t>.</a:t>
            </a:r>
            <a:r>
              <a:rPr lang="es-ES_tradnl" b="1"/>
              <a:t>)</a:t>
            </a:r>
          </a:p>
          <a:p>
            <a:pPr>
              <a:spcBef>
                <a:spcPct val="50000"/>
              </a:spcBef>
            </a:pPr>
            <a:r>
              <a:rPr lang="es-ES_tradnl" b="1"/>
              <a:t>	A 20.000 pies    : 675 NUDOS ó 316 m/s</a:t>
            </a:r>
            <a:endParaRPr lang="es-ES_tradnl"/>
          </a:p>
          <a:p>
            <a:pPr>
              <a:spcBef>
                <a:spcPct val="50000"/>
              </a:spcBef>
            </a:pPr>
            <a:r>
              <a:rPr lang="es-ES_tradnl"/>
              <a:t>	</a:t>
            </a:r>
            <a:r>
              <a:rPr lang="es-ES_tradnl" b="1"/>
              <a:t>Bajo el agua	   : 3198 NUDOS ó 1500 m/s</a:t>
            </a:r>
            <a:endParaRPr lang="es-ES_tradnl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990600" y="685800"/>
            <a:ext cx="7315200" cy="466725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SUSTENTACIÓN DE MISILES</a:t>
            </a:r>
            <a:endParaRPr lang="es-ES_tradnl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143000" y="1371600"/>
            <a:ext cx="7391400" cy="1225550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1) SUBSONICOS: La proporciona principalmente el roce en las alas de sustentación y en poca medida, el fuselaje.</a:t>
            </a: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1143000" y="2743200"/>
            <a:ext cx="7391400" cy="1225550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2) SUPERSONICOS: La proporciona principalmente el roce en el fuselaje y muy poco o nada en las alas de sustentación.</a:t>
            </a:r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1143000" y="4191000"/>
            <a:ext cx="7391400" cy="2138363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ESTABILIDAD DE UN MISIL</a:t>
            </a:r>
            <a:endParaRPr lang="es-ES_tradnl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FF"/>
                </a:solidFill>
              </a:rPr>
              <a:t>Es la capacidad que le otorga su diseño para oponerse o resistir naturalmente los movimientos no deseados y mantener una buena capacidad de maniobrar o responder a las órdenes de control.</a:t>
            </a:r>
            <a:endParaRPr lang="es-ES_tradnl" b="1">
              <a:solidFill>
                <a:srgbClr val="3399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animBg="1" autoUpdateAnimBg="0"/>
      <p:bldP spid="36868" grpId="0" animBg="1" autoUpdateAnimBg="0"/>
      <p:bldP spid="36869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066800" y="685800"/>
            <a:ext cx="670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/>
              <a:t>SISTEMA DE GUIADO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219200" y="4114800"/>
            <a:ext cx="7086600" cy="1228725"/>
          </a:xfrm>
          <a:prstGeom prst="rect">
            <a:avLst/>
          </a:prstGeom>
          <a:solidFill>
            <a:srgbClr val="0000FF"/>
          </a:solidFill>
          <a:ln w="412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Está compuesto por: La unidad buscadora, Unidad de guiado, los giróscopos, el radio altímetro, los actuadores y las superficies de control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295400" y="1905000"/>
            <a:ext cx="6781800" cy="1600200"/>
          </a:xfrm>
          <a:prstGeom prst="rect">
            <a:avLst/>
          </a:prstGeom>
          <a:solidFill>
            <a:schemeClr val="accent2"/>
          </a:solidFill>
          <a:ln w="476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 el conjunto de unidades y equipos del misil que sensa su posición y dirección, y la compara con la trayectoria deseada, iniciando las acciones para corregir la desviación detectada</a:t>
            </a:r>
            <a:endParaRPr lang="es-ES_tradnl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066800" y="685800"/>
            <a:ext cx="6705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/>
              <a:t>MÉTODOS DE GUIADO</a:t>
            </a:r>
          </a:p>
          <a:p>
            <a:pPr algn="ctr">
              <a:spcBef>
                <a:spcPct val="50000"/>
              </a:spcBef>
            </a:pPr>
            <a:r>
              <a:rPr lang="es-ES_tradnl" sz="2000" b="1" dirty="0"/>
              <a:t>(Referencia: Capitulo 15 Principios de Sistemas de Armas)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990600" y="2057400"/>
            <a:ext cx="7391400" cy="3243263"/>
          </a:xfrm>
          <a:prstGeom prst="rect">
            <a:avLst/>
          </a:prstGeom>
          <a:solidFill>
            <a:schemeClr val="accent2"/>
          </a:solidFill>
          <a:ln w="476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Existen básicamente 3: 1) Remoto a) Comando</a:t>
            </a:r>
          </a:p>
          <a:p>
            <a:pPr>
              <a:spcBef>
                <a:spcPct val="50000"/>
              </a:spcBef>
            </a:pP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		           b) </a:t>
            </a:r>
            <a:r>
              <a:rPr lang="es-ES_tradnl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Beam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_tradnl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rider</a:t>
            </a:r>
            <a:endParaRPr lang="es-ES_tradnl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spcBef>
                <a:spcPct val="50000"/>
              </a:spcBef>
            </a:pP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	  2) </a:t>
            </a:r>
            <a:r>
              <a:rPr lang="es-ES_tradnl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Homing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a) Activo</a:t>
            </a:r>
          </a:p>
          <a:p>
            <a:pPr>
              <a:spcBef>
                <a:spcPct val="50000"/>
              </a:spcBef>
            </a:pP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		           b) Pasivo</a:t>
            </a:r>
          </a:p>
          <a:p>
            <a:pPr>
              <a:spcBef>
                <a:spcPct val="50000"/>
              </a:spcBef>
            </a:pP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		           c) </a:t>
            </a:r>
            <a:r>
              <a:rPr lang="es-ES_tradnl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Semi</a:t>
            </a: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activo</a:t>
            </a:r>
          </a:p>
          <a:p>
            <a:pPr>
              <a:spcBef>
                <a:spcPct val="50000"/>
              </a:spcBef>
            </a:pPr>
            <a:r>
              <a:rPr lang="es-ES_tradnl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	   3) Autónomo  (Inercial)</a:t>
            </a:r>
            <a:endParaRPr lang="es-ES_tradnl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bara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5486400" cy="6848475"/>
          </a:xfrm>
          <a:prstGeom prst="rect">
            <a:avLst/>
          </a:prstGeom>
          <a:noFill/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6019800" y="304800"/>
            <a:ext cx="2286000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/>
              <a:t>MISIL BARAK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5638800" y="3082925"/>
            <a:ext cx="3200400" cy="301307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/>
              <a:t>Objetivo de diseño</a:t>
            </a:r>
            <a:r>
              <a:rPr lang="es-ES_tradnl"/>
              <a:t>:</a:t>
            </a:r>
          </a:p>
          <a:p>
            <a:pPr>
              <a:spcBef>
                <a:spcPct val="50000"/>
              </a:spcBef>
            </a:pPr>
            <a:r>
              <a:rPr lang="es-ES_tradnl"/>
              <a:t>Antimisil y antiaéreo de corto alcance.</a:t>
            </a:r>
          </a:p>
          <a:p>
            <a:pPr>
              <a:spcBef>
                <a:spcPct val="50000"/>
              </a:spcBef>
            </a:pPr>
            <a:r>
              <a:rPr lang="es-ES_tradnl"/>
              <a:t>Posee grandes superficies de control por requerimientos de alta maniobrabilidad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533400"/>
            <a:ext cx="6019800" cy="762000"/>
          </a:xfrm>
        </p:spPr>
        <p:txBody>
          <a:bodyPr/>
          <a:lstStyle/>
          <a:p>
            <a:r>
              <a:rPr lang="es-ES_tradnl" sz="3600" u="sng"/>
              <a:t>Propulsión de misiles</a:t>
            </a:r>
            <a:endParaRPr lang="es-ES_tradnl"/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914400" y="1524000"/>
            <a:ext cx="7239000" cy="1049338"/>
          </a:xfrm>
          <a:prstGeom prst="rect">
            <a:avLst/>
          </a:prstGeom>
          <a:solidFill>
            <a:schemeClr val="accent2"/>
          </a:solidFill>
          <a:ln w="444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Clasificación:	a) según tipo de combustible</a:t>
            </a:r>
          </a:p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b) Según su función </a:t>
            </a:r>
            <a:endParaRPr lang="es-ES_tradnl">
              <a:solidFill>
                <a:schemeClr val="bg1"/>
              </a:solidFill>
            </a:endParaRP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914400" y="2743200"/>
            <a:ext cx="7315200" cy="2141538"/>
          </a:xfrm>
          <a:prstGeom prst="rect">
            <a:avLst/>
          </a:prstGeom>
          <a:solidFill>
            <a:srgbClr val="FF6600"/>
          </a:solidFill>
          <a:ln w="412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Según tipo de combustible:</a:t>
            </a:r>
          </a:p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a) Combustible sólido: 1.- base doble</a:t>
            </a:r>
          </a:p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			  2.- Composita</a:t>
            </a:r>
          </a:p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	b) Combustible líquido</a:t>
            </a:r>
            <a:endParaRPr lang="es-ES_tradnl"/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914400" y="4956175"/>
            <a:ext cx="7239000" cy="1597025"/>
          </a:xfrm>
          <a:prstGeom prst="rect">
            <a:avLst/>
          </a:prstGeom>
          <a:solidFill>
            <a:srgbClr val="FFFF00"/>
          </a:solidFill>
          <a:ln w="444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rgbClr val="000099"/>
                </a:solidFill>
              </a:rPr>
              <a:t>Conceptos de interés:a) Cantidad de impulso</a:t>
            </a:r>
          </a:p>
          <a:p>
            <a:pPr>
              <a:spcBef>
                <a:spcPct val="50000"/>
              </a:spcBef>
            </a:pPr>
            <a:r>
              <a:rPr lang="es-ES_tradnl" b="1">
                <a:solidFill>
                  <a:srgbClr val="000099"/>
                </a:solidFill>
              </a:rPr>
              <a:t>		  	 b) Efecto Venturi </a:t>
            </a:r>
          </a:p>
          <a:p>
            <a:pPr>
              <a:spcBef>
                <a:spcPct val="50000"/>
              </a:spcBef>
            </a:pPr>
            <a:r>
              <a:rPr lang="es-ES_tradnl" b="1">
                <a:solidFill>
                  <a:srgbClr val="000099"/>
                </a:solidFill>
              </a:rPr>
              <a:t>			 c) Toberas</a:t>
            </a:r>
            <a:endParaRPr lang="es-ES_tradnl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143000" y="533400"/>
            <a:ext cx="678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/>
              <a:t>COMBUSTIBLES SÓLIDOS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838200" y="1698625"/>
            <a:ext cx="7772400" cy="3787775"/>
          </a:xfrm>
          <a:prstGeom prst="rect">
            <a:avLst/>
          </a:prstGeom>
          <a:solidFill>
            <a:schemeClr val="bg1"/>
          </a:solidFill>
          <a:ln w="444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1"/>
            </a:pPr>
            <a:r>
              <a:rPr lang="es-ES_tradnl" dirty="0"/>
              <a:t>.- Poseen alta potencia disponible lo que les permite alta maniobrabilidad.</a:t>
            </a:r>
          </a:p>
          <a:p>
            <a:pPr>
              <a:spcBef>
                <a:spcPct val="50000"/>
              </a:spcBef>
              <a:buFontTx/>
              <a:buChar char="2"/>
            </a:pPr>
            <a:r>
              <a:rPr lang="es-ES_tradnl" dirty="0"/>
              <a:t>.- Permite diseño de misiles de tamaño reducido y poco peso</a:t>
            </a:r>
          </a:p>
          <a:p>
            <a:pPr>
              <a:spcBef>
                <a:spcPct val="50000"/>
              </a:spcBef>
              <a:buFontTx/>
              <a:buChar char="3"/>
            </a:pPr>
            <a:r>
              <a:rPr lang="es-ES_tradnl" dirty="0"/>
              <a:t>.- Aumenta las necesidades de mantenimiento y costos de operación.</a:t>
            </a:r>
          </a:p>
          <a:p>
            <a:pPr>
              <a:spcBef>
                <a:spcPct val="50000"/>
              </a:spcBef>
              <a:buFontTx/>
              <a:buChar char="4"/>
            </a:pPr>
            <a:r>
              <a:rPr lang="es-ES_tradnl" dirty="0"/>
              <a:t>.-Poca disponibilidad de combustible no permite grandes alcances efectivos (70 - 80 </a:t>
            </a:r>
            <a:r>
              <a:rPr lang="es-ES_tradnl" dirty="0" err="1"/>
              <a:t>Kms.</a:t>
            </a:r>
            <a:r>
              <a:rPr lang="es-ES_tradnl" dirty="0"/>
              <a:t>)</a:t>
            </a:r>
          </a:p>
          <a:p>
            <a:pPr>
              <a:spcBef>
                <a:spcPct val="50000"/>
              </a:spcBef>
              <a:buFontTx/>
              <a:buChar char="3"/>
            </a:pPr>
            <a:endParaRPr lang="es-ES_tradnl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143000" y="260350"/>
            <a:ext cx="678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/>
              <a:t>REACTORES ATMOSFÉRICOS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838200" y="836613"/>
            <a:ext cx="7772400" cy="5065712"/>
          </a:xfrm>
          <a:prstGeom prst="rect">
            <a:avLst/>
          </a:prstGeom>
          <a:solidFill>
            <a:schemeClr val="bg1"/>
          </a:solidFill>
          <a:ln w="444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1"/>
            </a:pPr>
            <a:r>
              <a:rPr lang="es-ES_tradnl"/>
              <a:t>.- </a:t>
            </a:r>
            <a:r>
              <a:rPr lang="es-ES_tradnl" i="1">
                <a:effectLst>
                  <a:outerShdw blurRad="38100" dist="38100" dir="2700000" algn="tl">
                    <a:srgbClr val="C0C0C0"/>
                  </a:outerShdw>
                </a:effectLst>
              </a:rPr>
              <a:t>Pulso Reactores</a:t>
            </a:r>
            <a:r>
              <a:rPr lang="es-ES_tradnl"/>
              <a:t>: (V-1 y V-2)</a:t>
            </a:r>
          </a:p>
          <a:p>
            <a:pPr>
              <a:spcBef>
                <a:spcPct val="50000"/>
              </a:spcBef>
            </a:pPr>
            <a:r>
              <a:rPr lang="es-ES_tradnl"/>
              <a:t> Usado en II G.M., velocidades de 450 nudos, limitado por frecuencia de ciclos de accionamiento de la rejilla (50 a 200 cpm)</a:t>
            </a:r>
          </a:p>
          <a:p>
            <a:pPr>
              <a:spcBef>
                <a:spcPct val="50000"/>
              </a:spcBef>
              <a:buFontTx/>
              <a:buChar char="2"/>
            </a:pPr>
            <a:r>
              <a:rPr lang="es-ES_tradnl"/>
              <a:t>.- </a:t>
            </a:r>
            <a:r>
              <a:rPr lang="es-ES_tradnl" i="1">
                <a:effectLst>
                  <a:outerShdw blurRad="38100" dist="38100" dir="2700000" algn="tl">
                    <a:srgbClr val="C0C0C0"/>
                  </a:outerShdw>
                </a:effectLst>
              </a:rPr>
              <a:t>Estrato reactor: </a:t>
            </a:r>
            <a:r>
              <a:rPr lang="es-ES_tradnl"/>
              <a:t>(RAM JET)(Sea Dart; Otomat)</a:t>
            </a:r>
          </a:p>
          <a:p>
            <a:pPr>
              <a:spcBef>
                <a:spcPct val="50000"/>
              </a:spcBef>
            </a:pPr>
            <a:r>
              <a:rPr lang="es-ES_tradnl"/>
              <a:t>   Mejora la eficiencia a altas velocidades, incorpora un       difusor de combustible modificado. Alcanza velocidades sobre 3 Mach. Emplea combustible especial</a:t>
            </a:r>
          </a:p>
          <a:p>
            <a:pPr>
              <a:spcBef>
                <a:spcPct val="50000"/>
              </a:spcBef>
              <a:buFontTx/>
              <a:buChar char="3"/>
            </a:pPr>
            <a:r>
              <a:rPr lang="es-ES_tradnl"/>
              <a:t>.- </a:t>
            </a:r>
            <a:r>
              <a:rPr lang="es-ES_tradnl" i="1">
                <a:effectLst>
                  <a:outerShdw blurRad="38100" dist="38100" dir="2700000" algn="tl">
                    <a:srgbClr val="C0C0C0"/>
                  </a:outerShdw>
                </a:effectLst>
              </a:rPr>
              <a:t>Turbo Reactor</a:t>
            </a:r>
            <a:r>
              <a:rPr lang="es-ES_tradnl"/>
              <a:t>: (TURBO JET) (Harpoon; Tomahawk)</a:t>
            </a:r>
          </a:p>
          <a:p>
            <a:pPr>
              <a:spcBef>
                <a:spcPct val="50000"/>
              </a:spcBef>
            </a:pPr>
            <a:r>
              <a:rPr lang="es-ES_tradnl"/>
              <a:t>  Excesivo consumo de Kerosene (A1-A2 ó A3) a baja   altura. Reacciona lento a ordenes de control.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684213" y="6237288"/>
            <a:ext cx="7920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331913" y="6237288"/>
            <a:ext cx="6264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rgbClr val="FFFF00"/>
                </a:solidFill>
              </a:rPr>
              <a:t>Refe: Cap 16, pags. 545 a 559  FRIEDEN</a:t>
            </a:r>
            <a:endParaRPr lang="es-ES" b="1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turbo reactor"/>
          <p:cNvPicPr>
            <a:picLocks noChangeAspect="1" noChangeArrowheads="1"/>
          </p:cNvPicPr>
          <p:nvPr/>
        </p:nvPicPr>
        <p:blipFill>
          <a:blip r:embed="rId2" cstate="print">
            <a:lum contrast="-6000"/>
          </a:blip>
          <a:srcRect/>
          <a:stretch>
            <a:fillRect/>
          </a:stretch>
        </p:blipFill>
        <p:spPr bwMode="auto">
          <a:xfrm>
            <a:off x="0" y="1354138"/>
            <a:ext cx="9144000" cy="32750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estratoreactor supersonico baj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800" y="1841500"/>
            <a:ext cx="8316913" cy="3963988"/>
          </a:xfrm>
          <a:prstGeom prst="rect">
            <a:avLst/>
          </a:prstGeom>
          <a:noFill/>
        </p:spPr>
      </p:pic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684213" y="981075"/>
            <a:ext cx="806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FFFF00"/>
                </a:solidFill>
              </a:rPr>
              <a:t>ESTATO REACTOR SUPERSÓNICO BAJO</a:t>
            </a:r>
            <a:endParaRPr lang="es-ES" b="1" u="sng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estratoreactor hipersonic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41513"/>
            <a:ext cx="9109075" cy="3735387"/>
          </a:xfrm>
          <a:prstGeom prst="rect">
            <a:avLst/>
          </a:prstGeom>
          <a:noFill/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684213" y="981075"/>
            <a:ext cx="806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FFFF00"/>
                </a:solidFill>
              </a:rPr>
              <a:t>ESTATO REACTOR HIPERSÓNICO </a:t>
            </a:r>
            <a:endParaRPr lang="es-ES" b="1" u="sng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684213" y="981075"/>
            <a:ext cx="806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FFFF00"/>
                </a:solidFill>
              </a:rPr>
              <a:t>ESTRATO REACTOR COMBUSTIBLE SÓLIDO</a:t>
            </a:r>
            <a:endParaRPr lang="es-ES" b="1" u="sng">
              <a:solidFill>
                <a:srgbClr val="FFFF00"/>
              </a:solidFill>
            </a:endParaRPr>
          </a:p>
        </p:txBody>
      </p:sp>
      <p:pic>
        <p:nvPicPr>
          <p:cNvPr id="28675" name="Picture 3" descr="Estratoreactor soli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65263"/>
            <a:ext cx="9144000" cy="3929062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a"/>
          <p:cNvGraphicFramePr>
            <a:graphicFrameLocks noGrp="1"/>
          </p:cNvGraphicFramePr>
          <p:nvPr/>
        </p:nvGraphicFramePr>
        <p:xfrm>
          <a:off x="755576" y="836712"/>
          <a:ext cx="7560840" cy="5435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02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02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02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902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es-MX" sz="1400" dirty="0"/>
                        <a:t>COHETE PROPELENTE SÓLIDO</a:t>
                      </a:r>
                      <a:endParaRPr lang="es-C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400" dirty="0"/>
                        <a:t>COHETE PROPELENTE LÍQUIDO</a:t>
                      </a:r>
                      <a:endParaRPr lang="es-C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400" dirty="0"/>
                        <a:t>RAMJET</a:t>
                      </a:r>
                      <a:endParaRPr lang="es-CL" sz="14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s-MX" sz="14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TURBOJET</a:t>
                      </a:r>
                      <a:endParaRPr lang="es-CL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MUY SIMPLE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RELATIVAMENTE SIMPLE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MUY SIMPLE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DESARROLLA EMPUJE DESDE POSICION DE REPOSO</a:t>
                      </a:r>
                      <a:endParaRPr lang="es-CL" sz="12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VELOCIDAD ILIMITADA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200" dirty="0"/>
                        <a:t>PRÁCTICAMENTE VELOCIDAD ILIMITADA </a:t>
                      </a:r>
                      <a:r>
                        <a:rPr lang="es-MX" sz="1200" dirty="0" err="1"/>
                        <a:t>hI</a:t>
                      </a:r>
                      <a:endParaRPr lang="es-MX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NO TIENE</a:t>
                      </a:r>
                      <a:r>
                        <a:rPr lang="es-MX" sz="1200" baseline="0" dirty="0"/>
                        <a:t> PARTES MÓVILES, OBTIENE OXÍGENO DEL AIRE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200" dirty="0"/>
                        <a:t>CONSUME SOLO PARAFINA</a:t>
                      </a:r>
                      <a:r>
                        <a:rPr lang="es-MX" sz="1200" baseline="0" dirty="0"/>
                        <a:t>  DE AVIACION.  OBTIENE OXÍGENO DEL AIRE</a:t>
                      </a:r>
                      <a:endParaRPr lang="es-CL" sz="1200" dirty="0"/>
                    </a:p>
                    <a:p>
                      <a:pPr algn="ctr"/>
                      <a:endParaRPr lang="es-CL" sz="12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OPERA EN TODO AMBIENTE INCLUSO</a:t>
                      </a:r>
                      <a:r>
                        <a:rPr lang="es-MX" sz="1200" baseline="0" dirty="0"/>
                        <a:t> EN EL VACÍO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200" dirty="0"/>
                        <a:t>OPERA EN TODO AMBIENTE INCLUSO</a:t>
                      </a:r>
                      <a:r>
                        <a:rPr lang="es-MX" sz="1200" baseline="0" dirty="0"/>
                        <a:t> EN EL VACÍO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DE BAJO COSTO</a:t>
                      </a:r>
                      <a:r>
                        <a:rPr lang="es-MX" sz="1200" baseline="0" dirty="0"/>
                        <a:t> DE OPERACIÓN Y FABRICACIÓN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EMPUJE ES INDEPENDIENTE DE LA VELOCIDAD</a:t>
                      </a:r>
                      <a:endParaRPr lang="es-CL" sz="12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MÁXIMO EMPUJE AL DESPEGUE, SIN PARTES MÓVILES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POCAS PARTES MÓVILES,  MÁXIMO EMPUJE AL DESPEGUE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LIVIANO Y FACIL DE CONSTRUIR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USA COMBUSTIBLES SIMPLES Y COMUNES</a:t>
                      </a:r>
                      <a:endParaRPr lang="es-CL" sz="12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PUEDE SER ALMACENADO FULL COMBUSTIBLE,   LISTO A  SER DISPARADO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USA BOOSTER MÁS PEQUEÑO QUE LAS RAMJET</a:t>
                      </a:r>
                      <a:r>
                        <a:rPr lang="es-MX" sz="1200" baseline="0" dirty="0"/>
                        <a:t> Y TURBOJET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USA COMBUSTIBLES COMUNES Y PUEDE SER IMPULSADO</a:t>
                      </a:r>
                      <a:r>
                        <a:rPr lang="es-MX" sz="1200" baseline="0" dirty="0"/>
                        <a:t> POR COMBUSTIBLE SÓLIDO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es-CL" sz="12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4076">
                <a:tc>
                  <a:txBody>
                    <a:bodyPr/>
                    <a:lstStyle/>
                    <a:p>
                      <a:pPr algn="ctr"/>
                      <a:endParaRPr lang="es-CL" sz="120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es-CL" sz="120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SUPERSONICO, ES EFICIENTE A GRANDES VELOCIDADES Y ALTURAS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es-CL" sz="12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2 CuadroTexto"/>
          <p:cNvSpPr txBox="1"/>
          <p:nvPr/>
        </p:nvSpPr>
        <p:spPr>
          <a:xfrm>
            <a:off x="539552" y="188640"/>
            <a:ext cx="8064896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sz="2000" b="1" dirty="0"/>
              <a:t>VENTAJAS COMPARATIVAS DE PROPULSORES DE REACCIÓN</a:t>
            </a:r>
            <a:endParaRPr lang="es-CL" sz="2000" b="1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a"/>
          <p:cNvGraphicFramePr>
            <a:graphicFrameLocks noGrp="1"/>
          </p:cNvGraphicFramePr>
          <p:nvPr/>
        </p:nvGraphicFramePr>
        <p:xfrm>
          <a:off x="755576" y="1591620"/>
          <a:ext cx="7560840" cy="4429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02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02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02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902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es-MX" sz="1400" dirty="0"/>
                        <a:t>COHETE PROPELENTE SÓLIDO</a:t>
                      </a:r>
                      <a:endParaRPr lang="es-C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400" dirty="0"/>
                        <a:t>COHETE PROPELENTE LÍQUIDO</a:t>
                      </a:r>
                      <a:endParaRPr lang="es-C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MX" sz="1400" dirty="0"/>
                        <a:t>RAMJET</a:t>
                      </a:r>
                      <a:endParaRPr lang="es-CL" sz="14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s-MX" sz="14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TURBOJET</a:t>
                      </a:r>
                      <a:endParaRPr lang="es-CL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GRAN CONSUMO DE COMBUSTIBLE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GRAN CONSUMO DE COMBUSTIBLE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NECESITA ALTA VELOCIDAD ANTES DE INICIAR SU FUNCIONAMIENTO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POTENCIA LIMITADA POR</a:t>
                      </a:r>
                      <a:r>
                        <a:rPr lang="es-MX" sz="1200" baseline="0" dirty="0"/>
                        <a:t>  TENSIÓN EN LAS PALAS DE LA TURBINA</a:t>
                      </a:r>
                      <a:endParaRPr lang="es-CL" sz="12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 CONSUME MUY RÁPIDO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 CONSUME MUY RÁPIDO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LIMITADO A OPERAR</a:t>
                      </a:r>
                      <a:r>
                        <a:rPr lang="es-MX" sz="1200" baseline="0" dirty="0"/>
                        <a:t> EN  ATMÓSFERA CON OXÍGENO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200" dirty="0"/>
                        <a:t>LIMITADO A OPERAR</a:t>
                      </a:r>
                      <a:r>
                        <a:rPr lang="es-MX" sz="1200" baseline="0" dirty="0"/>
                        <a:t> EN  ATMÓSFERA CON OXÍGENO</a:t>
                      </a:r>
                      <a:endParaRPr lang="es-CL" sz="12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DE RELATIVO CORTO ALCANCE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DE RELATIVO CORTO ALCANCE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LIMITADO A VELOCIDADES BAJO LAS 3.600 [m/h]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LIMITADO A VELOCIDADES DE HASTA 3 Mach</a:t>
                      </a:r>
                      <a:endParaRPr lang="es-CL" sz="12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4076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FRAGIL Y SENSIBLE A LAS CONDICIONES AMBIENTALES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NO PUEDE SER ALMACENADO FULL COMBUSTIBLE POR LARGO TIEMPO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200" dirty="0"/>
                        <a:t>MOTOR COMPLEJO CON VARIAS PARTES MÓVILES</a:t>
                      </a:r>
                      <a:endParaRPr lang="es-CL" sz="1200" dirty="0"/>
                    </a:p>
                    <a:p>
                      <a:pPr algn="ctr"/>
                      <a:endParaRPr lang="es-CL" sz="12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84076">
                <a:tc>
                  <a:txBody>
                    <a:bodyPr/>
                    <a:lstStyle/>
                    <a:p>
                      <a:pPr algn="ctr"/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NECESITA LARGOS CHEQUEOS ANTES DE LANZARLO</a:t>
                      </a:r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es-CL" sz="1200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endParaRPr lang="es-CL" sz="12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2 CuadroTexto"/>
          <p:cNvSpPr txBox="1"/>
          <p:nvPr/>
        </p:nvSpPr>
        <p:spPr>
          <a:xfrm>
            <a:off x="288032" y="652626"/>
            <a:ext cx="8604448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sz="2000" b="1" dirty="0"/>
              <a:t>DESVENTAJAS COMPARATIVAS DE PROPULSORES DE REACCIÓN</a:t>
            </a:r>
            <a:endParaRPr lang="es-CL" sz="20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4420</TotalTime>
  <Words>1219</Words>
  <Application>Microsoft Macintosh PowerPoint</Application>
  <PresentationFormat>Presentación en pantalla (4:3)</PresentationFormat>
  <Paragraphs>191</Paragraphs>
  <Slides>32</Slides>
  <Notes>1</Notes>
  <HiddenSlides>1</HiddenSlides>
  <MMClips>0</MMClips>
  <ScaleCrop>false</ScaleCrop>
  <HeadingPairs>
    <vt:vector size="8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7" baseType="lpstr">
      <vt:lpstr>Calibri</vt:lpstr>
      <vt:lpstr>Symbol</vt:lpstr>
      <vt:lpstr>Times New Roman</vt:lpstr>
      <vt:lpstr>Diseño predeterminado</vt:lpstr>
      <vt:lpstr>Documento</vt:lpstr>
      <vt:lpstr>SISTEMAS DE ARMAS ARMAS</vt:lpstr>
      <vt:lpstr>OBJETIVOS</vt:lpstr>
      <vt:lpstr>Presentación de PowerPoint</vt:lpstr>
      <vt:lpstr>Presentación de PowerPoint</vt:lpstr>
      <vt:lpstr>Presentación de PowerPoint</vt:lpstr>
      <vt:lpstr> PARAMETROS         MISILES      ARTILLERÍA</vt:lpstr>
      <vt:lpstr>Presentación de PowerPoint</vt:lpstr>
      <vt:lpstr>Presentación de PowerPoint</vt:lpstr>
      <vt:lpstr>Configuración de las Superficies  de Control de los Misiles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Propulsión de misiles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Particular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U.T. Nº 2 SISTEMAS DE ARMAS</dc:title>
  <dc:creator>Mi PC Particular</dc:creator>
  <cp:lastModifiedBy>Microsoft Office User</cp:lastModifiedBy>
  <cp:revision>34</cp:revision>
  <cp:lastPrinted>2002-11-08T19:28:36Z</cp:lastPrinted>
  <dcterms:created xsi:type="dcterms:W3CDTF">2002-03-26T03:18:52Z</dcterms:created>
  <dcterms:modified xsi:type="dcterms:W3CDTF">2019-09-06T10:28:48Z</dcterms:modified>
</cp:coreProperties>
</file>