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8" r:id="rId12"/>
    <p:sldId id="267" r:id="rId13"/>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p:restoredTop sz="94633"/>
  </p:normalViewPr>
  <p:slideViewPr>
    <p:cSldViewPr snapToGrid="0" snapToObjects="1">
      <p:cViewPr varScale="1">
        <p:scale>
          <a:sx n="90" d="100"/>
          <a:sy n="90" d="100"/>
        </p:scale>
        <p:origin x="1248"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634662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1054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B3518558-F559-3D4E-BA34-37B4C58C0E99}"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7915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B3518558-F559-3D4E-BA34-37B4C58C0E99}"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133090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B3518558-F559-3D4E-BA34-37B4C58C0E99}" type="datetimeFigureOut">
              <a:rPr lang="es-ES" smtClean="0"/>
              <a:t>21/3/20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701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B3518558-F559-3D4E-BA34-37B4C58C0E99}" type="datetimeFigureOut">
              <a:rPr lang="es-ES" smtClean="0"/>
              <a:t>21/3/20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941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3518558-F559-3D4E-BA34-37B4C58C0E99}" type="datetimeFigureOut">
              <a:rPr lang="es-ES" smtClean="0"/>
              <a:t>21/3/20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234041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1282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35182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69823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437423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18558-F559-3D4E-BA34-37B4C58C0E99}" type="datetimeFigureOut">
              <a:rPr lang="es-ES" smtClean="0"/>
              <a:t>21/3/20</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F4BC5D-9CD1-2A45-9711-A7970A6B40E7}" type="slidenum">
              <a:rPr lang="es-ES" smtClean="0"/>
              <a:t>‹Nº›</a:t>
            </a:fld>
            <a:endParaRPr lang="es-ES"/>
          </a:p>
        </p:txBody>
      </p:sp>
    </p:spTree>
    <p:extLst>
      <p:ext uri="{BB962C8B-B14F-4D97-AF65-F5344CB8AC3E}">
        <p14:creationId xmlns:p14="http://schemas.microsoft.com/office/powerpoint/2010/main" val="3739421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fNDJmTF9yeQ&amp;t=19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Notación científica, orden de magnitud y estimaciones  </a:t>
            </a:r>
          </a:p>
        </p:txBody>
      </p:sp>
      <p:sp>
        <p:nvSpPr>
          <p:cNvPr id="3" name="Subtítulo 2"/>
          <p:cNvSpPr>
            <a:spLocks noGrp="1"/>
          </p:cNvSpPr>
          <p:nvPr>
            <p:ph type="subTitle" idx="1"/>
          </p:nvPr>
        </p:nvSpPr>
        <p:spPr/>
        <p:txBody>
          <a:bodyPr/>
          <a:lstStyle/>
          <a:p>
            <a:r>
              <a:rPr lang="es-ES" dirty="0"/>
              <a:t>Escuela Naval Arturo Prat</a:t>
            </a:r>
          </a:p>
          <a:p>
            <a:r>
              <a:rPr lang="es-ES" dirty="0"/>
              <a:t>1er Semestre 2020</a:t>
            </a:r>
          </a:p>
        </p:txBody>
      </p:sp>
    </p:spTree>
    <p:extLst>
      <p:ext uri="{BB962C8B-B14F-4D97-AF65-F5344CB8AC3E}">
        <p14:creationId xmlns:p14="http://schemas.microsoft.com/office/powerpoint/2010/main" val="3298448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94897" y="1672773"/>
            <a:ext cx="8368497" cy="707886"/>
          </a:xfrm>
          <a:prstGeom prst="rect">
            <a:avLst/>
          </a:prstGeom>
          <a:noFill/>
        </p:spPr>
        <p:txBody>
          <a:bodyPr wrap="none" rtlCol="0">
            <a:spAutoFit/>
          </a:bodyPr>
          <a:lstStyle/>
          <a:p>
            <a:r>
              <a:rPr lang="es-ES" sz="2000" dirty="0">
                <a:latin typeface="Arial"/>
                <a:cs typeface="Arial"/>
              </a:rPr>
              <a:t>(</a:t>
            </a:r>
            <a:r>
              <a:rPr lang="es-ES" sz="2000" dirty="0">
                <a:solidFill>
                  <a:srgbClr val="008000"/>
                </a:solidFill>
                <a:latin typeface="Arial"/>
                <a:cs typeface="Arial"/>
              </a:rPr>
              <a:t>Numero entre 1,00 y 9,99</a:t>
            </a:r>
            <a:r>
              <a:rPr lang="es-ES" sz="2000" dirty="0">
                <a:latin typeface="Arial"/>
                <a:cs typeface="Arial"/>
              </a:rPr>
              <a:t>) x (</a:t>
            </a:r>
            <a:r>
              <a:rPr lang="es-ES" sz="2000" dirty="0">
                <a:solidFill>
                  <a:srgbClr val="FF0000"/>
                </a:solidFill>
                <a:latin typeface="Arial"/>
                <a:cs typeface="Arial"/>
              </a:rPr>
              <a:t>potencia entera de 10</a:t>
            </a:r>
            <a:r>
              <a:rPr lang="es-ES" sz="2000" dirty="0">
                <a:latin typeface="Arial"/>
                <a:cs typeface="Arial"/>
              </a:rPr>
              <a:t>)[</a:t>
            </a:r>
            <a:r>
              <a:rPr lang="es-ES" sz="2000" dirty="0">
                <a:solidFill>
                  <a:srgbClr val="000090"/>
                </a:solidFill>
                <a:latin typeface="Arial"/>
                <a:cs typeface="Arial"/>
              </a:rPr>
              <a:t>unidad de medida</a:t>
            </a:r>
            <a:r>
              <a:rPr lang="es-ES" sz="2000" dirty="0">
                <a:latin typeface="Arial"/>
                <a:cs typeface="Arial"/>
              </a:rPr>
              <a:t>] </a:t>
            </a:r>
          </a:p>
          <a:p>
            <a:endParaRPr lang="es-ES" sz="2000" dirty="0">
              <a:latin typeface="Arial"/>
              <a:cs typeface="Arial"/>
            </a:endParaRPr>
          </a:p>
        </p:txBody>
      </p:sp>
      <p:sp>
        <p:nvSpPr>
          <p:cNvPr id="5" name="CuadroTexto 4"/>
          <p:cNvSpPr txBox="1"/>
          <p:nvPr/>
        </p:nvSpPr>
        <p:spPr>
          <a:xfrm>
            <a:off x="3245588" y="2552324"/>
            <a:ext cx="2660036" cy="584776"/>
          </a:xfrm>
          <a:prstGeom prst="rect">
            <a:avLst/>
          </a:prstGeom>
          <a:noFill/>
        </p:spPr>
        <p:txBody>
          <a:bodyPr wrap="none" rtlCol="0">
            <a:spAutoFit/>
          </a:bodyPr>
          <a:lstStyle/>
          <a:p>
            <a:r>
              <a:rPr lang="es-ES" sz="3200" dirty="0">
                <a:solidFill>
                  <a:srgbClr val="008000"/>
                </a:solidFill>
                <a:latin typeface="Arial"/>
                <a:cs typeface="Arial"/>
              </a:rPr>
              <a:t>t=5,25</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4</a:t>
            </a:r>
            <a:r>
              <a:rPr lang="es-ES" sz="3200" baseline="30000" dirty="0">
                <a:latin typeface="Arial"/>
                <a:cs typeface="Arial"/>
              </a:rPr>
              <a:t> </a:t>
            </a:r>
            <a:r>
              <a:rPr lang="es-ES" sz="3200" dirty="0">
                <a:solidFill>
                  <a:srgbClr val="000090"/>
                </a:solidFill>
                <a:latin typeface="Arial"/>
                <a:cs typeface="Arial"/>
              </a:rPr>
              <a:t>s</a:t>
            </a:r>
            <a:r>
              <a:rPr lang="es-ES" sz="2000" dirty="0">
                <a:latin typeface="Arial"/>
                <a:cs typeface="Arial"/>
              </a:rPr>
              <a:t> </a:t>
            </a:r>
          </a:p>
        </p:txBody>
      </p:sp>
      <p:sp>
        <p:nvSpPr>
          <p:cNvPr id="6" name="CuadroTexto 5"/>
          <p:cNvSpPr txBox="1"/>
          <p:nvPr/>
        </p:nvSpPr>
        <p:spPr>
          <a:xfrm>
            <a:off x="1514093" y="3479521"/>
            <a:ext cx="5808868" cy="584776"/>
          </a:xfrm>
          <a:prstGeom prst="rect">
            <a:avLst/>
          </a:prstGeom>
          <a:noFill/>
        </p:spPr>
        <p:txBody>
          <a:bodyPr wrap="none" rtlCol="0">
            <a:spAutoFit/>
          </a:bodyPr>
          <a:lstStyle/>
          <a:p>
            <a:r>
              <a:rPr lang="es-ES" sz="3200" dirty="0">
                <a:solidFill>
                  <a:srgbClr val="008000"/>
                </a:solidFill>
                <a:latin typeface="Arial"/>
                <a:cs typeface="Arial"/>
              </a:rPr>
              <a:t>0,000000012 kg = 1,2</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-8</a:t>
            </a:r>
            <a:r>
              <a:rPr lang="es-ES" sz="3200" baseline="30000" dirty="0">
                <a:latin typeface="Arial"/>
                <a:cs typeface="Arial"/>
              </a:rPr>
              <a:t> </a:t>
            </a:r>
            <a:r>
              <a:rPr lang="es-ES" sz="3200" dirty="0">
                <a:solidFill>
                  <a:srgbClr val="000090"/>
                </a:solidFill>
                <a:latin typeface="Arial"/>
                <a:cs typeface="Arial"/>
              </a:rPr>
              <a:t>kg</a:t>
            </a:r>
            <a:r>
              <a:rPr lang="es-ES" sz="2000" dirty="0">
                <a:latin typeface="Arial"/>
                <a:cs typeface="Arial"/>
              </a:rPr>
              <a:t> </a:t>
            </a:r>
          </a:p>
        </p:txBody>
      </p:sp>
      <p:sp>
        <p:nvSpPr>
          <p:cNvPr id="7" name="CuadroTexto 6"/>
          <p:cNvSpPr txBox="1"/>
          <p:nvPr/>
        </p:nvSpPr>
        <p:spPr>
          <a:xfrm>
            <a:off x="1228904" y="4400294"/>
            <a:ext cx="6713897" cy="584776"/>
          </a:xfrm>
          <a:prstGeom prst="rect">
            <a:avLst/>
          </a:prstGeom>
          <a:noFill/>
        </p:spPr>
        <p:txBody>
          <a:bodyPr wrap="none" rtlCol="0">
            <a:spAutoFit/>
          </a:bodyPr>
          <a:lstStyle/>
          <a:p>
            <a:r>
              <a:rPr lang="es-ES" sz="3200" dirty="0">
                <a:solidFill>
                  <a:srgbClr val="008000"/>
                </a:solidFill>
                <a:latin typeface="Arial"/>
                <a:cs typeface="Arial"/>
              </a:rPr>
              <a:t>29900000000000 m = 2,99</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13</a:t>
            </a:r>
            <a:r>
              <a:rPr lang="es-ES" sz="3200" baseline="30000" dirty="0">
                <a:latin typeface="Arial"/>
                <a:cs typeface="Arial"/>
              </a:rPr>
              <a:t> </a:t>
            </a:r>
            <a:r>
              <a:rPr lang="es-ES" sz="3200" dirty="0">
                <a:solidFill>
                  <a:srgbClr val="000090"/>
                </a:solidFill>
                <a:latin typeface="Arial"/>
                <a:cs typeface="Arial"/>
              </a:rPr>
              <a:t>m</a:t>
            </a:r>
            <a:r>
              <a:rPr lang="es-ES" sz="2000" dirty="0">
                <a:latin typeface="Arial"/>
                <a:cs typeface="Arial"/>
              </a:rPr>
              <a:t> </a:t>
            </a:r>
          </a:p>
        </p:txBody>
      </p:sp>
      <p:sp>
        <p:nvSpPr>
          <p:cNvPr id="8" name="Título 1"/>
          <p:cNvSpPr>
            <a:spLocks noGrp="1"/>
          </p:cNvSpPr>
          <p:nvPr>
            <p:ph type="title"/>
          </p:nvPr>
        </p:nvSpPr>
        <p:spPr>
          <a:xfrm>
            <a:off x="457200" y="274638"/>
            <a:ext cx="8229600" cy="1143000"/>
          </a:xfrm>
        </p:spPr>
        <p:txBody>
          <a:bodyPr/>
          <a:lstStyle/>
          <a:p>
            <a:r>
              <a:rPr lang="es-ES" dirty="0"/>
              <a:t>Notación científica</a:t>
            </a:r>
          </a:p>
        </p:txBody>
      </p:sp>
    </p:spTree>
    <p:extLst>
      <p:ext uri="{BB962C8B-B14F-4D97-AF65-F5344CB8AC3E}">
        <p14:creationId xmlns:p14="http://schemas.microsoft.com/office/powerpoint/2010/main" val="4207115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Orden de magnitud</a:t>
            </a:r>
          </a:p>
        </p:txBody>
      </p:sp>
      <p:sp>
        <p:nvSpPr>
          <p:cNvPr id="4" name="CuadroTexto 3"/>
          <p:cNvSpPr txBox="1"/>
          <p:nvPr/>
        </p:nvSpPr>
        <p:spPr>
          <a:xfrm>
            <a:off x="457200" y="1417638"/>
            <a:ext cx="8495622" cy="769441"/>
          </a:xfrm>
          <a:prstGeom prst="rect">
            <a:avLst/>
          </a:prstGeom>
          <a:noFill/>
        </p:spPr>
        <p:txBody>
          <a:bodyPr wrap="square" rtlCol="0">
            <a:spAutoFit/>
          </a:bodyPr>
          <a:lstStyle/>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5" name="Imagen 4"/>
          <p:cNvPicPr>
            <a:picLocks noChangeAspect="1"/>
          </p:cNvPicPr>
          <p:nvPr/>
        </p:nvPicPr>
        <p:blipFill>
          <a:blip r:embed="rId2"/>
          <a:stretch>
            <a:fillRect/>
          </a:stretch>
        </p:blipFill>
        <p:spPr>
          <a:xfrm>
            <a:off x="372184" y="2004752"/>
            <a:ext cx="8421345" cy="4714514"/>
          </a:xfrm>
          <a:prstGeom prst="rect">
            <a:avLst/>
          </a:prstGeom>
        </p:spPr>
      </p:pic>
    </p:spTree>
    <p:extLst>
      <p:ext uri="{BB962C8B-B14F-4D97-AF65-F5344CB8AC3E}">
        <p14:creationId xmlns:p14="http://schemas.microsoft.com/office/powerpoint/2010/main" val="101081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Cómo obtenemos el orden de magnitud?</a:t>
            </a:r>
          </a:p>
        </p:txBody>
      </p:sp>
      <p:sp>
        <p:nvSpPr>
          <p:cNvPr id="4" name="CuadroTexto 3"/>
          <p:cNvSpPr txBox="1"/>
          <p:nvPr/>
        </p:nvSpPr>
        <p:spPr>
          <a:xfrm>
            <a:off x="191177" y="165242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spTree>
    <p:extLst>
      <p:ext uri="{BB962C8B-B14F-4D97-AF65-F5344CB8AC3E}">
        <p14:creationId xmlns:p14="http://schemas.microsoft.com/office/powerpoint/2010/main" val="1407987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1177" y="894717"/>
            <a:ext cx="7845510" cy="107721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5" name="Rectángulo 4"/>
          <p:cNvSpPr/>
          <p:nvPr/>
        </p:nvSpPr>
        <p:spPr>
          <a:xfrm>
            <a:off x="3327893" y="957313"/>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2570819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471608" y="1309801"/>
            <a:ext cx="5921454" cy="3970317"/>
          </a:xfrm>
          <a:prstGeom prst="rect">
            <a:avLst/>
          </a:prstGeom>
        </p:spPr>
        <p:txBody>
          <a:bodyPr wrap="square">
            <a:spAutoFit/>
          </a:bodyPr>
          <a:lstStyle/>
          <a:p>
            <a:pPr algn="just"/>
            <a:r>
              <a:rPr lang="es-ES_tradnl" sz="1200" b="1" dirty="0">
                <a:solidFill>
                  <a:schemeClr val="accent5">
                    <a:lumMod val="50000"/>
                  </a:schemeClr>
                </a:solidFill>
                <a:latin typeface="Arial"/>
                <a:cs typeface="Arial"/>
              </a:rPr>
              <a:t>En una granja lechera cuya producción era menor que la requerida, consultaron a un físico, a un ingeniero y a un psicólogo. A cada uno se le dio tiempo para inspeccionar los detalles dela operación antes de emitir un informe.</a:t>
            </a:r>
          </a:p>
          <a:p>
            <a:pPr algn="just"/>
            <a:r>
              <a:rPr lang="es-ES_tradnl" sz="1200" b="1" dirty="0">
                <a:solidFill>
                  <a:schemeClr val="accent5">
                    <a:lumMod val="50000"/>
                  </a:schemeClr>
                </a:solidFill>
                <a:latin typeface="Arial"/>
                <a:cs typeface="Arial"/>
              </a:rPr>
              <a:t>Primero llamaron al ingeniero, quién opinó: “Se debe disminuir el tamaño de los establos. Se podría mejorar la eficiencia si se apiñara más al ganado, con una asignación neta de 8,5 metros cuadrados por vaca. También se debería aumentar en 4 por ciento el diámetro de las mangueras ordeñadoras, para mejorar la velocidad de flujo promedio durante los períodos de producción de leche”.</a:t>
            </a:r>
          </a:p>
          <a:p>
            <a:pPr algn="just"/>
            <a:r>
              <a:rPr lang="es-ES_tradnl" sz="1200" b="1" dirty="0">
                <a:solidFill>
                  <a:schemeClr val="accent5">
                    <a:lumMod val="50000"/>
                  </a:schemeClr>
                </a:solidFill>
                <a:latin typeface="Arial"/>
                <a:cs typeface="Arial"/>
              </a:rPr>
              <a:t>El siguiente informe fue el del psicólogo, quien propuso: “Debería pintarse el interior del establo de color verde. Es un color más suave que el marrón y ayudaría a inducir un mayor flujo de leche. También deberían plantarse más árboles en los campos, de manera de variar el paisaje que ven las vacas cuando pastan, y así disminuir su aburrimiento”.</a:t>
            </a:r>
          </a:p>
          <a:p>
            <a:pPr algn="just"/>
            <a:endParaRPr lang="es-ES_tradnl" sz="1200" b="1" dirty="0">
              <a:solidFill>
                <a:schemeClr val="accent5">
                  <a:lumMod val="50000"/>
                </a:schemeClr>
              </a:solidFill>
              <a:latin typeface="Arial"/>
              <a:cs typeface="Arial"/>
            </a:endParaRPr>
          </a:p>
          <a:p>
            <a:pPr algn="just"/>
            <a:r>
              <a:rPr lang="es-ES_tradnl" sz="1200" b="1" dirty="0">
                <a:solidFill>
                  <a:schemeClr val="accent5">
                    <a:lumMod val="50000"/>
                  </a:schemeClr>
                </a:solidFill>
                <a:latin typeface="Arial"/>
                <a:cs typeface="Arial"/>
              </a:rPr>
              <a:t>Finalmente, llamaron al físico. Pidió un pizarrón, luego dibujó en él un círculo. Y comenzó:</a:t>
            </a:r>
          </a:p>
          <a:p>
            <a:pPr algn="just"/>
            <a:r>
              <a:rPr lang="es-ES_tradnl" sz="1200" b="1" dirty="0">
                <a:solidFill>
                  <a:schemeClr val="accent5">
                    <a:lumMod val="50000"/>
                  </a:schemeClr>
                </a:solidFill>
                <a:latin typeface="Arial"/>
                <a:cs typeface="Arial"/>
              </a:rPr>
              <a:t>“Supongamos que la vaca es una esfera…”</a:t>
            </a:r>
          </a:p>
          <a:p>
            <a:pPr algn="just"/>
            <a:endParaRPr lang="es-ES_tradnl" sz="1200" b="1" dirty="0">
              <a:solidFill>
                <a:schemeClr val="accent5">
                  <a:lumMod val="50000"/>
                </a:schemeClr>
              </a:solidFill>
              <a:latin typeface="Arial"/>
              <a:cs typeface="Arial"/>
            </a:endParaRPr>
          </a:p>
          <a:p>
            <a:pPr algn="just"/>
            <a:r>
              <a:rPr lang="es-ES_tradnl" sz="1200" b="1" dirty="0">
                <a:solidFill>
                  <a:schemeClr val="accent5">
                    <a:lumMod val="50000"/>
                  </a:schemeClr>
                </a:solidFill>
                <a:latin typeface="Arial"/>
                <a:cs typeface="Arial"/>
              </a:rPr>
              <a:t>Lawrence </a:t>
            </a:r>
            <a:r>
              <a:rPr lang="es-ES_tradnl" sz="1200" b="1" dirty="0" err="1">
                <a:solidFill>
                  <a:schemeClr val="accent5">
                    <a:lumMod val="50000"/>
                  </a:schemeClr>
                </a:solidFill>
                <a:latin typeface="Arial"/>
                <a:cs typeface="Arial"/>
              </a:rPr>
              <a:t>Krauss</a:t>
            </a:r>
            <a:r>
              <a:rPr lang="es-ES_tradnl" sz="1200" b="1" dirty="0">
                <a:solidFill>
                  <a:schemeClr val="accent5">
                    <a:lumMod val="50000"/>
                  </a:schemeClr>
                </a:solidFill>
                <a:latin typeface="Arial"/>
                <a:cs typeface="Arial"/>
              </a:rPr>
              <a:t>, “Miedo a la Física: Una guía para perplejos” </a:t>
            </a:r>
            <a:endParaRPr lang="es-ES" sz="1200" b="1" dirty="0">
              <a:solidFill>
                <a:schemeClr val="accent5">
                  <a:lumMod val="50000"/>
                </a:schemeClr>
              </a:solidFill>
              <a:latin typeface="Arial"/>
              <a:cs typeface="Arial"/>
            </a:endParaRPr>
          </a:p>
        </p:txBody>
      </p:sp>
      <p:sp>
        <p:nvSpPr>
          <p:cNvPr id="7" name="Título 1"/>
          <p:cNvSpPr>
            <a:spLocks noGrp="1"/>
          </p:cNvSpPr>
          <p:nvPr>
            <p:ph type="title"/>
          </p:nvPr>
        </p:nvSpPr>
        <p:spPr>
          <a:xfrm>
            <a:off x="457200" y="274638"/>
            <a:ext cx="8229600" cy="1143000"/>
          </a:xfrm>
        </p:spPr>
        <p:txBody>
          <a:bodyPr/>
          <a:lstStyle/>
          <a:p>
            <a:r>
              <a:rPr lang="es-ES" dirty="0"/>
              <a:t>Estimaciones</a:t>
            </a:r>
          </a:p>
        </p:txBody>
      </p:sp>
      <p:pic>
        <p:nvPicPr>
          <p:cNvPr id="8" name="Imagen 7"/>
          <p:cNvPicPr>
            <a:picLocks noChangeAspect="1"/>
          </p:cNvPicPr>
          <p:nvPr/>
        </p:nvPicPr>
        <p:blipFill>
          <a:blip r:embed="rId2"/>
          <a:stretch>
            <a:fillRect/>
          </a:stretch>
        </p:blipFill>
        <p:spPr>
          <a:xfrm>
            <a:off x="6745268" y="1045842"/>
            <a:ext cx="2037588" cy="4668309"/>
          </a:xfrm>
          <a:prstGeom prst="rect">
            <a:avLst/>
          </a:prstGeom>
        </p:spPr>
      </p:pic>
    </p:spTree>
    <p:extLst>
      <p:ext uri="{BB962C8B-B14F-4D97-AF65-F5344CB8AC3E}">
        <p14:creationId xmlns:p14="http://schemas.microsoft.com/office/powerpoint/2010/main" val="3026998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2019-08-01 a la(s) 23.20.4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267" y="339355"/>
            <a:ext cx="5300618" cy="1898478"/>
          </a:xfrm>
          <a:prstGeom prst="rect">
            <a:avLst/>
          </a:prstGeom>
        </p:spPr>
      </p:pic>
      <p:pic>
        <p:nvPicPr>
          <p:cNvPr id="2" name="Imagen 1">
            <a:extLst>
              <a:ext uri="{FF2B5EF4-FFF2-40B4-BE49-F238E27FC236}">
                <a16:creationId xmlns:a16="http://schemas.microsoft.com/office/drawing/2014/main" id="{67C1AB78-4A09-C143-A0BD-CB513AF5AD7D}"/>
              </a:ext>
            </a:extLst>
          </p:cNvPr>
          <p:cNvPicPr>
            <a:picLocks noChangeAspect="1"/>
          </p:cNvPicPr>
          <p:nvPr/>
        </p:nvPicPr>
        <p:blipFill rotWithShape="1">
          <a:blip r:embed="rId3"/>
          <a:srcRect l="21354" r="14769"/>
          <a:stretch/>
        </p:blipFill>
        <p:spPr>
          <a:xfrm>
            <a:off x="1141299" y="2835818"/>
            <a:ext cx="2109216" cy="3568700"/>
          </a:xfrm>
          <a:prstGeom prst="rect">
            <a:avLst/>
          </a:prstGeom>
        </p:spPr>
      </p:pic>
      <p:pic>
        <p:nvPicPr>
          <p:cNvPr id="6" name="Imagen 5">
            <a:extLst>
              <a:ext uri="{FF2B5EF4-FFF2-40B4-BE49-F238E27FC236}">
                <a16:creationId xmlns:a16="http://schemas.microsoft.com/office/drawing/2014/main" id="{2BFD2860-35DB-3844-A328-5ABCB72AF3B9}"/>
              </a:ext>
            </a:extLst>
          </p:cNvPr>
          <p:cNvPicPr>
            <a:picLocks noChangeAspect="1"/>
          </p:cNvPicPr>
          <p:nvPr/>
        </p:nvPicPr>
        <p:blipFill rotWithShape="1">
          <a:blip r:embed="rId4"/>
          <a:srcRect t="18316" r="72400"/>
          <a:stretch/>
        </p:blipFill>
        <p:spPr>
          <a:xfrm>
            <a:off x="4415960" y="2733983"/>
            <a:ext cx="1846267" cy="3568700"/>
          </a:xfrm>
          <a:prstGeom prst="rect">
            <a:avLst/>
          </a:prstGeom>
        </p:spPr>
      </p:pic>
      <p:pic>
        <p:nvPicPr>
          <p:cNvPr id="4" name="Imagen 3"/>
          <p:cNvPicPr>
            <a:picLocks noChangeAspect="1"/>
          </p:cNvPicPr>
          <p:nvPr/>
        </p:nvPicPr>
        <p:blipFill>
          <a:blip r:embed="rId4"/>
          <a:stretch>
            <a:fillRect/>
          </a:stretch>
        </p:blipFill>
        <p:spPr>
          <a:xfrm>
            <a:off x="951797" y="2237833"/>
            <a:ext cx="6689235" cy="4368907"/>
          </a:xfrm>
          <a:prstGeom prst="rect">
            <a:avLst/>
          </a:prstGeom>
        </p:spPr>
      </p:pic>
    </p:spTree>
    <p:extLst>
      <p:ext uri="{BB962C8B-B14F-4D97-AF65-F5344CB8AC3E}">
        <p14:creationId xmlns:p14="http://schemas.microsoft.com/office/powerpoint/2010/main" val="290137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a:t>
            </a:r>
          </a:p>
        </p:txBody>
      </p:sp>
      <p:sp>
        <p:nvSpPr>
          <p:cNvPr id="4" name="Rectángulo 3"/>
          <p:cNvSpPr/>
          <p:nvPr/>
        </p:nvSpPr>
        <p:spPr>
          <a:xfrm>
            <a:off x="290168" y="1417638"/>
            <a:ext cx="7511715" cy="646331"/>
          </a:xfrm>
          <a:prstGeom prst="rect">
            <a:avLst/>
          </a:prstGeom>
        </p:spPr>
        <p:txBody>
          <a:bodyPr wrap="square">
            <a:spAutoFit/>
          </a:bodyPr>
          <a:lstStyle/>
          <a:p>
            <a:r>
              <a:rPr lang="es-ES_tradnl" dirty="0">
                <a:solidFill>
                  <a:schemeClr val="accent1"/>
                </a:solidFill>
                <a:latin typeface="Arial"/>
                <a:cs typeface="Arial"/>
              </a:rPr>
              <a:t>Considere la siguiente pregunta:</a:t>
            </a:r>
          </a:p>
          <a:p>
            <a:r>
              <a:rPr lang="es-ES_tradnl" dirty="0">
                <a:solidFill>
                  <a:schemeClr val="accent1"/>
                </a:solidFill>
                <a:latin typeface="Arial"/>
                <a:cs typeface="Arial"/>
              </a:rPr>
              <a:t>¿Cuántos dados cabrían en una sala de clases? </a:t>
            </a:r>
            <a:endParaRPr lang="es-ES" dirty="0">
              <a:solidFill>
                <a:schemeClr val="accent1"/>
              </a:solidFill>
              <a:latin typeface="Arial"/>
              <a:cs typeface="Arial"/>
            </a:endParaRPr>
          </a:p>
        </p:txBody>
      </p:sp>
      <p:sp>
        <p:nvSpPr>
          <p:cNvPr id="5" name="Rectángulo 4"/>
          <p:cNvSpPr/>
          <p:nvPr/>
        </p:nvSpPr>
        <p:spPr>
          <a:xfrm>
            <a:off x="290168" y="2063969"/>
            <a:ext cx="8229600" cy="1754327"/>
          </a:xfrm>
          <a:prstGeom prst="rect">
            <a:avLst/>
          </a:prstGeom>
        </p:spPr>
        <p:txBody>
          <a:bodyPr wrap="square">
            <a:spAutoFit/>
          </a:bodyPr>
          <a:lstStyle/>
          <a:p>
            <a:pPr algn="just"/>
            <a:r>
              <a:rPr lang="es-ES_tradnl" dirty="0">
                <a:solidFill>
                  <a:schemeClr val="tx2">
                    <a:lumMod val="75000"/>
                  </a:schemeClr>
                </a:solidFill>
              </a:rPr>
              <a:t>La manera obvia de responder esta pregunta será conseguirse los dados necesarios y rellenar con ellos una sala. </a:t>
            </a:r>
          </a:p>
          <a:p>
            <a:pPr algn="just"/>
            <a:r>
              <a:rPr lang="es-ES_tradnl" dirty="0">
                <a:solidFill>
                  <a:schemeClr val="tx2">
                    <a:lumMod val="75000"/>
                  </a:schemeClr>
                </a:solidFill>
              </a:rPr>
              <a:t>Sin embargo, ello resulta impracticable. Pero, haciendo una serie de suposiciones razonables y haciendo cálculos simples, se puede dar una respuesta estimada y aproximada a esta pregunta, con la que se puede tener una idea de “cuán grande” es la cantidad de dados necesarios. </a:t>
            </a:r>
            <a:endParaRPr lang="es-ES" dirty="0">
              <a:solidFill>
                <a:schemeClr val="tx2">
                  <a:lumMod val="75000"/>
                </a:schemeClr>
              </a:solidFill>
            </a:endParaRPr>
          </a:p>
        </p:txBody>
      </p:sp>
      <p:sp>
        <p:nvSpPr>
          <p:cNvPr id="6" name="Título 1"/>
          <p:cNvSpPr txBox="1">
            <a:spLocks/>
          </p:cNvSpPr>
          <p:nvPr/>
        </p:nvSpPr>
        <p:spPr>
          <a:xfrm>
            <a:off x="609600" y="4354280"/>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s-ES" dirty="0">
                <a:solidFill>
                  <a:schemeClr val="accent6">
                    <a:lumMod val="50000"/>
                  </a:schemeClr>
                </a:solidFill>
              </a:rPr>
              <a:t>Entonces cómo?</a:t>
            </a:r>
          </a:p>
        </p:txBody>
      </p:sp>
    </p:spTree>
    <p:extLst>
      <p:ext uri="{BB962C8B-B14F-4D97-AF65-F5344CB8AC3E}">
        <p14:creationId xmlns:p14="http://schemas.microsoft.com/office/powerpoint/2010/main" val="3165526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01 a la(s) 23.29.5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8525" y="1341901"/>
            <a:ext cx="3529381" cy="4559634"/>
          </a:xfrm>
          <a:prstGeom prst="rect">
            <a:avLst/>
          </a:prstGeom>
        </p:spPr>
      </p:pic>
      <p:pic>
        <p:nvPicPr>
          <p:cNvPr id="5" name="Imagen 4"/>
          <p:cNvPicPr>
            <a:picLocks noChangeAspect="1"/>
          </p:cNvPicPr>
          <p:nvPr/>
        </p:nvPicPr>
        <p:blipFill>
          <a:blip r:embed="rId3"/>
          <a:stretch>
            <a:fillRect/>
          </a:stretch>
        </p:blipFill>
        <p:spPr>
          <a:xfrm>
            <a:off x="384224" y="1040832"/>
            <a:ext cx="3543463" cy="2363490"/>
          </a:xfrm>
          <a:prstGeom prst="rect">
            <a:avLst/>
          </a:prstGeom>
        </p:spPr>
      </p:pic>
      <p:pic>
        <p:nvPicPr>
          <p:cNvPr id="6" name="Imagen 5"/>
          <p:cNvPicPr>
            <a:picLocks noChangeAspect="1"/>
          </p:cNvPicPr>
          <p:nvPr/>
        </p:nvPicPr>
        <p:blipFill>
          <a:blip r:embed="rId4"/>
          <a:stretch>
            <a:fillRect/>
          </a:stretch>
        </p:blipFill>
        <p:spPr>
          <a:xfrm>
            <a:off x="166271" y="3683144"/>
            <a:ext cx="3633414" cy="2218391"/>
          </a:xfrm>
          <a:prstGeom prst="rect">
            <a:avLst/>
          </a:prstGeom>
        </p:spPr>
      </p:pic>
    </p:spTree>
    <p:extLst>
      <p:ext uri="{BB962C8B-B14F-4D97-AF65-F5344CB8AC3E}">
        <p14:creationId xmlns:p14="http://schemas.microsoft.com/office/powerpoint/2010/main" val="124866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290168" y="745310"/>
            <a:ext cx="1588261" cy="369332"/>
          </a:xfrm>
          <a:prstGeom prst="rect">
            <a:avLst/>
          </a:prstGeom>
        </p:spPr>
        <p:txBody>
          <a:bodyPr wrap="square">
            <a:spAutoFit/>
          </a:bodyPr>
          <a:lstStyle/>
          <a:p>
            <a:r>
              <a:rPr lang="es-ES_tradnl" dirty="0">
                <a:solidFill>
                  <a:schemeClr val="accent1"/>
                </a:solidFill>
                <a:latin typeface="Arial"/>
                <a:cs typeface="Arial"/>
              </a:rPr>
              <a:t>Solución</a:t>
            </a:r>
            <a:endParaRPr lang="es-ES" dirty="0">
              <a:solidFill>
                <a:schemeClr val="accent1"/>
              </a:solidFill>
              <a:latin typeface="Arial"/>
              <a:cs typeface="Arial"/>
            </a:endParaRPr>
          </a:p>
        </p:txBody>
      </p:sp>
    </p:spTree>
    <p:extLst>
      <p:ext uri="{BB962C8B-B14F-4D97-AF65-F5344CB8AC3E}">
        <p14:creationId xmlns:p14="http://schemas.microsoft.com/office/powerpoint/2010/main" val="4160299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solidFill>
                  <a:srgbClr val="000090"/>
                </a:solidFill>
              </a:rPr>
              <a:t>Problemas de FERMI</a:t>
            </a:r>
          </a:p>
        </p:txBody>
      </p:sp>
      <p:sp>
        <p:nvSpPr>
          <p:cNvPr id="4" name="Rectángulo 3"/>
          <p:cNvSpPr/>
          <p:nvPr/>
        </p:nvSpPr>
        <p:spPr>
          <a:xfrm>
            <a:off x="457200" y="1430748"/>
            <a:ext cx="7921020" cy="1200329"/>
          </a:xfrm>
          <a:prstGeom prst="rect">
            <a:avLst/>
          </a:prstGeom>
        </p:spPr>
        <p:txBody>
          <a:bodyPr wrap="square">
            <a:spAutoFit/>
          </a:bodyPr>
          <a:lstStyle/>
          <a:p>
            <a:pPr algn="just"/>
            <a:r>
              <a:rPr lang="es-ES_tradnl" dirty="0"/>
              <a:t>En muchas ocasiones, problemas que aparentemente son imposibles de abarcar se pueden solucionar de una manera asombrosamente sencilla.</a:t>
            </a:r>
          </a:p>
          <a:p>
            <a:pPr algn="just"/>
            <a:r>
              <a:rPr lang="es-ES_tradnl" dirty="0"/>
              <a:t>Enrico Fermi fue un gran físico y era, entre muchas otras cosas, conocido por su habilidad para hacer buenos cálculos a partir de datos escasos o nulos. </a:t>
            </a:r>
            <a:endParaRPr lang="es-ES" dirty="0"/>
          </a:p>
        </p:txBody>
      </p:sp>
      <p:pic>
        <p:nvPicPr>
          <p:cNvPr id="6" name="Imagen 5"/>
          <p:cNvPicPr>
            <a:picLocks noChangeAspect="1"/>
          </p:cNvPicPr>
          <p:nvPr/>
        </p:nvPicPr>
        <p:blipFill>
          <a:blip r:embed="rId2"/>
          <a:stretch>
            <a:fillRect/>
          </a:stretch>
        </p:blipFill>
        <p:spPr>
          <a:xfrm>
            <a:off x="6236971" y="2887872"/>
            <a:ext cx="2413000" cy="3289300"/>
          </a:xfrm>
          <a:prstGeom prst="rect">
            <a:avLst/>
          </a:prstGeom>
        </p:spPr>
      </p:pic>
      <p:pic>
        <p:nvPicPr>
          <p:cNvPr id="7" name="Imagen 6"/>
          <p:cNvPicPr>
            <a:picLocks noChangeAspect="1"/>
          </p:cNvPicPr>
          <p:nvPr/>
        </p:nvPicPr>
        <p:blipFill>
          <a:blip r:embed="rId3"/>
          <a:stretch>
            <a:fillRect/>
          </a:stretch>
        </p:blipFill>
        <p:spPr>
          <a:xfrm>
            <a:off x="422913" y="2809367"/>
            <a:ext cx="5814058" cy="3270408"/>
          </a:xfrm>
          <a:prstGeom prst="rect">
            <a:avLst/>
          </a:prstGeom>
        </p:spPr>
      </p:pic>
    </p:spTree>
    <p:extLst>
      <p:ext uri="{BB962C8B-B14F-4D97-AF65-F5344CB8AC3E}">
        <p14:creationId xmlns:p14="http://schemas.microsoft.com/office/powerpoint/2010/main" val="3096160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93163" y="586951"/>
            <a:ext cx="8056032" cy="4401205"/>
          </a:xfrm>
          <a:prstGeom prst="rect">
            <a:avLst/>
          </a:prstGeom>
        </p:spPr>
        <p:txBody>
          <a:bodyPr wrap="square">
            <a:spAutoFit/>
          </a:bodyPr>
          <a:lstStyle/>
          <a:p>
            <a:pPr algn="just"/>
            <a:r>
              <a:rPr lang="es-ES_tradnl" sz="2400" b="1" dirty="0">
                <a:solidFill>
                  <a:schemeClr val="accent3">
                    <a:lumMod val="50000"/>
                  </a:schemeClr>
                </a:solidFill>
                <a:latin typeface="Arial"/>
                <a:cs typeface="Arial"/>
              </a:rPr>
              <a:t>Algunos problemas de Fermi</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¿A qué velocidad crece una persona durante sus primeros 10 años de vida?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Si toda las personas que hay en el mundo se pusieran pegadas unas a otras, ¿qué área ocuparían?</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¿Cuántos camiones se necesitarían para retirar toda las rocas y piedras del Teide?</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¿Cuántos pelos hay en tu cabeza?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¿De qué tamaño serían las hormigas si las personas fuéramos tan altas como edificios de 5 plantas?</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¿Cuántas pelotas de golf caben en una maleta?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 tardaría un niño de 6º en leer todos los libros de la biblioteca?</a:t>
            </a:r>
            <a:endParaRPr lang="es-ES" sz="1600" dirty="0">
              <a:solidFill>
                <a:schemeClr val="accent3">
                  <a:lumMod val="50000"/>
                </a:schemeClr>
              </a:solidFill>
              <a:latin typeface="Arial"/>
              <a:cs typeface="Arial"/>
            </a:endParaRPr>
          </a:p>
        </p:txBody>
      </p:sp>
      <p:sp>
        <p:nvSpPr>
          <p:cNvPr id="2" name="Rectángulo 1">
            <a:extLst>
              <a:ext uri="{FF2B5EF4-FFF2-40B4-BE49-F238E27FC236}">
                <a16:creationId xmlns:a16="http://schemas.microsoft.com/office/drawing/2014/main" id="{A5D581D3-AF58-094D-BB34-E3AE3E4541E3}"/>
              </a:ext>
            </a:extLst>
          </p:cNvPr>
          <p:cNvSpPr/>
          <p:nvPr/>
        </p:nvSpPr>
        <p:spPr>
          <a:xfrm>
            <a:off x="542544" y="5093131"/>
            <a:ext cx="6004560" cy="369332"/>
          </a:xfrm>
          <a:prstGeom prst="rect">
            <a:avLst/>
          </a:prstGeom>
        </p:spPr>
        <p:txBody>
          <a:bodyPr wrap="square">
            <a:spAutoFit/>
          </a:bodyPr>
          <a:lstStyle/>
          <a:p>
            <a:r>
              <a:rPr lang="es-CL" dirty="0">
                <a:hlinkClick r:id="rId2"/>
              </a:rPr>
              <a:t>https://www.youtube.com/watch?v=fNDJmTF9yeQ&amp;t=19s</a:t>
            </a:r>
            <a:endParaRPr lang="es-CL" dirty="0"/>
          </a:p>
        </p:txBody>
      </p:sp>
    </p:spTree>
    <p:extLst>
      <p:ext uri="{BB962C8B-B14F-4D97-AF65-F5344CB8AC3E}">
        <p14:creationId xmlns:p14="http://schemas.microsoft.com/office/powerpoint/2010/main" val="155004113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92</TotalTime>
  <Words>598</Words>
  <Application>Microsoft Macintosh PowerPoint</Application>
  <PresentationFormat>Presentación en pantalla (4:3)</PresentationFormat>
  <Paragraphs>53</Paragraphs>
  <Slides>12</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12</vt:i4>
      </vt:variant>
    </vt:vector>
  </HeadingPairs>
  <TitlesOfParts>
    <vt:vector size="15" baseType="lpstr">
      <vt:lpstr>Arial</vt:lpstr>
      <vt:lpstr>Calibri</vt:lpstr>
      <vt:lpstr>Tema de Office</vt:lpstr>
      <vt:lpstr>Notación científica, orden de magnitud y estimaciones  </vt:lpstr>
      <vt:lpstr>Notación científica</vt:lpstr>
      <vt:lpstr>Orden de magnitud</vt:lpstr>
      <vt:lpstr>Cómo obtenemos el orden de magnitud?</vt:lpstr>
      <vt:lpstr>Presentación de PowerPoint</vt:lpstr>
      <vt:lpstr>Estimaciones</vt:lpstr>
      <vt:lpstr>Presentación de PowerPoint</vt:lpstr>
      <vt:lpstr>Ejemplo</vt:lpstr>
      <vt:lpstr>Presentación de PowerPoint</vt:lpstr>
      <vt:lpstr>Presentación de PowerPoint</vt:lpstr>
      <vt:lpstr>Problemas de FERMI</vt:lpstr>
      <vt:lpstr>Presentación de PowerPoint</vt:lpstr>
    </vt:vector>
  </TitlesOfParts>
  <Company>utfsm</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Notación científica </dc:title>
  <dc:creator>cristian romanque</dc:creator>
  <cp:lastModifiedBy>Microsoft Office User</cp:lastModifiedBy>
  <cp:revision>11</cp:revision>
  <dcterms:created xsi:type="dcterms:W3CDTF">2019-08-02T02:30:31Z</dcterms:created>
  <dcterms:modified xsi:type="dcterms:W3CDTF">2020-03-21T15:27:08Z</dcterms:modified>
</cp:coreProperties>
</file>