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2" r:id="rId12"/>
    <p:sldId id="281" r:id="rId13"/>
    <p:sldId id="283" r:id="rId14"/>
    <p:sldId id="284" r:id="rId15"/>
    <p:sldId id="295" r:id="rId16"/>
    <p:sldId id="296" r:id="rId17"/>
    <p:sldId id="297" r:id="rId18"/>
    <p:sldId id="285" r:id="rId19"/>
    <p:sldId id="286" r:id="rId20"/>
    <p:sldId id="298" r:id="rId21"/>
    <p:sldId id="287" r:id="rId22"/>
    <p:sldId id="288" r:id="rId23"/>
    <p:sldId id="299" r:id="rId24"/>
    <p:sldId id="289" r:id="rId25"/>
    <p:sldId id="291" r:id="rId26"/>
    <p:sldId id="293" r:id="rId27"/>
    <p:sldId id="294" r:id="rId28"/>
    <p:sldId id="300" r:id="rId29"/>
    <p:sldId id="301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33CC33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187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09416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66215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456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7405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05679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73314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147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93237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59477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6055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webp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03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lvamento Marítimo prosegue a extinción do incendio do buqu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9923"/>
            <a:ext cx="9144000" cy="683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0314" y="2679055"/>
            <a:ext cx="7772400" cy="1470025"/>
          </a:xfrm>
        </p:spPr>
        <p:txBody>
          <a:bodyPr/>
          <a:lstStyle/>
          <a:p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EMERGENCIAS A BORDO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908720"/>
            <a:ext cx="6400800" cy="1752600"/>
          </a:xfrm>
        </p:spPr>
        <p:txBody>
          <a:bodyPr/>
          <a:lstStyle/>
          <a:p>
            <a:r>
              <a:rPr lang="es-ES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U.T. N° 3 </a:t>
            </a:r>
          </a:p>
          <a:p>
            <a:r>
              <a:rPr lang="es-CL" sz="40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CLASE N° 1</a:t>
            </a:r>
            <a:endParaRPr lang="es-ES" sz="4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71714" y="159612"/>
            <a:ext cx="8229600" cy="632985"/>
          </a:xfrm>
        </p:spPr>
        <p:txBody>
          <a:bodyPr/>
          <a:lstStyle/>
          <a:p>
            <a:r>
              <a:rPr lang="es-ES_tradnl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ORGANIZACIÓN</a:t>
            </a:r>
            <a:endParaRPr lang="es-ES" sz="40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4226" y="1412776"/>
            <a:ext cx="7246640" cy="4464496"/>
          </a:xfrm>
        </p:spPr>
        <p:txBody>
          <a:bodyPr/>
          <a:lstStyle/>
          <a:p>
            <a:pPr marL="711200" lvl="4" indent="-366713">
              <a:spcBef>
                <a:spcPts val="600"/>
              </a:spcBef>
              <a:buNone/>
            </a:pPr>
            <a:r>
              <a:rPr lang="es-CL" sz="3200" b="1" dirty="0">
                <a:solidFill>
                  <a:srgbClr val="FFFF00"/>
                </a:solidFill>
              </a:rPr>
              <a:t>Introducción.</a:t>
            </a:r>
          </a:p>
          <a:p>
            <a:pPr marL="711200" lvl="4" indent="-366713">
              <a:spcBef>
                <a:spcPts val="600"/>
              </a:spcBef>
            </a:pPr>
            <a:r>
              <a:rPr lang="es-CL" sz="3200" dirty="0">
                <a:solidFill>
                  <a:srgbClr val="FFFF00"/>
                </a:solidFill>
              </a:rPr>
              <a:t>Organización</a:t>
            </a:r>
          </a:p>
          <a:p>
            <a:pPr marL="711200" lvl="4" indent="-366713">
              <a:spcBef>
                <a:spcPts val="0"/>
              </a:spcBef>
              <a:buNone/>
            </a:pPr>
            <a:endParaRPr lang="es-ES_tradnl" sz="1000" b="1" dirty="0">
              <a:solidFill>
                <a:srgbClr val="FFFF00"/>
              </a:solidFill>
            </a:endParaRPr>
          </a:p>
          <a:p>
            <a:pPr marL="711200" lvl="4" indent="-366713">
              <a:spcBef>
                <a:spcPts val="600"/>
              </a:spcBef>
              <a:buNone/>
            </a:pPr>
            <a:r>
              <a:rPr lang="es-ES_tradnl" sz="3200" b="1" dirty="0">
                <a:solidFill>
                  <a:srgbClr val="FFFF00"/>
                </a:solidFill>
              </a:rPr>
              <a:t>Incendio.</a:t>
            </a:r>
            <a:r>
              <a:rPr lang="es-CL" sz="3200" dirty="0">
                <a:solidFill>
                  <a:srgbClr val="FFFF00"/>
                </a:solidFill>
              </a:rPr>
              <a:t> </a:t>
            </a:r>
          </a:p>
          <a:p>
            <a:pPr marL="711200" lvl="4" indent="-366713">
              <a:spcBef>
                <a:spcPts val="600"/>
              </a:spcBef>
            </a:pPr>
            <a:r>
              <a:rPr lang="es-CL" sz="3200" dirty="0">
                <a:solidFill>
                  <a:srgbClr val="FFFF00"/>
                </a:solidFill>
              </a:rPr>
              <a:t>Triángulo del fuego. </a:t>
            </a:r>
          </a:p>
          <a:p>
            <a:pPr marL="711200" lvl="4" indent="-366713">
              <a:spcBef>
                <a:spcPts val="600"/>
              </a:spcBef>
            </a:pPr>
            <a:r>
              <a:rPr lang="es-CL" sz="3200" dirty="0">
                <a:solidFill>
                  <a:srgbClr val="FFFF00"/>
                </a:solidFill>
              </a:rPr>
              <a:t>Clases de incendios. </a:t>
            </a:r>
          </a:p>
          <a:p>
            <a:pPr marL="711200" lvl="4" indent="-366713">
              <a:spcBef>
                <a:spcPts val="600"/>
              </a:spcBef>
            </a:pPr>
            <a:r>
              <a:rPr lang="es-CL" sz="3200" dirty="0">
                <a:solidFill>
                  <a:srgbClr val="FFFF00"/>
                </a:solidFill>
              </a:rPr>
              <a:t>Prevención de incendios. </a:t>
            </a:r>
          </a:p>
          <a:p>
            <a:pPr marL="711200" lvl="4" indent="-366713">
              <a:spcBef>
                <a:spcPts val="600"/>
              </a:spcBef>
            </a:pPr>
            <a:r>
              <a:rPr lang="es-CL" sz="3200" dirty="0">
                <a:solidFill>
                  <a:srgbClr val="FFFF00"/>
                </a:solidFill>
              </a:rPr>
              <a:t>Principios para combatir incendios. </a:t>
            </a:r>
            <a:endParaRPr lang="es-ES_tradnl" sz="3200" b="1" dirty="0">
              <a:solidFill>
                <a:srgbClr val="FFFF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19" r="3538" b="15459"/>
          <a:stretch/>
        </p:blipFill>
        <p:spPr>
          <a:xfrm>
            <a:off x="35496" y="1038222"/>
            <a:ext cx="9100956" cy="5358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s-ES_tradnl" sz="4800" b="1" u="sng" dirty="0">
                <a:solidFill>
                  <a:srgbClr val="FFFF00"/>
                </a:solidFill>
              </a:rPr>
              <a:t>INTRODUCCION</a:t>
            </a:r>
            <a:endParaRPr lang="es-ES" sz="4800" b="1" u="sng" dirty="0">
              <a:solidFill>
                <a:srgbClr val="FFFF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4500" y="1412776"/>
            <a:ext cx="8579296" cy="4695167"/>
          </a:xfrm>
        </p:spPr>
        <p:txBody>
          <a:bodyPr/>
          <a:lstStyle/>
          <a:p>
            <a:pPr marL="0" indent="0" algn="just">
              <a:lnSpc>
                <a:spcPts val="4300"/>
              </a:lnSpc>
              <a:buNone/>
            </a:pPr>
            <a:r>
              <a:rPr lang="es-ES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OBJETIVO DE ESTE CAPÍTULO ES INTRODUCIR AL ALUMNO EN LOS ASPECTOS MÁS IMPORTANTES DE CONTROL DE AVERÍAS. ES DECIR, ALGUNOS CONCEPTO Y PRECAUCIONES CONTRA INCENDIOS, INUNDACIONES, DAÑOS Y VÍCTIMAS, ADEMÁS DE INDICAR ALGUNAS REGLAS GENERALES PARA MANTENER LA SEGURIDAD DENTRO DEL BUQUE.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2" y="1919417"/>
            <a:ext cx="4802286" cy="35955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837" y="836712"/>
            <a:ext cx="4514667" cy="5910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>
                <a:solidFill>
                  <a:srgbClr val="FFFF00"/>
                </a:solidFill>
              </a:rPr>
              <a:t>ORGANIZACION</a:t>
            </a:r>
            <a:br>
              <a:rPr lang="es-ES_tradnl" sz="4000" b="1">
                <a:solidFill>
                  <a:srgbClr val="FFFF00"/>
                </a:solidFill>
              </a:rPr>
            </a:br>
            <a:endParaRPr lang="es-ES" sz="4000" b="1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140" y="1268760"/>
            <a:ext cx="8867328" cy="4525963"/>
          </a:xfrm>
        </p:spPr>
        <p:txBody>
          <a:bodyPr/>
          <a:lstStyle/>
          <a:p>
            <a:pPr marL="0" indent="0" algn="just">
              <a:lnSpc>
                <a:spcPts val="4100"/>
              </a:lnSpc>
              <a:spcBef>
                <a:spcPts val="1200"/>
              </a:spcBef>
              <a:buFontTx/>
              <a:buNone/>
            </a:pPr>
            <a:r>
              <a:rPr lang="es-ES" dirty="0">
                <a:solidFill>
                  <a:srgbClr val="FFFF00"/>
                </a:solidFill>
              </a:rPr>
              <a:t>En cada buque existe una organización para cumplir las acciones necesarias de Control de Averías, y un Oficial responsable de dirigir la Organización y Coordinar el Entrenamiento.</a:t>
            </a:r>
          </a:p>
          <a:p>
            <a:pPr marL="0" indent="0" algn="ctr">
              <a:lnSpc>
                <a:spcPts val="4100"/>
              </a:lnSpc>
              <a:spcBef>
                <a:spcPts val="1200"/>
              </a:spcBef>
              <a:buFontTx/>
              <a:buNone/>
            </a:pPr>
            <a:endParaRPr lang="es-ES" b="1" dirty="0">
              <a:solidFill>
                <a:srgbClr val="FFFF00"/>
              </a:solidFill>
            </a:endParaRPr>
          </a:p>
          <a:p>
            <a:pPr marL="0" indent="0" algn="ctr">
              <a:lnSpc>
                <a:spcPts val="4100"/>
              </a:lnSpc>
              <a:spcBef>
                <a:spcPts val="1200"/>
              </a:spcBef>
              <a:buFontTx/>
              <a:buNone/>
            </a:pPr>
            <a:r>
              <a:rPr lang="es-ES" b="1" dirty="0">
                <a:solidFill>
                  <a:srgbClr val="FFFF00"/>
                </a:solidFill>
              </a:rPr>
              <a:t>El entrenamiento a bordo de un buque es de responsabilidad del segundo comandante.</a:t>
            </a:r>
          </a:p>
          <a:p>
            <a:pPr marL="0" indent="0" algn="just">
              <a:lnSpc>
                <a:spcPts val="4100"/>
              </a:lnSpc>
              <a:spcBef>
                <a:spcPts val="1200"/>
              </a:spcBef>
            </a:pP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34708" y="58614"/>
            <a:ext cx="8686800" cy="850106"/>
          </a:xfrm>
        </p:spPr>
        <p:txBody>
          <a:bodyPr/>
          <a:lstStyle/>
          <a:p>
            <a:r>
              <a:rPr lang="es-ES" sz="2800" b="1" dirty="0">
                <a:solidFill>
                  <a:srgbClr val="FFFF00"/>
                </a:solidFill>
              </a:rPr>
              <a:t>Centrales de C.R.A. (HQ1) y  Sectores de C.R.A.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056" y="1124744"/>
            <a:ext cx="9036496" cy="4824536"/>
          </a:xfrm>
        </p:spPr>
        <p:txBody>
          <a:bodyPr/>
          <a:lstStyle/>
          <a:p>
            <a:pPr marL="261938" indent="-261938">
              <a:lnSpc>
                <a:spcPct val="80000"/>
              </a:lnSpc>
              <a:spcBef>
                <a:spcPts val="1800"/>
              </a:spcBef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prevenir, atacar y superar las emergencias en un buque, en navegación o en puerto.</a:t>
            </a:r>
          </a:p>
          <a:p>
            <a:pPr marL="261938" indent="-261938">
              <a:lnSpc>
                <a:spcPct val="80000"/>
              </a:lnSpc>
              <a:spcBef>
                <a:spcPts val="1800"/>
              </a:spcBef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Organizado de manera que se minimicen los efectos, para mantener la mejor condición operativa.</a:t>
            </a:r>
          </a:p>
          <a:p>
            <a:pPr marL="261938" indent="-261938">
              <a:lnSpc>
                <a:spcPct val="80000"/>
              </a:lnSpc>
              <a:spcBef>
                <a:spcPts val="1800"/>
              </a:spcBef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organización  de CA, varía de acuerdo al tamaño y tipo de buque.</a:t>
            </a:r>
          </a:p>
          <a:p>
            <a:pPr marL="261938" indent="-261938">
              <a:lnSpc>
                <a:spcPct val="80000"/>
              </a:lnSpc>
              <a:spcBef>
                <a:spcPts val="1800"/>
              </a:spcBef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organización está estructurada para actuar de manera gradual, de acuerdo a la situación.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>
                <a:solidFill>
                  <a:srgbClr val="FFFF00"/>
                </a:solidFill>
              </a:rPr>
              <a:t>Comunicaciones</a:t>
            </a:r>
            <a:br>
              <a:rPr lang="es-ES" sz="4000">
                <a:solidFill>
                  <a:srgbClr val="FFFF00"/>
                </a:solidFill>
              </a:rPr>
            </a:b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5062" y="1039131"/>
            <a:ext cx="8579296" cy="5543550"/>
          </a:xfrm>
        </p:spPr>
        <p:txBody>
          <a:bodyPr/>
          <a:lstStyle/>
          <a:p>
            <a:pPr>
              <a:lnSpc>
                <a:spcPts val="3600"/>
              </a:lnSpc>
            </a:pPr>
            <a:r>
              <a:rPr lang="es-ES" dirty="0">
                <a:solidFill>
                  <a:srgbClr val="FFFF00"/>
                </a:solidFill>
              </a:rPr>
              <a:t>Existen sistemas de comunicaciones (teléfonos o equipos de VHF) que comunican la Central de C.A. (HQ1) y las partidas:</a:t>
            </a:r>
          </a:p>
          <a:p>
            <a:pPr marL="808038" lvl="1">
              <a:spcBef>
                <a:spcPts val="0"/>
              </a:spcBef>
              <a:buFontTx/>
              <a:buNone/>
            </a:pPr>
            <a:endParaRPr lang="es-CL" sz="2000" dirty="0">
              <a:solidFill>
                <a:srgbClr val="FFFF00"/>
              </a:solidFill>
            </a:endParaRPr>
          </a:p>
          <a:p>
            <a:pPr marL="808038" lvl="1">
              <a:spcBef>
                <a:spcPts val="0"/>
              </a:spcBef>
              <a:buFontTx/>
              <a:buNone/>
            </a:pPr>
            <a:endParaRPr lang="es-CL" sz="2000" dirty="0">
              <a:solidFill>
                <a:srgbClr val="FFFF00"/>
              </a:solidFill>
            </a:endParaRPr>
          </a:p>
          <a:p>
            <a:pPr marL="808038" lvl="1">
              <a:spcBef>
                <a:spcPts val="0"/>
              </a:spcBef>
              <a:buFontTx/>
              <a:buNone/>
            </a:pPr>
            <a:endParaRPr lang="es-CL" sz="2000" dirty="0">
              <a:solidFill>
                <a:srgbClr val="FFFF00"/>
              </a:solidFill>
            </a:endParaRPr>
          </a:p>
          <a:p>
            <a:pPr>
              <a:lnSpc>
                <a:spcPts val="3600"/>
              </a:lnSpc>
            </a:pPr>
            <a:r>
              <a:rPr lang="es-ES" dirty="0">
                <a:solidFill>
                  <a:srgbClr val="FFFF00"/>
                </a:solidFill>
              </a:rPr>
              <a:t>La Central de C.A. (HQ1) cuenta con los medios para controlar el sistema principal de informaciones generales del buque (1 MC).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82624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INCENDIO</a:t>
            </a:r>
            <a:endParaRPr lang="es-ES" u="sng" dirty="0">
              <a:solidFill>
                <a:srgbClr val="FFFF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5408" y="1556793"/>
            <a:ext cx="8892480" cy="2088232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  <a:tabLst>
                <a:tab pos="898525" algn="l"/>
              </a:tabLst>
            </a:pPr>
            <a:r>
              <a:rPr lang="es-ES" dirty="0">
                <a:solidFill>
                  <a:srgbClr val="FFFF00"/>
                </a:solidFill>
              </a:rPr>
              <a:t>Es de vital importancia que las dotaciones conozcan las causas que pueden producir un incendio y las acciones que debe efectuar para prevenirlos, controlarlos y extinguirlos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17" y="957262"/>
            <a:ext cx="8119045" cy="585247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2" y="791402"/>
            <a:ext cx="9108000" cy="60618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2162" y="980728"/>
            <a:ext cx="7201362" cy="45259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s-ES" sz="3600" dirty="0">
                <a:solidFill>
                  <a:srgbClr val="FFFF00"/>
                </a:solidFill>
              </a:rPr>
              <a:t>El fuego depende directamente de tres elementos:</a:t>
            </a:r>
          </a:p>
          <a:p>
            <a:pPr marL="0" indent="0">
              <a:lnSpc>
                <a:spcPct val="90000"/>
              </a:lnSpc>
              <a:buNone/>
            </a:pPr>
            <a:endParaRPr lang="es-ES" sz="1400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es-ES" sz="3200" dirty="0">
                <a:solidFill>
                  <a:srgbClr val="FFFF00"/>
                </a:solidFill>
              </a:rPr>
              <a:t>Material inflamable Combustible)</a:t>
            </a:r>
          </a:p>
          <a:p>
            <a:pPr lvl="1">
              <a:lnSpc>
                <a:spcPct val="90000"/>
              </a:lnSpc>
            </a:pPr>
            <a:r>
              <a:rPr lang="es-ES" sz="3200" dirty="0">
                <a:solidFill>
                  <a:srgbClr val="FFFF00"/>
                </a:solidFill>
              </a:rPr>
              <a:t>Oxígeno (Comburente)</a:t>
            </a:r>
          </a:p>
          <a:p>
            <a:pPr lvl="1">
              <a:lnSpc>
                <a:spcPct val="90000"/>
              </a:lnSpc>
            </a:pPr>
            <a:r>
              <a:rPr lang="es-ES" sz="3200" dirty="0">
                <a:solidFill>
                  <a:srgbClr val="FFFF00"/>
                </a:solidFill>
              </a:rPr>
              <a:t>Calor.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01008"/>
            <a:ext cx="3204469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7604"/>
            <a:ext cx="8229600" cy="778098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INCENDIO</a:t>
            </a:r>
            <a:endParaRPr lang="es-ES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71006" y="44624"/>
            <a:ext cx="8229600" cy="725470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CLASES DE INCENDIOS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94026" y="933683"/>
            <a:ext cx="8783960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es-CL" sz="3200" dirty="0">
                <a:solidFill>
                  <a:srgbClr val="FFFF00"/>
                </a:solidFill>
              </a:rPr>
              <a:t>La clasificación de incendios se define por la naturaleza del combustible:</a:t>
            </a:r>
          </a:p>
          <a:p>
            <a:pPr>
              <a:spcBef>
                <a:spcPts val="1800"/>
              </a:spcBef>
            </a:pPr>
            <a:r>
              <a:rPr lang="es-ES" sz="3200" dirty="0">
                <a:solidFill>
                  <a:srgbClr val="FFFF00"/>
                </a:solidFill>
              </a:rPr>
              <a:t>Clase A: Materiales sólidos, usualmente de naturaleza orgánica.</a:t>
            </a:r>
          </a:p>
          <a:p>
            <a:pPr>
              <a:spcBef>
                <a:spcPts val="1800"/>
              </a:spcBef>
            </a:pPr>
            <a:r>
              <a:rPr lang="es-ES" sz="3200" dirty="0">
                <a:solidFill>
                  <a:srgbClr val="FFFF00"/>
                </a:solidFill>
              </a:rPr>
              <a:t>Clase B: Líquidos oleosos o sólidos que pueden derretirse.</a:t>
            </a:r>
          </a:p>
          <a:p>
            <a:pPr>
              <a:spcBef>
                <a:spcPts val="1800"/>
              </a:spcBef>
            </a:pPr>
            <a:r>
              <a:rPr lang="es-ES" sz="3200" dirty="0">
                <a:solidFill>
                  <a:srgbClr val="FFFF00"/>
                </a:solidFill>
              </a:rPr>
              <a:t>Clase C: Equipos eléctricos energizados que producen altas temperaturas.</a:t>
            </a:r>
          </a:p>
          <a:p>
            <a:pPr>
              <a:spcBef>
                <a:spcPts val="1800"/>
              </a:spcBef>
            </a:pPr>
            <a:r>
              <a:rPr lang="es-ES" sz="3200" dirty="0">
                <a:solidFill>
                  <a:srgbClr val="FFFF00"/>
                </a:solidFill>
              </a:rPr>
              <a:t>Clase D: Metales</a:t>
            </a:r>
            <a:endParaRPr lang="es-CL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s-ES" sz="4800" b="1" u="sng" dirty="0">
                <a:solidFill>
                  <a:srgbClr val="FFFF00"/>
                </a:solidFill>
              </a:rPr>
              <a:t>PREVENCIÓN</a:t>
            </a:r>
            <a:endParaRPr lang="es-CL" sz="4800" u="sng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</p:spPr>
        <p:txBody>
          <a:bodyPr/>
          <a:lstStyle/>
          <a:p>
            <a:pPr marL="0" indent="0">
              <a:buNone/>
            </a:pPr>
            <a:r>
              <a:rPr lang="es-ES" dirty="0">
                <a:solidFill>
                  <a:srgbClr val="FFFF00"/>
                </a:solidFill>
              </a:rPr>
              <a:t>Adoptar el máximo de medidas que permita mantener separados los elementos, poniendo especial énfasis en el almacenaje de sustancias y líquidos inflamables, protegiéndolos de posibles chispas o agentes capaces de iniciar una combustión.</a:t>
            </a:r>
            <a:endParaRPr lang="es-CL" dirty="0">
              <a:solidFill>
                <a:srgbClr val="FFFF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1136" y="894206"/>
            <a:ext cx="8102340" cy="59766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8576"/>
            <a:ext cx="8229600" cy="634082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456" y="1052736"/>
            <a:ext cx="8920946" cy="5400600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buNone/>
            </a:pPr>
            <a:endParaRPr lang="es-ES" sz="1000" b="1" u="sng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spcBef>
                <a:spcPts val="0"/>
              </a:spcBef>
              <a:buNone/>
            </a:pPr>
            <a:r>
              <a:rPr lang="es-ES" sz="3000" b="1" u="sng" dirty="0">
                <a:solidFill>
                  <a:srgbClr val="FFFF00"/>
                </a:solidFill>
              </a:rPr>
              <a:t>Materiales Combustibles</a:t>
            </a:r>
            <a:endParaRPr lang="es-ES" sz="3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es-ES" sz="1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Estos se han minimizado, sin afectar la habitabilidad de la dotación y operación.</a:t>
            </a:r>
          </a:p>
          <a:p>
            <a:pPr>
              <a:lnSpc>
                <a:spcPct val="80000"/>
              </a:lnSpc>
            </a:pPr>
            <a:endParaRPr lang="es-ES" sz="1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Líquidos y materiales propensos a explosar o inflamarse son necesarios en los  buques, por lo que se deben adoptar medidas especiales para su manipulación y almacenamiento: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Gasolina, </a:t>
            </a:r>
            <a:r>
              <a:rPr lang="es-ES" sz="2600" dirty="0" err="1">
                <a:solidFill>
                  <a:srgbClr val="FFFF00"/>
                </a:solidFill>
              </a:rPr>
              <a:t>Diesel</a:t>
            </a:r>
            <a:r>
              <a:rPr lang="es-ES" sz="2600" dirty="0">
                <a:solidFill>
                  <a:srgbClr val="FFFF00"/>
                </a:solidFill>
              </a:rPr>
              <a:t>, AVCAT.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Madera, Pintura.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Tenidas y Ropas de Cama.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Manteca para Cocina.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Papel.</a:t>
            </a:r>
          </a:p>
          <a:p>
            <a:pPr lvl="1">
              <a:lnSpc>
                <a:spcPct val="80000"/>
              </a:lnSpc>
            </a:pPr>
            <a:r>
              <a:rPr lang="es-ES" sz="2600" dirty="0">
                <a:solidFill>
                  <a:srgbClr val="FFFF00"/>
                </a:solidFill>
              </a:rPr>
              <a:t>Explosivos y Pirotécnicos.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474" y="908720"/>
            <a:ext cx="8964488" cy="5400600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buNone/>
            </a:pPr>
            <a:endParaRPr lang="es-ES" sz="1000" b="1" u="sng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spcBef>
                <a:spcPts val="0"/>
              </a:spcBef>
              <a:buNone/>
            </a:pPr>
            <a:r>
              <a:rPr lang="es-ES" b="1" u="sng" dirty="0">
                <a:solidFill>
                  <a:srgbClr val="FFFF00"/>
                </a:solidFill>
              </a:rPr>
              <a:t>Calor</a:t>
            </a:r>
            <a:endParaRPr lang="es-ES" b="1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s-ES" sz="2600" dirty="0">
                <a:solidFill>
                  <a:srgbClr val="FFFF00"/>
                </a:solidFill>
              </a:rPr>
              <a:t>En lugares donde existen altas temperaturas: Énfasis en limpieza, impidiendo acumulación de grasas y desechos inflamables.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s-ES" sz="2600" dirty="0">
                <a:solidFill>
                  <a:srgbClr val="FFFF00"/>
                </a:solidFill>
              </a:rPr>
              <a:t>Lugares con altas temperaturas: Cocina y Sala de máquinas.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s-ES" sz="2600" dirty="0">
                <a:solidFill>
                  <a:srgbClr val="FFFF00"/>
                </a:solidFill>
              </a:rPr>
              <a:t>Combustión Instantánea: Por existencia de una fuente de calor que puede producir ignición de materiales cercanos. Reacciones químicas entre el petróleo y fibras de algodón producen calor para iniciar su ignición.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s-ES" sz="2600" dirty="0">
                <a:solidFill>
                  <a:srgbClr val="FFFF00"/>
                </a:solidFill>
              </a:rPr>
              <a:t>Chispas: De incineradores y extractores, mala mantención de tableros eléctricos o cables dañados, pueden causar chispas o generar altas temperaturas.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8576"/>
            <a:ext cx="8229600" cy="634082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PREVENCIÓN DE INCENDIOS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3044" y="1054423"/>
            <a:ext cx="8820472" cy="4030762"/>
          </a:xfrm>
          <a:ln w="28575">
            <a:solidFill>
              <a:schemeClr val="bg1"/>
            </a:solidFill>
          </a:ln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s-ES" sz="800" b="1" u="sng" dirty="0">
              <a:solidFill>
                <a:srgbClr val="FFFF0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800" b="1" u="sng" dirty="0">
                <a:solidFill>
                  <a:srgbClr val="FFFF00"/>
                </a:solidFill>
              </a:rPr>
              <a:t>Oxígeno</a:t>
            </a:r>
            <a:endParaRPr lang="es-ES" sz="2800" dirty="0">
              <a:solidFill>
                <a:srgbClr val="FFFF0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8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800" dirty="0">
                <a:solidFill>
                  <a:srgbClr val="FFFF00"/>
                </a:solidFill>
              </a:rPr>
              <a:t>Es casi imposible de eliminar. </a:t>
            </a:r>
          </a:p>
          <a:p>
            <a:pPr>
              <a:lnSpc>
                <a:spcPct val="80000"/>
              </a:lnSpc>
            </a:pPr>
            <a:endParaRPr lang="es-ES" sz="28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800" dirty="0">
                <a:solidFill>
                  <a:srgbClr val="FFFF00"/>
                </a:solidFill>
              </a:rPr>
              <a:t>El Control de la ventilación es importante para facilitar su control y extinción.</a:t>
            </a:r>
          </a:p>
          <a:p>
            <a:pPr>
              <a:lnSpc>
                <a:spcPct val="80000"/>
              </a:lnSpc>
            </a:pPr>
            <a:endParaRPr lang="es-ES" sz="28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800" dirty="0">
                <a:solidFill>
                  <a:srgbClr val="FFFF00"/>
                </a:solidFill>
              </a:rPr>
              <a:t>La mantención de puertas y escotillas cerradas, permite prevenir la propagación del incendio.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8576"/>
            <a:ext cx="8229600" cy="634082"/>
          </a:xfrm>
        </p:spPr>
        <p:txBody>
          <a:bodyPr/>
          <a:lstStyle/>
          <a:p>
            <a:r>
              <a:rPr lang="es-ES" b="1" u="sng" dirty="0">
                <a:solidFill>
                  <a:srgbClr val="FFFF00"/>
                </a:solidFill>
              </a:rPr>
              <a:t>PREVENCIÓN DE INCENDIOS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3200" b="1" dirty="0">
                <a:solidFill>
                  <a:srgbClr val="FF0000"/>
                </a:solidFill>
              </a:rPr>
              <a:t>INUNDACIONES</a:t>
            </a:r>
            <a:br>
              <a:rPr lang="es-ES_tradnl" sz="3200" b="1" dirty="0">
                <a:solidFill>
                  <a:srgbClr val="FF0000"/>
                </a:solidFill>
              </a:rPr>
            </a:b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214422"/>
            <a:ext cx="8229600" cy="5072098"/>
          </a:xfrm>
        </p:spPr>
        <p:txBody>
          <a:bodyPr/>
          <a:lstStyle/>
          <a:p>
            <a:r>
              <a:rPr lang="es-ES" sz="2400" dirty="0"/>
              <a:t>Los buques están expuestos a accidentes en el mar, siendo una de las más graves, </a:t>
            </a:r>
            <a:r>
              <a:rPr lang="es-ES" sz="2400" u="sng" dirty="0"/>
              <a:t>el ingreso rápido y descontrolado del agua</a:t>
            </a:r>
            <a:r>
              <a:rPr lang="es-ES" sz="2400" dirty="0"/>
              <a:t>, que pueden causar su hundimiento.</a:t>
            </a:r>
          </a:p>
          <a:p>
            <a:r>
              <a:rPr lang="es-ES" sz="2400" dirty="0"/>
              <a:t>Las averías pueden ser a consecuencia de explosiones de proyectiles bajo la línea de flotación, armas submarinas, colisión con otro buque y varadas.</a:t>
            </a:r>
          </a:p>
          <a:p>
            <a:r>
              <a:rPr lang="es-ES" sz="2400" dirty="0"/>
              <a:t>Las perforaciones en el casco bajo la línea de flotación, da como resultado una rápida inundación del compartimiento hasta la línea de flotación.</a:t>
            </a:r>
          </a:p>
          <a:p>
            <a:r>
              <a:rPr lang="es-ES" sz="2400" dirty="0"/>
              <a:t>El peso del agua ingresada, hará que el buque se hunda lentamente, y en algunos casos pueden exponer entradas de agua a espacios no estancos.</a:t>
            </a:r>
          </a:p>
        </p:txBody>
      </p:sp>
    </p:spTree>
    <p:extLst>
      <p:ext uri="{BB962C8B-B14F-4D97-AF65-F5344CB8AC3E}">
        <p14:creationId xmlns:p14="http://schemas.microsoft.com/office/powerpoint/2010/main" val="854056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afarranchos realizados a Bord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857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acaciones en el mar: INUNDACIONES EN EL BU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48" y="47667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2013-10-01-tracing-vessel-ownership-in-case-of-accidents-the-erika-ca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5524500" cy="300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707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rgbClr val="FF0000"/>
                </a:solidFill>
              </a:rPr>
              <a:t>PREVENCIONES</a:t>
            </a:r>
            <a:br>
              <a:rPr lang="es-ES_tradnl" sz="4000" b="1" dirty="0">
                <a:solidFill>
                  <a:srgbClr val="FF0000"/>
                </a:solidFill>
              </a:rPr>
            </a:b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/>
            <a:r>
              <a:rPr lang="es-ES" sz="2400" dirty="0"/>
              <a:t>Subdivisiones estancas y accesos estancos.</a:t>
            </a:r>
          </a:p>
          <a:p>
            <a:pPr indent="22225">
              <a:buNone/>
            </a:pPr>
            <a:endParaRPr lang="es-ES" sz="2400" dirty="0"/>
          </a:p>
          <a:p>
            <a:pPr indent="22225"/>
            <a:r>
              <a:rPr lang="es-ES" sz="2400" dirty="0"/>
              <a:t>Estanqueidad a los gases y accesos estancos a los gases.</a:t>
            </a:r>
          </a:p>
          <a:p>
            <a:pPr indent="22225">
              <a:buNone/>
            </a:pPr>
            <a:endParaRPr lang="es-ES" sz="2400" dirty="0"/>
          </a:p>
          <a:p>
            <a:pPr indent="22225"/>
            <a:r>
              <a:rPr lang="es-ES" sz="2400" dirty="0"/>
              <a:t>Sistemas de ventilación.</a:t>
            </a:r>
          </a:p>
          <a:p>
            <a:pPr indent="22225">
              <a:buNone/>
            </a:pPr>
            <a:endParaRPr lang="es-ES" sz="2400" dirty="0"/>
          </a:p>
          <a:p>
            <a:pPr indent="22225"/>
            <a:r>
              <a:rPr lang="es-ES" sz="2400" dirty="0"/>
              <a:t>Control de accesos.</a:t>
            </a:r>
          </a:p>
          <a:p>
            <a:pPr indent="22225">
              <a:buFontTx/>
              <a:buNone/>
            </a:pPr>
            <a:endParaRPr lang="es-ES" sz="2400" b="1" dirty="0">
              <a:solidFill>
                <a:srgbClr val="FFFF00"/>
              </a:solidFill>
            </a:endParaRP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01008"/>
            <a:ext cx="3182112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rgbClr val="FF0000"/>
                </a:solidFill>
              </a:rPr>
              <a:t>PREVENCIONES</a:t>
            </a:r>
            <a:br>
              <a:rPr lang="es-ES_tradnl" sz="4000" b="1" dirty="0">
                <a:solidFill>
                  <a:srgbClr val="FFFF00"/>
                </a:solidFill>
              </a:rPr>
            </a:br>
            <a:endParaRPr lang="es-ES" sz="4000" b="1" dirty="0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46138"/>
            <a:ext cx="8229600" cy="4525963"/>
          </a:xfrm>
        </p:spPr>
        <p:txBody>
          <a:bodyPr/>
          <a:lstStyle/>
          <a:p>
            <a:pPr indent="22225">
              <a:buNone/>
            </a:pPr>
            <a:r>
              <a:rPr lang="es-ES" sz="2800" dirty="0">
                <a:solidFill>
                  <a:srgbClr val="FF0000"/>
                </a:solidFill>
              </a:rPr>
              <a:t>Subdivisiones estancas y accesos estancos.</a:t>
            </a:r>
          </a:p>
          <a:p>
            <a:pPr indent="22225">
              <a:buNone/>
            </a:pPr>
            <a:endParaRPr lang="es-ES" sz="2800" dirty="0">
              <a:solidFill>
                <a:srgbClr val="FF0000"/>
              </a:solidFill>
            </a:endParaRPr>
          </a:p>
          <a:p>
            <a:pPr lvl="1" indent="22225"/>
            <a:r>
              <a:rPr lang="es-ES" sz="2000" dirty="0"/>
              <a:t>Permite confinar la inundación.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Accesos, pasa cables, cañerías, ductos de ventilación y otros.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Concepto de “Integridad estanca”</a:t>
            </a:r>
          </a:p>
          <a:p>
            <a:pPr indent="22225">
              <a:buFontTx/>
              <a:buNone/>
            </a:pPr>
            <a:endParaRPr lang="es-ES" sz="2400" b="1" dirty="0">
              <a:solidFill>
                <a:srgbClr val="FFFF00"/>
              </a:solidFill>
            </a:endParaRP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3659800"/>
            <a:ext cx="5238297" cy="30984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rgbClr val="FF0000"/>
                </a:solidFill>
              </a:rPr>
              <a:t>PREVENCIONES</a:t>
            </a:r>
            <a:br>
              <a:rPr lang="es-ES_tradnl" sz="4000" b="1" dirty="0">
                <a:solidFill>
                  <a:srgbClr val="FF0000"/>
                </a:solidFill>
              </a:rPr>
            </a:b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>
              <a:buNone/>
            </a:pPr>
            <a:r>
              <a:rPr lang="es-ES" sz="2800" dirty="0">
                <a:solidFill>
                  <a:srgbClr val="FF0000"/>
                </a:solidFill>
              </a:rPr>
              <a:t>Estanqueidad a los gases y accesos estancos a los gases.</a:t>
            </a:r>
          </a:p>
          <a:p>
            <a:pPr indent="22225">
              <a:buNone/>
            </a:pPr>
            <a:endParaRPr lang="es-ES" sz="2800" dirty="0">
              <a:solidFill>
                <a:srgbClr val="FF0000"/>
              </a:solidFill>
            </a:endParaRPr>
          </a:p>
          <a:p>
            <a:pPr lvl="1" indent="22225"/>
            <a:r>
              <a:rPr lang="es-ES" sz="2000" dirty="0"/>
              <a:t>Prevenir acceso de material </a:t>
            </a:r>
          </a:p>
          <a:p>
            <a:pPr lvl="1" indent="0">
              <a:buNone/>
            </a:pPr>
            <a:r>
              <a:rPr lang="es-ES" sz="2000" dirty="0"/>
              <a:t>radioactivo, agentes biológicos </a:t>
            </a:r>
          </a:p>
          <a:p>
            <a:pPr lvl="1" indent="0">
              <a:buNone/>
            </a:pPr>
            <a:r>
              <a:rPr lang="es-ES" sz="2000" dirty="0"/>
              <a:t>y químicos.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Concepto de “Ciudadela”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2276872"/>
            <a:ext cx="3081974" cy="417887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rgbClr val="FF0000"/>
                </a:solidFill>
              </a:rPr>
              <a:t>PREVENCIONES</a:t>
            </a:r>
            <a:br>
              <a:rPr lang="es-ES_tradnl" sz="4000" b="1" dirty="0">
                <a:solidFill>
                  <a:srgbClr val="FF0000"/>
                </a:solidFill>
              </a:rPr>
            </a:b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>
              <a:buNone/>
            </a:pPr>
            <a:r>
              <a:rPr lang="es-ES" sz="2800" dirty="0">
                <a:solidFill>
                  <a:srgbClr val="FF0000"/>
                </a:solidFill>
              </a:rPr>
              <a:t>Sistemas de ventilación</a:t>
            </a:r>
          </a:p>
          <a:p>
            <a:pPr indent="22225">
              <a:buNone/>
            </a:pPr>
            <a:endParaRPr lang="es-ES" sz="2800" dirty="0">
              <a:solidFill>
                <a:srgbClr val="FF0000"/>
              </a:solidFill>
            </a:endParaRPr>
          </a:p>
          <a:p>
            <a:pPr lvl="1" indent="22225"/>
            <a:r>
              <a:rPr lang="es-ES" sz="2000" dirty="0"/>
              <a:t>Proveen el oxígeno al interior, regulan la temperatura y dotan aire de combustión de maquinarias del buque.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Ventilación natural.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Ventilación forzada.</a:t>
            </a:r>
          </a:p>
          <a:p>
            <a:pPr indent="22225">
              <a:buFontTx/>
              <a:buNone/>
            </a:pPr>
            <a:endParaRPr lang="es-ES" sz="2400" b="1" dirty="0">
              <a:solidFill>
                <a:srgbClr val="FFFF00"/>
              </a:solidFill>
            </a:endParaRP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chemeClr val="tx1"/>
                </a:solidFill>
              </a:rPr>
              <a:t>PREVENCIONES</a:t>
            </a:r>
            <a:br>
              <a:rPr lang="es-ES_tradnl" sz="4000" b="1" dirty="0">
                <a:solidFill>
                  <a:schemeClr val="tx1"/>
                </a:solidFill>
              </a:rPr>
            </a:br>
            <a:endParaRPr lang="es-ES" sz="4000" b="1" dirty="0">
              <a:solidFill>
                <a:schemeClr val="tx1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>
              <a:buNone/>
            </a:pPr>
            <a:r>
              <a:rPr lang="es-ES" sz="2800" u="sng" dirty="0">
                <a:solidFill>
                  <a:srgbClr val="FF0000"/>
                </a:solidFill>
              </a:rPr>
              <a:t>Control de accesos.</a:t>
            </a:r>
          </a:p>
          <a:p>
            <a:pPr indent="22225">
              <a:buNone/>
            </a:pPr>
            <a:endParaRPr lang="es-ES" sz="2800" u="sng" dirty="0">
              <a:solidFill>
                <a:srgbClr val="FF0000"/>
              </a:solidFill>
            </a:endParaRPr>
          </a:p>
          <a:p>
            <a:pPr lvl="1" indent="22225"/>
            <a:r>
              <a:rPr lang="es-ES" sz="2000" dirty="0"/>
              <a:t>Evitar la progresión de la inundación.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Importancia del conocimiento del sistema de marcas.</a:t>
            </a:r>
          </a:p>
          <a:p>
            <a:pPr lvl="1" indent="22225">
              <a:buNone/>
            </a:pPr>
            <a:endParaRPr lang="es-ES" sz="2000" dirty="0"/>
          </a:p>
          <a:p>
            <a:pPr lvl="1" indent="22225"/>
            <a:r>
              <a:rPr lang="es-ES" sz="2000" dirty="0"/>
              <a:t>El control de la estanqueidad es llevado en la Central de Control de Averías</a:t>
            </a:r>
          </a:p>
          <a:p>
            <a:pPr indent="22225">
              <a:buFontTx/>
              <a:buNone/>
            </a:pPr>
            <a:endParaRPr lang="es-ES" sz="2400" b="1" dirty="0">
              <a:solidFill>
                <a:srgbClr val="FFFF00"/>
              </a:solidFill>
            </a:endParaRP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Marcas de clasificación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0000"/>
                </a:solidFill>
              </a:rPr>
              <a:t>Riesgos de la estanqueidad al agua.</a:t>
            </a:r>
          </a:p>
          <a:p>
            <a:pPr>
              <a:lnSpc>
                <a:spcPct val="80000"/>
              </a:lnSpc>
            </a:pPr>
            <a:endParaRPr lang="es-ES" sz="2400" dirty="0">
              <a:solidFill>
                <a:srgbClr val="FF0000"/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es-ES" dirty="0"/>
              <a:t>Si el buque sobrevive la primera hora después de una inundación, es probable que se salve ejecutando acertadamente las acciones de Control de Averías.</a:t>
            </a:r>
          </a:p>
          <a:p>
            <a:pPr lvl="1" algn="just">
              <a:lnSpc>
                <a:spcPct val="80000"/>
              </a:lnSpc>
              <a:buNone/>
            </a:pPr>
            <a:endParaRPr lang="es-ES" dirty="0"/>
          </a:p>
          <a:p>
            <a:pPr lvl="1" algn="just">
              <a:lnSpc>
                <a:spcPct val="80000"/>
              </a:lnSpc>
            </a:pPr>
            <a:r>
              <a:rPr lang="es-ES" dirty="0"/>
              <a:t>Una inundación aumenta el calado, la escora y el asiento o </a:t>
            </a:r>
            <a:r>
              <a:rPr lang="es-ES" dirty="0" err="1"/>
              <a:t>encabuzamiento</a:t>
            </a:r>
            <a:r>
              <a:rPr lang="es-ES" dirty="0"/>
              <a:t>.</a:t>
            </a:r>
          </a:p>
          <a:p>
            <a:pPr lvl="1" algn="just">
              <a:lnSpc>
                <a:spcPct val="80000"/>
              </a:lnSpc>
              <a:buNone/>
            </a:pPr>
            <a:endParaRPr lang="es-ES" dirty="0"/>
          </a:p>
          <a:p>
            <a:pPr lvl="1" algn="just">
              <a:lnSpc>
                <a:spcPct val="80000"/>
              </a:lnSpc>
            </a:pPr>
            <a:r>
              <a:rPr lang="es-ES" dirty="0"/>
              <a:t>Criterio de zona roja.</a:t>
            </a:r>
            <a:endParaRPr lang="es-ES" sz="20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578" y="4653136"/>
            <a:ext cx="1255222" cy="193076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Marcas de clasificación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0000"/>
                </a:solidFill>
              </a:rPr>
              <a:t>Marcas de riesgos de color Rojo</a:t>
            </a:r>
          </a:p>
          <a:p>
            <a:pPr>
              <a:lnSpc>
                <a:spcPct val="80000"/>
              </a:lnSpc>
            </a:pPr>
            <a:endParaRPr lang="es-ES" sz="2400" dirty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es-ES" sz="2000" dirty="0"/>
              <a:t>Todos los accesos dentro de la zona roja, son un riesgo a la integridad estanca del buque.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Estos accesos denominados “accesos rojos”, están marcados con pintura roja. En las puertas están en la esquina superior opuesta a las bisagras y en el caso de las escotillas están en la esquina hacia proa opuesta a las bisagras.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En las válvulas y escotillones, se pinta un círculo rojo en el mamparo adyacente que da acceso al departamento.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En una emergencia, inundación o riesgo de colisión se dará la orden “Establecer Zona Roja”, para lo cual se deben cerrar todos los accesos rojos a la brevedad.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874" y="294471"/>
            <a:ext cx="1548518" cy="162777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Marcas de clasificación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0000"/>
                </a:solidFill>
              </a:rPr>
              <a:t>Condiciones de estanqueidad al agua y a los gases.</a:t>
            </a:r>
          </a:p>
          <a:p>
            <a:pPr>
              <a:lnSpc>
                <a:spcPct val="80000"/>
              </a:lnSpc>
            </a:pPr>
            <a:endParaRPr lang="es-ES" sz="2400" dirty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es-ES" sz="2000" dirty="0"/>
              <a:t>Para lograr la integridad estanca al agua y a los gases en un buque, los accesos y aberturas marcadas apropiadamente con las “marcas de control”, deberán encontrase cerradas.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Las tres marcas de condiciones estancas al agua se denominan X – Y – Z. La condición estanca al aire se denomina “Alfa”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Marcas de clasificación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14422"/>
            <a:ext cx="8229600" cy="54292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0000"/>
                </a:solidFill>
              </a:rPr>
              <a:t>Símbolos en las puertas.</a:t>
            </a:r>
          </a:p>
          <a:p>
            <a:pPr>
              <a:lnSpc>
                <a:spcPct val="80000"/>
              </a:lnSpc>
            </a:pPr>
            <a:endParaRPr lang="es-ES" sz="2800" dirty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  <a:buNone/>
            </a:pPr>
            <a:r>
              <a:rPr lang="es-ES" sz="2000" dirty="0"/>
              <a:t>Los únicos símbolos de control son:</a:t>
            </a:r>
          </a:p>
          <a:p>
            <a:pPr lvl="1">
              <a:lnSpc>
                <a:spcPct val="80000"/>
              </a:lnSpc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 2 perros. En puertas y escotillas donde el volumen de tráfico hace impracticable cerrarlas con todos los perros. También puede ser en accesos seleccionados como rutas a posiciones de refugio. En emergencias todos los perros deben ser cerrados.</a:t>
            </a:r>
          </a:p>
          <a:p>
            <a:pPr lvl="1">
              <a:lnSpc>
                <a:spcPct val="80000"/>
              </a:lnSpc>
              <a:buNone/>
            </a:pPr>
            <a:endParaRPr lang="es-ES" sz="2000" dirty="0"/>
          </a:p>
          <a:p>
            <a:pPr lvl="1">
              <a:lnSpc>
                <a:spcPct val="80000"/>
              </a:lnSpc>
            </a:pPr>
            <a:r>
              <a:rPr lang="es-ES" sz="2000" dirty="0"/>
              <a:t>Ventilación sin perros. Se emplea sólo cuando se ha ordenado ventilar los departamentos, generalmente posterior a una acción. En emergencia se deben cerrar todos los perros.</a:t>
            </a:r>
          </a:p>
          <a:p>
            <a:pPr lvl="1">
              <a:lnSpc>
                <a:spcPct val="80000"/>
              </a:lnSpc>
              <a:buNone/>
            </a:pPr>
            <a:endParaRPr lang="es-ES" sz="1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Abandono del buque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14422"/>
            <a:ext cx="8229600" cy="5429288"/>
          </a:xfrm>
        </p:spPr>
        <p:txBody>
          <a:bodyPr/>
          <a:lstStyle/>
          <a:p>
            <a:pPr lvl="1">
              <a:lnSpc>
                <a:spcPct val="80000"/>
              </a:lnSpc>
              <a:buNone/>
            </a:pPr>
            <a:r>
              <a:rPr lang="es-ES" sz="2000" dirty="0">
                <a:solidFill>
                  <a:srgbClr val="FFFF00"/>
                </a:solidFill>
                <a:ea typeface="+mn-ea"/>
                <a:cs typeface="+mn-cs"/>
              </a:rPr>
              <a:t>	</a:t>
            </a:r>
            <a:endParaRPr lang="es-ES" sz="2000" dirty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s-ES" sz="2000" dirty="0"/>
              <a:t>	Si después de haber sido seriamente dañado, todas las medidas tomadas para salvar el buque no tienen éxito, se harán los preparativos para abandonar el buque en forma ordenada y con la menor pérdida de vidas posible.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s-ES" sz="2000" dirty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s-ES" sz="2000" dirty="0"/>
              <a:t>		Para propósitos de supervivencia, los buques están provistos con balsas salvavidas inflables para 25 personas, empacadas en contenedores que se estiban en las cubiertas exteriores o a la intemperie. </a:t>
            </a:r>
            <a:r>
              <a:rPr lang="es-ES" sz="2000" b="1" dirty="0"/>
              <a:t>Pueden ser soltadas en forma manual o automática cuando el buque se hunde.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es-ES" sz="2000" dirty="0"/>
              <a:t>	</a:t>
            </a:r>
            <a:endParaRPr lang="es-ES" sz="18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50" y="4534876"/>
            <a:ext cx="1518313" cy="21088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296" y="4365104"/>
            <a:ext cx="1906900" cy="197641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Abandono del buque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780928"/>
            <a:ext cx="4722876" cy="38610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80728"/>
            <a:ext cx="4574286" cy="265633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444208" y="1196752"/>
            <a:ext cx="2213988" cy="14773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Se activa automáticamente por efecto del agua o manualmente.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32207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es-ES" sz="3200" b="1" dirty="0">
                <a:solidFill>
                  <a:schemeClr val="tx1"/>
                </a:solidFill>
              </a:rPr>
              <a:t>Abandono del buque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85852"/>
            <a:ext cx="3528392" cy="46907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40968"/>
            <a:ext cx="4882869" cy="325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50465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2557</TotalTime>
  <Words>1328</Words>
  <Application>Microsoft Office PowerPoint</Application>
  <PresentationFormat>Presentación en pantalla (4:3)</PresentationFormat>
  <Paragraphs>163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1" baseType="lpstr">
      <vt:lpstr>Arial</vt:lpstr>
      <vt:lpstr>Diseño predeterminado</vt:lpstr>
      <vt:lpstr>1_Diseño predeterminado</vt:lpstr>
      <vt:lpstr>EMERGENCIAS A BORDO</vt:lpstr>
      <vt:lpstr>ORGANIZACIÓN</vt:lpstr>
      <vt:lpstr>INTRODUCCION</vt:lpstr>
      <vt:lpstr>ORGANIZACION </vt:lpstr>
      <vt:lpstr>Centrales de C.R.A. (HQ1) y  Sectores de C.R.A.</vt:lpstr>
      <vt:lpstr>Comunicaciones </vt:lpstr>
      <vt:lpstr>INCENDIO</vt:lpstr>
      <vt:lpstr>INCENDIO</vt:lpstr>
      <vt:lpstr>CLASES DE INCENDIOS</vt:lpstr>
      <vt:lpstr>PREVENCIÓN</vt:lpstr>
      <vt:lpstr>PREVENCIÓN DE INCENDIOS</vt:lpstr>
      <vt:lpstr>PREVENCIÓN DE INCENDIOS</vt:lpstr>
      <vt:lpstr>PREVENCIÓN DE INCENDIOS</vt:lpstr>
      <vt:lpstr>INUNDACIONES </vt:lpstr>
      <vt:lpstr>Presentación de PowerPoint</vt:lpstr>
      <vt:lpstr>Presentación de PowerPoint</vt:lpstr>
      <vt:lpstr>PREVENCIONES </vt:lpstr>
      <vt:lpstr>PREVENCIONES </vt:lpstr>
      <vt:lpstr>PREVENCIONES </vt:lpstr>
      <vt:lpstr>PREVENCIONES </vt:lpstr>
      <vt:lpstr>PREVENCIONES </vt:lpstr>
      <vt:lpstr>Marcas de clasificación</vt:lpstr>
      <vt:lpstr>Marcas de clasificación</vt:lpstr>
      <vt:lpstr>Marcas de clasificación</vt:lpstr>
      <vt:lpstr>Marcas de clasificación</vt:lpstr>
      <vt:lpstr>Abandono del buque</vt:lpstr>
      <vt:lpstr>Abandono del buque</vt:lpstr>
      <vt:lpstr>Abandono del buque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 Sims</cp:lastModifiedBy>
  <cp:revision>40</cp:revision>
  <dcterms:created xsi:type="dcterms:W3CDTF">2011-06-17T15:44:05Z</dcterms:created>
  <dcterms:modified xsi:type="dcterms:W3CDTF">2024-10-02T11:51:04Z</dcterms:modified>
</cp:coreProperties>
</file>