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handoutMasterIdLst>
    <p:handoutMasterId r:id="rId43"/>
  </p:handout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Lst>
  <p:sldSz cx="9144000" cy="6858000" type="screen4x3"/>
  <p:notesSz cx="7010400" cy="92964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1572" y="-17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notesMaster" Target="notesMasters/notesMaster1.xml" /><Relationship Id="rId47" Type="http://schemas.openxmlformats.org/officeDocument/2006/relationships/tableStyles" Target="tableStyle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slide" Target="slides/slide40.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viewProps" Target="view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handoutMaster" Target="handoutMasters/handoutMaster1.xml"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s-CL"/>
          </a:p>
        </p:txBody>
      </p:sp>
      <p:sp>
        <p:nvSpPr>
          <p:cNvPr id="3" name="2 Marcador de fecha"/>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3544804F-62FD-4D52-B0EE-BFA923D33F9D}" type="datetimeFigureOut">
              <a:rPr lang="es-CL" smtClean="0"/>
              <a:t>12-06-2023</a:t>
            </a:fld>
            <a:endParaRPr lang="es-CL"/>
          </a:p>
        </p:txBody>
      </p:sp>
      <p:sp>
        <p:nvSpPr>
          <p:cNvPr id="4" name="3 Marcador de pie de página"/>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15EADE33-AA32-4B92-BFE5-2BF54A4BBA84}"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s-CL"/>
          </a:p>
        </p:txBody>
      </p:sp>
      <p:sp>
        <p:nvSpPr>
          <p:cNvPr id="3" name="2 Marcador de fecha"/>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302CA835-DF41-4382-ADB1-A481B748CF7F}" type="datetimeFigureOut">
              <a:rPr lang="es-CL" smtClean="0"/>
              <a:pPr/>
              <a:t>12-06-2023</a:t>
            </a:fld>
            <a:endParaRPr lang="es-CL"/>
          </a:p>
        </p:txBody>
      </p:sp>
      <p:sp>
        <p:nvSpPr>
          <p:cNvPr id="4" name="3 Marcador de imagen de diapositiva"/>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s-CL"/>
          </a:p>
        </p:txBody>
      </p:sp>
      <p:sp>
        <p:nvSpPr>
          <p:cNvPr id="5" name="4 Marcador de notas"/>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DDDB20B0-8EF7-4691-A452-5086C991762B}" type="slidenum">
              <a:rPr lang="es-CL" smtClean="0"/>
              <a:pPr/>
              <a:t>‹Nº›</a:t>
            </a:fld>
            <a:endParaRPr lang="es-C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0100C0BA-B488-41AD-8965-4E0030D13238}" type="datetime1">
              <a:rPr lang="es-CL" smtClean="0"/>
              <a:pPr/>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68488333-8433-4754-A526-C0028647624E}" type="datetime1">
              <a:rPr lang="es-CL" smtClean="0"/>
              <a:pPr/>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8F255305-911D-4916-B187-B02DB0B639EA}" type="datetime1">
              <a:rPr lang="es-CL" smtClean="0"/>
              <a:pPr/>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B0AA1D4D-C421-46B9-8E53-EE416BCFBE6A}" type="datetime1">
              <a:rPr lang="es-CL" smtClean="0"/>
              <a:pPr/>
              <a:t>12-06-2023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90FB719D-8D6E-44D3-BFF8-50F3A3392EF4}" type="datetime1">
              <a:rPr lang="es-CL" smtClean="0"/>
              <a:pPr/>
              <a:t>12-06-2023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EEC2E735-281C-4013-8D72-BC6F5715CAF9}" type="datetime1">
              <a:rPr lang="es-CL" smtClean="0"/>
              <a:pPr/>
              <a:t>12-06-2023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3571D07-6BA2-45D7-92B4-561EB03A75AE}" type="datetime1">
              <a:rPr lang="es-CL" smtClean="0"/>
              <a:pPr/>
              <a:t>12-06-2023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FD35DD0F-79AD-4845-A862-025A326425EA}" type="datetime1">
              <a:rPr lang="es-CL" smtClean="0"/>
              <a:pPr/>
              <a:t>12-06-2023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406E2079-4A0E-40E1-8C7F-A983AD10302A}" type="datetime1">
              <a:rPr lang="es-CL" smtClean="0"/>
              <a:pPr/>
              <a:t>12-06-2023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1814B443-7105-475D-8E43-47D8EC8FD440}" type="datetime1">
              <a:rPr lang="es-CL" smtClean="0"/>
              <a:pPr/>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B6C77E00-7F65-469B-B35F-C306CD1B462E}" type="datetime1">
              <a:rPr lang="es-CL" smtClean="0"/>
              <a:pPr/>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D0F52C80-90FB-4AF2-835A-DE11AB4002E6}"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6C0781-C559-4505-974D-CE727BB521CA}" type="datetime1">
              <a:rPr lang="es-CL" smtClean="0"/>
              <a:pPr/>
              <a:t>12-06-2023</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F52C80-90FB-4AF2-835A-DE11AB4002E6}"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2.gif"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image" Target="../media/image3.png" /><Relationship Id="rId1" Type="http://schemas.openxmlformats.org/officeDocument/2006/relationships/slideLayout" Target="../slideLayouts/slideLayout2.xml" /><Relationship Id="rId5" Type="http://schemas.openxmlformats.org/officeDocument/2006/relationships/image" Target="../media/image6.png" /><Relationship Id="rId4" Type="http://schemas.openxmlformats.org/officeDocument/2006/relationships/image" Target="../media/image5.jpeg"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a:t>FORTALEZA MENTAL Y ESTRATEGIAS PARA FORTALECERLA EN CURSO DE COMANDOS IM parte 2</a:t>
            </a:r>
          </a:p>
        </p:txBody>
      </p:sp>
      <p:sp>
        <p:nvSpPr>
          <p:cNvPr id="3" name="2 Subtítulo"/>
          <p:cNvSpPr>
            <a:spLocks noGrp="1"/>
          </p:cNvSpPr>
          <p:nvPr>
            <p:ph type="subTitle" idx="1"/>
          </p:nvPr>
        </p:nvSpPr>
        <p:spPr/>
        <p:txBody>
          <a:bodyPr/>
          <a:lstStyle/>
          <a:p>
            <a:r>
              <a:rPr lang="es-CL" dirty="0"/>
              <a:t>T1 IM DE LA FUENTE </a:t>
            </a:r>
          </a:p>
          <a:p>
            <a:r>
              <a:rPr lang="es-CL" dirty="0"/>
              <a:t>JEFE DE CURSO 2020</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1</a:t>
            </a:fld>
            <a:endParaRPr lang="es-CL"/>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PUNTOS A CUBRIR</a:t>
            </a:r>
          </a:p>
        </p:txBody>
      </p:sp>
      <p:sp>
        <p:nvSpPr>
          <p:cNvPr id="3" name="2 Marcador de contenido"/>
          <p:cNvSpPr>
            <a:spLocks noGrp="1"/>
          </p:cNvSpPr>
          <p:nvPr>
            <p:ph idx="1"/>
          </p:nvPr>
        </p:nvSpPr>
        <p:spPr/>
        <p:txBody>
          <a:bodyPr/>
          <a:lstStyle/>
          <a:p>
            <a:r>
              <a:rPr lang="es-CL" dirty="0"/>
              <a:t>FORTALEZA MENTAL Y RESILIENCIA</a:t>
            </a:r>
          </a:p>
          <a:p>
            <a:r>
              <a:rPr lang="es-CL" dirty="0"/>
              <a:t>POR QUÉ ES UN FACTOR EN LA FORMACIÓN DE FUERZAS ESPECIALES </a:t>
            </a:r>
          </a:p>
          <a:p>
            <a:r>
              <a:rPr lang="es-CL" dirty="0"/>
              <a:t>FORMAS DE MEDIRLA</a:t>
            </a:r>
          </a:p>
          <a:p>
            <a:r>
              <a:rPr lang="es-CL" dirty="0"/>
              <a:t>FORMAS DE FORTALECERLA</a:t>
            </a:r>
          </a:p>
          <a:p>
            <a:r>
              <a:rPr lang="es-CL" dirty="0"/>
              <a:t>EJEMPLOS ACTUALES EN FUERZAS ESPECIALES</a:t>
            </a:r>
          </a:p>
          <a:p>
            <a:r>
              <a:rPr lang="es-CL" dirty="0"/>
              <a:t>ESTRATEGIAS A IMPLEMENTAR EN EL FUTURO</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2</a:t>
            </a:fld>
            <a:endParaRPr lang="es-CL"/>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p:txBody>
          <a:bodyPr>
            <a:normAutofit/>
          </a:bodyPr>
          <a:lstStyle/>
          <a:p>
            <a:pPr algn="just"/>
            <a:r>
              <a:rPr lang="es-CL" dirty="0"/>
              <a:t>RESILIENCIA:</a:t>
            </a:r>
          </a:p>
          <a:p>
            <a:pPr algn="just"/>
            <a:r>
              <a:rPr lang="es-CL" dirty="0"/>
              <a:t>FORTALEZA MENTAL:</a:t>
            </a:r>
          </a:p>
          <a:p>
            <a:pPr algn="just"/>
            <a:r>
              <a:rPr lang="es-CL" dirty="0"/>
              <a:t>DEFINICIÓN SPULAK FF.EE:</a:t>
            </a:r>
          </a:p>
          <a:p>
            <a:pPr algn="just"/>
            <a:r>
              <a:rPr lang="es-CL" dirty="0"/>
              <a:t>IMPORTANCIA PARA LAS FF.EE:</a:t>
            </a:r>
          </a:p>
          <a:p>
            <a:pPr algn="just"/>
            <a:endParaRPr lang="es-CL"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a:t>
            </a:fld>
            <a:endParaRPr lang="es-CL"/>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VISTO ANTERIORMEMTE</a:t>
            </a:r>
          </a:p>
        </p:txBody>
      </p:sp>
      <p:sp>
        <p:nvSpPr>
          <p:cNvPr id="3" name="2 Marcador de contenido"/>
          <p:cNvSpPr>
            <a:spLocks noGrp="1"/>
          </p:cNvSpPr>
          <p:nvPr>
            <p:ph idx="1"/>
          </p:nvPr>
        </p:nvSpPr>
        <p:spPr/>
        <p:txBody>
          <a:bodyPr>
            <a:normAutofit fontScale="85000" lnSpcReduction="10000"/>
          </a:bodyPr>
          <a:lstStyle/>
          <a:p>
            <a:pPr algn="just"/>
            <a:r>
              <a:rPr lang="es-CL" dirty="0"/>
              <a:t>REF: MENTAL TOUGHNESS: WHAT IS IT AND HOW  TO BUILD IT. ROBERT WEINBERG. ARTICULO 2013 UEM.</a:t>
            </a:r>
          </a:p>
          <a:p>
            <a:pPr algn="just"/>
            <a:r>
              <a:rPr lang="es-CL" dirty="0"/>
              <a:t>INVESTIGADO APP DESDE EL 2000. (ESTAMOS MUY ATRASADOS)</a:t>
            </a:r>
          </a:p>
          <a:p>
            <a:pPr algn="just"/>
            <a:r>
              <a:rPr lang="es-CL" dirty="0"/>
              <a:t>4 COMPONENTES: MOTIVACIÓN, MANEJO DEL ESTRÉS O PRESIÓN, CONCENTRACIÓN Y AUTO CONFIANZA.</a:t>
            </a:r>
          </a:p>
          <a:p>
            <a:pPr algn="just"/>
            <a:r>
              <a:rPr lang="es-CL" dirty="0"/>
              <a:t>SE PUEDE ENSEÑAR Y ENTRENAR, TANTO COMO ABSORBER POR EL SUJETO EN CUESTIÓN, A TRAVÉS DE FACTORES AMBIENTALES.</a:t>
            </a:r>
          </a:p>
          <a:p>
            <a:pPr algn="just"/>
            <a:r>
              <a:rPr lang="es-CL" dirty="0"/>
              <a:t>ES EVALUABLE EN CIERTA MEDIDA.</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4</a:t>
            </a:fld>
            <a:endParaRPr lang="es-CL"/>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VISTO ANTERIORMENTE</a:t>
            </a:r>
          </a:p>
        </p:txBody>
      </p:sp>
      <p:sp>
        <p:nvSpPr>
          <p:cNvPr id="3" name="2 Marcador de contenido"/>
          <p:cNvSpPr>
            <a:spLocks noGrp="1"/>
          </p:cNvSpPr>
          <p:nvPr>
            <p:ph idx="1"/>
          </p:nvPr>
        </p:nvSpPr>
        <p:spPr/>
        <p:txBody>
          <a:bodyPr>
            <a:normAutofit fontScale="92500" lnSpcReduction="20000"/>
          </a:bodyPr>
          <a:lstStyle/>
          <a:p>
            <a:pPr algn="just"/>
            <a:r>
              <a:rPr lang="es-CL" dirty="0"/>
              <a:t>ESTUDIOS ORIGINADOS EN GRUPOS DE VARIADOS DEPORTISTAS DE ELITE, LOS CUALES ENCUENTRAN CONSISTENCIA TRANSVERSAL EN LA CUALIDADES DE LA FUERZA MENTAL (MANEJO DE ESTRÉS, RENDIR BAJO PRESIÓN, AUTO CONFIANZA, DEDICACIÓN, COMPROMISO, RESPONSABILIDAD PERSONAL, ETC).</a:t>
            </a:r>
          </a:p>
          <a:p>
            <a:pPr algn="just"/>
            <a:r>
              <a:rPr lang="es-CL" dirty="0"/>
              <a:t>ACTUALMENTE HAY DISTINTAS VISIONES DE LA ESTRUCTURA Y ATRIBUTOS QUE COMPONEN LA FUERZA MENTAL, HABIENDO VARIADAS SUBDIVISIONES DE SUS CARACTERÍSTICAS.</a:t>
            </a:r>
          </a:p>
          <a:p>
            <a:pPr>
              <a:buNone/>
            </a:pPr>
            <a:endParaRPr lang="es-CL" dirty="0"/>
          </a:p>
          <a:p>
            <a:endParaRPr lang="es-CL"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5</a:t>
            </a:fld>
            <a:endParaRPr lang="es-CL"/>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VISTO ANTERIORMENTE</a:t>
            </a:r>
          </a:p>
        </p:txBody>
      </p:sp>
      <p:sp>
        <p:nvSpPr>
          <p:cNvPr id="3" name="2 Marcador de contenido"/>
          <p:cNvSpPr>
            <a:spLocks noGrp="1"/>
          </p:cNvSpPr>
          <p:nvPr>
            <p:ph idx="1"/>
          </p:nvPr>
        </p:nvSpPr>
        <p:spPr/>
        <p:txBody>
          <a:bodyPr>
            <a:normAutofit fontScale="92500" lnSpcReduction="10000"/>
          </a:bodyPr>
          <a:lstStyle/>
          <a:p>
            <a:pPr algn="just"/>
            <a:r>
              <a:rPr lang="es-CL" dirty="0"/>
              <a:t>MODELO JONES Y MOOREHOUSE (2007).</a:t>
            </a:r>
          </a:p>
          <a:p>
            <a:pPr algn="just"/>
            <a:r>
              <a:rPr lang="es-CL" dirty="0"/>
              <a:t>4 PILARES QUE SE UTILIZAN PARA DESARROLLAR ESTRATEGIAS PARA FORTALECER LA VOLUNTAD DE LAS PERSONAS O CREAR ENTORNOS APROPIADOS PARA ESTE FORTALECIMIENTO.</a:t>
            </a:r>
          </a:p>
          <a:p>
            <a:pPr algn="just"/>
            <a:r>
              <a:rPr lang="es-CL" dirty="0"/>
              <a:t>4 PILARES DE LA FUERZA MENTAL:</a:t>
            </a:r>
          </a:p>
          <a:p>
            <a:pPr lvl="1" algn="just"/>
            <a:r>
              <a:rPr lang="es-CL" dirty="0"/>
              <a:t>MOTIVACIÓN</a:t>
            </a:r>
          </a:p>
          <a:p>
            <a:pPr lvl="1" algn="just"/>
            <a:r>
              <a:rPr lang="es-CL" dirty="0"/>
              <a:t>AUTO CONFIANZA</a:t>
            </a:r>
          </a:p>
          <a:p>
            <a:pPr lvl="1" algn="just"/>
            <a:r>
              <a:rPr lang="es-CL" dirty="0"/>
              <a:t>CONCENTRACIÓN</a:t>
            </a:r>
          </a:p>
          <a:p>
            <a:pPr lvl="1" algn="just"/>
            <a:r>
              <a:rPr lang="es-CL" dirty="0"/>
              <a:t>RENDIMIENTO BAJO PRESIÓN</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6</a:t>
            </a:fld>
            <a:endParaRPr lang="es-CL"/>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AHORA VEREMOS</a:t>
            </a:r>
          </a:p>
        </p:txBody>
      </p:sp>
      <p:sp>
        <p:nvSpPr>
          <p:cNvPr id="3" name="2 Marcador de contenido"/>
          <p:cNvSpPr>
            <a:spLocks noGrp="1"/>
          </p:cNvSpPr>
          <p:nvPr>
            <p:ph idx="1"/>
          </p:nvPr>
        </p:nvSpPr>
        <p:spPr/>
        <p:txBody>
          <a:bodyPr>
            <a:normAutofit lnSpcReduction="10000"/>
          </a:bodyPr>
          <a:lstStyle/>
          <a:p>
            <a:pPr algn="just"/>
            <a:r>
              <a:rPr lang="es-CL" dirty="0"/>
              <a:t>REF: UNBEATABLE MIND </a:t>
            </a:r>
            <a:r>
              <a:rPr lang="es-CL" i="1" dirty="0"/>
              <a:t>MENTAL TOUGHNESS </a:t>
            </a:r>
            <a:r>
              <a:rPr lang="es-CL" dirty="0"/>
              <a:t>(MARK DIVINE). NAVY SEALS, PROFESOR UNIVERSITARIO LIDERAZGO.</a:t>
            </a:r>
          </a:p>
          <a:p>
            <a:pPr algn="just"/>
            <a:r>
              <a:rPr lang="es-CL" dirty="0"/>
              <a:t>QUE ES LA FORTALEZA MENTAL:</a:t>
            </a:r>
          </a:p>
          <a:p>
            <a:pPr lvl="1" algn="just"/>
            <a:r>
              <a:rPr lang="es-CL" dirty="0"/>
              <a:t>CONTROL DEL ESTRÉS EN LA ADVERSIDAD.</a:t>
            </a:r>
          </a:p>
          <a:p>
            <a:pPr lvl="1" algn="just"/>
            <a:r>
              <a:rPr lang="es-CL" dirty="0"/>
              <a:t>HABILIDAD PARA ENTENDER Y UTILIZAR LAS PROPIAS REACCIONES BAJO PRESIÓN A MI FAVOR.</a:t>
            </a:r>
          </a:p>
          <a:p>
            <a:pPr lvl="1" algn="just"/>
            <a:r>
              <a:rPr lang="es-CL" dirty="0"/>
              <a:t>PODER DE ENFOQUE Y CONCENTRACIÓN, CONFIANZA Y RESILIENCIA.</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7</a:t>
            </a:fld>
            <a:endParaRPr lang="es-CL"/>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PILARES DE LA FM 4+1</a:t>
            </a:r>
          </a:p>
        </p:txBody>
      </p:sp>
      <p:sp>
        <p:nvSpPr>
          <p:cNvPr id="3" name="2 Marcador de contenido"/>
          <p:cNvSpPr>
            <a:spLocks noGrp="1"/>
          </p:cNvSpPr>
          <p:nvPr>
            <p:ph idx="1"/>
          </p:nvPr>
        </p:nvSpPr>
        <p:spPr/>
        <p:txBody>
          <a:bodyPr>
            <a:normAutofit fontScale="92500" lnSpcReduction="20000"/>
          </a:bodyPr>
          <a:lstStyle/>
          <a:p>
            <a:pPr algn="just"/>
            <a:r>
              <a:rPr lang="es-CL" dirty="0"/>
              <a:t>ENFOCARSE EN LOS OBJETIVOS DE RENDIMIENTO A TRAVÉS DE </a:t>
            </a:r>
            <a:r>
              <a:rPr lang="es-CL" b="1" u="sng" dirty="0"/>
              <a:t>FIJAR OBJETIVOS</a:t>
            </a:r>
            <a:r>
              <a:rPr lang="es-CL" dirty="0"/>
              <a:t>.</a:t>
            </a:r>
          </a:p>
          <a:p>
            <a:pPr algn="just"/>
            <a:r>
              <a:rPr lang="es-CL" dirty="0"/>
              <a:t>MANEJO DEL ESTRÉS MEDIANTE </a:t>
            </a:r>
            <a:r>
              <a:rPr lang="es-CL" b="1" u="sng" dirty="0"/>
              <a:t>CONTROL DE LAS ANSIEDAD.</a:t>
            </a:r>
          </a:p>
          <a:p>
            <a:pPr algn="just"/>
            <a:r>
              <a:rPr lang="es-CL" dirty="0"/>
              <a:t>CREACIÓN Y USO DE EXPERIENCIAS EN LA MENTE MEDIANTE LA </a:t>
            </a:r>
            <a:r>
              <a:rPr lang="es-CL" b="1" u="sng" dirty="0"/>
              <a:t>VISUALIZACIÓN.</a:t>
            </a:r>
          </a:p>
          <a:p>
            <a:pPr algn="just"/>
            <a:r>
              <a:rPr lang="es-CL" dirty="0"/>
              <a:t>SER CONSCIENTE DE LAS CREENCIAS PROPIAS Y SUS EFECTOS MEDIANTE LA </a:t>
            </a:r>
            <a:r>
              <a:rPr lang="es-CL" b="1" u="sng" dirty="0"/>
              <a:t>AUTOREFLEXIÓN</a:t>
            </a:r>
            <a:r>
              <a:rPr lang="es-CL" dirty="0"/>
              <a:t>, Y USARLO A MI FAVOR.</a:t>
            </a:r>
          </a:p>
          <a:p>
            <a:pPr algn="just"/>
            <a:r>
              <a:rPr lang="es-CL" dirty="0"/>
              <a:t>DESARROLLO  DE </a:t>
            </a:r>
            <a:r>
              <a:rPr lang="es-CL" b="1" u="sng" dirty="0"/>
              <a:t>POSICIONES DE FUERZA </a:t>
            </a:r>
            <a:r>
              <a:rPr lang="es-CL" dirty="0"/>
              <a:t>Y PRÁCTICA DE ESTOS MEDIANTE EJERCICIOS.</a:t>
            </a:r>
          </a:p>
          <a:p>
            <a:pPr algn="just"/>
            <a:endParaRPr lang="es-CL" b="1" u="sng"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8</a:t>
            </a:fld>
            <a:endParaRPr lang="es-CL"/>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SE PUEDE ENTRENAR LA FM?</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400" dirty="0"/>
              <a:t>EVIDENCIA CIENTÍFICA DEMUESTRA QUE </a:t>
            </a:r>
            <a:r>
              <a:rPr lang="es-CL" sz="2400" b="1" u="sng" dirty="0"/>
              <a:t>SÍ</a:t>
            </a:r>
            <a:r>
              <a:rPr lang="es-CL" sz="2400" dirty="0"/>
              <a:t> ES POSIBLE.</a:t>
            </a:r>
          </a:p>
          <a:p>
            <a:pPr algn="just"/>
            <a:r>
              <a:rPr lang="es-CL" sz="2400" dirty="0"/>
              <a:t>EJERCICIO DEL AGUA HELADA:</a:t>
            </a:r>
          </a:p>
          <a:p>
            <a:pPr lvl="1" algn="just"/>
            <a:r>
              <a:rPr lang="es-CL" sz="2400" dirty="0"/>
              <a:t>DOS GRUPOS SON SOMETIDOS A UNA PRUEBA DE APNEA ESTÁTICA EN AGUA FRÍA.</a:t>
            </a:r>
          </a:p>
          <a:p>
            <a:pPr lvl="1" algn="just"/>
            <a:r>
              <a:rPr lang="es-CL" sz="2400" dirty="0"/>
              <a:t>DESPUÉS DE UNA MEDICIÓN INICIAL, UNO DE LOS GRUPOS FUE INDUCIDO AL USO DE LOS PILARES 4+1. AMBOS GRUPOS FUERON MEDIDOS NUEVAMENTE.</a:t>
            </a:r>
          </a:p>
          <a:p>
            <a:pPr lvl="1" algn="just"/>
            <a:r>
              <a:rPr lang="es-CL" sz="2400" dirty="0"/>
              <a:t>EL GRUPO DE LOS 4+1 SUPERÓ AL OTRO EN UN 80%.</a:t>
            </a:r>
          </a:p>
          <a:p>
            <a:pPr lvl="1" algn="just"/>
            <a:r>
              <a:rPr lang="es-CL" sz="2400" dirty="0"/>
              <a:t>ESTO DEMUESTRA QUE LAS TÉCNICAS PARA ENTRENAR LA FM LE PERMITIERON A UN GRUPO SUPERAR EL AMBIENTE ADVERSO E INCÓMODO PARA SER EXITOSOS.</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9</a:t>
            </a:fld>
            <a:endParaRPr lang="es-CL"/>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FISIOLOGÍA DEL ESTRÉS</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dirty="0"/>
              <a:t>RESPUESTA HUMANA ANTE EL ESTRÉS:</a:t>
            </a:r>
          </a:p>
          <a:p>
            <a:pPr lvl="1" algn="just"/>
            <a:r>
              <a:rPr lang="es-CL" dirty="0"/>
              <a:t>PELEAR, CORRER O CONGELARSE.</a:t>
            </a:r>
          </a:p>
          <a:p>
            <a:pPr lvl="1" algn="just"/>
            <a:r>
              <a:rPr lang="es-CL" dirty="0"/>
              <a:t>ESTAS SON RESPUESTAS PRIMITIVAS Y AUTOMÁTICAS ANTE EL PELIGRO PERCIBIDO.</a:t>
            </a:r>
          </a:p>
          <a:p>
            <a:pPr lvl="1" algn="just"/>
            <a:r>
              <a:rPr lang="es-CL" dirty="0"/>
              <a:t>INICIAN EL EJE </a:t>
            </a:r>
            <a:r>
              <a:rPr lang="es-CL" b="1" u="sng" dirty="0"/>
              <a:t>HPA</a:t>
            </a:r>
            <a:r>
              <a:rPr lang="es-CL" dirty="0"/>
              <a:t> (HIPOTALAMO-PITUITARIO-ADRENAL).</a:t>
            </a:r>
          </a:p>
          <a:p>
            <a:pPr lvl="1" algn="just"/>
            <a:r>
              <a:rPr lang="es-CL" dirty="0"/>
              <a:t>LIBERA HORMONAS COMO ADRENALINA Y OTRAS.</a:t>
            </a:r>
          </a:p>
          <a:p>
            <a:pPr lvl="1" algn="just"/>
            <a:r>
              <a:rPr lang="es-CL" dirty="0"/>
              <a:t>CONTROLANDO EL HPA SE PUEDE CONTROLAR LAS </a:t>
            </a:r>
            <a:r>
              <a:rPr lang="es-CL" b="1" u="sng" dirty="0"/>
              <a:t>REACCIONES Y EL RENDIMIENTO.</a:t>
            </a:r>
          </a:p>
          <a:p>
            <a:pPr lvl="1" algn="just"/>
            <a:endParaRPr lang="es-CL" dirty="0"/>
          </a:p>
          <a:p>
            <a:pPr algn="just"/>
            <a:endParaRPr lang="es-CL"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10</a:t>
            </a:fld>
            <a:endParaRPr lang="es-CL"/>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FISIOLOGÍA DEL ESTRÉS</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dirty="0"/>
              <a:t>COMO FUNCIONA EL HPA:</a:t>
            </a:r>
          </a:p>
          <a:p>
            <a:pPr lvl="1" algn="just"/>
            <a:r>
              <a:rPr lang="es-CL" b="1" dirty="0"/>
              <a:t>EJE HPA:</a:t>
            </a:r>
            <a:r>
              <a:rPr lang="es-CL" dirty="0"/>
              <a:t> CONTROLA REACCIONES ANTE ESTRÉS O PELIGRO Y REGULA LOS PROCESOS DEL CUERPO.</a:t>
            </a:r>
          </a:p>
          <a:p>
            <a:pPr lvl="1" algn="just"/>
            <a:r>
              <a:rPr lang="es-CL" b="1" dirty="0"/>
              <a:t>SISTEMA NERVIOSO PARASIMPÁTICO: </a:t>
            </a:r>
            <a:r>
              <a:rPr lang="es-CL" dirty="0"/>
              <a:t>CONTROLA FUNCIONES DE DESCANSO Y RECUPERACIÓN.</a:t>
            </a:r>
          </a:p>
          <a:p>
            <a:pPr lvl="1" algn="just"/>
            <a:r>
              <a:rPr lang="es-CL" b="1" dirty="0"/>
              <a:t>SISTEMA NERVIOSO SIMPÁTICO: </a:t>
            </a:r>
            <a:r>
              <a:rPr lang="es-CL" dirty="0"/>
              <a:t>CONTROLA FUNCIONES DE RESPUESTA AL ESTRÉS.</a:t>
            </a:r>
          </a:p>
          <a:p>
            <a:pPr algn="just"/>
            <a:endParaRPr lang="es-CL"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11</a:t>
            </a:fld>
            <a:endParaRPr lang="es-CL"/>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p:txBody>
          <a:bodyPr/>
          <a:lstStyle/>
          <a:p>
            <a:fld id="{D0F52C80-90FB-4AF2-835A-DE11AB4002E6}" type="slidenum">
              <a:rPr lang="es-CL" smtClean="0"/>
              <a:pPr/>
              <a:t>12</a:t>
            </a:fld>
            <a:endParaRPr lang="es-CL"/>
          </a:p>
        </p:txBody>
      </p:sp>
      <p:pic>
        <p:nvPicPr>
          <p:cNvPr id="6" name="5 Marcador de contenido" descr="Figura-1-Ruta-de-activacion-del-eje-hipotalamo-pituitaria-adrenal-HPA-desde-que-es.png"/>
          <p:cNvPicPr>
            <a:picLocks noGrp="1" noChangeAspect="1"/>
          </p:cNvPicPr>
          <p:nvPr>
            <p:ph idx="1"/>
          </p:nvPr>
        </p:nvPicPr>
        <p:blipFill>
          <a:blip r:embed="rId2" cstate="print"/>
          <a:stretch>
            <a:fillRect/>
          </a:stretch>
        </p:blipFill>
        <p:spPr>
          <a:xfrm>
            <a:off x="2051720" y="0"/>
            <a:ext cx="4987635" cy="6858000"/>
          </a:xfrm>
          <a:ln>
            <a:solidFill>
              <a:schemeClr val="tx1"/>
            </a:solid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p:txBody>
          <a:bodyPr/>
          <a:lstStyle/>
          <a:p>
            <a:fld id="{D0F52C80-90FB-4AF2-835A-DE11AB4002E6}" type="slidenum">
              <a:rPr lang="es-CL" smtClean="0"/>
              <a:pPr/>
              <a:t>13</a:t>
            </a:fld>
            <a:endParaRPr lang="es-CL"/>
          </a:p>
        </p:txBody>
      </p:sp>
      <p:pic>
        <p:nvPicPr>
          <p:cNvPr id="7" name="6 Marcador de contenido" descr="sistema autonomo.gif"/>
          <p:cNvPicPr>
            <a:picLocks noGrp="1" noChangeAspect="1"/>
          </p:cNvPicPr>
          <p:nvPr>
            <p:ph idx="1"/>
          </p:nvPr>
        </p:nvPicPr>
        <p:blipFill>
          <a:blip r:embed="rId2" cstate="print"/>
          <a:stretch>
            <a:fillRect/>
          </a:stretch>
        </p:blipFill>
        <p:spPr>
          <a:xfrm>
            <a:off x="0" y="915018"/>
            <a:ext cx="9144000" cy="5394302"/>
          </a:xfrm>
          <a:ln>
            <a:solidFill>
              <a:schemeClr val="tx1"/>
            </a:solid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REACCIÓN FISIOLÓGICA AL ESTRÉS</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800" dirty="0"/>
              <a:t>AUMENTO DE RITMO CARDIACO Y PRESIÓN SANGUÍNEA.</a:t>
            </a:r>
          </a:p>
          <a:p>
            <a:pPr algn="just"/>
            <a:r>
              <a:rPr lang="es-CL" sz="2800" dirty="0"/>
              <a:t>CONTRACCIÓN DE VASOS SANGUÍNEOS.</a:t>
            </a:r>
          </a:p>
          <a:p>
            <a:pPr algn="just"/>
            <a:r>
              <a:rPr lang="es-CL" sz="2800" dirty="0"/>
              <a:t>SANGRE MIGRA A LAS EXTREMIDADES.</a:t>
            </a:r>
          </a:p>
          <a:p>
            <a:pPr algn="just"/>
            <a:r>
              <a:rPr lang="es-CL" sz="2800" dirty="0"/>
              <a:t>TENSIÓN DE LOS MÚSCULOS.</a:t>
            </a:r>
          </a:p>
          <a:p>
            <a:pPr algn="just"/>
            <a:r>
              <a:rPr lang="es-CL" sz="2800" dirty="0"/>
              <a:t>AUMENTO DE LA RESPIRACIÓN.</a:t>
            </a:r>
          </a:p>
          <a:p>
            <a:pPr algn="just"/>
            <a:r>
              <a:rPr lang="es-CL" sz="2800" dirty="0"/>
              <a:t>DILATACIÓN DE LAS PUPILAS.</a:t>
            </a:r>
          </a:p>
          <a:p>
            <a:pPr algn="just"/>
            <a:r>
              <a:rPr lang="es-CL" sz="2800" dirty="0"/>
              <a:t>PALMAS SUDOROSAS.</a:t>
            </a:r>
          </a:p>
          <a:p>
            <a:pPr algn="just"/>
            <a:r>
              <a:rPr lang="es-CL" sz="2800" dirty="0"/>
              <a:t>SUDORACIÓN REDUCIDA.</a:t>
            </a:r>
          </a:p>
          <a:p>
            <a:pPr algn="just"/>
            <a:r>
              <a:rPr lang="es-CL" sz="2800" dirty="0"/>
              <a:t>LIBERACIÓN DE ADRENALINA.</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14</a:t>
            </a:fld>
            <a:endParaRPr lang="es-CL"/>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REACCIÓN COGNITIVA AL ESTRÉS</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800" dirty="0"/>
              <a:t>REDUCCIÓN TEMPORAL DE LA CONCENTRACIÓN, JUICIO Y MEMORIA.</a:t>
            </a:r>
          </a:p>
          <a:p>
            <a:pPr algn="just"/>
            <a:r>
              <a:rPr lang="es-CL" sz="2800" dirty="0"/>
              <a:t>DIFICULTAD PARA CONCENTRARSE.</a:t>
            </a:r>
          </a:p>
          <a:p>
            <a:pPr algn="just"/>
            <a:r>
              <a:rPr lang="es-CL" sz="2800" dirty="0"/>
              <a:t>CONFUSIÓN.</a:t>
            </a:r>
          </a:p>
          <a:p>
            <a:pPr algn="just"/>
            <a:r>
              <a:rPr lang="es-CL" sz="2800" dirty="0"/>
              <a:t>PENSAMIENTOS REPETITIVOS Y FUGACES.</a:t>
            </a:r>
          </a:p>
          <a:p>
            <a:pPr algn="just"/>
            <a:r>
              <a:rPr lang="es-CL" sz="2800" dirty="0"/>
              <a:t>IRA Y RESENTIMIENTO.</a:t>
            </a:r>
          </a:p>
          <a:p>
            <a:pPr algn="just"/>
            <a:r>
              <a:rPr lang="es-CL" sz="2800" dirty="0"/>
              <a:t>SENSACIÓN DE ABRUMACIÓN.</a:t>
            </a:r>
          </a:p>
          <a:p>
            <a:pPr algn="just"/>
            <a:r>
              <a:rPr lang="es-CL" sz="2800" dirty="0"/>
              <a:t>FALTA DE CONFIANZA.</a:t>
            </a:r>
          </a:p>
          <a:p>
            <a:pPr algn="just"/>
            <a:r>
              <a:rPr lang="es-CL" sz="2800" dirty="0"/>
              <a:t>DESEO DE ESCAPAR O ARRANCAR.</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15</a:t>
            </a:fld>
            <a:endParaRPr lang="es-CL"/>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PILARES DE LA FM 4+1</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800" dirty="0"/>
              <a:t>FIJAR METAS Y OBJETIVOS.</a:t>
            </a:r>
          </a:p>
          <a:p>
            <a:pPr algn="just"/>
            <a:endParaRPr lang="es-CL" sz="2800" dirty="0"/>
          </a:p>
          <a:p>
            <a:pPr algn="just"/>
            <a:r>
              <a:rPr lang="es-CL" sz="2800" dirty="0"/>
              <a:t>CONTROL DE LAS REACCIONES.</a:t>
            </a:r>
          </a:p>
          <a:p>
            <a:pPr algn="just"/>
            <a:endParaRPr lang="es-CL" sz="2800" dirty="0"/>
          </a:p>
          <a:p>
            <a:pPr algn="just"/>
            <a:r>
              <a:rPr lang="es-CL" sz="2800" dirty="0"/>
              <a:t>VISUALIZACIÓN.</a:t>
            </a:r>
          </a:p>
          <a:p>
            <a:pPr algn="just"/>
            <a:endParaRPr lang="es-CL" sz="2800" dirty="0"/>
          </a:p>
          <a:p>
            <a:pPr algn="just"/>
            <a:r>
              <a:rPr lang="es-CL" sz="2800" dirty="0"/>
              <a:t>AUTOREFLEXIÓN.</a:t>
            </a:r>
          </a:p>
          <a:p>
            <a:pPr algn="just"/>
            <a:endParaRPr lang="es-CL" sz="2800" dirty="0"/>
          </a:p>
          <a:p>
            <a:pPr algn="just"/>
            <a:r>
              <a:rPr lang="es-CL" sz="2800" dirty="0"/>
              <a:t>POSICIONES DE FUERZA.</a:t>
            </a:r>
          </a:p>
          <a:p>
            <a:pPr algn="just"/>
            <a:endParaRPr lang="es-CL" sz="2800"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16</a:t>
            </a:fld>
            <a:endParaRPr lang="es-CL"/>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FIJAR METAS Y OBJETIVOS</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800" dirty="0"/>
              <a:t>CONCENTRARSE EN LOS LOGROS Y HABILIDADES DESEADAS.</a:t>
            </a:r>
          </a:p>
          <a:p>
            <a:pPr algn="just"/>
            <a:r>
              <a:rPr lang="es-CL" sz="2800" dirty="0"/>
              <a:t>OBJETIVOS DE RESULTADO:</a:t>
            </a:r>
          </a:p>
          <a:p>
            <a:pPr lvl="1" algn="just"/>
            <a:r>
              <a:rPr lang="es-CL" sz="2400" dirty="0"/>
              <a:t>ENFOCARSE EN LO QUE QUIERO ALCANZAR.</a:t>
            </a:r>
          </a:p>
          <a:p>
            <a:pPr lvl="1" algn="just"/>
            <a:r>
              <a:rPr lang="es-CL" sz="2400" dirty="0"/>
              <a:t>HITOS INTERMEDIOS.</a:t>
            </a:r>
          </a:p>
          <a:p>
            <a:pPr lvl="1" algn="just"/>
            <a:r>
              <a:rPr lang="es-CL" sz="2400" dirty="0"/>
              <a:t>PROGRESO.</a:t>
            </a:r>
          </a:p>
          <a:p>
            <a:pPr lvl="1" algn="just"/>
            <a:r>
              <a:rPr lang="es-CL" sz="2400" dirty="0"/>
              <a:t>LOGROS.</a:t>
            </a:r>
          </a:p>
          <a:p>
            <a:pPr algn="just"/>
            <a:r>
              <a:rPr lang="es-CL" sz="2800" dirty="0"/>
              <a:t>OBJETIVOS DE PROCESO:</a:t>
            </a:r>
          </a:p>
          <a:p>
            <a:pPr lvl="1" algn="just"/>
            <a:r>
              <a:rPr lang="es-CL" sz="2400" dirty="0"/>
              <a:t>ENFOCARSE EN EL CÓMO.</a:t>
            </a:r>
          </a:p>
          <a:p>
            <a:pPr lvl="1" algn="just"/>
            <a:r>
              <a:rPr lang="es-CL" sz="2400" dirty="0"/>
              <a:t>COSAS DENTRO DE MI CONTROL.</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17</a:t>
            </a:fld>
            <a:endParaRPr lang="es-CL"/>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POR QUÉ FIJAR OBJETIVOS FUNCIONA</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800" dirty="0"/>
              <a:t>DIRIGE LA ATENCIÓN A ELEMENTOS IMPORTANTES DE UNA HABILIDAD QUE SE DESEA APRENDER.</a:t>
            </a:r>
          </a:p>
          <a:p>
            <a:pPr algn="just"/>
            <a:endParaRPr lang="es-CL" sz="2800" dirty="0"/>
          </a:p>
          <a:p>
            <a:pPr algn="just"/>
            <a:r>
              <a:rPr lang="es-CL" sz="2800" dirty="0"/>
              <a:t>POTENCIA Y ORIENTA EL ESFUERZO.</a:t>
            </a:r>
            <a:endParaRPr lang="es-CL" sz="2400" dirty="0"/>
          </a:p>
          <a:p>
            <a:pPr algn="just"/>
            <a:endParaRPr lang="es-CL" sz="2800" dirty="0"/>
          </a:p>
          <a:p>
            <a:pPr algn="just"/>
            <a:r>
              <a:rPr lang="es-CL" sz="2800" dirty="0"/>
              <a:t>POTENCIA Y PROLONGA LA PERSISTENCIA</a:t>
            </a:r>
          </a:p>
          <a:p>
            <a:pPr algn="just"/>
            <a:endParaRPr lang="es-CL" sz="2800" dirty="0"/>
          </a:p>
          <a:p>
            <a:pPr algn="just"/>
            <a:r>
              <a:rPr lang="es-CL" sz="2800" dirty="0"/>
              <a:t>HABILITA EL DESARROLLO DE NUEVAS ESTRATEGIAS DE APRENDIZAJE.</a:t>
            </a:r>
            <a:endParaRPr lang="es-CL"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18</a:t>
            </a:fld>
            <a:endParaRPr lang="es-CL"/>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PRINCIPIOS DE LA FIJACIÓN DE OBJETIVOS</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800" dirty="0"/>
              <a:t>SEGMENTAR: SUBDIVIDIR UN OBJETIVO A LARGO PLAZO, EN TRAMOS DE TIEMPO Y OBJETIVOS INETRMEDIOS MÁS FÁCILES DE MANEJAR.</a:t>
            </a:r>
          </a:p>
          <a:p>
            <a:pPr algn="just"/>
            <a:endParaRPr lang="es-CL" sz="2800" dirty="0"/>
          </a:p>
          <a:p>
            <a:pPr algn="just"/>
            <a:r>
              <a:rPr lang="es-CL" sz="2800" dirty="0"/>
              <a:t>FIJAR METAS ESPECÍFICAS Y MEDIBLES.</a:t>
            </a:r>
          </a:p>
          <a:p>
            <a:pPr algn="just"/>
            <a:endParaRPr lang="es-CL" sz="2800" dirty="0"/>
          </a:p>
          <a:p>
            <a:pPr algn="just"/>
            <a:r>
              <a:rPr lang="es-CL" sz="2800" dirty="0"/>
              <a:t>FIJAR METAS DIFÍCILES PERO REALISTAS.</a:t>
            </a:r>
          </a:p>
          <a:p>
            <a:pPr algn="just"/>
            <a:endParaRPr lang="es-CL" sz="2800" dirty="0"/>
          </a:p>
          <a:p>
            <a:pPr algn="just"/>
            <a:r>
              <a:rPr lang="es-CL" sz="2800" dirty="0"/>
              <a:t>FIJAR METAS A CORTO Y LARGO PLAZO.</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19</a:t>
            </a:fld>
            <a:endParaRPr lang="es-CL"/>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L" sz="4000" dirty="0"/>
              <a:t>DEFINIR OBJETIVOS EFECTIVOS S.M.A.R.T</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800" dirty="0"/>
              <a:t>S: 	ESPECÍFICO.</a:t>
            </a:r>
          </a:p>
          <a:p>
            <a:pPr algn="just"/>
            <a:r>
              <a:rPr lang="es-CL" sz="2800" dirty="0"/>
              <a:t>M: 	MEDIBLE.</a:t>
            </a:r>
          </a:p>
          <a:p>
            <a:pPr algn="just"/>
            <a:r>
              <a:rPr lang="es-CL" sz="2800" dirty="0"/>
              <a:t>A: 	ALCANZABLE.</a:t>
            </a:r>
          </a:p>
          <a:p>
            <a:pPr algn="just"/>
            <a:r>
              <a:rPr lang="es-CL" sz="2800" dirty="0"/>
              <a:t>R: 	REALISTA.</a:t>
            </a:r>
          </a:p>
          <a:p>
            <a:pPr algn="just"/>
            <a:r>
              <a:rPr lang="es-CL" sz="2800" dirty="0"/>
              <a:t>T: 	A TIEMPO.</a:t>
            </a:r>
          </a:p>
          <a:p>
            <a:pPr algn="just"/>
            <a:endParaRPr lang="es-CL" sz="2800" dirty="0"/>
          </a:p>
          <a:p>
            <a:pPr algn="just"/>
            <a:r>
              <a:rPr lang="es-CL" sz="2800" dirty="0"/>
              <a:t>EJEMPLO: “COMPLETARÉ LA NATACIÓN DE 500 MTS EN 13:00 MINUTOS AL FINAL DE LA TERCERA SEMANA DE NIVELACIÓN.”</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20</a:t>
            </a:fld>
            <a:endParaRPr lang="es-CL"/>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ERRORES EN LA FIJACIÓN DE OBJETIVOS</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800" dirty="0"/>
              <a:t>OBJETIVOS POCO CLARAS.</a:t>
            </a:r>
          </a:p>
          <a:p>
            <a:pPr algn="just"/>
            <a:r>
              <a:rPr lang="es-CL" sz="2800" dirty="0"/>
              <a:t>FIJAR DEMASIADOS DENTRO DE POCO TIEMPO.</a:t>
            </a:r>
          </a:p>
          <a:p>
            <a:pPr algn="just"/>
            <a:r>
              <a:rPr lang="es-CL" sz="2800" dirty="0"/>
              <a:t>OBJETIVOS RÍGIDAS E INFLEXIBLES-PROBLEMAS PARA ADAPTARSE.</a:t>
            </a:r>
          </a:p>
          <a:p>
            <a:pPr algn="just"/>
            <a:r>
              <a:rPr lang="es-CL" sz="2800" dirty="0"/>
              <a:t>FALTA DE OBJETIVOS INTERMEDIOS.</a:t>
            </a:r>
          </a:p>
          <a:p>
            <a:pPr algn="just"/>
            <a:r>
              <a:rPr lang="es-CL" sz="2800" dirty="0"/>
              <a:t>NO EFECTUAR SEGUIMIENTO Y EVALUACIÓN.</a:t>
            </a:r>
          </a:p>
          <a:p>
            <a:pPr algn="just"/>
            <a:r>
              <a:rPr lang="es-CL" sz="2800" dirty="0"/>
              <a:t>NO CONSIDERAR DIFERENCIAS INDIVIDUALES ENTRE PERSONAS.</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21</a:t>
            </a:fld>
            <a:endParaRPr lang="es-CL"/>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VISIÓN Y FIJACIÓN </a:t>
            </a:r>
            <a:r>
              <a:rPr lang="es-CL"/>
              <a:t>DE OBJETIVOS</a:t>
            </a:r>
            <a:endParaRPr lang="es-CL" dirty="0"/>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800" dirty="0"/>
              <a:t>CONECTAR TUS </a:t>
            </a:r>
            <a:r>
              <a:rPr lang="es-CL" sz="2800" b="1" u="sng" dirty="0"/>
              <a:t>OBJETIVOS</a:t>
            </a:r>
            <a:r>
              <a:rPr lang="es-CL" sz="2800" dirty="0"/>
              <a:t> A CORTO, MEDIANO Y LARGO PLAZO A TU </a:t>
            </a:r>
            <a:r>
              <a:rPr lang="es-CL" sz="2800" b="1" u="sng" dirty="0"/>
              <a:t>VISIÓN DE VIDA</a:t>
            </a:r>
            <a:r>
              <a:rPr lang="es-CL" sz="2800" dirty="0"/>
              <a:t>.</a:t>
            </a:r>
          </a:p>
          <a:p>
            <a:pPr algn="just">
              <a:buNone/>
            </a:pPr>
            <a:endParaRPr lang="es-CL" sz="2800"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22</a:t>
            </a:fld>
            <a:endParaRPr lang="es-CL"/>
          </a:p>
        </p:txBody>
      </p:sp>
      <p:graphicFrame>
        <p:nvGraphicFramePr>
          <p:cNvPr id="7" name="6 Tabla"/>
          <p:cNvGraphicFramePr>
            <a:graphicFrameLocks noGrp="1"/>
          </p:cNvGraphicFramePr>
          <p:nvPr/>
        </p:nvGraphicFramePr>
        <p:xfrm>
          <a:off x="755576" y="2492896"/>
          <a:ext cx="7488831" cy="3811880"/>
        </p:xfrm>
        <a:graphic>
          <a:graphicData uri="http://schemas.openxmlformats.org/drawingml/2006/table">
            <a:tbl>
              <a:tblPr firstRow="1" bandRow="1">
                <a:tableStyleId>{616DA210-FB5B-4158-B5E0-FEB733F419BA}</a:tableStyleId>
              </a:tblPr>
              <a:tblGrid>
                <a:gridCol w="2496277">
                  <a:extLst>
                    <a:ext uri="{9D8B030D-6E8A-4147-A177-3AD203B41FA5}">
                      <a16:colId xmlns:a16="http://schemas.microsoft.com/office/drawing/2014/main" val="20000"/>
                    </a:ext>
                  </a:extLst>
                </a:gridCol>
                <a:gridCol w="2496277">
                  <a:extLst>
                    <a:ext uri="{9D8B030D-6E8A-4147-A177-3AD203B41FA5}">
                      <a16:colId xmlns:a16="http://schemas.microsoft.com/office/drawing/2014/main" val="20001"/>
                    </a:ext>
                  </a:extLst>
                </a:gridCol>
                <a:gridCol w="2496277">
                  <a:extLst>
                    <a:ext uri="{9D8B030D-6E8A-4147-A177-3AD203B41FA5}">
                      <a16:colId xmlns:a16="http://schemas.microsoft.com/office/drawing/2014/main" val="20002"/>
                    </a:ext>
                  </a:extLst>
                </a:gridCol>
              </a:tblGrid>
              <a:tr h="1800200">
                <a:tc>
                  <a:txBody>
                    <a:bodyPr/>
                    <a:lstStyle/>
                    <a:p>
                      <a:r>
                        <a:rPr lang="es-CL" dirty="0"/>
                        <a:t>MI VISIÓN A 5 AÑOS ES:</a:t>
                      </a:r>
                    </a:p>
                  </a:txBody>
                  <a:tcPr/>
                </a:tc>
                <a:tc>
                  <a:txBody>
                    <a:bodyPr/>
                    <a:lstStyle/>
                    <a:p>
                      <a:r>
                        <a:rPr lang="es-CL" dirty="0"/>
                        <a:t>MI VISIÓN A 3 AÑOS ES:</a:t>
                      </a:r>
                    </a:p>
                    <a:p>
                      <a:r>
                        <a:rPr lang="es-CL" b="0" dirty="0"/>
                        <a:t>Pasos a seguir para llegar a esto:</a:t>
                      </a:r>
                    </a:p>
                    <a:p>
                      <a:r>
                        <a:rPr lang="es-CL" dirty="0"/>
                        <a:t>1</a:t>
                      </a:r>
                    </a:p>
                    <a:p>
                      <a:r>
                        <a:rPr lang="es-CL" dirty="0"/>
                        <a:t>2</a:t>
                      </a:r>
                    </a:p>
                    <a:p>
                      <a:r>
                        <a:rPr lang="es-CL" dirty="0"/>
                        <a:t>3</a:t>
                      </a:r>
                    </a:p>
                  </a:txBody>
                  <a:tcPr/>
                </a:tc>
                <a:tc>
                  <a:txBody>
                    <a:bodyPr/>
                    <a:lstStyle/>
                    <a:p>
                      <a:r>
                        <a:rPr lang="es-CL" dirty="0"/>
                        <a:t>MI VISIÓN A 1</a:t>
                      </a:r>
                      <a:r>
                        <a:rPr lang="es-CL" baseline="0" dirty="0"/>
                        <a:t> AÑO ES:</a:t>
                      </a:r>
                    </a:p>
                    <a:p>
                      <a:r>
                        <a:rPr lang="es-CL" b="0" dirty="0"/>
                        <a:t>Pasos a seguir para llegar a esto:</a:t>
                      </a:r>
                    </a:p>
                    <a:p>
                      <a:r>
                        <a:rPr lang="es-CL" dirty="0"/>
                        <a:t>1</a:t>
                      </a:r>
                    </a:p>
                    <a:p>
                      <a:r>
                        <a:rPr lang="es-CL" dirty="0"/>
                        <a:t>2</a:t>
                      </a:r>
                    </a:p>
                    <a:p>
                      <a:r>
                        <a:rPr lang="es-CL" dirty="0"/>
                        <a:t>3</a:t>
                      </a:r>
                    </a:p>
                  </a:txBody>
                  <a:tcPr/>
                </a:tc>
                <a:extLst>
                  <a:ext uri="{0D108BD9-81ED-4DB2-BD59-A6C34878D82A}">
                    <a16:rowId xmlns:a16="http://schemas.microsoft.com/office/drawing/2014/main" val="10000"/>
                  </a:ext>
                </a:extLst>
              </a:tr>
              <a:tr h="1800200">
                <a:tc>
                  <a:txBody>
                    <a:bodyPr/>
                    <a:lstStyle/>
                    <a:p>
                      <a:r>
                        <a:rPr lang="es-CL" b="1" dirty="0"/>
                        <a:t>MI OBJETIVO A 3</a:t>
                      </a:r>
                      <a:r>
                        <a:rPr lang="es-CL" b="1" baseline="0" dirty="0"/>
                        <a:t> MESES ES:</a:t>
                      </a:r>
                    </a:p>
                    <a:p>
                      <a:r>
                        <a:rPr lang="es-CL" b="0" dirty="0"/>
                        <a:t>Pasos a seguir para llegar a esto:</a:t>
                      </a:r>
                    </a:p>
                    <a:p>
                      <a:r>
                        <a:rPr lang="es-CL" dirty="0"/>
                        <a:t>1</a:t>
                      </a:r>
                    </a:p>
                    <a:p>
                      <a:r>
                        <a:rPr lang="es-CL" dirty="0"/>
                        <a:t>2</a:t>
                      </a:r>
                    </a:p>
                    <a:p>
                      <a:r>
                        <a:rPr lang="es-CL" dirty="0"/>
                        <a:t>3</a:t>
                      </a:r>
                    </a:p>
                  </a:txBody>
                  <a:tcPr/>
                </a:tc>
                <a:tc>
                  <a:txBody>
                    <a:bodyPr/>
                    <a:lstStyle/>
                    <a:p>
                      <a:r>
                        <a:rPr lang="es-CL" b="1" dirty="0"/>
                        <a:t>MI OBJETIVO MENSUAL ES:</a:t>
                      </a:r>
                    </a:p>
                    <a:p>
                      <a:r>
                        <a:rPr lang="es-CL" b="0" dirty="0"/>
                        <a:t>Pasos a seguir para llegar a esto:</a:t>
                      </a:r>
                    </a:p>
                    <a:p>
                      <a:r>
                        <a:rPr lang="es-CL" dirty="0"/>
                        <a:t>1</a:t>
                      </a:r>
                    </a:p>
                    <a:p>
                      <a:r>
                        <a:rPr lang="es-CL" dirty="0"/>
                        <a:t>2</a:t>
                      </a:r>
                    </a:p>
                    <a:p>
                      <a:r>
                        <a:rPr lang="es-CL" dirty="0"/>
                        <a:t>3</a:t>
                      </a:r>
                    </a:p>
                  </a:txBody>
                  <a:tcPr/>
                </a:tc>
                <a:tc>
                  <a:txBody>
                    <a:bodyPr/>
                    <a:lstStyle/>
                    <a:p>
                      <a:r>
                        <a:rPr lang="es-CL" b="1" dirty="0"/>
                        <a:t>MI OBJETIVO</a:t>
                      </a:r>
                      <a:r>
                        <a:rPr lang="es-CL" b="1" baseline="0" dirty="0"/>
                        <a:t> SEMANAL ES:</a:t>
                      </a:r>
                    </a:p>
                    <a:p>
                      <a:r>
                        <a:rPr lang="es-CL" b="0" dirty="0"/>
                        <a:t>Pasos a seguir para llegar a esto:</a:t>
                      </a:r>
                    </a:p>
                    <a:p>
                      <a:r>
                        <a:rPr lang="es-CL" dirty="0"/>
                        <a:t>1</a:t>
                      </a:r>
                    </a:p>
                    <a:p>
                      <a:r>
                        <a:rPr lang="es-CL" dirty="0"/>
                        <a:t>2</a:t>
                      </a:r>
                    </a:p>
                    <a:p>
                      <a:r>
                        <a:rPr lang="es-CL" dirty="0"/>
                        <a:t>3</a:t>
                      </a:r>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CURVA DEL DESEMPEÑO HUMANO</a:t>
            </a:r>
          </a:p>
        </p:txBody>
      </p:sp>
      <p:pic>
        <p:nvPicPr>
          <p:cNvPr id="6" name="5 Marcador de contenido" descr="estrés.png"/>
          <p:cNvPicPr>
            <a:picLocks noGrp="1" noChangeAspect="1"/>
          </p:cNvPicPr>
          <p:nvPr>
            <p:ph idx="1"/>
          </p:nvPr>
        </p:nvPicPr>
        <p:blipFill>
          <a:blip r:embed="rId2" cstate="print"/>
          <a:stretch>
            <a:fillRect/>
          </a:stretch>
        </p:blipFill>
        <p:spPr>
          <a:xfrm>
            <a:off x="251520" y="1628800"/>
            <a:ext cx="8698435" cy="4536504"/>
          </a:xfrm>
          <a:ln>
            <a:solidFill>
              <a:schemeClr val="tx1"/>
            </a:solidFill>
          </a:ln>
        </p:spPr>
      </p:pic>
      <p:sp>
        <p:nvSpPr>
          <p:cNvPr id="4" name="3 Marcador de número de diapositiva"/>
          <p:cNvSpPr>
            <a:spLocks noGrp="1"/>
          </p:cNvSpPr>
          <p:nvPr>
            <p:ph type="sldNum" sz="quarter" idx="12"/>
          </p:nvPr>
        </p:nvSpPr>
        <p:spPr/>
        <p:txBody>
          <a:bodyPr/>
          <a:lstStyle/>
          <a:p>
            <a:fld id="{D0F52C80-90FB-4AF2-835A-DE11AB4002E6}" type="slidenum">
              <a:rPr lang="es-CL" smtClean="0"/>
              <a:pPr/>
              <a:t>23</a:t>
            </a:fld>
            <a:endParaRPr lang="es-CL"/>
          </a:p>
        </p:txBody>
      </p:sp>
      <p:pic>
        <p:nvPicPr>
          <p:cNvPr id="11" name="10 Imagen" descr="estres-laboraaaaal.jpg"/>
          <p:cNvPicPr>
            <a:picLocks noChangeAspect="1"/>
          </p:cNvPicPr>
          <p:nvPr/>
        </p:nvPicPr>
        <p:blipFill>
          <a:blip r:embed="rId3" cstate="print"/>
          <a:stretch>
            <a:fillRect/>
          </a:stretch>
        </p:blipFill>
        <p:spPr>
          <a:xfrm>
            <a:off x="6804248" y="3068960"/>
            <a:ext cx="2016224" cy="1499874"/>
          </a:xfrm>
          <a:prstGeom prst="rect">
            <a:avLst/>
          </a:prstGeom>
        </p:spPr>
      </p:pic>
      <p:pic>
        <p:nvPicPr>
          <p:cNvPr id="12" name="11 Imagen" descr="descarga.jpg"/>
          <p:cNvPicPr>
            <a:picLocks noChangeAspect="1"/>
          </p:cNvPicPr>
          <p:nvPr/>
        </p:nvPicPr>
        <p:blipFill>
          <a:blip r:embed="rId4" cstate="print"/>
          <a:stretch>
            <a:fillRect/>
          </a:stretch>
        </p:blipFill>
        <p:spPr>
          <a:xfrm>
            <a:off x="899592" y="3140968"/>
            <a:ext cx="2236402" cy="1080120"/>
          </a:xfrm>
          <a:prstGeom prst="rect">
            <a:avLst/>
          </a:prstGeom>
        </p:spPr>
      </p:pic>
      <p:pic>
        <p:nvPicPr>
          <p:cNvPr id="13" name="12 Imagen" descr="5-supercharged-ways-to-be-Productive-in-Stressful-Times-e1581666910744.png"/>
          <p:cNvPicPr>
            <a:picLocks noChangeAspect="1"/>
          </p:cNvPicPr>
          <p:nvPr/>
        </p:nvPicPr>
        <p:blipFill>
          <a:blip r:embed="rId5" cstate="print"/>
          <a:srcRect l="46220" t="9676" r="4635" b="7995"/>
          <a:stretch>
            <a:fillRect/>
          </a:stretch>
        </p:blipFill>
        <p:spPr>
          <a:xfrm>
            <a:off x="4211960" y="2924944"/>
            <a:ext cx="1296144" cy="1628489"/>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CONTROL DEL ESTRÉS</a:t>
            </a:r>
          </a:p>
        </p:txBody>
      </p:sp>
      <p:sp>
        <p:nvSpPr>
          <p:cNvPr id="3" name="2 Marcador de contenido"/>
          <p:cNvSpPr>
            <a:spLocks noGrp="1"/>
          </p:cNvSpPr>
          <p:nvPr>
            <p:ph idx="1"/>
          </p:nvPr>
        </p:nvSpPr>
        <p:spPr>
          <a:xfrm>
            <a:off x="395536" y="1340768"/>
            <a:ext cx="8496944" cy="5040560"/>
          </a:xfrm>
        </p:spPr>
        <p:txBody>
          <a:bodyPr>
            <a:noAutofit/>
          </a:bodyPr>
          <a:lstStyle/>
          <a:p>
            <a:pPr algn="just"/>
            <a:r>
              <a:rPr lang="es-CL" sz="2800" dirty="0"/>
              <a:t>RESPIRACIÓN DIAFRAGMÁTICA PROFUNDA.</a:t>
            </a:r>
          </a:p>
          <a:p>
            <a:pPr algn="just"/>
            <a:r>
              <a:rPr lang="es-CL" sz="2800" dirty="0"/>
              <a:t>TEORÍA DE 4:</a:t>
            </a:r>
          </a:p>
          <a:p>
            <a:pPr lvl="1" algn="just"/>
            <a:r>
              <a:rPr lang="es-CL" sz="2400" dirty="0"/>
              <a:t>INHALAR EN 4 SEGUNDOS.</a:t>
            </a:r>
          </a:p>
          <a:p>
            <a:pPr lvl="1" algn="just"/>
            <a:r>
              <a:rPr lang="es-CL" sz="2400" dirty="0"/>
              <a:t>EXHALAR EN 4 SEGUNDOS.</a:t>
            </a:r>
          </a:p>
          <a:p>
            <a:pPr lvl="1" algn="just"/>
            <a:r>
              <a:rPr lang="es-CL" sz="2400" dirty="0"/>
              <a:t>REPETIR POR 4-6 MINUTOS.</a:t>
            </a:r>
          </a:p>
          <a:p>
            <a:pPr algn="just"/>
            <a:r>
              <a:rPr lang="es-CL" sz="2800" dirty="0"/>
              <a:t>POR QUÉ FUNCIONA:</a:t>
            </a:r>
          </a:p>
          <a:p>
            <a:pPr lvl="1" algn="just"/>
            <a:r>
              <a:rPr lang="es-CL" sz="2400" dirty="0"/>
              <a:t>NORMALIZA RESPUESTA DE ESTRÉS HUMANA (REGULA LOS SINTOMAS DEL ESTRÉS).</a:t>
            </a:r>
          </a:p>
          <a:p>
            <a:pPr lvl="1" algn="just"/>
            <a:r>
              <a:rPr lang="es-CL" sz="2400" dirty="0"/>
              <a:t>OBLIGA A LA PERSONA A CONCENTRARSE EN EL ESTRESOR MIENTRAS SE RELAJA MEDIANTE LA RESPIRACIÓN.</a:t>
            </a:r>
          </a:p>
          <a:p>
            <a:pPr lvl="1" algn="just"/>
            <a:r>
              <a:rPr lang="es-CL" sz="2400" dirty="0"/>
              <a:t>CENTRA Y ENFOCA LA MENTE.</a:t>
            </a:r>
          </a:p>
          <a:p>
            <a:pPr algn="just">
              <a:buNone/>
            </a:pPr>
            <a:endParaRPr lang="es-CL" sz="2800"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24</a:t>
            </a:fld>
            <a:endParaRPr lang="es-CL"/>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VISUALIZACIÓN</a:t>
            </a:r>
          </a:p>
        </p:txBody>
      </p:sp>
      <p:sp>
        <p:nvSpPr>
          <p:cNvPr id="3" name="2 Marcador de contenido"/>
          <p:cNvSpPr>
            <a:spLocks noGrp="1"/>
          </p:cNvSpPr>
          <p:nvPr>
            <p:ph idx="1"/>
          </p:nvPr>
        </p:nvSpPr>
        <p:spPr>
          <a:xfrm>
            <a:off x="395536" y="1340768"/>
            <a:ext cx="8496944" cy="5841599"/>
          </a:xfrm>
        </p:spPr>
        <p:txBody>
          <a:bodyPr>
            <a:normAutofit/>
          </a:bodyPr>
          <a:lstStyle/>
          <a:p>
            <a:pPr algn="just"/>
            <a:r>
              <a:rPr lang="es-CL" sz="2400" dirty="0"/>
              <a:t>VISUALIZACIÓN.</a:t>
            </a:r>
          </a:p>
          <a:p>
            <a:pPr lvl="1" algn="just"/>
            <a:r>
              <a:rPr lang="es-CL" sz="2000" dirty="0"/>
              <a:t>CREAR O RECREAR UNA EXPERIENCIA EN LA MENTE.</a:t>
            </a:r>
          </a:p>
          <a:p>
            <a:pPr lvl="1" algn="just"/>
            <a:r>
              <a:rPr lang="es-CL" sz="2000" dirty="0"/>
              <a:t>CON PASOS METÓDICOS, RECREAR USANDO SOLO LA IMAGINACIÓN UN EJERCICIO O PRUEBA.</a:t>
            </a:r>
          </a:p>
          <a:p>
            <a:pPr lvl="1" algn="just"/>
            <a:endParaRPr lang="es-CL" sz="2000" dirty="0"/>
          </a:p>
          <a:p>
            <a:pPr algn="just"/>
            <a:r>
              <a:rPr lang="es-CL" sz="2400" dirty="0"/>
              <a:t>POR QUÉ FUNCIONA?</a:t>
            </a:r>
          </a:p>
          <a:p>
            <a:pPr lvl="1" algn="just"/>
            <a:r>
              <a:rPr lang="es-CL" sz="2000" dirty="0"/>
              <a:t>EVENTOS VÍVIDAMENTE IMAGINADOS ESTIMULAN LAS RESPUESTAS FÍSICAS Y EL SISTEMA NERVIOSO DE FORMA SIMILAR A CUANDO OCURREN EN LA REALIDAD ESOS EVENTOS.</a:t>
            </a:r>
          </a:p>
          <a:p>
            <a:pPr lvl="1" algn="just"/>
            <a:r>
              <a:rPr lang="es-CL" sz="2000" dirty="0"/>
              <a:t>LA VISUALIZACIÓN INICIA UN PROGRAMA MOTOR EN EL SNC.</a:t>
            </a:r>
          </a:p>
          <a:p>
            <a:pPr lvl="1" algn="just"/>
            <a:r>
              <a:rPr lang="es-CL" sz="2000" dirty="0"/>
              <a:t>PROMUEVE LA CONCENTRACIÓN, REDUCE LA ANSIEDAD Y AUMENTA LA CONFIANZA EN EL INDIVIDUO.</a:t>
            </a:r>
          </a:p>
          <a:p>
            <a:pPr lvl="1" algn="just">
              <a:buNone/>
            </a:pPr>
            <a:r>
              <a:rPr lang="es-CL" sz="2000" b="1" dirty="0"/>
              <a:t>** SI SE HACE DE MANERA CORRECTA, LA PRIMERA VEZ QUE VIVES LA EXPERIENCIA DE FORMA “REAL”, ES EN REALIDAD LA SEGUNDA VEZ.</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25</a:t>
            </a:fld>
            <a:endParaRPr lang="es-CL"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VISUALIZACIÓN </a:t>
            </a:r>
          </a:p>
        </p:txBody>
      </p:sp>
      <p:sp>
        <p:nvSpPr>
          <p:cNvPr id="3" name="2 Marcador de contenido"/>
          <p:cNvSpPr>
            <a:spLocks noGrp="1"/>
          </p:cNvSpPr>
          <p:nvPr>
            <p:ph idx="1"/>
          </p:nvPr>
        </p:nvSpPr>
        <p:spPr>
          <a:xfrm>
            <a:off x="395536" y="1340768"/>
            <a:ext cx="8568952" cy="4968552"/>
          </a:xfrm>
        </p:spPr>
        <p:txBody>
          <a:bodyPr>
            <a:normAutofit/>
          </a:bodyPr>
          <a:lstStyle/>
          <a:p>
            <a:pPr algn="just"/>
            <a:r>
              <a:rPr lang="es-CL" dirty="0"/>
              <a:t>INVOLUCRA TODOS TUS SENTIDOS.</a:t>
            </a:r>
          </a:p>
          <a:p>
            <a:pPr lvl="1" algn="just"/>
            <a:r>
              <a:rPr lang="es-CL" dirty="0"/>
              <a:t>VE: TU CUERPO HACIENDO UNA TÉCNICA LATERAL PERFECTA A MEDIDA QUE AVANZAS EN EL AGUA. </a:t>
            </a:r>
          </a:p>
          <a:p>
            <a:pPr lvl="1" algn="just"/>
            <a:r>
              <a:rPr lang="es-CL" dirty="0"/>
              <a:t>SIENTE: LA POSICIÓN DE TU PIERNA Y SU MOVIMIENTO DURANTE EL PATEO DE TIJERA. EL AGUA FRIA PASANDO POR TU CUERPO.</a:t>
            </a:r>
          </a:p>
          <a:p>
            <a:pPr lvl="1" algn="just"/>
            <a:r>
              <a:rPr lang="es-CL" dirty="0"/>
              <a:t>ESCUCHA: LAS BURBUJAS QUE SALEN DEL AGUA CUANDO EXHALAS EN CADA </a:t>
            </a:r>
          </a:p>
          <a:p>
            <a:pPr lvl="1" algn="just"/>
            <a:r>
              <a:rPr lang="es-CL" dirty="0"/>
              <a:t>HUELE: EL CLORO DE LA PISCINA.</a:t>
            </a:r>
          </a:p>
          <a:p>
            <a:pPr lvl="1" algn="just"/>
            <a:endParaRPr lang="es-CL" b="1"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26</a:t>
            </a:fld>
            <a:endParaRPr lang="es-CL"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VISUALIZACIÓN </a:t>
            </a:r>
          </a:p>
        </p:txBody>
      </p:sp>
      <p:sp>
        <p:nvSpPr>
          <p:cNvPr id="3" name="2 Marcador de contenido"/>
          <p:cNvSpPr>
            <a:spLocks noGrp="1"/>
          </p:cNvSpPr>
          <p:nvPr>
            <p:ph idx="1"/>
          </p:nvPr>
        </p:nvSpPr>
        <p:spPr>
          <a:xfrm>
            <a:off x="395536" y="1340768"/>
            <a:ext cx="8568952" cy="4968552"/>
          </a:xfrm>
        </p:spPr>
        <p:txBody>
          <a:bodyPr>
            <a:normAutofit/>
          </a:bodyPr>
          <a:lstStyle/>
          <a:p>
            <a:pPr algn="just"/>
            <a:r>
              <a:rPr lang="es-CL" dirty="0"/>
              <a:t>EVIDENCIA DE QUE FUNCIONA.</a:t>
            </a:r>
          </a:p>
          <a:p>
            <a:pPr lvl="1" algn="just"/>
            <a:r>
              <a:rPr lang="es-CL" dirty="0"/>
              <a:t>Un 90% de los atletas olímpicos usan alguna forma de visualización; el 97% de estos sienten que les ayuda en su rendimiento.</a:t>
            </a:r>
          </a:p>
          <a:p>
            <a:pPr lvl="1" algn="just"/>
            <a:endParaRPr lang="es-CL" dirty="0"/>
          </a:p>
          <a:p>
            <a:pPr lvl="1" algn="just"/>
            <a:r>
              <a:rPr lang="es-CL" dirty="0"/>
              <a:t>Un 94% de los entrenadores olímpicos usan la visualización durante sus entrenamientos; el 100% de ellos notan que mejoran los resultados de sus atletas.</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27</a:t>
            </a:fld>
            <a:endParaRPr lang="es-CL"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USOS DE LA VISUALIZACIÓN </a:t>
            </a:r>
          </a:p>
        </p:txBody>
      </p:sp>
      <p:sp>
        <p:nvSpPr>
          <p:cNvPr id="3" name="2 Marcador de contenido"/>
          <p:cNvSpPr>
            <a:spLocks noGrp="1"/>
          </p:cNvSpPr>
          <p:nvPr>
            <p:ph idx="1"/>
          </p:nvPr>
        </p:nvSpPr>
        <p:spPr>
          <a:xfrm>
            <a:off x="395536" y="1340768"/>
            <a:ext cx="8568952" cy="4968552"/>
          </a:xfrm>
        </p:spPr>
        <p:txBody>
          <a:bodyPr>
            <a:normAutofit fontScale="85000" lnSpcReduction="20000"/>
          </a:bodyPr>
          <a:lstStyle/>
          <a:p>
            <a:pPr algn="just"/>
            <a:r>
              <a:rPr lang="es-CL" dirty="0"/>
              <a:t>MEJORAR LA CONCENTRACIÓN.</a:t>
            </a:r>
          </a:p>
          <a:p>
            <a:pPr algn="just"/>
            <a:endParaRPr lang="es-CL" dirty="0"/>
          </a:p>
          <a:p>
            <a:pPr algn="just"/>
            <a:r>
              <a:rPr lang="es-CL" dirty="0"/>
              <a:t>AUMENTAR LA AUTOCONFIANZA.</a:t>
            </a:r>
          </a:p>
          <a:p>
            <a:pPr algn="just"/>
            <a:endParaRPr lang="es-CL" dirty="0"/>
          </a:p>
          <a:p>
            <a:pPr algn="just"/>
            <a:r>
              <a:rPr lang="es-CL" dirty="0"/>
              <a:t>CONTROLAR RESPUESTAS EMOCIONALES.</a:t>
            </a:r>
          </a:p>
          <a:p>
            <a:pPr algn="just"/>
            <a:endParaRPr lang="es-CL" dirty="0"/>
          </a:p>
          <a:p>
            <a:pPr algn="just"/>
            <a:r>
              <a:rPr lang="es-CL" dirty="0"/>
              <a:t>PRACTICAR HABILIDADES Y PRUEBAS.</a:t>
            </a:r>
          </a:p>
          <a:p>
            <a:pPr algn="just"/>
            <a:endParaRPr lang="es-CL" dirty="0"/>
          </a:p>
          <a:p>
            <a:pPr algn="just"/>
            <a:r>
              <a:rPr lang="es-CL" dirty="0"/>
              <a:t>PRACTICAR TOMA DE DESICIONES.</a:t>
            </a:r>
          </a:p>
          <a:p>
            <a:pPr algn="just"/>
            <a:endParaRPr lang="es-CL" dirty="0"/>
          </a:p>
          <a:p>
            <a:pPr algn="just"/>
            <a:r>
              <a:rPr lang="es-CL" dirty="0"/>
              <a:t>SOBREPONERSE AL DOLOR Y A LAS LESIONES.</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28</a:t>
            </a:fld>
            <a:endParaRPr lang="es-CL"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TIPOS DE VISUALIZACIÓN </a:t>
            </a:r>
          </a:p>
        </p:txBody>
      </p:sp>
      <p:sp>
        <p:nvSpPr>
          <p:cNvPr id="3" name="2 Marcador de contenido"/>
          <p:cNvSpPr>
            <a:spLocks noGrp="1"/>
          </p:cNvSpPr>
          <p:nvPr>
            <p:ph idx="1"/>
          </p:nvPr>
        </p:nvSpPr>
        <p:spPr>
          <a:xfrm>
            <a:off x="395536" y="1340768"/>
            <a:ext cx="8568952" cy="4968552"/>
          </a:xfrm>
        </p:spPr>
        <p:txBody>
          <a:bodyPr>
            <a:normAutofit/>
          </a:bodyPr>
          <a:lstStyle/>
          <a:p>
            <a:pPr algn="just"/>
            <a:r>
              <a:rPr lang="es-CL" dirty="0"/>
              <a:t>VISUALIZACIÓN INTERNA: Imaginar la ejecución de una prueba o actividad desde el punto de vista propio (Primera Persona). </a:t>
            </a:r>
          </a:p>
          <a:p>
            <a:pPr algn="just"/>
            <a:endParaRPr lang="es-CL" dirty="0"/>
          </a:p>
          <a:p>
            <a:pPr algn="just"/>
            <a:r>
              <a:rPr lang="es-CL" dirty="0"/>
              <a:t>VISUALIZACIÓN EXTERNA: Verse a uno mismo ejecutando una actividad o prueba desde la perspectiva de un observador externo (Tercera Persona).</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29</a:t>
            </a:fld>
            <a:endParaRPr lang="es-CL"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PRINCIPIOS DE LA VISUALIZACIÓN </a:t>
            </a:r>
          </a:p>
        </p:txBody>
      </p:sp>
      <p:sp>
        <p:nvSpPr>
          <p:cNvPr id="3" name="2 Marcador de contenido"/>
          <p:cNvSpPr>
            <a:spLocks noGrp="1"/>
          </p:cNvSpPr>
          <p:nvPr>
            <p:ph idx="1"/>
          </p:nvPr>
        </p:nvSpPr>
        <p:spPr>
          <a:xfrm>
            <a:off x="395536" y="1340768"/>
            <a:ext cx="8568952" cy="4968552"/>
          </a:xfrm>
        </p:spPr>
        <p:txBody>
          <a:bodyPr>
            <a:normAutofit/>
          </a:bodyPr>
          <a:lstStyle/>
          <a:p>
            <a:pPr algn="just"/>
            <a:r>
              <a:rPr lang="es-CL" dirty="0"/>
              <a:t>REALISMO: </a:t>
            </a:r>
          </a:p>
          <a:p>
            <a:pPr lvl="1" algn="just"/>
            <a:r>
              <a:rPr lang="es-CL" dirty="0"/>
              <a:t>USAR TODOS LOS SENTIDOS.</a:t>
            </a:r>
          </a:p>
          <a:p>
            <a:pPr lvl="1" algn="just"/>
            <a:r>
              <a:rPr lang="es-CL" dirty="0"/>
              <a:t>CREAR O RECREAR LA ACTIVIDAD LO MÁS CERCANO A LA REALIDAD.</a:t>
            </a:r>
          </a:p>
          <a:p>
            <a:pPr lvl="1" algn="just"/>
            <a:r>
              <a:rPr lang="es-CL" dirty="0"/>
              <a:t> INCLUIR LAS EMOCIONES, TEMORES Y PENSAMIENTOS ASOCIADOS.</a:t>
            </a:r>
          </a:p>
          <a:p>
            <a:pPr algn="just"/>
            <a:r>
              <a:rPr lang="es-CL" dirty="0"/>
              <a:t>CONTROL:</a:t>
            </a:r>
          </a:p>
          <a:p>
            <a:pPr lvl="1" algn="just"/>
            <a:r>
              <a:rPr lang="es-CL" dirty="0"/>
              <a:t>MANIPULA LAS IMÁGENES Y ÁNGULOS.</a:t>
            </a:r>
          </a:p>
          <a:p>
            <a:pPr lvl="1" algn="just"/>
            <a:r>
              <a:rPr lang="es-CL" dirty="0"/>
              <a:t>TU CONTROLAS LO QUE QUIERES VER Y DESTACAR.</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30</a:t>
            </a:fld>
            <a:endParaRPr lang="es-CL"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PASOS DE LA VISUALIZACIÓN </a:t>
            </a:r>
          </a:p>
        </p:txBody>
      </p:sp>
      <p:sp>
        <p:nvSpPr>
          <p:cNvPr id="3" name="2 Marcador de contenido"/>
          <p:cNvSpPr>
            <a:spLocks noGrp="1"/>
          </p:cNvSpPr>
          <p:nvPr>
            <p:ph idx="1"/>
          </p:nvPr>
        </p:nvSpPr>
        <p:spPr>
          <a:xfrm>
            <a:off x="395536" y="1340768"/>
            <a:ext cx="8568952" cy="4968552"/>
          </a:xfrm>
        </p:spPr>
        <p:txBody>
          <a:bodyPr>
            <a:normAutofit fontScale="85000" lnSpcReduction="20000"/>
          </a:bodyPr>
          <a:lstStyle/>
          <a:p>
            <a:pPr marL="514350" indent="-514350" algn="just">
              <a:buFont typeface="+mj-lt"/>
              <a:buAutoNum type="arabicPeriod"/>
            </a:pPr>
            <a:r>
              <a:rPr lang="es-CL" dirty="0"/>
              <a:t>VISUALIZA: Ve con los ojos de tu mente las escenas de la actividad que deseas entrenar. Avanza paso a paso de manera detallada y cuidadosa. A medida que aumentas las prácticas, puedes avanzar de manera más acelerada.</a:t>
            </a:r>
          </a:p>
          <a:p>
            <a:pPr marL="514350" indent="-514350" algn="just">
              <a:buFont typeface="+mj-lt"/>
              <a:buAutoNum type="arabicPeriod"/>
            </a:pPr>
            <a:r>
              <a:rPr lang="es-CL" dirty="0"/>
              <a:t>ESCUCHA: Capta los sonidos de la actividad que ejecutas y el entorno relacionado, usando tu mente.</a:t>
            </a:r>
          </a:p>
          <a:p>
            <a:pPr marL="514350" indent="-514350" algn="just">
              <a:buFont typeface="+mj-lt"/>
              <a:buAutoNum type="arabicPeriod"/>
            </a:pPr>
            <a:r>
              <a:rPr lang="es-CL" dirty="0"/>
              <a:t>SIENTE: Siente los objetos y el entorno relacionados a tu actividad, el esfuerzo involucrado al levantar un peso, la sensación de viento, agua, frío o calor, los olores, etc.</a:t>
            </a:r>
          </a:p>
          <a:p>
            <a:pPr marL="514350" indent="-514350" algn="just">
              <a:buFont typeface="+mj-lt"/>
              <a:buAutoNum type="arabicPeriod"/>
            </a:pPr>
            <a:r>
              <a:rPr lang="es-CL" dirty="0"/>
              <a:t>INTERACTÚA: Siente como cambia el interior de tu cuerpo cuando ejecutas la actividad, concéntrate en tus órganos internos y sensaciones provocadas por la actividad como agitación, piel de gallina, etc.</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31</a:t>
            </a:fld>
            <a:endParaRPr lang="es-CL"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AUTOREFLEXIÓN</a:t>
            </a:r>
          </a:p>
        </p:txBody>
      </p:sp>
      <p:sp>
        <p:nvSpPr>
          <p:cNvPr id="3" name="2 Marcador de contenido"/>
          <p:cNvSpPr>
            <a:spLocks noGrp="1"/>
          </p:cNvSpPr>
          <p:nvPr>
            <p:ph idx="1"/>
          </p:nvPr>
        </p:nvSpPr>
        <p:spPr>
          <a:xfrm>
            <a:off x="395536" y="1340768"/>
            <a:ext cx="8568952" cy="4968552"/>
          </a:xfrm>
        </p:spPr>
        <p:txBody>
          <a:bodyPr>
            <a:normAutofit/>
          </a:bodyPr>
          <a:lstStyle/>
          <a:p>
            <a:pPr marL="514350" indent="-514350" algn="just"/>
            <a:r>
              <a:rPr lang="es-CL" dirty="0"/>
              <a:t>DIALOGAR O DISCUTIR INTERNAMENTE.</a:t>
            </a:r>
          </a:p>
          <a:p>
            <a:pPr marL="514350" indent="-514350" algn="just"/>
            <a:r>
              <a:rPr lang="es-CL" dirty="0"/>
              <a:t>ESTO AUNQUE SE HAGA DE FORMA INCONSCINTE AFECTA TU RENDIMIENTO.</a:t>
            </a:r>
          </a:p>
          <a:p>
            <a:pPr marL="514350" indent="-514350" algn="just"/>
            <a:r>
              <a:rPr lang="es-CL" dirty="0"/>
              <a:t>INVOLUCRA:</a:t>
            </a:r>
          </a:p>
          <a:p>
            <a:pPr marL="914400" lvl="1" indent="-514350" algn="just"/>
            <a:r>
              <a:rPr lang="es-CL" dirty="0"/>
              <a:t>EXPERIENCIAS PREVIAS.</a:t>
            </a:r>
          </a:p>
          <a:p>
            <a:pPr marL="914400" lvl="1" indent="-514350" algn="just"/>
            <a:r>
              <a:rPr lang="es-CL" dirty="0"/>
              <a:t>CREENCIAS SUBJETIVAS.</a:t>
            </a:r>
          </a:p>
          <a:p>
            <a:pPr marL="914400" lvl="1" indent="-514350" algn="just"/>
            <a:r>
              <a:rPr lang="es-CL" dirty="0"/>
              <a:t>PREJUICIOS.</a:t>
            </a:r>
          </a:p>
          <a:p>
            <a:pPr marL="914400" lvl="1" indent="-514350" algn="just"/>
            <a:r>
              <a:rPr lang="es-CL" dirty="0"/>
              <a:t>ESTEREOTIPOS.</a:t>
            </a:r>
          </a:p>
          <a:p>
            <a:pPr marL="0" lvl="1" indent="539750" algn="just">
              <a:buFont typeface="Arial" pitchFamily="34" charset="0"/>
              <a:buChar char="•"/>
            </a:pPr>
            <a:r>
              <a:rPr lang="es-CL" sz="2400" dirty="0"/>
              <a:t>EVENTO ACTIVADOR---CREENCIA---RESULTADOS </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32</a:t>
            </a:fld>
            <a:endParaRPr lang="es-CL"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RELACIÓN ENTRE CREENCIAS Y REACCIONES</a:t>
            </a:r>
          </a:p>
        </p:txBody>
      </p:sp>
      <p:sp>
        <p:nvSpPr>
          <p:cNvPr id="3" name="2 Marcador de contenido"/>
          <p:cNvSpPr>
            <a:spLocks noGrp="1"/>
          </p:cNvSpPr>
          <p:nvPr>
            <p:ph idx="1"/>
          </p:nvPr>
        </p:nvSpPr>
        <p:spPr>
          <a:xfrm>
            <a:off x="395536" y="1484784"/>
            <a:ext cx="8568952" cy="4824536"/>
          </a:xfrm>
        </p:spPr>
        <p:txBody>
          <a:bodyPr>
            <a:normAutofit/>
          </a:bodyPr>
          <a:lstStyle/>
          <a:p>
            <a:pPr marL="514350" indent="-514350" algn="just"/>
            <a:r>
              <a:rPr lang="es-CL" sz="2800" dirty="0"/>
              <a:t>CONSECUENCIAS NEGATIVAS (NO SOY CAPAZ/ NUNCA PODRÉ HACERLO/ NO REUNO LAS CONDICIONES/ TENGO TODO EN CONTRA/ ETC).</a:t>
            </a:r>
          </a:p>
          <a:p>
            <a:pPr marL="514350" indent="-514350" algn="just"/>
            <a:endParaRPr lang="es-CL" sz="2800" dirty="0"/>
          </a:p>
          <a:p>
            <a:pPr marL="514350" indent="-514350" algn="just"/>
            <a:r>
              <a:rPr lang="es-CL" sz="2800" dirty="0"/>
              <a:t>IDENTIFICA TUS PROPIOS PATRONES:</a:t>
            </a:r>
          </a:p>
          <a:p>
            <a:pPr marL="914400" lvl="1" indent="-514350" algn="just"/>
            <a:r>
              <a:rPr lang="es-CL" sz="2400" dirty="0"/>
              <a:t>IDENTIFICA CUÁLES CREENCIAS NEGATIVAS TE HAN LLEVADO A CONSECUENCIAS  Y RESULTADOS NEGATIVOS.</a:t>
            </a:r>
          </a:p>
          <a:p>
            <a:pPr marL="914400" lvl="1" indent="-514350" algn="just"/>
            <a:r>
              <a:rPr lang="es-CL" sz="2400" dirty="0"/>
              <a:t>IDENTIFICA CÚALES CREENCIAS NEGATIVAS TE HAN LLEVADO A CONSECUENCIAS  Y RESULTADOS POSITIVOS.</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33</a:t>
            </a:fld>
            <a:endParaRPr lang="es-CL"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ACR CONTROL DE RESULTADOS</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34</a:t>
            </a:fld>
            <a:endParaRPr lang="es-CL" dirty="0"/>
          </a:p>
        </p:txBody>
      </p:sp>
      <p:graphicFrame>
        <p:nvGraphicFramePr>
          <p:cNvPr id="5" name="4 Tabla"/>
          <p:cNvGraphicFramePr>
            <a:graphicFrameLocks noGrp="1"/>
          </p:cNvGraphicFramePr>
          <p:nvPr/>
        </p:nvGraphicFramePr>
        <p:xfrm>
          <a:off x="683568" y="1412776"/>
          <a:ext cx="7704855" cy="4608512"/>
        </p:xfrm>
        <a:graphic>
          <a:graphicData uri="http://schemas.openxmlformats.org/drawingml/2006/table">
            <a:tbl>
              <a:tblPr firstRow="1" bandRow="1">
                <a:tableStyleId>{616DA210-FB5B-4158-B5E0-FEB733F419BA}</a:tableStyleId>
              </a:tblPr>
              <a:tblGrid>
                <a:gridCol w="2568285">
                  <a:extLst>
                    <a:ext uri="{9D8B030D-6E8A-4147-A177-3AD203B41FA5}">
                      <a16:colId xmlns:a16="http://schemas.microsoft.com/office/drawing/2014/main" val="20000"/>
                    </a:ext>
                  </a:extLst>
                </a:gridCol>
                <a:gridCol w="2568285">
                  <a:extLst>
                    <a:ext uri="{9D8B030D-6E8A-4147-A177-3AD203B41FA5}">
                      <a16:colId xmlns:a16="http://schemas.microsoft.com/office/drawing/2014/main" val="20001"/>
                    </a:ext>
                  </a:extLst>
                </a:gridCol>
                <a:gridCol w="2568285">
                  <a:extLst>
                    <a:ext uri="{9D8B030D-6E8A-4147-A177-3AD203B41FA5}">
                      <a16:colId xmlns:a16="http://schemas.microsoft.com/office/drawing/2014/main" val="20002"/>
                    </a:ext>
                  </a:extLst>
                </a:gridCol>
              </a:tblGrid>
              <a:tr h="727028">
                <a:tc>
                  <a:txBody>
                    <a:bodyPr/>
                    <a:lstStyle/>
                    <a:p>
                      <a:pPr algn="ctr"/>
                      <a:r>
                        <a:rPr lang="es-CL" dirty="0"/>
                        <a:t>A</a:t>
                      </a:r>
                    </a:p>
                    <a:p>
                      <a:pPr algn="ctr"/>
                      <a:r>
                        <a:rPr lang="es-CL" dirty="0"/>
                        <a:t>EVENTO ACTIVADOR</a:t>
                      </a:r>
                    </a:p>
                  </a:txBody>
                  <a:tcPr/>
                </a:tc>
                <a:tc>
                  <a:txBody>
                    <a:bodyPr/>
                    <a:lstStyle/>
                    <a:p>
                      <a:pPr algn="ctr"/>
                      <a:r>
                        <a:rPr lang="es-CL" dirty="0"/>
                        <a:t>C</a:t>
                      </a:r>
                    </a:p>
                    <a:p>
                      <a:pPr algn="ctr"/>
                      <a:r>
                        <a:rPr lang="es-CL" dirty="0"/>
                        <a:t>CREENCIA</a:t>
                      </a:r>
                    </a:p>
                  </a:txBody>
                  <a:tcPr/>
                </a:tc>
                <a:tc>
                  <a:txBody>
                    <a:bodyPr/>
                    <a:lstStyle/>
                    <a:p>
                      <a:pPr algn="ctr"/>
                      <a:r>
                        <a:rPr lang="es-CL" dirty="0"/>
                        <a:t>R</a:t>
                      </a:r>
                    </a:p>
                    <a:p>
                      <a:pPr algn="ctr"/>
                      <a:r>
                        <a:rPr lang="es-CL" dirty="0"/>
                        <a:t>RESULTADO</a:t>
                      </a:r>
                    </a:p>
                  </a:txBody>
                  <a:tcPr/>
                </a:tc>
                <a:extLst>
                  <a:ext uri="{0D108BD9-81ED-4DB2-BD59-A6C34878D82A}">
                    <a16:rowId xmlns:a16="http://schemas.microsoft.com/office/drawing/2014/main" val="10000"/>
                  </a:ext>
                </a:extLst>
              </a:tr>
              <a:tr h="1833071">
                <a:tc>
                  <a:txBody>
                    <a:bodyPr/>
                    <a:lstStyle/>
                    <a:p>
                      <a:r>
                        <a:rPr lang="es-CL" dirty="0"/>
                        <a:t>NATACIÓN DE EMERGENCIA AMARRADO</a:t>
                      </a:r>
                    </a:p>
                  </a:txBody>
                  <a:tcPr/>
                </a:tc>
                <a:tc>
                  <a:txBody>
                    <a:bodyPr/>
                    <a:lstStyle/>
                    <a:p>
                      <a:r>
                        <a:rPr lang="es-CL" b="1" baseline="0" dirty="0"/>
                        <a:t>(NEGATIVA)</a:t>
                      </a:r>
                      <a:r>
                        <a:rPr lang="es-CL" dirty="0"/>
                        <a:t>ME</a:t>
                      </a:r>
                      <a:r>
                        <a:rPr lang="es-CL" baseline="0" dirty="0"/>
                        <a:t> VOY A HUNDIR Y A AHOGAR</a:t>
                      </a:r>
                      <a:endParaRPr lang="es-CL" dirty="0"/>
                    </a:p>
                  </a:txBody>
                  <a:tcPr/>
                </a:tc>
                <a:tc>
                  <a:txBody>
                    <a:bodyPr/>
                    <a:lstStyle/>
                    <a:p>
                      <a:r>
                        <a:rPr lang="es-CL" dirty="0"/>
                        <a:t>PÁNICO</a:t>
                      </a:r>
                      <a:r>
                        <a:rPr lang="es-CL" baseline="0" dirty="0"/>
                        <a:t> Y DESCONTROL</a:t>
                      </a:r>
                    </a:p>
                    <a:p>
                      <a:r>
                        <a:rPr lang="es-CL" baseline="0" dirty="0"/>
                        <a:t>FALLAR LA PRUEBA</a:t>
                      </a:r>
                      <a:endParaRPr lang="es-CL" dirty="0"/>
                    </a:p>
                  </a:txBody>
                  <a:tcPr/>
                </a:tc>
                <a:extLst>
                  <a:ext uri="{0D108BD9-81ED-4DB2-BD59-A6C34878D82A}">
                    <a16:rowId xmlns:a16="http://schemas.microsoft.com/office/drawing/2014/main" val="10001"/>
                  </a:ext>
                </a:extLst>
              </a:tr>
              <a:tr h="20484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a:t>NATACIÓN DE EMERGENCIA AMARRADO</a:t>
                      </a:r>
                    </a:p>
                    <a:p>
                      <a:endParaRPr lang="es-CL" dirty="0"/>
                    </a:p>
                  </a:txBody>
                  <a:tcPr/>
                </a:tc>
                <a:tc>
                  <a:txBody>
                    <a:bodyPr/>
                    <a:lstStyle/>
                    <a:p>
                      <a:r>
                        <a:rPr lang="es-CL" dirty="0"/>
                        <a:t>(POSITIVA) PUEDO</a:t>
                      </a:r>
                      <a:r>
                        <a:rPr lang="es-CL" baseline="0" dirty="0"/>
                        <a:t> CONTROLAR MIS REACCIONES  DE CUERPO Y MENTE</a:t>
                      </a:r>
                      <a:endParaRPr lang="es-CL" dirty="0"/>
                    </a:p>
                  </a:txBody>
                  <a:tcPr/>
                </a:tc>
                <a:tc>
                  <a:txBody>
                    <a:bodyPr/>
                    <a:lstStyle/>
                    <a:p>
                      <a:r>
                        <a:rPr lang="es-CL" dirty="0"/>
                        <a:t>SOBREPONERSE A LA ANSIEDAD Y SUPERAR LA PRUEBA CON ÉXITO</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CÓMO FUNCIONA LA AUTOREFLEXIÓN</a:t>
            </a:r>
          </a:p>
        </p:txBody>
      </p:sp>
      <p:sp>
        <p:nvSpPr>
          <p:cNvPr id="3" name="2 Marcador de contenido"/>
          <p:cNvSpPr>
            <a:spLocks noGrp="1"/>
          </p:cNvSpPr>
          <p:nvPr>
            <p:ph idx="1"/>
          </p:nvPr>
        </p:nvSpPr>
        <p:spPr>
          <a:xfrm>
            <a:off x="395536" y="1484784"/>
            <a:ext cx="8568952" cy="4824536"/>
          </a:xfrm>
        </p:spPr>
        <p:txBody>
          <a:bodyPr>
            <a:normAutofit/>
          </a:bodyPr>
          <a:lstStyle/>
          <a:p>
            <a:pPr marL="514350" indent="-514350" algn="just"/>
            <a:r>
              <a:rPr lang="es-CL" dirty="0"/>
              <a:t>SON LOS </a:t>
            </a:r>
            <a:r>
              <a:rPr lang="es-CL" u="sng" dirty="0"/>
              <a:t>PENSAMIENTOS</a:t>
            </a:r>
            <a:r>
              <a:rPr lang="es-CL" dirty="0"/>
              <a:t> DE CADA PERSONA LOS QUE INFLUENCIAN RESPUESTAS EMOCIONALES Y FISÍOLÓGICAS, Y NO LAS </a:t>
            </a:r>
            <a:r>
              <a:rPr lang="es-CL" u="sng" dirty="0"/>
              <a:t>SITUACIONES</a:t>
            </a:r>
            <a:r>
              <a:rPr lang="es-CL" dirty="0"/>
              <a:t> EN SÍ.</a:t>
            </a:r>
          </a:p>
          <a:p>
            <a:pPr marL="514350" indent="-514350" algn="just"/>
            <a:endParaRPr lang="es-CL" dirty="0"/>
          </a:p>
          <a:p>
            <a:pPr marL="514350" indent="-514350" algn="just"/>
            <a:r>
              <a:rPr lang="es-CL" dirty="0"/>
              <a:t>LA AUTOREFLEXIÓN JUEGA UN PAPEL VITAL EN LAS </a:t>
            </a:r>
            <a:r>
              <a:rPr lang="es-CL" u="sng" dirty="0"/>
              <a:t>REACCIONES</a:t>
            </a:r>
            <a:r>
              <a:rPr lang="es-CL" dirty="0"/>
              <a:t> QUE TENEMOS ANTE DETERMINADAS SITUACIONES.</a:t>
            </a:r>
          </a:p>
          <a:p>
            <a:pPr marL="514350" indent="-514350" algn="just"/>
            <a:endParaRPr lang="es-CL"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35</a:t>
            </a:fld>
            <a:endParaRPr lang="es-CL"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A QUÉ PERRO ALIMENTAS</a:t>
            </a:r>
          </a:p>
        </p:txBody>
      </p:sp>
      <p:sp>
        <p:nvSpPr>
          <p:cNvPr id="3" name="2 Marcador de contenido"/>
          <p:cNvSpPr>
            <a:spLocks noGrp="1"/>
          </p:cNvSpPr>
          <p:nvPr>
            <p:ph idx="1"/>
          </p:nvPr>
        </p:nvSpPr>
        <p:spPr>
          <a:xfrm>
            <a:off x="395536" y="1484784"/>
            <a:ext cx="8568952" cy="4824536"/>
          </a:xfrm>
        </p:spPr>
        <p:txBody>
          <a:bodyPr>
            <a:normAutofit fontScale="92500" lnSpcReduction="20000"/>
          </a:bodyPr>
          <a:lstStyle/>
          <a:p>
            <a:pPr marL="514350" indent="-514350" algn="just"/>
            <a:r>
              <a:rPr lang="es-CL" dirty="0"/>
              <a:t>ALIMENTAS AL PERRO COBARDE O AL PERRO VALIENTE?</a:t>
            </a:r>
          </a:p>
          <a:p>
            <a:pPr marL="514350" indent="-514350" algn="just"/>
            <a:r>
              <a:rPr lang="es-CL" dirty="0"/>
              <a:t>ALIMENTAR AL PERRO VALIENTE:</a:t>
            </a:r>
          </a:p>
          <a:p>
            <a:pPr marL="914400" lvl="1" indent="-514350" algn="just"/>
            <a:r>
              <a:rPr lang="es-CL" dirty="0"/>
              <a:t>MOTÍVATE A TI MISMO PARA TRABAJAR DURO Y HACER LAS COSAS BIEN Y DE FORMA HONRADA.</a:t>
            </a:r>
          </a:p>
          <a:p>
            <a:pPr marL="914400" lvl="1" indent="-514350" algn="just"/>
            <a:r>
              <a:rPr lang="es-CL" dirty="0"/>
              <a:t>DESAFÍA TUS CREENCIAS NEGATIVAS, MUCHAS VECES TE DARÁS CUENTA DE QUE NO SON REALES.</a:t>
            </a:r>
          </a:p>
          <a:p>
            <a:pPr marL="914400" lvl="1" indent="-514350" algn="just"/>
            <a:r>
              <a:rPr lang="es-CL" dirty="0"/>
              <a:t>ENTRENA Y PRACTICA, ENTRENA Y PRACTICA.</a:t>
            </a:r>
          </a:p>
          <a:p>
            <a:pPr marL="914400" lvl="1" indent="-514350" algn="just"/>
            <a:r>
              <a:rPr lang="es-CL" dirty="0"/>
              <a:t>MOTIVA A LOS DEMÁS NO LOS DESANIMES.</a:t>
            </a:r>
          </a:p>
          <a:p>
            <a:pPr marL="914400" lvl="1" indent="-514350" algn="just"/>
            <a:r>
              <a:rPr lang="es-CL" dirty="0"/>
              <a:t>USA FRASES DE COMPROMISO: “SOY UN SOLDADO”-”SOY UN GUERRERO”- “QUIERO SER MÁS”- “NO ME RENDIRÉ”</a:t>
            </a:r>
          </a:p>
          <a:p>
            <a:pPr marL="914400" lvl="1" indent="-514350" algn="just"/>
            <a:endParaRPr lang="es-CL" dirty="0"/>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36</a:t>
            </a:fld>
            <a:endParaRPr lang="es-CL"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CONDUCIR LA AUTOREFLEXIÓN</a:t>
            </a:r>
          </a:p>
        </p:txBody>
      </p:sp>
      <p:sp>
        <p:nvSpPr>
          <p:cNvPr id="3" name="2 Marcador de contenido"/>
          <p:cNvSpPr>
            <a:spLocks noGrp="1"/>
          </p:cNvSpPr>
          <p:nvPr>
            <p:ph idx="1"/>
          </p:nvPr>
        </p:nvSpPr>
        <p:spPr>
          <a:xfrm>
            <a:off x="395536" y="1484784"/>
            <a:ext cx="8568952" cy="4824536"/>
          </a:xfrm>
        </p:spPr>
        <p:txBody>
          <a:bodyPr>
            <a:normAutofit/>
          </a:bodyPr>
          <a:lstStyle/>
          <a:p>
            <a:pPr marL="514350" indent="-514350" algn="just"/>
            <a:r>
              <a:rPr lang="es-CL" b="1" dirty="0"/>
              <a:t>EVENTO ACTIVADOR: </a:t>
            </a:r>
            <a:r>
              <a:rPr lang="es-CL" dirty="0"/>
              <a:t>REPROBAR LA NATACIÓN DE 500 METROS.</a:t>
            </a:r>
          </a:p>
          <a:p>
            <a:pPr marL="514350" indent="-514350" algn="just"/>
            <a:r>
              <a:rPr lang="es-CL" b="1" dirty="0"/>
              <a:t>CREENCIA (NEGATIVA): </a:t>
            </a:r>
            <a:r>
              <a:rPr lang="es-CL" dirty="0"/>
              <a:t>SOY UN MAL NADADOR.</a:t>
            </a:r>
          </a:p>
          <a:p>
            <a:pPr marL="514350" indent="-514350" algn="just"/>
            <a:r>
              <a:rPr lang="es-CL" b="1" dirty="0"/>
              <a:t>REEMPLAZAR EL PENSAMIENTO NEGATIVO: </a:t>
            </a:r>
            <a:r>
              <a:rPr lang="es-CL" dirty="0"/>
              <a:t>VOY A PRACTICAR Y ENTRENAR MÁS DURO PARA SER MEJOR NADADOR.</a:t>
            </a:r>
          </a:p>
          <a:p>
            <a:pPr marL="514350" indent="-514350" algn="just"/>
            <a:r>
              <a:rPr lang="es-CL" b="1" dirty="0"/>
              <a:t>RESULTADO: </a:t>
            </a:r>
            <a:r>
              <a:rPr lang="es-CL" dirty="0"/>
              <a:t>MAYOR CONFIANZA, MENOR SÍNTOMAS DE ESTRÉS, APROBAR LA NATACIÓN.</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37</a:t>
            </a:fld>
            <a:endParaRPr lang="es-CL"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POSICIONES DE FUERZA</a:t>
            </a:r>
          </a:p>
        </p:txBody>
      </p:sp>
      <p:sp>
        <p:nvSpPr>
          <p:cNvPr id="3" name="2 Marcador de contenido"/>
          <p:cNvSpPr>
            <a:spLocks noGrp="1"/>
          </p:cNvSpPr>
          <p:nvPr>
            <p:ph idx="1"/>
          </p:nvPr>
        </p:nvSpPr>
        <p:spPr>
          <a:xfrm>
            <a:off x="395536" y="1484784"/>
            <a:ext cx="8568952" cy="4824536"/>
          </a:xfrm>
        </p:spPr>
        <p:txBody>
          <a:bodyPr>
            <a:normAutofit fontScale="92500" lnSpcReduction="10000"/>
          </a:bodyPr>
          <a:lstStyle/>
          <a:p>
            <a:pPr marL="514350" indent="-514350" algn="just"/>
            <a:r>
              <a:rPr lang="es-CL" dirty="0"/>
              <a:t>INVESTIGACIÓN RECIENTE EN EL CAMPO COGNITIVO DEL CUERPO Y SUS POSTURAS, ARROJAN QUE LAS POSICIONES CORPORALES QUE DEMUESTRAN PODER Y CONFIANZA AYUDAN AL SUJETO QUE LAS APLICA A BAJAR LOS NIVELES DE CORTISOL (HORMONA DEL ESTRÉS), Y A AUMENTAR AQUELLOS DE TESTOSTERONA. PARARSE ERGUIDO, CON LA MIRADA AL FRENTE Y LOS HOMBROS ATRÁS, Y CONDUCIRSE DE MANERA CALMADA Y CON CONFIANZA, LOGRAN ESTOS EFECTOS.</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38</a:t>
            </a:fld>
            <a:endParaRPr lang="es-CL"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dirty="0"/>
              <a:t>POSICIONES DE FUERZA</a:t>
            </a:r>
          </a:p>
        </p:txBody>
      </p:sp>
      <p:sp>
        <p:nvSpPr>
          <p:cNvPr id="3" name="2 Marcador de contenido"/>
          <p:cNvSpPr>
            <a:spLocks noGrp="1"/>
          </p:cNvSpPr>
          <p:nvPr>
            <p:ph idx="1"/>
          </p:nvPr>
        </p:nvSpPr>
        <p:spPr>
          <a:xfrm>
            <a:off x="395536" y="1484784"/>
            <a:ext cx="8568952" cy="4824536"/>
          </a:xfrm>
        </p:spPr>
        <p:txBody>
          <a:bodyPr>
            <a:normAutofit lnSpcReduction="10000"/>
          </a:bodyPr>
          <a:lstStyle/>
          <a:p>
            <a:pPr marL="514350" indent="-514350" algn="just"/>
            <a:r>
              <a:rPr lang="es-CL" dirty="0"/>
              <a:t>NUETSRO CUERPO Y MENTE ESTÁN ENLAZADOS, NUESTRO CUERPO GENERALMENTE  MUESTRA SIGNOS DE NUESTRO ESTADO MENTAL, PERO TAMBIÉN PODEMOS USAR NUESTRO CUERPO PARA CAMBIAR NUESTRO ESTADO MENTAL. PON ESTO EN PRÁCTICA ENCONTRANDO UNA POSTURA SIGNIFIQUE PODER Y AUTOCONFIANZA, Y TU MENTE SEGUIRÁ CON EL TIEMPO.</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39</a:t>
            </a:fld>
            <a:endParaRPr lang="es-CL"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CUANDO USAR LA TÉCNICA CORRESPONDIENTE</a:t>
            </a:r>
          </a:p>
        </p:txBody>
      </p:sp>
      <p:sp>
        <p:nvSpPr>
          <p:cNvPr id="4" name="3 Marcador de número de diapositiva"/>
          <p:cNvSpPr>
            <a:spLocks noGrp="1"/>
          </p:cNvSpPr>
          <p:nvPr>
            <p:ph type="sldNum" sz="quarter" idx="12"/>
          </p:nvPr>
        </p:nvSpPr>
        <p:spPr/>
        <p:txBody>
          <a:bodyPr/>
          <a:lstStyle/>
          <a:p>
            <a:fld id="{D0F52C80-90FB-4AF2-835A-DE11AB4002E6}" type="slidenum">
              <a:rPr lang="es-CL" smtClean="0"/>
              <a:pPr/>
              <a:t>40</a:t>
            </a:fld>
            <a:endParaRPr lang="es-CL" dirty="0"/>
          </a:p>
        </p:txBody>
      </p:sp>
      <p:graphicFrame>
        <p:nvGraphicFramePr>
          <p:cNvPr id="5" name="4 Tabla"/>
          <p:cNvGraphicFramePr>
            <a:graphicFrameLocks noGrp="1"/>
          </p:cNvGraphicFramePr>
          <p:nvPr/>
        </p:nvGraphicFramePr>
        <p:xfrm>
          <a:off x="683569" y="1628800"/>
          <a:ext cx="7560840" cy="4033224"/>
        </p:xfrm>
        <a:graphic>
          <a:graphicData uri="http://schemas.openxmlformats.org/drawingml/2006/table">
            <a:tbl>
              <a:tblPr firstRow="1" bandRow="1">
                <a:tableStyleId>{616DA210-FB5B-4158-B5E0-FEB733F419BA}</a:tableStyleId>
              </a:tblPr>
              <a:tblGrid>
                <a:gridCol w="2520280">
                  <a:extLst>
                    <a:ext uri="{9D8B030D-6E8A-4147-A177-3AD203B41FA5}">
                      <a16:colId xmlns:a16="http://schemas.microsoft.com/office/drawing/2014/main" val="20000"/>
                    </a:ext>
                  </a:extLst>
                </a:gridCol>
                <a:gridCol w="2520280">
                  <a:extLst>
                    <a:ext uri="{9D8B030D-6E8A-4147-A177-3AD203B41FA5}">
                      <a16:colId xmlns:a16="http://schemas.microsoft.com/office/drawing/2014/main" val="20001"/>
                    </a:ext>
                  </a:extLst>
                </a:gridCol>
                <a:gridCol w="2520280">
                  <a:extLst>
                    <a:ext uri="{9D8B030D-6E8A-4147-A177-3AD203B41FA5}">
                      <a16:colId xmlns:a16="http://schemas.microsoft.com/office/drawing/2014/main" val="20002"/>
                    </a:ext>
                  </a:extLst>
                </a:gridCol>
              </a:tblGrid>
              <a:tr h="924264">
                <a:tc>
                  <a:txBody>
                    <a:bodyPr/>
                    <a:lstStyle/>
                    <a:p>
                      <a:pPr algn="ctr"/>
                      <a:r>
                        <a:rPr lang="es-CL" dirty="0"/>
                        <a:t>PREVIO AL EVENTO O PRUEBA</a:t>
                      </a:r>
                    </a:p>
                    <a:p>
                      <a:pPr algn="ctr"/>
                      <a:r>
                        <a:rPr lang="es-CL" dirty="0"/>
                        <a:t>(PREPARACIÓN)</a:t>
                      </a:r>
                    </a:p>
                  </a:txBody>
                  <a:tcPr/>
                </a:tc>
                <a:tc>
                  <a:txBody>
                    <a:bodyPr/>
                    <a:lstStyle/>
                    <a:p>
                      <a:pPr algn="ctr"/>
                      <a:r>
                        <a:rPr lang="es-CL" dirty="0"/>
                        <a:t>DURANTE EL EVENTO O PRUEBA</a:t>
                      </a:r>
                    </a:p>
                    <a:p>
                      <a:pPr algn="ctr"/>
                      <a:r>
                        <a:rPr lang="es-CL" dirty="0"/>
                        <a:t>(EJECUCIÓN)</a:t>
                      </a:r>
                    </a:p>
                  </a:txBody>
                  <a:tcPr/>
                </a:tc>
                <a:tc>
                  <a:txBody>
                    <a:bodyPr/>
                    <a:lstStyle/>
                    <a:p>
                      <a:pPr algn="ctr"/>
                      <a:r>
                        <a:rPr lang="es-CL" dirty="0"/>
                        <a:t>POSTERIOR AL EVENTO O PRUEBA</a:t>
                      </a:r>
                    </a:p>
                    <a:p>
                      <a:pPr algn="ctr"/>
                      <a:r>
                        <a:rPr lang="es-CL" dirty="0"/>
                        <a:t>(ANÁLISIS)</a:t>
                      </a:r>
                    </a:p>
                  </a:txBody>
                  <a:tcPr/>
                </a:tc>
                <a:extLst>
                  <a:ext uri="{0D108BD9-81ED-4DB2-BD59-A6C34878D82A}">
                    <a16:rowId xmlns:a16="http://schemas.microsoft.com/office/drawing/2014/main" val="10000"/>
                  </a:ext>
                </a:extLst>
              </a:tr>
              <a:tr h="26041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a:t>FIJAR OBJETIVOS</a:t>
                      </a:r>
                    </a:p>
                    <a:p>
                      <a:pPr marL="0" marR="0" indent="0" algn="l" defTabSz="914400" rtl="0" eaLnBrk="1" fontAlgn="auto" latinLnBrk="0" hangingPunct="1">
                        <a:lnSpc>
                          <a:spcPct val="100000"/>
                        </a:lnSpc>
                        <a:spcBef>
                          <a:spcPts val="0"/>
                        </a:spcBef>
                        <a:spcAft>
                          <a:spcPts val="0"/>
                        </a:spcAft>
                        <a:buClrTx/>
                        <a:buSzTx/>
                        <a:buFontTx/>
                        <a:buNone/>
                        <a:tabLst/>
                        <a:defRPr/>
                      </a:pPr>
                      <a:endParaRPr lang="es-CL" dirty="0"/>
                    </a:p>
                    <a:p>
                      <a:pPr marL="0" marR="0" indent="0" algn="l" defTabSz="914400" rtl="0" eaLnBrk="1" fontAlgn="auto" latinLnBrk="0" hangingPunct="1">
                        <a:lnSpc>
                          <a:spcPct val="100000"/>
                        </a:lnSpc>
                        <a:spcBef>
                          <a:spcPts val="0"/>
                        </a:spcBef>
                        <a:spcAft>
                          <a:spcPts val="0"/>
                        </a:spcAft>
                        <a:buClrTx/>
                        <a:buSzTx/>
                        <a:buFontTx/>
                        <a:buNone/>
                        <a:tabLst/>
                        <a:defRPr/>
                      </a:pPr>
                      <a:r>
                        <a:rPr lang="es-CL" dirty="0"/>
                        <a:t>CONTROL DE LAS REACCIONES</a:t>
                      </a:r>
                    </a:p>
                    <a:p>
                      <a:pPr marL="0" marR="0" indent="0" algn="l" defTabSz="914400" rtl="0" eaLnBrk="1" fontAlgn="auto" latinLnBrk="0" hangingPunct="1">
                        <a:lnSpc>
                          <a:spcPct val="100000"/>
                        </a:lnSpc>
                        <a:spcBef>
                          <a:spcPts val="0"/>
                        </a:spcBef>
                        <a:spcAft>
                          <a:spcPts val="0"/>
                        </a:spcAft>
                        <a:buClrTx/>
                        <a:buSzTx/>
                        <a:buFontTx/>
                        <a:buNone/>
                        <a:tabLst/>
                        <a:defRPr/>
                      </a:pPr>
                      <a:endParaRPr lang="es-CL" dirty="0"/>
                    </a:p>
                    <a:p>
                      <a:pPr marL="0" marR="0" indent="0" algn="l" defTabSz="914400" rtl="0" eaLnBrk="1" fontAlgn="auto" latinLnBrk="0" hangingPunct="1">
                        <a:lnSpc>
                          <a:spcPct val="100000"/>
                        </a:lnSpc>
                        <a:spcBef>
                          <a:spcPts val="0"/>
                        </a:spcBef>
                        <a:spcAft>
                          <a:spcPts val="0"/>
                        </a:spcAft>
                        <a:buClrTx/>
                        <a:buSzTx/>
                        <a:buFontTx/>
                        <a:buNone/>
                        <a:tabLst/>
                        <a:defRPr/>
                      </a:pPr>
                      <a:r>
                        <a:rPr lang="es-CL" dirty="0"/>
                        <a:t>VISUALIZACIÓN</a:t>
                      </a:r>
                    </a:p>
                    <a:p>
                      <a:pPr marL="0" marR="0" indent="0" algn="l" defTabSz="914400" rtl="0" eaLnBrk="1" fontAlgn="auto" latinLnBrk="0" hangingPunct="1">
                        <a:lnSpc>
                          <a:spcPct val="100000"/>
                        </a:lnSpc>
                        <a:spcBef>
                          <a:spcPts val="0"/>
                        </a:spcBef>
                        <a:spcAft>
                          <a:spcPts val="0"/>
                        </a:spcAft>
                        <a:buClrTx/>
                        <a:buSzTx/>
                        <a:buFontTx/>
                        <a:buNone/>
                        <a:tabLst/>
                        <a:defRPr/>
                      </a:pPr>
                      <a:endParaRPr lang="es-CL" dirty="0"/>
                    </a:p>
                    <a:p>
                      <a:pPr marL="0" marR="0" indent="0" algn="l" defTabSz="914400" rtl="0" eaLnBrk="1" fontAlgn="auto" latinLnBrk="0" hangingPunct="1">
                        <a:lnSpc>
                          <a:spcPct val="100000"/>
                        </a:lnSpc>
                        <a:spcBef>
                          <a:spcPts val="0"/>
                        </a:spcBef>
                        <a:spcAft>
                          <a:spcPts val="0"/>
                        </a:spcAft>
                        <a:buClrTx/>
                        <a:buSzTx/>
                        <a:buFontTx/>
                        <a:buNone/>
                        <a:tabLst/>
                        <a:defRPr/>
                      </a:pPr>
                      <a:r>
                        <a:rPr lang="es-CL" dirty="0"/>
                        <a:t>AUTOREFLEXIÓN</a:t>
                      </a:r>
                    </a:p>
                    <a:p>
                      <a:pPr marL="0" marR="0" indent="0" algn="l" defTabSz="914400" rtl="0" eaLnBrk="1" fontAlgn="auto" latinLnBrk="0" hangingPunct="1">
                        <a:lnSpc>
                          <a:spcPct val="100000"/>
                        </a:lnSpc>
                        <a:spcBef>
                          <a:spcPts val="0"/>
                        </a:spcBef>
                        <a:spcAft>
                          <a:spcPts val="0"/>
                        </a:spcAft>
                        <a:buClrTx/>
                        <a:buSzTx/>
                        <a:buFontTx/>
                        <a:buNone/>
                        <a:tabLst/>
                        <a:defRPr/>
                      </a:pPr>
                      <a:endParaRPr lang="es-CL" dirty="0"/>
                    </a:p>
                    <a:p>
                      <a:pPr marL="0" marR="0" indent="0" algn="l" defTabSz="914400" rtl="0" eaLnBrk="1" fontAlgn="auto" latinLnBrk="0" hangingPunct="1">
                        <a:lnSpc>
                          <a:spcPct val="100000"/>
                        </a:lnSpc>
                        <a:spcBef>
                          <a:spcPts val="0"/>
                        </a:spcBef>
                        <a:spcAft>
                          <a:spcPts val="0"/>
                        </a:spcAft>
                        <a:buClrTx/>
                        <a:buSzTx/>
                        <a:buFontTx/>
                        <a:buNone/>
                        <a:tabLst/>
                        <a:defRPr/>
                      </a:pPr>
                      <a:r>
                        <a:rPr lang="es-CL" dirty="0"/>
                        <a:t>POSICIONES</a:t>
                      </a:r>
                      <a:r>
                        <a:rPr lang="es-CL" baseline="0" dirty="0"/>
                        <a:t> DE FUERZA</a:t>
                      </a:r>
                      <a:endParaRPr lang="es-CL" dirty="0"/>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a:t>AUTOREFLEXIÓN</a:t>
                      </a:r>
                    </a:p>
                    <a:p>
                      <a:pPr marL="0" marR="0" indent="0" algn="l" defTabSz="914400" rtl="0" eaLnBrk="1" fontAlgn="auto" latinLnBrk="0" hangingPunct="1">
                        <a:lnSpc>
                          <a:spcPct val="100000"/>
                        </a:lnSpc>
                        <a:spcBef>
                          <a:spcPts val="0"/>
                        </a:spcBef>
                        <a:spcAft>
                          <a:spcPts val="0"/>
                        </a:spcAft>
                        <a:buClrTx/>
                        <a:buSzTx/>
                        <a:buFontTx/>
                        <a:buNone/>
                        <a:tabLst/>
                        <a:defRPr/>
                      </a:pPr>
                      <a:endParaRPr lang="es-CL" dirty="0"/>
                    </a:p>
                    <a:p>
                      <a:pPr marL="0" marR="0" indent="0" algn="l" defTabSz="914400" rtl="0" eaLnBrk="1" fontAlgn="auto" latinLnBrk="0" hangingPunct="1">
                        <a:lnSpc>
                          <a:spcPct val="100000"/>
                        </a:lnSpc>
                        <a:spcBef>
                          <a:spcPts val="0"/>
                        </a:spcBef>
                        <a:spcAft>
                          <a:spcPts val="0"/>
                        </a:spcAft>
                        <a:buClrTx/>
                        <a:buSzTx/>
                        <a:buFontTx/>
                        <a:buNone/>
                        <a:tabLst/>
                        <a:defRPr/>
                      </a:pPr>
                      <a:r>
                        <a:rPr lang="es-CL" dirty="0"/>
                        <a:t>POSICIONES</a:t>
                      </a:r>
                      <a:r>
                        <a:rPr lang="es-CL" baseline="0" dirty="0"/>
                        <a:t> DE FUERZA</a:t>
                      </a:r>
                    </a:p>
                    <a:p>
                      <a:pPr marL="0" marR="0" indent="0" algn="l" defTabSz="914400" rtl="0" eaLnBrk="1" fontAlgn="auto" latinLnBrk="0" hangingPunct="1">
                        <a:lnSpc>
                          <a:spcPct val="100000"/>
                        </a:lnSpc>
                        <a:spcBef>
                          <a:spcPts val="0"/>
                        </a:spcBef>
                        <a:spcAft>
                          <a:spcPts val="0"/>
                        </a:spcAft>
                        <a:buClrTx/>
                        <a:buSzTx/>
                        <a:buFontTx/>
                        <a:buNone/>
                        <a:tabLst/>
                        <a:defRPr/>
                      </a:pPr>
                      <a:endParaRPr lang="es-CL"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s-CL" dirty="0"/>
                        <a:t>CONTROL DE LAS REACCIONES</a:t>
                      </a:r>
                    </a:p>
                    <a:p>
                      <a:pPr marL="0" marR="0" indent="0" algn="l" defTabSz="914400" rtl="0" eaLnBrk="1" fontAlgn="auto" latinLnBrk="0" hangingPunct="1">
                        <a:lnSpc>
                          <a:spcPct val="100000"/>
                        </a:lnSpc>
                        <a:spcBef>
                          <a:spcPts val="0"/>
                        </a:spcBef>
                        <a:spcAft>
                          <a:spcPts val="0"/>
                        </a:spcAft>
                        <a:buClrTx/>
                        <a:buSzTx/>
                        <a:buFontTx/>
                        <a:buNone/>
                        <a:tabLst/>
                        <a:defRPr/>
                      </a:pP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a:t>AUTOREFLEXIÓN</a:t>
                      </a:r>
                    </a:p>
                    <a:p>
                      <a:pPr marL="0" marR="0" indent="0" algn="l" defTabSz="914400" rtl="0" eaLnBrk="1" fontAlgn="auto" latinLnBrk="0" hangingPunct="1">
                        <a:lnSpc>
                          <a:spcPct val="100000"/>
                        </a:lnSpc>
                        <a:spcBef>
                          <a:spcPts val="0"/>
                        </a:spcBef>
                        <a:spcAft>
                          <a:spcPts val="0"/>
                        </a:spcAft>
                        <a:buClrTx/>
                        <a:buSzTx/>
                        <a:buFontTx/>
                        <a:buNone/>
                        <a:tabLst/>
                        <a:defRPr/>
                      </a:pPr>
                      <a:endParaRPr lang="es-CL" dirty="0"/>
                    </a:p>
                    <a:p>
                      <a:pPr marL="0" marR="0" indent="0" algn="l" defTabSz="914400" rtl="0" eaLnBrk="1" fontAlgn="auto" latinLnBrk="0" hangingPunct="1">
                        <a:lnSpc>
                          <a:spcPct val="100000"/>
                        </a:lnSpc>
                        <a:spcBef>
                          <a:spcPts val="0"/>
                        </a:spcBef>
                        <a:spcAft>
                          <a:spcPts val="0"/>
                        </a:spcAft>
                        <a:buClrTx/>
                        <a:buSzTx/>
                        <a:buFontTx/>
                        <a:buNone/>
                        <a:tabLst/>
                        <a:defRPr/>
                      </a:pPr>
                      <a:r>
                        <a:rPr lang="es-CL" dirty="0"/>
                        <a:t>FIJAR OBJETIVOS</a:t>
                      </a:r>
                    </a:p>
                    <a:p>
                      <a:pPr marL="0" marR="0" indent="0" algn="l" defTabSz="914400" rtl="0" eaLnBrk="1" fontAlgn="auto" latinLnBrk="0" hangingPunct="1">
                        <a:lnSpc>
                          <a:spcPct val="100000"/>
                        </a:lnSpc>
                        <a:spcBef>
                          <a:spcPts val="0"/>
                        </a:spcBef>
                        <a:spcAft>
                          <a:spcPts val="0"/>
                        </a:spcAft>
                        <a:buClrTx/>
                        <a:buSzTx/>
                        <a:buFontTx/>
                        <a:buNone/>
                        <a:tabLst/>
                        <a:defRPr/>
                      </a:pPr>
                      <a:endParaRPr lang="es-CL" dirty="0"/>
                    </a:p>
                    <a:p>
                      <a:endParaRPr lang="es-CL" dirty="0"/>
                    </a:p>
                  </a:txBody>
                  <a:tcPr/>
                </a:tc>
                <a:extLst>
                  <a:ext uri="{0D108BD9-81ED-4DB2-BD59-A6C34878D82A}">
                    <a16:rowId xmlns:a16="http://schemas.microsoft.com/office/drawing/2014/main" val="10001"/>
                  </a:ext>
                </a:extLst>
              </a:tr>
            </a:tbl>
          </a:graphicData>
        </a:graphic>
      </p:graphicFrame>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486</TotalTime>
  <Words>2107</Words>
  <Application>Microsoft Office PowerPoint</Application>
  <PresentationFormat>Presentación en pantalla (4:3)</PresentationFormat>
  <Paragraphs>336</Paragraphs>
  <Slides>40</Slides>
  <Notes>0</Notes>
  <HiddenSlides>0</HiddenSlides>
  <MMClips>0</MMClips>
  <ScaleCrop>false</ScaleCrop>
  <HeadingPairs>
    <vt:vector size="4" baseType="variant">
      <vt:variant>
        <vt:lpstr>Tema</vt:lpstr>
      </vt:variant>
      <vt:variant>
        <vt:i4>1</vt:i4>
      </vt:variant>
      <vt:variant>
        <vt:lpstr>Títulos de diapositiva</vt:lpstr>
      </vt:variant>
      <vt:variant>
        <vt:i4>40</vt:i4>
      </vt:variant>
    </vt:vector>
  </HeadingPairs>
  <TitlesOfParts>
    <vt:vector size="41" baseType="lpstr">
      <vt:lpstr>Tema de Office</vt:lpstr>
      <vt:lpstr>FORTALEZA MENTAL Y ESTRATEGIAS PARA FORTALECERLA EN CURSO DE COMANDOS IM parte 2</vt:lpstr>
      <vt:lpstr>PUNTOS A CUBRIR</vt:lpstr>
      <vt:lpstr>FORTALEZA MENTAL Y RESILIENCIA</vt:lpstr>
      <vt:lpstr>VISTO ANTERIORMEMTE</vt:lpstr>
      <vt:lpstr>VISTO ANTERIORMENTE</vt:lpstr>
      <vt:lpstr>VISTO ANTERIORMENTE</vt:lpstr>
      <vt:lpstr>AHORA VEREMOS</vt:lpstr>
      <vt:lpstr>PILARES DE LA FM 4+1</vt:lpstr>
      <vt:lpstr>SE PUEDE ENTRENAR LA FM?</vt:lpstr>
      <vt:lpstr>FISIOLOGÍA DEL ESTRÉS</vt:lpstr>
      <vt:lpstr>FISIOLOGÍA DEL ESTRÉS</vt:lpstr>
      <vt:lpstr>Presentación de PowerPoint</vt:lpstr>
      <vt:lpstr>Presentación de PowerPoint</vt:lpstr>
      <vt:lpstr>REACCIÓN FISIOLÓGICA AL ESTRÉS</vt:lpstr>
      <vt:lpstr>REACCIÓN COGNITIVA AL ESTRÉS</vt:lpstr>
      <vt:lpstr>PILARES DE LA FM 4+1</vt:lpstr>
      <vt:lpstr>FIJAR METAS Y OBJETIVOS</vt:lpstr>
      <vt:lpstr>POR QUÉ FIJAR OBJETIVOS FUNCIONA</vt:lpstr>
      <vt:lpstr>PRINCIPIOS DE LA FIJACIÓN DE OBJETIVOS</vt:lpstr>
      <vt:lpstr>DEFINIR OBJETIVOS EFECTIVOS S.M.A.R.T</vt:lpstr>
      <vt:lpstr>ERRORES EN LA FIJACIÓN DE OBJETIVOS</vt:lpstr>
      <vt:lpstr>VISIÓN Y FIJACIÓN DE OBJETIVOS</vt:lpstr>
      <vt:lpstr>CURVA DEL DESEMPEÑO HUMANO</vt:lpstr>
      <vt:lpstr>CONTROL DEL ESTRÉS</vt:lpstr>
      <vt:lpstr>VISUALIZACIÓN</vt:lpstr>
      <vt:lpstr>VISUALIZACIÓN </vt:lpstr>
      <vt:lpstr>VISUALIZACIÓN </vt:lpstr>
      <vt:lpstr>USOS DE LA VISUALIZACIÓN </vt:lpstr>
      <vt:lpstr>TIPOS DE VISUALIZACIÓN </vt:lpstr>
      <vt:lpstr>PRINCIPIOS DE LA VISUALIZACIÓN </vt:lpstr>
      <vt:lpstr>PASOS DE LA VISUALIZACIÓN </vt:lpstr>
      <vt:lpstr>AUTOREFLEXIÓN</vt:lpstr>
      <vt:lpstr>RELACIÓN ENTRE CREENCIAS Y REACCIONES</vt:lpstr>
      <vt:lpstr>ACR CONTROL DE RESULTADOS</vt:lpstr>
      <vt:lpstr>CÓMO FUNCIONA LA AUTOREFLEXIÓN</vt:lpstr>
      <vt:lpstr>A QUÉ PERRO ALIMENTAS</vt:lpstr>
      <vt:lpstr>CONDUCIR LA AUTOREFLEXIÓN</vt:lpstr>
      <vt:lpstr>POSICIONES DE FUERZA</vt:lpstr>
      <vt:lpstr>POSICIONES DE FUERZA</vt:lpstr>
      <vt:lpstr>CUANDO USAR LA TÉCNICA CORRESPONDIENTE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FORTALEZA MENTAL Y ESTRATEGIAS PARA FORTALECERLA EN CURSO DE COMANDOS IM parte 2</dc:title>
  <dc:creator>15183775-1</dc:creator>
  <cp:lastModifiedBy>Javier Reinike Larrain</cp:lastModifiedBy>
  <cp:revision>40</cp:revision>
  <dcterms:created xsi:type="dcterms:W3CDTF">2020-05-27T12:20:44Z</dcterms:created>
  <dcterms:modified xsi:type="dcterms:W3CDTF">2023-06-12T21:33:08Z</dcterms:modified>
</cp:coreProperties>
</file>