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67" r:id="rId4"/>
    <p:sldId id="263" r:id="rId5"/>
    <p:sldId id="282" r:id="rId6"/>
    <p:sldId id="275" r:id="rId7"/>
    <p:sldId id="274" r:id="rId8"/>
    <p:sldId id="268" r:id="rId9"/>
    <p:sldId id="269" r:id="rId10"/>
    <p:sldId id="270" r:id="rId11"/>
    <p:sldId id="271" r:id="rId12"/>
    <p:sldId id="272" r:id="rId13"/>
    <p:sldId id="283" r:id="rId14"/>
    <p:sldId id="276" r:id="rId15"/>
    <p:sldId id="277" r:id="rId16"/>
    <p:sldId id="279" r:id="rId17"/>
    <p:sldId id="278" r:id="rId18"/>
    <p:sldId id="285" r:id="rId19"/>
    <p:sldId id="280" r:id="rId20"/>
    <p:sldId id="281" r:id="rId21"/>
    <p:sldId id="284" r:id="rId22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8"/>
    <p:restoredTop sz="94694"/>
  </p:normalViewPr>
  <p:slideViewPr>
    <p:cSldViewPr>
      <p:cViewPr varScale="1">
        <p:scale>
          <a:sx n="121" d="100"/>
          <a:sy n="121" d="100"/>
        </p:scale>
        <p:origin x="1672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F94BC2CC-3E61-894A-B81E-AC57170CB6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61FDDA0C-17B8-F847-8F82-DBC01C60F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D6913AE-892F-F149-987D-715B6815036F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4962BBF6-1DE0-7A4B-A5B0-00BBF03F19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54B95513-F761-EA46-A2A2-4F223F1CE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978FEBD-6B80-3141-85CB-59D29BF02B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9CEE2753-8378-B944-A410-DD45D82CD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6E4C6A-A734-6A43-AD0D-11E94CB6B36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0344F53D-236C-4F46-8834-121A870C26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680E67E-ACF8-824F-A2CA-2B0267F8B0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>
            <a:extLst>
              <a:ext uri="{FF2B5EF4-FFF2-40B4-BE49-F238E27FC236}">
                <a16:creationId xmlns:a16="http://schemas.microsoft.com/office/drawing/2014/main" id="{F977BAC5-2F0E-CD42-A7ED-AB64656355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4225588" y="-11796713"/>
            <a:ext cx="16649701" cy="12488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2 Marcador de notas">
            <a:extLst>
              <a:ext uri="{FF2B5EF4-FFF2-40B4-BE49-F238E27FC236}">
                <a16:creationId xmlns:a16="http://schemas.microsoft.com/office/drawing/2014/main" id="{B5478D2E-46D6-9D4D-B444-63DDC284E8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4671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6E4C6A-A734-6A43-AD0D-11E94CB6B363}" type="slidenum">
              <a:rPr lang="es-CL" altLang="es-CL" smtClean="0"/>
              <a:pPr/>
              <a:t>19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67403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F11235C-F762-FC44-A4D1-8271CF1DB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7BF95-1474-2647-BC43-4B12F716BDD0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01F467A-26B2-DB44-B002-438E4464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60F8713-97FB-9E48-820A-2B3DE9FA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127EC-A856-E54D-A0CA-05AF82195BC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320514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008C6E0-38BA-ED45-98D6-E56ADA3D3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299D-40DD-414C-B7B0-3615CC52DD01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868F0C5-8603-D345-ABAD-26D4228BF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91532-126D-0E4A-8340-BF05FC67F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C8B67-F521-E845-8F6E-303A023D2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3254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BF2E6DD-10ED-AB49-BBEE-0A7123E0F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5AFA-D510-FF4F-9A67-5DB54D40EE67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E18FDD5-CA60-2A4B-AF01-07F10090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ABB055E-42DB-5B47-A907-FD73740E1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E8508-71ED-4249-BE86-6DB12A563C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447226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894C7EA-19FB-7549-BC72-17932EE6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37C6-1E1F-2649-8A9B-D7EA3928DA5F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3C3EA5F-7677-404B-9677-A3AC2A6A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04DE03A-8F05-6D49-9C9B-18232E6F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82B0D-E381-104F-A020-58F02B10996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4492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DDD3020A-88BC-0549-B34D-A1D573F62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BFA6-84DE-374F-A5AF-2A6F2CBCA509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0FEA7DC5-9AD1-A348-9307-E4368BCF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8188E6C6-98E2-BC42-BEBD-0E368421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C3E4-0207-BA41-B31E-AACF26382A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72742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9A97A03A-6C10-D84B-968C-86AE63E25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0E530-919D-E645-8E17-F4515ACB7D67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918B0F00-B668-E24B-83F9-9ECCE3477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FBBE716-333A-5447-AC59-08A9EC83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5E533-57D4-D448-B392-6F8B1D4BBEB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7934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DD890780-54D8-AF4C-B1B1-6A380576D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D4352-D3AA-1D48-868D-BBB744127D7C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A9BD953A-55DC-684A-918B-9956421E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38B0DEE-E93F-EA40-A862-4FA9D0B0B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38FC-095F-6D49-94B8-6114510A0B4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1100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FC2C36F9-3502-664F-8E81-EA1E30CE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B7BDC-F3D8-A84E-85D0-1E1215D934E5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9A391726-B43C-F34D-B81C-281FD203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8F089C6-9B26-2C46-BCE0-4A7D54240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CAD2F-213D-4B4F-B24A-15FEB626023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9737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9FD42AB4-9846-5947-9BED-77C5AB8E3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FA8B6-8335-744D-9672-372A51F71C39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DB110A3-840E-D14F-B2F7-5BE93DDB4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4223583B-1526-8048-AC97-EE5E818E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D5799-1C59-7B4F-AFAE-C95BC36085D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51961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BB833D3-651A-CC4B-98BB-F4008C3A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9286B-4EDF-A749-BD2D-D621F2EC24FA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9B13B9B-E59C-8C4C-BDD1-40F3C56F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93928C0-08FD-EB4F-906C-CAD593A6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4B008-352D-8B4F-A00D-1388F8F25C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94641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F20A2BD-E0AA-EB4C-B874-E2AB745E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5A51-7473-0941-BC72-3E8ADC942E48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7321735-783D-1043-968A-B21B2BA9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7007A06-D536-FE43-B37A-6349252F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795B5-6E23-CC4F-8E3A-0E209C00B1E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1714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2F97BF65-554A-0646-A71E-7E341A6C5E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D2FF817D-2E95-7D42-8248-C279A4DC3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6C267A-C773-0E42-B3DE-B3DF3ADCC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AA8462-F34E-7440-B6EE-3B12752DE0A4}" type="datetimeFigureOut">
              <a:rPr lang="es-CL"/>
              <a:pPr>
                <a:defRPr/>
              </a:pPr>
              <a:t>09-03-20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2194D34-77AF-274C-9E2B-C19817E71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5CFB447-3BD6-A64A-BA04-F382812DC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4009F8E-7FDC-0247-BCAB-D070679C78F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1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tif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>
            <a:extLst>
              <a:ext uri="{FF2B5EF4-FFF2-40B4-BE49-F238E27FC236}">
                <a16:creationId xmlns:a16="http://schemas.microsoft.com/office/drawing/2014/main" id="{B63AAED5-DEAA-1443-99C6-7F80CE437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Física III</a:t>
            </a:r>
          </a:p>
        </p:txBody>
      </p:sp>
      <p:sp>
        <p:nvSpPr>
          <p:cNvPr id="2051" name="Text Box 2">
            <a:extLst>
              <a:ext uri="{FF2B5EF4-FFF2-40B4-BE49-F238E27FC236}">
                <a16:creationId xmlns:a16="http://schemas.microsoft.com/office/drawing/2014/main" id="{052A22F0-BE98-244A-A593-D490EBF7A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3284984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“Arturo Prat”</a:t>
            </a:r>
          </a:p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Semana 5 – 1er semestre 2020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19EC707A-7C00-FE4A-B9FC-CFD8ED076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492896"/>
            <a:ext cx="6121102" cy="137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C3DB6F-5E5C-664D-95EC-86C46AD0A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5680075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 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F85735EE-ABE9-794F-9C89-4CBC30B42983}"/>
              </a:ext>
            </a:extLst>
          </p:cNvPr>
          <p:cNvSpPr/>
          <p:nvPr/>
        </p:nvSpPr>
        <p:spPr>
          <a:xfrm>
            <a:off x="331788" y="823913"/>
            <a:ext cx="5141912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Veremos el extraordinario poder de la ley de Gauss</a:t>
            </a:r>
            <a:endParaRPr lang="es-CL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2663FD39-EAEF-B448-9302-7A981CD9D47B}"/>
              </a:ext>
            </a:extLst>
          </p:cNvPr>
          <p:cNvSpPr/>
          <p:nvPr/>
        </p:nvSpPr>
        <p:spPr>
          <a:xfrm>
            <a:off x="331788" y="1171575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ley de Gauss es siempre cierta, pero no siempre es útil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E69B0CD9-9715-2D4C-A8A8-34FDDF7365C1}"/>
              </a:ext>
            </a:extLst>
          </p:cNvPr>
          <p:cNvSpPr/>
          <p:nvPr/>
        </p:nvSpPr>
        <p:spPr>
          <a:xfrm>
            <a:off x="331788" y="1631950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simetría es crucial a la hora de aplicar la ley de Gauss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0E5394E9-E760-0D43-B20C-2236C4EDC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8334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19418A18-7234-7D4C-8B93-C22429D91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28428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cilíndrica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7F3498B-6910-E24A-AD33-3A8CCD7BC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7859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plana</a:t>
            </a: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F3FFCFF-C3D0-0945-9B08-5C4358731FBA}"/>
              </a:ext>
            </a:extLst>
          </p:cNvPr>
          <p:cNvSpPr/>
          <p:nvPr/>
        </p:nvSpPr>
        <p:spPr>
          <a:xfrm>
            <a:off x="611188" y="3500438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Esgrimiendo argumentos de simetría, la magnitud del campo eléctrico debe ser constante sobre porciones de toda la superficie.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9857464-AF44-6748-9BED-8776875E646B}"/>
              </a:ext>
            </a:extLst>
          </p:cNvPr>
          <p:cNvSpPr/>
          <p:nvPr/>
        </p:nvSpPr>
        <p:spPr>
          <a:xfrm>
            <a:off x="611188" y="4011613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paralelo, antiparalelo o perpendicular al vector área en cada porción del superficie gaussiana considerada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0E643DF7-DB30-0D49-AF05-4D204C82DC3B}"/>
              </a:ext>
            </a:extLst>
          </p:cNvPr>
          <p:cNvSpPr/>
          <p:nvPr/>
        </p:nvSpPr>
        <p:spPr>
          <a:xfrm>
            <a:off x="612775" y="4694238"/>
            <a:ext cx="70564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nulo en alguna porción de la superficie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109963B-ED11-E543-B22A-3DC0F5009D61}"/>
              </a:ext>
            </a:extLst>
          </p:cNvPr>
          <p:cNvSpPr/>
          <p:nvPr/>
        </p:nvSpPr>
        <p:spPr>
          <a:xfrm>
            <a:off x="468313" y="2560638"/>
            <a:ext cx="7848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Dependiendo de la simetría, la superficie gaussiana elegida debe cumplir una o más de las siguientes condiciones: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C29DD4-90A1-D348-B03F-042A6D13E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Flujo del campo eléctrico de una carga puntual</a:t>
            </a:r>
          </a:p>
        </p:txBody>
      </p:sp>
      <p:sp>
        <p:nvSpPr>
          <p:cNvPr id="65" name="64 Rectángulo">
            <a:extLst>
              <a:ext uri="{FF2B5EF4-FFF2-40B4-BE49-F238E27FC236}">
                <a16:creationId xmlns:a16="http://schemas.microsoft.com/office/drawing/2014/main" id="{28EA8B73-0AA8-1D4A-8596-67E044722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843181"/>
            <a:ext cx="3676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gaussiana: Esfera de radio r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8C6AF3-F41F-2048-99F1-8CC26F5B3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223" y="843181"/>
            <a:ext cx="3316877" cy="32395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/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blipFill>
                <a:blip r:embed="rId4"/>
                <a:stretch>
                  <a:fillRect l="-2632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/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blipFill>
                <a:blip r:embed="rId5"/>
                <a:stretch>
                  <a:fillRect l="-2222" t="-106154" r="-5926" b="-16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/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  <a:blipFill>
                <a:blip r:embed="rId6"/>
                <a:stretch>
                  <a:fillRect t="-92857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/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  <a:blipFill>
                <a:blip r:embed="rId7"/>
                <a:stretch>
                  <a:fillRect t="-91429" r="-1852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/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/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Elipse 10">
            <a:extLst>
              <a:ext uri="{FF2B5EF4-FFF2-40B4-BE49-F238E27FC236}">
                <a16:creationId xmlns:a16="http://schemas.microsoft.com/office/drawing/2014/main" id="{03C40678-0C90-0B42-930D-B47E04C4C6BF}"/>
              </a:ext>
            </a:extLst>
          </p:cNvPr>
          <p:cNvSpPr/>
          <p:nvPr/>
        </p:nvSpPr>
        <p:spPr>
          <a:xfrm>
            <a:off x="4864221" y="3726236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3" name="Elipse 72">
            <a:extLst>
              <a:ext uri="{FF2B5EF4-FFF2-40B4-BE49-F238E27FC236}">
                <a16:creationId xmlns:a16="http://schemas.microsoft.com/office/drawing/2014/main" id="{D0FF94A6-F070-714F-8E80-5C83ABD7E791}"/>
              </a:ext>
            </a:extLst>
          </p:cNvPr>
          <p:cNvSpPr/>
          <p:nvPr/>
        </p:nvSpPr>
        <p:spPr>
          <a:xfrm>
            <a:off x="6151362" y="3799147"/>
            <a:ext cx="864096" cy="871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EDDCA47F-A1D5-9146-9ED4-029D1A6B251F}"/>
              </a:ext>
            </a:extLst>
          </p:cNvPr>
          <p:cNvCxnSpPr/>
          <p:nvPr/>
        </p:nvCxnSpPr>
        <p:spPr>
          <a:xfrm flipH="1">
            <a:off x="4709202" y="4597500"/>
            <a:ext cx="246836" cy="2386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de flecha 73">
            <a:extLst>
              <a:ext uri="{FF2B5EF4-FFF2-40B4-BE49-F238E27FC236}">
                <a16:creationId xmlns:a16="http://schemas.microsoft.com/office/drawing/2014/main" id="{A490E8FE-706B-6848-A5F0-8F356940BC8B}"/>
              </a:ext>
            </a:extLst>
          </p:cNvPr>
          <p:cNvCxnSpPr>
            <a:cxnSpLocks/>
          </p:cNvCxnSpPr>
          <p:nvPr/>
        </p:nvCxnSpPr>
        <p:spPr>
          <a:xfrm flipV="1">
            <a:off x="7187868" y="4086364"/>
            <a:ext cx="482128" cy="1297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/>
              <p:nvPr/>
            </p:nvSpPr>
            <p:spPr>
              <a:xfrm>
                <a:off x="5257051" y="5357640"/>
                <a:ext cx="1336456" cy="623825"/>
              </a:xfrm>
              <a:custGeom>
                <a:avLst/>
                <a:gdLst>
                  <a:gd name="connsiteX0" fmla="*/ 0 w 1336456"/>
                  <a:gd name="connsiteY0" fmla="*/ 0 h 623825"/>
                  <a:gd name="connsiteX1" fmla="*/ 432121 w 1336456"/>
                  <a:gd name="connsiteY1" fmla="*/ 0 h 623825"/>
                  <a:gd name="connsiteX2" fmla="*/ 877606 w 1336456"/>
                  <a:gd name="connsiteY2" fmla="*/ 0 h 623825"/>
                  <a:gd name="connsiteX3" fmla="*/ 1336456 w 1336456"/>
                  <a:gd name="connsiteY3" fmla="*/ 0 h 623825"/>
                  <a:gd name="connsiteX4" fmla="*/ 1336456 w 1336456"/>
                  <a:gd name="connsiteY4" fmla="*/ 311913 h 623825"/>
                  <a:gd name="connsiteX5" fmla="*/ 1336456 w 1336456"/>
                  <a:gd name="connsiteY5" fmla="*/ 623825 h 623825"/>
                  <a:gd name="connsiteX6" fmla="*/ 890971 w 1336456"/>
                  <a:gd name="connsiteY6" fmla="*/ 623825 h 623825"/>
                  <a:gd name="connsiteX7" fmla="*/ 472214 w 1336456"/>
                  <a:gd name="connsiteY7" fmla="*/ 623825 h 623825"/>
                  <a:gd name="connsiteX8" fmla="*/ 0 w 1336456"/>
                  <a:gd name="connsiteY8" fmla="*/ 623825 h 623825"/>
                  <a:gd name="connsiteX9" fmla="*/ 0 w 1336456"/>
                  <a:gd name="connsiteY9" fmla="*/ 318151 h 623825"/>
                  <a:gd name="connsiteX10" fmla="*/ 0 w 1336456"/>
                  <a:gd name="connsiteY10" fmla="*/ 0 h 6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36456" h="623825" fill="none" extrusionOk="0">
                    <a:moveTo>
                      <a:pt x="0" y="0"/>
                    </a:moveTo>
                    <a:cubicBezTo>
                      <a:pt x="173507" y="-38969"/>
                      <a:pt x="265198" y="7644"/>
                      <a:pt x="432121" y="0"/>
                    </a:cubicBezTo>
                    <a:cubicBezTo>
                      <a:pt x="599044" y="-7644"/>
                      <a:pt x="781134" y="8173"/>
                      <a:pt x="877606" y="0"/>
                    </a:cubicBezTo>
                    <a:cubicBezTo>
                      <a:pt x="974079" y="-8173"/>
                      <a:pt x="1221736" y="35443"/>
                      <a:pt x="1336456" y="0"/>
                    </a:cubicBezTo>
                    <a:cubicBezTo>
                      <a:pt x="1343852" y="133981"/>
                      <a:pt x="1313955" y="245101"/>
                      <a:pt x="1336456" y="311913"/>
                    </a:cubicBezTo>
                    <a:cubicBezTo>
                      <a:pt x="1358957" y="378725"/>
                      <a:pt x="1302471" y="504933"/>
                      <a:pt x="1336456" y="623825"/>
                    </a:cubicBezTo>
                    <a:cubicBezTo>
                      <a:pt x="1237884" y="631615"/>
                      <a:pt x="994307" y="585485"/>
                      <a:pt x="890971" y="623825"/>
                    </a:cubicBezTo>
                    <a:cubicBezTo>
                      <a:pt x="787635" y="662165"/>
                      <a:pt x="585500" y="576142"/>
                      <a:pt x="472214" y="623825"/>
                    </a:cubicBezTo>
                    <a:cubicBezTo>
                      <a:pt x="358928" y="671508"/>
                      <a:pt x="101632" y="609921"/>
                      <a:pt x="0" y="623825"/>
                    </a:cubicBezTo>
                    <a:cubicBezTo>
                      <a:pt x="-22420" y="506391"/>
                      <a:pt x="34296" y="391185"/>
                      <a:pt x="0" y="318151"/>
                    </a:cubicBezTo>
                    <a:cubicBezTo>
                      <a:pt x="-34296" y="245117"/>
                      <a:pt x="9437" y="89643"/>
                      <a:pt x="0" y="0"/>
                    </a:cubicBezTo>
                    <a:close/>
                  </a:path>
                  <a:path w="1336456" h="623825" stroke="0" extrusionOk="0">
                    <a:moveTo>
                      <a:pt x="0" y="0"/>
                    </a:moveTo>
                    <a:cubicBezTo>
                      <a:pt x="205694" y="-21723"/>
                      <a:pt x="299657" y="47398"/>
                      <a:pt x="432121" y="0"/>
                    </a:cubicBezTo>
                    <a:cubicBezTo>
                      <a:pt x="564585" y="-47398"/>
                      <a:pt x="747940" y="43989"/>
                      <a:pt x="837512" y="0"/>
                    </a:cubicBezTo>
                    <a:cubicBezTo>
                      <a:pt x="927084" y="-43989"/>
                      <a:pt x="1131755" y="25698"/>
                      <a:pt x="1336456" y="0"/>
                    </a:cubicBezTo>
                    <a:cubicBezTo>
                      <a:pt x="1357460" y="130540"/>
                      <a:pt x="1301359" y="229878"/>
                      <a:pt x="1336456" y="305674"/>
                    </a:cubicBezTo>
                    <a:cubicBezTo>
                      <a:pt x="1371553" y="381470"/>
                      <a:pt x="1302934" y="502676"/>
                      <a:pt x="1336456" y="623825"/>
                    </a:cubicBezTo>
                    <a:cubicBezTo>
                      <a:pt x="1183444" y="660985"/>
                      <a:pt x="1048261" y="588718"/>
                      <a:pt x="917700" y="623825"/>
                    </a:cubicBezTo>
                    <a:cubicBezTo>
                      <a:pt x="787139" y="658932"/>
                      <a:pt x="615920" y="588571"/>
                      <a:pt x="498944" y="623825"/>
                    </a:cubicBezTo>
                    <a:cubicBezTo>
                      <a:pt x="381968" y="659079"/>
                      <a:pt x="194359" y="585866"/>
                      <a:pt x="0" y="623825"/>
                    </a:cubicBezTo>
                    <a:cubicBezTo>
                      <a:pt x="-1932" y="551047"/>
                      <a:pt x="20115" y="465143"/>
                      <a:pt x="0" y="330627"/>
                    </a:cubicBezTo>
                    <a:cubicBezTo>
                      <a:pt x="-20115" y="196111"/>
                      <a:pt x="14819" y="141153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sSup>
                            <m:sSupPr>
                              <m:ctrlP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051" y="5357640"/>
                <a:ext cx="1336456" cy="623825"/>
              </a:xfrm>
              <a:prstGeom prst="rect">
                <a:avLst/>
              </a:prstGeom>
              <a:blipFill>
                <a:blip r:embed="rId10"/>
                <a:stretch>
                  <a:fillRect b="-1852"/>
                </a:stretch>
              </a:blipFill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336456"/>
                          <a:gd name="connsiteY0" fmla="*/ 0 h 623825"/>
                          <a:gd name="connsiteX1" fmla="*/ 432121 w 1336456"/>
                          <a:gd name="connsiteY1" fmla="*/ 0 h 623825"/>
                          <a:gd name="connsiteX2" fmla="*/ 877606 w 1336456"/>
                          <a:gd name="connsiteY2" fmla="*/ 0 h 623825"/>
                          <a:gd name="connsiteX3" fmla="*/ 1336456 w 1336456"/>
                          <a:gd name="connsiteY3" fmla="*/ 0 h 623825"/>
                          <a:gd name="connsiteX4" fmla="*/ 1336456 w 1336456"/>
                          <a:gd name="connsiteY4" fmla="*/ 311913 h 623825"/>
                          <a:gd name="connsiteX5" fmla="*/ 1336456 w 1336456"/>
                          <a:gd name="connsiteY5" fmla="*/ 623825 h 623825"/>
                          <a:gd name="connsiteX6" fmla="*/ 890971 w 1336456"/>
                          <a:gd name="connsiteY6" fmla="*/ 623825 h 623825"/>
                          <a:gd name="connsiteX7" fmla="*/ 472214 w 1336456"/>
                          <a:gd name="connsiteY7" fmla="*/ 623825 h 623825"/>
                          <a:gd name="connsiteX8" fmla="*/ 0 w 1336456"/>
                          <a:gd name="connsiteY8" fmla="*/ 623825 h 623825"/>
                          <a:gd name="connsiteX9" fmla="*/ 0 w 1336456"/>
                          <a:gd name="connsiteY9" fmla="*/ 318151 h 623825"/>
                          <a:gd name="connsiteX10" fmla="*/ 0 w 1336456"/>
                          <a:gd name="connsiteY10" fmla="*/ 0 h 6238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336456" h="623825" fill="none" extrusionOk="0">
                            <a:moveTo>
                              <a:pt x="0" y="0"/>
                            </a:moveTo>
                            <a:cubicBezTo>
                              <a:pt x="173507" y="-38969"/>
                              <a:pt x="265198" y="7644"/>
                              <a:pt x="432121" y="0"/>
                            </a:cubicBezTo>
                            <a:cubicBezTo>
                              <a:pt x="599044" y="-7644"/>
                              <a:pt x="781134" y="8173"/>
                              <a:pt x="877606" y="0"/>
                            </a:cubicBezTo>
                            <a:cubicBezTo>
                              <a:pt x="974079" y="-8173"/>
                              <a:pt x="1221736" y="35443"/>
                              <a:pt x="1336456" y="0"/>
                            </a:cubicBezTo>
                            <a:cubicBezTo>
                              <a:pt x="1343852" y="133981"/>
                              <a:pt x="1313955" y="245101"/>
                              <a:pt x="1336456" y="311913"/>
                            </a:cubicBezTo>
                            <a:cubicBezTo>
                              <a:pt x="1358957" y="378725"/>
                              <a:pt x="1302471" y="504933"/>
                              <a:pt x="1336456" y="623825"/>
                            </a:cubicBezTo>
                            <a:cubicBezTo>
                              <a:pt x="1237884" y="631615"/>
                              <a:pt x="994307" y="585485"/>
                              <a:pt x="890971" y="623825"/>
                            </a:cubicBezTo>
                            <a:cubicBezTo>
                              <a:pt x="787635" y="662165"/>
                              <a:pt x="585500" y="576142"/>
                              <a:pt x="472214" y="623825"/>
                            </a:cubicBezTo>
                            <a:cubicBezTo>
                              <a:pt x="358928" y="671508"/>
                              <a:pt x="101632" y="609921"/>
                              <a:pt x="0" y="623825"/>
                            </a:cubicBezTo>
                            <a:cubicBezTo>
                              <a:pt x="-22420" y="506391"/>
                              <a:pt x="34296" y="391185"/>
                              <a:pt x="0" y="318151"/>
                            </a:cubicBezTo>
                            <a:cubicBezTo>
                              <a:pt x="-34296" y="245117"/>
                              <a:pt x="9437" y="89643"/>
                              <a:pt x="0" y="0"/>
                            </a:cubicBezTo>
                            <a:close/>
                          </a:path>
                          <a:path w="1336456" h="623825" stroke="0" extrusionOk="0">
                            <a:moveTo>
                              <a:pt x="0" y="0"/>
                            </a:moveTo>
                            <a:cubicBezTo>
                              <a:pt x="205694" y="-21723"/>
                              <a:pt x="299657" y="47398"/>
                              <a:pt x="432121" y="0"/>
                            </a:cubicBezTo>
                            <a:cubicBezTo>
                              <a:pt x="564585" y="-47398"/>
                              <a:pt x="747940" y="43989"/>
                              <a:pt x="837512" y="0"/>
                            </a:cubicBezTo>
                            <a:cubicBezTo>
                              <a:pt x="927084" y="-43989"/>
                              <a:pt x="1131755" y="25698"/>
                              <a:pt x="1336456" y="0"/>
                            </a:cubicBezTo>
                            <a:cubicBezTo>
                              <a:pt x="1357460" y="130540"/>
                              <a:pt x="1301359" y="229878"/>
                              <a:pt x="1336456" y="305674"/>
                            </a:cubicBezTo>
                            <a:cubicBezTo>
                              <a:pt x="1371553" y="381470"/>
                              <a:pt x="1302934" y="502676"/>
                              <a:pt x="1336456" y="623825"/>
                            </a:cubicBezTo>
                            <a:cubicBezTo>
                              <a:pt x="1183444" y="660985"/>
                              <a:pt x="1048261" y="588718"/>
                              <a:pt x="917700" y="623825"/>
                            </a:cubicBezTo>
                            <a:cubicBezTo>
                              <a:pt x="787139" y="658932"/>
                              <a:pt x="615920" y="588571"/>
                              <a:pt x="498944" y="623825"/>
                            </a:cubicBezTo>
                            <a:cubicBezTo>
                              <a:pt x="381968" y="659079"/>
                              <a:pt x="194359" y="585866"/>
                              <a:pt x="0" y="623825"/>
                            </a:cubicBezTo>
                            <a:cubicBezTo>
                              <a:pt x="-1932" y="551047"/>
                              <a:pt x="20115" y="465143"/>
                              <a:pt x="0" y="330627"/>
                            </a:cubicBezTo>
                            <a:cubicBezTo>
                              <a:pt x="-20115" y="196111"/>
                              <a:pt x="14819" y="141153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706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8" grpId="0"/>
      <p:bldP spid="60" grpId="0"/>
      <p:bldP spid="9" grpId="0"/>
      <p:bldP spid="62" grpId="0"/>
      <p:bldP spid="68" grpId="0"/>
      <p:bldP spid="72" grpId="0"/>
      <p:bldP spid="11" grpId="0" animBg="1"/>
      <p:bldP spid="7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9F46691-B1C9-9741-9083-906B71115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48" y="489989"/>
            <a:ext cx="2921000" cy="2908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/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ES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 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  <m: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acc>
                                    <m:accPr>
                                      <m:chr m:val="⃗"/>
                                      <m:ctrlPr>
                                        <a:rPr lang="es-ES_tradnl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  <a:blipFill>
                <a:blip r:embed="rId3"/>
                <a:stretch>
                  <a:fillRect t="-92857" b="-14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/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limLoc m:val="undOvr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eqArr>
                            <m:eqArr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𝑜𝑑𝑎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𝑢𝑝𝑒𝑟𝑓𝑖𝑐𝑖𝑒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</m:eqArr>
                        </m:sub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  <a:blipFill>
                <a:blip r:embed="rId4"/>
                <a:stretch>
                  <a:fillRect t="-82609" b="-11521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ipse 20">
            <a:extLst>
              <a:ext uri="{FF2B5EF4-FFF2-40B4-BE49-F238E27FC236}">
                <a16:creationId xmlns:a16="http://schemas.microsoft.com/office/drawing/2014/main" id="{DE145A5E-871F-B443-A741-BE4D1A606298}"/>
              </a:ext>
            </a:extLst>
          </p:cNvPr>
          <p:cNvSpPr/>
          <p:nvPr/>
        </p:nvSpPr>
        <p:spPr>
          <a:xfrm>
            <a:off x="3059832" y="1840222"/>
            <a:ext cx="436237" cy="580666"/>
          </a:xfrm>
          <a:custGeom>
            <a:avLst/>
            <a:gdLst>
              <a:gd name="connsiteX0" fmla="*/ 0 w 436237"/>
              <a:gd name="connsiteY0" fmla="*/ 290333 h 580666"/>
              <a:gd name="connsiteX1" fmla="*/ 218119 w 436237"/>
              <a:gd name="connsiteY1" fmla="*/ 0 h 580666"/>
              <a:gd name="connsiteX2" fmla="*/ 436238 w 436237"/>
              <a:gd name="connsiteY2" fmla="*/ 290333 h 580666"/>
              <a:gd name="connsiteX3" fmla="*/ 218119 w 436237"/>
              <a:gd name="connsiteY3" fmla="*/ 580666 h 580666"/>
              <a:gd name="connsiteX4" fmla="*/ 0 w 436237"/>
              <a:gd name="connsiteY4" fmla="*/ 290333 h 58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6237" h="580666" extrusionOk="0">
                <a:moveTo>
                  <a:pt x="0" y="290333"/>
                </a:moveTo>
                <a:cubicBezTo>
                  <a:pt x="-14755" y="120886"/>
                  <a:pt x="83862" y="5177"/>
                  <a:pt x="218119" y="0"/>
                </a:cubicBezTo>
                <a:cubicBezTo>
                  <a:pt x="369806" y="6573"/>
                  <a:pt x="400682" y="131118"/>
                  <a:pt x="436238" y="290333"/>
                </a:cubicBezTo>
                <a:cubicBezTo>
                  <a:pt x="421056" y="465505"/>
                  <a:pt x="336541" y="591954"/>
                  <a:pt x="218119" y="580666"/>
                </a:cubicBezTo>
                <a:cubicBezTo>
                  <a:pt x="83258" y="572789"/>
                  <a:pt x="37113" y="468412"/>
                  <a:pt x="0" y="290333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1A4A586-E486-8942-8AC2-9EA0E0935169}"/>
              </a:ext>
            </a:extLst>
          </p:cNvPr>
          <p:cNvSpPr/>
          <p:nvPr/>
        </p:nvSpPr>
        <p:spPr>
          <a:xfrm>
            <a:off x="3199659" y="3407038"/>
            <a:ext cx="411445" cy="454010"/>
          </a:xfrm>
          <a:custGeom>
            <a:avLst/>
            <a:gdLst>
              <a:gd name="connsiteX0" fmla="*/ 0 w 411445"/>
              <a:gd name="connsiteY0" fmla="*/ 227005 h 454010"/>
              <a:gd name="connsiteX1" fmla="*/ 205723 w 411445"/>
              <a:gd name="connsiteY1" fmla="*/ 0 h 454010"/>
              <a:gd name="connsiteX2" fmla="*/ 411446 w 411445"/>
              <a:gd name="connsiteY2" fmla="*/ 227005 h 454010"/>
              <a:gd name="connsiteX3" fmla="*/ 205723 w 411445"/>
              <a:gd name="connsiteY3" fmla="*/ 454010 h 454010"/>
              <a:gd name="connsiteX4" fmla="*/ 0 w 411445"/>
              <a:gd name="connsiteY4" fmla="*/ 227005 h 454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45" h="454010" extrusionOk="0">
                <a:moveTo>
                  <a:pt x="0" y="227005"/>
                </a:moveTo>
                <a:cubicBezTo>
                  <a:pt x="-13988" y="93006"/>
                  <a:pt x="74830" y="6484"/>
                  <a:pt x="205723" y="0"/>
                </a:cubicBezTo>
                <a:cubicBezTo>
                  <a:pt x="327885" y="1799"/>
                  <a:pt x="408796" y="101718"/>
                  <a:pt x="411446" y="227005"/>
                </a:cubicBezTo>
                <a:cubicBezTo>
                  <a:pt x="409563" y="354215"/>
                  <a:pt x="316918" y="467402"/>
                  <a:pt x="205723" y="454010"/>
                </a:cubicBezTo>
                <a:cubicBezTo>
                  <a:pt x="70595" y="442241"/>
                  <a:pt x="33878" y="368563"/>
                  <a:pt x="0" y="227005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BF939FD-0B87-2841-8892-594C8F0D37D6}"/>
              </a:ext>
            </a:extLst>
          </p:cNvPr>
          <p:cNvCxnSpPr/>
          <p:nvPr/>
        </p:nvCxnSpPr>
        <p:spPr>
          <a:xfrm>
            <a:off x="3347864" y="2492896"/>
            <a:ext cx="0" cy="864096"/>
          </a:xfrm>
          <a:prstGeom prst="straightConnector1">
            <a:avLst/>
          </a:prstGeom>
          <a:ln w="254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8AE0E030-39F4-664E-840A-BD4469C4DD43}"/>
              </a:ext>
            </a:extLst>
          </p:cNvPr>
          <p:cNvSpPr/>
          <p:nvPr/>
        </p:nvSpPr>
        <p:spPr>
          <a:xfrm rot="154759">
            <a:off x="5590293" y="2057544"/>
            <a:ext cx="404321" cy="461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E18541B-BBCA-F84A-8B73-4BF3A21C660A}"/>
              </a:ext>
            </a:extLst>
          </p:cNvPr>
          <p:cNvCxnSpPr>
            <a:cxnSpLocks/>
          </p:cNvCxnSpPr>
          <p:nvPr/>
        </p:nvCxnSpPr>
        <p:spPr>
          <a:xfrm flipH="1">
            <a:off x="5436096" y="2327341"/>
            <a:ext cx="312471" cy="2258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/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</m:t>
                      </m:r>
                      <m:acc>
                        <m:accPr>
                          <m:chr m:val="⃗"/>
                          <m:ctrlP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6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2CFBC84-DA64-1E4A-982F-1AED6D4F62FE}"/>
              </a:ext>
            </a:extLst>
          </p:cNvPr>
          <p:cNvSpPr/>
          <p:nvPr/>
        </p:nvSpPr>
        <p:spPr>
          <a:xfrm>
            <a:off x="323528" y="476672"/>
            <a:ext cx="3421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Densidad de carga electrica </a:t>
            </a:r>
          </a:p>
        </p:txBody>
      </p:sp>
      <p:pic>
        <p:nvPicPr>
          <p:cNvPr id="4" name="Imagen 3" descr="Imagen que contiene reloj&#10;&#10;Descripción generada automáticamente">
            <a:extLst>
              <a:ext uri="{FF2B5EF4-FFF2-40B4-BE49-F238E27FC236}">
                <a16:creationId xmlns:a16="http://schemas.microsoft.com/office/drawing/2014/main" id="{FE14ABF9-C626-CA46-BDEA-FB8D27FEB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1092828"/>
            <a:ext cx="3195535" cy="1904124"/>
          </a:xfrm>
          <a:prstGeom prst="rect">
            <a:avLst/>
          </a:prstGeom>
        </p:spPr>
      </p:pic>
      <p:pic>
        <p:nvPicPr>
          <p:cNvPr id="6" name="Imagen 5" descr="Imagen que contiene viendo, agua, reloj, vuelo&#10;&#10;Descripción generada automáticamente">
            <a:extLst>
              <a:ext uri="{FF2B5EF4-FFF2-40B4-BE49-F238E27FC236}">
                <a16:creationId xmlns:a16="http://schemas.microsoft.com/office/drawing/2014/main" id="{6C8F8264-6EB7-2040-BFFD-4AF552104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3512774"/>
            <a:ext cx="3826733" cy="1636486"/>
          </a:xfrm>
          <a:prstGeom prst="rect">
            <a:avLst/>
          </a:prstGeom>
        </p:spPr>
      </p:pic>
      <p:pic>
        <p:nvPicPr>
          <p:cNvPr id="8" name="Imagen 7" descr="Imagen que contiene reloj&#10;&#10;Descripción generada automáticamente">
            <a:extLst>
              <a:ext uri="{FF2B5EF4-FFF2-40B4-BE49-F238E27FC236}">
                <a16:creationId xmlns:a16="http://schemas.microsoft.com/office/drawing/2014/main" id="{CC7613B2-F8E4-9744-9250-8802545078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08" y="2996952"/>
            <a:ext cx="3095550" cy="21523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/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Lineal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𝝀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  <a:blipFill>
                <a:blip r:embed="rId5"/>
                <a:stretch>
                  <a:fillRect l="-1310" t="-2083" r="-43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/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Superficial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𝝈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𝒅𝑨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  <a:blipFill>
                <a:blip r:embed="rId6"/>
                <a:stretch>
                  <a:fillRect l="-1754" t="-2083" r="-175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/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Volumetrica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𝒅𝑽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  <a:blipFill>
                <a:blip r:embed="rId7"/>
                <a:stretch>
                  <a:fillRect l="-1747" t="-2105" r="-131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79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3A77A6-EEC4-CF49-A55F-0CE8CAED9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170498"/>
            <a:ext cx="7524328" cy="2517004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7F0E6B0-ED0D-8041-8F13-CF405B633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260648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esferica</a:t>
            </a:r>
          </a:p>
        </p:txBody>
      </p:sp>
    </p:spTree>
    <p:extLst>
      <p:ext uri="{BB962C8B-B14F-4D97-AF65-F5344CB8AC3E}">
        <p14:creationId xmlns:p14="http://schemas.microsoft.com/office/powerpoint/2010/main" val="2542401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D8DE5E-BF1B-C246-AABF-3372FBB39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Distribución de carga con simetría esférica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7C95980C-B46F-9642-8FD6-40C0E12E6B1D}"/>
              </a:ext>
            </a:extLst>
          </p:cNvPr>
          <p:cNvSpPr/>
          <p:nvPr/>
        </p:nvSpPr>
        <p:spPr>
          <a:xfrm>
            <a:off x="107950" y="849313"/>
            <a:ext cx="8667750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Una esfera aislante de radio R posee una carga Q uniformemente distribuida (</a:t>
            </a:r>
            <a:r>
              <a:rPr lang="el-GR" sz="1400" b="1" dirty="0">
                <a:solidFill>
                  <a:srgbClr val="0070C0"/>
                </a:solidFill>
                <a:latin typeface="Comic Sans MS"/>
                <a:cs typeface="+mn-cs"/>
              </a:rPr>
              <a:t>ρ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=constante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).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fuera de la esfera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en el interior de la esfera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456198CE-C649-1342-972C-8916AA7EDE6B}"/>
              </a:ext>
            </a:extLst>
          </p:cNvPr>
          <p:cNvSpPr/>
          <p:nvPr/>
        </p:nvSpPr>
        <p:spPr bwMode="auto">
          <a:xfrm>
            <a:off x="803275" y="2997200"/>
            <a:ext cx="1619250" cy="1619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1E7C6466-1226-E243-AE79-129794FFDAEB}"/>
              </a:ext>
            </a:extLst>
          </p:cNvPr>
          <p:cNvCxnSpPr>
            <a:cxnSpLocks noChangeShapeType="1"/>
            <a:endCxn id="4" idx="7"/>
          </p:cNvCxnSpPr>
          <p:nvPr/>
        </p:nvCxnSpPr>
        <p:spPr bwMode="auto">
          <a:xfrm flipV="1">
            <a:off x="1611313" y="3233738"/>
            <a:ext cx="574675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Conector">
            <a:extLst>
              <a:ext uri="{FF2B5EF4-FFF2-40B4-BE49-F238E27FC236}">
                <a16:creationId xmlns:a16="http://schemas.microsoft.com/office/drawing/2014/main" id="{FEF3EE68-5732-C34C-B473-D16142043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2546350"/>
            <a:ext cx="2519362" cy="2520950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AADB9F32-4FE2-AA44-BE94-891655C18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1152525"/>
            <a:ext cx="2619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9" name="8 Conector">
            <a:extLst>
              <a:ext uri="{FF2B5EF4-FFF2-40B4-BE49-F238E27FC236}">
                <a16:creationId xmlns:a16="http://schemas.microsoft.com/office/drawing/2014/main" id="{00462D40-B76A-0E40-8A9D-3DCBB0C3F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0" y="849313"/>
            <a:ext cx="4454525" cy="303212"/>
          </a:xfrm>
          <a:prstGeom prst="flowChartConnector">
            <a:avLst/>
          </a:prstGeom>
          <a:noFill/>
          <a:ln w="254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C4ED4A8B-CBF8-0948-8767-F1EA0BF89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46250"/>
            <a:ext cx="3587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gaussiana esférica, concéntrica a la esfera cargada</a:t>
            </a:r>
          </a:p>
        </p:txBody>
      </p:sp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FA674EC0-981A-6841-A6E7-0F96F3E9445C}"/>
              </a:ext>
            </a:extLst>
          </p:cNvPr>
          <p:cNvCxnSpPr>
            <a:cxnSpLocks noChangeShapeType="1"/>
            <a:endCxn id="7" idx="0"/>
          </p:cNvCxnSpPr>
          <p:nvPr/>
        </p:nvCxnSpPr>
        <p:spPr bwMode="auto">
          <a:xfrm flipV="1">
            <a:off x="1612900" y="2546350"/>
            <a:ext cx="0" cy="1290638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4" name="13 Rectángulo">
            <a:extLst>
              <a:ext uri="{FF2B5EF4-FFF2-40B4-BE49-F238E27FC236}">
                <a16:creationId xmlns:a16="http://schemas.microsoft.com/office/drawing/2014/main" id="{118BA98D-69B3-614D-A11B-686EB35C8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59063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7AA3227A-22F8-0847-8DB7-3A344E520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650" y="35131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6DD9A372-78EB-3141-89F8-42853E954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8275" y="2274888"/>
            <a:ext cx="42481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41366D26-1C95-5A45-9725-0EBBE5C98EE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855913" y="3948113"/>
            <a:ext cx="708025" cy="4762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CB2E3840-8FA2-1E42-B6C4-C026A4CD1F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54325" y="39481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7947F50E-6475-2940-BA99-952998222B4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97087" y="3535811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0" name="19 Rectángulo">
            <a:extLst>
              <a:ext uri="{FF2B5EF4-FFF2-40B4-BE49-F238E27FC236}">
                <a16:creationId xmlns:a16="http://schemas.microsoft.com/office/drawing/2014/main" id="{931D5C08-94CE-FB4B-AE40-B61DD957E18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398" y="3466221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1" name="30 Rectángulo">
            <a:extLst>
              <a:ext uri="{FF2B5EF4-FFF2-40B4-BE49-F238E27FC236}">
                <a16:creationId xmlns:a16="http://schemas.microsoft.com/office/drawing/2014/main" id="{6D33BAF5-3006-784F-80CB-CC63D12315E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220926"/>
            <a:ext cx="1584088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2" name="31 Rectángulo">
            <a:extLst>
              <a:ext uri="{FF2B5EF4-FFF2-40B4-BE49-F238E27FC236}">
                <a16:creationId xmlns:a16="http://schemas.microsoft.com/office/drawing/2014/main" id="{057C0371-37BA-F94A-9589-654CCB56AF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689699"/>
            <a:ext cx="2877263" cy="73924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3C11D42-F037-A445-807D-541F741EA9A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4431543"/>
            <a:ext cx="219726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92E5BC48-1A29-0743-B274-52802BCA00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913389"/>
            <a:ext cx="1446102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5" name="34 Rectángulo">
            <a:extLst>
              <a:ext uri="{FF2B5EF4-FFF2-40B4-BE49-F238E27FC236}">
                <a16:creationId xmlns:a16="http://schemas.microsoft.com/office/drawing/2014/main" id="{7F2CD796-ABFD-8346-82E2-295B8F5E959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170784"/>
            <a:ext cx="1638461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6" name="35 Rectángulo">
            <a:extLst>
              <a:ext uri="{FF2B5EF4-FFF2-40B4-BE49-F238E27FC236}">
                <a16:creationId xmlns:a16="http://schemas.microsoft.com/office/drawing/2014/main" id="{699E9C09-F1DA-AF48-ABC8-55ABB77EE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9225" y="6073775"/>
            <a:ext cx="679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</p:spTree>
    <p:extLst>
      <p:ext uri="{BB962C8B-B14F-4D97-AF65-F5344CB8AC3E}">
        <p14:creationId xmlns:p14="http://schemas.microsoft.com/office/powerpoint/2010/main" val="23897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/>
      <p:bldP spid="9" grpId="0" animBg="1"/>
      <p:bldP spid="10" grpId="0"/>
      <p:bldP spid="14" grpId="0"/>
      <p:bldP spid="15" grpId="0"/>
      <p:bldP spid="16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nector">
            <a:extLst>
              <a:ext uri="{FF2B5EF4-FFF2-40B4-BE49-F238E27FC236}">
                <a16:creationId xmlns:a16="http://schemas.microsoft.com/office/drawing/2014/main" id="{2320D87C-2B01-E848-8C0F-EBC0139706A7}"/>
              </a:ext>
            </a:extLst>
          </p:cNvPr>
          <p:cNvSpPr/>
          <p:nvPr/>
        </p:nvSpPr>
        <p:spPr bwMode="auto">
          <a:xfrm>
            <a:off x="706438" y="1127125"/>
            <a:ext cx="1620837" cy="1620838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3" name="2 Conector recto de flecha">
            <a:extLst>
              <a:ext uri="{FF2B5EF4-FFF2-40B4-BE49-F238E27FC236}">
                <a16:creationId xmlns:a16="http://schemas.microsoft.com/office/drawing/2014/main" id="{845CEFB9-46ED-394F-B536-75EF65200B1C}"/>
              </a:ext>
            </a:extLst>
          </p:cNvPr>
          <p:cNvCxnSpPr>
            <a:cxnSpLocks noChangeShapeType="1"/>
            <a:endCxn id="2" idx="7"/>
          </p:cNvCxnSpPr>
          <p:nvPr/>
        </p:nvCxnSpPr>
        <p:spPr bwMode="auto">
          <a:xfrm flipV="1">
            <a:off x="1516063" y="1365250"/>
            <a:ext cx="573087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4" name="3 Conector">
            <a:extLst>
              <a:ext uri="{FF2B5EF4-FFF2-40B4-BE49-F238E27FC236}">
                <a16:creationId xmlns:a16="http://schemas.microsoft.com/office/drawing/2014/main" id="{326D076B-C0A8-DD40-AD95-CAD496A5A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725" y="1397000"/>
            <a:ext cx="1082675" cy="1082675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0F4EE243-A973-974A-A508-A8C7E89A739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066925" y="2000250"/>
            <a:ext cx="708025" cy="476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7B638109-33ED-6940-A702-957DFBFAB4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57400" y="20050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" name="7 Rectángulo">
            <a:extLst>
              <a:ext uri="{FF2B5EF4-FFF2-40B4-BE49-F238E27FC236}">
                <a16:creationId xmlns:a16="http://schemas.microsoft.com/office/drawing/2014/main" id="{EF09EA6B-3304-1E4B-B071-C13BBFF9A53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29417" y="1660256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9BA5AA82-B27C-6646-9A19-227456C74D8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80884" y="1554930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2" name="11 Conector recto de flecha">
            <a:extLst>
              <a:ext uri="{FF2B5EF4-FFF2-40B4-BE49-F238E27FC236}">
                <a16:creationId xmlns:a16="http://schemas.microsoft.com/office/drawing/2014/main" id="{F955BD1A-67D3-584B-8DF7-5D2F72C55859}"/>
              </a:ext>
            </a:extLst>
          </p:cNvPr>
          <p:cNvCxnSpPr>
            <a:cxnSpLocks noChangeShapeType="1"/>
            <a:endCxn id="4" idx="1"/>
          </p:cNvCxnSpPr>
          <p:nvPr/>
        </p:nvCxnSpPr>
        <p:spPr bwMode="auto">
          <a:xfrm flipH="1" flipV="1">
            <a:off x="1133475" y="1554163"/>
            <a:ext cx="384175" cy="41910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5" name="14 Forma libre">
            <a:extLst>
              <a:ext uri="{FF2B5EF4-FFF2-40B4-BE49-F238E27FC236}">
                <a16:creationId xmlns:a16="http://schemas.microsoft.com/office/drawing/2014/main" id="{DE9D941A-06AA-E344-B2A5-16F92CCD48A2}"/>
              </a:ext>
            </a:extLst>
          </p:cNvPr>
          <p:cNvSpPr>
            <a:spLocks/>
          </p:cNvSpPr>
          <p:nvPr/>
        </p:nvSpPr>
        <p:spPr bwMode="auto">
          <a:xfrm rot="6630470" flipV="1">
            <a:off x="1450975" y="815976"/>
            <a:ext cx="827087" cy="417512"/>
          </a:xfrm>
          <a:custGeom>
            <a:avLst/>
            <a:gdLst>
              <a:gd name="T0" fmla="*/ 0 w 1957052"/>
              <a:gd name="T1" fmla="*/ 417546 h 944653"/>
              <a:gd name="T2" fmla="*/ 568538 w 1957052"/>
              <a:gd name="T3" fmla="*/ 41440 h 944653"/>
              <a:gd name="T4" fmla="*/ 654355 w 1957052"/>
              <a:gd name="T5" fmla="*/ 13372 h 944653"/>
              <a:gd name="T6" fmla="*/ 691900 w 1957052"/>
              <a:gd name="T7" fmla="*/ 2145 h 944653"/>
              <a:gd name="T8" fmla="*/ 815262 w 1957052"/>
              <a:gd name="T9" fmla="*/ 13372 h 944653"/>
              <a:gd name="T10" fmla="*/ 820626 w 1957052"/>
              <a:gd name="T11" fmla="*/ 35826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20AA0777-54F1-4B49-882A-33E367A8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7275" y="390525"/>
            <a:ext cx="238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</a:t>
            </a:r>
          </a:p>
        </p:txBody>
      </p:sp>
      <p:sp>
        <p:nvSpPr>
          <p:cNvPr id="17" name="16 Rectángulo">
            <a:extLst>
              <a:ext uri="{FF2B5EF4-FFF2-40B4-BE49-F238E27FC236}">
                <a16:creationId xmlns:a16="http://schemas.microsoft.com/office/drawing/2014/main" id="{A3BC98B2-654A-A04F-BDDB-9FCD8FAB1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75" y="1681163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8" name="17 Rectángulo">
            <a:extLst>
              <a:ext uri="{FF2B5EF4-FFF2-40B4-BE49-F238E27FC236}">
                <a16:creationId xmlns:a16="http://schemas.microsoft.com/office/drawing/2014/main" id="{62F20C78-A562-4E4D-BE16-559722C9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0" y="1460500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9" name="18 Rectángulo">
            <a:extLst>
              <a:ext uri="{FF2B5EF4-FFF2-40B4-BE49-F238E27FC236}">
                <a16:creationId xmlns:a16="http://schemas.microsoft.com/office/drawing/2014/main" id="{BE9B6B1E-DBC5-3D4F-8515-5A76F3686E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22275"/>
            <a:ext cx="42481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sp>
        <p:nvSpPr>
          <p:cNvPr id="20" name="19 Forma libre">
            <a:extLst>
              <a:ext uri="{FF2B5EF4-FFF2-40B4-BE49-F238E27FC236}">
                <a16:creationId xmlns:a16="http://schemas.microsoft.com/office/drawing/2014/main" id="{FA27C6B9-54C7-AE48-94D0-077CA455154D}"/>
              </a:ext>
            </a:extLst>
          </p:cNvPr>
          <p:cNvSpPr>
            <a:spLocks/>
          </p:cNvSpPr>
          <p:nvPr/>
        </p:nvSpPr>
        <p:spPr bwMode="auto">
          <a:xfrm rot="-2808823">
            <a:off x="619919" y="2659857"/>
            <a:ext cx="1157287" cy="69850"/>
          </a:xfrm>
          <a:custGeom>
            <a:avLst/>
            <a:gdLst>
              <a:gd name="T0" fmla="*/ 0 w 1957052"/>
              <a:gd name="T1" fmla="*/ 69841 h 944653"/>
              <a:gd name="T2" fmla="*/ 795902 w 1957052"/>
              <a:gd name="T3" fmla="*/ 6931 h 944653"/>
              <a:gd name="T4" fmla="*/ 916038 w 1957052"/>
              <a:gd name="T5" fmla="*/ 2237 h 944653"/>
              <a:gd name="T6" fmla="*/ 968597 w 1957052"/>
              <a:gd name="T7" fmla="*/ 359 h 944653"/>
              <a:gd name="T8" fmla="*/ 1141293 w 1957052"/>
              <a:gd name="T9" fmla="*/ 2237 h 944653"/>
              <a:gd name="T10" fmla="*/ 1148801 w 1957052"/>
              <a:gd name="T11" fmla="*/ 5992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BD54DBC3-E0E6-004E-B6B6-751B3643B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6425"/>
            <a:ext cx="3268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La superficie gaussiana no encierra toda la carga de la esfera 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75387C17-B48E-E84E-ABA0-C0D9051F2FB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9778" y="3789040"/>
            <a:ext cx="3596882" cy="307777"/>
          </a:xfrm>
          <a:prstGeom prst="rect">
            <a:avLst/>
          </a:prstGeom>
          <a:blipFill rotWithShape="1">
            <a:blip r:embed="rId4"/>
            <a:stretch>
              <a:fillRect b="-6000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F3D6D72E-796E-EA4E-ACA7-B8BA209E3C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4729" y="4126106"/>
            <a:ext cx="1671740" cy="500843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2C3C7C9B-79E8-B94A-8ABA-E1C350A82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1306143"/>
            <a:ext cx="232550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A82EE20-2ABF-4640-B0F3-E6FED6D7F5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8112" y="1931944"/>
            <a:ext cx="1710918" cy="73924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3281A33-CC2B-6E49-953F-C7109753EA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2564904"/>
            <a:ext cx="1776897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82A51415-4F78-3043-B55E-929CC079CB07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3381925"/>
            <a:ext cx="2403991" cy="846065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9" name="28 Rectángulo">
            <a:extLst>
              <a:ext uri="{FF2B5EF4-FFF2-40B4-BE49-F238E27FC236}">
                <a16:creationId xmlns:a16="http://schemas.microsoft.com/office/drawing/2014/main" id="{62C6B598-B4B2-264F-9678-FEC1491DCE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4252537"/>
            <a:ext cx="3148554" cy="11138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78504A70-B6F0-1846-B245-B819726A768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686425" y="4959350"/>
            <a:ext cx="282575" cy="90488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8EB33319-7925-1045-AC4C-D7D8BDA1DCD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812088" y="4397375"/>
            <a:ext cx="282575" cy="92075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3" name="32 Conector recto">
            <a:extLst>
              <a:ext uri="{FF2B5EF4-FFF2-40B4-BE49-F238E27FC236}">
                <a16:creationId xmlns:a16="http://schemas.microsoft.com/office/drawing/2014/main" id="{D2F414E4-EE24-0D4E-A1AF-28DCA958A5A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440488" y="4684713"/>
            <a:ext cx="361950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7" name="36 Conector recto">
            <a:extLst>
              <a:ext uri="{FF2B5EF4-FFF2-40B4-BE49-F238E27FC236}">
                <a16:creationId xmlns:a16="http://schemas.microsoft.com/office/drawing/2014/main" id="{7D99C853-0B3A-E54F-A3BD-5C8F30C676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350125" y="4437063"/>
            <a:ext cx="363538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38" name="37 Rectángulo">
            <a:extLst>
              <a:ext uri="{FF2B5EF4-FFF2-40B4-BE49-F238E27FC236}">
                <a16:creationId xmlns:a16="http://schemas.microsoft.com/office/drawing/2014/main" id="{D799C82B-64C4-4541-9BD8-376C396025E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35149" y="5733255"/>
            <a:ext cx="1644874" cy="65941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9" name="38 Rectángulo">
            <a:extLst>
              <a:ext uri="{FF2B5EF4-FFF2-40B4-BE49-F238E27FC236}">
                <a16:creationId xmlns:a16="http://schemas.microsoft.com/office/drawing/2014/main" id="{277F9763-6334-0742-8BB5-55316DFA0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878513"/>
            <a:ext cx="584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b="1">
                <a:solidFill>
                  <a:srgbClr val="FF0000"/>
                </a:solidFill>
                <a:latin typeface="Comic Sans MS" panose="030F0902030302020204" pitchFamily="66" charset="0"/>
              </a:rPr>
              <a:t>r&lt;R</a:t>
            </a:r>
          </a:p>
        </p:txBody>
      </p:sp>
    </p:spTree>
    <p:extLst>
      <p:ext uri="{BB962C8B-B14F-4D97-AF65-F5344CB8AC3E}">
        <p14:creationId xmlns:p14="http://schemas.microsoft.com/office/powerpoint/2010/main" val="135752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6" grpId="0"/>
      <p:bldP spid="17" grpId="0"/>
      <p:bldP spid="18" grpId="0"/>
      <p:bldP spid="19" grpId="0"/>
      <p:bldP spid="21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19DD5FD7-615C-7A4C-AD4B-A9B7531A6E8F}"/>
              </a:ext>
            </a:extLst>
          </p:cNvPr>
          <p:cNvSpPr/>
          <p:nvPr/>
        </p:nvSpPr>
        <p:spPr>
          <a:xfrm>
            <a:off x="179388" y="836613"/>
            <a:ext cx="8797925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el radio de ambas (interior y exterior) superficies gaussianas  se aproxima a r = R  ¿Qué pasa con la magnitud del campo eléctrico en r = R en ambos casos?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9606169-2E65-9E48-A9BD-AEB8AC0D1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38" y="3602038"/>
            <a:ext cx="3960812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onector">
            <a:extLst>
              <a:ext uri="{FF2B5EF4-FFF2-40B4-BE49-F238E27FC236}">
                <a16:creationId xmlns:a16="http://schemas.microsoft.com/office/drawing/2014/main" id="{321E99C7-2081-F444-854A-C36C26C77FAB}"/>
              </a:ext>
            </a:extLst>
          </p:cNvPr>
          <p:cNvSpPr/>
          <p:nvPr/>
        </p:nvSpPr>
        <p:spPr bwMode="auto">
          <a:xfrm>
            <a:off x="2703513" y="2492375"/>
            <a:ext cx="1871662" cy="1873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4" name="3 Conector recto de flecha">
            <a:extLst>
              <a:ext uri="{FF2B5EF4-FFF2-40B4-BE49-F238E27FC236}">
                <a16:creationId xmlns:a16="http://schemas.microsoft.com/office/drawing/2014/main" id="{1AAF7749-E3A5-4846-B609-D9EBC8F4F1B7}"/>
              </a:ext>
            </a:extLst>
          </p:cNvPr>
          <p:cNvCxnSpPr>
            <a:cxnSpLocks noChangeShapeType="1"/>
            <a:endCxn id="3" idx="7"/>
          </p:cNvCxnSpPr>
          <p:nvPr/>
        </p:nvCxnSpPr>
        <p:spPr bwMode="auto">
          <a:xfrm flipV="1">
            <a:off x="3638550" y="2767013"/>
            <a:ext cx="661988" cy="8064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AF686659-17C1-384F-A749-D5E35D115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8550" y="2832100"/>
            <a:ext cx="352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7EB536FA-0A2E-9F4C-B611-12013F584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325" y="5984875"/>
            <a:ext cx="3508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04BB55E3-A76E-E34E-994A-F3A972353F8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7324" y="2524221"/>
            <a:ext cx="1832425" cy="65941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3C38D151-5CB6-5641-80BF-011F7F01FB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32051" y="3569844"/>
            <a:ext cx="1482970" cy="65941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F7263D37-6643-5744-9853-FA8F1A5A95B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2510634"/>
            <a:ext cx="2031197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A32FB25A-20E9-3943-9989-29E19BDD74D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9649" y="3685171"/>
            <a:ext cx="1482970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8603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D8261E26-FC75-A941-9E3F-A7C41503C028}"/>
              </a:ext>
            </a:extLst>
          </p:cNvPr>
          <p:cNvSpPr/>
          <p:nvPr/>
        </p:nvSpPr>
        <p:spPr>
          <a:xfrm>
            <a:off x="92075" y="661988"/>
            <a:ext cx="86693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Considere un cascaron esférico de radio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R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y carga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Q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uniformemente distribuida.</a:t>
            </a:r>
            <a:r>
              <a:rPr lang="es-CL" sz="1400" b="1" dirty="0">
                <a:solidFill>
                  <a:srgbClr val="00206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A3D858FB-850E-4549-9947-925B4C8BC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9763" y="2060575"/>
            <a:ext cx="3889375" cy="3889375"/>
          </a:xfrm>
          <a:prstGeom prst="flowChartConnector">
            <a:avLst/>
          </a:prstGeom>
          <a:noFill/>
          <a:ln w="31750" algn="ctr">
            <a:solidFill>
              <a:srgbClr val="1378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" name="4 Conector">
            <a:extLst>
              <a:ext uri="{FF2B5EF4-FFF2-40B4-BE49-F238E27FC236}">
                <a16:creationId xmlns:a16="http://schemas.microsoft.com/office/drawing/2014/main" id="{6789EA9B-39A4-7D44-A8C6-6F50AAA18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2416175"/>
            <a:ext cx="3176588" cy="3176588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6" name="5 Conector">
            <a:extLst>
              <a:ext uri="{FF2B5EF4-FFF2-40B4-BE49-F238E27FC236}">
                <a16:creationId xmlns:a16="http://schemas.microsoft.com/office/drawing/2014/main" id="{E111B907-FA2C-4248-904A-B37528F6B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88" y="1651000"/>
            <a:ext cx="4708525" cy="4708525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F3827EC3-4E37-694A-94CD-50B279080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8" y="1462088"/>
            <a:ext cx="331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75217453-3AA9-9E42-82AF-3AF71249958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140200" y="1920875"/>
            <a:ext cx="496888" cy="50641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8F62C2F4-75F8-3D4E-AA2A-7F1C6914326E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387850" y="2173288"/>
            <a:ext cx="249238" cy="260350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0" name="9 Rectángulo">
            <a:extLst>
              <a:ext uri="{FF2B5EF4-FFF2-40B4-BE49-F238E27FC236}">
                <a16:creationId xmlns:a16="http://schemas.microsoft.com/office/drawing/2014/main" id="{AE28F130-F5FA-4747-BE22-1CD262A3AFF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432610" y="1945444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EFA5E0E-B379-DA48-BC20-761807FCEFA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94258" y="1625242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DCC3A672-C275-454A-8640-EE3BCBF3249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3169" y="2708920"/>
            <a:ext cx="2479397" cy="73924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DF0B5E60-538A-1440-849B-AC1DF415010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321425" y="2041525"/>
            <a:ext cx="93663" cy="2030413"/>
          </a:xfrm>
          <a:prstGeom prst="straightConnector1">
            <a:avLst/>
          </a:prstGeom>
          <a:noFill/>
          <a:ln w="25400" algn="ctr">
            <a:solidFill>
              <a:srgbClr val="00B0F0"/>
            </a:solidFill>
            <a:round/>
            <a:headEnd/>
            <a:tailEnd type="arrow" w="med" len="med"/>
          </a:ln>
        </p:spPr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C8AEB394-C691-A146-9321-055E4DAFEF4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659313" y="2433638"/>
            <a:ext cx="1654175" cy="16383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2" name="21 Rectángulo">
            <a:extLst>
              <a:ext uri="{FF2B5EF4-FFF2-40B4-BE49-F238E27FC236}">
                <a16:creationId xmlns:a16="http://schemas.microsoft.com/office/drawing/2014/main" id="{D9821019-A037-4D4A-978A-528118F6C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38" y="2540000"/>
            <a:ext cx="3508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1CEC7C74-48CD-7042-B6B3-A6E7B0BE8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26368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00B0F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36F49189-D764-984F-BA6A-780290DAF10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2572" y="3573016"/>
            <a:ext cx="1638461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6FD68C1-DC92-1C40-A95C-ABDF94CBAF9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8783" y="4365104"/>
            <a:ext cx="1446102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4756876-91CD-B64E-B0FA-F2D253C9A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4525963"/>
            <a:ext cx="679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0CC91DA1-88EE-B143-8224-EA3944EB6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5227638"/>
            <a:ext cx="38893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cascaron se comporta como una carga puntual de magnitud Q ubicada en el centro </a:t>
            </a:r>
          </a:p>
        </p:txBody>
      </p:sp>
      <p:cxnSp>
        <p:nvCxnSpPr>
          <p:cNvPr id="28" name="27 Conector recto de flecha">
            <a:extLst>
              <a:ext uri="{FF2B5EF4-FFF2-40B4-BE49-F238E27FC236}">
                <a16:creationId xmlns:a16="http://schemas.microsoft.com/office/drawing/2014/main" id="{6D71F3AC-55A7-E640-8373-862C4E6AF5AD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5219700" y="2974975"/>
            <a:ext cx="1093788" cy="1096963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2" name="31 Rectángulo">
            <a:extLst>
              <a:ext uri="{FF2B5EF4-FFF2-40B4-BE49-F238E27FC236}">
                <a16:creationId xmlns:a16="http://schemas.microsoft.com/office/drawing/2014/main" id="{F8AEB53F-7781-254C-BD02-2C69BB0C6AD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00230" y="2975466"/>
            <a:ext cx="1312154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7AE7A06-E5C6-AE42-B3E2-13AAE4B3B8F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56410" y="3718055"/>
            <a:ext cx="1131977" cy="369332"/>
          </a:xfrm>
          <a:prstGeom prst="rect">
            <a:avLst/>
          </a:prstGeom>
          <a:blipFill rotWithShape="1">
            <a:blip r:embed="rId8"/>
            <a:stretch>
              <a:fillRect b="-8197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73E96FEF-3F35-3E4D-82BD-647770914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613" y="4233863"/>
            <a:ext cx="2063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 E=0</a:t>
            </a:r>
            <a:endParaRPr lang="es-CL" altLang="es-CL"/>
          </a:p>
        </p:txBody>
      </p:sp>
      <p:sp>
        <p:nvSpPr>
          <p:cNvPr id="37" name="36 Rectángulo">
            <a:extLst>
              <a:ext uri="{FF2B5EF4-FFF2-40B4-BE49-F238E27FC236}">
                <a16:creationId xmlns:a16="http://schemas.microsoft.com/office/drawing/2014/main" id="{156D168D-E03D-5F45-B1DB-757857ACA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974975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06843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6" grpId="1" animBg="1"/>
      <p:bldP spid="7" grpId="0"/>
      <p:bldP spid="22" grpId="0"/>
      <p:bldP spid="22" grpId="1"/>
      <p:bldP spid="23" grpId="0"/>
      <p:bldP spid="26" grpId="0"/>
      <p:bldP spid="27" grpId="0"/>
      <p:bldP spid="34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03DB8C95-36F8-E44A-A8D9-E44272CEC3E2}"/>
              </a:ext>
            </a:extLst>
          </p:cNvPr>
          <p:cNvSpPr/>
          <p:nvPr/>
        </p:nvSpPr>
        <p:spPr>
          <a:xfrm>
            <a:off x="179388" y="836613"/>
            <a:ext cx="87979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la carga no esta distribuida uniformemente en el cascaron esférico, ¿Son validos los argumentos de simetría? ¿Es valida la ley de Gauss?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7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CB5947C-930A-1143-806B-6015D83CC531}"/>
              </a:ext>
            </a:extLst>
          </p:cNvPr>
          <p:cNvSpPr/>
          <p:nvPr/>
        </p:nvSpPr>
        <p:spPr>
          <a:xfrm>
            <a:off x="107504" y="83671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s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ó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lida de radio a y carga uniforme Q está ubicada en el centro de una esfera conductora hueca descargada, de radio interior b y exterior c. Halle el valor del campo el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regiones siguientes: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a) Dentro de la esfera no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b) Entre la esfera no conductora y la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c) Dentro de la esfera conductora.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d) Fuera de las esferas.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e) ¿Cuáles son las densidades de cargas inducidas en las superficies interna y externa de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la esfera no conductora?</a:t>
            </a:r>
            <a:endParaRPr lang="es-CL" sz="16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8F55F6-853B-524B-A4FF-6EB4488A68C7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676115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87EC88E-812E-E146-B85F-ED3ECAF58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82157"/>
            <a:ext cx="6749256" cy="3432479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A027689A-6E56-3C4A-A1FC-EB432043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cilíndrica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7D1F6E9-E5A6-F541-BE5F-ECE719C50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552" y="5219944"/>
            <a:ext cx="8047880" cy="73866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distribución de carga electrica tiene simetría cilíndrica si la densidad de carga depende sólo de la distancia r desde el eje de un cilindro y no varia a lo largo del eje o  alrededor del eje. </a:t>
            </a:r>
          </a:p>
        </p:txBody>
      </p:sp>
    </p:spTree>
    <p:extLst>
      <p:ext uri="{BB962C8B-B14F-4D97-AF65-F5344CB8AC3E}">
        <p14:creationId xmlns:p14="http://schemas.microsoft.com/office/powerpoint/2010/main" val="3476583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DB3E30-5B87-0F49-9A4F-446A6541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1170019"/>
            <a:ext cx="2520280" cy="22770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/>
              <p:nvPr/>
            </p:nvSpPr>
            <p:spPr>
              <a:xfrm>
                <a:off x="5925422" y="2153225"/>
                <a:ext cx="1094850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5422" y="2153225"/>
                <a:ext cx="1094850" cy="310598"/>
              </a:xfrm>
              <a:prstGeom prst="rect">
                <a:avLst/>
              </a:prstGeom>
              <a:blipFill>
                <a:blip r:embed="rId3"/>
                <a:stretch>
                  <a:fillRect l="-4598" t="-4000" r="-1149" b="-3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0E3B490-5459-FF42-A78C-DA570380A65C}"/>
              </a:ext>
            </a:extLst>
          </p:cNvPr>
          <p:cNvCxnSpPr>
            <a:cxnSpLocks/>
          </p:cNvCxnSpPr>
          <p:nvPr/>
        </p:nvCxnSpPr>
        <p:spPr>
          <a:xfrm>
            <a:off x="4499992" y="2394155"/>
            <a:ext cx="1512168" cy="26685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B71E9E-2E5D-7641-8A98-1A7041B36233}"/>
              </a:ext>
            </a:extLst>
          </p:cNvPr>
          <p:cNvSpPr/>
          <p:nvPr/>
        </p:nvSpPr>
        <p:spPr>
          <a:xfrm>
            <a:off x="1475656" y="3683220"/>
            <a:ext cx="6532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CL" altLang="es-CL" sz="18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Campo eléctrico radial y magnitud constante para r constante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8797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621D5AF1-BACC-F043-8A3C-A347B5EEF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76672"/>
            <a:ext cx="72008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Campo electrico de un alambre muy extenso y cargado uniformemente.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89D3F84F-D7F0-7F40-8C93-4E380BEE7974}"/>
              </a:ext>
            </a:extLst>
          </p:cNvPr>
          <p:cNvCxnSpPr/>
          <p:nvPr/>
        </p:nvCxnSpPr>
        <p:spPr>
          <a:xfrm flipV="1">
            <a:off x="2161840" y="2708920"/>
            <a:ext cx="0" cy="367240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/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2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sz="20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b="1" dirty="0"/>
                  <a:t> </a:t>
                </a: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blipFill>
                <a:blip r:embed="rId2"/>
                <a:stretch>
                  <a:fillRect l="-33333" t="-4000" r="-23810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B6917364-1A2A-B14B-958D-74596AF48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6" y="2708919"/>
            <a:ext cx="3711554" cy="372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3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45835AD-BE6B-E74E-AC47-2F211757C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76672"/>
            <a:ext cx="3810000" cy="4254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/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blipFill>
                <a:blip r:embed="rId3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574A0EAB-CAB7-9149-BFCC-5E2944E4C5DB}"/>
              </a:ext>
            </a:extLst>
          </p:cNvPr>
          <p:cNvCxnSpPr/>
          <p:nvPr/>
        </p:nvCxnSpPr>
        <p:spPr>
          <a:xfrm flipH="1">
            <a:off x="3059832" y="1052736"/>
            <a:ext cx="936104" cy="360040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/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blipFill>
                <a:blip r:embed="rId4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120C3447-8DD4-FB41-9438-00CD5C428323}"/>
              </a:ext>
            </a:extLst>
          </p:cNvPr>
          <p:cNvCxnSpPr>
            <a:cxnSpLocks/>
          </p:cNvCxnSpPr>
          <p:nvPr/>
        </p:nvCxnSpPr>
        <p:spPr>
          <a:xfrm flipV="1">
            <a:off x="1163487" y="4427948"/>
            <a:ext cx="756084" cy="565724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/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blipFill>
                <a:blip r:embed="rId5"/>
                <a:stretch>
                  <a:fillRect l="-2817" r="-2113" b="-291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/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blipFill>
                <a:blip r:embed="rId6"/>
                <a:stretch>
                  <a:fillRect l="-2055" r="-2055" b="-24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/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_tradnl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blipFill>
                <a:blip r:embed="rId7"/>
                <a:stretch>
                  <a:fillRect l="-1036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/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es-ES_tradnl" dirty="0">
                              <a:solidFill>
                                <a:srgbClr val="0070C0"/>
                              </a:solidFill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blipFill>
                <a:blip r:embed="rId8"/>
                <a:stretch>
                  <a:fillRect t="-144444" r="-155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/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blipFill>
                <a:blip r:embed="rId9"/>
                <a:stretch>
                  <a:fillRect t="-144444" b="-19629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/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blipFill>
                <a:blip r:embed="rId10"/>
                <a:stretch>
                  <a:fillRect t="-14444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Elipse 16">
            <a:extLst>
              <a:ext uri="{FF2B5EF4-FFF2-40B4-BE49-F238E27FC236}">
                <a16:creationId xmlns:a16="http://schemas.microsoft.com/office/drawing/2014/main" id="{2096E18B-E5DD-D643-9D46-F66646DC009B}"/>
              </a:ext>
            </a:extLst>
          </p:cNvPr>
          <p:cNvSpPr/>
          <p:nvPr/>
        </p:nvSpPr>
        <p:spPr>
          <a:xfrm>
            <a:off x="5148064" y="3655002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 w="34925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6F6867C-7FC2-2246-BDDE-BA790BDA723C}"/>
              </a:ext>
            </a:extLst>
          </p:cNvPr>
          <p:cNvSpPr/>
          <p:nvPr/>
        </p:nvSpPr>
        <p:spPr>
          <a:xfrm>
            <a:off x="6490099" y="3655002"/>
            <a:ext cx="1252845" cy="871264"/>
          </a:xfrm>
          <a:custGeom>
            <a:avLst/>
            <a:gdLst>
              <a:gd name="connsiteX0" fmla="*/ 0 w 1252845"/>
              <a:gd name="connsiteY0" fmla="*/ 435632 h 871264"/>
              <a:gd name="connsiteX1" fmla="*/ 626423 w 1252845"/>
              <a:gd name="connsiteY1" fmla="*/ 0 h 871264"/>
              <a:gd name="connsiteX2" fmla="*/ 1252846 w 1252845"/>
              <a:gd name="connsiteY2" fmla="*/ 435632 h 871264"/>
              <a:gd name="connsiteX3" fmla="*/ 626423 w 1252845"/>
              <a:gd name="connsiteY3" fmla="*/ 871264 h 871264"/>
              <a:gd name="connsiteX4" fmla="*/ 0 w 1252845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845" h="871264" extrusionOk="0">
                <a:moveTo>
                  <a:pt x="0" y="435632"/>
                </a:moveTo>
                <a:cubicBezTo>
                  <a:pt x="-10607" y="188497"/>
                  <a:pt x="239176" y="15494"/>
                  <a:pt x="626423" y="0"/>
                </a:cubicBezTo>
                <a:cubicBezTo>
                  <a:pt x="986799" y="3034"/>
                  <a:pt x="1238419" y="195498"/>
                  <a:pt x="1252846" y="435632"/>
                </a:cubicBezTo>
                <a:cubicBezTo>
                  <a:pt x="1190279" y="737325"/>
                  <a:pt x="968808" y="891044"/>
                  <a:pt x="626423" y="871264"/>
                </a:cubicBezTo>
                <a:cubicBezTo>
                  <a:pt x="231131" y="844275"/>
                  <a:pt x="30828" y="690955"/>
                  <a:pt x="0" y="435632"/>
                </a:cubicBezTo>
                <a:close/>
              </a:path>
            </a:pathLst>
          </a:custGeom>
          <a:noFill/>
          <a:ln w="31750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/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/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𝒓𝑳</m:t>
                    </m:r>
                  </m:oMath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  <a:blipFill>
                <a:blip r:embed="rId12"/>
                <a:stretch>
                  <a:fillRect l="-7018" t="-6897" b="-241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/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  <a:p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blipFill>
                <a:blip r:embed="rId13"/>
                <a:stretch>
                  <a:fillRect t="-317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/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𝒓𝑳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/>
              <p:nvPr/>
            </p:nvSpPr>
            <p:spPr>
              <a:xfrm>
                <a:off x="5736245" y="6008704"/>
                <a:ext cx="1460528" cy="665823"/>
              </a:xfrm>
              <a:custGeom>
                <a:avLst/>
                <a:gdLst>
                  <a:gd name="connsiteX0" fmla="*/ 0 w 1460528"/>
                  <a:gd name="connsiteY0" fmla="*/ 0 h 665823"/>
                  <a:gd name="connsiteX1" fmla="*/ 472237 w 1460528"/>
                  <a:gd name="connsiteY1" fmla="*/ 0 h 665823"/>
                  <a:gd name="connsiteX2" fmla="*/ 959080 w 1460528"/>
                  <a:gd name="connsiteY2" fmla="*/ 0 h 665823"/>
                  <a:gd name="connsiteX3" fmla="*/ 1460528 w 1460528"/>
                  <a:gd name="connsiteY3" fmla="*/ 0 h 665823"/>
                  <a:gd name="connsiteX4" fmla="*/ 1460528 w 1460528"/>
                  <a:gd name="connsiteY4" fmla="*/ 332912 h 665823"/>
                  <a:gd name="connsiteX5" fmla="*/ 1460528 w 1460528"/>
                  <a:gd name="connsiteY5" fmla="*/ 665823 h 665823"/>
                  <a:gd name="connsiteX6" fmla="*/ 973685 w 1460528"/>
                  <a:gd name="connsiteY6" fmla="*/ 665823 h 665823"/>
                  <a:gd name="connsiteX7" fmla="*/ 516053 w 1460528"/>
                  <a:gd name="connsiteY7" fmla="*/ 665823 h 665823"/>
                  <a:gd name="connsiteX8" fmla="*/ 0 w 1460528"/>
                  <a:gd name="connsiteY8" fmla="*/ 665823 h 665823"/>
                  <a:gd name="connsiteX9" fmla="*/ 0 w 1460528"/>
                  <a:gd name="connsiteY9" fmla="*/ 339570 h 665823"/>
                  <a:gd name="connsiteX10" fmla="*/ 0 w 1460528"/>
                  <a:gd name="connsiteY10" fmla="*/ 0 h 665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60528" h="665823" fill="none" extrusionOk="0">
                    <a:moveTo>
                      <a:pt x="0" y="0"/>
                    </a:moveTo>
                    <a:cubicBezTo>
                      <a:pt x="128072" y="-13068"/>
                      <a:pt x="277212" y="53739"/>
                      <a:pt x="472237" y="0"/>
                    </a:cubicBezTo>
                    <a:cubicBezTo>
                      <a:pt x="667262" y="-53739"/>
                      <a:pt x="781789" y="53245"/>
                      <a:pt x="959080" y="0"/>
                    </a:cubicBezTo>
                    <a:cubicBezTo>
                      <a:pt x="1136371" y="-53245"/>
                      <a:pt x="1215893" y="34914"/>
                      <a:pt x="1460528" y="0"/>
                    </a:cubicBezTo>
                    <a:cubicBezTo>
                      <a:pt x="1471223" y="92130"/>
                      <a:pt x="1436176" y="218454"/>
                      <a:pt x="1460528" y="332912"/>
                    </a:cubicBezTo>
                    <a:cubicBezTo>
                      <a:pt x="1484880" y="447370"/>
                      <a:pt x="1442393" y="548602"/>
                      <a:pt x="1460528" y="665823"/>
                    </a:cubicBezTo>
                    <a:cubicBezTo>
                      <a:pt x="1260421" y="666470"/>
                      <a:pt x="1073429" y="642741"/>
                      <a:pt x="973685" y="665823"/>
                    </a:cubicBezTo>
                    <a:cubicBezTo>
                      <a:pt x="873941" y="688905"/>
                      <a:pt x="673047" y="654129"/>
                      <a:pt x="516053" y="665823"/>
                    </a:cubicBezTo>
                    <a:cubicBezTo>
                      <a:pt x="359059" y="677517"/>
                      <a:pt x="192905" y="634648"/>
                      <a:pt x="0" y="665823"/>
                    </a:cubicBezTo>
                    <a:cubicBezTo>
                      <a:pt x="-27994" y="509436"/>
                      <a:pt x="15774" y="433101"/>
                      <a:pt x="0" y="339570"/>
                    </a:cubicBezTo>
                    <a:cubicBezTo>
                      <a:pt x="-15774" y="246039"/>
                      <a:pt x="36656" y="69216"/>
                      <a:pt x="0" y="0"/>
                    </a:cubicBezTo>
                    <a:close/>
                  </a:path>
                  <a:path w="1460528" h="665823" stroke="0" extrusionOk="0">
                    <a:moveTo>
                      <a:pt x="0" y="0"/>
                    </a:moveTo>
                    <a:cubicBezTo>
                      <a:pt x="136908" y="-7092"/>
                      <a:pt x="261732" y="52"/>
                      <a:pt x="472237" y="0"/>
                    </a:cubicBezTo>
                    <a:cubicBezTo>
                      <a:pt x="682742" y="-52"/>
                      <a:pt x="707438" y="2861"/>
                      <a:pt x="915264" y="0"/>
                    </a:cubicBezTo>
                    <a:cubicBezTo>
                      <a:pt x="1123090" y="-2861"/>
                      <a:pt x="1283365" y="37704"/>
                      <a:pt x="1460528" y="0"/>
                    </a:cubicBezTo>
                    <a:cubicBezTo>
                      <a:pt x="1497914" y="89882"/>
                      <a:pt x="1437600" y="170941"/>
                      <a:pt x="1460528" y="326253"/>
                    </a:cubicBezTo>
                    <a:cubicBezTo>
                      <a:pt x="1483456" y="481565"/>
                      <a:pt x="1427940" y="566297"/>
                      <a:pt x="1460528" y="665823"/>
                    </a:cubicBezTo>
                    <a:cubicBezTo>
                      <a:pt x="1317186" y="687872"/>
                      <a:pt x="1194643" y="656346"/>
                      <a:pt x="1002896" y="665823"/>
                    </a:cubicBezTo>
                    <a:cubicBezTo>
                      <a:pt x="811149" y="675300"/>
                      <a:pt x="701602" y="619353"/>
                      <a:pt x="545264" y="665823"/>
                    </a:cubicBezTo>
                    <a:cubicBezTo>
                      <a:pt x="388926" y="712293"/>
                      <a:pt x="253566" y="646139"/>
                      <a:pt x="0" y="665823"/>
                    </a:cubicBezTo>
                    <a:cubicBezTo>
                      <a:pt x="-5284" y="599334"/>
                      <a:pt x="15570" y="474161"/>
                      <a:pt x="0" y="352886"/>
                    </a:cubicBezTo>
                    <a:cubicBezTo>
                      <a:pt x="-15570" y="231611"/>
                      <a:pt x="9088" y="119351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𝝀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245" y="6008704"/>
                <a:ext cx="1460528" cy="66582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460528"/>
                          <a:gd name="connsiteY0" fmla="*/ 0 h 665823"/>
                          <a:gd name="connsiteX1" fmla="*/ 472237 w 1460528"/>
                          <a:gd name="connsiteY1" fmla="*/ 0 h 665823"/>
                          <a:gd name="connsiteX2" fmla="*/ 959080 w 1460528"/>
                          <a:gd name="connsiteY2" fmla="*/ 0 h 665823"/>
                          <a:gd name="connsiteX3" fmla="*/ 1460528 w 1460528"/>
                          <a:gd name="connsiteY3" fmla="*/ 0 h 665823"/>
                          <a:gd name="connsiteX4" fmla="*/ 1460528 w 1460528"/>
                          <a:gd name="connsiteY4" fmla="*/ 332912 h 665823"/>
                          <a:gd name="connsiteX5" fmla="*/ 1460528 w 1460528"/>
                          <a:gd name="connsiteY5" fmla="*/ 665823 h 665823"/>
                          <a:gd name="connsiteX6" fmla="*/ 973685 w 1460528"/>
                          <a:gd name="connsiteY6" fmla="*/ 665823 h 665823"/>
                          <a:gd name="connsiteX7" fmla="*/ 516053 w 1460528"/>
                          <a:gd name="connsiteY7" fmla="*/ 665823 h 665823"/>
                          <a:gd name="connsiteX8" fmla="*/ 0 w 1460528"/>
                          <a:gd name="connsiteY8" fmla="*/ 665823 h 665823"/>
                          <a:gd name="connsiteX9" fmla="*/ 0 w 1460528"/>
                          <a:gd name="connsiteY9" fmla="*/ 339570 h 665823"/>
                          <a:gd name="connsiteX10" fmla="*/ 0 w 1460528"/>
                          <a:gd name="connsiteY10" fmla="*/ 0 h 6658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460528" h="665823" fill="none" extrusionOk="0">
                            <a:moveTo>
                              <a:pt x="0" y="0"/>
                            </a:moveTo>
                            <a:cubicBezTo>
                              <a:pt x="128072" y="-13068"/>
                              <a:pt x="277212" y="53739"/>
                              <a:pt x="472237" y="0"/>
                            </a:cubicBezTo>
                            <a:cubicBezTo>
                              <a:pt x="667262" y="-53739"/>
                              <a:pt x="781789" y="53245"/>
                              <a:pt x="959080" y="0"/>
                            </a:cubicBezTo>
                            <a:cubicBezTo>
                              <a:pt x="1136371" y="-53245"/>
                              <a:pt x="1215893" y="34914"/>
                              <a:pt x="1460528" y="0"/>
                            </a:cubicBezTo>
                            <a:cubicBezTo>
                              <a:pt x="1471223" y="92130"/>
                              <a:pt x="1436176" y="218454"/>
                              <a:pt x="1460528" y="332912"/>
                            </a:cubicBezTo>
                            <a:cubicBezTo>
                              <a:pt x="1484880" y="447370"/>
                              <a:pt x="1442393" y="548602"/>
                              <a:pt x="1460528" y="665823"/>
                            </a:cubicBezTo>
                            <a:cubicBezTo>
                              <a:pt x="1260421" y="666470"/>
                              <a:pt x="1073429" y="642741"/>
                              <a:pt x="973685" y="665823"/>
                            </a:cubicBezTo>
                            <a:cubicBezTo>
                              <a:pt x="873941" y="688905"/>
                              <a:pt x="673047" y="654129"/>
                              <a:pt x="516053" y="665823"/>
                            </a:cubicBezTo>
                            <a:cubicBezTo>
                              <a:pt x="359059" y="677517"/>
                              <a:pt x="192905" y="634648"/>
                              <a:pt x="0" y="665823"/>
                            </a:cubicBezTo>
                            <a:cubicBezTo>
                              <a:pt x="-27994" y="509436"/>
                              <a:pt x="15774" y="433101"/>
                              <a:pt x="0" y="339570"/>
                            </a:cubicBezTo>
                            <a:cubicBezTo>
                              <a:pt x="-15774" y="246039"/>
                              <a:pt x="36656" y="69216"/>
                              <a:pt x="0" y="0"/>
                            </a:cubicBezTo>
                            <a:close/>
                          </a:path>
                          <a:path w="1460528" h="665823" stroke="0" extrusionOk="0">
                            <a:moveTo>
                              <a:pt x="0" y="0"/>
                            </a:moveTo>
                            <a:cubicBezTo>
                              <a:pt x="136908" y="-7092"/>
                              <a:pt x="261732" y="52"/>
                              <a:pt x="472237" y="0"/>
                            </a:cubicBezTo>
                            <a:cubicBezTo>
                              <a:pt x="682742" y="-52"/>
                              <a:pt x="707438" y="2861"/>
                              <a:pt x="915264" y="0"/>
                            </a:cubicBezTo>
                            <a:cubicBezTo>
                              <a:pt x="1123090" y="-2861"/>
                              <a:pt x="1283365" y="37704"/>
                              <a:pt x="1460528" y="0"/>
                            </a:cubicBezTo>
                            <a:cubicBezTo>
                              <a:pt x="1497914" y="89882"/>
                              <a:pt x="1437600" y="170941"/>
                              <a:pt x="1460528" y="326253"/>
                            </a:cubicBezTo>
                            <a:cubicBezTo>
                              <a:pt x="1483456" y="481565"/>
                              <a:pt x="1427940" y="566297"/>
                              <a:pt x="1460528" y="665823"/>
                            </a:cubicBezTo>
                            <a:cubicBezTo>
                              <a:pt x="1317186" y="687872"/>
                              <a:pt x="1194643" y="656346"/>
                              <a:pt x="1002896" y="665823"/>
                            </a:cubicBezTo>
                            <a:cubicBezTo>
                              <a:pt x="811149" y="675300"/>
                              <a:pt x="701602" y="619353"/>
                              <a:pt x="545264" y="665823"/>
                            </a:cubicBezTo>
                            <a:cubicBezTo>
                              <a:pt x="388926" y="712293"/>
                              <a:pt x="253566" y="646139"/>
                              <a:pt x="0" y="665823"/>
                            </a:cubicBezTo>
                            <a:cubicBezTo>
                              <a:pt x="-5284" y="599334"/>
                              <a:pt x="15570" y="474161"/>
                              <a:pt x="0" y="352886"/>
                            </a:cubicBezTo>
                            <a:cubicBezTo>
                              <a:pt x="-15570" y="231611"/>
                              <a:pt x="9088" y="119351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942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44A2A57-E3E7-7843-BA2A-B020FE88A9ED}"/>
              </a:ext>
            </a:extLst>
          </p:cNvPr>
          <p:cNvSpPr/>
          <p:nvPr/>
        </p:nvSpPr>
        <p:spPr>
          <a:xfrm>
            <a:off x="683568" y="119675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Un cascaron cilíndrico no conductor muy largo de radio R tiene una densidad de carga superficial uniforme 𝜎. Encuentre el campo eléctrico (a) en un punto fuera del cascaron y (b) en un punto dentro del cascaron.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FF595F-D82D-3F4F-BFEF-DCF47EB566FD}"/>
              </a:ext>
            </a:extLst>
          </p:cNvPr>
          <p:cNvSpPr/>
          <p:nvPr/>
        </p:nvSpPr>
        <p:spPr>
          <a:xfrm>
            <a:off x="827584" y="548680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2856106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EB883567-40CD-5B49-8DE0-A86FBCD18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plana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BFBF560-977E-D94F-BDD3-E66BECA14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4513707"/>
            <a:ext cx="3816424" cy="202372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D4755D4-07A8-BA4C-A6A4-9FFAD3830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50209"/>
            <a:ext cx="3952819" cy="2773406"/>
          </a:xfrm>
          <a:prstGeom prst="rect">
            <a:avLst/>
          </a:prstGeom>
        </p:spPr>
      </p:pic>
      <p:pic>
        <p:nvPicPr>
          <p:cNvPr id="8" name="Imagen 7" descr="Imagen que contiene cerca&#10;&#10;Descripción generada automáticamente">
            <a:extLst>
              <a:ext uri="{FF2B5EF4-FFF2-40B4-BE49-F238E27FC236}">
                <a16:creationId xmlns:a16="http://schemas.microsoft.com/office/drawing/2014/main" id="{B843AD79-A816-274B-B41D-4E208E229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2915"/>
            <a:ext cx="3901695" cy="277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0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E2284D2-1183-CD4A-AE9C-E3FC282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358900"/>
            <a:ext cx="44577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645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294FC36-42B1-7640-BDC4-0F3D21DEF54D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/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Dos lamimans de metal muy delgadas y planas son puestas una frente a la otra a una distancia d. Una de las laminas posee una densidad superficial de carga electrica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 mientras que la otra posee una densidad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. Determine el campo el</a:t>
                </a:r>
                <a:r>
                  <a:rPr lang="es-ES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é</a:t>
                </a:r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ctrico  alrededor de las laminas y entre ellas</a:t>
                </a:r>
                <a:endParaRPr lang="es-ES_tradnl" dirty="0"/>
              </a:p>
            </p:txBody>
          </p:sp>
        </mc:Choice>
        <mc:Fallback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  <a:blipFill>
                <a:blip r:embed="rId2"/>
                <a:stretch>
                  <a:fillRect l="-480" t="-3191" r="-1120" b="-744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83FCEFDA-BBF1-9F46-AAFC-1915B4A44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42" y="2569582"/>
            <a:ext cx="6070600" cy="2463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B6C5991-98E4-9541-B02A-2ACF85F71BD9}"/>
              </a:ext>
            </a:extLst>
          </p:cNvPr>
          <p:cNvSpPr/>
          <p:nvPr/>
        </p:nvSpPr>
        <p:spPr>
          <a:xfrm>
            <a:off x="2367643" y="2569582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4CB3FC3-6F66-C14B-92C8-2BD5F0081AA1}"/>
              </a:ext>
            </a:extLst>
          </p:cNvPr>
          <p:cNvSpPr/>
          <p:nvPr/>
        </p:nvSpPr>
        <p:spPr>
          <a:xfrm>
            <a:off x="2367643" y="4621539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3C77D6-67BA-C14D-A5C5-773F257C653B}"/>
              </a:ext>
            </a:extLst>
          </p:cNvPr>
          <p:cNvSpPr/>
          <p:nvPr/>
        </p:nvSpPr>
        <p:spPr>
          <a:xfrm>
            <a:off x="2367643" y="3595561"/>
            <a:ext cx="3526971" cy="793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05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845</Words>
  <Application>Microsoft Macintosh PowerPoint</Application>
  <PresentationFormat>Presentación en pantalla (4:3)</PresentationFormat>
  <Paragraphs>125</Paragraphs>
  <Slides>21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María Magdalena Contreras Hormazábal</cp:lastModifiedBy>
  <cp:revision>19</cp:revision>
  <dcterms:created xsi:type="dcterms:W3CDTF">2012-03-15T07:32:46Z</dcterms:created>
  <dcterms:modified xsi:type="dcterms:W3CDTF">2020-03-09T03:48:59Z</dcterms:modified>
</cp:coreProperties>
</file>