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321" r:id="rId3"/>
    <p:sldId id="258" r:id="rId4"/>
    <p:sldId id="260" r:id="rId5"/>
    <p:sldId id="304" r:id="rId6"/>
    <p:sldId id="305" r:id="rId7"/>
    <p:sldId id="291" r:id="rId8"/>
    <p:sldId id="302" r:id="rId9"/>
    <p:sldId id="306" r:id="rId10"/>
    <p:sldId id="320" r:id="rId11"/>
    <p:sldId id="328" r:id="rId12"/>
    <p:sldId id="293" r:id="rId13"/>
    <p:sldId id="323" r:id="rId14"/>
    <p:sldId id="311" r:id="rId15"/>
    <p:sldId id="327" r:id="rId16"/>
    <p:sldId id="329" r:id="rId17"/>
    <p:sldId id="312" r:id="rId18"/>
    <p:sldId id="295" r:id="rId19"/>
    <p:sldId id="313" r:id="rId20"/>
    <p:sldId id="315" r:id="rId21"/>
    <p:sldId id="314" r:id="rId22"/>
    <p:sldId id="316" r:id="rId23"/>
    <p:sldId id="322" r:id="rId24"/>
    <p:sldId id="324" r:id="rId25"/>
    <p:sldId id="296" r:id="rId26"/>
    <p:sldId id="325" r:id="rId27"/>
    <p:sldId id="326" r:id="rId28"/>
    <p:sldId id="317" r:id="rId29"/>
    <p:sldId id="318" r:id="rId30"/>
    <p:sldId id="33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1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CCFFCC"/>
    <a:srgbClr val="66CCFF"/>
    <a:srgbClr val="0066FF"/>
    <a:srgbClr val="FFFF99"/>
    <a:srgbClr val="FFFFCC"/>
    <a:srgbClr val="FF9966"/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05" autoAdjust="0"/>
    <p:restoredTop sz="83216" autoAdjust="0"/>
  </p:normalViewPr>
  <p:slideViewPr>
    <p:cSldViewPr snapToGrid="0" snapToObjects="1">
      <p:cViewPr varScale="1">
        <p:scale>
          <a:sx n="91" d="100"/>
          <a:sy n="91" d="100"/>
        </p:scale>
        <p:origin x="1524" y="90"/>
      </p:cViewPr>
      <p:guideLst>
        <p:guide orient="horz" pos="2160"/>
        <p:guide pos="3840"/>
        <p:guide orient="horz" pos="21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6C366D-391E-4F21-AAF3-D65B2BBD21E7}" type="doc">
      <dgm:prSet loTypeId="urn:microsoft.com/office/officeart/2005/8/layout/arrow2" loCatId="process" qsTypeId="urn:microsoft.com/office/officeart/2005/8/quickstyle/simple5" qsCatId="simple" csTypeId="urn:microsoft.com/office/officeart/2005/8/colors/accent1_2" csCatId="accent1" phldr="1"/>
      <dgm:spPr/>
    </dgm:pt>
    <dgm:pt modelId="{F7CD1BDD-5A12-4446-AD7C-843FB6D66C63}">
      <dgm:prSet phldrT="[Texto]" custT="1"/>
      <dgm:spPr/>
      <dgm:t>
        <a:bodyPr/>
        <a:lstStyle/>
        <a:p>
          <a:r>
            <a:rPr lang="es-ES" sz="4400" b="1" dirty="0" smtClean="0"/>
            <a:t>1893</a:t>
          </a:r>
          <a:endParaRPr lang="es-CL" sz="4400" b="1" dirty="0"/>
        </a:p>
      </dgm:t>
    </dgm:pt>
    <dgm:pt modelId="{0AA643DB-F691-4FEF-BA4C-FF8E09083537}" type="parTrans" cxnId="{DF11A2DD-E06F-4E0E-BC08-11F5836CB95F}">
      <dgm:prSet/>
      <dgm:spPr/>
      <dgm:t>
        <a:bodyPr/>
        <a:lstStyle/>
        <a:p>
          <a:endParaRPr lang="es-CL"/>
        </a:p>
      </dgm:t>
    </dgm:pt>
    <dgm:pt modelId="{32E6BF74-5C26-47FE-AD08-BCDA61AF4A93}" type="sibTrans" cxnId="{DF11A2DD-E06F-4E0E-BC08-11F5836CB95F}">
      <dgm:prSet/>
      <dgm:spPr/>
      <dgm:t>
        <a:bodyPr/>
        <a:lstStyle/>
        <a:p>
          <a:endParaRPr lang="es-CL"/>
        </a:p>
      </dgm:t>
    </dgm:pt>
    <dgm:pt modelId="{002D72C1-B890-494E-B2FB-14720F7708B6}">
      <dgm:prSet phldrT="[Texto]" custT="1"/>
      <dgm:spPr/>
      <dgm:t>
        <a:bodyPr/>
        <a:lstStyle/>
        <a:p>
          <a:r>
            <a:rPr lang="es-ES" sz="4400" b="1" dirty="0" smtClean="0"/>
            <a:t>1967</a:t>
          </a:r>
          <a:endParaRPr lang="es-CL" sz="4400" b="1" dirty="0"/>
        </a:p>
      </dgm:t>
    </dgm:pt>
    <dgm:pt modelId="{B6DB3406-C037-410E-846A-B5BD0013A589}" type="parTrans" cxnId="{AA3EB3B0-4E61-4EB2-80CF-28EE6E222145}">
      <dgm:prSet/>
      <dgm:spPr/>
      <dgm:t>
        <a:bodyPr/>
        <a:lstStyle/>
        <a:p>
          <a:endParaRPr lang="es-CL"/>
        </a:p>
      </dgm:t>
    </dgm:pt>
    <dgm:pt modelId="{860C60AA-818D-410F-BE7B-5AF5768F9EB2}" type="sibTrans" cxnId="{AA3EB3B0-4E61-4EB2-80CF-28EE6E222145}">
      <dgm:prSet/>
      <dgm:spPr/>
      <dgm:t>
        <a:bodyPr/>
        <a:lstStyle/>
        <a:p>
          <a:endParaRPr lang="es-CL"/>
        </a:p>
      </dgm:t>
    </dgm:pt>
    <dgm:pt modelId="{2CE7AF23-4492-4EAD-9181-90BE3BAEEE44}">
      <dgm:prSet phldrT="[Texto]" custT="1"/>
      <dgm:spPr/>
      <dgm:t>
        <a:bodyPr/>
        <a:lstStyle/>
        <a:p>
          <a:r>
            <a:rPr lang="es-ES" sz="4400" b="1" dirty="0" smtClean="0">
              <a:solidFill>
                <a:schemeClr val="tx1"/>
              </a:solidFill>
            </a:rPr>
            <a:t>1858</a:t>
          </a:r>
          <a:endParaRPr lang="es-CL" sz="4400" b="1" dirty="0">
            <a:solidFill>
              <a:schemeClr val="tx1"/>
            </a:solidFill>
          </a:endParaRPr>
        </a:p>
      </dgm:t>
    </dgm:pt>
    <dgm:pt modelId="{73DAC6C3-9794-4D47-BF06-100342664537}" type="parTrans" cxnId="{0275152C-56E3-46C2-8BFC-A444BFE565D1}">
      <dgm:prSet/>
      <dgm:spPr/>
      <dgm:t>
        <a:bodyPr/>
        <a:lstStyle/>
        <a:p>
          <a:endParaRPr lang="es-CL"/>
        </a:p>
      </dgm:t>
    </dgm:pt>
    <dgm:pt modelId="{294B5A80-7C60-4DCF-8884-D95110326AFF}" type="sibTrans" cxnId="{0275152C-56E3-46C2-8BFC-A444BFE565D1}">
      <dgm:prSet/>
      <dgm:spPr/>
      <dgm:t>
        <a:bodyPr/>
        <a:lstStyle/>
        <a:p>
          <a:endParaRPr lang="es-CL"/>
        </a:p>
      </dgm:t>
    </dgm:pt>
    <dgm:pt modelId="{FC1142B2-6DA4-4B6E-A7C2-AAD72F29E571}" type="pres">
      <dgm:prSet presAssocID="{5F6C366D-391E-4F21-AAF3-D65B2BBD21E7}" presName="arrowDiagram" presStyleCnt="0">
        <dgm:presLayoutVars>
          <dgm:chMax val="5"/>
          <dgm:dir/>
          <dgm:resizeHandles val="exact"/>
        </dgm:presLayoutVars>
      </dgm:prSet>
      <dgm:spPr/>
    </dgm:pt>
    <dgm:pt modelId="{F1604A51-0CED-4E94-9D1C-AB27BDCDB7C9}" type="pres">
      <dgm:prSet presAssocID="{5F6C366D-391E-4F21-AAF3-D65B2BBD21E7}" presName="arrow" presStyleLbl="bgShp" presStyleIdx="0" presStyleCnt="1" custLinFactNeighborX="-12110" custLinFactNeighborY="38750"/>
      <dgm:spPr/>
    </dgm:pt>
    <dgm:pt modelId="{2CA09862-B538-43BB-97A5-3AF1C896AA40}" type="pres">
      <dgm:prSet presAssocID="{5F6C366D-391E-4F21-AAF3-D65B2BBD21E7}" presName="arrowDiagram3" presStyleCnt="0"/>
      <dgm:spPr/>
    </dgm:pt>
    <dgm:pt modelId="{BAA287E0-0F21-4432-AF6C-747E2150EF1D}" type="pres">
      <dgm:prSet presAssocID="{2CE7AF23-4492-4EAD-9181-90BE3BAEEE44}" presName="bullet3a" presStyleLbl="node1" presStyleIdx="0" presStyleCnt="3"/>
      <dgm:spPr/>
    </dgm:pt>
    <dgm:pt modelId="{35F6FB35-7D09-4A2D-9861-AEA964D9798D}" type="pres">
      <dgm:prSet presAssocID="{2CE7AF23-4492-4EAD-9181-90BE3BAEEE44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2C8DD78-E8C8-4F67-90BC-5E9C4363FA5A}" type="pres">
      <dgm:prSet presAssocID="{F7CD1BDD-5A12-4446-AD7C-843FB6D66C63}" presName="bullet3b" presStyleLbl="node1" presStyleIdx="1" presStyleCnt="3"/>
      <dgm:spPr/>
    </dgm:pt>
    <dgm:pt modelId="{C0B27B73-E708-434D-AAD7-68641F2EE58E}" type="pres">
      <dgm:prSet presAssocID="{F7CD1BDD-5A12-4446-AD7C-843FB6D66C63}" presName="textBox3b" presStyleLbl="revTx" presStyleIdx="1" presStyleCnt="3" custScaleX="144453" custLinFactNeighborX="19689" custLinFactNeighborY="396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9CD73-30D7-4FDC-9E73-62BF26EC3510}" type="pres">
      <dgm:prSet presAssocID="{002D72C1-B890-494E-B2FB-14720F7708B6}" presName="bullet3c" presStyleLbl="node1" presStyleIdx="2" presStyleCnt="3"/>
      <dgm:spPr/>
    </dgm:pt>
    <dgm:pt modelId="{7BDD884E-E07E-4EB8-B11A-BF109A4012C0}" type="pres">
      <dgm:prSet presAssocID="{002D72C1-B890-494E-B2FB-14720F7708B6}" presName="textBox3c" presStyleLbl="revTx" presStyleIdx="2" presStyleCnt="3" custScaleX="133798" custLinFactNeighborX="11342" custLinFactNeighborY="316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0275152C-56E3-46C2-8BFC-A444BFE565D1}" srcId="{5F6C366D-391E-4F21-AAF3-D65B2BBD21E7}" destId="{2CE7AF23-4492-4EAD-9181-90BE3BAEEE44}" srcOrd="0" destOrd="0" parTransId="{73DAC6C3-9794-4D47-BF06-100342664537}" sibTransId="{294B5A80-7C60-4DCF-8884-D95110326AFF}"/>
    <dgm:cxn modelId="{DF11A2DD-E06F-4E0E-BC08-11F5836CB95F}" srcId="{5F6C366D-391E-4F21-AAF3-D65B2BBD21E7}" destId="{F7CD1BDD-5A12-4446-AD7C-843FB6D66C63}" srcOrd="1" destOrd="0" parTransId="{0AA643DB-F691-4FEF-BA4C-FF8E09083537}" sibTransId="{32E6BF74-5C26-47FE-AD08-BCDA61AF4A93}"/>
    <dgm:cxn modelId="{7420F61C-F2DE-4E70-9F3F-ADC31469542A}" type="presOf" srcId="{2CE7AF23-4492-4EAD-9181-90BE3BAEEE44}" destId="{35F6FB35-7D09-4A2D-9861-AEA964D9798D}" srcOrd="0" destOrd="0" presId="urn:microsoft.com/office/officeart/2005/8/layout/arrow2"/>
    <dgm:cxn modelId="{2BCADFCB-5A50-4E70-AE85-BF2246D5460E}" type="presOf" srcId="{5F6C366D-391E-4F21-AAF3-D65B2BBD21E7}" destId="{FC1142B2-6DA4-4B6E-A7C2-AAD72F29E571}" srcOrd="0" destOrd="0" presId="urn:microsoft.com/office/officeart/2005/8/layout/arrow2"/>
    <dgm:cxn modelId="{98FF738B-685F-4C1A-9523-E2641FAFEA43}" type="presOf" srcId="{002D72C1-B890-494E-B2FB-14720F7708B6}" destId="{7BDD884E-E07E-4EB8-B11A-BF109A4012C0}" srcOrd="0" destOrd="0" presId="urn:microsoft.com/office/officeart/2005/8/layout/arrow2"/>
    <dgm:cxn modelId="{1C07400D-6F50-4669-8590-A406A1BA5CDA}" type="presOf" srcId="{F7CD1BDD-5A12-4446-AD7C-843FB6D66C63}" destId="{C0B27B73-E708-434D-AAD7-68641F2EE58E}" srcOrd="0" destOrd="0" presId="urn:microsoft.com/office/officeart/2005/8/layout/arrow2"/>
    <dgm:cxn modelId="{AA3EB3B0-4E61-4EB2-80CF-28EE6E222145}" srcId="{5F6C366D-391E-4F21-AAF3-D65B2BBD21E7}" destId="{002D72C1-B890-494E-B2FB-14720F7708B6}" srcOrd="2" destOrd="0" parTransId="{B6DB3406-C037-410E-846A-B5BD0013A589}" sibTransId="{860C60AA-818D-410F-BE7B-5AF5768F9EB2}"/>
    <dgm:cxn modelId="{36521CE9-9E83-47F6-A49A-A578DE38A7AB}" type="presParOf" srcId="{FC1142B2-6DA4-4B6E-A7C2-AAD72F29E571}" destId="{F1604A51-0CED-4E94-9D1C-AB27BDCDB7C9}" srcOrd="0" destOrd="0" presId="urn:microsoft.com/office/officeart/2005/8/layout/arrow2"/>
    <dgm:cxn modelId="{181B5012-60C3-4960-87EB-B17D66389EC5}" type="presParOf" srcId="{FC1142B2-6DA4-4B6E-A7C2-AAD72F29E571}" destId="{2CA09862-B538-43BB-97A5-3AF1C896AA40}" srcOrd="1" destOrd="0" presId="urn:microsoft.com/office/officeart/2005/8/layout/arrow2"/>
    <dgm:cxn modelId="{8816F5E2-157C-48D9-843D-8774FDA6E123}" type="presParOf" srcId="{2CA09862-B538-43BB-97A5-3AF1C896AA40}" destId="{BAA287E0-0F21-4432-AF6C-747E2150EF1D}" srcOrd="0" destOrd="0" presId="urn:microsoft.com/office/officeart/2005/8/layout/arrow2"/>
    <dgm:cxn modelId="{827A7F2E-5A42-4210-B047-2B71A7CDD9A8}" type="presParOf" srcId="{2CA09862-B538-43BB-97A5-3AF1C896AA40}" destId="{35F6FB35-7D09-4A2D-9861-AEA964D9798D}" srcOrd="1" destOrd="0" presId="urn:microsoft.com/office/officeart/2005/8/layout/arrow2"/>
    <dgm:cxn modelId="{7865AD37-2B4F-4E43-9C9E-85D3A34E39AB}" type="presParOf" srcId="{2CA09862-B538-43BB-97A5-3AF1C896AA40}" destId="{72C8DD78-E8C8-4F67-90BC-5E9C4363FA5A}" srcOrd="2" destOrd="0" presId="urn:microsoft.com/office/officeart/2005/8/layout/arrow2"/>
    <dgm:cxn modelId="{62A4BB89-4F59-4AD4-BB9F-EA8CC783A59C}" type="presParOf" srcId="{2CA09862-B538-43BB-97A5-3AF1C896AA40}" destId="{C0B27B73-E708-434D-AAD7-68641F2EE58E}" srcOrd="3" destOrd="0" presId="urn:microsoft.com/office/officeart/2005/8/layout/arrow2"/>
    <dgm:cxn modelId="{9D76050D-3DD7-4C19-B23A-FED4F1E3F93F}" type="presParOf" srcId="{2CA09862-B538-43BB-97A5-3AF1C896AA40}" destId="{B6F9CD73-30D7-4FDC-9E73-62BF26EC3510}" srcOrd="4" destOrd="0" presId="urn:microsoft.com/office/officeart/2005/8/layout/arrow2"/>
    <dgm:cxn modelId="{DECA7A50-F031-4BD9-9126-C55878FD22D0}" type="presParOf" srcId="{2CA09862-B538-43BB-97A5-3AF1C896AA40}" destId="{7BDD884E-E07E-4EB8-B11A-BF109A4012C0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604A51-0CED-4E94-9D1C-AB27BDCDB7C9}">
      <dsp:nvSpPr>
        <dsp:cNvPr id="0" name=""/>
        <dsp:cNvSpPr/>
      </dsp:nvSpPr>
      <dsp:spPr>
        <a:xfrm>
          <a:off x="0" y="0"/>
          <a:ext cx="5721712" cy="357607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AA287E0-0F21-4432-AF6C-747E2150EF1D}">
      <dsp:nvSpPr>
        <dsp:cNvPr id="0" name=""/>
        <dsp:cNvSpPr/>
      </dsp:nvSpPr>
      <dsp:spPr>
        <a:xfrm>
          <a:off x="1364917" y="2468203"/>
          <a:ext cx="148764" cy="1487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5F6FB35-7D09-4A2D-9861-AEA964D9798D}">
      <dsp:nvSpPr>
        <dsp:cNvPr id="0" name=""/>
        <dsp:cNvSpPr/>
      </dsp:nvSpPr>
      <dsp:spPr>
        <a:xfrm>
          <a:off x="1439299" y="2542585"/>
          <a:ext cx="1333158" cy="1033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827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 smtClean="0">
              <a:solidFill>
                <a:schemeClr val="tx1"/>
              </a:solidFill>
            </a:rPr>
            <a:t>1858</a:t>
          </a:r>
          <a:endParaRPr lang="es-CL" sz="4400" b="1" kern="1200" dirty="0">
            <a:solidFill>
              <a:schemeClr val="tx1"/>
            </a:solidFill>
          </a:endParaRPr>
        </a:p>
      </dsp:txBody>
      <dsp:txXfrm>
        <a:off x="1439299" y="2542585"/>
        <a:ext cx="1333158" cy="1033484"/>
      </dsp:txXfrm>
    </dsp:sp>
    <dsp:sp modelId="{72C8DD78-E8C8-4F67-90BC-5E9C4363FA5A}">
      <dsp:nvSpPr>
        <dsp:cNvPr id="0" name=""/>
        <dsp:cNvSpPr/>
      </dsp:nvSpPr>
      <dsp:spPr>
        <a:xfrm>
          <a:off x="2678050" y="1496227"/>
          <a:ext cx="268920" cy="2689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0B27B73-E708-434D-AAD7-68641F2EE58E}">
      <dsp:nvSpPr>
        <dsp:cNvPr id="0" name=""/>
        <dsp:cNvSpPr/>
      </dsp:nvSpPr>
      <dsp:spPr>
        <a:xfrm>
          <a:off x="2777665" y="1630687"/>
          <a:ext cx="1983644" cy="19453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495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 smtClean="0"/>
            <a:t>1893</a:t>
          </a:r>
          <a:endParaRPr lang="es-CL" sz="4400" b="1" kern="1200" dirty="0"/>
        </a:p>
      </dsp:txBody>
      <dsp:txXfrm>
        <a:off x="2777665" y="1630687"/>
        <a:ext cx="1983644" cy="1945382"/>
      </dsp:txXfrm>
    </dsp:sp>
    <dsp:sp modelId="{B6F9CD73-30D7-4FDC-9E73-62BF26EC3510}">
      <dsp:nvSpPr>
        <dsp:cNvPr id="0" name=""/>
        <dsp:cNvSpPr/>
      </dsp:nvSpPr>
      <dsp:spPr>
        <a:xfrm>
          <a:off x="4257242" y="904745"/>
          <a:ext cx="371911" cy="3719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BDD884E-E07E-4EB8-B11A-BF109A4012C0}">
      <dsp:nvSpPr>
        <dsp:cNvPr id="0" name=""/>
        <dsp:cNvSpPr/>
      </dsp:nvSpPr>
      <dsp:spPr>
        <a:xfrm>
          <a:off x="4366889" y="1090701"/>
          <a:ext cx="1837328" cy="2485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068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 smtClean="0"/>
            <a:t>1967</a:t>
          </a:r>
          <a:endParaRPr lang="es-CL" sz="4400" b="1" kern="1200" dirty="0"/>
        </a:p>
      </dsp:txBody>
      <dsp:txXfrm>
        <a:off x="4366889" y="1090701"/>
        <a:ext cx="1837328" cy="24853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15/02/2025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CL" dirty="0" smtClean="0"/>
              <a:t>CHILE:</a:t>
            </a:r>
          </a:p>
          <a:p>
            <a:r>
              <a:rPr lang="es-CL" dirty="0" smtClean="0"/>
              <a:t>En la rada de </a:t>
            </a:r>
            <a:r>
              <a:rPr lang="es-CL" dirty="0" err="1" smtClean="0"/>
              <a:t>iqq</a:t>
            </a:r>
            <a:r>
              <a:rPr lang="es-CL" dirty="0" smtClean="0"/>
              <a:t> Covadonga </a:t>
            </a:r>
            <a:r>
              <a:rPr lang="es-CL" dirty="0" err="1" smtClean="0"/>
              <a:t>Huascar</a:t>
            </a:r>
            <a:r>
              <a:rPr lang="es-CL" dirty="0" smtClean="0"/>
              <a:t> Independencia Lamar Esmeralda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2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88717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MX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Contienda de la Independencia de Chile entre las fuerzas del Ejército de Los Andes y las tropas realistas.</a:t>
            </a:r>
          </a:p>
          <a:p>
            <a:r>
              <a:rPr lang="es-CL" dirty="0" smtClean="0"/>
              <a:t>Fue e</a:t>
            </a:r>
            <a:r>
              <a:rPr lang="es-MX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 día en que el general Bernardo O’Higgins demostró su liderazgo y valentía en el campo de batalla.</a:t>
            </a:r>
          </a:p>
          <a:p>
            <a:r>
              <a:rPr lang="es-MX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Ohiggins</a:t>
            </a:r>
            <a:r>
              <a:rPr lang="es-MX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s-MX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 atacar,</a:t>
            </a:r>
            <a:r>
              <a:rPr lang="es-MX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estando </a:t>
            </a:r>
            <a:r>
              <a:rPr lang="es-MX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frente de sus hombres y con el grito “</a:t>
            </a:r>
            <a:r>
              <a:rPr lang="es-MX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 vivir con honor o morir con gloria, el que sea valiente que me siga</a:t>
            </a:r>
            <a:r>
              <a:rPr lang="es-MX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” hizo que el enemigo se retirara.</a:t>
            </a: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3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6136099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905884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97120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754558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865153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30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50000"/>
            <a:lum/>
          </a:blip>
          <a:srcRect/>
          <a:stretch>
            <a:fillRect l="-40000"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15-02-2025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tiff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7" name="Imagen 6" descr="3573694334_fd81afa8d5_o.jpg"/>
          <p:cNvPicPr>
            <a:picLocks noChangeAspect="1"/>
          </p:cNvPicPr>
          <p:nvPr/>
        </p:nvPicPr>
        <p:blipFill>
          <a:blip r:embed="rId3" cstate="print">
            <a:lum bright="24000" contrast="-2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3" y="-443771"/>
            <a:ext cx="12204113" cy="81360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ángulo 5"/>
          <p:cNvSpPr/>
          <p:nvPr/>
        </p:nvSpPr>
        <p:spPr>
          <a:xfrm>
            <a:off x="1823843" y="1169551"/>
            <a:ext cx="7884037" cy="2554545"/>
          </a:xfrm>
          <a:prstGeom prst="rect">
            <a:avLst/>
          </a:prstGeom>
          <a:solidFill>
            <a:schemeClr val="bg2">
              <a:alpha val="3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</a:t>
            </a:r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NAVALES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5"/>
          <p:cNvSpPr/>
          <p:nvPr/>
        </p:nvSpPr>
        <p:spPr>
          <a:xfrm>
            <a:off x="340422" y="5111264"/>
            <a:ext cx="115111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UA 1-1</a:t>
            </a:r>
          </a:p>
          <a:p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LA ESCUELA NAVAL</a:t>
            </a:r>
            <a:endParaRPr lang="es-E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1746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7" name="CuadroTexto 5"/>
          <p:cNvSpPr txBox="1"/>
          <p:nvPr/>
        </p:nvSpPr>
        <p:spPr>
          <a:xfrm>
            <a:off x="3656845" y="2659559"/>
            <a:ext cx="5570756" cy="92333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25000">
                <a:srgbClr val="00206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51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/>
          <p:nvPr/>
        </p:nvPicPr>
        <p:blipFill>
          <a:blip r:embed="rId3"/>
          <a:stretch>
            <a:fillRect/>
          </a:stretch>
        </p:blipFill>
        <p:spPr>
          <a:xfrm>
            <a:off x="155575" y="1514037"/>
            <a:ext cx="6521669" cy="43565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chemeClr val="bg1"/>
                </a:solidFill>
              </a:rPr>
              <a:pPr/>
              <a:t>3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810700" y="1253320"/>
            <a:ext cx="5270938" cy="5293660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Batalla de </a:t>
            </a:r>
            <a:r>
              <a:rPr lang="es-ES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Chacabuco</a:t>
            </a: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 (12 de febrero 1817) Las fuerzas patriotas tomaron el control de Santiago y Valparaíso.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ES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Al finalizar esta batalla O'Higgins expresó:</a:t>
            </a:r>
          </a:p>
          <a:p>
            <a:pPr marL="285750" lvl="1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“Este triunfo y cien más se harán insignificantes si no dominamos el mar”</a:t>
            </a: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6110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55575" y="1533215"/>
            <a:ext cx="6096000" cy="5083453"/>
          </a:xfr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26 de febrero de 1817  es capturado en Valparaíso el bergantín Águila y armado como unidad de combate.  Fue el primer buque de la Escuadra chilena. Posteriormente cambia su nombre a </a:t>
            </a:r>
            <a:r>
              <a:rPr lang="es-ES_tradnl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Pueyrredón</a:t>
            </a: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</a:p>
          <a:p>
            <a:pPr>
              <a:buNone/>
            </a:pP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mando se le asigna al oficial de artillería Raimundo Morris, de origen irlandés. Es considerado el primer oficial de la marina de Chile.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4497" y="1466540"/>
            <a:ext cx="5546597" cy="43818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24939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26" y="1448337"/>
            <a:ext cx="7072928" cy="466009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7549055" y="1647221"/>
            <a:ext cx="4414346" cy="4310943"/>
          </a:xfr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31 de marzo de 1817, se efectúa el rescate de 78 patriotas desterrados en el archipiélago de Juan Fernández. </a:t>
            </a:r>
          </a:p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Primera acción de la Armada de Chile.</a:t>
            </a: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93323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460375" y="1462790"/>
            <a:ext cx="10294742" cy="4770619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indent="-20638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A fines del año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1817</a:t>
            </a: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indent="-20638">
              <a:spcBef>
                <a:spcPts val="1200"/>
              </a:spcBef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lvl="1" indent="-20638">
              <a:spcBef>
                <a:spcPts val="1200"/>
              </a:spcBef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crea el cargo de Comandante Interino de Marina.(CJA)</a:t>
            </a:r>
          </a:p>
          <a:p>
            <a:pPr marL="285750" lvl="1" indent="-20638">
              <a:spcBef>
                <a:spcPts val="1200"/>
              </a:spcBef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promulga el primer Reglamento Provisional de Marina, que fijó los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grados del personal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y sueldos.</a:t>
            </a:r>
          </a:p>
          <a:p>
            <a:pPr marL="285750" lvl="1" indent="-20638">
              <a:spcBef>
                <a:spcPts val="1200"/>
              </a:spcBef>
              <a:buNone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crea el Arsenal de Marina en Valparaíso.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088354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460374" y="2128345"/>
            <a:ext cx="11363763" cy="4560378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abril de 1817 se captura el “Carmelo”, luego nombrado </a:t>
            </a:r>
            <a:r>
              <a:rPr lang="es-ES_tradnl" sz="2800" b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“Araucano”</a:t>
            </a: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</a:p>
          <a:p>
            <a:pPr>
              <a:buNone/>
            </a:pPr>
            <a:endParaRPr lang="es-ES_tradnl" sz="10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marzo de 1818 fue adquirida la fragata </a:t>
            </a:r>
            <a:r>
              <a:rPr lang="es-CL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Windham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 por Chile y se incorporó con el nombre de </a:t>
            </a:r>
            <a:r>
              <a:rPr lang="es-CL" sz="2800" b="1" i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"Lautaro"</a:t>
            </a:r>
            <a:r>
              <a:rPr lang="es-CL" sz="2800" i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</a:p>
          <a:p>
            <a:pPr>
              <a:buNone/>
            </a:pPr>
            <a:endParaRPr lang="es-ES_tradnl" sz="10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mayo, recaló el "Cumberland", al mando de Guillermo </a:t>
            </a:r>
            <a:r>
              <a:rPr lang="es-CL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Wilkinson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 Fue propiedad del Estado con el nombre de </a:t>
            </a:r>
            <a:r>
              <a:rPr lang="es-CL" sz="2800" b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"San Martín"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 </a:t>
            </a:r>
          </a:p>
          <a:p>
            <a:pPr>
              <a:buNone/>
            </a:pPr>
            <a:endParaRPr lang="es-CL" sz="10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Ese mismo mes recaló  la corbeta "Coquimbo", siendo incorporada a la naciente Escuadra como </a:t>
            </a:r>
            <a:r>
              <a:rPr lang="es-CL" sz="2800" b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"Chacabuco".</a:t>
            </a:r>
            <a:endParaRPr lang="es-ES_tradnl" sz="2800" b="1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085162" y="1352648"/>
            <a:ext cx="8792792" cy="58477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Conformación de la primera Escuadra Nacional</a:t>
            </a:r>
            <a:endParaRPr lang="en-US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58704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297140" y="2065867"/>
            <a:ext cx="5498620" cy="400754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26 de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junio de 1818,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se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decreta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el establecimiento en Valparaíso de la Comandancia General de Marina a cargo del Capitán de Marina de Primera Clase Manuel Blanco Encalada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435" y="1054036"/>
            <a:ext cx="4844110" cy="57440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963278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285750" y="1316420"/>
            <a:ext cx="11584650" cy="1663263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 contourW="12700" prstMaterial="dkEdge">
            <a:bevelT/>
            <a:contourClr>
              <a:schemeClr val="accent4">
                <a:lumMod val="60000"/>
                <a:lumOff val="40000"/>
              </a:schemeClr>
            </a:contourClr>
          </a:sp3d>
        </p:spPr>
        <p:txBody>
          <a:bodyPr>
            <a:noAutofit/>
          </a:bodyPr>
          <a:lstStyle/>
          <a:p>
            <a:pPr algn="just"/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El 9 de octubre de 1818 zarpa la primera Escuadra Nacional.</a:t>
            </a:r>
          </a:p>
          <a:p>
            <a:pPr marL="0" indent="0" algn="just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El general B. O'Higgins al verla exclamó “</a:t>
            </a:r>
            <a:r>
              <a:rPr lang="es-CL" sz="2800" i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De estas cuatro tablas penden los destinos de América”.</a:t>
            </a:r>
            <a:endParaRPr lang="es-ES_tradnl" sz="2800" i="1" dirty="0"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CuadroTexto 2"/>
          <p:cNvSpPr txBox="1"/>
          <p:nvPr/>
        </p:nvSpPr>
        <p:spPr>
          <a:xfrm>
            <a:off x="155575" y="3170844"/>
            <a:ext cx="5940425" cy="359213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Primera Escuadra Nacional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Navío “San Martín”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Fragata “Lautaro”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Corbeta “Chacabuco”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Bergantín “Araucano”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Bergantín “Pueyrredón” (No Zarpa)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207" y="3170844"/>
            <a:ext cx="5282554" cy="359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</a:p>
        </p:txBody>
      </p:sp>
      <p:sp>
        <p:nvSpPr>
          <p:cNvPr id="11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2428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</a:t>
            </a:r>
            <a:r>
              <a:rPr lang="es-ES_tradnl" sz="2800" dirty="0" smtClean="0">
                <a:latin typeface="Castellar" panose="020A0402060406010301" pitchFamily="18" charset="0"/>
              </a:rPr>
              <a:t> </a:t>
            </a: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024746" y="2659559"/>
            <a:ext cx="10200291" cy="156966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800" dirty="0" smtClean="0">
                <a:solidFill>
                  <a:schemeClr val="bg1"/>
                </a:solidFill>
                <a:latin typeface="Arial Black" pitchFamily="34" charset="0"/>
                <a:cs typeface="Arial" panose="020B0604020202020204" pitchFamily="34" charset="0"/>
              </a:rPr>
              <a:t>CREACIÓN </a:t>
            </a:r>
          </a:p>
          <a:p>
            <a:pPr algn="ctr"/>
            <a:r>
              <a:rPr lang="es-ES" sz="4800" dirty="0" smtClean="0">
                <a:solidFill>
                  <a:schemeClr val="bg1"/>
                </a:solidFill>
                <a:latin typeface="Arial Black" pitchFamily="34" charset="0"/>
                <a:cs typeface="Arial" panose="020B0604020202020204" pitchFamily="34" charset="0"/>
              </a:rPr>
              <a:t>DE  LA ESCUELA NAVAL</a:t>
            </a:r>
            <a:endParaRPr lang="en-US" sz="4800" dirty="0">
              <a:solidFill>
                <a:schemeClr val="bg1"/>
              </a:solidFill>
              <a:latin typeface="Arial Black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64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8 Grupo"/>
          <p:cNvGrpSpPr/>
          <p:nvPr/>
        </p:nvGrpSpPr>
        <p:grpSpPr>
          <a:xfrm>
            <a:off x="3778291" y="1571612"/>
            <a:ext cx="7080243" cy="4226798"/>
            <a:chOff x="1000100" y="2071678"/>
            <a:chExt cx="6167438" cy="4803516"/>
          </a:xfrm>
        </p:grpSpPr>
        <p:graphicFrame>
          <p:nvGraphicFramePr>
            <p:cNvPr id="4" name="3 Diagrama"/>
            <p:cNvGraphicFramePr/>
            <p:nvPr/>
          </p:nvGraphicFramePr>
          <p:xfrm>
            <a:off x="1071538" y="2071678"/>
            <a:ext cx="6096000" cy="40640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7" name="6 Conector"/>
            <p:cNvSpPr/>
            <p:nvPr/>
          </p:nvSpPr>
          <p:spPr>
            <a:xfrm flipH="1" flipV="1">
              <a:off x="1000100" y="6000768"/>
              <a:ext cx="142876" cy="142876"/>
            </a:xfrm>
            <a:prstGeom prst="flowChartConnector">
              <a:avLst/>
            </a:prstGeom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ln w="57150">
                  <a:solidFill>
                    <a:srgbClr val="92D050"/>
                  </a:solidFill>
                </a:ln>
              </a:endParaRPr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1000100" y="6000768"/>
              <a:ext cx="1155052" cy="8744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4400" b="1" dirty="0" smtClean="0"/>
                <a:t>1818</a:t>
              </a:r>
              <a:endParaRPr lang="es-CL" sz="4400" b="1" dirty="0"/>
            </a:p>
          </p:txBody>
        </p:sp>
      </p:grpSp>
      <p:pic>
        <p:nvPicPr>
          <p:cNvPr id="10" name="9 Imagen" descr="esnaval a bordo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285" y="5028970"/>
            <a:ext cx="3505199" cy="1686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10 Imagen" descr="esnaval nueva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39818" y="285728"/>
            <a:ext cx="3301479" cy="1637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11 Imagen" descr="esnaval ex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6501" y="1166649"/>
            <a:ext cx="3619500" cy="1948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643931" y="1244272"/>
            <a:ext cx="7412249" cy="4541673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La Escuela Naval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fue fundada por el Director Supremo General Don Bernardo O'Higgins, el 4 de agosto de 1818 con el nombre de "</a:t>
            </a:r>
            <a:r>
              <a:rPr lang="es-CL" sz="2800" b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Academia de Jóvenes Guardias Marinas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". </a:t>
            </a:r>
          </a:p>
          <a:p>
            <a:pPr marL="285750" lvl="1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Ingresaron 13 cadetes que fueron instruidos en los buques de la Escuadra.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1822 se clausura la Academia al consolidarse la independencia.</a:t>
            </a: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482" name="Picture 2" descr="Este triunfo y cien más se harán insignificantes si no dominamos el mar. (Bernardo O'Higgins)"/>
          <p:cNvPicPr>
            <a:picLocks noChangeAspect="1" noChangeArrowheads="1"/>
          </p:cNvPicPr>
          <p:nvPr/>
        </p:nvPicPr>
        <p:blipFill>
          <a:blip r:embed="rId3"/>
          <a:srcRect r="70331"/>
          <a:stretch>
            <a:fillRect/>
          </a:stretch>
        </p:blipFill>
        <p:spPr bwMode="auto">
          <a:xfrm>
            <a:off x="8615102" y="1244272"/>
            <a:ext cx="2402052" cy="3810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31077" y="6118204"/>
            <a:ext cx="7093417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Academia de Jóvenes Guardiamarinas 1818 - 1822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290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580868" y="1300093"/>
            <a:ext cx="6198304" cy="409855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febrero 1824 por decreto del Director Supremo General Don Ramón Freire  se reabre la Escuela con el nombre de “</a:t>
            </a:r>
            <a:r>
              <a:rPr lang="es-CL" sz="2800" b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Academia Náutica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”. Transcurrido un año se  vuelve a clausurar ante la precaria situación económica del país.  </a:t>
            </a: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</a:t>
            </a:r>
            <a:r>
              <a:rPr lang="es-ES_tradnl" sz="2800" dirty="0" smtClean="0">
                <a:latin typeface="Castellar" panose="020A0402060406010301" pitchFamily="18" charset="0"/>
              </a:rPr>
              <a:t> </a:t>
            </a: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31077" y="6118204"/>
            <a:ext cx="4362156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Academia Náutica 1824 - 1825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19458" name="AutoShape 2" descr="Reseña Biográfica Ramón Freire Serrano - Reseñas biográficas - Historia  Política - Biblioteca del Congreso Nacional de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8" name="7 Imagen" descr="getimagenbiograf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5262" y="2021928"/>
            <a:ext cx="2136556" cy="2845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33290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252247" y="1115170"/>
            <a:ext cx="6120596" cy="481706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1834 ante el peligro de una guerra contra la confederación Perú-Boliviana, se crea la “</a:t>
            </a:r>
            <a:r>
              <a:rPr lang="es-CL" sz="2800" b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Escuela Náutica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”.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Durante la guerra funciona a bordo de buques de la Escuadra, al término del conflicto vuelve a tierra.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1843 se instala en la fragata “Chile”.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Se disuelve en 1844</a:t>
            </a: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3 Imagen" descr="Fragata_chile.jpg"/>
          <p:cNvPicPr>
            <a:picLocks noChangeAspect="1"/>
          </p:cNvPicPr>
          <p:nvPr/>
        </p:nvPicPr>
        <p:blipFill>
          <a:blip r:embed="rId3"/>
          <a:srcRect t="37794" r="50000" b="12640"/>
          <a:stretch>
            <a:fillRect/>
          </a:stretch>
        </p:blipFill>
        <p:spPr>
          <a:xfrm>
            <a:off x="6794941" y="3234404"/>
            <a:ext cx="4855780" cy="33454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31077" y="6118204"/>
            <a:ext cx="4060471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Náutica 1834 - 1844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584409" y="1497724"/>
            <a:ext cx="6436931" cy="309162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1845 se crea la Escuela Náutica Nacional por decreto supremo del presidente don Manuel Bulnes, volviendo a funcionar en la fragata “Chile”.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n-US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31077" y="6118204"/>
            <a:ext cx="5434308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Náutica Nacional 1845 - 1847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pic>
        <p:nvPicPr>
          <p:cNvPr id="5" name="4 Imagen" descr="Fragata_chile.jpg"/>
          <p:cNvPicPr>
            <a:picLocks noChangeAspect="1"/>
          </p:cNvPicPr>
          <p:nvPr/>
        </p:nvPicPr>
        <p:blipFill>
          <a:blip r:embed="rId3"/>
          <a:srcRect t="37794" r="50000" b="12640"/>
          <a:stretch>
            <a:fillRect/>
          </a:stretch>
        </p:blipFill>
        <p:spPr>
          <a:xfrm>
            <a:off x="7399712" y="1497725"/>
            <a:ext cx="4491569" cy="3094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805720" y="1487000"/>
            <a:ext cx="10361952" cy="316382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1847 se dispone que la formación inicial debe comenzar en la Escuela Militar con un plan de estudios especiales. Posteriormente se continúa con un período técnico y práctico en la fragata “Chile”.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Pasa a denominarse </a:t>
            </a:r>
            <a:r>
              <a:rPr lang="es-CL" sz="2800" b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Escuela de Aplicación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31077" y="6118204"/>
            <a:ext cx="4856842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de Aplicación 1847 - 1857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31077" y="1418897"/>
            <a:ext cx="10361952" cy="138499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1858 el presidente Manuel Montt firma el decreto que crea la “</a:t>
            </a:r>
            <a:r>
              <a:rPr lang="es-CL" sz="2800" b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Escuela Naval del Estado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”. Se establece en tierra y formaría a sus propios alumnos.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" t="20328" r="3620" b="47104"/>
          <a:stretch/>
        </p:blipFill>
        <p:spPr>
          <a:xfrm>
            <a:off x="4213294" y="2601310"/>
            <a:ext cx="7435354" cy="3596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31077" y="6118204"/>
            <a:ext cx="3882217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Naval 1858 – 1945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4000" b="0" i="0" u="none" strike="noStrike" kern="1200" cap="all" spc="0" normalizeH="0" baseline="0" noProof="0" dirty="0" smtClean="0">
                <a:ln w="3175" cmpd="sng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kumimoji="0" lang="es-ES_tradnl" sz="4000" b="0" i="0" u="none" strike="noStrike" kern="1200" cap="all" spc="0" normalizeH="0" baseline="0" noProof="0" dirty="0">
              <a:ln w="3175" cmpd="sng"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0436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7" y="954741"/>
            <a:ext cx="6402971" cy="5783928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361950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En 1858 ingresan 22 alumnos, conocido como "Curso de los Héroes”, sobresaliendo: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Arturo Prat Chacón.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Juan José Latorre Benavente.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Carlos Condell de la Haza.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Luis Uribe Orrego.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Jorge Montt Álvarez.</a:t>
            </a: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8" t="9361" r="8127" b="11732"/>
          <a:stretch/>
        </p:blipFill>
        <p:spPr>
          <a:xfrm>
            <a:off x="7377728" y="1136977"/>
            <a:ext cx="4152275" cy="54114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5171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8" y="954741"/>
            <a:ext cx="5593502" cy="4915834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1871 se decreta que la Escuela Naval debe establecerse en un buque de la Armada.</a:t>
            </a:r>
          </a:p>
          <a:p>
            <a:pPr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Un corto tiempo en el pontón “Valdivia” y posteriormente en la corbeta “Esmeralda” (en 1874 el subdirector era el Teniente Arturo Prat.)</a:t>
            </a:r>
          </a:p>
          <a:p>
            <a:pPr marL="285750" lvl="1"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1" t="18879" r="15820" b="23500"/>
          <a:stretch/>
        </p:blipFill>
        <p:spPr>
          <a:xfrm rot="16200000">
            <a:off x="7888266" y="1400347"/>
            <a:ext cx="3087283" cy="48927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Marcador de contenido 3"/>
          <p:cNvSpPr txBox="1">
            <a:spLocks/>
          </p:cNvSpPr>
          <p:nvPr/>
        </p:nvSpPr>
        <p:spPr>
          <a:xfrm>
            <a:off x="6407948" y="1569338"/>
            <a:ext cx="4903953" cy="57839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2800" dirty="0" smtClean="0"/>
              <a:t>.</a:t>
            </a:r>
          </a:p>
          <a:p>
            <a:pPr algn="just"/>
            <a:endParaRPr lang="es-CL" sz="2800" dirty="0" smtClean="0"/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19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357595" y="1074072"/>
            <a:ext cx="5593502" cy="5389790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lvl="1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1879  como consecuencia de la “Guerra del Pacífico”, se cierra la Escuela Naval, los alumnos se forman en la Escuela Militar, reabriendo sus puertas en 1881. </a:t>
            </a:r>
          </a:p>
          <a:p>
            <a:pPr marL="285750" lvl="1"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lvl="1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1891 la Escuela Naval cierra sus puertas como consecuencia de la guerra civil.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5" t="12752" r="10523" b="4739"/>
          <a:stretch/>
        </p:blipFill>
        <p:spPr>
          <a:xfrm rot="5400000">
            <a:off x="6983505" y="894501"/>
            <a:ext cx="4209738" cy="574241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9261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208653" y="1249321"/>
            <a:ext cx="4903953" cy="3498569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1893 comienza a funcionar en una sede nueva,  propia y definitiva  la Escuela Naval, hoy llamada “Escuela Antigua”, que alberga al Comandante de Operaciones Navales y al Museo Naval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632" y="1249321"/>
            <a:ext cx="6655520" cy="481016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883327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5"/>
            <a:ext cx="8339328" cy="544068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3"/>
            <a:ext cx="8339328" cy="552734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5"/>
            <a:ext cx="8466201" cy="552734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"/>
          <a:stretch/>
        </p:blipFill>
        <p:spPr>
          <a:xfrm>
            <a:off x="3024079" y="954741"/>
            <a:ext cx="8844196" cy="5853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Marcador de número de diapositiva 9"/>
          <p:cNvSpPr>
            <a:spLocks noGrp="1"/>
          </p:cNvSpPr>
          <p:nvPr>
            <p:ph type="sldNum" sz="quarter" idx="12"/>
          </p:nvPr>
        </p:nvSpPr>
        <p:spPr>
          <a:xfrm>
            <a:off x="11317108" y="5886073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11" name="Marcador de contenido 3"/>
          <p:cNvSpPr>
            <a:spLocks noGrp="1"/>
          </p:cNvSpPr>
          <p:nvPr>
            <p:ph idx="1"/>
          </p:nvPr>
        </p:nvSpPr>
        <p:spPr>
          <a:xfrm>
            <a:off x="94596" y="1835445"/>
            <a:ext cx="2774731" cy="2961407"/>
          </a:xfrm>
          <a:blipFill>
            <a:blip r:embed="rId6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1945 la Escuela Naval recibe el nombre de “Arturo Prat”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7560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974390" y="2838164"/>
            <a:ext cx="8243219" cy="83099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sz="4800" dirty="0" smtClean="0">
                <a:solidFill>
                  <a:schemeClr val="bg1"/>
                </a:solidFill>
                <a:latin typeface="Arial Black" pitchFamily="34" charset="0"/>
                <a:cs typeface="Arial" panose="020B0604020202020204" pitchFamily="34" charset="0"/>
              </a:rPr>
              <a:t>UBICACIÓN DEFINITIVA</a:t>
            </a:r>
            <a:endParaRPr lang="en-US" sz="4800" dirty="0">
              <a:solidFill>
                <a:schemeClr val="bg1"/>
              </a:solidFill>
              <a:latin typeface="Arial Black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81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arcador de contenido 3"/>
          <p:cNvSpPr>
            <a:spLocks noGrp="1"/>
          </p:cNvSpPr>
          <p:nvPr>
            <p:ph idx="1"/>
          </p:nvPr>
        </p:nvSpPr>
        <p:spPr>
          <a:xfrm>
            <a:off x="6462685" y="2080928"/>
            <a:ext cx="4628862" cy="2696143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4 de agosto de 1957 se coloca la primera piedra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d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 la construcción de la nueva Escuela Naval.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C:\Users\7089557-9\AppData\Local\Microsoft\Windows\Temporary Internet Files\Content.Outlook\D5NPDVC9\IMG_54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001" y="1508760"/>
            <a:ext cx="6056233" cy="4542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23" y="922771"/>
            <a:ext cx="9058482" cy="5798069"/>
          </a:xfrm>
          <a:prstGeom prst="rect">
            <a:avLst/>
          </a:prstGeom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>
          <a:xfrm>
            <a:off x="10266060" y="573341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083" y="922771"/>
            <a:ext cx="8992885" cy="5886451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23" y="953251"/>
            <a:ext cx="9038617" cy="5839370"/>
          </a:xfrm>
          <a:prstGeom prst="rect">
            <a:avLst/>
          </a:prstGeom>
        </p:spPr>
      </p:pic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83017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35" y="971549"/>
            <a:ext cx="9001125" cy="5886451"/>
          </a:xfrm>
          <a:prstGeom prst="rect">
            <a:avLst/>
          </a:prstGeom>
        </p:spPr>
      </p:pic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Marcador de contenido 3"/>
          <p:cNvSpPr txBox="1">
            <a:spLocks/>
          </p:cNvSpPr>
          <p:nvPr/>
        </p:nvSpPr>
        <p:spPr>
          <a:xfrm>
            <a:off x="1264935" y="963745"/>
            <a:ext cx="9001125" cy="126129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Junio de 1967 la Escuela Naval se traslada a la actual dependencia. Se inaugura el 4 de Agosto del mismo año.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8162" r="1524" b="-8162"/>
          <a:stretch/>
        </p:blipFill>
        <p:spPr>
          <a:xfrm>
            <a:off x="929899" y="1295705"/>
            <a:ext cx="4432516" cy="5886450"/>
          </a:xfrm>
          <a:prstGeom prst="rect">
            <a:avLst/>
          </a:prstGeom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5" t="3191" b="4253"/>
          <a:stretch/>
        </p:blipFill>
        <p:spPr>
          <a:xfrm>
            <a:off x="6137329" y="1295705"/>
            <a:ext cx="4404314" cy="5430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4123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0" name="Picture 2" descr="C:\Users\7089557-9\AppData\Local\Microsoft\Windows\Temporary Internet Files\Content.Outlook\D5NPDVC9\IMG_5475.JPG"/>
          <p:cNvPicPr>
            <a:picLocks noChangeAspect="1" noChangeArrowheads="1"/>
          </p:cNvPicPr>
          <p:nvPr/>
        </p:nvPicPr>
        <p:blipFill>
          <a:blip r:embed="rId2"/>
          <a:srcRect l="5333" t="3111" r="4396"/>
          <a:stretch>
            <a:fillRect/>
          </a:stretch>
        </p:blipFill>
        <p:spPr bwMode="auto">
          <a:xfrm>
            <a:off x="4206240" y="1480592"/>
            <a:ext cx="6263640" cy="50421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Marcador de contenido 3"/>
          <p:cNvSpPr>
            <a:spLocks noGrp="1"/>
          </p:cNvSpPr>
          <p:nvPr>
            <p:ph idx="1"/>
          </p:nvPr>
        </p:nvSpPr>
        <p:spPr>
          <a:xfrm>
            <a:off x="366685" y="2080928"/>
            <a:ext cx="3504275" cy="269614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4 de agosto de 1979 se inaugura el edificio Dirección.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4123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snaval nue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786" y="1232608"/>
            <a:ext cx="10045343" cy="5625392"/>
          </a:xfrm>
          <a:prstGeom prst="rect">
            <a:avLst/>
          </a:prstGeom>
          <a:effectLst>
            <a:reflection endPos="0" dist="50800" dir="5400000" sy="-100000" algn="bl" rotWithShape="0"/>
          </a:effectLst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9248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7" name="Imagen 6" descr="3573694334_fd81afa8d5_o.jpg"/>
          <p:cNvPicPr>
            <a:picLocks noChangeAspect="1"/>
          </p:cNvPicPr>
          <p:nvPr/>
        </p:nvPicPr>
        <p:blipFill>
          <a:blip r:embed="rId3" cstate="print">
            <a:lum bright="24000" contrast="-2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3" y="-443771"/>
            <a:ext cx="12204113" cy="81360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ángulo 5"/>
          <p:cNvSpPr/>
          <p:nvPr/>
        </p:nvSpPr>
        <p:spPr>
          <a:xfrm>
            <a:off x="1823843" y="1169551"/>
            <a:ext cx="7884037" cy="2554545"/>
          </a:xfrm>
          <a:prstGeom prst="rect">
            <a:avLst/>
          </a:prstGeom>
          <a:solidFill>
            <a:schemeClr val="bg2">
              <a:alpha val="3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</a:t>
            </a:r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NAVALES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5"/>
          <p:cNvSpPr/>
          <p:nvPr/>
        </p:nvSpPr>
        <p:spPr>
          <a:xfrm>
            <a:off x="340422" y="5111264"/>
            <a:ext cx="115111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UT.1</a:t>
            </a:r>
          </a:p>
          <a:p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LA ESCUELA NAVAL</a:t>
            </a:r>
            <a:endParaRPr lang="es-E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7892</TotalTime>
  <Words>1187</Words>
  <Application>Microsoft Office PowerPoint</Application>
  <PresentationFormat>Panorámica</PresentationFormat>
  <Paragraphs>142</Paragraphs>
  <Slides>30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8" baseType="lpstr">
      <vt:lpstr>Arial</vt:lpstr>
      <vt:lpstr>Arial Black</vt:lpstr>
      <vt:lpstr>Calibri</vt:lpstr>
      <vt:lpstr>Calibri Light</vt:lpstr>
      <vt:lpstr>Castellar</vt:lpstr>
      <vt:lpstr>Franklin Gothic Medium</vt:lpstr>
      <vt:lpstr>Verdana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</vt:vector>
  </TitlesOfParts>
  <Manager>Gonzalo Maldonado</Manager>
  <Company>Escuela Naval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subject>Historia de la Escuela Naval</dc:subject>
  <dc:creator>Gonzalo Maldonado</dc:creator>
  <cp:lastModifiedBy>16941282-0</cp:lastModifiedBy>
  <cp:revision>178</cp:revision>
  <dcterms:created xsi:type="dcterms:W3CDTF">2016-02-05T21:17:10Z</dcterms:created>
  <dcterms:modified xsi:type="dcterms:W3CDTF">2025-02-15T19:46:30Z</dcterms:modified>
</cp:coreProperties>
</file>