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64" r:id="rId2"/>
    <p:sldId id="337" r:id="rId3"/>
    <p:sldId id="336" r:id="rId4"/>
    <p:sldId id="324" r:id="rId5"/>
    <p:sldId id="325" r:id="rId6"/>
    <p:sldId id="280" r:id="rId7"/>
    <p:sldId id="327" r:id="rId8"/>
    <p:sldId id="328" r:id="rId9"/>
    <p:sldId id="329" r:id="rId10"/>
    <p:sldId id="330" r:id="rId11"/>
    <p:sldId id="331" r:id="rId12"/>
    <p:sldId id="332" r:id="rId13"/>
    <p:sldId id="334" r:id="rId14"/>
    <p:sldId id="335" r:id="rId15"/>
    <p:sldId id="338" r:id="rId16"/>
    <p:sldId id="339" r:id="rId17"/>
    <p:sldId id="341" r:id="rId18"/>
    <p:sldId id="342" r:id="rId19"/>
    <p:sldId id="344" r:id="rId20"/>
    <p:sldId id="343" r:id="rId21"/>
    <p:sldId id="345" r:id="rId22"/>
    <p:sldId id="346" r:id="rId23"/>
    <p:sldId id="347" r:id="rId24"/>
    <p:sldId id="348" r:id="rId25"/>
    <p:sldId id="349" r:id="rId26"/>
    <p:sldId id="350" r:id="rId27"/>
    <p:sldId id="352" r:id="rId28"/>
    <p:sldId id="353" r:id="rId29"/>
    <p:sldId id="354" r:id="rId30"/>
    <p:sldId id="355" r:id="rId31"/>
    <p:sldId id="356" r:id="rId32"/>
    <p:sldId id="357" r:id="rId3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autoAdjust="0"/>
  </p:normalViewPr>
  <p:slideViewPr>
    <p:cSldViewPr snapToGrid="0">
      <p:cViewPr varScale="1">
        <p:scale>
          <a:sx n="111" d="100"/>
          <a:sy n="111" d="100"/>
        </p:scale>
        <p:origin x="510" y="1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04-04-2023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62009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03078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28183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860183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209319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625202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532021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2460661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43484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177306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17039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678396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2146554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19319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973465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47081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350997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139329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2983171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24256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7810180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3318019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124623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494542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6135028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00397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231242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0961603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260549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912372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86369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04-04-2023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04-04-2023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4.wmf"/><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835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UT </a:t>
            </a:r>
            <a:r>
              <a:rPr lang="es-ES" sz="4400" b="1" dirty="0" smtClean="0">
                <a:solidFill>
                  <a:srgbClr val="002060"/>
                </a:solidFill>
                <a:latin typeface="Arial Black" pitchFamily="34" charset="0"/>
                <a:ea typeface="ＭＳ Ｐゴシック" pitchFamily="34" charset="-128"/>
                <a:cs typeface="Arial" pitchFamily="34" charset="0"/>
              </a:rPr>
              <a:t>N°2 </a:t>
            </a:r>
            <a:r>
              <a:rPr lang="es-ES" sz="4400" b="1" dirty="0">
                <a:solidFill>
                  <a:srgbClr val="002060"/>
                </a:solidFill>
                <a:latin typeface="Arial Black" pitchFamily="34" charset="0"/>
                <a:ea typeface="ＭＳ Ｐゴシック" pitchFamily="34" charset="-128"/>
                <a:cs typeface="Arial" pitchFamily="34" charset="0"/>
              </a:rPr>
              <a:t>: </a:t>
            </a:r>
          </a:p>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“OPERACIONES HELITRANSPORTADAS”</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14" name="Marcador de contenido 3"/>
          <p:cNvPicPr>
            <a:picLocks noChangeAspect="1"/>
          </p:cNvPicPr>
          <p:nvPr/>
        </p:nvPicPr>
        <p:blipFill>
          <a:blip r:embed="rId6">
            <a:extLst>
              <a:ext uri="{28A0092B-C50C-407E-A947-70E740481C1C}">
                <a14:useLocalDpi xmlns:a14="http://schemas.microsoft.com/office/drawing/2010/main" val="0"/>
              </a:ext>
            </a:extLst>
          </a:blip>
          <a:srcRect l="5528" t="23911" r="28117" b="10881"/>
          <a:stretch>
            <a:fillRect/>
          </a:stretch>
        </p:blipFill>
        <p:spPr bwMode="auto">
          <a:xfrm>
            <a:off x="1680169" y="4308516"/>
            <a:ext cx="3095625" cy="201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3"/>
          <p:cNvPicPr>
            <a:picLocks noChangeAspect="1"/>
          </p:cNvPicPr>
          <p:nvPr/>
        </p:nvPicPr>
        <p:blipFill>
          <a:blip r:embed="rId7">
            <a:extLst>
              <a:ext uri="{28A0092B-C50C-407E-A947-70E740481C1C}">
                <a14:useLocalDpi xmlns:a14="http://schemas.microsoft.com/office/drawing/2010/main" val="0"/>
              </a:ext>
            </a:extLst>
          </a:blip>
          <a:srcRect l="22586" t="26942" r="55247" b="24678"/>
          <a:stretch>
            <a:fillRect/>
          </a:stretch>
        </p:blipFill>
        <p:spPr bwMode="auto">
          <a:xfrm>
            <a:off x="-28575" y="2436854"/>
            <a:ext cx="2555875"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4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908418" y="2316837"/>
            <a:ext cx="14636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4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715366" y="2157412"/>
            <a:ext cx="91122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marzo </a:t>
            </a:r>
            <a:r>
              <a:rPr lang="es-CL" altLang="es-CL" sz="1600" b="1" dirty="0">
                <a:solidFill>
                  <a:srgbClr val="002060"/>
                </a:solidFill>
                <a:latin typeface="Arial Black" panose="020B0A04020102020204" pitchFamily="34" charset="0"/>
              </a:rPr>
              <a:t>de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2" name="Imagen 1"/>
          <p:cNvPicPr>
            <a:picLocks noChangeAspect="1"/>
          </p:cNvPicPr>
          <p:nvPr/>
        </p:nvPicPr>
        <p:blipFill rotWithShape="1">
          <a:blip r:embed="rId6"/>
          <a:srcRect b="22650"/>
          <a:stretch/>
        </p:blipFill>
        <p:spPr>
          <a:xfrm>
            <a:off x="1839797" y="1031204"/>
            <a:ext cx="8495575" cy="49285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Rectángulo 13"/>
          <p:cNvSpPr/>
          <p:nvPr/>
        </p:nvSpPr>
        <p:spPr>
          <a:xfrm>
            <a:off x="1929648" y="1128813"/>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11770750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523543" y="98873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
        <p:nvSpPr>
          <p:cNvPr id="14" name="Text Box 5"/>
          <p:cNvSpPr txBox="1">
            <a:spLocks noChangeArrowheads="1"/>
          </p:cNvSpPr>
          <p:nvPr/>
        </p:nvSpPr>
        <p:spPr bwMode="auto">
          <a:xfrm>
            <a:off x="523543" y="1918930"/>
            <a:ext cx="11094540" cy="3503523"/>
          </a:xfrm>
          <a:prstGeom prst="rect">
            <a:avLst/>
          </a:prstGeom>
          <a:solidFill>
            <a:schemeClr val="bg1"/>
          </a:solidFill>
          <a:ln w="9525">
            <a:solidFill>
              <a:srgbClr val="002060"/>
            </a:solidFill>
            <a:miter lim="800000"/>
            <a:headEnd/>
            <a:tailEnd/>
          </a:ln>
        </p:spPr>
        <p:txBody>
          <a:bodyPr wrap="square">
            <a:spAutoFit/>
          </a:bodyPr>
          <a:lstStyle/>
          <a:p>
            <a:pPr algn="just">
              <a:lnSpc>
                <a:spcPct val="150000"/>
              </a:lnSpc>
              <a:spcBef>
                <a:spcPct val="50000"/>
              </a:spcBef>
              <a:defRPr/>
            </a:pPr>
            <a:r>
              <a:rPr lang="es-ES" dirty="0" smtClean="0">
                <a:latin typeface="Arial" charset="0"/>
              </a:rPr>
              <a:t>Las </a:t>
            </a:r>
            <a:r>
              <a:rPr lang="es-ES" dirty="0">
                <a:latin typeface="Arial" charset="0"/>
              </a:rPr>
              <a:t>Operaciones </a:t>
            </a:r>
            <a:r>
              <a:rPr lang="es-ES" dirty="0" smtClean="0">
                <a:latin typeface="Arial" charset="0"/>
              </a:rPr>
              <a:t>Helitransportadas:</a:t>
            </a:r>
          </a:p>
          <a:p>
            <a:pPr algn="just">
              <a:lnSpc>
                <a:spcPct val="150000"/>
              </a:lnSpc>
              <a:spcBef>
                <a:spcPct val="50000"/>
              </a:spcBef>
              <a:defRPr/>
            </a:pPr>
            <a:endParaRPr lang="es-ES" dirty="0" smtClean="0">
              <a:latin typeface="Arial" charset="0"/>
            </a:endParaRPr>
          </a:p>
          <a:p>
            <a:pPr marL="342900" indent="-342900" algn="just">
              <a:lnSpc>
                <a:spcPct val="150000"/>
              </a:lnSpc>
              <a:spcBef>
                <a:spcPct val="50000"/>
              </a:spcBef>
              <a:buFont typeface="+mj-lt"/>
              <a:buAutoNum type="arabicPeriod"/>
              <a:defRPr/>
            </a:pPr>
            <a:r>
              <a:rPr lang="es-ES" dirty="0" smtClean="0">
                <a:latin typeface="Arial" charset="0"/>
              </a:rPr>
              <a:t>S</a:t>
            </a:r>
            <a:r>
              <a:rPr lang="es-ES" dirty="0" smtClean="0">
                <a:latin typeface="Arial" charset="0"/>
              </a:rPr>
              <a:t>on </a:t>
            </a:r>
            <a:r>
              <a:rPr lang="es-ES" dirty="0">
                <a:latin typeface="Arial" charset="0"/>
              </a:rPr>
              <a:t>operaciones tácticas </a:t>
            </a:r>
            <a:r>
              <a:rPr lang="es-ES" dirty="0" smtClean="0">
                <a:latin typeface="Arial" charset="0"/>
              </a:rPr>
              <a:t>compuestas por fuerzas </a:t>
            </a:r>
            <a:r>
              <a:rPr lang="es-ES" dirty="0">
                <a:latin typeface="Arial" charset="0"/>
              </a:rPr>
              <a:t>de asalto </a:t>
            </a:r>
            <a:r>
              <a:rPr lang="es-ES" dirty="0" smtClean="0">
                <a:latin typeface="Arial" charset="0"/>
              </a:rPr>
              <a:t>para </a:t>
            </a:r>
            <a:r>
              <a:rPr lang="es-ES" dirty="0">
                <a:latin typeface="Arial" charset="0"/>
              </a:rPr>
              <a:t>tomar el control de un terreno crítico</a:t>
            </a:r>
            <a:r>
              <a:rPr lang="es-ES" dirty="0" smtClean="0">
                <a:latin typeface="Arial" charset="0"/>
              </a:rPr>
              <a:t>.</a:t>
            </a:r>
            <a:endParaRPr lang="es-ES" dirty="0">
              <a:latin typeface="Arial" charset="0"/>
            </a:endParaRPr>
          </a:p>
          <a:p>
            <a:pPr marL="342900" indent="-342900" algn="just">
              <a:lnSpc>
                <a:spcPct val="150000"/>
              </a:lnSpc>
              <a:spcBef>
                <a:spcPct val="50000"/>
              </a:spcBef>
              <a:buFont typeface="+mj-lt"/>
              <a:buAutoNum type="arabicPeriod"/>
              <a:defRPr/>
            </a:pPr>
            <a:r>
              <a:rPr lang="es-ES" dirty="0">
                <a:latin typeface="Arial" charset="0"/>
              </a:rPr>
              <a:t>Permiten </a:t>
            </a:r>
            <a:r>
              <a:rPr lang="es-ES" b="1" i="1" dirty="0" smtClean="0">
                <a:latin typeface="Arial" charset="0"/>
              </a:rPr>
              <a:t>maniobrar </a:t>
            </a:r>
            <a:r>
              <a:rPr lang="es-ES" b="1" i="1" dirty="0">
                <a:latin typeface="Arial" charset="0"/>
              </a:rPr>
              <a:t>con rapidez</a:t>
            </a:r>
            <a:r>
              <a:rPr lang="es-ES" dirty="0">
                <a:latin typeface="Arial" charset="0"/>
              </a:rPr>
              <a:t>, </a:t>
            </a:r>
            <a:r>
              <a:rPr lang="es-ES" dirty="0" smtClean="0">
                <a:latin typeface="Arial" charset="0"/>
              </a:rPr>
              <a:t>logrando </a:t>
            </a:r>
            <a:r>
              <a:rPr lang="es-ES" b="1" i="1" dirty="0" smtClean="0">
                <a:latin typeface="Arial" charset="0"/>
              </a:rPr>
              <a:t>sorpresa </a:t>
            </a:r>
            <a:r>
              <a:rPr lang="es-ES" b="1" i="1" dirty="0">
                <a:latin typeface="Arial" charset="0"/>
              </a:rPr>
              <a:t>táctica y la concentración de </a:t>
            </a:r>
            <a:r>
              <a:rPr lang="es-ES" b="1" i="1" dirty="0" smtClean="0">
                <a:latin typeface="Arial" charset="0"/>
              </a:rPr>
              <a:t>Fuerzas</a:t>
            </a:r>
            <a:r>
              <a:rPr lang="es-ES" dirty="0" smtClean="0">
                <a:latin typeface="Arial" charset="0"/>
              </a:rPr>
              <a:t>, </a:t>
            </a:r>
            <a:r>
              <a:rPr lang="es-ES" dirty="0" smtClean="0">
                <a:latin typeface="Arial" charset="0"/>
              </a:rPr>
              <a:t>sin dependencia </a:t>
            </a:r>
            <a:r>
              <a:rPr lang="es-ES" dirty="0">
                <a:latin typeface="Arial" charset="0"/>
              </a:rPr>
              <a:t>de las líneas de comunicaciones terrestres. </a:t>
            </a:r>
          </a:p>
          <a:p>
            <a:pPr marL="342900" indent="-342900" algn="just">
              <a:lnSpc>
                <a:spcPct val="150000"/>
              </a:lnSpc>
              <a:spcBef>
                <a:spcPct val="50000"/>
              </a:spcBef>
              <a:buFont typeface="+mj-lt"/>
              <a:buAutoNum type="arabicPeriod"/>
              <a:defRPr/>
            </a:pPr>
            <a:r>
              <a:rPr lang="es-ES" dirty="0" smtClean="0">
                <a:latin typeface="Arial" charset="0"/>
              </a:rPr>
              <a:t>Pueden p</a:t>
            </a:r>
            <a:r>
              <a:rPr lang="es-ES" dirty="0" smtClean="0">
                <a:latin typeface="Arial" charset="0"/>
              </a:rPr>
              <a:t>royectar </a:t>
            </a:r>
            <a:r>
              <a:rPr lang="es-ES" dirty="0">
                <a:latin typeface="Arial" charset="0"/>
              </a:rPr>
              <a:t>su poder de combate en toda la profundidad, ancho y amplitud del campo de </a:t>
            </a:r>
            <a:r>
              <a:rPr lang="es-ES" dirty="0" smtClean="0">
                <a:latin typeface="Arial" charset="0"/>
              </a:rPr>
              <a:t>batalla, </a:t>
            </a:r>
            <a:r>
              <a:rPr lang="es-ES" b="1" i="1" dirty="0">
                <a:latin typeface="Arial" charset="0"/>
              </a:rPr>
              <a:t>teniendo poca consideración por los obstáculos en el terreno. </a:t>
            </a:r>
            <a:endParaRPr lang="es-ES" b="1" i="1" dirty="0" smtClean="0">
              <a:latin typeface="Arial" charset="0"/>
            </a:endParaRPr>
          </a:p>
        </p:txBody>
      </p:sp>
    </p:spTree>
    <p:extLst>
      <p:ext uri="{BB962C8B-B14F-4D97-AF65-F5344CB8AC3E}">
        <p14:creationId xmlns:p14="http://schemas.microsoft.com/office/powerpoint/2010/main" val="153818476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5" y="1101553"/>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
        <p:nvSpPr>
          <p:cNvPr id="16" name="Text Box 5"/>
          <p:cNvSpPr txBox="1">
            <a:spLocks noChangeArrowheads="1"/>
          </p:cNvSpPr>
          <p:nvPr/>
        </p:nvSpPr>
        <p:spPr bwMode="auto">
          <a:xfrm>
            <a:off x="403131" y="1899435"/>
            <a:ext cx="11460256" cy="2585323"/>
          </a:xfrm>
          <a:prstGeom prst="rect">
            <a:avLst/>
          </a:prstGeom>
          <a:solidFill>
            <a:schemeClr val="bg1"/>
          </a:solidFill>
          <a:ln w="9525">
            <a:solidFill>
              <a:srgbClr val="00000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ct val="50000"/>
              </a:spcBef>
              <a:buFont typeface="Arial" panose="020B0604020202020204" pitchFamily="34" charset="0"/>
              <a:buAutoNum type="arabicPeriod" startAt="5"/>
            </a:pPr>
            <a:r>
              <a:rPr lang="es-MX" altLang="en-US" dirty="0"/>
              <a:t>No son simples transportes de tropas, armamentos o material.</a:t>
            </a:r>
          </a:p>
          <a:p>
            <a:pPr algn="just" eaLnBrk="1" hangingPunct="1">
              <a:lnSpc>
                <a:spcPct val="150000"/>
              </a:lnSpc>
              <a:spcBef>
                <a:spcPct val="50000"/>
              </a:spcBef>
              <a:buFont typeface="Arial" panose="020B0604020202020204" pitchFamily="34" charset="0"/>
              <a:buAutoNum type="arabicPeriod" startAt="5"/>
            </a:pPr>
            <a:r>
              <a:rPr lang="es-MX" altLang="en-US" dirty="0"/>
              <a:t>Combinación de las capacidades de los helicópteros (velocidad, agilidad y poder de fuego) con las de la infantería (versatilidad, flexibilidad y persistencia</a:t>
            </a:r>
            <a:r>
              <a:rPr lang="es-MX" altLang="en-US" dirty="0" smtClean="0"/>
              <a:t>).</a:t>
            </a:r>
            <a:endParaRPr lang="es-ES" altLang="en-US" dirty="0" smtClean="0"/>
          </a:p>
          <a:p>
            <a:pPr algn="just" eaLnBrk="1" hangingPunct="1">
              <a:lnSpc>
                <a:spcPct val="150000"/>
              </a:lnSpc>
              <a:spcBef>
                <a:spcPct val="50000"/>
              </a:spcBef>
              <a:buFont typeface="Arial" panose="020B0604020202020204" pitchFamily="34" charset="0"/>
              <a:buAutoNum type="arabicPeriod" startAt="5"/>
            </a:pPr>
            <a:r>
              <a:rPr lang="es-ES" altLang="en-US" dirty="0" smtClean="0"/>
              <a:t>La </a:t>
            </a:r>
            <a:r>
              <a:rPr lang="es-ES" altLang="en-US" dirty="0"/>
              <a:t>velocidad y la movilidad de los helicópteros proporcionan </a:t>
            </a:r>
            <a:r>
              <a:rPr lang="es-ES" altLang="en-US" dirty="0" smtClean="0"/>
              <a:t> </a:t>
            </a:r>
            <a:r>
              <a:rPr lang="es-ES" altLang="en-US" dirty="0" smtClean="0"/>
              <a:t>libertad </a:t>
            </a:r>
            <a:r>
              <a:rPr lang="es-ES" altLang="en-US" dirty="0"/>
              <a:t>de maniobra. </a:t>
            </a:r>
          </a:p>
          <a:p>
            <a:pPr algn="just" eaLnBrk="1" hangingPunct="1">
              <a:lnSpc>
                <a:spcPct val="150000"/>
              </a:lnSpc>
              <a:spcBef>
                <a:spcPct val="50000"/>
              </a:spcBef>
              <a:buFont typeface="Arial" panose="020B0604020202020204" pitchFamily="34" charset="0"/>
              <a:buAutoNum type="arabicPeriod" startAt="5"/>
            </a:pPr>
            <a:r>
              <a:rPr lang="es-ES" altLang="en-US" b="1" i="1" dirty="0" smtClean="0"/>
              <a:t>Son </a:t>
            </a:r>
            <a:r>
              <a:rPr lang="es-ES" altLang="en-US" b="1" i="1" dirty="0" smtClean="0"/>
              <a:t>vulnerables.</a:t>
            </a:r>
            <a:endParaRPr lang="es-ES" altLang="en-US" b="1" i="1" dirty="0"/>
          </a:p>
        </p:txBody>
      </p:sp>
    </p:spTree>
    <p:extLst>
      <p:ext uri="{BB962C8B-B14F-4D97-AF65-F5344CB8AC3E}">
        <p14:creationId xmlns:p14="http://schemas.microsoft.com/office/powerpoint/2010/main" val="188444047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5" y="1101553"/>
            <a:ext cx="303667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CONCEPTO DE EMPLEO</a:t>
            </a:r>
            <a:endParaRPr lang="es-CL" altLang="es-CL" b="1" dirty="0">
              <a:solidFill>
                <a:schemeClr val="bg1"/>
              </a:solidFill>
              <a:latin typeface="Arial" panose="020B0604020202020204" pitchFamily="34" charset="0"/>
            </a:endParaRPr>
          </a:p>
        </p:txBody>
      </p:sp>
      <p:sp>
        <p:nvSpPr>
          <p:cNvPr id="14" name="Text Box 5"/>
          <p:cNvSpPr txBox="1">
            <a:spLocks noChangeArrowheads="1"/>
          </p:cNvSpPr>
          <p:nvPr/>
        </p:nvSpPr>
        <p:spPr bwMode="auto">
          <a:xfrm>
            <a:off x="695776" y="1916002"/>
            <a:ext cx="10816774" cy="2862322"/>
          </a:xfrm>
          <a:prstGeom prst="rect">
            <a:avLst/>
          </a:prstGeom>
          <a:solidFill>
            <a:schemeClr val="bg1"/>
          </a:solidFill>
          <a:ln w="9525">
            <a:solidFill>
              <a:srgbClr val="00000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177800" indent="-177800" algn="just" eaLnBrk="1" hangingPunct="1">
              <a:lnSpc>
                <a:spcPct val="150000"/>
              </a:lnSpc>
              <a:spcBef>
                <a:spcPct val="50000"/>
              </a:spcBef>
            </a:pPr>
            <a:r>
              <a:rPr lang="es-ES" altLang="en-US" dirty="0">
                <a:solidFill>
                  <a:schemeClr val="accent2"/>
                </a:solidFill>
              </a:rPr>
              <a:t>	</a:t>
            </a:r>
            <a:r>
              <a:rPr lang="es-ES" altLang="en-US" sz="2400" dirty="0"/>
              <a:t>Las operaciones generalmente se dirigen contra áreas con pocas defensas organizadas o </a:t>
            </a:r>
            <a:r>
              <a:rPr lang="es-ES" altLang="en-US" sz="2400" dirty="0" smtClean="0"/>
              <a:t>suficientemente </a:t>
            </a:r>
            <a:r>
              <a:rPr lang="es-ES" altLang="en-US" sz="2400" dirty="0"/>
              <a:t>neutralizadas, para permitir los aterrizajes sin sufrir grandes bajas, el efecto de choque y  sorpresa de las operaciones de asalto desde el aire permiten </a:t>
            </a:r>
            <a:r>
              <a:rPr lang="es-ES" altLang="en-US" sz="2400" dirty="0" smtClean="0"/>
              <a:t>capturar terrenos críticos y en </a:t>
            </a:r>
            <a:r>
              <a:rPr lang="es-ES" altLang="en-US" sz="2400" dirty="0"/>
              <a:t>ocasiones atacar directamente a las tropas enemigas en </a:t>
            </a:r>
            <a:r>
              <a:rPr lang="es-ES" altLang="en-US" sz="2400" dirty="0" smtClean="0"/>
              <a:t>posición</a:t>
            </a:r>
            <a:r>
              <a:rPr lang="es-ES" altLang="en-US" sz="2400" dirty="0"/>
              <a:t>.</a:t>
            </a:r>
            <a:endParaRPr lang="es-ES" altLang="en-US" dirty="0"/>
          </a:p>
        </p:txBody>
      </p:sp>
    </p:spTree>
    <p:extLst>
      <p:ext uri="{BB962C8B-B14F-4D97-AF65-F5344CB8AC3E}">
        <p14:creationId xmlns:p14="http://schemas.microsoft.com/office/powerpoint/2010/main" val="206284848"/>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2" name="Imagen 1"/>
          <p:cNvPicPr>
            <a:picLocks noChangeAspect="1"/>
          </p:cNvPicPr>
          <p:nvPr/>
        </p:nvPicPr>
        <p:blipFill>
          <a:blip r:embed="rId6"/>
          <a:stretch>
            <a:fillRect/>
          </a:stretch>
        </p:blipFill>
        <p:spPr>
          <a:xfrm>
            <a:off x="3456438" y="1059502"/>
            <a:ext cx="4954434" cy="500236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89981970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045215"/>
            <a:ext cx="253170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TIPOS DE MISIONES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439041"/>
            <a:ext cx="11511930" cy="4662815"/>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lnSpc>
                <a:spcPct val="150000"/>
              </a:lnSpc>
              <a:spcBef>
                <a:spcPct val="50000"/>
              </a:spcBef>
              <a:buFont typeface="+mj-lt"/>
              <a:buAutoNum type="arabicPeriod"/>
              <a:defRPr/>
            </a:pPr>
            <a:r>
              <a:rPr lang="es-ES" dirty="0" smtClean="0">
                <a:latin typeface="Arial" charset="0"/>
              </a:rPr>
              <a:t>Las </a:t>
            </a:r>
            <a:r>
              <a:rPr lang="es-ES" dirty="0">
                <a:latin typeface="Arial" charset="0"/>
              </a:rPr>
              <a:t>misiones </a:t>
            </a:r>
            <a:r>
              <a:rPr lang="es-ES" dirty="0" smtClean="0">
                <a:latin typeface="Arial" charset="0"/>
              </a:rPr>
              <a:t>se </a:t>
            </a:r>
            <a:r>
              <a:rPr lang="es-ES" dirty="0">
                <a:latin typeface="Arial" charset="0"/>
              </a:rPr>
              <a:t>caracterizan por la movilidad de sus medios y por los cortos plazos de ejecución. </a:t>
            </a:r>
          </a:p>
          <a:p>
            <a:pPr marL="342900" indent="-342900" algn="just">
              <a:lnSpc>
                <a:spcPct val="150000"/>
              </a:lnSpc>
              <a:spcBef>
                <a:spcPct val="50000"/>
              </a:spcBef>
              <a:buFont typeface="+mj-lt"/>
              <a:buAutoNum type="arabicPeriod"/>
              <a:defRPr/>
            </a:pPr>
            <a:r>
              <a:rPr lang="es-ES" dirty="0">
                <a:latin typeface="Arial" charset="0"/>
              </a:rPr>
              <a:t>Las misiones que cumplen los helicópteros que transportan tropas son del tipo de Asalto Aéreo, las que contemplan las siguientes acciones:</a:t>
            </a:r>
          </a:p>
          <a:p>
            <a:pPr marL="622300" lvl="1" indent="-165100" algn="just">
              <a:lnSpc>
                <a:spcPct val="150000"/>
              </a:lnSpc>
              <a:spcBef>
                <a:spcPct val="50000"/>
              </a:spcBef>
              <a:buFont typeface="Wingdings" pitchFamily="2" charset="2"/>
              <a:buChar char="§"/>
              <a:defRPr/>
            </a:pPr>
            <a:r>
              <a:rPr lang="es-ES" dirty="0">
                <a:latin typeface="Arial" charset="0"/>
              </a:rPr>
              <a:t>Conquistar y mantener un objetivo hasta la llegada de Fuerzas Principales Terrestres.</a:t>
            </a:r>
          </a:p>
          <a:p>
            <a:pPr marL="622300" lvl="1" indent="-165100" algn="just">
              <a:lnSpc>
                <a:spcPct val="150000"/>
              </a:lnSpc>
              <a:spcBef>
                <a:spcPct val="50000"/>
              </a:spcBef>
              <a:buFont typeface="Wingdings" pitchFamily="2" charset="2"/>
              <a:buChar char="§"/>
              <a:defRPr/>
            </a:pPr>
            <a:r>
              <a:rPr lang="es-ES" dirty="0">
                <a:latin typeface="Arial" charset="0"/>
              </a:rPr>
              <a:t>Ocupar una zona importante que esté o no en manos del enemigo</a:t>
            </a:r>
            <a:r>
              <a:rPr lang="es-ES" dirty="0" smtClean="0">
                <a:latin typeface="Arial" charset="0"/>
              </a:rPr>
              <a:t>.</a:t>
            </a:r>
            <a:r>
              <a:rPr lang="es-MX" dirty="0">
                <a:latin typeface="Arial" charset="0"/>
              </a:rPr>
              <a:t> Reforzar a otros órganos de maniobra (Unidades cercadas).</a:t>
            </a:r>
          </a:p>
          <a:p>
            <a:pPr marL="622300" lvl="1" indent="-165100" algn="just">
              <a:lnSpc>
                <a:spcPct val="150000"/>
              </a:lnSpc>
              <a:spcBef>
                <a:spcPct val="50000"/>
              </a:spcBef>
              <a:buFont typeface="Wingdings" pitchFamily="2" charset="2"/>
              <a:buChar char="§"/>
              <a:defRPr/>
            </a:pPr>
            <a:r>
              <a:rPr lang="es-MX" dirty="0">
                <a:latin typeface="Arial" charset="0"/>
              </a:rPr>
              <a:t>Cortar la retirada o comunicaciones del adversario.</a:t>
            </a:r>
          </a:p>
          <a:p>
            <a:pPr marL="622300" lvl="1" indent="-165100" algn="just">
              <a:lnSpc>
                <a:spcPct val="150000"/>
              </a:lnSpc>
              <a:spcBef>
                <a:spcPct val="50000"/>
              </a:spcBef>
              <a:buFont typeface="Wingdings" pitchFamily="2" charset="2"/>
              <a:buChar char="§"/>
              <a:defRPr/>
            </a:pPr>
            <a:r>
              <a:rPr lang="es-MX" dirty="0">
                <a:latin typeface="Arial" charset="0"/>
              </a:rPr>
              <a:t>Distraer fuerzas adversarias.</a:t>
            </a:r>
          </a:p>
          <a:p>
            <a:pPr marL="622300" lvl="1" indent="-165100" algn="just">
              <a:lnSpc>
                <a:spcPct val="150000"/>
              </a:lnSpc>
              <a:spcBef>
                <a:spcPct val="50000"/>
              </a:spcBef>
              <a:buFont typeface="Wingdings" pitchFamily="2" charset="2"/>
              <a:buChar char="§"/>
              <a:defRPr/>
            </a:pPr>
            <a:r>
              <a:rPr lang="es-MX" dirty="0">
                <a:latin typeface="Arial" charset="0"/>
              </a:rPr>
              <a:t>Destruir fuerzas adversarias en la profundidad de su </a:t>
            </a:r>
            <a:r>
              <a:rPr lang="es-MX" dirty="0" smtClean="0">
                <a:latin typeface="Arial" charset="0"/>
              </a:rPr>
              <a:t>dispositivo.</a:t>
            </a:r>
            <a:endParaRPr lang="es-ES" dirty="0">
              <a:latin typeface="Arial" charset="0"/>
            </a:endParaRPr>
          </a:p>
        </p:txBody>
      </p:sp>
    </p:spTree>
    <p:extLst>
      <p:ext uri="{BB962C8B-B14F-4D97-AF65-F5344CB8AC3E}">
        <p14:creationId xmlns:p14="http://schemas.microsoft.com/office/powerpoint/2010/main" val="392389873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427861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SECUENCIA DE LAS OPERACIONES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3631763"/>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spcBef>
                <a:spcPct val="50000"/>
              </a:spcBef>
              <a:buFont typeface="Wingdings" panose="05000000000000000000" pitchFamily="2" charset="2"/>
              <a:buChar char="Ø"/>
              <a:defRPr/>
            </a:pPr>
            <a:r>
              <a:rPr lang="es-ES" sz="2000" dirty="0" smtClean="0">
                <a:latin typeface="Arial" charset="0"/>
              </a:rPr>
              <a:t> Planificación</a:t>
            </a:r>
            <a:r>
              <a:rPr lang="es-ES" sz="2000" dirty="0" smtClean="0">
                <a:latin typeface="Arial" charset="0"/>
              </a:rPr>
              <a:t>.</a:t>
            </a:r>
            <a:endParaRPr lang="es-ES" sz="2000" dirty="0">
              <a:latin typeface="Arial" charset="0"/>
            </a:endParaRPr>
          </a:p>
          <a:p>
            <a:pPr marL="342900" indent="-342900" algn="just">
              <a:spcBef>
                <a:spcPct val="50000"/>
              </a:spcBef>
              <a:buFont typeface="Wingdings" panose="05000000000000000000" pitchFamily="2" charset="2"/>
              <a:buChar char="Ø"/>
              <a:defRPr/>
            </a:pPr>
            <a:r>
              <a:rPr lang="es-ES" sz="2000" dirty="0">
                <a:latin typeface="Arial" charset="0"/>
              </a:rPr>
              <a:t> Emisión de Orden. </a:t>
            </a:r>
          </a:p>
          <a:p>
            <a:pPr marL="342900" indent="-342900" algn="just">
              <a:spcBef>
                <a:spcPct val="50000"/>
              </a:spcBef>
              <a:buFont typeface="Wingdings" panose="05000000000000000000" pitchFamily="2" charset="2"/>
              <a:buChar char="Ø"/>
              <a:defRPr/>
            </a:pPr>
            <a:r>
              <a:rPr lang="es-ES" sz="2000" dirty="0">
                <a:latin typeface="Arial" charset="0"/>
              </a:rPr>
              <a:t> Carguío. </a:t>
            </a:r>
          </a:p>
          <a:p>
            <a:pPr marL="342900" indent="-342900" algn="just">
              <a:spcBef>
                <a:spcPct val="50000"/>
              </a:spcBef>
              <a:buFont typeface="Wingdings" panose="05000000000000000000" pitchFamily="2" charset="2"/>
              <a:buChar char="Ø"/>
              <a:defRPr/>
            </a:pPr>
            <a:r>
              <a:rPr lang="es-ES" sz="2000" dirty="0">
                <a:latin typeface="Arial" charset="0"/>
              </a:rPr>
              <a:t> Asalto aéreo</a:t>
            </a:r>
            <a:r>
              <a:rPr lang="es-ES" sz="2000" dirty="0" smtClean="0">
                <a:latin typeface="Arial" charset="0"/>
              </a:rPr>
              <a:t>.</a:t>
            </a:r>
            <a:endParaRPr lang="es-ES" sz="2000" dirty="0">
              <a:latin typeface="Arial" charset="0"/>
            </a:endParaRPr>
          </a:p>
          <a:p>
            <a:pPr marL="342900" indent="-342900" algn="just">
              <a:spcBef>
                <a:spcPct val="50000"/>
              </a:spcBef>
              <a:buFont typeface="Wingdings" panose="05000000000000000000" pitchFamily="2" charset="2"/>
              <a:buChar char="Ø"/>
              <a:defRPr/>
            </a:pPr>
            <a:r>
              <a:rPr lang="es-ES" sz="2000" dirty="0">
                <a:latin typeface="Arial" charset="0"/>
              </a:rPr>
              <a:t> Aterrizaje</a:t>
            </a:r>
            <a:r>
              <a:rPr lang="es-ES" sz="2000" dirty="0" smtClean="0">
                <a:latin typeface="Arial" charset="0"/>
              </a:rPr>
              <a:t>.</a:t>
            </a:r>
            <a:endParaRPr lang="es-ES" sz="2000" dirty="0">
              <a:latin typeface="Arial" charset="0"/>
            </a:endParaRPr>
          </a:p>
          <a:p>
            <a:pPr marL="342900" indent="-342900" algn="just">
              <a:spcBef>
                <a:spcPct val="50000"/>
              </a:spcBef>
              <a:buFont typeface="Wingdings" panose="05000000000000000000" pitchFamily="2" charset="2"/>
              <a:buChar char="Ø"/>
              <a:defRPr/>
            </a:pPr>
            <a:r>
              <a:rPr lang="es-ES" sz="2000" dirty="0">
                <a:latin typeface="Arial" charset="0"/>
              </a:rPr>
              <a:t> Operaciones Tácticas en tierra</a:t>
            </a:r>
            <a:r>
              <a:rPr lang="es-ES" sz="2000" dirty="0" smtClean="0">
                <a:latin typeface="Arial" charset="0"/>
              </a:rPr>
              <a:t>.</a:t>
            </a:r>
            <a:endParaRPr lang="es-ES" sz="2000" dirty="0">
              <a:latin typeface="Arial" charset="0"/>
            </a:endParaRPr>
          </a:p>
          <a:p>
            <a:pPr marL="342900" indent="-342900" algn="just">
              <a:spcBef>
                <a:spcPct val="50000"/>
              </a:spcBef>
              <a:buFont typeface="Wingdings" panose="05000000000000000000" pitchFamily="2" charset="2"/>
              <a:buChar char="Ø"/>
              <a:defRPr/>
            </a:pPr>
            <a:r>
              <a:rPr lang="es-ES" sz="2000" dirty="0">
                <a:latin typeface="Arial" charset="0"/>
              </a:rPr>
              <a:t> Operaciones de Apoyo</a:t>
            </a:r>
            <a:r>
              <a:rPr lang="es-ES" sz="2000" dirty="0" smtClean="0">
                <a:latin typeface="Arial" charset="0"/>
              </a:rPr>
              <a:t>.</a:t>
            </a:r>
            <a:endParaRPr lang="es-ES" sz="2000" dirty="0">
              <a:latin typeface="Arial" charset="0"/>
            </a:endParaRPr>
          </a:p>
          <a:p>
            <a:pPr marL="342900" indent="-342900" algn="just">
              <a:spcBef>
                <a:spcPct val="50000"/>
              </a:spcBef>
              <a:buFont typeface="Wingdings" panose="05000000000000000000" pitchFamily="2" charset="2"/>
              <a:buChar char="Ø"/>
              <a:defRPr/>
            </a:pPr>
            <a:r>
              <a:rPr lang="es-ES" sz="2000" dirty="0">
                <a:latin typeface="Arial" charset="0"/>
              </a:rPr>
              <a:t> Reposición de la conexión aire-tierra</a:t>
            </a:r>
            <a:r>
              <a:rPr lang="es-ES" sz="2000" dirty="0" smtClean="0">
                <a:latin typeface="Arial" charset="0"/>
              </a:rPr>
              <a:t>.</a:t>
            </a:r>
            <a:endParaRPr lang="es-ES" sz="2000" dirty="0">
              <a:latin typeface="Arial" charset="0"/>
            </a:endParaRPr>
          </a:p>
        </p:txBody>
      </p:sp>
      <p:pic>
        <p:nvPicPr>
          <p:cNvPr id="14" name="Picture 6" descr="cobrahelicopte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25780" y="2028389"/>
            <a:ext cx="3902371" cy="29280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2743422"/>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029865"/>
            <a:ext cx="373270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CONSIDERACIONES TÁCTICAS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478502"/>
            <a:ext cx="11511930" cy="4247317"/>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lnSpc>
                <a:spcPct val="150000"/>
              </a:lnSpc>
              <a:spcBef>
                <a:spcPct val="50000"/>
              </a:spcBef>
              <a:buFont typeface="+mj-lt"/>
              <a:buAutoNum type="arabicPeriod"/>
              <a:defRPr/>
            </a:pPr>
            <a:r>
              <a:rPr lang="es-ES" dirty="0">
                <a:latin typeface="Arial" charset="0"/>
              </a:rPr>
              <a:t>S</a:t>
            </a:r>
            <a:r>
              <a:rPr lang="es-ES" dirty="0" smtClean="0">
                <a:latin typeface="Arial" charset="0"/>
              </a:rPr>
              <a:t>e </a:t>
            </a:r>
            <a:r>
              <a:rPr lang="es-ES" dirty="0">
                <a:latin typeface="Arial" charset="0"/>
              </a:rPr>
              <a:t>les asignan misiones </a:t>
            </a:r>
            <a:r>
              <a:rPr lang="es-ES" dirty="0" smtClean="0">
                <a:latin typeface="Arial" charset="0"/>
              </a:rPr>
              <a:t>para aprovechar </a:t>
            </a:r>
            <a:r>
              <a:rPr lang="es-ES" dirty="0">
                <a:latin typeface="Arial" charset="0"/>
              </a:rPr>
              <a:t>su mayor </a:t>
            </a:r>
            <a:r>
              <a:rPr lang="es-ES" dirty="0" smtClean="0">
                <a:latin typeface="Arial" charset="0"/>
              </a:rPr>
              <a:t>movilidad.</a:t>
            </a:r>
          </a:p>
          <a:p>
            <a:pPr marL="342900" indent="-342900" algn="just">
              <a:lnSpc>
                <a:spcPct val="150000"/>
              </a:lnSpc>
              <a:spcBef>
                <a:spcPct val="50000"/>
              </a:spcBef>
              <a:buFont typeface="+mj-lt"/>
              <a:buAutoNum type="arabicPeriod"/>
              <a:defRPr/>
            </a:pPr>
            <a:r>
              <a:rPr lang="es-ES" dirty="0" smtClean="0">
                <a:latin typeface="Arial" charset="0"/>
              </a:rPr>
              <a:t>Son operaciones</a:t>
            </a:r>
            <a:r>
              <a:rPr lang="es-ES" b="1" i="1" dirty="0" smtClean="0">
                <a:latin typeface="Arial" charset="0"/>
              </a:rPr>
              <a:t> limitadas</a:t>
            </a:r>
            <a:r>
              <a:rPr lang="es-ES" dirty="0" smtClean="0">
                <a:latin typeface="Arial" charset="0"/>
              </a:rPr>
              <a:t>.</a:t>
            </a:r>
          </a:p>
          <a:p>
            <a:pPr marL="342900" indent="-342900" algn="just">
              <a:lnSpc>
                <a:spcPct val="150000"/>
              </a:lnSpc>
              <a:spcBef>
                <a:spcPct val="50000"/>
              </a:spcBef>
              <a:buFont typeface="+mj-lt"/>
              <a:buAutoNum type="arabicPeriod"/>
              <a:defRPr/>
            </a:pPr>
            <a:r>
              <a:rPr lang="es-ES" dirty="0" smtClean="0">
                <a:latin typeface="Arial" charset="0"/>
              </a:rPr>
              <a:t>Las </a:t>
            </a:r>
            <a:r>
              <a:rPr lang="es-ES" dirty="0" smtClean="0">
                <a:latin typeface="Arial" charset="0"/>
              </a:rPr>
              <a:t>Unidades Helitransportadas (UH), </a:t>
            </a:r>
            <a:r>
              <a:rPr lang="es-ES" dirty="0">
                <a:latin typeface="Arial" charset="0"/>
              </a:rPr>
              <a:t>deben combatir como una </a:t>
            </a:r>
            <a:r>
              <a:rPr lang="es-ES" dirty="0" smtClean="0">
                <a:latin typeface="Arial" charset="0"/>
              </a:rPr>
              <a:t>Unidad.</a:t>
            </a:r>
          </a:p>
          <a:p>
            <a:pPr marL="342900" indent="-342900" algn="just">
              <a:lnSpc>
                <a:spcPct val="150000"/>
              </a:lnSpc>
              <a:spcBef>
                <a:spcPct val="50000"/>
              </a:spcBef>
              <a:buFont typeface="+mj-lt"/>
              <a:buAutoNum type="arabicPeriod"/>
              <a:defRPr/>
            </a:pPr>
            <a:r>
              <a:rPr lang="es-ES" dirty="0" smtClean="0">
                <a:latin typeface="Arial" charset="0"/>
              </a:rPr>
              <a:t>La </a:t>
            </a:r>
            <a:r>
              <a:rPr lang="es-ES" dirty="0">
                <a:latin typeface="Arial" charset="0"/>
              </a:rPr>
              <a:t>Planificación debe ser centralizada y precisa.</a:t>
            </a:r>
          </a:p>
          <a:p>
            <a:pPr marL="342900" indent="-342900" algn="just">
              <a:lnSpc>
                <a:spcPct val="150000"/>
              </a:lnSpc>
              <a:spcBef>
                <a:spcPct val="50000"/>
              </a:spcBef>
              <a:buFont typeface="+mj-lt"/>
              <a:buAutoNum type="arabicPeriod"/>
              <a:defRPr/>
            </a:pPr>
            <a:r>
              <a:rPr lang="es-ES" dirty="0">
                <a:latin typeface="Arial" charset="0"/>
              </a:rPr>
              <a:t>Su ejecución debe ser agresiva y descentralizada.</a:t>
            </a:r>
          </a:p>
          <a:p>
            <a:pPr marL="342900" indent="-342900" algn="just">
              <a:lnSpc>
                <a:spcPct val="150000"/>
              </a:lnSpc>
              <a:spcBef>
                <a:spcPct val="50000"/>
              </a:spcBef>
              <a:buFont typeface="+mj-lt"/>
              <a:buAutoNum type="arabicPeriod"/>
              <a:defRPr/>
            </a:pPr>
            <a:r>
              <a:rPr lang="es-ES" dirty="0">
                <a:latin typeface="Arial" charset="0"/>
              </a:rPr>
              <a:t>Las UH, carecen de movilidad táctica y de armas pesadas, por lo tanto, es importante que estas fuerzas aterricen en las cercanías del </a:t>
            </a:r>
            <a:r>
              <a:rPr lang="es-ES" dirty="0" smtClean="0">
                <a:latin typeface="Arial" charset="0"/>
              </a:rPr>
              <a:t>objetivo</a:t>
            </a:r>
            <a:r>
              <a:rPr lang="es-ES" dirty="0">
                <a:latin typeface="Arial" charset="0"/>
              </a:rPr>
              <a:t>. </a:t>
            </a:r>
          </a:p>
          <a:p>
            <a:pPr marL="342900" indent="-342900" algn="just">
              <a:lnSpc>
                <a:spcPct val="150000"/>
              </a:lnSpc>
              <a:spcBef>
                <a:spcPct val="50000"/>
              </a:spcBef>
              <a:buFont typeface="+mj-lt"/>
              <a:buAutoNum type="arabicPeriod"/>
              <a:defRPr/>
            </a:pPr>
            <a:r>
              <a:rPr lang="es-ES" dirty="0">
                <a:latin typeface="Arial" charset="0"/>
              </a:rPr>
              <a:t>Las </a:t>
            </a:r>
            <a:r>
              <a:rPr lang="es-ES" dirty="0" smtClean="0">
                <a:latin typeface="Arial" charset="0"/>
              </a:rPr>
              <a:t>UH pueden </a:t>
            </a:r>
            <a:r>
              <a:rPr lang="es-ES" dirty="0">
                <a:latin typeface="Arial" charset="0"/>
              </a:rPr>
              <a:t>operar en forma independiente o en conjunto con otras fuerzas terrestres. </a:t>
            </a:r>
          </a:p>
        </p:txBody>
      </p:sp>
    </p:spTree>
    <p:extLst>
      <p:ext uri="{BB962C8B-B14F-4D97-AF65-F5344CB8AC3E}">
        <p14:creationId xmlns:p14="http://schemas.microsoft.com/office/powerpoint/2010/main" val="229670564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373270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CONSIDERACIONES TÁCTICAS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4247317"/>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lnSpc>
                <a:spcPct val="150000"/>
              </a:lnSpc>
              <a:spcBef>
                <a:spcPct val="50000"/>
              </a:spcBef>
              <a:buFont typeface="+mj-lt"/>
              <a:buAutoNum type="arabicPeriod" startAt="8"/>
              <a:defRPr/>
            </a:pPr>
            <a:r>
              <a:rPr lang="es-ES" dirty="0">
                <a:latin typeface="Arial" charset="0"/>
              </a:rPr>
              <a:t>R</a:t>
            </a:r>
            <a:r>
              <a:rPr lang="es-ES" dirty="0" smtClean="0">
                <a:latin typeface="Arial" charset="0"/>
              </a:rPr>
              <a:t>equieren </a:t>
            </a:r>
            <a:r>
              <a:rPr lang="es-ES" dirty="0">
                <a:latin typeface="Arial" charset="0"/>
              </a:rPr>
              <a:t>un rápido aumento de poder de combate en el terreno.</a:t>
            </a:r>
          </a:p>
          <a:p>
            <a:pPr marL="342900" indent="-342900" algn="just">
              <a:lnSpc>
                <a:spcPct val="150000"/>
              </a:lnSpc>
              <a:spcBef>
                <a:spcPct val="50000"/>
              </a:spcBef>
              <a:buFont typeface="+mj-lt"/>
              <a:buAutoNum type="arabicPeriod" startAt="8"/>
              <a:defRPr/>
            </a:pPr>
            <a:r>
              <a:rPr lang="es-ES" dirty="0">
                <a:latin typeface="Arial" charset="0"/>
              </a:rPr>
              <a:t>Los helicópteros son un excelente medio para realizar decepciones tácticas.</a:t>
            </a:r>
          </a:p>
          <a:p>
            <a:pPr marL="342900" indent="-342900" algn="just">
              <a:lnSpc>
                <a:spcPct val="150000"/>
              </a:lnSpc>
              <a:spcBef>
                <a:spcPct val="50000"/>
              </a:spcBef>
              <a:buFont typeface="+mj-lt"/>
              <a:buAutoNum type="arabicPeriod" startAt="8"/>
              <a:defRPr/>
            </a:pPr>
            <a:r>
              <a:rPr lang="es-ES" dirty="0">
                <a:latin typeface="Arial" charset="0"/>
              </a:rPr>
              <a:t>S</a:t>
            </a:r>
            <a:r>
              <a:rPr lang="es-ES" dirty="0" smtClean="0">
                <a:latin typeface="Arial" charset="0"/>
              </a:rPr>
              <a:t>uelen </a:t>
            </a:r>
            <a:r>
              <a:rPr lang="es-ES" dirty="0">
                <a:latin typeface="Arial" charset="0"/>
              </a:rPr>
              <a:t>ser lanzados contra objetivos indefensos o ligeramente defendidos. </a:t>
            </a:r>
          </a:p>
          <a:p>
            <a:pPr marL="342900" indent="-342900" algn="just">
              <a:lnSpc>
                <a:spcPct val="150000"/>
              </a:lnSpc>
              <a:spcBef>
                <a:spcPct val="50000"/>
              </a:spcBef>
              <a:buFont typeface="+mj-lt"/>
              <a:buAutoNum type="arabicPeriod" startAt="8"/>
              <a:defRPr/>
            </a:pPr>
            <a:r>
              <a:rPr lang="es-ES" dirty="0">
                <a:latin typeface="Arial" charset="0"/>
              </a:rPr>
              <a:t>Las UH, son vulnerables a ataques de helicópteros, aviones, misiles tierra-aire y artillería antiaérea. </a:t>
            </a:r>
          </a:p>
          <a:p>
            <a:pPr marL="342900" indent="-342900" algn="just">
              <a:lnSpc>
                <a:spcPct val="150000"/>
              </a:lnSpc>
              <a:spcBef>
                <a:spcPct val="50000"/>
              </a:spcBef>
              <a:buFont typeface="+mj-lt"/>
              <a:buAutoNum type="arabicPeriod" startAt="8"/>
              <a:defRPr/>
            </a:pPr>
            <a:r>
              <a:rPr lang="es-ES" dirty="0">
                <a:latin typeface="Arial" charset="0"/>
              </a:rPr>
              <a:t>Durante el aterrizaje, las </a:t>
            </a:r>
            <a:r>
              <a:rPr lang="es-ES" dirty="0" smtClean="0">
                <a:latin typeface="Arial" charset="0"/>
              </a:rPr>
              <a:t>UH </a:t>
            </a:r>
            <a:r>
              <a:rPr lang="es-ES" dirty="0" smtClean="0">
                <a:latin typeface="Arial" charset="0"/>
              </a:rPr>
              <a:t>son </a:t>
            </a:r>
            <a:r>
              <a:rPr lang="es-ES" dirty="0">
                <a:latin typeface="Arial" charset="0"/>
              </a:rPr>
              <a:t>especialmente vulnerables y pueden ser desorganizadas en corto tiempo</a:t>
            </a:r>
            <a:r>
              <a:rPr lang="es-ES" dirty="0" smtClean="0">
                <a:latin typeface="Arial" charset="0"/>
              </a:rPr>
              <a:t>.</a:t>
            </a:r>
          </a:p>
          <a:p>
            <a:pPr marL="342900" indent="-342900" algn="just">
              <a:lnSpc>
                <a:spcPct val="150000"/>
              </a:lnSpc>
              <a:spcBef>
                <a:spcPct val="50000"/>
              </a:spcBef>
              <a:buFont typeface="+mj-lt"/>
              <a:buAutoNum type="arabicPeriod" startAt="8"/>
              <a:defRPr/>
            </a:pPr>
            <a:r>
              <a:rPr lang="es-MX" dirty="0">
                <a:latin typeface="Arial" charset="0"/>
              </a:rPr>
              <a:t>Necesidad de escolta aérea.</a:t>
            </a:r>
          </a:p>
          <a:p>
            <a:pPr marL="342900" indent="-342900" algn="just">
              <a:lnSpc>
                <a:spcPct val="150000"/>
              </a:lnSpc>
              <a:spcBef>
                <a:spcPct val="50000"/>
              </a:spcBef>
              <a:buFont typeface="+mj-lt"/>
              <a:buAutoNum type="arabicPeriod" startAt="8"/>
              <a:defRPr/>
            </a:pPr>
            <a:r>
              <a:rPr lang="es-MX" dirty="0">
                <a:latin typeface="Arial" charset="0"/>
              </a:rPr>
              <a:t>La movilidad de una UH, permite que el Comandante de la Fuerza pueda extender su área de influencia (considerar riesgos</a:t>
            </a:r>
            <a:r>
              <a:rPr lang="es-MX" dirty="0" smtClean="0">
                <a:latin typeface="Arial" charset="0"/>
              </a:rPr>
              <a:t>).</a:t>
            </a:r>
            <a:endParaRPr lang="es-MX" dirty="0">
              <a:latin typeface="Arial" charset="0"/>
            </a:endParaRPr>
          </a:p>
        </p:txBody>
      </p:sp>
    </p:spTree>
    <p:extLst>
      <p:ext uri="{BB962C8B-B14F-4D97-AF65-F5344CB8AC3E}">
        <p14:creationId xmlns:p14="http://schemas.microsoft.com/office/powerpoint/2010/main" val="3609545443"/>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373270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CONSIDERACIONES TÁCTICAS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2585323"/>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lnSpc>
                <a:spcPct val="150000"/>
              </a:lnSpc>
              <a:spcBef>
                <a:spcPct val="50000"/>
              </a:spcBef>
              <a:buFont typeface="+mj-lt"/>
              <a:buAutoNum type="arabicPeriod" startAt="14"/>
              <a:defRPr/>
            </a:pPr>
            <a:r>
              <a:rPr lang="es-ES" dirty="0" smtClean="0">
                <a:latin typeface="Arial" charset="0"/>
              </a:rPr>
              <a:t>las </a:t>
            </a:r>
            <a:r>
              <a:rPr lang="es-ES" dirty="0">
                <a:latin typeface="Arial" charset="0"/>
              </a:rPr>
              <a:t>Unidades deben llevar todo los suministros y equipo necesario.</a:t>
            </a:r>
          </a:p>
          <a:p>
            <a:pPr marL="342900" indent="-342900" algn="just">
              <a:lnSpc>
                <a:spcPct val="150000"/>
              </a:lnSpc>
              <a:spcBef>
                <a:spcPct val="50000"/>
              </a:spcBef>
              <a:buFont typeface="+mj-lt"/>
              <a:buAutoNum type="arabicPeriod" startAt="14"/>
              <a:defRPr/>
            </a:pPr>
            <a:r>
              <a:rPr lang="es-ES" dirty="0">
                <a:latin typeface="Arial" charset="0"/>
              </a:rPr>
              <a:t>Las UH., deben ser empleadas anticipadamente, para permitir una conexión temprana con vehículos de apoyo, para mejorar la movilidad terrestre y la sustentabilidad</a:t>
            </a:r>
            <a:r>
              <a:rPr lang="es-ES" dirty="0" smtClean="0">
                <a:latin typeface="Arial" charset="0"/>
              </a:rPr>
              <a:t>.</a:t>
            </a:r>
          </a:p>
          <a:p>
            <a:pPr marL="342900" indent="-342900" algn="just" defTabSz="622300">
              <a:lnSpc>
                <a:spcPct val="150000"/>
              </a:lnSpc>
              <a:spcBef>
                <a:spcPct val="50000"/>
              </a:spcBef>
              <a:buFont typeface="+mj-lt"/>
              <a:buAutoNum type="arabicPeriod" startAt="19"/>
              <a:defRPr/>
            </a:pPr>
            <a:r>
              <a:rPr lang="es-ES" dirty="0">
                <a:latin typeface="Arial" charset="0"/>
              </a:rPr>
              <a:t>Se requiere coordinación entre las unidades en tierra y las Helitransportadas que participan en la operación.</a:t>
            </a:r>
          </a:p>
          <a:p>
            <a:pPr marL="342900" indent="-342900" algn="just" defTabSz="622300">
              <a:lnSpc>
                <a:spcPct val="150000"/>
              </a:lnSpc>
              <a:spcBef>
                <a:spcPct val="50000"/>
              </a:spcBef>
              <a:buFont typeface="+mj-lt"/>
              <a:buAutoNum type="arabicPeriod" startAt="19"/>
              <a:defRPr/>
            </a:pPr>
            <a:r>
              <a:rPr lang="es-ES" dirty="0">
                <a:latin typeface="Arial" charset="0"/>
              </a:rPr>
              <a:t>Mando y control será adaptado para la misión asignada. </a:t>
            </a:r>
          </a:p>
        </p:txBody>
      </p:sp>
    </p:spTree>
    <p:extLst>
      <p:ext uri="{BB962C8B-B14F-4D97-AF65-F5344CB8AC3E}">
        <p14:creationId xmlns:p14="http://schemas.microsoft.com/office/powerpoint/2010/main" val="91098594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373270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CONSIDERACIONES TÁCTICAS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3831818"/>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defTabSz="622300">
              <a:lnSpc>
                <a:spcPct val="150000"/>
              </a:lnSpc>
              <a:spcBef>
                <a:spcPct val="50000"/>
              </a:spcBef>
              <a:buFont typeface="+mj-lt"/>
              <a:buAutoNum type="arabicPeriod" startAt="21"/>
              <a:defRPr/>
            </a:pPr>
            <a:r>
              <a:rPr lang="es-ES" dirty="0">
                <a:latin typeface="Arial" charset="0"/>
              </a:rPr>
              <a:t>Para ejecutar con éxito operaciones helitransportadas en profundidad, debe existir lo siguiente:</a:t>
            </a:r>
          </a:p>
          <a:p>
            <a:pPr marL="800100" lvl="1" indent="-342900" algn="just" defTabSz="622300">
              <a:lnSpc>
                <a:spcPct val="150000"/>
              </a:lnSpc>
              <a:spcBef>
                <a:spcPct val="50000"/>
              </a:spcBef>
              <a:buFont typeface="+mj-lt"/>
              <a:buAutoNum type="alphaLcPeriod"/>
              <a:defRPr/>
            </a:pPr>
            <a:r>
              <a:rPr lang="es-ES" dirty="0">
                <a:latin typeface="Arial" charset="0"/>
              </a:rPr>
              <a:t> </a:t>
            </a:r>
            <a:r>
              <a:rPr lang="es-ES" dirty="0" smtClean="0">
                <a:latin typeface="Arial" charset="0"/>
              </a:rPr>
              <a:t>Inteligencia </a:t>
            </a:r>
            <a:r>
              <a:rPr lang="es-ES" dirty="0">
                <a:latin typeface="Arial" charset="0"/>
              </a:rPr>
              <a:t>detallada y recolección de información del área objetivo.</a:t>
            </a:r>
          </a:p>
          <a:p>
            <a:pPr marL="800100" lvl="1" indent="-342900" algn="just" defTabSz="622300">
              <a:lnSpc>
                <a:spcPct val="150000"/>
              </a:lnSpc>
              <a:spcBef>
                <a:spcPct val="50000"/>
              </a:spcBef>
              <a:buFont typeface="+mj-lt"/>
              <a:buAutoNum type="alphaLcPeriod"/>
              <a:defRPr/>
            </a:pPr>
            <a:r>
              <a:rPr lang="es-ES" dirty="0">
                <a:latin typeface="Arial" charset="0"/>
              </a:rPr>
              <a:t> Capacidad de moverse en forma segura a la zona del objetivo.</a:t>
            </a:r>
          </a:p>
          <a:p>
            <a:pPr marL="800100" lvl="1" indent="-342900" algn="just" defTabSz="622300">
              <a:lnSpc>
                <a:spcPct val="150000"/>
              </a:lnSpc>
              <a:spcBef>
                <a:spcPct val="50000"/>
              </a:spcBef>
              <a:buFont typeface="+mj-lt"/>
              <a:buAutoNum type="alphaLcPeriod"/>
              <a:defRPr/>
            </a:pPr>
            <a:r>
              <a:rPr lang="es-ES" dirty="0">
                <a:latin typeface="Arial" charset="0"/>
              </a:rPr>
              <a:t> Capacidad para ejecutar la misión sin líneas de comunicaciones </a:t>
            </a:r>
            <a:r>
              <a:rPr lang="es-ES" dirty="0" smtClean="0">
                <a:latin typeface="Arial" charset="0"/>
              </a:rPr>
              <a:t>terrestres</a:t>
            </a:r>
            <a:r>
              <a:rPr lang="es-ES" dirty="0">
                <a:latin typeface="Arial" charset="0"/>
              </a:rPr>
              <a:t>. </a:t>
            </a:r>
          </a:p>
          <a:p>
            <a:pPr marL="800100" lvl="1" indent="-342900" algn="just" defTabSz="622300">
              <a:lnSpc>
                <a:spcPct val="150000"/>
              </a:lnSpc>
              <a:spcBef>
                <a:spcPct val="50000"/>
              </a:spcBef>
              <a:buFont typeface="+mj-lt"/>
              <a:buAutoNum type="alphaLcPeriod"/>
              <a:defRPr/>
            </a:pPr>
            <a:r>
              <a:rPr lang="es-ES" dirty="0">
                <a:latin typeface="Arial" charset="0"/>
              </a:rPr>
              <a:t> Capacidad para proporcionar apoyo de combate aéreo y apoyo de </a:t>
            </a:r>
            <a:r>
              <a:rPr lang="es-ES" dirty="0" smtClean="0">
                <a:latin typeface="Arial" charset="0"/>
              </a:rPr>
              <a:t>servicios </a:t>
            </a:r>
            <a:r>
              <a:rPr lang="es-ES" dirty="0">
                <a:latin typeface="Arial" charset="0"/>
              </a:rPr>
              <a:t>de combate.</a:t>
            </a:r>
          </a:p>
          <a:p>
            <a:pPr marL="800100" lvl="1" indent="-342900" algn="just" defTabSz="622300">
              <a:lnSpc>
                <a:spcPct val="150000"/>
              </a:lnSpc>
              <a:spcBef>
                <a:spcPct val="50000"/>
              </a:spcBef>
              <a:buFont typeface="+mj-lt"/>
              <a:buAutoNum type="alphaLcPeriod"/>
              <a:defRPr/>
            </a:pPr>
            <a:r>
              <a:rPr lang="es-ES" dirty="0">
                <a:latin typeface="Arial" charset="0"/>
              </a:rPr>
              <a:t> Capacidad para retirar las fuerzas si es necesario. </a:t>
            </a:r>
          </a:p>
          <a:p>
            <a:pPr algn="just">
              <a:lnSpc>
                <a:spcPct val="150000"/>
              </a:lnSpc>
              <a:spcBef>
                <a:spcPct val="50000"/>
              </a:spcBef>
              <a:defRPr/>
            </a:pPr>
            <a:endParaRPr lang="es-ES" dirty="0">
              <a:latin typeface="Arial" charset="0"/>
            </a:endParaRPr>
          </a:p>
        </p:txBody>
      </p:sp>
    </p:spTree>
    <p:extLst>
      <p:ext uri="{BB962C8B-B14F-4D97-AF65-F5344CB8AC3E}">
        <p14:creationId xmlns:p14="http://schemas.microsoft.com/office/powerpoint/2010/main" val="3217877181"/>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257264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MANDO Y CONTROL</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1754326"/>
          </a:xfrm>
          <a:prstGeom prst="rect">
            <a:avLst/>
          </a:prstGeom>
          <a:solidFill>
            <a:schemeClr val="bg1"/>
          </a:solidFill>
          <a:ln w="9525">
            <a:solidFill>
              <a:schemeClr val="accent5">
                <a:lumMod val="50000"/>
              </a:schemeClr>
            </a:solidFill>
            <a:miter lim="800000"/>
            <a:headEnd/>
            <a:tailEnd/>
          </a:ln>
        </p:spPr>
        <p:txBody>
          <a:bodyPr wrap="square">
            <a:spAutoFit/>
          </a:bodyPr>
          <a:lstStyle/>
          <a:p>
            <a:pPr algn="just">
              <a:lnSpc>
                <a:spcPct val="150000"/>
              </a:lnSpc>
              <a:spcBef>
                <a:spcPct val="50000"/>
              </a:spcBef>
              <a:defRPr/>
            </a:pPr>
            <a:r>
              <a:rPr lang="es-ES" dirty="0">
                <a:latin typeface="Arial" charset="0"/>
              </a:rPr>
              <a:t>Las Operaciones Helitransportadas requerirán de una estrecha coordinación entre el mando de la unidad en tierra y el de la unidad aérea. El Comandante de esta última es un Oficial aviador naval, generalmente operando desde una aeronave para dirigir desde el aire las coordinaciones y el control de las operaciones helitransportadas. </a:t>
            </a:r>
          </a:p>
        </p:txBody>
      </p:sp>
      <p:pic>
        <p:nvPicPr>
          <p:cNvPr id="2" name="Imagen 1"/>
          <p:cNvPicPr>
            <a:picLocks noChangeAspect="1"/>
          </p:cNvPicPr>
          <p:nvPr/>
        </p:nvPicPr>
        <p:blipFill>
          <a:blip r:embed="rId6"/>
          <a:stretch>
            <a:fillRect/>
          </a:stretch>
        </p:blipFill>
        <p:spPr>
          <a:xfrm>
            <a:off x="5650065" y="3573419"/>
            <a:ext cx="5578323" cy="46516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79698928"/>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257264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MANDO Y CONTROL</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3277820"/>
          </a:xfrm>
          <a:prstGeom prst="rect">
            <a:avLst/>
          </a:prstGeom>
          <a:solidFill>
            <a:schemeClr val="bg1"/>
          </a:solidFill>
          <a:ln w="9525">
            <a:solidFill>
              <a:schemeClr val="accent5">
                <a:lumMod val="50000"/>
              </a:schemeClr>
            </a:solidFill>
            <a:miter lim="800000"/>
            <a:headEnd/>
            <a:tailEnd/>
          </a:ln>
        </p:spPr>
        <p:txBody>
          <a:bodyPr wrap="square">
            <a:spAutoFit/>
          </a:bodyPr>
          <a:lstStyle/>
          <a:p>
            <a:pPr algn="just">
              <a:spcBef>
                <a:spcPct val="50000"/>
              </a:spcBef>
            </a:pPr>
            <a:r>
              <a:rPr lang="es-ES" altLang="en-US" dirty="0">
                <a:latin typeface="Arial" panose="020B0604020202020204" pitchFamily="34" charset="0"/>
                <a:cs typeface="Arial" panose="020B0604020202020204" pitchFamily="34" charset="0"/>
              </a:rPr>
              <a:t>Las siguientes medidas de coordinación mejoran el mando y control de OH:</a:t>
            </a:r>
          </a:p>
          <a:p>
            <a:pPr marL="800100" lvl="1" indent="-342900" algn="just">
              <a:lnSpc>
                <a:spcPct val="150000"/>
              </a:lnSpc>
              <a:spcBef>
                <a:spcPct val="50000"/>
              </a:spcBef>
              <a:buFont typeface="Wingdings" panose="05000000000000000000" pitchFamily="2" charset="2"/>
              <a:buChar char="Ø"/>
            </a:pPr>
            <a:r>
              <a:rPr lang="es-ES" altLang="en-US" dirty="0">
                <a:latin typeface="Arial" panose="020B0604020202020204" pitchFamily="34" charset="0"/>
                <a:cs typeface="Arial" panose="020B0604020202020204" pitchFamily="34" charset="0"/>
              </a:rPr>
              <a:t>Las </a:t>
            </a:r>
            <a:r>
              <a:rPr lang="es-ES" altLang="en-US" dirty="0">
                <a:latin typeface="Arial" panose="020B0604020202020204" pitchFamily="34" charset="0"/>
                <a:cs typeface="Arial" panose="020B0604020202020204" pitchFamily="34" charset="0"/>
              </a:rPr>
              <a:t>c</a:t>
            </a:r>
            <a:r>
              <a:rPr lang="es-ES" altLang="en-US" dirty="0" smtClean="0">
                <a:latin typeface="Arial" panose="020B0604020202020204" pitchFamily="34" charset="0"/>
                <a:cs typeface="Arial" panose="020B0604020202020204" pitchFamily="34" charset="0"/>
              </a:rPr>
              <a:t>oordinaciones </a:t>
            </a:r>
            <a:r>
              <a:rPr lang="es-ES" altLang="en-US" dirty="0" smtClean="0">
                <a:latin typeface="Arial" panose="020B0604020202020204" pitchFamily="34" charset="0"/>
                <a:cs typeface="Arial" panose="020B0604020202020204" pitchFamily="34" charset="0"/>
              </a:rPr>
              <a:t>desde</a:t>
            </a:r>
            <a:r>
              <a:rPr lang="es-ES" altLang="en-US" dirty="0" smtClean="0">
                <a:latin typeface="Arial" panose="020B0604020202020204" pitchFamily="34" charset="0"/>
                <a:cs typeface="Arial" panose="020B0604020202020204" pitchFamily="34" charset="0"/>
              </a:rPr>
              <a:t> </a:t>
            </a:r>
            <a:r>
              <a:rPr lang="es-ES" altLang="en-US" dirty="0">
                <a:latin typeface="Arial" panose="020B0604020202020204" pitchFamily="34" charset="0"/>
                <a:cs typeface="Arial" panose="020B0604020202020204" pitchFamily="34" charset="0"/>
              </a:rPr>
              <a:t>la primera fase de planificación de la operación.</a:t>
            </a:r>
          </a:p>
          <a:p>
            <a:pPr marL="800100" lvl="1" indent="-342900" algn="just">
              <a:lnSpc>
                <a:spcPct val="150000"/>
              </a:lnSpc>
              <a:spcBef>
                <a:spcPct val="50000"/>
              </a:spcBef>
              <a:buFont typeface="Wingdings" panose="05000000000000000000" pitchFamily="2" charset="2"/>
              <a:buChar char="Ø"/>
            </a:pPr>
            <a:r>
              <a:rPr lang="es-ES" altLang="en-US" dirty="0">
                <a:latin typeface="Arial" panose="020B0604020202020204" pitchFamily="34" charset="0"/>
                <a:cs typeface="Arial" panose="020B0604020202020204" pitchFamily="34" charset="0"/>
              </a:rPr>
              <a:t>L</a:t>
            </a:r>
            <a:r>
              <a:rPr lang="es-ES" altLang="en-US" dirty="0" smtClean="0">
                <a:latin typeface="Arial" panose="020B0604020202020204" pitchFamily="34" charset="0"/>
                <a:cs typeface="Arial" panose="020B0604020202020204" pitchFamily="34" charset="0"/>
              </a:rPr>
              <a:t>os </a:t>
            </a:r>
            <a:r>
              <a:rPr lang="es-ES" altLang="en-US" dirty="0">
                <a:latin typeface="Arial" panose="020B0604020202020204" pitchFamily="34" charset="0"/>
                <a:cs typeface="Arial" panose="020B0604020202020204" pitchFamily="34" charset="0"/>
              </a:rPr>
              <a:t>dos </a:t>
            </a:r>
            <a:r>
              <a:rPr lang="es-ES" altLang="en-US" dirty="0" smtClean="0">
                <a:latin typeface="Arial" panose="020B0604020202020204" pitchFamily="34" charset="0"/>
                <a:cs typeface="Arial" panose="020B0604020202020204" pitchFamily="34" charset="0"/>
              </a:rPr>
              <a:t>comandantes </a:t>
            </a:r>
            <a:r>
              <a:rPr lang="es-ES" altLang="en-US" dirty="0">
                <a:latin typeface="Arial" panose="020B0604020202020204" pitchFamily="34" charset="0"/>
                <a:cs typeface="Arial" panose="020B0604020202020204" pitchFamily="34" charset="0"/>
              </a:rPr>
              <a:t>van juntos en un helicóptero de mando y control, durante el movimiento aéreo y el desembarco inicial.</a:t>
            </a:r>
          </a:p>
          <a:p>
            <a:pPr marL="800100" lvl="1" indent="-342900" algn="just">
              <a:lnSpc>
                <a:spcPct val="150000"/>
              </a:lnSpc>
              <a:spcBef>
                <a:spcPct val="50000"/>
              </a:spcBef>
              <a:buFont typeface="Wingdings" panose="05000000000000000000" pitchFamily="2" charset="2"/>
              <a:buChar char="Ø"/>
            </a:pPr>
            <a:r>
              <a:rPr lang="es-ES" altLang="en-US" dirty="0">
                <a:latin typeface="Arial" panose="020B0604020202020204" pitchFamily="34" charset="0"/>
                <a:cs typeface="Arial" panose="020B0604020202020204" pitchFamily="34" charset="0"/>
              </a:rPr>
              <a:t>El Comandante de la Unidad Aérea, será el responsable de coordinar el movimiento aéreo de personal y equipo, hacia las zonas de aterrizaje. Este apoya el concepto de operaciones del Comandante en tierra.</a:t>
            </a:r>
          </a:p>
        </p:txBody>
      </p:sp>
    </p:spTree>
    <p:extLst>
      <p:ext uri="{BB962C8B-B14F-4D97-AF65-F5344CB8AC3E}">
        <p14:creationId xmlns:p14="http://schemas.microsoft.com/office/powerpoint/2010/main" val="262499748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257264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MANDO Y CONTROL</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3088025"/>
          </a:xfrm>
          <a:prstGeom prst="rect">
            <a:avLst/>
          </a:prstGeom>
          <a:solidFill>
            <a:schemeClr val="bg1"/>
          </a:solidFill>
          <a:ln w="9525">
            <a:solidFill>
              <a:schemeClr val="accent5">
                <a:lumMod val="50000"/>
              </a:schemeClr>
            </a:solidFill>
            <a:miter lim="800000"/>
            <a:headEnd/>
            <a:tailEnd/>
          </a:ln>
        </p:spPr>
        <p:txBody>
          <a:bodyPr wrap="square">
            <a:spAutoFit/>
          </a:bodyPr>
          <a:lstStyle/>
          <a:p>
            <a:pPr marL="450850" lvl="1" indent="-342900" algn="just">
              <a:lnSpc>
                <a:spcPct val="150000"/>
              </a:lnSpc>
              <a:spcBef>
                <a:spcPct val="50000"/>
              </a:spcBef>
              <a:buFont typeface="Wingdings" panose="05000000000000000000" pitchFamily="2" charset="2"/>
              <a:buChar char="Ø"/>
            </a:pPr>
            <a:r>
              <a:rPr lang="es-ES" altLang="en-US" dirty="0">
                <a:latin typeface="Arial" panose="020B0604020202020204" pitchFamily="34" charset="0"/>
                <a:cs typeface="Arial" panose="020B0604020202020204" pitchFamily="34" charset="0"/>
              </a:rPr>
              <a:t>Mientras que la fase del movimiento aéreo es de responsabilidad del Comandante de la Unidad Aérea, el Comandante en tierra debe estar preparado para hacer recomendaciones en forma anticipada, dar enfoques alternativos y tener clara las líneas de retirada. El Comandante en tierra debe confirmar la zona de aterrizaje adecuada.</a:t>
            </a:r>
          </a:p>
          <a:p>
            <a:pPr marL="450850" lvl="1" indent="-342900" algn="just">
              <a:lnSpc>
                <a:spcPct val="150000"/>
              </a:lnSpc>
              <a:spcBef>
                <a:spcPct val="50000"/>
              </a:spcBef>
              <a:buFont typeface="Wingdings" panose="05000000000000000000" pitchFamily="2" charset="2"/>
              <a:buChar char="Ø"/>
            </a:pPr>
            <a:r>
              <a:rPr lang="es-ES" altLang="en-US" dirty="0">
                <a:latin typeface="Arial" panose="020B0604020202020204" pitchFamily="34" charset="0"/>
                <a:cs typeface="Arial" panose="020B0604020202020204" pitchFamily="34" charset="0"/>
              </a:rPr>
              <a:t>Puede ser necesario pasar de las zonas de aterrizaje principales a las alternativas o alterar el plan de vuelo de los helicópteros, por lo tanto, la autoridad para realizar estos cambios debe ser establecida tan pronto como se seleccione la zona de aterrizaje. </a:t>
            </a:r>
          </a:p>
        </p:txBody>
      </p:sp>
    </p:spTree>
    <p:extLst>
      <p:ext uri="{BB962C8B-B14F-4D97-AF65-F5344CB8AC3E}">
        <p14:creationId xmlns:p14="http://schemas.microsoft.com/office/powerpoint/2010/main" val="486452578"/>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206767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PLANIFICACIÓN</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3693319"/>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lvl="1" indent="-342900" algn="just">
              <a:lnSpc>
                <a:spcPct val="150000"/>
              </a:lnSpc>
              <a:spcBef>
                <a:spcPct val="50000"/>
              </a:spcBef>
              <a:buFont typeface="Wingdings" panose="05000000000000000000" pitchFamily="2" charset="2"/>
              <a:buChar char="Ø"/>
            </a:pPr>
            <a:r>
              <a:rPr lang="es-ES" altLang="en-US" dirty="0">
                <a:latin typeface="Arial" panose="020B0604020202020204" pitchFamily="34" charset="0"/>
                <a:cs typeface="Arial" panose="020B0604020202020204" pitchFamily="34" charset="0"/>
              </a:rPr>
              <a:t>E</a:t>
            </a:r>
            <a:r>
              <a:rPr lang="es-ES" altLang="en-US" dirty="0" smtClean="0">
                <a:latin typeface="Arial" panose="020B0604020202020204" pitchFamily="34" charset="0"/>
                <a:cs typeface="Arial" panose="020B0604020202020204" pitchFamily="34" charset="0"/>
              </a:rPr>
              <a:t>l </a:t>
            </a:r>
            <a:r>
              <a:rPr lang="es-ES" altLang="en-US" dirty="0">
                <a:latin typeface="Arial" panose="020B0604020202020204" pitchFamily="34" charset="0"/>
                <a:cs typeface="Arial" panose="020B0604020202020204" pitchFamily="34" charset="0"/>
              </a:rPr>
              <a:t>proceso de planificación deber ser paralelo, concurrente, detallado y cooperativo entre todas </a:t>
            </a:r>
            <a:r>
              <a:rPr lang="es-ES" altLang="en-US" dirty="0" smtClean="0">
                <a:latin typeface="Arial" panose="020B0604020202020204" pitchFamily="34" charset="0"/>
                <a:cs typeface="Arial" panose="020B0604020202020204" pitchFamily="34" charset="0"/>
              </a:rPr>
              <a:t>las unidades y mandos componentes. </a:t>
            </a:r>
          </a:p>
          <a:p>
            <a:pPr marL="342900" lvl="1" indent="-342900" algn="just">
              <a:lnSpc>
                <a:spcPct val="150000"/>
              </a:lnSpc>
              <a:spcBef>
                <a:spcPct val="50000"/>
              </a:spcBef>
              <a:buFont typeface="Wingdings" panose="05000000000000000000" pitchFamily="2" charset="2"/>
              <a:buChar char="Ø"/>
            </a:pPr>
            <a:r>
              <a:rPr lang="es-ES" altLang="en-US" dirty="0" smtClean="0">
                <a:latin typeface="Arial" panose="020B0604020202020204" pitchFamily="34" charset="0"/>
                <a:cs typeface="Arial" panose="020B0604020202020204" pitchFamily="34" charset="0"/>
              </a:rPr>
              <a:t>El </a:t>
            </a:r>
            <a:r>
              <a:rPr lang="es-ES" altLang="en-US" dirty="0">
                <a:latin typeface="Arial" panose="020B0604020202020204" pitchFamily="34" charset="0"/>
                <a:cs typeface="Arial" panose="020B0604020202020204" pitchFamily="34" charset="0"/>
              </a:rPr>
              <a:t>Batallón es idealmente, el nivel más bajo que tiene personal suficiente para planificar, coordinar y controlar una operación helitransportada. </a:t>
            </a:r>
            <a:r>
              <a:rPr lang="es-ES" altLang="en-US" dirty="0" smtClean="0">
                <a:latin typeface="Arial" panose="020B0604020202020204" pitchFamily="34" charset="0"/>
                <a:cs typeface="Arial" panose="020B0604020202020204" pitchFamily="34" charset="0"/>
              </a:rPr>
              <a:t>Para </a:t>
            </a:r>
            <a:r>
              <a:rPr lang="es-ES" altLang="en-US" dirty="0" smtClean="0">
                <a:latin typeface="Arial" panose="020B0604020202020204" pitchFamily="34" charset="0"/>
                <a:cs typeface="Arial" panose="020B0604020202020204" pitchFamily="34" charset="0"/>
              </a:rPr>
              <a:t>tamaño </a:t>
            </a:r>
            <a:r>
              <a:rPr lang="es-ES" altLang="en-US" dirty="0">
                <a:latin typeface="Arial" panose="020B0604020202020204" pitchFamily="34" charset="0"/>
                <a:cs typeface="Arial" panose="020B0604020202020204" pitchFamily="34" charset="0"/>
              </a:rPr>
              <a:t>de Compañía, la mayor parte de la planificación y de las coordinaciones de los medios tierra-aire, toman lugar en el Puesto de Mando del Batallón. </a:t>
            </a:r>
            <a:endParaRPr lang="es-ES" altLang="en-US" dirty="0" smtClean="0">
              <a:latin typeface="Arial" panose="020B0604020202020204" pitchFamily="34" charset="0"/>
              <a:cs typeface="Arial" panose="020B0604020202020204" pitchFamily="34" charset="0"/>
            </a:endParaRPr>
          </a:p>
          <a:p>
            <a:pPr marL="342900" lvl="1" indent="-342900" algn="just">
              <a:lnSpc>
                <a:spcPct val="150000"/>
              </a:lnSpc>
              <a:spcBef>
                <a:spcPct val="50000"/>
              </a:spcBef>
              <a:buFont typeface="Wingdings" panose="05000000000000000000" pitchFamily="2" charset="2"/>
              <a:buChar char="Ø"/>
            </a:pPr>
            <a:r>
              <a:rPr lang="es-MX" altLang="en-US" dirty="0">
                <a:latin typeface="Arial" panose="020B0604020202020204" pitchFamily="34" charset="0"/>
                <a:cs typeface="Arial" panose="020B0604020202020204" pitchFamily="34" charset="0"/>
              </a:rPr>
              <a:t>Para lograr una rápida acumulación de poder relativo de combate, </a:t>
            </a:r>
            <a:r>
              <a:rPr lang="es-MX" altLang="en-US" dirty="0" smtClean="0">
                <a:latin typeface="Arial" panose="020B0604020202020204" pitchFamily="34" charset="0"/>
                <a:cs typeface="Arial" panose="020B0604020202020204" pitchFamily="34" charset="0"/>
              </a:rPr>
              <a:t>se necesita </a:t>
            </a:r>
            <a:r>
              <a:rPr lang="es-MX" altLang="en-US" dirty="0">
                <a:latin typeface="Arial" panose="020B0604020202020204" pitchFamily="34" charset="0"/>
                <a:cs typeface="Arial" panose="020B0604020202020204" pitchFamily="34" charset="0"/>
              </a:rPr>
              <a:t>una concentración </a:t>
            </a:r>
            <a:r>
              <a:rPr lang="es-MX" altLang="en-US" dirty="0" smtClean="0">
                <a:latin typeface="Arial" panose="020B0604020202020204" pitchFamily="34" charset="0"/>
                <a:cs typeface="Arial" panose="020B0604020202020204" pitchFamily="34" charset="0"/>
              </a:rPr>
              <a:t>adecuada de helicópteros, </a:t>
            </a:r>
            <a:r>
              <a:rPr lang="es-MX" altLang="en-US" dirty="0">
                <a:latin typeface="Arial" panose="020B0604020202020204" pitchFamily="34" charset="0"/>
                <a:cs typeface="Arial" panose="020B0604020202020204" pitchFamily="34" charset="0"/>
              </a:rPr>
              <a:t>a lo menos un tercio de las </a:t>
            </a:r>
            <a:r>
              <a:rPr lang="es-MX" altLang="en-US" dirty="0" smtClean="0">
                <a:latin typeface="Arial" panose="020B0604020202020204" pitchFamily="34" charset="0"/>
                <a:cs typeface="Arial" panose="020B0604020202020204" pitchFamily="34" charset="0"/>
              </a:rPr>
              <a:t>unidades </a:t>
            </a:r>
            <a:r>
              <a:rPr lang="es-MX" altLang="en-US" dirty="0">
                <a:latin typeface="Arial" panose="020B0604020202020204" pitchFamily="34" charset="0"/>
                <a:cs typeface="Arial" panose="020B0604020202020204" pitchFamily="34" charset="0"/>
              </a:rPr>
              <a:t>terrestres deben ser desembarcadas en la zona con la primera ola, pero siempre </a:t>
            </a:r>
            <a:r>
              <a:rPr lang="es-MX" altLang="en-US" dirty="0" smtClean="0">
                <a:latin typeface="Arial" panose="020B0604020202020204" pitchFamily="34" charset="0"/>
                <a:cs typeface="Arial" panose="020B0604020202020204" pitchFamily="34" charset="0"/>
              </a:rPr>
              <a:t>acorde a la evaluación de la amenaza.</a:t>
            </a:r>
            <a:endParaRPr lang="es-MX"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060373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206767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PLANIFICACIÓN</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653432"/>
            <a:ext cx="11511930" cy="3554819"/>
          </a:xfrm>
          <a:prstGeom prst="rect">
            <a:avLst/>
          </a:prstGeom>
          <a:solidFill>
            <a:schemeClr val="bg1"/>
          </a:solidFill>
          <a:ln w="9525">
            <a:solidFill>
              <a:schemeClr val="accent5">
                <a:lumMod val="50000"/>
              </a:schemeClr>
            </a:solidFill>
            <a:miter lim="800000"/>
            <a:headEnd/>
            <a:tailEnd/>
          </a:ln>
        </p:spPr>
        <p:txBody>
          <a:bodyPr wrap="square">
            <a:spAutoFit/>
          </a:bodyPr>
          <a:lstStyle/>
          <a:p>
            <a:pPr marL="355600" lvl="1" indent="-342900" algn="just">
              <a:lnSpc>
                <a:spcPct val="150000"/>
              </a:lnSpc>
              <a:spcBef>
                <a:spcPct val="50000"/>
              </a:spcBef>
              <a:buFont typeface="Wingdings" panose="05000000000000000000" pitchFamily="2" charset="2"/>
              <a:buChar char="Ø"/>
              <a:tabLst>
                <a:tab pos="627063" algn="l"/>
              </a:tabLst>
            </a:pPr>
            <a:r>
              <a:rPr lang="es-ES" altLang="en-US" dirty="0">
                <a:latin typeface="Arial" panose="020B0604020202020204" pitchFamily="34" charset="0"/>
                <a:cs typeface="Arial" panose="020B0604020202020204" pitchFamily="34" charset="0"/>
              </a:rPr>
              <a:t>El fundamento para la planificación del tiempo de la operación, es el momento en que la primera ola de asalto toca tierra  en la zona de desembarco.</a:t>
            </a:r>
          </a:p>
          <a:p>
            <a:pPr marL="355600" lvl="1" indent="-342900" algn="just">
              <a:lnSpc>
                <a:spcPct val="150000"/>
              </a:lnSpc>
              <a:spcBef>
                <a:spcPct val="50000"/>
              </a:spcBef>
              <a:buFont typeface="Wingdings" panose="05000000000000000000" pitchFamily="2" charset="2"/>
              <a:buChar char="Ø"/>
              <a:tabLst>
                <a:tab pos="627063" algn="l"/>
              </a:tabLst>
            </a:pPr>
            <a:r>
              <a:rPr lang="es-ES" altLang="en-US" dirty="0">
                <a:latin typeface="Arial" panose="020B0604020202020204" pitchFamily="34" charset="0"/>
                <a:cs typeface="Arial" panose="020B0604020202020204" pitchFamily="34" charset="0"/>
              </a:rPr>
              <a:t>Las operaciones helitransportadas o aerotransportadas estarán compuestas de ocho planes u órdenes básicas (DNI – 527):</a:t>
            </a:r>
          </a:p>
          <a:p>
            <a:pPr marL="812800" lvl="2" indent="-342900" algn="just">
              <a:spcBef>
                <a:spcPct val="50000"/>
              </a:spcBef>
              <a:buFont typeface="Wingdings" panose="05000000000000000000" pitchFamily="2" charset="2"/>
              <a:buChar char="ü"/>
              <a:tabLst>
                <a:tab pos="627063" algn="l"/>
              </a:tabLst>
            </a:pPr>
            <a:r>
              <a:rPr lang="es-ES" altLang="en-US" dirty="0">
                <a:latin typeface="Arial" panose="020B0604020202020204" pitchFamily="34" charset="0"/>
                <a:cs typeface="Arial" panose="020B0604020202020204" pitchFamily="34" charset="0"/>
              </a:rPr>
              <a:t>Plan de conquista del objetivo.</a:t>
            </a:r>
          </a:p>
          <a:p>
            <a:pPr marL="812800" lvl="2" indent="-342900" algn="just">
              <a:spcBef>
                <a:spcPct val="50000"/>
              </a:spcBef>
              <a:buFont typeface="Wingdings" panose="05000000000000000000" pitchFamily="2" charset="2"/>
              <a:buChar char="ü"/>
              <a:tabLst>
                <a:tab pos="627063" algn="l"/>
              </a:tabLst>
            </a:pPr>
            <a:r>
              <a:rPr lang="es-ES" altLang="en-US" dirty="0">
                <a:latin typeface="Arial" panose="020B0604020202020204" pitchFamily="34" charset="0"/>
                <a:cs typeface="Arial" panose="020B0604020202020204" pitchFamily="34" charset="0"/>
              </a:rPr>
              <a:t>Plan de aterrizaje, desembarco y reunión.</a:t>
            </a:r>
          </a:p>
          <a:p>
            <a:pPr marL="812800" lvl="2" indent="-342900" algn="just">
              <a:spcBef>
                <a:spcPct val="50000"/>
              </a:spcBef>
              <a:buFont typeface="Wingdings" panose="05000000000000000000" pitchFamily="2" charset="2"/>
              <a:buChar char="ü"/>
              <a:tabLst>
                <a:tab pos="627063" algn="l"/>
              </a:tabLst>
            </a:pPr>
            <a:r>
              <a:rPr lang="es-ES" altLang="en-US" dirty="0">
                <a:latin typeface="Arial" panose="020B0604020202020204" pitchFamily="34" charset="0"/>
                <a:cs typeface="Arial" panose="020B0604020202020204" pitchFamily="34" charset="0"/>
              </a:rPr>
              <a:t>Manifiesto de vuelo.</a:t>
            </a:r>
          </a:p>
          <a:p>
            <a:pPr marL="812800" lvl="2" indent="-342900" algn="just">
              <a:spcBef>
                <a:spcPct val="50000"/>
              </a:spcBef>
              <a:buFont typeface="Wingdings" panose="05000000000000000000" pitchFamily="2" charset="2"/>
              <a:buChar char="ü"/>
              <a:tabLst>
                <a:tab pos="627063" algn="l"/>
              </a:tabLst>
            </a:pPr>
            <a:r>
              <a:rPr lang="es-ES" altLang="en-US" dirty="0">
                <a:latin typeface="Arial" panose="020B0604020202020204" pitchFamily="34" charset="0"/>
                <a:cs typeface="Arial" panose="020B0604020202020204" pitchFamily="34" charset="0"/>
              </a:rPr>
              <a:t>Plan de movimiento aéreo.</a:t>
            </a:r>
          </a:p>
        </p:txBody>
      </p:sp>
    </p:spTree>
    <p:extLst>
      <p:ext uri="{BB962C8B-B14F-4D97-AF65-F5344CB8AC3E}">
        <p14:creationId xmlns:p14="http://schemas.microsoft.com/office/powerpoint/2010/main" val="236408139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206767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PLANIFICACIÓN</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82600" y="1649553"/>
            <a:ext cx="11511930" cy="2220544"/>
          </a:xfrm>
          <a:prstGeom prst="rect">
            <a:avLst/>
          </a:prstGeom>
          <a:solidFill>
            <a:schemeClr val="bg1"/>
          </a:solidFill>
          <a:ln w="9525">
            <a:solidFill>
              <a:schemeClr val="accent5">
                <a:lumMod val="50000"/>
              </a:schemeClr>
            </a:solidFill>
            <a:miter lim="800000"/>
            <a:headEnd/>
            <a:tailEnd/>
          </a:ln>
        </p:spPr>
        <p:txBody>
          <a:bodyPr wrap="square">
            <a:spAutoFit/>
          </a:bodyPr>
          <a:lstStyle/>
          <a:p>
            <a:pPr marL="450850" lvl="1" indent="-342900" algn="just">
              <a:spcBef>
                <a:spcPct val="50000"/>
              </a:spcBef>
              <a:buFont typeface="Wingdings" panose="05000000000000000000" pitchFamily="2" charset="2"/>
              <a:buChar char="ü"/>
            </a:pPr>
            <a:r>
              <a:rPr lang="es-ES" altLang="en-US" dirty="0">
                <a:latin typeface="Arial" panose="020B0604020202020204" pitchFamily="34" charset="0"/>
                <a:cs typeface="Arial" panose="020B0604020202020204" pitchFamily="34" charset="0"/>
              </a:rPr>
              <a:t>Plan de embarque y carguío.</a:t>
            </a:r>
          </a:p>
          <a:p>
            <a:pPr marL="450850" lvl="1" indent="-342900" algn="just">
              <a:spcBef>
                <a:spcPct val="50000"/>
              </a:spcBef>
              <a:buFont typeface="Wingdings" panose="05000000000000000000" pitchFamily="2" charset="2"/>
              <a:buChar char="ü"/>
            </a:pPr>
            <a:r>
              <a:rPr lang="es-ES" altLang="en-US" dirty="0">
                <a:latin typeface="Arial" panose="020B0604020202020204" pitchFamily="34" charset="0"/>
                <a:cs typeface="Arial" panose="020B0604020202020204" pitchFamily="34" charset="0"/>
              </a:rPr>
              <a:t>Plan de apresto.</a:t>
            </a:r>
          </a:p>
          <a:p>
            <a:pPr marL="450850" lvl="1" indent="-342900" algn="just">
              <a:spcBef>
                <a:spcPct val="50000"/>
              </a:spcBef>
              <a:buFont typeface="Wingdings" panose="05000000000000000000" pitchFamily="2" charset="2"/>
              <a:buChar char="ü"/>
            </a:pPr>
            <a:r>
              <a:rPr lang="es-ES" altLang="en-US" dirty="0">
                <a:latin typeface="Arial" panose="020B0604020202020204" pitchFamily="34" charset="0"/>
                <a:cs typeface="Arial" panose="020B0604020202020204" pitchFamily="34" charset="0"/>
              </a:rPr>
              <a:t>Plan de mantención del objetivo.</a:t>
            </a:r>
          </a:p>
          <a:p>
            <a:pPr marL="450850" lvl="1" indent="-342900" algn="just">
              <a:spcBef>
                <a:spcPct val="50000"/>
              </a:spcBef>
              <a:buFont typeface="Wingdings" panose="05000000000000000000" pitchFamily="2" charset="2"/>
              <a:buChar char="ü"/>
            </a:pPr>
            <a:r>
              <a:rPr lang="es-ES" altLang="en-US" dirty="0">
                <a:latin typeface="Arial" panose="020B0604020202020204" pitchFamily="34" charset="0"/>
                <a:cs typeface="Arial" panose="020B0604020202020204" pitchFamily="34" charset="0"/>
              </a:rPr>
              <a:t>Planes posteriores a la conquista y mantención del objetivo</a:t>
            </a:r>
            <a:r>
              <a:rPr lang="es-ES" altLang="en-US" sz="2000" dirty="0"/>
              <a:t>.</a:t>
            </a:r>
          </a:p>
          <a:p>
            <a:pPr marL="355600" lvl="1" indent="-342900" algn="just">
              <a:lnSpc>
                <a:spcPct val="150000"/>
              </a:lnSpc>
              <a:spcBef>
                <a:spcPct val="50000"/>
              </a:spcBef>
              <a:buFont typeface="Wingdings" panose="05000000000000000000" pitchFamily="2" charset="2"/>
              <a:buChar char="Ø"/>
              <a:tabLst>
                <a:tab pos="627063" algn="l"/>
              </a:tabLst>
            </a:pPr>
            <a:endParaRPr lang="es-ES" alt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5207229"/>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588905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EMPLEO DE LAS FUERZAS HELITRANSPORTADAS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718314"/>
            <a:ext cx="11511930" cy="3088025"/>
          </a:xfrm>
          <a:prstGeom prst="rect">
            <a:avLst/>
          </a:prstGeom>
          <a:solidFill>
            <a:schemeClr val="bg1"/>
          </a:solidFill>
          <a:ln w="9525">
            <a:solidFill>
              <a:schemeClr val="accent5">
                <a:lumMod val="50000"/>
              </a:schemeClr>
            </a:solidFill>
            <a:miter lim="800000"/>
            <a:headEnd/>
            <a:tailEnd/>
          </a:ln>
        </p:spPr>
        <p:txBody>
          <a:bodyPr wrap="square">
            <a:spAutoFit/>
          </a:bodyPr>
          <a:lstStyle/>
          <a:p>
            <a:pPr algn="just">
              <a:lnSpc>
                <a:spcPct val="150000"/>
              </a:lnSpc>
              <a:spcBef>
                <a:spcPct val="50000"/>
              </a:spcBef>
            </a:pPr>
            <a:r>
              <a:rPr lang="es-ES" altLang="en-US" b="1" u="sng" dirty="0">
                <a:latin typeface="Arial" panose="020B0604020202020204" pitchFamily="34" charset="0"/>
                <a:cs typeface="Arial" panose="020B0604020202020204" pitchFamily="34" charset="0"/>
              </a:rPr>
              <a:t>OPERACIONES DE COMBATE</a:t>
            </a: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operaciones </a:t>
            </a:r>
            <a:r>
              <a:rPr lang="es-ES" altLang="en-US" dirty="0">
                <a:latin typeface="Arial" panose="020B0604020202020204" pitchFamily="34" charset="0"/>
                <a:cs typeface="Arial" panose="020B0604020202020204" pitchFamily="34" charset="0"/>
              </a:rPr>
              <a:t>deliberadas y meticulosamente planificadas y </a:t>
            </a:r>
            <a:endParaRPr lang="es-ES" altLang="en-US" dirty="0" smtClean="0">
              <a:latin typeface="Arial" panose="020B0604020202020204" pitchFamily="34" charset="0"/>
              <a:cs typeface="Arial" panose="020B0604020202020204" pitchFamily="34" charset="0"/>
            </a:endParaRP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operaciones </a:t>
            </a:r>
            <a:r>
              <a:rPr lang="es-ES" altLang="en-US" dirty="0">
                <a:latin typeface="Arial" panose="020B0604020202020204" pitchFamily="34" charset="0"/>
                <a:cs typeface="Arial" panose="020B0604020202020204" pitchFamily="34" charset="0"/>
              </a:rPr>
              <a:t>de combate enérgicamente ejecutadas. </a:t>
            </a:r>
            <a:endParaRPr lang="es-ES" altLang="en-US" dirty="0" smtClean="0">
              <a:latin typeface="Arial" panose="020B0604020202020204" pitchFamily="34" charset="0"/>
              <a:cs typeface="Arial" panose="020B0604020202020204" pitchFamily="34" charset="0"/>
            </a:endParaRP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diseñadas </a:t>
            </a:r>
            <a:r>
              <a:rPr lang="es-ES" altLang="en-US" dirty="0">
                <a:latin typeface="Arial" panose="020B0604020202020204" pitchFamily="34" charset="0"/>
                <a:cs typeface="Arial" panose="020B0604020202020204" pitchFamily="34" charset="0"/>
              </a:rPr>
              <a:t>para permitir a las fuerzas amigas golpear sobre extensas distancias y en terrenos con obstáculos, con el propósito de atacar al enemigo cuándo y dónde es más vulnerable. </a:t>
            </a:r>
            <a:endParaRPr lang="es-ES" altLang="en-US" dirty="0" smtClean="0">
              <a:latin typeface="Arial" panose="020B0604020202020204" pitchFamily="34" charset="0"/>
              <a:cs typeface="Arial" panose="020B0604020202020204" pitchFamily="34" charset="0"/>
            </a:endParaRP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promueve </a:t>
            </a:r>
            <a:r>
              <a:rPr lang="es-ES" altLang="en-US" dirty="0">
                <a:latin typeface="Arial" panose="020B0604020202020204" pitchFamily="34" charset="0"/>
                <a:cs typeface="Arial" panose="020B0604020202020204" pitchFamily="34" charset="0"/>
              </a:rPr>
              <a:t>la capacidad de velocidad, sorpresa y flexibilidad </a:t>
            </a:r>
            <a:endParaRPr lang="es-ES"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8435645"/>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402566" y="1101553"/>
            <a:ext cx="588905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EMPLEO DE LAS FUERZAS HELITRANSPORTADAS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402566" y="1718314"/>
            <a:ext cx="11511930" cy="2949525"/>
          </a:xfrm>
          <a:prstGeom prst="rect">
            <a:avLst/>
          </a:prstGeom>
          <a:solidFill>
            <a:schemeClr val="bg1"/>
          </a:solidFill>
          <a:ln w="9525">
            <a:solidFill>
              <a:schemeClr val="accent5">
                <a:lumMod val="50000"/>
              </a:schemeClr>
            </a:solidFill>
            <a:miter lim="800000"/>
            <a:headEnd/>
            <a:tailEnd/>
          </a:ln>
        </p:spPr>
        <p:txBody>
          <a:bodyPr wrap="square">
            <a:spAutoFit/>
          </a:bodyPr>
          <a:lstStyle/>
          <a:p>
            <a:pPr algn="just">
              <a:lnSpc>
                <a:spcPct val="150000"/>
              </a:lnSpc>
              <a:spcBef>
                <a:spcPct val="50000"/>
              </a:spcBef>
            </a:pPr>
            <a:r>
              <a:rPr lang="es-ES" altLang="en-US" b="1" u="sng" dirty="0">
                <a:latin typeface="Arial" panose="020B0604020202020204" pitchFamily="34" charset="0"/>
                <a:cs typeface="Arial" panose="020B0604020202020204" pitchFamily="34" charset="0"/>
              </a:rPr>
              <a:t>OPERACIONES DE COMBATE</a:t>
            </a: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puede </a:t>
            </a:r>
            <a:r>
              <a:rPr lang="es-ES" altLang="en-US" dirty="0">
                <a:latin typeface="Arial" panose="020B0604020202020204" pitchFamily="34" charset="0"/>
                <a:cs typeface="Arial" panose="020B0604020202020204" pitchFamily="34" charset="0"/>
              </a:rPr>
              <a:t>ser conducida sola o en conjunto con otro tipo de operaciones. </a:t>
            </a:r>
            <a:endParaRPr lang="es-ES" altLang="en-US" dirty="0" smtClean="0">
              <a:latin typeface="Arial" panose="020B0604020202020204" pitchFamily="34" charset="0"/>
              <a:cs typeface="Arial" panose="020B0604020202020204" pitchFamily="34" charset="0"/>
            </a:endParaRP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están </a:t>
            </a:r>
            <a:r>
              <a:rPr lang="es-ES" altLang="en-US" dirty="0">
                <a:latin typeface="Arial" panose="020B0604020202020204" pitchFamily="34" charset="0"/>
                <a:cs typeface="Arial" panose="020B0604020202020204" pitchFamily="34" charset="0"/>
              </a:rPr>
              <a:t>basadas en un plan terrestre, aprovechando la velocidad y flexibilidad a fin de obtener la máxima sorpresa. </a:t>
            </a:r>
            <a:endParaRPr lang="es-ES" altLang="en-US" dirty="0" smtClean="0">
              <a:latin typeface="Arial" panose="020B0604020202020204" pitchFamily="34" charset="0"/>
              <a:cs typeface="Arial" panose="020B0604020202020204" pitchFamily="34" charset="0"/>
            </a:endParaRPr>
          </a:p>
          <a:p>
            <a:pPr marL="285750" indent="-285750" algn="just">
              <a:lnSpc>
                <a:spcPct val="150000"/>
              </a:lnSpc>
              <a:spcBef>
                <a:spcPct val="50000"/>
              </a:spcBef>
              <a:buFont typeface="Wingdings" panose="05000000000000000000" pitchFamily="2" charset="2"/>
              <a:buChar char="v"/>
            </a:pPr>
            <a:r>
              <a:rPr lang="es-ES" altLang="en-US" dirty="0" smtClean="0">
                <a:latin typeface="Arial" panose="020B0604020202020204" pitchFamily="34" charset="0"/>
                <a:cs typeface="Arial" panose="020B0604020202020204" pitchFamily="34" charset="0"/>
              </a:rPr>
              <a:t>El </a:t>
            </a:r>
            <a:r>
              <a:rPr lang="es-ES" altLang="en-US" dirty="0">
                <a:latin typeface="Arial" panose="020B0604020202020204" pitchFamily="34" charset="0"/>
                <a:cs typeface="Arial" panose="020B0604020202020204" pitchFamily="34" charset="0"/>
              </a:rPr>
              <a:t>objetivo final de una operación helitransportada, es colocar el escalón de asalto en o lo más cerca posible del objetivo.</a:t>
            </a:r>
          </a:p>
        </p:txBody>
      </p:sp>
    </p:spTree>
    <p:extLst>
      <p:ext uri="{BB962C8B-B14F-4D97-AF65-F5344CB8AC3E}">
        <p14:creationId xmlns:p14="http://schemas.microsoft.com/office/powerpoint/2010/main" val="1008708723"/>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58289" y="1028302"/>
            <a:ext cx="505653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PROCEDIMIENTOS HELITRANSPORTADOS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58289" y="1486588"/>
            <a:ext cx="11511930" cy="4385816"/>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lnSpc>
                <a:spcPct val="150000"/>
              </a:lnSpc>
              <a:spcBef>
                <a:spcPct val="50000"/>
              </a:spcBef>
              <a:buFont typeface="Wingdings" panose="05000000000000000000" pitchFamily="2" charset="2"/>
              <a:buChar char="v"/>
              <a:defRPr/>
            </a:pPr>
            <a:r>
              <a:rPr lang="es-ES" b="1" dirty="0">
                <a:latin typeface="Arial" charset="0"/>
              </a:rPr>
              <a:t>Equipo de </a:t>
            </a:r>
            <a:r>
              <a:rPr lang="es-ES" b="1" dirty="0" smtClean="0">
                <a:latin typeface="Arial" charset="0"/>
              </a:rPr>
              <a:t>helicóptero: </a:t>
            </a:r>
            <a:r>
              <a:rPr lang="es-ES" dirty="0">
                <a:latin typeface="Arial" charset="0"/>
              </a:rPr>
              <a:t>Es el conjunto de hombres, con sus aprovisionamientos y equipo, que se transporta a bordo de un helicóptero en un sólo viaje. </a:t>
            </a:r>
            <a:endParaRPr lang="es-ES" dirty="0" smtClean="0">
              <a:latin typeface="Arial" charset="0"/>
            </a:endParaRPr>
          </a:p>
          <a:p>
            <a:pPr marL="800100" lvl="1" indent="-342900" algn="just">
              <a:lnSpc>
                <a:spcPct val="150000"/>
              </a:lnSpc>
              <a:spcBef>
                <a:spcPct val="50000"/>
              </a:spcBef>
              <a:buFont typeface="Wingdings" panose="05000000000000000000" pitchFamily="2" charset="2"/>
              <a:buChar char="Ø"/>
              <a:defRPr/>
            </a:pPr>
            <a:r>
              <a:rPr lang="es-ES" dirty="0">
                <a:latin typeface="Arial" charset="0"/>
              </a:rPr>
              <a:t>D</a:t>
            </a:r>
            <a:r>
              <a:rPr lang="es-ES" dirty="0" smtClean="0">
                <a:latin typeface="Arial" charset="0"/>
              </a:rPr>
              <a:t>eben </a:t>
            </a:r>
            <a:r>
              <a:rPr lang="es-ES" dirty="0">
                <a:latin typeface="Arial" charset="0"/>
              </a:rPr>
              <a:t>conservar, siempre que sea posible, la integridad táctica. </a:t>
            </a:r>
            <a:endParaRPr lang="es-ES" dirty="0" smtClean="0">
              <a:latin typeface="Arial" charset="0"/>
            </a:endParaRPr>
          </a:p>
          <a:p>
            <a:pPr marL="800100" lvl="1" indent="-342900" algn="just">
              <a:lnSpc>
                <a:spcPct val="150000"/>
              </a:lnSpc>
              <a:spcBef>
                <a:spcPct val="50000"/>
              </a:spcBef>
              <a:buFont typeface="Wingdings" panose="05000000000000000000" pitchFamily="2" charset="2"/>
              <a:buChar char="Ø"/>
              <a:defRPr/>
            </a:pPr>
            <a:r>
              <a:rPr lang="es-ES" dirty="0" smtClean="0">
                <a:latin typeface="Arial" charset="0"/>
              </a:rPr>
              <a:t>Determinado </a:t>
            </a:r>
            <a:r>
              <a:rPr lang="es-ES" dirty="0">
                <a:latin typeface="Arial" charset="0"/>
              </a:rPr>
              <a:t>por la capacidad de carga del helicóptero y el peso total de las tropas, material y aprovisionamientos a transportar. </a:t>
            </a:r>
            <a:endParaRPr lang="es-ES" dirty="0" smtClean="0">
              <a:latin typeface="Arial" charset="0"/>
            </a:endParaRPr>
          </a:p>
          <a:p>
            <a:pPr marL="800100" lvl="1" indent="-342900" algn="just">
              <a:lnSpc>
                <a:spcPct val="150000"/>
              </a:lnSpc>
              <a:spcBef>
                <a:spcPct val="50000"/>
              </a:spcBef>
              <a:buFont typeface="Wingdings" panose="05000000000000000000" pitchFamily="2" charset="2"/>
              <a:buChar char="Ø"/>
              <a:defRPr/>
            </a:pPr>
            <a:r>
              <a:rPr lang="es-ES" dirty="0" smtClean="0">
                <a:latin typeface="Arial" charset="0"/>
              </a:rPr>
              <a:t>Para </a:t>
            </a:r>
            <a:r>
              <a:rPr lang="es-ES" dirty="0">
                <a:latin typeface="Arial" charset="0"/>
              </a:rPr>
              <a:t>factores de planeamiento se considera que el combatiente con su equipo pesa aproximadamente 100 Kg</a:t>
            </a:r>
            <a:r>
              <a:rPr lang="es-ES" dirty="0" smtClean="0">
                <a:latin typeface="Arial" charset="0"/>
              </a:rPr>
              <a:t>.</a:t>
            </a:r>
            <a:endParaRPr lang="es-ES" dirty="0">
              <a:latin typeface="Arial" charset="0"/>
            </a:endParaRPr>
          </a:p>
          <a:p>
            <a:pPr marL="355600" lvl="1" indent="-342900" algn="just">
              <a:lnSpc>
                <a:spcPct val="150000"/>
              </a:lnSpc>
              <a:spcBef>
                <a:spcPct val="50000"/>
              </a:spcBef>
              <a:buFont typeface="Wingdings" panose="05000000000000000000" pitchFamily="2" charset="2"/>
              <a:buChar char="v"/>
              <a:defRPr/>
            </a:pPr>
            <a:r>
              <a:rPr lang="es-ES" b="1" dirty="0">
                <a:latin typeface="Arial" charset="0"/>
              </a:rPr>
              <a:t>Olas de helicópteros: </a:t>
            </a:r>
            <a:r>
              <a:rPr lang="es-ES" dirty="0">
                <a:latin typeface="Arial" charset="0"/>
              </a:rPr>
              <a:t>Se compone de los helicópteros que tocan tierra en la misma “Zona de Aterrizaje” y aproximadamente a la misma hora. </a:t>
            </a:r>
          </a:p>
        </p:txBody>
      </p:sp>
    </p:spTree>
    <p:extLst>
      <p:ext uri="{BB962C8B-B14F-4D97-AF65-F5344CB8AC3E}">
        <p14:creationId xmlns:p14="http://schemas.microsoft.com/office/powerpoint/2010/main" val="4107173638"/>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58289" y="1028302"/>
            <a:ext cx="505653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PROCEDIMIENTOS HELITRANSPORTADOS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58289" y="1486588"/>
            <a:ext cx="11511930" cy="923330"/>
          </a:xfrm>
          <a:prstGeom prst="rect">
            <a:avLst/>
          </a:prstGeom>
          <a:solidFill>
            <a:schemeClr val="bg1"/>
          </a:solidFill>
          <a:ln w="9525">
            <a:solidFill>
              <a:schemeClr val="accent5">
                <a:lumMod val="50000"/>
              </a:schemeClr>
            </a:solidFill>
            <a:miter lim="800000"/>
            <a:headEnd/>
            <a:tailEnd/>
          </a:ln>
        </p:spPr>
        <p:txBody>
          <a:bodyPr wrap="square">
            <a:spAutoFit/>
          </a:bodyPr>
          <a:lstStyle/>
          <a:p>
            <a:pPr marL="285750" indent="-285750" algn="just">
              <a:buFont typeface="Wingdings" panose="05000000000000000000" pitchFamily="2" charset="2"/>
              <a:buChar char="v"/>
            </a:pPr>
            <a:r>
              <a:rPr lang="es-ES" altLang="en-US" b="1" dirty="0">
                <a:latin typeface="Arial" panose="020B0604020202020204" pitchFamily="34" charset="0"/>
                <a:cs typeface="Arial" panose="020B0604020202020204" pitchFamily="34" charset="0"/>
              </a:rPr>
              <a:t>Zona de Embarque o </a:t>
            </a:r>
            <a:r>
              <a:rPr lang="es-ES" altLang="en-US" b="1" dirty="0" smtClean="0">
                <a:latin typeface="Arial" panose="020B0604020202020204" pitchFamily="34" charset="0"/>
                <a:cs typeface="Arial" panose="020B0604020202020204" pitchFamily="34" charset="0"/>
              </a:rPr>
              <a:t>Aterrizaje (Z/A): </a:t>
            </a:r>
            <a:r>
              <a:rPr lang="es-ES" altLang="en-US" dirty="0">
                <a:latin typeface="Arial" panose="020B0604020202020204" pitchFamily="34" charset="0"/>
                <a:cs typeface="Arial" panose="020B0604020202020204" pitchFamily="34" charset="0"/>
              </a:rPr>
              <a:t>Es la zona de terreno donde embarca o desembarca una fuerza helitransportada. Las Zonas de Aterrizaje se designan mediante nombres claves y pueden incluir un número indeterminado de sectores de Aterrizaje.</a:t>
            </a:r>
            <a:endParaRPr lang="es-ES" altLang="en-US" sz="2000"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a:blip r:embed="rId6"/>
          <a:stretch>
            <a:fillRect/>
          </a:stretch>
        </p:blipFill>
        <p:spPr>
          <a:xfrm>
            <a:off x="2886558" y="2517555"/>
            <a:ext cx="6489454" cy="3542713"/>
          </a:xfrm>
          <a:prstGeom prst="rect">
            <a:avLst/>
          </a:prstGeom>
          <a:solidFill>
            <a:schemeClr val="bg1"/>
          </a:solidFill>
          <a:ln>
            <a:solidFill>
              <a:srgbClr val="002060"/>
            </a:solidFill>
          </a:ln>
        </p:spPr>
      </p:pic>
    </p:spTree>
    <p:extLst>
      <p:ext uri="{BB962C8B-B14F-4D97-AF65-F5344CB8AC3E}">
        <p14:creationId xmlns:p14="http://schemas.microsoft.com/office/powerpoint/2010/main" val="192253153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58289" y="1028302"/>
            <a:ext cx="505653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PROCEDIMIENTOS HELITRANSPORTADOS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58289" y="1773972"/>
            <a:ext cx="5564839" cy="3693319"/>
          </a:xfrm>
          <a:prstGeom prst="rect">
            <a:avLst/>
          </a:prstGeom>
          <a:solidFill>
            <a:schemeClr val="bg1"/>
          </a:solidFill>
          <a:ln w="9525">
            <a:solidFill>
              <a:schemeClr val="accent5">
                <a:lumMod val="50000"/>
              </a:schemeClr>
            </a:solidFill>
            <a:miter lim="800000"/>
            <a:headEnd/>
            <a:tailEnd/>
          </a:ln>
        </p:spPr>
        <p:txBody>
          <a:bodyPr wrap="square">
            <a:spAutoFit/>
          </a:bodyPr>
          <a:lstStyle/>
          <a:p>
            <a:pPr marL="285750" indent="-285750" algn="just">
              <a:buFont typeface="Wingdings" panose="05000000000000000000" pitchFamily="2" charset="2"/>
              <a:buChar char="v"/>
            </a:pPr>
            <a:r>
              <a:rPr lang="es-ES" altLang="en-US" b="1" dirty="0">
                <a:latin typeface="Arial" panose="020B0604020202020204" pitchFamily="34" charset="0"/>
                <a:cs typeface="Arial" panose="020B0604020202020204" pitchFamily="34" charset="0"/>
              </a:rPr>
              <a:t>Sector de Aterrizaje: </a:t>
            </a:r>
            <a:r>
              <a:rPr lang="es-ES" altLang="en-US" dirty="0">
                <a:latin typeface="Arial" panose="020B0604020202020204" pitchFamily="34" charset="0"/>
                <a:cs typeface="Arial" panose="020B0604020202020204" pitchFamily="34" charset="0"/>
              </a:rPr>
              <a:t>Es una subdivisión de la Z/A donde puede tomar una ola de helicópteros. Se designan por colores.</a:t>
            </a:r>
          </a:p>
          <a:p>
            <a:pPr marL="285750" indent="-285750" algn="just">
              <a:buFont typeface="Wingdings" panose="05000000000000000000" pitchFamily="2" charset="2"/>
              <a:buChar char="v"/>
            </a:pPr>
            <a:endParaRPr lang="es-ES" altLang="en-US"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s-ES" altLang="en-US" b="1" dirty="0">
                <a:latin typeface="Arial" panose="020B0604020202020204" pitchFamily="34" charset="0"/>
                <a:cs typeface="Arial" panose="020B0604020202020204" pitchFamily="34" charset="0"/>
              </a:rPr>
              <a:t>Punto de Aterrizaje: </a:t>
            </a:r>
            <a:r>
              <a:rPr lang="es-ES" altLang="en-US" dirty="0">
                <a:latin typeface="Arial" panose="020B0604020202020204" pitchFamily="34" charset="0"/>
                <a:cs typeface="Arial" panose="020B0604020202020204" pitchFamily="34" charset="0"/>
              </a:rPr>
              <a:t>D</a:t>
            </a:r>
            <a:r>
              <a:rPr lang="es-ES" altLang="en-US" dirty="0" smtClean="0">
                <a:latin typeface="Arial" panose="020B0604020202020204" pitchFamily="34" charset="0"/>
                <a:cs typeface="Arial" panose="020B0604020202020204" pitchFamily="34" charset="0"/>
              </a:rPr>
              <a:t>onde </a:t>
            </a:r>
            <a:r>
              <a:rPr lang="es-ES" altLang="en-US" dirty="0">
                <a:latin typeface="Arial" panose="020B0604020202020204" pitchFamily="34" charset="0"/>
                <a:cs typeface="Arial" panose="020B0604020202020204" pitchFamily="34" charset="0"/>
              </a:rPr>
              <a:t>un helicóptero puede tocar tierra. Se designa por un número de dos cifras.</a:t>
            </a:r>
          </a:p>
          <a:p>
            <a:pPr marL="285750" indent="-285750" algn="just">
              <a:buFont typeface="Wingdings" panose="05000000000000000000" pitchFamily="2" charset="2"/>
              <a:buChar char="v"/>
            </a:pPr>
            <a:endParaRPr lang="es-ES" altLang="en-US"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s-ES" altLang="en-US" b="1" dirty="0">
                <a:latin typeface="Arial" panose="020B0604020202020204" pitchFamily="34" charset="0"/>
                <a:cs typeface="Arial" panose="020B0604020202020204" pitchFamily="34" charset="0"/>
              </a:rPr>
              <a:t>Zona de Extracción (Z/E): </a:t>
            </a:r>
            <a:r>
              <a:rPr lang="es-ES" altLang="en-US" dirty="0">
                <a:latin typeface="Arial" panose="020B0604020202020204" pitchFamily="34" charset="0"/>
                <a:cs typeface="Arial" panose="020B0604020202020204" pitchFamily="34" charset="0"/>
              </a:rPr>
              <a:t>Es una zona de terreno organizada de forma similar a una Z/A que tiene por objeto la carga del personal y material. Debe estar lo más próxima posible a la unidad a embarcar</a:t>
            </a:r>
          </a:p>
        </p:txBody>
      </p:sp>
      <p:pic>
        <p:nvPicPr>
          <p:cNvPr id="3" name="Imagen 2"/>
          <p:cNvPicPr>
            <a:picLocks noChangeAspect="1"/>
          </p:cNvPicPr>
          <p:nvPr/>
        </p:nvPicPr>
        <p:blipFill rotWithShape="1">
          <a:blip r:embed="rId6"/>
          <a:srcRect l="11562" r="8076" b="30943"/>
          <a:stretch/>
        </p:blipFill>
        <p:spPr>
          <a:xfrm>
            <a:off x="6324096" y="2059047"/>
            <a:ext cx="5188454" cy="33439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60810725"/>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58289" y="1164406"/>
            <a:ext cx="505653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PROCEDIMIENTOS HELITRANSPORTADOS</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642451" y="2095820"/>
            <a:ext cx="10870099" cy="2631490"/>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lnSpc>
                <a:spcPct val="150000"/>
              </a:lnSpc>
              <a:spcBef>
                <a:spcPct val="50000"/>
              </a:spcBef>
              <a:buFont typeface="Wingdings" panose="05000000000000000000" pitchFamily="2" charset="2"/>
              <a:buChar char="v"/>
              <a:defRPr/>
            </a:pPr>
            <a:r>
              <a:rPr lang="es-ES" b="1" dirty="0">
                <a:latin typeface="Arial" charset="0"/>
              </a:rPr>
              <a:t>EMBARQUE EN </a:t>
            </a:r>
            <a:r>
              <a:rPr lang="es-ES" b="1" dirty="0" smtClean="0">
                <a:latin typeface="Arial" charset="0"/>
              </a:rPr>
              <a:t>HELICÓPTEROS:</a:t>
            </a:r>
          </a:p>
          <a:p>
            <a:pPr marL="800100" lvl="1" indent="-342900" algn="just">
              <a:lnSpc>
                <a:spcPct val="150000"/>
              </a:lnSpc>
              <a:spcBef>
                <a:spcPct val="50000"/>
              </a:spcBef>
              <a:buFont typeface="Wingdings" panose="05000000000000000000" pitchFamily="2" charset="2"/>
              <a:buChar char="Ø"/>
              <a:defRPr/>
            </a:pPr>
            <a:r>
              <a:rPr lang="es-ES" dirty="0" smtClean="0">
                <a:latin typeface="Arial" charset="0"/>
              </a:rPr>
              <a:t>Designarán áreas de reunión, puntos de control, círculos de equipos y puntos de embarque.</a:t>
            </a:r>
          </a:p>
          <a:p>
            <a:pPr marL="800100" lvl="1" indent="-342900" algn="just">
              <a:lnSpc>
                <a:spcPct val="150000"/>
              </a:lnSpc>
              <a:spcBef>
                <a:spcPct val="50000"/>
              </a:spcBef>
              <a:buFont typeface="Wingdings" panose="05000000000000000000" pitchFamily="2" charset="2"/>
              <a:buChar char="Ø"/>
              <a:defRPr/>
            </a:pPr>
            <a:r>
              <a:rPr lang="es-ES" dirty="0" err="1" smtClean="0">
                <a:latin typeface="Arial" charset="0"/>
              </a:rPr>
              <a:t>Briefing</a:t>
            </a:r>
            <a:r>
              <a:rPr lang="es-ES" dirty="0" smtClean="0">
                <a:latin typeface="Arial" charset="0"/>
              </a:rPr>
              <a:t> de seguridad.</a:t>
            </a:r>
          </a:p>
          <a:p>
            <a:pPr marL="800100" lvl="1" indent="-342900" algn="just">
              <a:lnSpc>
                <a:spcPct val="150000"/>
              </a:lnSpc>
              <a:spcBef>
                <a:spcPct val="50000"/>
              </a:spcBef>
              <a:buFont typeface="Wingdings" panose="05000000000000000000" pitchFamily="2" charset="2"/>
              <a:buChar char="Ø"/>
              <a:defRPr/>
            </a:pPr>
            <a:r>
              <a:rPr lang="es-ES" dirty="0" smtClean="0">
                <a:latin typeface="Arial" charset="0"/>
              </a:rPr>
              <a:t>Manifiestos de vuelo.</a:t>
            </a:r>
            <a:endParaRPr lang="es-ES" dirty="0">
              <a:latin typeface="Arial" charset="0"/>
            </a:endParaRPr>
          </a:p>
          <a:p>
            <a:pPr marL="177800" indent="-177800" algn="just">
              <a:spcBef>
                <a:spcPct val="50000"/>
              </a:spcBef>
              <a:defRPr/>
            </a:pPr>
            <a:endParaRPr lang="es-ES" sz="2000" u="sng"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288563905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14287" y="32948"/>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7" name="Rectangle 2"/>
          <p:cNvSpPr txBox="1">
            <a:spLocks noChangeArrowheads="1"/>
          </p:cNvSpPr>
          <p:nvPr/>
        </p:nvSpPr>
        <p:spPr>
          <a:xfrm>
            <a:off x="3143251" y="1068388"/>
            <a:ext cx="5903913" cy="488950"/>
          </a:xfrm>
          <a:prstGeom prst="rect">
            <a:avLst/>
          </a:prstGeom>
        </p:spPr>
        <p:txBody>
          <a:bodyPr vert="horz" lIns="92075" tIns="46038" rIns="92075" bIns="46038"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MX" altLang="en-US" sz="2000" b="1" dirty="0" smtClean="0">
                <a:latin typeface="Arial" panose="020B0604020202020204" pitchFamily="34" charset="0"/>
                <a:cs typeface="Arial" panose="020B0604020202020204" pitchFamily="34" charset="0"/>
              </a:rPr>
              <a:t>ESQUEMA DE UN ÁREA DE EMBARQUE</a:t>
            </a:r>
            <a:r>
              <a:rPr lang="es-MX" altLang="en-US" sz="2000" b="1" u="sng" dirty="0" smtClean="0">
                <a:latin typeface="Arial" panose="020B0604020202020204" pitchFamily="34" charset="0"/>
                <a:cs typeface="Arial" panose="020B0604020202020204" pitchFamily="34" charset="0"/>
              </a:rPr>
              <a:t> </a:t>
            </a:r>
            <a:endParaRPr lang="es-ES" altLang="en-US" sz="2000" b="1" u="sng" dirty="0">
              <a:latin typeface="Arial" panose="020B0604020202020204" pitchFamily="34" charset="0"/>
              <a:cs typeface="Arial" panose="020B0604020202020204" pitchFamily="34"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
        <p:nvSpPr>
          <p:cNvPr id="19" name="Oval 9"/>
          <p:cNvSpPr>
            <a:spLocks noChangeArrowheads="1"/>
          </p:cNvSpPr>
          <p:nvPr/>
        </p:nvSpPr>
        <p:spPr bwMode="auto">
          <a:xfrm>
            <a:off x="6096000" y="3957638"/>
            <a:ext cx="457200" cy="614362"/>
          </a:xfrm>
          <a:prstGeom prst="ellipse">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2400">
                <a:cs typeface="Arial" panose="020B0604020202020204" pitchFamily="34" charset="0"/>
              </a:rPr>
              <a:t>3</a:t>
            </a:r>
            <a:endParaRPr lang="es-ES" altLang="en-US" sz="2400">
              <a:cs typeface="Arial" panose="020B0604020202020204" pitchFamily="34" charset="0"/>
            </a:endParaRPr>
          </a:p>
        </p:txBody>
      </p:sp>
      <p:grpSp>
        <p:nvGrpSpPr>
          <p:cNvPr id="21" name="Group 22"/>
          <p:cNvGrpSpPr>
            <a:grpSpLocks/>
          </p:cNvGrpSpPr>
          <p:nvPr/>
        </p:nvGrpSpPr>
        <p:grpSpPr bwMode="auto">
          <a:xfrm>
            <a:off x="1792051" y="1592346"/>
            <a:ext cx="7664450" cy="4595812"/>
            <a:chOff x="315" y="1125"/>
            <a:chExt cx="4828" cy="2895"/>
          </a:xfrm>
        </p:grpSpPr>
        <p:pic>
          <p:nvPicPr>
            <p:cNvPr id="22" name="Picture 12" descr="Copter-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V="1">
              <a:off x="3735" y="1125"/>
              <a:ext cx="967"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2" descr="Copter-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V="1">
              <a:off x="3735" y="1755"/>
              <a:ext cx="967"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2" descr="Copter-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V="1">
              <a:off x="3735" y="2385"/>
              <a:ext cx="967"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2" descr="Copter-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V="1">
              <a:off x="3780" y="3060"/>
              <a:ext cx="967"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6" name="Group 21"/>
            <p:cNvGrpSpPr>
              <a:grpSpLocks/>
            </p:cNvGrpSpPr>
            <p:nvPr/>
          </p:nvGrpSpPr>
          <p:grpSpPr bwMode="auto">
            <a:xfrm>
              <a:off x="315" y="1239"/>
              <a:ext cx="3291" cy="2781"/>
              <a:chOff x="315" y="1239"/>
              <a:chExt cx="3291" cy="2781"/>
            </a:xfrm>
          </p:grpSpPr>
          <p:sp>
            <p:nvSpPr>
              <p:cNvPr id="28" name="Oval 4"/>
              <p:cNvSpPr>
                <a:spLocks noChangeArrowheads="1"/>
              </p:cNvSpPr>
              <p:nvPr/>
            </p:nvSpPr>
            <p:spPr bwMode="auto">
              <a:xfrm>
                <a:off x="315" y="1980"/>
                <a:ext cx="1296" cy="960"/>
              </a:xfrm>
              <a:prstGeom prst="ellipse">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1200">
                    <a:cs typeface="Arial" panose="020B0604020202020204" pitchFamily="34" charset="0"/>
                  </a:rPr>
                  <a:t>ÁREA DE REUNIÓN</a:t>
                </a:r>
                <a:endParaRPr lang="es-ES" altLang="en-US" sz="1200">
                  <a:cs typeface="Arial" panose="020B0604020202020204" pitchFamily="34" charset="0"/>
                </a:endParaRPr>
              </a:p>
            </p:txBody>
          </p:sp>
          <p:sp>
            <p:nvSpPr>
              <p:cNvPr id="29" name="Oval 5"/>
              <p:cNvSpPr>
                <a:spLocks noChangeArrowheads="1"/>
              </p:cNvSpPr>
              <p:nvPr/>
            </p:nvSpPr>
            <p:spPr bwMode="auto">
              <a:xfrm>
                <a:off x="1920" y="2178"/>
                <a:ext cx="576" cy="576"/>
              </a:xfrm>
              <a:prstGeom prst="ellipse">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1000">
                    <a:cs typeface="Arial" panose="020B0604020202020204" pitchFamily="34" charset="0"/>
                  </a:rPr>
                  <a:t>PUNTO</a:t>
                </a:r>
              </a:p>
              <a:p>
                <a:pPr algn="ctr" eaLnBrk="1" hangingPunct="1"/>
                <a:r>
                  <a:rPr lang="es-MX" altLang="en-US" sz="1000">
                    <a:cs typeface="Arial" panose="020B0604020202020204" pitchFamily="34" charset="0"/>
                  </a:rPr>
                  <a:t>CONTROL</a:t>
                </a:r>
                <a:endParaRPr lang="es-ES" altLang="en-US" sz="1000">
                  <a:cs typeface="Arial" panose="020B0604020202020204" pitchFamily="34" charset="0"/>
                </a:endParaRPr>
              </a:p>
            </p:txBody>
          </p:sp>
          <p:sp>
            <p:nvSpPr>
              <p:cNvPr id="30" name="Oval 7"/>
              <p:cNvSpPr>
                <a:spLocks noChangeArrowheads="1"/>
              </p:cNvSpPr>
              <p:nvPr/>
            </p:nvSpPr>
            <p:spPr bwMode="auto">
              <a:xfrm>
                <a:off x="2880" y="1239"/>
                <a:ext cx="270" cy="336"/>
              </a:xfrm>
              <a:prstGeom prst="ellipse">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2400" dirty="0">
                    <a:cs typeface="Arial" panose="020B0604020202020204" pitchFamily="34" charset="0"/>
                  </a:rPr>
                  <a:t>1</a:t>
                </a:r>
                <a:endParaRPr lang="es-ES" altLang="en-US" sz="2400" dirty="0">
                  <a:cs typeface="Arial" panose="020B0604020202020204" pitchFamily="34" charset="0"/>
                </a:endParaRPr>
              </a:p>
            </p:txBody>
          </p:sp>
          <p:sp>
            <p:nvSpPr>
              <p:cNvPr id="31" name="Oval 8"/>
              <p:cNvSpPr>
                <a:spLocks noChangeArrowheads="1"/>
              </p:cNvSpPr>
              <p:nvPr/>
            </p:nvSpPr>
            <p:spPr bwMode="auto">
              <a:xfrm>
                <a:off x="2880" y="1866"/>
                <a:ext cx="288" cy="384"/>
              </a:xfrm>
              <a:prstGeom prst="ellipse">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2400">
                    <a:cs typeface="Arial" panose="020B0604020202020204" pitchFamily="34" charset="0"/>
                  </a:rPr>
                  <a:t>2</a:t>
                </a:r>
                <a:endParaRPr lang="es-ES" altLang="en-US" sz="2400">
                  <a:cs typeface="Arial" panose="020B0604020202020204" pitchFamily="34" charset="0"/>
                </a:endParaRPr>
              </a:p>
            </p:txBody>
          </p:sp>
          <p:sp>
            <p:nvSpPr>
              <p:cNvPr id="32" name="Oval 10"/>
              <p:cNvSpPr>
                <a:spLocks noChangeArrowheads="1"/>
              </p:cNvSpPr>
              <p:nvPr/>
            </p:nvSpPr>
            <p:spPr bwMode="auto">
              <a:xfrm>
                <a:off x="2907" y="3039"/>
                <a:ext cx="288" cy="384"/>
              </a:xfrm>
              <a:prstGeom prst="ellipse">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2400">
                    <a:cs typeface="Arial" panose="020B0604020202020204" pitchFamily="34" charset="0"/>
                  </a:rPr>
                  <a:t>4</a:t>
                </a:r>
                <a:endParaRPr lang="es-ES" altLang="en-US" sz="2400">
                  <a:cs typeface="Arial" panose="020B0604020202020204" pitchFamily="34" charset="0"/>
                </a:endParaRPr>
              </a:p>
            </p:txBody>
          </p:sp>
          <p:sp>
            <p:nvSpPr>
              <p:cNvPr id="33" name="Text Box 11"/>
              <p:cNvSpPr txBox="1">
                <a:spLocks noChangeArrowheads="1"/>
              </p:cNvSpPr>
              <p:nvPr/>
            </p:nvSpPr>
            <p:spPr bwMode="auto">
              <a:xfrm>
                <a:off x="2141" y="3654"/>
                <a:ext cx="1465"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1600">
                    <a:cs typeface="Arial" panose="020B0604020202020204" pitchFamily="34" charset="0"/>
                  </a:rPr>
                  <a:t>CÍRCULO DE EQUIPOS LISTOS</a:t>
                </a:r>
                <a:endParaRPr lang="es-ES" altLang="en-US" sz="1600">
                  <a:cs typeface="Arial" panose="020B0604020202020204" pitchFamily="34" charset="0"/>
                </a:endParaRPr>
              </a:p>
            </p:txBody>
          </p:sp>
          <p:cxnSp>
            <p:nvCxnSpPr>
              <p:cNvPr id="34" name="30 Conector recto"/>
              <p:cNvCxnSpPr>
                <a:cxnSpLocks noChangeShapeType="1"/>
                <a:stCxn id="29" idx="5"/>
                <a:endCxn id="32" idx="2"/>
              </p:cNvCxnSpPr>
              <p:nvPr/>
            </p:nvCxnSpPr>
            <p:spPr bwMode="auto">
              <a:xfrm rot="16200000" flipH="1">
                <a:off x="2379" y="2703"/>
                <a:ext cx="561" cy="495"/>
              </a:xfrm>
              <a:prstGeom prst="line">
                <a:avLst/>
              </a:prstGeom>
              <a:noFill/>
              <a:ln w="12700" cap="sq" algn="ctr">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cxnSp>
          <p:cxnSp>
            <p:nvCxnSpPr>
              <p:cNvPr id="35" name="34 Conector recto"/>
              <p:cNvCxnSpPr>
                <a:cxnSpLocks noChangeShapeType="1"/>
                <a:stCxn id="29" idx="7"/>
                <a:endCxn id="30" idx="3"/>
              </p:cNvCxnSpPr>
              <p:nvPr/>
            </p:nvCxnSpPr>
            <p:spPr bwMode="auto">
              <a:xfrm rot="5400000" flipH="1" flipV="1">
                <a:off x="2298" y="1640"/>
                <a:ext cx="736" cy="508"/>
              </a:xfrm>
              <a:prstGeom prst="line">
                <a:avLst/>
              </a:prstGeom>
              <a:noFill/>
              <a:ln w="9525" algn="ctr">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cxnSp>
          <p:cxnSp>
            <p:nvCxnSpPr>
              <p:cNvPr id="36" name="38 Conector recto"/>
              <p:cNvCxnSpPr>
                <a:cxnSpLocks noChangeShapeType="1"/>
                <a:stCxn id="29" idx="6"/>
                <a:endCxn id="31" idx="2"/>
              </p:cNvCxnSpPr>
              <p:nvPr/>
            </p:nvCxnSpPr>
            <p:spPr bwMode="auto">
              <a:xfrm flipV="1">
                <a:off x="2496" y="2058"/>
                <a:ext cx="384" cy="408"/>
              </a:xfrm>
              <a:prstGeom prst="line">
                <a:avLst/>
              </a:prstGeom>
              <a:noFill/>
              <a:ln w="12700" cap="sq" algn="ctr">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cxnSp>
          <p:cxnSp>
            <p:nvCxnSpPr>
              <p:cNvPr id="37" name="41 Conector recto"/>
              <p:cNvCxnSpPr>
                <a:cxnSpLocks noChangeShapeType="1"/>
                <a:stCxn id="29" idx="6"/>
                <a:endCxn id="19" idx="2"/>
              </p:cNvCxnSpPr>
              <p:nvPr/>
            </p:nvCxnSpPr>
            <p:spPr bwMode="auto">
              <a:xfrm>
                <a:off x="2496" y="2466"/>
                <a:ext cx="530" cy="342"/>
              </a:xfrm>
              <a:prstGeom prst="line">
                <a:avLst/>
              </a:prstGeom>
              <a:noFill/>
              <a:ln w="12700" cap="sq" algn="ctr">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cxnSp>
        </p:grpSp>
        <p:sp>
          <p:nvSpPr>
            <p:cNvPr id="27" name="Text Box 11"/>
            <p:cNvSpPr txBox="1">
              <a:spLocks noChangeArrowheads="1"/>
            </p:cNvSpPr>
            <p:nvPr/>
          </p:nvSpPr>
          <p:spPr bwMode="auto">
            <a:xfrm>
              <a:off x="3515" y="3645"/>
              <a:ext cx="1628"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MX" altLang="en-US" sz="1600">
                  <a:cs typeface="Arial" panose="020B0604020202020204" pitchFamily="34" charset="0"/>
                </a:rPr>
                <a:t>PUNTOS DE EMBARQUE</a:t>
              </a:r>
            </a:p>
            <a:p>
              <a:pPr algn="ctr" eaLnBrk="1" hangingPunct="1"/>
              <a:r>
                <a:rPr lang="es-MX" altLang="en-US" sz="1600">
                  <a:cs typeface="Arial" panose="020B0604020202020204" pitchFamily="34" charset="0"/>
                </a:rPr>
                <a:t> (CARGA)</a:t>
              </a:r>
              <a:endParaRPr lang="es-ES" altLang="en-US" sz="1600">
                <a:cs typeface="Arial" panose="020B0604020202020204" pitchFamily="34" charset="0"/>
              </a:endParaRPr>
            </a:p>
          </p:txBody>
        </p:sp>
      </p:grpSp>
    </p:spTree>
    <p:extLst>
      <p:ext uri="{BB962C8B-B14F-4D97-AF65-F5344CB8AC3E}">
        <p14:creationId xmlns:p14="http://schemas.microsoft.com/office/powerpoint/2010/main" val="44847751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58289" y="1164406"/>
            <a:ext cx="369509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ASALTO HELITRANSPORTADO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642451" y="2095820"/>
            <a:ext cx="10870099" cy="3739485"/>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spcBef>
                <a:spcPct val="50000"/>
              </a:spcBef>
              <a:buFont typeface="Wingdings" panose="05000000000000000000" pitchFamily="2" charset="2"/>
              <a:buChar char="Ø"/>
              <a:defRPr/>
            </a:pPr>
            <a:r>
              <a:rPr lang="es-ES" dirty="0" smtClean="0">
                <a:latin typeface="Arial" charset="0"/>
              </a:rPr>
              <a:t>Las </a:t>
            </a:r>
            <a:r>
              <a:rPr lang="es-ES" dirty="0">
                <a:latin typeface="Arial" charset="0"/>
              </a:rPr>
              <a:t>primeras olas </a:t>
            </a:r>
            <a:r>
              <a:rPr lang="es-ES" dirty="0" smtClean="0">
                <a:latin typeface="Arial" charset="0"/>
              </a:rPr>
              <a:t>deben tener mayor poder de fuego para </a:t>
            </a:r>
            <a:r>
              <a:rPr lang="es-ES" dirty="0">
                <a:latin typeface="Arial" charset="0"/>
              </a:rPr>
              <a:t>limpiar de enemigos los sectores y zonas de aterrizaje. </a:t>
            </a:r>
            <a:endParaRPr lang="es-ES" dirty="0" smtClean="0">
              <a:latin typeface="Arial" charset="0"/>
            </a:endParaRPr>
          </a:p>
          <a:p>
            <a:pPr marL="342900" indent="-342900" algn="just">
              <a:spcBef>
                <a:spcPct val="50000"/>
              </a:spcBef>
              <a:buFont typeface="Wingdings" panose="05000000000000000000" pitchFamily="2" charset="2"/>
              <a:buChar char="Ø"/>
              <a:defRPr/>
            </a:pPr>
            <a:r>
              <a:rPr lang="es-ES" dirty="0" smtClean="0">
                <a:latin typeface="Arial" charset="0"/>
              </a:rPr>
              <a:t>Inmediatamente </a:t>
            </a:r>
            <a:r>
              <a:rPr lang="es-ES" dirty="0">
                <a:latin typeface="Arial" charset="0"/>
              </a:rPr>
              <a:t>después del desembarco se inicia la  acción en tierra, hasta que se asegura la zona de aterrizaje</a:t>
            </a:r>
            <a:r>
              <a:rPr lang="es-ES" dirty="0" smtClean="0">
                <a:latin typeface="Arial" charset="0"/>
              </a:rPr>
              <a:t>.</a:t>
            </a:r>
          </a:p>
          <a:p>
            <a:pPr marL="342900" indent="-342900" algn="just">
              <a:spcBef>
                <a:spcPct val="50000"/>
              </a:spcBef>
              <a:buFont typeface="Wingdings" panose="05000000000000000000" pitchFamily="2" charset="2"/>
              <a:buChar char="Ø"/>
              <a:defRPr/>
            </a:pPr>
            <a:r>
              <a:rPr lang="es-ES" b="1" dirty="0">
                <a:latin typeface="Arial" charset="0"/>
              </a:rPr>
              <a:t>El Pelotón de Fusileros </a:t>
            </a:r>
            <a:r>
              <a:rPr lang="es-ES" b="1" dirty="0" smtClean="0">
                <a:latin typeface="Arial" charset="0"/>
              </a:rPr>
              <a:t>IM:</a:t>
            </a:r>
            <a:endParaRPr lang="es-ES" dirty="0">
              <a:latin typeface="Arial" charset="0"/>
            </a:endParaRPr>
          </a:p>
          <a:p>
            <a:pPr marL="723900" indent="-342900" algn="just" defTabSz="179388">
              <a:spcBef>
                <a:spcPct val="50000"/>
              </a:spcBef>
              <a:buFont typeface="Wingdings" panose="05000000000000000000" pitchFamily="2" charset="2"/>
              <a:buChar char="ü"/>
              <a:defRPr/>
            </a:pPr>
            <a:r>
              <a:rPr lang="es-ES" dirty="0" smtClean="0">
                <a:latin typeface="Arial" charset="0"/>
              </a:rPr>
              <a:t>El </a:t>
            </a:r>
            <a:r>
              <a:rPr lang="es-ES" dirty="0">
                <a:latin typeface="Arial" charset="0"/>
              </a:rPr>
              <a:t>esfuerzo </a:t>
            </a:r>
            <a:r>
              <a:rPr lang="es-ES" dirty="0" smtClean="0">
                <a:latin typeface="Arial" charset="0"/>
              </a:rPr>
              <a:t>inicial consiste </a:t>
            </a:r>
            <a:r>
              <a:rPr lang="es-ES" dirty="0">
                <a:latin typeface="Arial" charset="0"/>
              </a:rPr>
              <a:t>en acciones independientes, para establecer el control de la zona asignada y limpiarla de resistencias enemigas. </a:t>
            </a:r>
            <a:endParaRPr lang="es-ES" dirty="0" smtClean="0">
              <a:latin typeface="Arial" charset="0"/>
            </a:endParaRPr>
          </a:p>
          <a:p>
            <a:pPr marL="723900" indent="-342900" algn="just">
              <a:spcBef>
                <a:spcPct val="50000"/>
              </a:spcBef>
              <a:buFont typeface="Wingdings" panose="05000000000000000000" pitchFamily="2" charset="2"/>
              <a:buChar char="ü"/>
              <a:defRPr/>
            </a:pPr>
            <a:r>
              <a:rPr lang="es-ES" dirty="0" smtClean="0">
                <a:latin typeface="Arial" charset="0"/>
              </a:rPr>
              <a:t>El </a:t>
            </a:r>
            <a:r>
              <a:rPr lang="es-ES" dirty="0">
                <a:latin typeface="Arial" charset="0"/>
              </a:rPr>
              <a:t>Comandante de Pelotón divide la zona de responsabilidad entre sus escuadras</a:t>
            </a:r>
            <a:r>
              <a:rPr lang="es-ES" dirty="0" smtClean="0">
                <a:latin typeface="Arial" charset="0"/>
              </a:rPr>
              <a:t>.</a:t>
            </a:r>
          </a:p>
          <a:p>
            <a:pPr marL="723900" indent="-342900" algn="just">
              <a:spcBef>
                <a:spcPct val="50000"/>
              </a:spcBef>
              <a:buFont typeface="Wingdings" panose="05000000000000000000" pitchFamily="2" charset="2"/>
              <a:buChar char="ü"/>
              <a:defRPr/>
            </a:pPr>
            <a:r>
              <a:rPr lang="es-ES" dirty="0" smtClean="0">
                <a:latin typeface="Arial" charset="0"/>
              </a:rPr>
              <a:t>Ocupar puntos críticos, extendiendo mi área de seguridad.</a:t>
            </a:r>
            <a:endParaRPr lang="es-ES" dirty="0">
              <a:latin typeface="Arial" charset="0"/>
            </a:endParaRPr>
          </a:p>
          <a:p>
            <a:pPr marL="342900" indent="-342900" algn="just">
              <a:spcBef>
                <a:spcPct val="50000"/>
              </a:spcBef>
              <a:buFont typeface="Wingdings" panose="05000000000000000000" pitchFamily="2" charset="2"/>
              <a:buChar char="Ø"/>
              <a:defRPr/>
            </a:pPr>
            <a:endParaRPr lang="es-ES" sz="2000"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171924734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58737"/>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91012" y="1083406"/>
            <a:ext cx="369509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ASALTO HELITRANSPORTADO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91012" y="1511475"/>
            <a:ext cx="10870099" cy="4108817"/>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spcBef>
                <a:spcPct val="50000"/>
              </a:spcBef>
              <a:buFont typeface="Wingdings" panose="05000000000000000000" pitchFamily="2" charset="2"/>
              <a:buChar char="Ø"/>
              <a:defRPr/>
            </a:pPr>
            <a:r>
              <a:rPr lang="es-ES" b="1" dirty="0" smtClean="0">
                <a:latin typeface="Arial" charset="0"/>
              </a:rPr>
              <a:t>COY </a:t>
            </a:r>
            <a:r>
              <a:rPr lang="es-ES" b="1" dirty="0">
                <a:latin typeface="Arial" charset="0"/>
              </a:rPr>
              <a:t>de Fusileros </a:t>
            </a:r>
            <a:r>
              <a:rPr lang="es-ES" b="1" dirty="0" smtClean="0">
                <a:latin typeface="Arial" charset="0"/>
              </a:rPr>
              <a:t>IM:</a:t>
            </a:r>
            <a:endParaRPr lang="es-ES" dirty="0">
              <a:latin typeface="Arial" charset="0"/>
            </a:endParaRPr>
          </a:p>
          <a:p>
            <a:pPr marL="800100" lvl="1" indent="-342900" algn="just">
              <a:spcBef>
                <a:spcPct val="50000"/>
              </a:spcBef>
              <a:buFont typeface="Wingdings" panose="05000000000000000000" pitchFamily="2" charset="2"/>
              <a:buChar char="ü"/>
              <a:defRPr/>
            </a:pPr>
            <a:r>
              <a:rPr lang="es-ES" dirty="0">
                <a:latin typeface="Arial" charset="0"/>
              </a:rPr>
              <a:t>La Compañía desembarca en una o más olas, limpia la Z/A de resistencias enemigas y ocupa objetivos del terreno que controlen la zona. </a:t>
            </a:r>
            <a:endParaRPr lang="es-ES" dirty="0" smtClean="0">
              <a:latin typeface="Arial" charset="0"/>
            </a:endParaRPr>
          </a:p>
          <a:p>
            <a:pPr marL="800100" lvl="1" indent="-342900" algn="just">
              <a:spcBef>
                <a:spcPct val="50000"/>
              </a:spcBef>
              <a:buFont typeface="Wingdings" panose="05000000000000000000" pitchFamily="2" charset="2"/>
              <a:buChar char="ü"/>
              <a:defRPr/>
            </a:pPr>
            <a:r>
              <a:rPr lang="es-ES" dirty="0" smtClean="0">
                <a:latin typeface="Arial" charset="0"/>
              </a:rPr>
              <a:t>El </a:t>
            </a:r>
            <a:r>
              <a:rPr lang="es-ES" dirty="0">
                <a:latin typeface="Arial" charset="0"/>
              </a:rPr>
              <a:t>Comandante desembarca normalmente en una ola que le permita, por lo menos, controlar dos pelotones en sus acciones en tierra. </a:t>
            </a:r>
            <a:endParaRPr lang="es-ES" dirty="0" smtClean="0">
              <a:latin typeface="Arial" charset="0"/>
            </a:endParaRPr>
          </a:p>
          <a:p>
            <a:pPr marL="800100" lvl="1" indent="-342900" algn="just">
              <a:spcBef>
                <a:spcPct val="50000"/>
              </a:spcBef>
              <a:buFont typeface="Wingdings" panose="05000000000000000000" pitchFamily="2" charset="2"/>
              <a:buChar char="ü"/>
              <a:defRPr/>
            </a:pPr>
            <a:r>
              <a:rPr lang="es-ES" dirty="0" smtClean="0">
                <a:latin typeface="Arial" charset="0"/>
              </a:rPr>
              <a:t>El </a:t>
            </a:r>
            <a:r>
              <a:rPr lang="es-ES" dirty="0">
                <a:latin typeface="Arial" charset="0"/>
              </a:rPr>
              <a:t>2º Comandante se queda encargado de la carga en la zona de reunión y desembarca con uno de los últimos equipos de helicópteros de la </a:t>
            </a:r>
            <a:r>
              <a:rPr lang="es-ES" dirty="0" smtClean="0">
                <a:latin typeface="Arial" charset="0"/>
              </a:rPr>
              <a:t>Compañía.</a:t>
            </a:r>
          </a:p>
          <a:p>
            <a:pPr marL="800100" lvl="1" indent="-342900" algn="just">
              <a:spcBef>
                <a:spcPct val="50000"/>
              </a:spcBef>
              <a:buFont typeface="Wingdings" panose="05000000000000000000" pitchFamily="2" charset="2"/>
              <a:buChar char="ü"/>
              <a:defRPr/>
            </a:pPr>
            <a:r>
              <a:rPr lang="es-ES" dirty="0" smtClean="0">
                <a:latin typeface="Arial" charset="0"/>
              </a:rPr>
              <a:t>El </a:t>
            </a:r>
            <a:r>
              <a:rPr lang="es-ES" dirty="0">
                <a:latin typeface="Arial" charset="0"/>
              </a:rPr>
              <a:t>Comandante tomará el control de sus unidades subordinadas, tan pronto como pueda, sin perder el ímpetu del ataque. </a:t>
            </a:r>
            <a:endParaRPr lang="es-ES" dirty="0" smtClean="0">
              <a:latin typeface="Arial" charset="0"/>
            </a:endParaRPr>
          </a:p>
          <a:p>
            <a:pPr marL="800100" lvl="1" indent="-342900" algn="just">
              <a:spcBef>
                <a:spcPct val="50000"/>
              </a:spcBef>
              <a:buFont typeface="Wingdings" panose="05000000000000000000" pitchFamily="2" charset="2"/>
              <a:buChar char="ü"/>
              <a:defRPr/>
            </a:pPr>
            <a:r>
              <a:rPr lang="es-ES" dirty="0" smtClean="0">
                <a:latin typeface="Arial" charset="0"/>
              </a:rPr>
              <a:t>Después </a:t>
            </a:r>
            <a:r>
              <a:rPr lang="es-ES" dirty="0">
                <a:latin typeface="Arial" charset="0"/>
              </a:rPr>
              <a:t>de desembarcar hará una apreciación de la situación, basada en los partes de los Comandantes de Pelotón y un breve reconocimiento para confirmar si ha de continuar con el plan previsto, o si debe establecer un nuevo plan de ataque</a:t>
            </a:r>
            <a:r>
              <a:rPr lang="es-ES" dirty="0" smtClean="0">
                <a:latin typeface="Arial" charset="0"/>
              </a:rPr>
              <a:t>.</a:t>
            </a:r>
            <a:endParaRPr lang="es-ES"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498463063"/>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58737"/>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91012" y="1083406"/>
            <a:ext cx="3695096"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ASALTO HELITRANSPORTADO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91012" y="1511475"/>
            <a:ext cx="11121538" cy="3600986"/>
          </a:xfrm>
          <a:prstGeom prst="rect">
            <a:avLst/>
          </a:prstGeom>
          <a:solidFill>
            <a:schemeClr val="bg1"/>
          </a:solidFill>
          <a:ln w="9525">
            <a:solidFill>
              <a:schemeClr val="accent5">
                <a:lumMod val="50000"/>
              </a:schemeClr>
            </a:solidFill>
            <a:miter lim="800000"/>
            <a:headEnd/>
            <a:tailEnd/>
          </a:ln>
        </p:spPr>
        <p:txBody>
          <a:bodyPr wrap="square">
            <a:spAutoFit/>
          </a:bodyPr>
          <a:lstStyle/>
          <a:p>
            <a:pPr marL="342900" indent="-342900" algn="just">
              <a:spcBef>
                <a:spcPct val="50000"/>
              </a:spcBef>
              <a:buFont typeface="Wingdings" panose="05000000000000000000" pitchFamily="2" charset="2"/>
              <a:buChar char="Ø"/>
              <a:defRPr/>
            </a:pPr>
            <a:r>
              <a:rPr lang="es-ES" b="1" dirty="0" smtClean="0">
                <a:latin typeface="Arial" charset="0"/>
              </a:rPr>
              <a:t>COY </a:t>
            </a:r>
            <a:r>
              <a:rPr lang="es-ES" b="1" dirty="0">
                <a:latin typeface="Arial" charset="0"/>
              </a:rPr>
              <a:t>de Fusileros </a:t>
            </a:r>
            <a:r>
              <a:rPr lang="es-ES" b="1" dirty="0" smtClean="0">
                <a:latin typeface="Arial" charset="0"/>
              </a:rPr>
              <a:t>IM:</a:t>
            </a:r>
            <a:endParaRPr lang="es-ES" dirty="0">
              <a:latin typeface="Arial" charset="0"/>
            </a:endParaRPr>
          </a:p>
          <a:p>
            <a:pPr marL="800100" lvl="1" indent="-342900" algn="just">
              <a:spcBef>
                <a:spcPct val="50000"/>
              </a:spcBef>
              <a:buFont typeface="Wingdings" panose="05000000000000000000" pitchFamily="2" charset="2"/>
              <a:buChar char="ü"/>
              <a:defRPr/>
            </a:pPr>
            <a:r>
              <a:rPr lang="es-ES" dirty="0">
                <a:latin typeface="Arial" charset="0"/>
              </a:rPr>
              <a:t>La </a:t>
            </a:r>
            <a:r>
              <a:rPr lang="es-ES" dirty="0" smtClean="0">
                <a:latin typeface="Arial" charset="0"/>
              </a:rPr>
              <a:t>Compañía, </a:t>
            </a:r>
            <a:r>
              <a:rPr lang="es-ES" dirty="0">
                <a:latin typeface="Arial" charset="0"/>
              </a:rPr>
              <a:t>siempre que la disponibilidad de helicópteros lo permita, desembarcará en una sola ola. Lo normal es emplear inmediatamente después del desembarco los tres Pelotones en asegurar la Z/A. Cuando el desembarco se realiza en más de una ola, los pelotones que desembarcan en la ola de asalto, aseguran la Z/A y protegen el desembarco del resto de la Compañía.</a:t>
            </a:r>
          </a:p>
          <a:p>
            <a:pPr marL="800100" lvl="1" indent="-342900" algn="just">
              <a:spcBef>
                <a:spcPct val="50000"/>
              </a:spcBef>
              <a:buFont typeface="Wingdings" panose="05000000000000000000" pitchFamily="2" charset="2"/>
              <a:buChar char="ü"/>
              <a:defRPr/>
            </a:pPr>
            <a:r>
              <a:rPr lang="es-ES" dirty="0" smtClean="0">
                <a:latin typeface="Arial" charset="0"/>
              </a:rPr>
              <a:t>Dentro </a:t>
            </a:r>
            <a:r>
              <a:rPr lang="es-ES" dirty="0">
                <a:latin typeface="Arial" charset="0"/>
              </a:rPr>
              <a:t>de una misma Zona de Aterrizaje se puede coordinar el asalto de dos Compañías en Sectores Adyacentes. A una Compañía se le da la responsabilidad de limpiar la porción de zona de Aterrizaje existente entre los dos sectores contiguos; mediante acciones coordinadas se ocupan los puntos críticos del terreno que dominan los dos sectores, para controlar las penetraciones enemigas. El control de los dos sectores de aterrizaje se asegura con patrullas y fuegos.</a:t>
            </a:r>
          </a:p>
          <a:p>
            <a:pPr marL="800100" lvl="1" indent="-342900" algn="just">
              <a:spcBef>
                <a:spcPct val="50000"/>
              </a:spcBef>
              <a:buFont typeface="Wingdings" panose="05000000000000000000" pitchFamily="2" charset="2"/>
              <a:buChar char="ü"/>
              <a:defRPr/>
            </a:pPr>
            <a:endParaRPr lang="es-ES" sz="2000"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2454642675"/>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58737"/>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91011" y="1083406"/>
            <a:ext cx="4003567"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OPERACIONES DE EXTRACCIÓN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91012" y="1511475"/>
            <a:ext cx="11121538" cy="3416320"/>
          </a:xfrm>
          <a:prstGeom prst="rect">
            <a:avLst/>
          </a:prstGeom>
          <a:solidFill>
            <a:schemeClr val="bg1"/>
          </a:solidFill>
          <a:ln w="9525">
            <a:solidFill>
              <a:schemeClr val="accent5">
                <a:lumMod val="50000"/>
              </a:schemeClr>
            </a:solidFill>
            <a:miter lim="800000"/>
            <a:headEnd/>
            <a:tailEnd/>
          </a:ln>
        </p:spPr>
        <p:txBody>
          <a:bodyPr wrap="square">
            <a:spAutoFit/>
          </a:bodyPr>
          <a:lstStyle/>
          <a:p>
            <a:pPr lvl="1" algn="just">
              <a:spcBef>
                <a:spcPct val="50000"/>
              </a:spcBef>
              <a:defRPr/>
            </a:pPr>
            <a:r>
              <a:rPr lang="es-ES" dirty="0" smtClean="0">
                <a:latin typeface="Arial" charset="0"/>
              </a:rPr>
              <a:t>El </a:t>
            </a:r>
            <a:r>
              <a:rPr lang="es-ES" dirty="0">
                <a:latin typeface="Arial" charset="0"/>
              </a:rPr>
              <a:t>planeamiento de una extracción por medio de helicópteros debe ser, tan detallado y coordinado como el del asalto. El Comandante de las tropas helitransportadas y el Comandante de los helicópteros deberán coordinar, antes del embarque los detalles de la ejecución, tales como:</a:t>
            </a:r>
          </a:p>
          <a:p>
            <a:pPr marL="800100" lvl="1" indent="-342900" algn="just">
              <a:spcBef>
                <a:spcPct val="50000"/>
              </a:spcBef>
              <a:buFont typeface="Wingdings" panose="05000000000000000000" pitchFamily="2" charset="2"/>
              <a:buChar char="ü"/>
              <a:defRPr/>
            </a:pPr>
            <a:r>
              <a:rPr lang="es-ES" dirty="0">
                <a:latin typeface="Arial" charset="0"/>
              </a:rPr>
              <a:t>Número y tipo de helicópteros a emplear en cada ola y especialmente en la última.</a:t>
            </a:r>
          </a:p>
          <a:p>
            <a:pPr marL="800100" lvl="1" indent="-342900" algn="just">
              <a:spcBef>
                <a:spcPct val="50000"/>
              </a:spcBef>
              <a:buFont typeface="Wingdings" panose="05000000000000000000" pitchFamily="2" charset="2"/>
              <a:buChar char="ü"/>
              <a:defRPr/>
            </a:pPr>
            <a:r>
              <a:rPr lang="es-ES" dirty="0">
                <a:latin typeface="Arial" charset="0"/>
              </a:rPr>
              <a:t>Fuerza de seguridad (equipos de helicóptero que constituyen la ola final).</a:t>
            </a:r>
          </a:p>
          <a:p>
            <a:pPr marL="800100" lvl="1" indent="-342900" algn="just">
              <a:spcBef>
                <a:spcPct val="50000"/>
              </a:spcBef>
              <a:buFont typeface="Wingdings" panose="05000000000000000000" pitchFamily="2" charset="2"/>
              <a:buChar char="ü"/>
              <a:defRPr/>
            </a:pPr>
            <a:r>
              <a:rPr lang="es-ES" dirty="0">
                <a:latin typeface="Arial" charset="0"/>
              </a:rPr>
              <a:t>Número total de tropas a extraer.</a:t>
            </a:r>
          </a:p>
          <a:p>
            <a:pPr marL="800100" lvl="1" indent="-342900" algn="just">
              <a:spcBef>
                <a:spcPct val="50000"/>
              </a:spcBef>
              <a:buFont typeface="Wingdings" panose="05000000000000000000" pitchFamily="2" charset="2"/>
              <a:buChar char="ü"/>
              <a:defRPr/>
            </a:pPr>
            <a:r>
              <a:rPr lang="es-ES" dirty="0">
                <a:latin typeface="Arial" charset="0"/>
              </a:rPr>
              <a:t>Dispositivo de las tropas en la zona de extracción.</a:t>
            </a:r>
          </a:p>
          <a:p>
            <a:pPr marL="800100" lvl="1" indent="-342900" algn="just">
              <a:spcBef>
                <a:spcPct val="50000"/>
              </a:spcBef>
              <a:buFont typeface="Wingdings" panose="05000000000000000000" pitchFamily="2" charset="2"/>
              <a:buChar char="ü"/>
              <a:defRPr/>
            </a:pPr>
            <a:r>
              <a:rPr lang="es-ES" dirty="0">
                <a:latin typeface="Arial" charset="0"/>
              </a:rPr>
              <a:t>Selección de la zona de aterrizaje y zona de extracción.</a:t>
            </a:r>
          </a:p>
          <a:p>
            <a:pPr marL="800100" lvl="1" indent="-342900" algn="just">
              <a:spcBef>
                <a:spcPct val="50000"/>
              </a:spcBef>
              <a:buFont typeface="Wingdings" panose="05000000000000000000" pitchFamily="2" charset="2"/>
              <a:buChar char="ü"/>
              <a:defRPr/>
            </a:pPr>
            <a:r>
              <a:rPr lang="es-ES" dirty="0">
                <a:latin typeface="Arial" charset="0"/>
              </a:rPr>
              <a:t>Previsión de equipos radio apropiados, frecuencias, distintivos, a emplear en la zona de extracción</a:t>
            </a:r>
            <a:r>
              <a:rPr lang="es-ES" dirty="0" smtClean="0">
                <a:latin typeface="Arial" charset="0"/>
              </a:rPr>
              <a:t>.</a:t>
            </a:r>
            <a:endParaRPr lang="es-ES"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3955179647"/>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58737"/>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91012" y="1029869"/>
            <a:ext cx="4003567"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OPERACIONES DE EXTRACCIÓN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91012" y="1511475"/>
            <a:ext cx="11121538" cy="3416320"/>
          </a:xfrm>
          <a:prstGeom prst="rect">
            <a:avLst/>
          </a:prstGeom>
          <a:solidFill>
            <a:schemeClr val="bg1"/>
          </a:solidFill>
          <a:ln w="9525">
            <a:solidFill>
              <a:schemeClr val="accent5">
                <a:lumMod val="50000"/>
              </a:schemeClr>
            </a:solidFill>
            <a:miter lim="800000"/>
            <a:headEnd/>
            <a:tailEnd/>
          </a:ln>
        </p:spPr>
        <p:txBody>
          <a:bodyPr wrap="square">
            <a:spAutoFit/>
          </a:bodyPr>
          <a:lstStyle/>
          <a:p>
            <a:pPr marL="95250" lvl="1" algn="just">
              <a:spcBef>
                <a:spcPct val="50000"/>
              </a:spcBef>
              <a:defRPr/>
            </a:pPr>
            <a:r>
              <a:rPr lang="es-ES" b="1" dirty="0">
                <a:latin typeface="Arial" charset="0"/>
              </a:rPr>
              <a:t>Fase de Carga</a:t>
            </a:r>
          </a:p>
          <a:p>
            <a:pPr marL="531813" lvl="1" indent="-342900" algn="just" defTabSz="266700">
              <a:spcBef>
                <a:spcPct val="50000"/>
              </a:spcBef>
              <a:buFont typeface="Wingdings" panose="05000000000000000000" pitchFamily="2" charset="2"/>
              <a:buChar char="Ø"/>
              <a:defRPr/>
            </a:pPr>
            <a:r>
              <a:rPr lang="es-ES" dirty="0">
                <a:latin typeface="Arial" charset="0"/>
              </a:rPr>
              <a:t>	La unidad, antes de iniciarse la carga, aseguran la zona de aterrizaje en 360º. </a:t>
            </a:r>
          </a:p>
          <a:p>
            <a:pPr marL="531813" lvl="1" indent="-342900" algn="just" defTabSz="266700">
              <a:spcBef>
                <a:spcPct val="50000"/>
              </a:spcBef>
              <a:buFont typeface="Wingdings" panose="05000000000000000000" pitchFamily="2" charset="2"/>
              <a:buChar char="Ø"/>
              <a:defRPr/>
            </a:pPr>
            <a:r>
              <a:rPr lang="es-ES" dirty="0">
                <a:latin typeface="Arial" charset="0"/>
              </a:rPr>
              <a:t>	La extracción se realiza con los procedimientos tratados en la extracción para el asalto; la única diferencia en que la zona de extracción puede estar poco segura contra los fuegos de las armas de tiro rasante del enemigo. Por ello, al seleccionarla, debe buscarse un lugar alejado de terrenos cubiertos y dominantes, salvo que éstos se encuentren ocupados por fuerzas propias. </a:t>
            </a:r>
            <a:endParaRPr lang="es-ES" dirty="0" smtClean="0">
              <a:latin typeface="Arial" charset="0"/>
            </a:endParaRPr>
          </a:p>
          <a:p>
            <a:pPr marL="531813" lvl="1" indent="-342900" algn="just" defTabSz="266700">
              <a:spcBef>
                <a:spcPct val="50000"/>
              </a:spcBef>
              <a:buFont typeface="Wingdings" panose="05000000000000000000" pitchFamily="2" charset="2"/>
              <a:buChar char="Ø"/>
              <a:defRPr/>
            </a:pPr>
            <a:r>
              <a:rPr lang="es-ES" dirty="0" smtClean="0">
                <a:latin typeface="Arial" charset="0"/>
              </a:rPr>
              <a:t>Enlace radial establecido </a:t>
            </a:r>
            <a:r>
              <a:rPr lang="es-ES" dirty="0">
                <a:latin typeface="Arial" charset="0"/>
              </a:rPr>
              <a:t>con las olas de helicópteros para controlar y coordinar el embarque, reduciendo el tiempo de exposición de tropas y helicópteros a los fuegos enemigos.</a:t>
            </a:r>
          </a:p>
          <a:p>
            <a:pPr marL="531813" lvl="1" indent="-342900" algn="just" defTabSz="266700">
              <a:spcBef>
                <a:spcPct val="50000"/>
              </a:spcBef>
              <a:buFont typeface="Wingdings" panose="05000000000000000000" pitchFamily="2" charset="2"/>
              <a:buChar char="Ø"/>
              <a:defRPr/>
            </a:pPr>
            <a:r>
              <a:rPr lang="es-ES" dirty="0">
                <a:latin typeface="Arial" charset="0"/>
              </a:rPr>
              <a:t>	La extracción se hace en cadena y tan rápidamente como sea posible hasta que solamente queden en tierra los equipos de helicóptero de la ola final, que se extraerán simultáneamente.</a:t>
            </a: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547269446"/>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58737"/>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91012" y="1029869"/>
            <a:ext cx="4003567"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OPERACIONES DE EXTRACCIÓN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91012" y="1511475"/>
            <a:ext cx="11121538" cy="3877985"/>
          </a:xfrm>
          <a:prstGeom prst="rect">
            <a:avLst/>
          </a:prstGeom>
          <a:solidFill>
            <a:schemeClr val="bg1"/>
          </a:solidFill>
          <a:ln w="9525">
            <a:solidFill>
              <a:schemeClr val="accent5">
                <a:lumMod val="50000"/>
              </a:schemeClr>
            </a:solidFill>
            <a:miter lim="800000"/>
            <a:headEnd/>
            <a:tailEnd/>
          </a:ln>
        </p:spPr>
        <p:txBody>
          <a:bodyPr wrap="square">
            <a:spAutoFit/>
          </a:bodyPr>
          <a:lstStyle/>
          <a:p>
            <a:pPr marL="95250" lvl="1" algn="just">
              <a:spcBef>
                <a:spcPct val="50000"/>
              </a:spcBef>
              <a:defRPr/>
            </a:pPr>
            <a:r>
              <a:rPr lang="es-ES" b="1" dirty="0">
                <a:latin typeface="Arial" charset="0"/>
              </a:rPr>
              <a:t>Extracción de la ola final.</a:t>
            </a:r>
          </a:p>
          <a:p>
            <a:pPr marL="95250" lvl="1" algn="just">
              <a:spcBef>
                <a:spcPct val="50000"/>
              </a:spcBef>
              <a:defRPr/>
            </a:pPr>
            <a:endParaRPr lang="es-ES" dirty="0">
              <a:latin typeface="Arial" charset="0"/>
            </a:endParaRPr>
          </a:p>
          <a:p>
            <a:pPr marL="438150" lvl="1" indent="-342900" algn="just">
              <a:spcBef>
                <a:spcPct val="50000"/>
              </a:spcBef>
              <a:buFont typeface="Wingdings" panose="05000000000000000000" pitchFamily="2" charset="2"/>
              <a:buChar char="Ø"/>
              <a:defRPr/>
            </a:pPr>
            <a:r>
              <a:rPr lang="es-ES" dirty="0" smtClean="0">
                <a:latin typeface="Arial" charset="0"/>
              </a:rPr>
              <a:t>El </a:t>
            </a:r>
            <a:r>
              <a:rPr lang="es-ES" dirty="0">
                <a:latin typeface="Arial" charset="0"/>
              </a:rPr>
              <a:t>mayor problema de una extracción es proporcionar seguridad a la zona de aterrizaje y a las tropas que se estén retirando. </a:t>
            </a:r>
            <a:endParaRPr lang="es-ES" dirty="0" smtClean="0">
              <a:latin typeface="Arial" charset="0"/>
            </a:endParaRPr>
          </a:p>
          <a:p>
            <a:pPr marL="438150" lvl="1" indent="-342900" algn="just">
              <a:spcBef>
                <a:spcPct val="50000"/>
              </a:spcBef>
              <a:buFont typeface="Wingdings" panose="05000000000000000000" pitchFamily="2" charset="2"/>
              <a:buChar char="Ø"/>
              <a:defRPr/>
            </a:pPr>
            <a:r>
              <a:rPr lang="es-ES" dirty="0" smtClean="0">
                <a:latin typeface="Arial" charset="0"/>
              </a:rPr>
              <a:t>La </a:t>
            </a:r>
            <a:r>
              <a:rPr lang="es-ES" dirty="0">
                <a:latin typeface="Arial" charset="0"/>
              </a:rPr>
              <a:t>fase crucial es la extracción de la ola final, ya que el enemigo aprovechará este momento como el ideal para lanzar un ataque decisivo; por ello, la fuerza necesaria para asegurar la zona de extracción hasta el último momento deber estar en consonancia con la disponibilidad de helicópteros</a:t>
            </a:r>
            <a:r>
              <a:rPr lang="es-ES" dirty="0" smtClean="0">
                <a:latin typeface="Arial" charset="0"/>
              </a:rPr>
              <a:t>.</a:t>
            </a:r>
            <a:endParaRPr lang="es-ES" dirty="0">
              <a:latin typeface="Arial" charset="0"/>
            </a:endParaRPr>
          </a:p>
          <a:p>
            <a:pPr marL="438150" lvl="1" indent="-342900" algn="just">
              <a:spcBef>
                <a:spcPct val="50000"/>
              </a:spcBef>
              <a:buFont typeface="Wingdings" panose="05000000000000000000" pitchFamily="2" charset="2"/>
              <a:buChar char="Ø"/>
              <a:defRPr/>
            </a:pPr>
            <a:r>
              <a:rPr lang="es-ES" dirty="0" smtClean="0">
                <a:latin typeface="Arial" charset="0"/>
              </a:rPr>
              <a:t>Cada </a:t>
            </a:r>
            <a:r>
              <a:rPr lang="es-ES" dirty="0">
                <a:latin typeface="Arial" charset="0"/>
              </a:rPr>
              <a:t>equipo de helicópteros de la ola final estará compuesto, si es posible, por un pelotón de fusileros y una escuadra de ametralladoras o armas colectivas; con la ola final deben extraerse observadores de adelantados de apoyo y morteros.</a:t>
            </a:r>
          </a:p>
          <a:p>
            <a:pPr marL="95250" lvl="1" algn="just">
              <a:spcBef>
                <a:spcPct val="50000"/>
              </a:spcBef>
              <a:defRPr/>
            </a:pPr>
            <a:endParaRPr lang="es-ES" sz="2000"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3715821474"/>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58737"/>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391012" y="1029869"/>
            <a:ext cx="4003567"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OPERACIONES DE EXTRACCIÓN </a:t>
            </a:r>
            <a:endParaRPr lang="es-CL" altLang="es-CL" b="1" dirty="0">
              <a:solidFill>
                <a:schemeClr val="bg1"/>
              </a:solidFill>
              <a:latin typeface="Arial" panose="020B0604020202020204" pitchFamily="34" charset="0"/>
            </a:endParaRPr>
          </a:p>
        </p:txBody>
      </p:sp>
      <p:sp>
        <p:nvSpPr>
          <p:cNvPr id="16" name="Text Box 5"/>
          <p:cNvSpPr txBox="1">
            <a:spLocks noChangeArrowheads="1"/>
          </p:cNvSpPr>
          <p:nvPr/>
        </p:nvSpPr>
        <p:spPr bwMode="auto">
          <a:xfrm>
            <a:off x="391012" y="1511475"/>
            <a:ext cx="11121538" cy="4293483"/>
          </a:xfrm>
          <a:prstGeom prst="rect">
            <a:avLst/>
          </a:prstGeom>
          <a:solidFill>
            <a:schemeClr val="bg1"/>
          </a:solidFill>
          <a:ln w="9525">
            <a:solidFill>
              <a:schemeClr val="accent5">
                <a:lumMod val="50000"/>
              </a:schemeClr>
            </a:solidFill>
            <a:miter lim="800000"/>
            <a:headEnd/>
            <a:tailEnd/>
          </a:ln>
        </p:spPr>
        <p:txBody>
          <a:bodyPr wrap="square">
            <a:spAutoFit/>
          </a:bodyPr>
          <a:lstStyle/>
          <a:p>
            <a:pPr marL="95250" lvl="1" algn="just">
              <a:spcBef>
                <a:spcPct val="50000"/>
              </a:spcBef>
              <a:defRPr/>
            </a:pPr>
            <a:r>
              <a:rPr lang="es-ES" b="1" dirty="0">
                <a:latin typeface="Arial" charset="0"/>
              </a:rPr>
              <a:t>Extracción de la ola final.</a:t>
            </a:r>
          </a:p>
          <a:p>
            <a:pPr marL="438150" lvl="1" indent="-342900" algn="just">
              <a:spcBef>
                <a:spcPct val="50000"/>
              </a:spcBef>
              <a:buFont typeface="Wingdings" panose="05000000000000000000" pitchFamily="2" charset="2"/>
              <a:buChar char="Ø"/>
              <a:defRPr/>
            </a:pPr>
            <a:r>
              <a:rPr lang="es-ES" dirty="0" smtClean="0">
                <a:latin typeface="Arial" charset="0"/>
              </a:rPr>
              <a:t>Debe </a:t>
            </a:r>
            <a:r>
              <a:rPr lang="es-ES" dirty="0">
                <a:latin typeface="Arial" charset="0"/>
              </a:rPr>
              <a:t>determinarse de antemano la formación para la carga de los equipos de helicópteros de la ola final. Estas formaciones pueden ser:</a:t>
            </a:r>
          </a:p>
          <a:p>
            <a:pPr marL="95250" lvl="1" algn="just">
              <a:spcBef>
                <a:spcPct val="50000"/>
              </a:spcBef>
              <a:defRPr/>
            </a:pPr>
            <a:endParaRPr lang="es-ES" dirty="0">
              <a:latin typeface="Arial" charset="0"/>
            </a:endParaRPr>
          </a:p>
          <a:p>
            <a:pPr marL="531813" lvl="1" indent="-176213" algn="just">
              <a:spcBef>
                <a:spcPct val="50000"/>
              </a:spcBef>
              <a:buFont typeface="Wingdings" panose="05000000000000000000" pitchFamily="2" charset="2"/>
              <a:buChar char="ü"/>
              <a:tabLst>
                <a:tab pos="900113" algn="l"/>
              </a:tabLst>
              <a:defRPr/>
            </a:pPr>
            <a:r>
              <a:rPr lang="es-ES" dirty="0">
                <a:latin typeface="Arial" charset="0"/>
              </a:rPr>
              <a:t>Rombo: para cuatro equipos de helicópteros.</a:t>
            </a:r>
          </a:p>
          <a:p>
            <a:pPr marL="531813" lvl="1" indent="-176213" algn="just">
              <a:spcBef>
                <a:spcPct val="50000"/>
              </a:spcBef>
              <a:buFont typeface="Wingdings" panose="05000000000000000000" pitchFamily="2" charset="2"/>
              <a:buChar char="ü"/>
              <a:tabLst>
                <a:tab pos="900113" algn="l"/>
              </a:tabLst>
              <a:defRPr/>
            </a:pPr>
            <a:r>
              <a:rPr lang="es-ES" dirty="0">
                <a:latin typeface="Arial" charset="0"/>
              </a:rPr>
              <a:t>Triángulo: para tres equipos de helicópteros.</a:t>
            </a:r>
          </a:p>
          <a:p>
            <a:pPr marL="531813" lvl="1" indent="-176213" algn="just">
              <a:spcBef>
                <a:spcPct val="50000"/>
              </a:spcBef>
              <a:buFont typeface="Wingdings" panose="05000000000000000000" pitchFamily="2" charset="2"/>
              <a:buChar char="ü"/>
              <a:tabLst>
                <a:tab pos="900113" algn="l"/>
              </a:tabLst>
              <a:defRPr/>
            </a:pPr>
            <a:r>
              <a:rPr lang="es-ES" dirty="0">
                <a:latin typeface="Arial" charset="0"/>
              </a:rPr>
              <a:t>Hilera: para dos equipos de helicópteros.</a:t>
            </a:r>
          </a:p>
          <a:p>
            <a:pPr marL="95250" lvl="1" algn="just">
              <a:spcBef>
                <a:spcPct val="50000"/>
              </a:spcBef>
              <a:defRPr/>
            </a:pPr>
            <a:endParaRPr lang="es-ES" dirty="0">
              <a:latin typeface="Arial" charset="0"/>
            </a:endParaRPr>
          </a:p>
          <a:p>
            <a:pPr marL="438150" lvl="1" indent="-342900" algn="just">
              <a:spcBef>
                <a:spcPct val="50000"/>
              </a:spcBef>
              <a:buFont typeface="Wingdings" panose="05000000000000000000" pitchFamily="2" charset="2"/>
              <a:buChar char="Ø"/>
              <a:defRPr/>
            </a:pPr>
            <a:r>
              <a:rPr lang="es-ES" dirty="0" smtClean="0">
                <a:latin typeface="Arial" charset="0"/>
              </a:rPr>
              <a:t>Durante </a:t>
            </a:r>
            <a:r>
              <a:rPr lang="es-ES" dirty="0">
                <a:latin typeface="Arial" charset="0"/>
              </a:rPr>
              <a:t>esta fase es imperativo que haya helicópteros de ataque y aviones, en vuelo, listos para apoyar la extracción de la ola final.</a:t>
            </a:r>
          </a:p>
          <a:p>
            <a:pPr marL="95250" lvl="1" algn="just">
              <a:spcBef>
                <a:spcPct val="50000"/>
              </a:spcBef>
              <a:defRPr/>
            </a:pPr>
            <a:endParaRPr lang="es-ES" sz="2000" dirty="0">
              <a:latin typeface="Arial" charset="0"/>
            </a:endParaRPr>
          </a:p>
        </p:txBody>
      </p:sp>
      <p:sp>
        <p:nvSpPr>
          <p:cNvPr id="18" name="Rectangle 3"/>
          <p:cNvSpPr txBox="1">
            <a:spLocks noChangeArrowheads="1"/>
          </p:cNvSpPr>
          <p:nvPr/>
        </p:nvSpPr>
        <p:spPr>
          <a:xfrm>
            <a:off x="7239000" y="1857376"/>
            <a:ext cx="2071688" cy="44545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endParaRPr lang="es-MX" smtClean="0">
              <a:solidFill>
                <a:srgbClr val="FF0000"/>
              </a:solidFill>
              <a:effectLst>
                <a:outerShdw blurRad="38100" dist="38100" dir="2700000" algn="tl">
                  <a:srgbClr val="C0C0C0"/>
                </a:outerShdw>
              </a:effectLst>
            </a:endParaRPr>
          </a:p>
          <a:p>
            <a:pPr>
              <a:buFontTx/>
              <a:buNone/>
              <a:defRPr/>
            </a:pPr>
            <a:endParaRPr lang="es-ES" smtClean="0">
              <a:solidFill>
                <a:srgbClr val="FF0000"/>
              </a:solidFill>
              <a:effectLst>
                <a:outerShdw blurRad="38100" dist="38100" dir="2700000" algn="tl">
                  <a:srgbClr val="C0C0C0"/>
                </a:outerShdw>
              </a:effectLst>
            </a:endParaRPr>
          </a:p>
        </p:txBody>
      </p:sp>
    </p:spTree>
    <p:extLst>
      <p:ext uri="{BB962C8B-B14F-4D97-AF65-F5344CB8AC3E}">
        <p14:creationId xmlns:p14="http://schemas.microsoft.com/office/powerpoint/2010/main" val="819280432"/>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2247</TotalTime>
  <Words>2917</Words>
  <Application>Microsoft Office PowerPoint</Application>
  <PresentationFormat>Panorámica</PresentationFormat>
  <Paragraphs>336</Paragraphs>
  <Slides>32</Slides>
  <Notes>32</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32</vt:i4>
      </vt:variant>
    </vt:vector>
  </HeadingPairs>
  <TitlesOfParts>
    <vt:vector size="42" baseType="lpstr">
      <vt:lpstr>ＭＳ Ｐゴシック</vt:lpstr>
      <vt:lpstr>ＭＳ Ｐゴシック</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16941282-0</cp:lastModifiedBy>
  <cp:revision>136</cp:revision>
  <dcterms:created xsi:type="dcterms:W3CDTF">2021-10-04T13:40:01Z</dcterms:created>
  <dcterms:modified xsi:type="dcterms:W3CDTF">2023-04-05T03:25:21Z</dcterms:modified>
</cp:coreProperties>
</file>