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48"/>
  </p:notesMasterIdLst>
  <p:sldIdLst>
    <p:sldId id="256" r:id="rId2"/>
    <p:sldId id="974" r:id="rId3"/>
    <p:sldId id="967" r:id="rId4"/>
    <p:sldId id="842" r:id="rId5"/>
    <p:sldId id="881" r:id="rId6"/>
    <p:sldId id="882" r:id="rId7"/>
    <p:sldId id="862" r:id="rId8"/>
    <p:sldId id="975" r:id="rId9"/>
    <p:sldId id="864" r:id="rId10"/>
    <p:sldId id="865" r:id="rId11"/>
    <p:sldId id="976" r:id="rId12"/>
    <p:sldId id="867" r:id="rId13"/>
    <p:sldId id="805" r:id="rId14"/>
    <p:sldId id="806" r:id="rId15"/>
    <p:sldId id="807" r:id="rId16"/>
    <p:sldId id="789" r:id="rId17"/>
    <p:sldId id="977" r:id="rId18"/>
    <p:sldId id="915" r:id="rId19"/>
    <p:sldId id="766" r:id="rId20"/>
    <p:sldId id="916" r:id="rId21"/>
    <p:sldId id="880" r:id="rId22"/>
    <p:sldId id="981" r:id="rId23"/>
    <p:sldId id="894" r:id="rId24"/>
    <p:sldId id="768" r:id="rId25"/>
    <p:sldId id="769" r:id="rId26"/>
    <p:sldId id="982" r:id="rId27"/>
    <p:sldId id="983" r:id="rId28"/>
    <p:sldId id="989" r:id="rId29"/>
    <p:sldId id="978" r:id="rId30"/>
    <p:sldId id="968" r:id="rId31"/>
    <p:sldId id="872" r:id="rId32"/>
    <p:sldId id="873" r:id="rId33"/>
    <p:sldId id="874" r:id="rId34"/>
    <p:sldId id="875" r:id="rId35"/>
    <p:sldId id="876" r:id="rId36"/>
    <p:sldId id="984" r:id="rId37"/>
    <p:sldId id="986" r:id="rId38"/>
    <p:sldId id="985" r:id="rId39"/>
    <p:sldId id="987" r:id="rId40"/>
    <p:sldId id="988" r:id="rId41"/>
    <p:sldId id="980" r:id="rId42"/>
    <p:sldId id="888" r:id="rId43"/>
    <p:sldId id="889" r:id="rId44"/>
    <p:sldId id="890" r:id="rId45"/>
    <p:sldId id="891" r:id="rId46"/>
    <p:sldId id="990" r:id="rId47"/>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5151B4BC-F3DB-465B-A67D-D5FE8DCEC3CC}">
          <p14:sldIdLst>
            <p14:sldId id="256"/>
            <p14:sldId id="974"/>
            <p14:sldId id="967"/>
            <p14:sldId id="842"/>
            <p14:sldId id="881"/>
            <p14:sldId id="882"/>
            <p14:sldId id="862"/>
            <p14:sldId id="975"/>
            <p14:sldId id="864"/>
            <p14:sldId id="865"/>
            <p14:sldId id="976"/>
            <p14:sldId id="867"/>
            <p14:sldId id="805"/>
            <p14:sldId id="806"/>
            <p14:sldId id="807"/>
            <p14:sldId id="789"/>
            <p14:sldId id="977"/>
            <p14:sldId id="915"/>
            <p14:sldId id="766"/>
            <p14:sldId id="916"/>
            <p14:sldId id="880"/>
            <p14:sldId id="981"/>
            <p14:sldId id="894"/>
            <p14:sldId id="768"/>
            <p14:sldId id="769"/>
            <p14:sldId id="982"/>
            <p14:sldId id="983"/>
            <p14:sldId id="989"/>
            <p14:sldId id="978"/>
            <p14:sldId id="968"/>
            <p14:sldId id="872"/>
            <p14:sldId id="873"/>
            <p14:sldId id="874"/>
            <p14:sldId id="875"/>
            <p14:sldId id="876"/>
            <p14:sldId id="984"/>
            <p14:sldId id="986"/>
            <p14:sldId id="985"/>
            <p14:sldId id="987"/>
            <p14:sldId id="988"/>
            <p14:sldId id="980"/>
            <p14:sldId id="888"/>
            <p14:sldId id="889"/>
            <p14:sldId id="890"/>
            <p14:sldId id="891"/>
            <p14:sldId id="9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4" d="100"/>
          <a:sy n="74" d="100"/>
        </p:scale>
        <p:origin x="965" y="43"/>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34D4FB-BEE3-49A9-8564-5BBF76DE2294}" type="datetimeFigureOut">
              <a:rPr lang="es-CL" smtClean="0"/>
              <a:t>12-03-2024</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2D92C-7B95-47AA-BB69-FCDCA5F9158B}" type="slidenum">
              <a:rPr lang="es-CL" smtClean="0"/>
              <a:t>‹Nº›</a:t>
            </a:fld>
            <a:endParaRPr lang="es-CL"/>
          </a:p>
        </p:txBody>
      </p:sp>
    </p:spTree>
    <p:extLst>
      <p:ext uri="{BB962C8B-B14F-4D97-AF65-F5344CB8AC3E}">
        <p14:creationId xmlns:p14="http://schemas.microsoft.com/office/powerpoint/2010/main" val="246007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5616C2E2-4B20-423B-9E5E-EB6A68EB51D5}" type="datetime1">
              <a:rPr lang="es-CL" smtClean="0"/>
              <a:t>12-03-2024</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516886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EEBA433-B0FC-4449-B922-8D526B0D74C0}" type="datetime1">
              <a:rPr lang="es-CL" smtClean="0"/>
              <a:t>12-03-2024</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294978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DA3DB55-F904-48F1-B70A-5D1284662C7B}" type="datetime1">
              <a:rPr lang="es-CL" smtClean="0"/>
              <a:t>12-03-2024</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923112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AB1BF7B6-0351-4C67-B82E-74DB5C7D8F95}" type="datetime1">
              <a:rPr lang="es-CL" smtClean="0"/>
              <a:t>12-03-2024</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74457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40BD431B-36C3-4943-ADDC-1FFAB6DEE221}" type="datetime1">
              <a:rPr lang="es-CL" smtClean="0"/>
              <a:t>12-03-2024</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Fundamentos de Estabildad UT 1</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772657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A2812F11-4E61-4A4C-B4E8-DC55020554AD}" type="datetime1">
              <a:rPr lang="es-CL" smtClean="0"/>
              <a:t>12-03-2024</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Fundamentos de Estabildad UT 1</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2122398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1B9A0129-0E63-43A2-9E32-63CC274206CD}" type="datetime1">
              <a:rPr lang="es-CL" smtClean="0"/>
              <a:t>12-03-2024</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Fundamentos de Estabildad UT 1</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39712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681109BF-30A3-4750-9D4A-9F8174481C9D}" type="datetime1">
              <a:rPr lang="es-CL" smtClean="0"/>
              <a:t>12-03-2024</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421209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31A1EE96-7BDE-429A-A05A-62181789DA62}" type="datetime1">
              <a:rPr lang="es-CL" smtClean="0"/>
              <a:t>12-03-2024</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699089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DBD228D2-D0BF-415B-86B7-436B3340F4F8}" type="datetime1">
              <a:rPr lang="es-CL" smtClean="0"/>
              <a:t>12-03-2024</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52318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1BC29296-AABD-4E8F-9982-6C3ACDCD0AFD}" type="datetime1">
              <a:rPr lang="es-CL" smtClean="0"/>
              <a:t>12-03-2024</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934606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8D577757-B9AA-44E7-8316-EF8AA4666EFB}" type="datetime1">
              <a:rPr lang="es-CL" smtClean="0"/>
              <a:t>12-03-2024</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Fundamentos de Estabildad UT 1</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‹Nº›</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63541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jpg"/><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laenfermeraenatencionprimaria.blogspot.com/2016/11/bienvenidos-al-blog-enfermero.html" TargetMode="External"/><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hyperlink" Target="https://creativecommons.org/licenses/by-nc/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5">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3" name="Straight Connector 17">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19">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Lápices y libros coloridos">
            <a:extLst>
              <a:ext uri="{FF2B5EF4-FFF2-40B4-BE49-F238E27FC236}">
                <a16:creationId xmlns:a16="http://schemas.microsoft.com/office/drawing/2014/main" id="{72801FC3-BC5C-397F-EF7C-5DF1E51A5F27}"/>
              </a:ext>
            </a:extLst>
          </p:cNvPr>
          <p:cNvPicPr>
            <a:picLocks noChangeAspect="1"/>
          </p:cNvPicPr>
          <p:nvPr/>
        </p:nvPicPr>
        <p:blipFill rotWithShape="1">
          <a:blip r:embed="rId2"/>
          <a:srcRect l="37194" r="7346" b="2"/>
          <a:stretch/>
        </p:blipFill>
        <p:spPr>
          <a:xfrm>
            <a:off x="6515100" y="10"/>
            <a:ext cx="5676900" cy="6857990"/>
          </a:xfrm>
          <a:prstGeom prst="rect">
            <a:avLst/>
          </a:prstGeom>
        </p:spPr>
      </p:pic>
      <p:sp>
        <p:nvSpPr>
          <p:cNvPr id="2" name="Título 1">
            <a:extLst>
              <a:ext uri="{FF2B5EF4-FFF2-40B4-BE49-F238E27FC236}">
                <a16:creationId xmlns:a16="http://schemas.microsoft.com/office/drawing/2014/main" id="{0B978D02-CC3A-1743-BDB1-9FDB9E25D903}"/>
              </a:ext>
            </a:extLst>
          </p:cNvPr>
          <p:cNvSpPr>
            <a:spLocks noGrp="1"/>
          </p:cNvSpPr>
          <p:nvPr>
            <p:ph type="ctrTitle"/>
          </p:nvPr>
        </p:nvSpPr>
        <p:spPr>
          <a:xfrm>
            <a:off x="703400" y="871758"/>
            <a:ext cx="5227171" cy="3871143"/>
          </a:xfrm>
        </p:spPr>
        <p:txBody>
          <a:bodyPr>
            <a:normAutofit/>
          </a:bodyPr>
          <a:lstStyle/>
          <a:p>
            <a:r>
              <a:rPr lang="es-CL" dirty="0"/>
              <a:t>UT 1</a:t>
            </a:r>
            <a:br>
              <a:rPr lang="es-CL" dirty="0"/>
            </a:br>
            <a:r>
              <a:rPr lang="es-CL" dirty="0"/>
              <a:t>Fundamentos de Estabilidad</a:t>
            </a:r>
            <a:br>
              <a:rPr lang="es-CL" dirty="0"/>
            </a:br>
            <a:endParaRPr lang="es-CL" dirty="0"/>
          </a:p>
        </p:txBody>
      </p:sp>
      <p:sp>
        <p:nvSpPr>
          <p:cNvPr id="3" name="Subtítulo 2">
            <a:extLst>
              <a:ext uri="{FF2B5EF4-FFF2-40B4-BE49-F238E27FC236}">
                <a16:creationId xmlns:a16="http://schemas.microsoft.com/office/drawing/2014/main" id="{4368DF09-BF44-DF12-C596-5D177FAD1449}"/>
              </a:ext>
            </a:extLst>
          </p:cNvPr>
          <p:cNvSpPr>
            <a:spLocks noGrp="1"/>
          </p:cNvSpPr>
          <p:nvPr>
            <p:ph type="subTitle" idx="1"/>
          </p:nvPr>
        </p:nvSpPr>
        <p:spPr>
          <a:xfrm>
            <a:off x="721688" y="4374575"/>
            <a:ext cx="4857857" cy="1416626"/>
          </a:xfrm>
        </p:spPr>
        <p:txBody>
          <a:bodyPr>
            <a:normAutofit fontScale="77500" lnSpcReduction="20000"/>
          </a:bodyPr>
          <a:lstStyle/>
          <a:p>
            <a:pPr>
              <a:lnSpc>
                <a:spcPct val="100000"/>
              </a:lnSpc>
            </a:pPr>
            <a:r>
              <a:rPr lang="es-CL" sz="1700" dirty="0"/>
              <a:t>Catedra de Sistemas de Ingeniería</a:t>
            </a:r>
          </a:p>
          <a:p>
            <a:pPr>
              <a:lnSpc>
                <a:spcPct val="100000"/>
              </a:lnSpc>
            </a:pPr>
            <a:r>
              <a:rPr lang="es-CL" sz="1700" dirty="0"/>
              <a:t>Profesores:</a:t>
            </a:r>
          </a:p>
          <a:p>
            <a:pPr>
              <a:lnSpc>
                <a:spcPct val="100000"/>
              </a:lnSpc>
            </a:pPr>
            <a:r>
              <a:rPr lang="es-CL" sz="1700" dirty="0"/>
              <a:t>CC Sr. Matías Fisher Silva (4A, 3C y 3D)</a:t>
            </a:r>
          </a:p>
          <a:p>
            <a:pPr>
              <a:lnSpc>
                <a:spcPct val="100000"/>
              </a:lnSpc>
            </a:pPr>
            <a:r>
              <a:rPr lang="es-CL" sz="1700" dirty="0"/>
              <a:t>PC Alberto García Covacevich (4B, 4C, 3A y 3B)</a:t>
            </a:r>
          </a:p>
          <a:p>
            <a:pPr>
              <a:lnSpc>
                <a:spcPct val="100000"/>
              </a:lnSpc>
            </a:pPr>
            <a:r>
              <a:rPr lang="es-CL" sz="1700" dirty="0"/>
              <a:t>Tercero y Cuarto Ejecutivo Escuela Naval  - Primer semestre 2024</a:t>
            </a:r>
          </a:p>
        </p:txBody>
      </p:sp>
      <p:sp>
        <p:nvSpPr>
          <p:cNvPr id="5" name="Marcador de fecha 4">
            <a:extLst>
              <a:ext uri="{FF2B5EF4-FFF2-40B4-BE49-F238E27FC236}">
                <a16:creationId xmlns:a16="http://schemas.microsoft.com/office/drawing/2014/main" id="{B45B3BD4-D814-E25F-D982-C4F6DD1091D4}"/>
              </a:ext>
            </a:extLst>
          </p:cNvPr>
          <p:cNvSpPr>
            <a:spLocks noGrp="1"/>
          </p:cNvSpPr>
          <p:nvPr>
            <p:ph type="dt" sz="half" idx="10"/>
          </p:nvPr>
        </p:nvSpPr>
        <p:spPr>
          <a:xfrm>
            <a:off x="8369448" y="6356350"/>
            <a:ext cx="2592594" cy="365125"/>
          </a:xfrm>
        </p:spPr>
        <p:txBody>
          <a:bodyPr>
            <a:normAutofit/>
          </a:bodyPr>
          <a:lstStyle/>
          <a:p>
            <a:pPr>
              <a:spcAft>
                <a:spcPts val="600"/>
              </a:spcAft>
            </a:pPr>
            <a:fld id="{33480BF6-31C6-4318-98A8-B011A6CBA804}" type="datetime1">
              <a:rPr lang="es-CL" smtClean="0">
                <a:solidFill>
                  <a:srgbClr val="FFFFFF"/>
                </a:solidFill>
              </a:rPr>
              <a:t>12-03-2024</a:t>
            </a:fld>
            <a:endParaRPr lang="en-US" dirty="0">
              <a:solidFill>
                <a:srgbClr val="FFFFFF"/>
              </a:solidFill>
            </a:endParaRPr>
          </a:p>
        </p:txBody>
      </p:sp>
      <p:sp>
        <p:nvSpPr>
          <p:cNvPr id="6" name="Marcador de pie de página 5">
            <a:extLst>
              <a:ext uri="{FF2B5EF4-FFF2-40B4-BE49-F238E27FC236}">
                <a16:creationId xmlns:a16="http://schemas.microsoft.com/office/drawing/2014/main" id="{51E3FF6B-B06F-B50C-741F-62E09566CDDD}"/>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dirty="0" err="1"/>
              <a:t>Fundamentos</a:t>
            </a:r>
            <a:r>
              <a:rPr lang="en-US"/>
              <a:t> de Estabildad UT 1</a:t>
            </a:r>
          </a:p>
        </p:txBody>
      </p:sp>
      <p:sp>
        <p:nvSpPr>
          <p:cNvPr id="7" name="Marcador de número de diapositiva 6">
            <a:extLst>
              <a:ext uri="{FF2B5EF4-FFF2-40B4-BE49-F238E27FC236}">
                <a16:creationId xmlns:a16="http://schemas.microsoft.com/office/drawing/2014/main" id="{49770AA0-5F23-9834-F57E-B7BAFFC8836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1</a:t>
            </a:fld>
            <a:endParaRPr lang="en-US">
              <a:solidFill>
                <a:srgbClr val="FFFFFF"/>
              </a:solidFill>
            </a:endParaRPr>
          </a:p>
        </p:txBody>
      </p:sp>
    </p:spTree>
    <p:extLst>
      <p:ext uri="{BB962C8B-B14F-4D97-AF65-F5344CB8AC3E}">
        <p14:creationId xmlns:p14="http://schemas.microsoft.com/office/powerpoint/2010/main" val="1915612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4568604"/>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ítulo 6">
            <a:extLst>
              <a:ext uri="{FF2B5EF4-FFF2-40B4-BE49-F238E27FC236}">
                <a16:creationId xmlns:a16="http://schemas.microsoft.com/office/drawing/2014/main" id="{5A51FFF1-DB10-A21C-8B4F-E93DF3D723B7}"/>
              </a:ext>
            </a:extLst>
          </p:cNvPr>
          <p:cNvSpPr>
            <a:spLocks noGrp="1"/>
          </p:cNvSpPr>
          <p:nvPr>
            <p:ph type="title"/>
          </p:nvPr>
        </p:nvSpPr>
        <p:spPr>
          <a:xfrm>
            <a:off x="653820" y="4624394"/>
            <a:ext cx="10803074" cy="1037503"/>
          </a:xfrm>
        </p:spPr>
        <p:txBody>
          <a:bodyPr vert="horz" lIns="91440" tIns="45720" rIns="91440" bIns="45720" rtlCol="0" anchor="t">
            <a:normAutofit/>
          </a:bodyPr>
          <a:lstStyle/>
          <a:p>
            <a:r>
              <a:rPr lang="es-CL" sz="5400" dirty="0"/>
              <a:t>Flotación</a:t>
            </a:r>
          </a:p>
        </p:txBody>
      </p:sp>
      <p:sp>
        <p:nvSpPr>
          <p:cNvPr id="4" name="Marcador de fecha 3">
            <a:extLst>
              <a:ext uri="{FF2B5EF4-FFF2-40B4-BE49-F238E27FC236}">
                <a16:creationId xmlns:a16="http://schemas.microsoft.com/office/drawing/2014/main" id="{F87BEF55-CC59-4CE5-4DBE-F30025931E36}"/>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7797BFCD-CCFB-4034-8C09-0FFC3A30A558}" type="datetime1">
              <a:rPr lang="es-CL" smtClean="0"/>
              <a:t>12-03-2024</a:t>
            </a:fld>
            <a:endParaRPr lang="en-US"/>
          </a:p>
        </p:txBody>
      </p:sp>
      <p:sp>
        <p:nvSpPr>
          <p:cNvPr id="5" name="Marcador de pie de página 4">
            <a:extLst>
              <a:ext uri="{FF2B5EF4-FFF2-40B4-BE49-F238E27FC236}">
                <a16:creationId xmlns:a16="http://schemas.microsoft.com/office/drawing/2014/main" id="{CE020809-72A1-F529-B6EB-0845733D0D44}"/>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A84E94ED-0A9D-76CE-05E5-A0EFE49D60D9}"/>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2</a:t>
            </a:fld>
            <a:endParaRPr lang="en-US"/>
          </a:p>
        </p:txBody>
      </p:sp>
      <p:pic>
        <p:nvPicPr>
          <p:cNvPr id="3" name="Imagen 2">
            <a:extLst>
              <a:ext uri="{FF2B5EF4-FFF2-40B4-BE49-F238E27FC236}">
                <a16:creationId xmlns:a16="http://schemas.microsoft.com/office/drawing/2014/main" id="{974C0574-D420-B9CD-F97B-EBA97782B7BB}"/>
              </a:ext>
            </a:extLst>
          </p:cNvPr>
          <p:cNvPicPr>
            <a:picLocks noChangeAspect="1"/>
          </p:cNvPicPr>
          <p:nvPr/>
        </p:nvPicPr>
        <p:blipFill>
          <a:blip r:embed="rId2"/>
          <a:stretch>
            <a:fillRect/>
          </a:stretch>
        </p:blipFill>
        <p:spPr>
          <a:xfrm>
            <a:off x="4531357" y="937469"/>
            <a:ext cx="3048000" cy="3076575"/>
          </a:xfrm>
          <a:prstGeom prst="rect">
            <a:avLst/>
          </a:prstGeom>
        </p:spPr>
      </p:pic>
    </p:spTree>
    <p:extLst>
      <p:ext uri="{BB962C8B-B14F-4D97-AF65-F5344CB8AC3E}">
        <p14:creationId xmlns:p14="http://schemas.microsoft.com/office/powerpoint/2010/main" val="2770492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61D1D8-558A-E196-1B30-A0CE8ADE0DCB}"/>
              </a:ext>
            </a:extLst>
          </p:cNvPr>
          <p:cNvSpPr>
            <a:spLocks noGrp="1"/>
          </p:cNvSpPr>
          <p:nvPr>
            <p:ph type="title"/>
          </p:nvPr>
        </p:nvSpPr>
        <p:spPr/>
        <p:txBody>
          <a:bodyPr/>
          <a:lstStyle/>
          <a:p>
            <a:r>
              <a:rPr lang="es-CL" dirty="0"/>
              <a:t>Volumen sumergido</a:t>
            </a:r>
          </a:p>
        </p:txBody>
      </p:sp>
      <p:sp>
        <p:nvSpPr>
          <p:cNvPr id="3" name="Marcador de contenido 2">
            <a:extLst>
              <a:ext uri="{FF2B5EF4-FFF2-40B4-BE49-F238E27FC236}">
                <a16:creationId xmlns:a16="http://schemas.microsoft.com/office/drawing/2014/main" id="{377663A5-BE34-5A79-E8CB-0E957DB008F0}"/>
              </a:ext>
            </a:extLst>
          </p:cNvPr>
          <p:cNvSpPr>
            <a:spLocks noGrp="1"/>
          </p:cNvSpPr>
          <p:nvPr>
            <p:ph idx="1"/>
          </p:nvPr>
        </p:nvSpPr>
        <p:spPr>
          <a:xfrm>
            <a:off x="700635" y="1770927"/>
            <a:ext cx="10691265" cy="4164977"/>
          </a:xfrm>
        </p:spPr>
        <p:txBody>
          <a:bodyPr/>
          <a:lstStyle/>
          <a:p>
            <a:r>
              <a:rPr lang="es-CL" dirty="0"/>
              <a:t>La aplicación del principio de Arquímedes permite calcular el volumen sumergido del casco de un buque si es que se conoce su desplazamiento y la densidad del medio en que flota, o conocer el desplazamiento si se conoce el volumen sumergido y la densidad del líquido en el que flota </a:t>
            </a:r>
          </a:p>
        </p:txBody>
      </p:sp>
      <p:sp>
        <p:nvSpPr>
          <p:cNvPr id="4" name="Marcador de fecha 3">
            <a:extLst>
              <a:ext uri="{FF2B5EF4-FFF2-40B4-BE49-F238E27FC236}">
                <a16:creationId xmlns:a16="http://schemas.microsoft.com/office/drawing/2014/main" id="{16523827-3C96-B52E-4CB0-EDCA90859FDB}"/>
              </a:ext>
            </a:extLst>
          </p:cNvPr>
          <p:cNvSpPr>
            <a:spLocks noGrp="1"/>
          </p:cNvSpPr>
          <p:nvPr>
            <p:ph type="dt" sz="half" idx="10"/>
          </p:nvPr>
        </p:nvSpPr>
        <p:spPr/>
        <p:txBody>
          <a:bodyPr/>
          <a:lstStyle/>
          <a:p>
            <a:fld id="{68CA93DC-6A0C-4DE1-8135-E4552D1BA744}" type="datetime1">
              <a:rPr lang="es-CL" smtClean="0"/>
              <a:t>12-03-2024</a:t>
            </a:fld>
            <a:endParaRPr lang="en-US"/>
          </a:p>
        </p:txBody>
      </p:sp>
      <p:sp>
        <p:nvSpPr>
          <p:cNvPr id="5" name="Marcador de pie de página 4">
            <a:extLst>
              <a:ext uri="{FF2B5EF4-FFF2-40B4-BE49-F238E27FC236}">
                <a16:creationId xmlns:a16="http://schemas.microsoft.com/office/drawing/2014/main" id="{216F0158-E123-1853-04B3-22838A9FE29D}"/>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1</a:t>
            </a:r>
          </a:p>
        </p:txBody>
      </p:sp>
      <p:sp>
        <p:nvSpPr>
          <p:cNvPr id="6" name="Marcador de número de diapositiva 5">
            <a:extLst>
              <a:ext uri="{FF2B5EF4-FFF2-40B4-BE49-F238E27FC236}">
                <a16:creationId xmlns:a16="http://schemas.microsoft.com/office/drawing/2014/main" id="{BAFA0441-8C8B-DECF-90E2-5730C533F8DC}"/>
              </a:ext>
            </a:extLst>
          </p:cNvPr>
          <p:cNvSpPr>
            <a:spLocks noGrp="1"/>
          </p:cNvSpPr>
          <p:nvPr>
            <p:ph type="sldNum" sz="quarter" idx="12"/>
          </p:nvPr>
        </p:nvSpPr>
        <p:spPr/>
        <p:txBody>
          <a:bodyPr/>
          <a:lstStyle/>
          <a:p>
            <a:fld id="{87E7843D-FF13-4365-9478-9625B70A2705}" type="slidenum">
              <a:rPr lang="en-US" smtClean="0"/>
              <a:t>3</a:t>
            </a:fld>
            <a:endParaRPr lang="en-US"/>
          </a:p>
        </p:txBody>
      </p:sp>
      <p:pic>
        <p:nvPicPr>
          <p:cNvPr id="15" name="Imagen 14" descr="Un barco en el mar&#10;&#10;Descripción generada automáticamente">
            <a:extLst>
              <a:ext uri="{FF2B5EF4-FFF2-40B4-BE49-F238E27FC236}">
                <a16:creationId xmlns:a16="http://schemas.microsoft.com/office/drawing/2014/main" id="{394F9D4B-6EFC-17CB-538A-5824805B25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782" y="3141957"/>
            <a:ext cx="4056927" cy="2145100"/>
          </a:xfrm>
          <a:prstGeom prst="rect">
            <a:avLst/>
          </a:prstGeom>
        </p:spPr>
      </p:pic>
      <p:sp>
        <p:nvSpPr>
          <p:cNvPr id="16" name="Elipse 15">
            <a:extLst>
              <a:ext uri="{FF2B5EF4-FFF2-40B4-BE49-F238E27FC236}">
                <a16:creationId xmlns:a16="http://schemas.microsoft.com/office/drawing/2014/main" id="{70D80A91-D010-FE0B-E965-283EFD86B472}"/>
              </a:ext>
            </a:extLst>
          </p:cNvPr>
          <p:cNvSpPr/>
          <p:nvPr/>
        </p:nvSpPr>
        <p:spPr>
          <a:xfrm>
            <a:off x="1404629" y="4620905"/>
            <a:ext cx="2951545" cy="678009"/>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Imagen 7" descr="Imagen que contiene tabla&#10;&#10;Descripción generada automáticamente">
            <a:extLst>
              <a:ext uri="{FF2B5EF4-FFF2-40B4-BE49-F238E27FC236}">
                <a16:creationId xmlns:a16="http://schemas.microsoft.com/office/drawing/2014/main" id="{6F8E02DA-CC61-9EC7-CD94-584BA5AED6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3160" y="2968286"/>
            <a:ext cx="3956824" cy="2967618"/>
          </a:xfrm>
          <a:prstGeom prst="rect">
            <a:avLst/>
          </a:prstGeom>
        </p:spPr>
      </p:pic>
    </p:spTree>
    <p:extLst>
      <p:ext uri="{BB962C8B-B14F-4D97-AF65-F5344CB8AC3E}">
        <p14:creationId xmlns:p14="http://schemas.microsoft.com/office/powerpoint/2010/main" val="51153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1 Marcador de contenido"/>
              <p:cNvSpPr>
                <a:spLocks noGrp="1"/>
              </p:cNvSpPr>
              <p:nvPr>
                <p:ph idx="1"/>
              </p:nvPr>
            </p:nvSpPr>
            <p:spPr/>
            <p:txBody>
              <a:bodyPr>
                <a:normAutofit/>
              </a:bodyPr>
              <a:lstStyle/>
              <a:p>
                <a:pPr>
                  <a:lnSpc>
                    <a:spcPct val="120000"/>
                  </a:lnSpc>
                </a:pPr>
                <a:r>
                  <a:rPr lang="es-CL" dirty="0"/>
                  <a:t>Calcular el volumen sumergido de un buque de 10.000 toneladas si la densidad del agua del mar es 1030 kg/m</a:t>
                </a:r>
                <a:r>
                  <a:rPr lang="es-CL" baseline="30000" dirty="0"/>
                  <a:t>3</a:t>
                </a:r>
              </a:p>
              <a:p>
                <a:pPr>
                  <a:lnSpc>
                    <a:spcPct val="120000"/>
                  </a:lnSpc>
                </a:pPr>
                <a:r>
                  <a:rPr lang="es-CL" dirty="0"/>
                  <a:t>Respuesta:</a:t>
                </a:r>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ea typeface="Cambria Math" panose="02040503050406030204" pitchFamily="18" charset="0"/>
                        </a:rPr>
                        <m:t>∆=</m:t>
                      </m:r>
                      <m:r>
                        <m:rPr>
                          <m:sty m:val="p"/>
                        </m:rP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𝜌</m:t>
                      </m:r>
                    </m:oMath>
                  </m:oMathPara>
                </a14:m>
                <a:endParaRPr lang="es-CL" b="0" i="1" dirty="0">
                  <a:latin typeface="Cambria Math" panose="02040503050406030204" pitchFamily="18" charset="0"/>
                  <a:ea typeface="Cambria Math" panose="02040503050406030204" pitchFamily="18" charset="0"/>
                </a:endParaRPr>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ea typeface="Cambria Math" panose="02040503050406030204" pitchFamily="18" charset="0"/>
                        </a:rPr>
                        <m:t>∴</m:t>
                      </m:r>
                      <m:r>
                        <m:rPr>
                          <m:sty m:val="p"/>
                        </m:rP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m:t>
                          </m:r>
                        </m:num>
                        <m:den>
                          <m:r>
                            <a:rPr lang="es-CL" b="0" i="1" smtClean="0">
                              <a:latin typeface="Cambria Math" panose="02040503050406030204" pitchFamily="18" charset="0"/>
                              <a:ea typeface="Cambria Math" panose="02040503050406030204" pitchFamily="18" charset="0"/>
                            </a:rPr>
                            <m:t>𝜌</m:t>
                          </m:r>
                        </m:den>
                      </m:f>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10.000</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num>
                        <m:den>
                          <m:r>
                            <a:rPr lang="es-CL" b="0" i="1" smtClean="0">
                              <a:latin typeface="Cambria Math" panose="02040503050406030204" pitchFamily="18" charset="0"/>
                              <a:ea typeface="Cambria Math" panose="02040503050406030204" pitchFamily="18" charset="0"/>
                            </a:rPr>
                            <m:t>1,030</m:t>
                          </m:r>
                          <m:d>
                            <m:dPr>
                              <m:ctrlPr>
                                <a:rPr lang="es-CL" b="0" i="1" smtClean="0">
                                  <a:latin typeface="Cambria Math" panose="02040503050406030204" pitchFamily="18" charset="0"/>
                                  <a:ea typeface="Cambria Math" panose="02040503050406030204" pitchFamily="18" charset="0"/>
                                </a:rPr>
                              </m:ctrlPr>
                            </m:dPr>
                            <m:e>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𝑡</m:t>
                                  </m:r>
                                </m:num>
                                <m:den>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den>
                              </m:f>
                            </m:e>
                          </m:d>
                        </m:den>
                      </m:f>
                    </m:oMath>
                  </m:oMathPara>
                </a14:m>
                <a:endParaRPr lang="es-CL" dirty="0"/>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i="1">
                          <a:latin typeface="Cambria Math" panose="02040503050406030204" pitchFamily="18" charset="0"/>
                          <a:ea typeface="Cambria Math" panose="02040503050406030204" pitchFamily="18" charset="0"/>
                        </a:rPr>
                        <m:t>∴</m:t>
                      </m:r>
                      <m:r>
                        <m:rPr>
                          <m:sty m:val="p"/>
                        </m:rP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=9.708,74</m:t>
                      </m:r>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e>
                      </m:d>
                    </m:oMath>
                  </m:oMathPara>
                </a14:m>
                <a:endParaRPr lang="es-CL" dirty="0"/>
              </a:p>
              <a:p>
                <a:pPr lvl="1">
                  <a:lnSpc>
                    <a:spcPct val="120000"/>
                  </a:lnSpc>
                  <a:buFont typeface="Symbol"/>
                  <a:buChar char=" "/>
                </a:pPr>
                <a:endParaRPr lang="es-CL" dirty="0"/>
              </a:p>
            </p:txBody>
          </p:sp>
        </mc:Choice>
        <mc:Fallback xmlns="">
          <p:sp>
            <p:nvSpPr>
              <p:cNvPr id="2" name="1 Marcador de contenido"/>
              <p:cNvSpPr>
                <a:spLocks noGrp="1" noRot="1" noChangeAspect="1" noMove="1" noResize="1" noEditPoints="1" noAdjustHandles="1" noChangeArrowheads="1" noChangeShapeType="1" noTextEdit="1"/>
              </p:cNvSpPr>
              <p:nvPr>
                <p:ph idx="1"/>
              </p:nvPr>
            </p:nvSpPr>
            <p:spPr>
              <a:blipFill>
                <a:blip r:embed="rId2"/>
                <a:stretch>
                  <a:fillRect l="-513"/>
                </a:stretch>
              </a:blipFill>
            </p:spPr>
            <p:txBody>
              <a:bodyPr/>
              <a:lstStyle/>
              <a:p>
                <a:r>
                  <a:rPr lang="es-CL">
                    <a:noFill/>
                  </a:rPr>
                  <a:t> </a:t>
                </a:r>
              </a:p>
            </p:txBody>
          </p:sp>
        </mc:Fallback>
      </mc:AlternateContent>
      <p:sp>
        <p:nvSpPr>
          <p:cNvPr id="3" name="2 Título"/>
          <p:cNvSpPr>
            <a:spLocks noGrp="1"/>
          </p:cNvSpPr>
          <p:nvPr>
            <p:ph type="title"/>
          </p:nvPr>
        </p:nvSpPr>
        <p:spPr/>
        <p:txBody>
          <a:bodyPr>
            <a:normAutofit/>
          </a:bodyPr>
          <a:lstStyle/>
          <a:p>
            <a:r>
              <a:rPr lang="es-CL" dirty="0"/>
              <a:t>Flotación</a:t>
            </a:r>
            <a:br>
              <a:rPr lang="es-CL" sz="2800" dirty="0"/>
            </a:br>
            <a:r>
              <a:rPr lang="es-CL" sz="2800" dirty="0"/>
              <a:t>Volumen sumergido</a:t>
            </a:r>
            <a:endParaRPr lang="es-CL" dirty="0"/>
          </a:p>
        </p:txBody>
      </p:sp>
      <p:sp>
        <p:nvSpPr>
          <p:cNvPr id="4" name="Marcador de fecha 3">
            <a:extLst>
              <a:ext uri="{FF2B5EF4-FFF2-40B4-BE49-F238E27FC236}">
                <a16:creationId xmlns:a16="http://schemas.microsoft.com/office/drawing/2014/main" id="{EEAEEFE7-41E2-BB50-6CBA-AC92C67C8C60}"/>
              </a:ext>
            </a:extLst>
          </p:cNvPr>
          <p:cNvSpPr>
            <a:spLocks noGrp="1"/>
          </p:cNvSpPr>
          <p:nvPr>
            <p:ph type="dt" sz="half" idx="10"/>
          </p:nvPr>
        </p:nvSpPr>
        <p:spPr/>
        <p:txBody>
          <a:bodyPr/>
          <a:lstStyle/>
          <a:p>
            <a:fld id="{F80735B1-D031-497D-AB36-AEB74900D369}" type="datetime1">
              <a:rPr lang="es-CL" smtClean="0"/>
              <a:t>12-03-2024</a:t>
            </a:fld>
            <a:endParaRPr lang="en-US"/>
          </a:p>
        </p:txBody>
      </p:sp>
      <p:sp>
        <p:nvSpPr>
          <p:cNvPr id="5" name="Marcador de pie de página 4">
            <a:extLst>
              <a:ext uri="{FF2B5EF4-FFF2-40B4-BE49-F238E27FC236}">
                <a16:creationId xmlns:a16="http://schemas.microsoft.com/office/drawing/2014/main" id="{7058985B-4869-4017-67C2-35728020E77A}"/>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F80233CD-E9FF-560D-BB21-294E2B2E6DB0}"/>
              </a:ext>
            </a:extLst>
          </p:cNvPr>
          <p:cNvSpPr>
            <a:spLocks noGrp="1"/>
          </p:cNvSpPr>
          <p:nvPr>
            <p:ph type="sldNum" sz="quarter" idx="12"/>
          </p:nvPr>
        </p:nvSpPr>
        <p:spPr/>
        <p:txBody>
          <a:bodyPr/>
          <a:lstStyle/>
          <a:p>
            <a:fld id="{87E7843D-FF13-4365-9478-9625B70A2705}" type="slidenum">
              <a:rPr lang="en-US" smtClean="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A528081-8130-4669-A00D-8323335D3428}" type="slidenum">
              <a:rPr lang="es-ES"/>
              <a:pPr/>
              <a:t>5</a:t>
            </a:fld>
            <a:endParaRPr lang="es-ES"/>
          </a:p>
        </p:txBody>
      </p:sp>
      <p:sp>
        <p:nvSpPr>
          <p:cNvPr id="98306" name="Rectangle 2"/>
          <p:cNvSpPr>
            <a:spLocks noGrp="1" noChangeArrowheads="1"/>
          </p:cNvSpPr>
          <p:nvPr>
            <p:ph type="title"/>
          </p:nvPr>
        </p:nvSpPr>
        <p:spPr/>
        <p:txBody>
          <a:bodyPr>
            <a:normAutofit/>
          </a:bodyPr>
          <a:lstStyle/>
          <a:p>
            <a:r>
              <a:rPr lang="es-ES" dirty="0"/>
              <a:t>Flotación </a:t>
            </a:r>
            <a:br>
              <a:rPr lang="es-ES" dirty="0"/>
            </a:br>
            <a:r>
              <a:rPr lang="es-ES" sz="3100" dirty="0"/>
              <a:t>volumen sumergido- Ejemplo 2</a:t>
            </a:r>
            <a:endParaRPr lang="es-ES" dirty="0"/>
          </a:p>
        </p:txBody>
      </p:sp>
      <p:sp>
        <p:nvSpPr>
          <p:cNvPr id="98307" name="Rectangle 3"/>
          <p:cNvSpPr>
            <a:spLocks noGrp="1" noChangeArrowheads="1"/>
          </p:cNvSpPr>
          <p:nvPr>
            <p:ph type="body" idx="1"/>
          </p:nvPr>
        </p:nvSpPr>
        <p:spPr/>
        <p:txBody>
          <a:bodyPr/>
          <a:lstStyle/>
          <a:p>
            <a:pPr>
              <a:lnSpc>
                <a:spcPct val="90000"/>
              </a:lnSpc>
            </a:pPr>
            <a:r>
              <a:rPr lang="es-ES" dirty="0"/>
              <a:t>Una barcaza con la forma de cajón rectangular de 16 m x 6 m x 5 m, se encuentra atracada a un buque en agua dulce, con un calado de 3,5 m. </a:t>
            </a:r>
          </a:p>
          <a:p>
            <a:pPr lvl="1">
              <a:lnSpc>
                <a:spcPct val="90000"/>
              </a:lnSpc>
            </a:pPr>
            <a:r>
              <a:rPr lang="es-ES" dirty="0"/>
              <a:t>La barcaza debe ser izada a bordo por un pescante del buque. </a:t>
            </a:r>
          </a:p>
          <a:p>
            <a:pPr lvl="1">
              <a:lnSpc>
                <a:spcPct val="90000"/>
              </a:lnSpc>
            </a:pPr>
            <a:r>
              <a:rPr lang="es-ES" dirty="0"/>
              <a:t>Encontrar la carga que sustenta el pescante del buque en toneladas cuando la barcaza ha sido izada parcialmente y se encuentra con un calado de 2 m.</a:t>
            </a:r>
          </a:p>
        </p:txBody>
      </p:sp>
      <p:sp>
        <p:nvSpPr>
          <p:cNvPr id="2" name="Marcador de fecha 1">
            <a:extLst>
              <a:ext uri="{FF2B5EF4-FFF2-40B4-BE49-F238E27FC236}">
                <a16:creationId xmlns:a16="http://schemas.microsoft.com/office/drawing/2014/main" id="{5D1EE841-2A54-C4B4-8BAD-B11D87C83136}"/>
              </a:ext>
            </a:extLst>
          </p:cNvPr>
          <p:cNvSpPr>
            <a:spLocks noGrp="1"/>
          </p:cNvSpPr>
          <p:nvPr>
            <p:ph type="dt" sz="half" idx="10"/>
          </p:nvPr>
        </p:nvSpPr>
        <p:spPr/>
        <p:txBody>
          <a:bodyPr/>
          <a:lstStyle/>
          <a:p>
            <a:fld id="{9D5831A8-92CB-459F-9DF9-D9CDFB684A47}" type="datetime1">
              <a:rPr lang="es-CL" smtClean="0"/>
              <a:t>12-03-2024</a:t>
            </a:fld>
            <a:endParaRPr lang="en-US"/>
          </a:p>
        </p:txBody>
      </p:sp>
      <p:sp>
        <p:nvSpPr>
          <p:cNvPr id="3" name="Marcador de pie de página 2">
            <a:extLst>
              <a:ext uri="{FF2B5EF4-FFF2-40B4-BE49-F238E27FC236}">
                <a16:creationId xmlns:a16="http://schemas.microsoft.com/office/drawing/2014/main" id="{CBE76F4C-595D-8D61-DE83-9F4F152A2F2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CCA93E63-7D6E-4DC4-A59F-F76A03CACA68}" type="slidenum">
              <a:rPr lang="es-ES"/>
              <a:pPr/>
              <a:t>6</a:t>
            </a:fld>
            <a:endParaRPr lang="es-ES"/>
          </a:p>
        </p:txBody>
      </p:sp>
      <p:sp>
        <p:nvSpPr>
          <p:cNvPr id="99330" name="Rectangle 2"/>
          <p:cNvSpPr>
            <a:spLocks noGrp="1" noChangeArrowheads="1"/>
          </p:cNvSpPr>
          <p:nvPr>
            <p:ph type="title"/>
          </p:nvPr>
        </p:nvSpPr>
        <p:spPr/>
        <p:txBody>
          <a:bodyPr>
            <a:normAutofit/>
          </a:bodyPr>
          <a:lstStyle/>
          <a:p>
            <a:r>
              <a:rPr lang="es-ES" dirty="0"/>
              <a:t>Flotación </a:t>
            </a:r>
            <a:br>
              <a:rPr lang="es-ES" dirty="0"/>
            </a:br>
            <a:r>
              <a:rPr lang="es-ES" sz="3100" dirty="0"/>
              <a:t>volumen sumergido - Resolución ejemplo 2</a:t>
            </a:r>
          </a:p>
        </p:txBody>
      </p:sp>
      <mc:AlternateContent xmlns:mc="http://schemas.openxmlformats.org/markup-compatibility/2006" xmlns:a14="http://schemas.microsoft.com/office/drawing/2010/main">
        <mc:Choice Requires="a14">
          <p:sp>
            <p:nvSpPr>
              <p:cNvPr id="99331" name="Rectangle 3"/>
              <p:cNvSpPr>
                <a:spLocks noGrp="1" noChangeArrowheads="1"/>
              </p:cNvSpPr>
              <p:nvPr>
                <p:ph type="body" idx="1"/>
              </p:nvPr>
            </p:nvSpPr>
            <p:spPr/>
            <p:txBody>
              <a:bodyPr>
                <a:normAutofit fontScale="70000" lnSpcReduction="20000"/>
              </a:bodyPr>
              <a:lstStyle/>
              <a:p>
                <a:r>
                  <a:rPr lang="es-ES" dirty="0"/>
                  <a:t>La masa de agua dulce desplazada por la barcaza flotando libremente (calado de 3,5 metros) será:</a:t>
                </a:r>
              </a:p>
              <a:p>
                <a:pPr marL="0" indent="0">
                  <a:buNone/>
                </a:pPr>
                <a14:m>
                  <m:oMathPara xmlns:m="http://schemas.openxmlformats.org/officeDocument/2006/math">
                    <m:oMathParaPr>
                      <m:jc m:val="centerGroup"/>
                    </m:oMathParaPr>
                    <m:oMath xmlns:m="http://schemas.openxmlformats.org/officeDocument/2006/math">
                      <m:sSub>
                        <m:sSubPr>
                          <m:ctrlPr>
                            <a:rPr lang="es-ES" i="1" smtClean="0">
                              <a:latin typeface="Cambria Math" panose="02040503050406030204" pitchFamily="18" charset="0"/>
                            </a:rPr>
                          </m:ctrlPr>
                        </m:sSubPr>
                        <m:e>
                          <m:r>
                            <a:rPr lang="es-ES"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rPr>
                            <m:t>𝑓𝑙𝑜𝑡𝑎𝑛𝑑𝑜</m:t>
                          </m:r>
                          <m:r>
                            <a:rPr lang="es-CL" b="0" i="1" smtClean="0">
                              <a:latin typeface="Cambria Math" panose="02040503050406030204" pitchFamily="18" charset="0"/>
                            </a:rPr>
                            <m:t> </m:t>
                          </m:r>
                          <m:r>
                            <a:rPr lang="es-CL" b="0" i="1" smtClean="0">
                              <a:latin typeface="Cambria Math" panose="02040503050406030204" pitchFamily="18" charset="0"/>
                            </a:rPr>
                            <m:t>𝑙𝑖𝑏𝑟𝑒</m:t>
                          </m:r>
                        </m:sub>
                      </m:sSub>
                      <m:r>
                        <a:rPr lang="es-ES"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𝐿</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𝐵</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𝑡</m:t>
                      </m:r>
                      <m:r>
                        <a:rPr lang="es-CL" b="0" i="1" smtClean="0">
                          <a:latin typeface="Cambria Math" panose="02040503050406030204" pitchFamily="18" charset="0"/>
                          <a:ea typeface="Cambria Math" panose="02040503050406030204" pitchFamily="18" charset="0"/>
                        </a:rPr>
                        <m:t>×</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𝜌</m:t>
                          </m:r>
                        </m:e>
                        <m:sub>
                          <m:sSub>
                            <m:sSubPr>
                              <m:ctrlPr>
                                <a:rPr lang="es-CL" b="0" i="1" smtClean="0">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𝐻</m:t>
                              </m:r>
                            </m:e>
                            <m:sub>
                              <m:r>
                                <a:rPr lang="es-CL" b="0" i="1" smtClean="0">
                                  <a:latin typeface="Cambria Math" panose="02040503050406030204" pitchFamily="18" charset="0"/>
                                  <a:ea typeface="Cambria Math" panose="02040503050406030204" pitchFamily="18" charset="0"/>
                                </a:rPr>
                                <m:t>2</m:t>
                              </m:r>
                            </m:sub>
                          </m:sSub>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𝑂</m:t>
                              </m:r>
                            </m:e>
                            <m:sub>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𝑑𝑢𝑙𝑐𝑒</m:t>
                                  </m:r>
                                </m:e>
                              </m:d>
                            </m:sub>
                          </m:sSub>
                        </m:sub>
                      </m:sSub>
                    </m:oMath>
                  </m:oMathPara>
                </a14:m>
                <a:endParaRPr lang="es-ES" dirty="0"/>
              </a:p>
              <a:p>
                <a:pPr marL="0" indent="0">
                  <a:buNone/>
                </a:pPr>
                <a14:m>
                  <m:oMathPara xmlns:m="http://schemas.openxmlformats.org/officeDocument/2006/math">
                    <m:oMathParaPr>
                      <m:jc m:val="centerGroup"/>
                    </m:oMathParaPr>
                    <m:oMath xmlns:m="http://schemas.openxmlformats.org/officeDocument/2006/math">
                      <m:sSub>
                        <m:sSubPr>
                          <m:ctrlPr>
                            <a:rPr lang="es-ES" i="1" smtClean="0">
                              <a:latin typeface="Cambria Math" panose="02040503050406030204" pitchFamily="18" charset="0"/>
                            </a:rPr>
                          </m:ctrlPr>
                        </m:sSubPr>
                        <m:e>
                          <m:r>
                            <a:rPr lang="es-ES"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rPr>
                            <m:t>𝑓𝑙𝑜𝑡𝑎𝑛𝑑𝑜</m:t>
                          </m:r>
                          <m:r>
                            <a:rPr lang="es-CL" b="0" i="1" smtClean="0">
                              <a:latin typeface="Cambria Math" panose="02040503050406030204" pitchFamily="18" charset="0"/>
                            </a:rPr>
                            <m:t> </m:t>
                          </m:r>
                          <m:r>
                            <a:rPr lang="es-CL" b="0" i="1" smtClean="0">
                              <a:latin typeface="Cambria Math" panose="02040503050406030204" pitchFamily="18" charset="0"/>
                            </a:rPr>
                            <m:t>𝑙𝑖𝑏𝑟𝑒</m:t>
                          </m:r>
                        </m:sub>
                      </m:sSub>
                      <m:r>
                        <a:rPr lang="es-ES"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3</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5</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m:t>
                      </m:r>
                      <m:d>
                        <m:dPr>
                          <m:ctrlPr>
                            <a:rPr lang="es-CL" b="0" i="1" smtClean="0">
                              <a:latin typeface="Cambria Math" panose="02040503050406030204" pitchFamily="18" charset="0"/>
                              <a:ea typeface="Cambria Math" panose="02040503050406030204" pitchFamily="18" charset="0"/>
                            </a:rPr>
                          </m:ctrlPr>
                        </m:dPr>
                        <m:e>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𝑡</m:t>
                              </m:r>
                            </m:num>
                            <m:den>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den>
                          </m:f>
                        </m:e>
                      </m:d>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336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oMath>
                  </m:oMathPara>
                </a14:m>
                <a:endParaRPr lang="es-ES" dirty="0"/>
              </a:p>
              <a:p>
                <a:r>
                  <a:rPr lang="es-ES" dirty="0"/>
                  <a:t>La masa de agua dulce desplazada con 2 metros de calado:</a:t>
                </a:r>
              </a:p>
              <a:p>
                <a:pPr marL="0" indent="0">
                  <a:buNone/>
                </a:pPr>
                <a14:m>
                  <m:oMathPara xmlns:m="http://schemas.openxmlformats.org/officeDocument/2006/math">
                    <m:oMathParaPr>
                      <m:jc m:val="centerGroup"/>
                    </m:oMathParaPr>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𝑐𝑜𝑛</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2</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𝑚𝑒𝑡𝑟𝑜𝑠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𝑐𝑎𝑙𝑎𝑑𝑜</m:t>
                          </m:r>
                        </m:sub>
                      </m:sSub>
                      <m:r>
                        <a:rPr lang="es-ES"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16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2</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1</m:t>
                      </m:r>
                      <m:d>
                        <m:dPr>
                          <m:ctrlPr>
                            <a:rPr lang="es-CL" i="1">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𝑡</m:t>
                              </m:r>
                            </m:num>
                            <m:den>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den>
                          </m:f>
                        </m:e>
                      </m:d>
                      <m:r>
                        <a:rPr lang="es-CL" i="1">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192</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𝑡</m:t>
                          </m:r>
                        </m:e>
                      </m:d>
                    </m:oMath>
                  </m:oMathPara>
                </a14:m>
                <a:endParaRPr lang="es-ES" dirty="0"/>
              </a:p>
              <a:p>
                <a:r>
                  <a:rPr lang="es-ES" dirty="0"/>
                  <a:t>Carga del pescante: </a:t>
                </a:r>
              </a:p>
              <a:p>
                <a:pPr marL="0" indent="0">
                  <a:buNone/>
                </a:pPr>
                <a14:m>
                  <m:oMathPara xmlns:m="http://schemas.openxmlformats.org/officeDocument/2006/math">
                    <m:oMathParaPr>
                      <m:jc m:val="centerGroup"/>
                    </m:oMathParaPr>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i="1">
                              <a:latin typeface="Cambria Math" panose="02040503050406030204" pitchFamily="18" charset="0"/>
                            </a:rPr>
                            <m:t>𝑓𝑙𝑜𝑡𝑎𝑛𝑑𝑜</m:t>
                          </m:r>
                          <m:r>
                            <a:rPr lang="es-CL" i="1">
                              <a:latin typeface="Cambria Math" panose="02040503050406030204" pitchFamily="18" charset="0"/>
                            </a:rPr>
                            <m:t> </m:t>
                          </m:r>
                          <m:r>
                            <a:rPr lang="es-CL" i="1">
                              <a:latin typeface="Cambria Math" panose="02040503050406030204" pitchFamily="18" charset="0"/>
                            </a:rPr>
                            <m:t>𝑙𝑖𝑏𝑟𝑒</m:t>
                          </m:r>
                        </m:sub>
                      </m:sSub>
                      <m:r>
                        <a:rPr lang="es-CL" b="0" i="1" smtClean="0">
                          <a:latin typeface="Cambria Math" panose="02040503050406030204" pitchFamily="18" charset="0"/>
                        </a:rPr>
                        <m:t>−</m:t>
                      </m:r>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i="1">
                              <a:latin typeface="Cambria Math" panose="02040503050406030204" pitchFamily="18" charset="0"/>
                              <a:ea typeface="Cambria Math" panose="02040503050406030204" pitchFamily="18" charset="0"/>
                            </a:rPr>
                            <m:t>𝑐𝑜𝑛</m:t>
                          </m:r>
                          <m:r>
                            <a:rPr lang="es-CL" i="1">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2</m:t>
                          </m:r>
                          <m:r>
                            <a:rPr lang="es-CL" i="1">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𝑚𝑒𝑡𝑟𝑜𝑠</m:t>
                          </m:r>
                          <m:r>
                            <a:rPr lang="es-CL" i="1">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𝑑𝑒</m:t>
                          </m:r>
                          <m:r>
                            <a:rPr lang="es-CL" i="1">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𝑐𝑎𝑙𝑎𝑑𝑜</m:t>
                          </m:r>
                        </m:sub>
                      </m:sSub>
                      <m:r>
                        <a:rPr lang="es-CL"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336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𝑡</m:t>
                          </m:r>
                        </m:e>
                      </m:d>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192</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144</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oMath>
                  </m:oMathPara>
                </a14:m>
                <a:endParaRPr lang="es-ES" dirty="0"/>
              </a:p>
              <a:p>
                <a:r>
                  <a:rPr lang="es-ES" dirty="0"/>
                  <a:t>Otra forma para calcular el esfuerzo del pescante con 2 m de calado = </a:t>
                </a:r>
                <a:endParaRPr lang="es-CL" i="1" dirty="0">
                  <a:latin typeface="Cambria Math" panose="02040503050406030204" pitchFamily="18" charset="0"/>
                </a:endParaRPr>
              </a:p>
              <a:p>
                <a:pPr marL="0" indent="0">
                  <a:lnSpc>
                    <a:spcPct val="130000"/>
                  </a:lnSpc>
                  <a:buNone/>
                </a:pPr>
                <a14:m>
                  <m:oMathPara xmlns:m="http://schemas.openxmlformats.org/officeDocument/2006/math">
                    <m:oMathParaPr>
                      <m:jc m:val="centerGroup"/>
                    </m:oMathParaPr>
                    <m:oMath xmlns:m="http://schemas.openxmlformats.org/officeDocument/2006/math">
                      <m:r>
                        <a:rPr lang="es-CL" i="1" dirty="0">
                          <a:latin typeface="Cambria Math" panose="02040503050406030204" pitchFamily="18" charset="0"/>
                        </a:rPr>
                        <m:t>𝐶𝑎𝑟𝑔𝑎</m:t>
                      </m:r>
                      <m:r>
                        <a:rPr lang="es-CL" i="1" dirty="0">
                          <a:latin typeface="Cambria Math" panose="02040503050406030204" pitchFamily="18" charset="0"/>
                        </a:rPr>
                        <m:t> </m:t>
                      </m:r>
                      <m:r>
                        <a:rPr lang="es-CL" i="1" dirty="0">
                          <a:latin typeface="Cambria Math" panose="02040503050406030204" pitchFamily="18" charset="0"/>
                        </a:rPr>
                        <m:t>𝑑𝑒𝑙</m:t>
                      </m:r>
                      <m:r>
                        <a:rPr lang="es-CL" i="1" dirty="0">
                          <a:latin typeface="Cambria Math" panose="02040503050406030204" pitchFamily="18" charset="0"/>
                        </a:rPr>
                        <m:t> </m:t>
                      </m:r>
                      <m:r>
                        <a:rPr lang="es-CL" i="1" dirty="0">
                          <a:latin typeface="Cambria Math" panose="02040503050406030204" pitchFamily="18" charset="0"/>
                        </a:rPr>
                        <m:t>𝑝𝑒𝑠𝑐𝑎𝑛𝑡𝑒</m:t>
                      </m:r>
                      <m:r>
                        <a:rPr lang="es-CL" i="1" dirty="0">
                          <a:latin typeface="Cambria Math" panose="02040503050406030204" pitchFamily="18" charset="0"/>
                        </a:rPr>
                        <m:t> =</m:t>
                      </m:r>
                      <m:r>
                        <a:rPr lang="es-CL" i="1" dirty="0">
                          <a:latin typeface="Cambria Math" panose="02040503050406030204" pitchFamily="18" charset="0"/>
                        </a:rPr>
                        <m:t>16</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 </m:t>
                      </m:r>
                      <m:r>
                        <a:rPr lang="es-ES" i="1" dirty="0">
                          <a:latin typeface="Cambria Math" panose="02040503050406030204" pitchFamily="18" charset="0"/>
                        </a:rPr>
                        <m:t>6</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m:t>
                      </m:r>
                      <m:r>
                        <a:rPr lang="es-ES" i="1" dirty="0">
                          <a:latin typeface="Cambria Math" panose="02040503050406030204" pitchFamily="18" charset="0"/>
                        </a:rPr>
                        <m:t>3</m:t>
                      </m:r>
                      <m:r>
                        <a:rPr lang="es-ES" i="1" dirty="0">
                          <a:latin typeface="Cambria Math" panose="02040503050406030204" pitchFamily="18" charset="0"/>
                        </a:rPr>
                        <m:t>,</m:t>
                      </m:r>
                      <m:r>
                        <a:rPr lang="es-ES" i="1" dirty="0">
                          <a:latin typeface="Cambria Math" panose="02040503050406030204" pitchFamily="18" charset="0"/>
                        </a:rPr>
                        <m:t>5</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 </m:t>
                      </m:r>
                      <m:r>
                        <a:rPr lang="es-ES" i="1" dirty="0">
                          <a:latin typeface="Cambria Math" panose="02040503050406030204" pitchFamily="18" charset="0"/>
                        </a:rPr>
                        <m:t>2</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m:t>
                      </m:r>
                      <m:r>
                        <a:rPr lang="es-CL" i="1" dirty="0">
                          <a:latin typeface="Cambria Math" panose="02040503050406030204" pitchFamily="18" charset="0"/>
                        </a:rPr>
                        <m:t>1</m:t>
                      </m:r>
                      <m:d>
                        <m:dPr>
                          <m:ctrlPr>
                            <a:rPr lang="es-CL" i="1" dirty="0">
                              <a:latin typeface="Cambria Math" panose="02040503050406030204" pitchFamily="18" charset="0"/>
                            </a:rPr>
                          </m:ctrlPr>
                        </m:dPr>
                        <m:e>
                          <m:f>
                            <m:fPr>
                              <m:ctrlPr>
                                <a:rPr lang="es-CL" i="1" dirty="0">
                                  <a:latin typeface="Cambria Math" panose="02040503050406030204" pitchFamily="18" charset="0"/>
                                </a:rPr>
                              </m:ctrlPr>
                            </m:fPr>
                            <m:num>
                              <m:r>
                                <a:rPr lang="es-CL" i="1" dirty="0">
                                  <a:latin typeface="Cambria Math" panose="02040503050406030204" pitchFamily="18" charset="0"/>
                                </a:rPr>
                                <m:t>𝑡</m:t>
                              </m:r>
                            </m:num>
                            <m:den>
                              <m:sSup>
                                <m:sSupPr>
                                  <m:ctrlPr>
                                    <a:rPr lang="es-CL"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r>
                        <a:rPr lang="es-CL" i="1" dirty="0">
                          <a:latin typeface="Cambria Math" panose="02040503050406030204" pitchFamily="18" charset="0"/>
                        </a:rPr>
                        <m:t>=</m:t>
                      </m:r>
                      <m:r>
                        <a:rPr lang="es-CL" i="1" dirty="0">
                          <a:latin typeface="Cambria Math" panose="02040503050406030204" pitchFamily="18" charset="0"/>
                        </a:rPr>
                        <m:t>144</m:t>
                      </m:r>
                      <m:d>
                        <m:dPr>
                          <m:ctrlPr>
                            <a:rPr lang="es-CL" i="1" dirty="0">
                              <a:latin typeface="Cambria Math" panose="02040503050406030204" pitchFamily="18" charset="0"/>
                            </a:rPr>
                          </m:ctrlPr>
                        </m:dPr>
                        <m:e>
                          <m:r>
                            <a:rPr lang="es-CL" i="1" dirty="0">
                              <a:latin typeface="Cambria Math" panose="02040503050406030204" pitchFamily="18" charset="0"/>
                            </a:rPr>
                            <m:t>𝑡</m:t>
                          </m:r>
                        </m:e>
                      </m:d>
                    </m:oMath>
                  </m:oMathPara>
                </a14:m>
                <a:endParaRPr lang="es-CL" i="1" dirty="0">
                  <a:latin typeface="Cambria Math" panose="02040503050406030204" pitchFamily="18" charset="0"/>
                </a:endParaRPr>
              </a:p>
              <a:p>
                <a:r>
                  <a:rPr lang="es-ES" dirty="0"/>
                  <a:t>Respuesta: 144 toneladas.</a:t>
                </a:r>
              </a:p>
            </p:txBody>
          </p:sp>
        </mc:Choice>
        <mc:Fallback xmlns="">
          <p:sp>
            <p:nvSpPr>
              <p:cNvPr id="99331" name="Rectangle 3"/>
              <p:cNvSpPr>
                <a:spLocks noGrp="1" noRot="1" noChangeAspect="1" noMove="1" noResize="1" noEditPoints="1" noAdjustHandles="1" noChangeArrowheads="1" noChangeShapeType="1" noTextEdit="1"/>
              </p:cNvSpPr>
              <p:nvPr>
                <p:ph type="body" idx="1"/>
              </p:nvPr>
            </p:nvSpPr>
            <p:spPr>
              <a:blipFill>
                <a:blip r:embed="rId2"/>
                <a:stretch>
                  <a:fillRect l="-114" t="-838"/>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323F4DD5-7913-E677-4E91-C6FF2D152FF6}"/>
              </a:ext>
            </a:extLst>
          </p:cNvPr>
          <p:cNvSpPr>
            <a:spLocks noGrp="1"/>
          </p:cNvSpPr>
          <p:nvPr>
            <p:ph type="dt" sz="half" idx="10"/>
          </p:nvPr>
        </p:nvSpPr>
        <p:spPr/>
        <p:txBody>
          <a:bodyPr/>
          <a:lstStyle/>
          <a:p>
            <a:fld id="{13354C25-FC65-465D-B746-7E732165DCE5}" type="datetime1">
              <a:rPr lang="es-CL" smtClean="0"/>
              <a:t>12-03-2024</a:t>
            </a:fld>
            <a:endParaRPr lang="en-US"/>
          </a:p>
        </p:txBody>
      </p:sp>
      <p:sp>
        <p:nvSpPr>
          <p:cNvPr id="3" name="Marcador de pie de página 2">
            <a:extLst>
              <a:ext uri="{FF2B5EF4-FFF2-40B4-BE49-F238E27FC236}">
                <a16:creationId xmlns:a16="http://schemas.microsoft.com/office/drawing/2014/main" id="{B8BBD3A0-AA59-7766-E7E8-2C39E674CD68}"/>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1</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6F1221D-A274-4AAA-A902-268CFA0FFA6C}" type="slidenum">
              <a:rPr lang="es-ES"/>
              <a:pPr/>
              <a:t>7</a:t>
            </a:fld>
            <a:endParaRPr lang="es-ES"/>
          </a:p>
        </p:txBody>
      </p:sp>
      <p:sp>
        <p:nvSpPr>
          <p:cNvPr id="116738" name="Rectangle 2"/>
          <p:cNvSpPr>
            <a:spLocks noGrp="1" noChangeArrowheads="1"/>
          </p:cNvSpPr>
          <p:nvPr>
            <p:ph type="title"/>
          </p:nvPr>
        </p:nvSpPr>
        <p:spPr/>
        <p:txBody>
          <a:bodyPr>
            <a:normAutofit/>
          </a:bodyPr>
          <a:lstStyle/>
          <a:p>
            <a:r>
              <a:rPr lang="es-ES" dirty="0"/>
              <a:t>Relación de densidad v/s Calado y Desplazamiento</a:t>
            </a:r>
          </a:p>
        </p:txBody>
      </p:sp>
      <p:sp>
        <p:nvSpPr>
          <p:cNvPr id="116739" name="Rectangle 3"/>
          <p:cNvSpPr>
            <a:spLocks noGrp="1" noChangeArrowheads="1"/>
          </p:cNvSpPr>
          <p:nvPr>
            <p:ph type="body" idx="1"/>
          </p:nvPr>
        </p:nvSpPr>
        <p:spPr/>
        <p:txBody>
          <a:bodyPr/>
          <a:lstStyle/>
          <a:p>
            <a:r>
              <a:rPr lang="es-ES" sz="2400" dirty="0"/>
              <a:t>Efecto del cambio de densidad del agua cuando el desplazamiento es constante.</a:t>
            </a:r>
          </a:p>
          <a:p>
            <a:pPr lvl="1"/>
            <a:r>
              <a:rPr lang="es-ES" sz="2000" dirty="0"/>
              <a:t>Cuando un buque se desplaza de agua de una densidad a otra, cambiará su calado.</a:t>
            </a:r>
          </a:p>
          <a:p>
            <a:pPr lvl="1"/>
            <a:r>
              <a:rPr lang="es-ES" sz="2000" dirty="0"/>
              <a:t>Esto se debe a que el buque desplaza la misma cantidad de masa de agua en cada caso.</a:t>
            </a:r>
          </a:p>
          <a:p>
            <a:pPr lvl="1">
              <a:spcBef>
                <a:spcPts val="600"/>
              </a:spcBef>
            </a:pPr>
            <a:r>
              <a:rPr lang="es-ES" sz="2000" dirty="0"/>
              <a:t>Como cambia la densidad del agua, el volumen de agua desplazada también variará</a:t>
            </a:r>
          </a:p>
          <a:p>
            <a:pPr lvl="2">
              <a:spcBef>
                <a:spcPts val="600"/>
              </a:spcBef>
            </a:pPr>
            <a:r>
              <a:rPr lang="es-ES" sz="1800" dirty="0"/>
              <a:t>Masa = Volumen x Densidad</a:t>
            </a:r>
          </a:p>
          <a:p>
            <a:pPr lvl="2">
              <a:spcBef>
                <a:spcPts val="600"/>
              </a:spcBef>
            </a:pPr>
            <a:r>
              <a:rPr lang="es-ES" sz="1800" dirty="0"/>
              <a:t>Si la densidad del agua aumenta, el volumen de agua desplazada disminuirá para mantener la masa constante y viceversa.</a:t>
            </a:r>
          </a:p>
        </p:txBody>
      </p:sp>
      <p:sp>
        <p:nvSpPr>
          <p:cNvPr id="2" name="Marcador de fecha 1">
            <a:extLst>
              <a:ext uri="{FF2B5EF4-FFF2-40B4-BE49-F238E27FC236}">
                <a16:creationId xmlns:a16="http://schemas.microsoft.com/office/drawing/2014/main" id="{4F370B1A-BA39-9B38-19F0-09F0F8610A46}"/>
              </a:ext>
            </a:extLst>
          </p:cNvPr>
          <p:cNvSpPr>
            <a:spLocks noGrp="1"/>
          </p:cNvSpPr>
          <p:nvPr>
            <p:ph type="dt" sz="half" idx="10"/>
          </p:nvPr>
        </p:nvSpPr>
        <p:spPr/>
        <p:txBody>
          <a:bodyPr/>
          <a:lstStyle/>
          <a:p>
            <a:fld id="{CCB2C6EE-4352-4289-A65B-7F2BAB311738}" type="datetime1">
              <a:rPr lang="es-CL" smtClean="0"/>
              <a:t>12-03-2024</a:t>
            </a:fld>
            <a:endParaRPr lang="en-US"/>
          </a:p>
        </p:txBody>
      </p:sp>
      <p:sp>
        <p:nvSpPr>
          <p:cNvPr id="3" name="Marcador de pie de página 2">
            <a:extLst>
              <a:ext uri="{FF2B5EF4-FFF2-40B4-BE49-F238E27FC236}">
                <a16:creationId xmlns:a16="http://schemas.microsoft.com/office/drawing/2014/main" id="{879A436D-6D63-78A4-2D92-340E832D280E}"/>
              </a:ext>
            </a:extLst>
          </p:cNvPr>
          <p:cNvSpPr>
            <a:spLocks noGrp="1"/>
          </p:cNvSpPr>
          <p:nvPr>
            <p:ph type="ftr" sz="quarter" idx="11"/>
          </p:nvPr>
        </p:nvSpPr>
        <p:spPr/>
        <p:txBody>
          <a:bodyPr/>
          <a:lstStyle/>
          <a:p>
            <a:r>
              <a:rPr lang="en-US"/>
              <a:t>Fundamentos de Estabildad UT 1</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6739">
                                            <p:txEl>
                                              <p:pRg st="1" end="1"/>
                                            </p:txEl>
                                          </p:spTgt>
                                        </p:tgtEl>
                                        <p:attrNameLst>
                                          <p:attrName>style.visibility</p:attrName>
                                        </p:attrNameLst>
                                      </p:cBhvr>
                                      <p:to>
                                        <p:strVal val="visible"/>
                                      </p:to>
                                    </p:set>
                                    <p:animEffect transition="in" filter="dissolve">
                                      <p:cBhvr>
                                        <p:cTn id="7" dur="500"/>
                                        <p:tgtEl>
                                          <p:spTgt spid="1167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6739">
                                            <p:txEl>
                                              <p:pRg st="2" end="2"/>
                                            </p:txEl>
                                          </p:spTgt>
                                        </p:tgtEl>
                                        <p:attrNameLst>
                                          <p:attrName>style.visibility</p:attrName>
                                        </p:attrNameLst>
                                      </p:cBhvr>
                                      <p:to>
                                        <p:strVal val="visible"/>
                                      </p:to>
                                    </p:set>
                                    <p:animEffect transition="in" filter="dissolve">
                                      <p:cBhvr>
                                        <p:cTn id="12" dur="500"/>
                                        <p:tgtEl>
                                          <p:spTgt spid="1167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6739">
                                            <p:txEl>
                                              <p:pRg st="3" end="3"/>
                                            </p:txEl>
                                          </p:spTgt>
                                        </p:tgtEl>
                                        <p:attrNameLst>
                                          <p:attrName>style.visibility</p:attrName>
                                        </p:attrNameLst>
                                      </p:cBhvr>
                                      <p:to>
                                        <p:strVal val="visible"/>
                                      </p:to>
                                    </p:set>
                                    <p:animEffect transition="in" filter="dissolve">
                                      <p:cBhvr>
                                        <p:cTn id="17" dur="500"/>
                                        <p:tgtEl>
                                          <p:spTgt spid="11673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16739">
                                            <p:txEl>
                                              <p:pRg st="4" end="4"/>
                                            </p:txEl>
                                          </p:spTgt>
                                        </p:tgtEl>
                                        <p:attrNameLst>
                                          <p:attrName>style.visibility</p:attrName>
                                        </p:attrNameLst>
                                      </p:cBhvr>
                                      <p:to>
                                        <p:strVal val="visible"/>
                                      </p:to>
                                    </p:set>
                                    <p:animEffect transition="in" filter="dissolve">
                                      <p:cBhvr>
                                        <p:cTn id="22" dur="500"/>
                                        <p:tgtEl>
                                          <p:spTgt spid="11673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16739">
                                            <p:txEl>
                                              <p:pRg st="5" end="5"/>
                                            </p:txEl>
                                          </p:spTgt>
                                        </p:tgtEl>
                                        <p:attrNameLst>
                                          <p:attrName>style.visibility</p:attrName>
                                        </p:attrNameLst>
                                      </p:cBhvr>
                                      <p:to>
                                        <p:strVal val="visible"/>
                                      </p:to>
                                    </p:set>
                                    <p:animEffect transition="in" filter="dissolve">
                                      <p:cBhvr>
                                        <p:cTn id="27" dur="500"/>
                                        <p:tgtEl>
                                          <p:spTgt spid="1167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598B99-6E12-D88C-955E-7E9934785156}"/>
              </a:ext>
            </a:extLst>
          </p:cNvPr>
          <p:cNvSpPr>
            <a:spLocks noGrp="1"/>
          </p:cNvSpPr>
          <p:nvPr>
            <p:ph type="title"/>
          </p:nvPr>
        </p:nvSpPr>
        <p:spPr/>
        <p:txBody>
          <a:bodyPr/>
          <a:lstStyle/>
          <a:p>
            <a:r>
              <a:rPr lang="es-MX" dirty="0"/>
              <a:t>Relación de densidad v/s Calado y Desplazamiento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AC71A0B-D3F7-2825-8043-F57D8196D03E}"/>
                  </a:ext>
                </a:extLst>
              </p:cNvPr>
              <p:cNvSpPr>
                <a:spLocks noGrp="1"/>
              </p:cNvSpPr>
              <p:nvPr>
                <p:ph idx="1"/>
              </p:nvPr>
            </p:nvSpPr>
            <p:spPr/>
            <p:txBody>
              <a:bodyPr>
                <a:normAutofit fontScale="85000" lnSpcReduction="10000"/>
              </a:bodyPr>
              <a:lstStyle/>
              <a:p>
                <a:r>
                  <a:rPr lang="es-ES" dirty="0"/>
                  <a:t>Para artefactos navales con casco de forma rectangular - Sea 1 para valores nuevos y 2 valores anteriores.</a:t>
                </a:r>
              </a:p>
              <a:p>
                <a:pPr lvl="1"/>
                <a14:m>
                  <m:oMath xmlns:m="http://schemas.openxmlformats.org/officeDocument/2006/math">
                    <m:sSub>
                      <m:sSubPr>
                        <m:ctrlPr>
                          <a:rPr lang="es-ES" i="1" dirty="0">
                            <a:latin typeface="Cambria Math" panose="02040503050406030204" pitchFamily="18" charset="0"/>
                          </a:rPr>
                        </m:ctrlPr>
                      </m:sSubPr>
                      <m:e>
                        <m:r>
                          <a:rPr lang="es-ES" i="1" dirty="0">
                            <a:latin typeface="Cambria Math" panose="02040503050406030204" pitchFamily="18" charset="0"/>
                          </a:rPr>
                          <m:t>𝑀𝑎𝑠𝑎</m:t>
                        </m:r>
                        <m:r>
                          <a:rPr lang="es-ES" i="1" dirty="0">
                            <a:latin typeface="Cambria Math" panose="02040503050406030204" pitchFamily="18" charset="0"/>
                          </a:rPr>
                          <m:t> </m:t>
                        </m:r>
                        <m:r>
                          <a:rPr lang="es-ES" i="1" dirty="0">
                            <a:latin typeface="Cambria Math" panose="02040503050406030204" pitchFamily="18" charset="0"/>
                          </a:rPr>
                          <m:t>𝑑𝑒</m:t>
                        </m:r>
                        <m:r>
                          <a:rPr lang="es-ES" i="1" dirty="0">
                            <a:latin typeface="Cambria Math" panose="02040503050406030204" pitchFamily="18" charset="0"/>
                          </a:rPr>
                          <m:t> </m:t>
                        </m:r>
                        <m:r>
                          <a:rPr lang="es-ES" i="1" dirty="0">
                            <a:latin typeface="Cambria Math" panose="02040503050406030204" pitchFamily="18" charset="0"/>
                          </a:rPr>
                          <m:t>𝑎𝑔𝑢𝑎</m:t>
                        </m:r>
                        <m:r>
                          <a:rPr lang="es-ES" i="1" dirty="0">
                            <a:latin typeface="Cambria Math" panose="02040503050406030204" pitchFamily="18" charset="0"/>
                          </a:rPr>
                          <m:t> </m:t>
                        </m:r>
                        <m:r>
                          <a:rPr lang="es-ES" i="1" dirty="0">
                            <a:latin typeface="Cambria Math" panose="02040503050406030204" pitchFamily="18" charset="0"/>
                          </a:rPr>
                          <m:t>𝑑𝑒𝑠𝑝𝑙𝑎𝑧𝑎𝑑𝑎</m:t>
                        </m:r>
                      </m:e>
                      <m:sub>
                        <m:r>
                          <a:rPr lang="es-ES" i="1" dirty="0">
                            <a:latin typeface="Cambria Math" panose="02040503050406030204" pitchFamily="18" charset="0"/>
                          </a:rPr>
                          <m:t>1</m:t>
                        </m:r>
                      </m:sub>
                    </m:sSub>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rPr>
                          <m:t>𝑀𝑎𝑠𝑎</m:t>
                        </m:r>
                        <m:r>
                          <a:rPr lang="es-ES" i="1" dirty="0">
                            <a:latin typeface="Cambria Math" panose="02040503050406030204" pitchFamily="18" charset="0"/>
                          </a:rPr>
                          <m:t> </m:t>
                        </m:r>
                        <m:r>
                          <a:rPr lang="es-ES" i="1" dirty="0">
                            <a:latin typeface="Cambria Math" panose="02040503050406030204" pitchFamily="18" charset="0"/>
                          </a:rPr>
                          <m:t>𝑑𝑒</m:t>
                        </m:r>
                        <m:r>
                          <a:rPr lang="es-ES" i="1" dirty="0">
                            <a:latin typeface="Cambria Math" panose="02040503050406030204" pitchFamily="18" charset="0"/>
                          </a:rPr>
                          <m:t> </m:t>
                        </m:r>
                        <m:r>
                          <a:rPr lang="es-ES" i="1" dirty="0">
                            <a:latin typeface="Cambria Math" panose="02040503050406030204" pitchFamily="18" charset="0"/>
                          </a:rPr>
                          <m:t>𝑎𝑔𝑢𝑎</m:t>
                        </m:r>
                        <m:r>
                          <a:rPr lang="es-ES" i="1" dirty="0">
                            <a:latin typeface="Cambria Math" panose="02040503050406030204" pitchFamily="18" charset="0"/>
                          </a:rPr>
                          <m:t> </m:t>
                        </m:r>
                        <m:r>
                          <a:rPr lang="es-ES" i="1" dirty="0">
                            <a:latin typeface="Cambria Math" panose="02040503050406030204" pitchFamily="18" charset="0"/>
                          </a:rPr>
                          <m:t>𝑑𝑒𝑠𝑝𝑙𝑎𝑧𝑎𝑑𝑎</m:t>
                        </m:r>
                      </m:e>
                      <m:sub>
                        <m:r>
                          <a:rPr lang="es-CL" i="1" dirty="0">
                            <a:latin typeface="Cambria Math" panose="02040503050406030204" pitchFamily="18" charset="0"/>
                          </a:rPr>
                          <m:t>2</m:t>
                        </m:r>
                      </m:sub>
                    </m:sSub>
                  </m:oMath>
                </a14:m>
                <a:endParaRPr lang="es-ES" dirty="0"/>
              </a:p>
              <a:p>
                <a:pPr lvl="1">
                  <a:spcBef>
                    <a:spcPts val="600"/>
                  </a:spcBef>
                </a:pPr>
                <a14:m>
                  <m:oMath xmlns:m="http://schemas.openxmlformats.org/officeDocument/2006/math">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ES" i="1" dirty="0">
                            <a:latin typeface="Cambria Math" panose="02040503050406030204" pitchFamily="18" charset="0"/>
                          </a:rPr>
                          <m:t>1</m:t>
                        </m:r>
                      </m:sub>
                    </m:sSub>
                    <m:r>
                      <a:rPr lang="es-ES" i="1" dirty="0">
                        <a:latin typeface="Cambria Math" panose="02040503050406030204" pitchFamily="18" charset="0"/>
                      </a:rPr>
                      <m:t> </m:t>
                    </m:r>
                    <m:r>
                      <a:rPr lang="es-ES" i="1" dirty="0">
                        <a:latin typeface="Cambria Math" panose="02040503050406030204" pitchFamily="18" charset="0"/>
                      </a:rPr>
                      <m:t>𝑥</m:t>
                    </m:r>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r>
                      <a:rPr lang="es-ES" i="1" dirty="0">
                        <a:latin typeface="Cambria Math" panose="02040503050406030204" pitchFamily="18" charset="0"/>
                      </a:rPr>
                      <m:t>=</m:t>
                    </m:r>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CL" i="1" dirty="0">
                            <a:latin typeface="Cambria Math" panose="02040503050406030204" pitchFamily="18" charset="0"/>
                          </a:rPr>
                          <m:t>2</m:t>
                        </m:r>
                      </m:sub>
                    </m:sSub>
                    <m:r>
                      <a:rPr lang="es-ES" i="1" dirty="0">
                        <a:latin typeface="Cambria Math" panose="02040503050406030204" pitchFamily="18" charset="0"/>
                      </a:rPr>
                      <m:t> </m:t>
                    </m:r>
                    <m:r>
                      <a:rPr lang="es-ES" i="1" dirty="0">
                        <a:latin typeface="Cambria Math" panose="02040503050406030204" pitchFamily="18" charset="0"/>
                      </a:rPr>
                      <m:t>𝑥</m:t>
                    </m:r>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oMath>
                </a14:m>
                <a:endParaRPr lang="es-ES" dirty="0"/>
              </a:p>
              <a:p>
                <a:pPr lvl="1">
                  <a:spcBef>
                    <a:spcPts val="600"/>
                  </a:spcBef>
                </a:pPr>
                <a14:m>
                  <m:oMath xmlns:m="http://schemas.openxmlformats.org/officeDocument/2006/math">
                    <m:f>
                      <m:fPr>
                        <m:ctrlPr>
                          <a:rPr lang="es-ES" i="1">
                            <a:latin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ES" i="1" dirty="0">
                                <a:latin typeface="Cambria Math" panose="02040503050406030204" pitchFamily="18" charset="0"/>
                              </a:rPr>
                              <m:t>1</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CL" i="1" dirty="0">
                                <a:latin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a14:m>
                <a:endParaRPr lang="es-ES" dirty="0"/>
              </a:p>
              <a:p>
                <a:pPr marL="393192" lvl="1" indent="0">
                  <a:spcBef>
                    <a:spcPts val="600"/>
                  </a:spcBef>
                  <a:buNone/>
                </a:pPr>
                <a:r>
                  <a:rPr lang="es-ES" dirty="0"/>
                  <a:t>Pero Volumen es Largo x Ancho x Calado</a:t>
                </a:r>
              </a:p>
              <a:p>
                <a:pPr lvl="1"/>
                <a:r>
                  <a:rPr lang="es-ES" dirty="0"/>
                  <a:t>Luego:</a:t>
                </a:r>
                <a:br>
                  <a:rPr lang="es-ES" dirty="0"/>
                </a:br>
                <a14:m>
                  <m:oMath xmlns:m="http://schemas.openxmlformats.org/officeDocument/2006/math">
                    <m:f>
                      <m:fPr>
                        <m:ctrlPr>
                          <a:rPr lang="es-ES" i="1">
                            <a:latin typeface="Cambria Math" panose="02040503050406030204" pitchFamily="18" charset="0"/>
                          </a:rPr>
                        </m:ctrlPr>
                      </m:fPr>
                      <m:num>
                        <m:r>
                          <a:rPr lang="es-CL" i="1">
                            <a:latin typeface="Cambria Math" panose="02040503050406030204" pitchFamily="18" charset="0"/>
                          </a:rPr>
                          <m:t>𝐿</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𝑀</m:t>
                        </m:r>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1</m:t>
                            </m:r>
                          </m:sub>
                        </m:sSub>
                      </m:num>
                      <m:den>
                        <m:r>
                          <a:rPr lang="es-CL" i="1">
                            <a:latin typeface="Cambria Math" panose="02040503050406030204" pitchFamily="18" charset="0"/>
                          </a:rPr>
                          <m:t>𝐿</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𝑀</m:t>
                        </m:r>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a14:m>
                <a:endParaRPr lang="es-ES" dirty="0"/>
              </a:p>
              <a:p>
                <a:pPr marL="393192" lvl="1" indent="0" algn="ctr">
                  <a:buNone/>
                </a:pPr>
                <a:endParaRPr lang="es-ES" dirty="0"/>
              </a:p>
              <a:p>
                <a:pPr marL="393192" lvl="1" indent="0" algn="ctr">
                  <a:buNone/>
                </a:pPr>
                <a14:m>
                  <m:oMathPara xmlns:m="http://schemas.openxmlformats.org/officeDocument/2006/math">
                    <m:oMathParaPr>
                      <m:jc m:val="centerGroup"/>
                    </m:oMathParaPr>
                    <m:oMath xmlns:m="http://schemas.openxmlformats.org/officeDocument/2006/math">
                      <m:f>
                        <m:fPr>
                          <m:ctrlPr>
                            <a:rPr lang="es-ES" i="1">
                              <a:latin typeface="Cambria Math" panose="02040503050406030204" pitchFamily="18" charset="0"/>
                            </a:rPr>
                          </m:ctrlPr>
                        </m:fPr>
                        <m:num>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1</m:t>
                              </m:r>
                            </m:sub>
                          </m:sSub>
                        </m:num>
                        <m:den>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m:oMathPara>
                </a14:m>
                <a:endParaRPr lang="es-ES" dirty="0"/>
              </a:p>
              <a:p>
                <a:endParaRPr lang="es-CL" dirty="0"/>
              </a:p>
            </p:txBody>
          </p:sp>
        </mc:Choice>
        <mc:Fallback xmlns="">
          <p:sp>
            <p:nvSpPr>
              <p:cNvPr id="3" name="Marcador de contenido 2">
                <a:extLst>
                  <a:ext uri="{FF2B5EF4-FFF2-40B4-BE49-F238E27FC236}">
                    <a16:creationId xmlns:a16="http://schemas.microsoft.com/office/drawing/2014/main" id="{5AC71A0B-D3F7-2825-8043-F57D8196D03E}"/>
                  </a:ext>
                </a:extLst>
              </p:cNvPr>
              <p:cNvSpPr>
                <a:spLocks noGrp="1" noRot="1" noChangeAspect="1" noMove="1" noResize="1" noEditPoints="1" noAdjustHandles="1" noChangeArrowheads="1" noChangeShapeType="1" noTextEdit="1"/>
              </p:cNvSpPr>
              <p:nvPr>
                <p:ph idx="1"/>
              </p:nvPr>
            </p:nvSpPr>
            <p:spPr>
              <a:blipFill>
                <a:blip r:embed="rId2"/>
                <a:stretch>
                  <a:fillRect l="-285" t="-503"/>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C6801672-CC49-3D23-48C1-0D3E9DA295AB}"/>
              </a:ext>
            </a:extLst>
          </p:cNvPr>
          <p:cNvSpPr>
            <a:spLocks noGrp="1"/>
          </p:cNvSpPr>
          <p:nvPr>
            <p:ph type="dt" sz="half" idx="10"/>
          </p:nvPr>
        </p:nvSpPr>
        <p:spPr/>
        <p:txBody>
          <a:bodyPr/>
          <a:lstStyle/>
          <a:p>
            <a:fld id="{2383B10C-EB62-4EFA-B958-74B76DA90705}" type="datetime1">
              <a:rPr lang="es-CL" smtClean="0"/>
              <a:t>12-03-2024</a:t>
            </a:fld>
            <a:endParaRPr lang="en-US"/>
          </a:p>
        </p:txBody>
      </p:sp>
      <p:sp>
        <p:nvSpPr>
          <p:cNvPr id="5" name="Marcador de pie de página 4">
            <a:extLst>
              <a:ext uri="{FF2B5EF4-FFF2-40B4-BE49-F238E27FC236}">
                <a16:creationId xmlns:a16="http://schemas.microsoft.com/office/drawing/2014/main" id="{92E91C8F-65D4-8462-8D22-9F34D912D698}"/>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DBFEC23A-F9CE-CFDF-0D67-DE16AA316C5D}"/>
              </a:ext>
            </a:extLst>
          </p:cNvPr>
          <p:cNvSpPr>
            <a:spLocks noGrp="1"/>
          </p:cNvSpPr>
          <p:nvPr>
            <p:ph type="sldNum" sz="quarter" idx="12"/>
          </p:nvPr>
        </p:nvSpPr>
        <p:spPr/>
        <p:txBody>
          <a:bodyPr/>
          <a:lstStyle/>
          <a:p>
            <a:fld id="{87E7843D-FF13-4365-9478-9625B70A2705}" type="slidenum">
              <a:rPr lang="en-US" smtClean="0"/>
              <a:t>8</a:t>
            </a:fld>
            <a:endParaRPr lang="en-US"/>
          </a:p>
        </p:txBody>
      </p:sp>
      <p:sp>
        <p:nvSpPr>
          <p:cNvPr id="7" name="Rectangle 2">
            <a:extLst>
              <a:ext uri="{FF2B5EF4-FFF2-40B4-BE49-F238E27FC236}">
                <a16:creationId xmlns:a16="http://schemas.microsoft.com/office/drawing/2014/main" id="{3F193282-B11D-A4E9-01A0-924B14A0CD7E}"/>
              </a:ext>
            </a:extLst>
          </p:cNvPr>
          <p:cNvSpPr>
            <a:spLocks noChangeArrowheads="1"/>
          </p:cNvSpPr>
          <p:nvPr/>
        </p:nvSpPr>
        <p:spPr bwMode="auto">
          <a:xfrm>
            <a:off x="4804956" y="4999782"/>
            <a:ext cx="2016224" cy="7620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Tree>
    <p:extLst>
      <p:ext uri="{BB962C8B-B14F-4D97-AF65-F5344CB8AC3E}">
        <p14:creationId xmlns:p14="http://schemas.microsoft.com/office/powerpoint/2010/main" val="4226922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3623C41D-F15B-4B09-88F8-1C74E8BE6E06}" type="slidenum">
              <a:rPr lang="es-ES"/>
              <a:pPr/>
              <a:t>9</a:t>
            </a:fld>
            <a:endParaRPr lang="es-ES"/>
          </a:p>
        </p:txBody>
      </p:sp>
      <p:sp>
        <p:nvSpPr>
          <p:cNvPr id="120834" name="Rectangle 2"/>
          <p:cNvSpPr>
            <a:spLocks noGrp="1" noChangeArrowheads="1"/>
          </p:cNvSpPr>
          <p:nvPr>
            <p:ph type="title"/>
          </p:nvPr>
        </p:nvSpPr>
        <p:spPr/>
        <p:txBody>
          <a:bodyPr/>
          <a:lstStyle/>
          <a:p>
            <a:r>
              <a:rPr lang="es-ES"/>
              <a:t>Ejercicio</a:t>
            </a:r>
          </a:p>
        </p:txBody>
      </p:sp>
      <p:sp>
        <p:nvSpPr>
          <p:cNvPr id="120835" name="Rectangle 3"/>
          <p:cNvSpPr>
            <a:spLocks noGrp="1" noChangeArrowheads="1"/>
          </p:cNvSpPr>
          <p:nvPr>
            <p:ph type="body" idx="1"/>
          </p:nvPr>
        </p:nvSpPr>
        <p:spPr/>
        <p:txBody>
          <a:bodyPr/>
          <a:lstStyle/>
          <a:p>
            <a:r>
              <a:rPr lang="es-ES" dirty="0"/>
              <a:t>Un artefacto naval de forma de caja tiene un calado medio de 2.1 metros. Flota en agua de densidad 1020 kg/m</a:t>
            </a:r>
            <a:r>
              <a:rPr lang="es-ES" baseline="30000" dirty="0"/>
              <a:t>3</a:t>
            </a:r>
            <a:r>
              <a:rPr lang="es-ES" dirty="0"/>
              <a:t>. Encontrar su calado medio para un desplazamiento de  misma masa, flotando en agua salada de densidad 1025 kg/m</a:t>
            </a:r>
            <a:r>
              <a:rPr lang="es-ES" baseline="30000" dirty="0"/>
              <a:t>3</a:t>
            </a:r>
            <a:r>
              <a:rPr lang="es-ES" dirty="0"/>
              <a:t>.</a:t>
            </a:r>
          </a:p>
        </p:txBody>
      </p:sp>
      <p:sp>
        <p:nvSpPr>
          <p:cNvPr id="2" name="Marcador de fecha 1">
            <a:extLst>
              <a:ext uri="{FF2B5EF4-FFF2-40B4-BE49-F238E27FC236}">
                <a16:creationId xmlns:a16="http://schemas.microsoft.com/office/drawing/2014/main" id="{39562B92-2ECE-8C37-E206-DE239AE3512F}"/>
              </a:ext>
            </a:extLst>
          </p:cNvPr>
          <p:cNvSpPr>
            <a:spLocks noGrp="1"/>
          </p:cNvSpPr>
          <p:nvPr>
            <p:ph type="dt" sz="half" idx="10"/>
          </p:nvPr>
        </p:nvSpPr>
        <p:spPr/>
        <p:txBody>
          <a:bodyPr/>
          <a:lstStyle/>
          <a:p>
            <a:fld id="{D9C76430-EB8E-40C5-B196-0653AB0520AC}" type="datetime1">
              <a:rPr lang="es-CL" smtClean="0"/>
              <a:t>12-03-2024</a:t>
            </a:fld>
            <a:endParaRPr lang="en-US"/>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B6CD2538-9F90-4E99-9BD1-AB5EAC6BE6AA}" type="slidenum">
              <a:rPr lang="es-ES"/>
              <a:pPr/>
              <a:t>10</a:t>
            </a:fld>
            <a:endParaRPr lang="es-ES"/>
          </a:p>
        </p:txBody>
      </p:sp>
      <p:sp>
        <p:nvSpPr>
          <p:cNvPr id="121858" name="Rectangle 2"/>
          <p:cNvSpPr>
            <a:spLocks noGrp="1" noChangeArrowheads="1"/>
          </p:cNvSpPr>
          <p:nvPr>
            <p:ph type="title"/>
          </p:nvPr>
        </p:nvSpPr>
        <p:spPr/>
        <p:txBody>
          <a:bodyPr/>
          <a:lstStyle/>
          <a:p>
            <a:r>
              <a:rPr lang="es-ES" dirty="0"/>
              <a:t>Solución</a:t>
            </a:r>
          </a:p>
        </p:txBody>
      </p:sp>
      <mc:AlternateContent xmlns:mc="http://schemas.openxmlformats.org/markup-compatibility/2006" xmlns:a14="http://schemas.microsoft.com/office/drawing/2010/main">
        <mc:Choice Requires="a14">
          <p:sp>
            <p:nvSpPr>
              <p:cNvPr id="121859" name="Rectangle 3"/>
              <p:cNvSpPr>
                <a:spLocks noGrp="1" noChangeArrowheads="1"/>
              </p:cNvSpPr>
              <p:nvPr>
                <p:ph type="body" idx="1"/>
              </p:nvPr>
            </p:nvSpPr>
            <p:spPr/>
            <p:txBody>
              <a:bodyPr>
                <a:normAutofit/>
              </a:bodyPr>
              <a:lstStyle/>
              <a:p>
                <a:pPr lvl="1">
                  <a:spcAft>
                    <a:spcPts val="600"/>
                  </a:spcAft>
                </a:pPr>
                <a14:m>
                  <m:oMath xmlns:m="http://schemas.openxmlformats.org/officeDocument/2006/math">
                    <m:f>
                      <m:fPr>
                        <m:ctrlPr>
                          <a:rPr lang="es-ES" sz="2800" i="1">
                            <a:latin typeface="Cambria Math" panose="02040503050406030204" pitchFamily="18" charset="0"/>
                            <a:ea typeface="Cambria Math" panose="02040503050406030204" pitchFamily="18" charset="0"/>
                          </a:rPr>
                        </m:ctrlPr>
                      </m:fPr>
                      <m:num>
                        <m:sSub>
                          <m:sSubPr>
                            <m:ctrlPr>
                              <a:rPr lang="es-CL" sz="2800" i="1">
                                <a:latin typeface="Cambria Math" panose="02040503050406030204" pitchFamily="18" charset="0"/>
                                <a:ea typeface="Cambria Math" panose="02040503050406030204" pitchFamily="18" charset="0"/>
                              </a:rPr>
                            </m:ctrlPr>
                          </m:sSubPr>
                          <m:e>
                            <m:r>
                              <a:rPr lang="es-CL" sz="2800" i="1">
                                <a:latin typeface="Cambria Math" panose="02040503050406030204" pitchFamily="18" charset="0"/>
                                <a:ea typeface="Cambria Math" panose="02040503050406030204" pitchFamily="18" charset="0"/>
                              </a:rPr>
                              <m:t>𝐶𝑎𝑙𝑎𝑑𝑜</m:t>
                            </m:r>
                          </m:e>
                          <m:sub>
                            <m:r>
                              <a:rPr lang="es-CL" sz="2800" i="1">
                                <a:latin typeface="Cambria Math" panose="02040503050406030204" pitchFamily="18" charset="0"/>
                                <a:ea typeface="Cambria Math" panose="02040503050406030204" pitchFamily="18" charset="0"/>
                              </a:rPr>
                              <m:t>𝑛𝑢𝑒𝑣𝑜</m:t>
                            </m:r>
                          </m:sub>
                        </m:sSub>
                      </m:num>
                      <m:den>
                        <m:sSub>
                          <m:sSubPr>
                            <m:ctrlPr>
                              <a:rPr lang="es-CL" sz="2800" i="1">
                                <a:latin typeface="Cambria Math" panose="02040503050406030204" pitchFamily="18" charset="0"/>
                                <a:ea typeface="Cambria Math" panose="02040503050406030204" pitchFamily="18" charset="0"/>
                              </a:rPr>
                            </m:ctrlPr>
                          </m:sSubPr>
                          <m:e>
                            <m:r>
                              <a:rPr lang="es-CL" sz="2800" i="1">
                                <a:latin typeface="Cambria Math" panose="02040503050406030204" pitchFamily="18" charset="0"/>
                                <a:ea typeface="Cambria Math" panose="02040503050406030204" pitchFamily="18" charset="0"/>
                              </a:rPr>
                              <m:t>𝐶𝑎𝑙𝑎𝑑𝑜</m:t>
                            </m:r>
                          </m:e>
                          <m:sub>
                            <m:r>
                              <a:rPr lang="es-CL" sz="2800" i="1">
                                <a:latin typeface="Cambria Math" panose="02040503050406030204" pitchFamily="18" charset="0"/>
                                <a:ea typeface="Cambria Math" panose="02040503050406030204" pitchFamily="18" charset="0"/>
                              </a:rPr>
                              <m:t>𝑖𝑛𝑖𝑐𝑖𝑎𝑙</m:t>
                            </m:r>
                          </m:sub>
                        </m:sSub>
                      </m:den>
                    </m:f>
                    <m:r>
                      <a:rPr lang="es-ES" sz="2800" i="1">
                        <a:latin typeface="Cambria Math" panose="02040503050406030204" pitchFamily="18" charset="0"/>
                        <a:ea typeface="Cambria Math" panose="02040503050406030204" pitchFamily="18" charset="0"/>
                      </a:rPr>
                      <m:t>=</m:t>
                    </m:r>
                    <m:f>
                      <m:fPr>
                        <m:ctrlPr>
                          <a:rPr lang="es-ES" sz="2800" i="1">
                            <a:latin typeface="Cambria Math" panose="02040503050406030204" pitchFamily="18" charset="0"/>
                            <a:ea typeface="Cambria Math" panose="02040503050406030204" pitchFamily="18" charset="0"/>
                          </a:rPr>
                        </m:ctrlPr>
                      </m:fPr>
                      <m:num>
                        <m:sSub>
                          <m:sSubPr>
                            <m:ctrlPr>
                              <a:rPr lang="es-ES" sz="2800" i="1" dirty="0">
                                <a:latin typeface="Cambria Math" panose="02040503050406030204" pitchFamily="18" charset="0"/>
                                <a:ea typeface="Cambria Math" panose="02040503050406030204" pitchFamily="18" charset="0"/>
                              </a:rPr>
                            </m:ctrlPr>
                          </m:sSubPr>
                          <m:e>
                            <m:r>
                              <a:rPr lang="es-ES" sz="2800" i="1" dirty="0">
                                <a:latin typeface="Cambria Math" panose="02040503050406030204" pitchFamily="18" charset="0"/>
                                <a:ea typeface="Cambria Math" panose="02040503050406030204" pitchFamily="18" charset="0"/>
                              </a:rPr>
                              <m:t>𝜌</m:t>
                            </m:r>
                          </m:e>
                          <m:sub>
                            <m:r>
                              <a:rPr lang="es-CL" sz="2800" i="1" dirty="0">
                                <a:latin typeface="Cambria Math" panose="02040503050406030204" pitchFamily="18" charset="0"/>
                                <a:ea typeface="Cambria Math" panose="02040503050406030204" pitchFamily="18" charset="0"/>
                              </a:rPr>
                              <m:t>𝑖𝑛𝑖𝑐𝑖𝑎𝑙</m:t>
                            </m:r>
                          </m:sub>
                        </m:sSub>
                      </m:num>
                      <m:den>
                        <m:sSub>
                          <m:sSubPr>
                            <m:ctrlPr>
                              <a:rPr lang="es-ES" sz="2800" i="1" dirty="0">
                                <a:latin typeface="Cambria Math" panose="02040503050406030204" pitchFamily="18" charset="0"/>
                                <a:ea typeface="Cambria Math" panose="02040503050406030204" pitchFamily="18" charset="0"/>
                              </a:rPr>
                            </m:ctrlPr>
                          </m:sSubPr>
                          <m:e>
                            <m:r>
                              <a:rPr lang="es-ES" sz="2800" i="1" dirty="0">
                                <a:latin typeface="Cambria Math" panose="02040503050406030204" pitchFamily="18" charset="0"/>
                                <a:ea typeface="Cambria Math" panose="02040503050406030204" pitchFamily="18" charset="0"/>
                              </a:rPr>
                              <m:t>𝜌</m:t>
                            </m:r>
                          </m:e>
                          <m:sub>
                            <m:r>
                              <a:rPr lang="es-CL" sz="2800" i="1" dirty="0">
                                <a:latin typeface="Cambria Math" panose="02040503050406030204" pitchFamily="18" charset="0"/>
                                <a:ea typeface="Cambria Math" panose="02040503050406030204" pitchFamily="18" charset="0"/>
                              </a:rPr>
                              <m:t>𝑛𝑢𝑒𝑣𝑎</m:t>
                            </m:r>
                          </m:sub>
                        </m:sSub>
                      </m:den>
                    </m:f>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sSub>
                          <m:sSubPr>
                            <m:ctrlPr>
                              <a:rPr lang="es-ES" sz="2400" i="1" dirty="0">
                                <a:latin typeface="Cambria Math" panose="02040503050406030204" pitchFamily="18" charset="0"/>
                                <a:ea typeface="Cambria Math" panose="02040503050406030204" pitchFamily="18" charset="0"/>
                              </a:rPr>
                            </m:ctrlPr>
                          </m:sSubPr>
                          <m:e>
                            <m:r>
                              <a:rPr lang="es-ES" sz="2400" i="1" dirty="0">
                                <a:latin typeface="Cambria Math" panose="02040503050406030204" pitchFamily="18" charset="0"/>
                                <a:ea typeface="Cambria Math" panose="02040503050406030204" pitchFamily="18" charset="0"/>
                              </a:rPr>
                              <m:t>𝜌</m:t>
                            </m:r>
                          </m:e>
                          <m:sub>
                            <m:r>
                              <a:rPr lang="es-CL" sz="2400" i="1" dirty="0">
                                <a:latin typeface="Cambria Math" panose="02040503050406030204" pitchFamily="18" charset="0"/>
                                <a:ea typeface="Cambria Math" panose="02040503050406030204" pitchFamily="18" charset="0"/>
                              </a:rPr>
                              <m:t>𝑖𝑛𝑖𝑐𝑖𝑎𝑙</m:t>
                            </m:r>
                          </m:sub>
                        </m:sSub>
                      </m:num>
                      <m:den>
                        <m:sSub>
                          <m:sSubPr>
                            <m:ctrlPr>
                              <a:rPr lang="es-ES" sz="2400" i="1" dirty="0">
                                <a:latin typeface="Cambria Math" panose="02040503050406030204" pitchFamily="18" charset="0"/>
                                <a:ea typeface="Cambria Math" panose="02040503050406030204" pitchFamily="18" charset="0"/>
                              </a:rPr>
                            </m:ctrlPr>
                          </m:sSubPr>
                          <m:e>
                            <m:r>
                              <a:rPr lang="es-ES" sz="2400" i="1" dirty="0">
                                <a:latin typeface="Cambria Math" panose="02040503050406030204" pitchFamily="18" charset="0"/>
                                <a:ea typeface="Cambria Math" panose="02040503050406030204" pitchFamily="18" charset="0"/>
                              </a:rPr>
                              <m:t>𝜌</m:t>
                            </m:r>
                          </m:e>
                          <m:sub>
                            <m:r>
                              <a:rPr lang="es-CL" sz="2400" i="1" dirty="0">
                                <a:latin typeface="Cambria Math" panose="02040503050406030204" pitchFamily="18" charset="0"/>
                                <a:ea typeface="Cambria Math" panose="02040503050406030204" pitchFamily="18" charset="0"/>
                              </a:rPr>
                              <m:t>𝑛𝑢𝑒𝑣𝑎</m:t>
                            </m:r>
                          </m:sub>
                        </m:sSub>
                      </m:den>
                    </m:f>
                    <m:r>
                      <a:rPr lang="es-CL" sz="2400" i="1" dirty="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𝑖𝑛𝑖𝑐𝑖𝑎𝑙</m:t>
                        </m:r>
                      </m:sub>
                    </m:sSub>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1.020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r>
                      <a:rPr lang="es-CL" sz="2400" i="1" dirty="0">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2,1</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2,09</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ES" sz="2400" i="1" dirty="0">
                  <a:latin typeface="Cambria Math" panose="02040503050406030204" pitchFamily="18" charset="0"/>
                  <a:ea typeface="Cambria Math" panose="02040503050406030204" pitchFamily="18" charset="0"/>
                </a:endParaRPr>
              </a:p>
            </p:txBody>
          </p:sp>
        </mc:Choice>
        <mc:Fallback xmlns="">
          <p:sp>
            <p:nvSpPr>
              <p:cNvPr id="121859" name="Rectangle 3"/>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3A4F5089-33C1-E4C6-C5B5-D58DBEBA6F90}"/>
              </a:ext>
            </a:extLst>
          </p:cNvPr>
          <p:cNvSpPr>
            <a:spLocks noGrp="1"/>
          </p:cNvSpPr>
          <p:nvPr>
            <p:ph type="dt" sz="half" idx="10"/>
          </p:nvPr>
        </p:nvSpPr>
        <p:spPr/>
        <p:txBody>
          <a:bodyPr/>
          <a:lstStyle/>
          <a:p>
            <a:fld id="{181AB079-5EEA-44B0-AFED-C763867A8D70}" type="datetime1">
              <a:rPr lang="es-CL" smtClean="0"/>
              <a:t>12-03-2024</a:t>
            </a:fld>
            <a:endParaRPr lang="en-US"/>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78F59E-7DD1-1D99-9FE5-D9542C99C677}"/>
              </a:ext>
            </a:extLst>
          </p:cNvPr>
          <p:cNvSpPr>
            <a:spLocks noGrp="1"/>
          </p:cNvSpPr>
          <p:nvPr>
            <p:ph type="title"/>
          </p:nvPr>
        </p:nvSpPr>
        <p:spPr/>
        <p:txBody>
          <a:bodyPr/>
          <a:lstStyle/>
          <a:p>
            <a:r>
              <a:rPr lang="es-CL" dirty="0"/>
              <a:t>Ejercicio 2</a:t>
            </a:r>
          </a:p>
        </p:txBody>
      </p:sp>
      <p:sp>
        <p:nvSpPr>
          <p:cNvPr id="7" name="Marcador de contenido 6">
            <a:extLst>
              <a:ext uri="{FF2B5EF4-FFF2-40B4-BE49-F238E27FC236}">
                <a16:creationId xmlns:a16="http://schemas.microsoft.com/office/drawing/2014/main" id="{B82357A4-A72A-2051-752D-920CDE06A4E3}"/>
              </a:ext>
            </a:extLst>
          </p:cNvPr>
          <p:cNvSpPr>
            <a:spLocks noGrp="1"/>
          </p:cNvSpPr>
          <p:nvPr>
            <p:ph sz="half" idx="1"/>
          </p:nvPr>
        </p:nvSpPr>
        <p:spPr/>
        <p:txBody>
          <a:bodyPr/>
          <a:lstStyle/>
          <a:p>
            <a:pPr>
              <a:lnSpc>
                <a:spcPct val="90000"/>
              </a:lnSpc>
            </a:pPr>
            <a:r>
              <a:rPr lang="es-ES" dirty="0"/>
              <a:t>Un artefacto naval con forma de caja rectangular flota adrizado en agua dulce (1.000 kg/m</a:t>
            </a:r>
            <a:r>
              <a:rPr lang="es-ES" baseline="30000" dirty="0"/>
              <a:t>3</a:t>
            </a:r>
            <a:r>
              <a:rPr lang="es-ES" dirty="0"/>
              <a:t>), con su centro de boyantez ubicado a 0,5 metros sobre la quilla. Encontrar la posición vertical del centro de boyantez cuando la unidad está flotando en agua salada</a:t>
            </a:r>
          </a:p>
          <a:p>
            <a:pPr lvl="1">
              <a:lnSpc>
                <a:spcPct val="90000"/>
              </a:lnSpc>
            </a:pPr>
            <a:r>
              <a:rPr lang="es-ES" dirty="0"/>
              <a:t>Recordar que el centro de boyantez es el centro geométrico del volumen sumergido, que para este caso es KB = ½ calado</a:t>
            </a:r>
          </a:p>
        </p:txBody>
      </p:sp>
      <p:pic>
        <p:nvPicPr>
          <p:cNvPr id="9" name="Marcador de contenido 8">
            <a:extLst>
              <a:ext uri="{FF2B5EF4-FFF2-40B4-BE49-F238E27FC236}">
                <a16:creationId xmlns:a16="http://schemas.microsoft.com/office/drawing/2014/main" id="{8D0CA678-2684-0C76-F72F-2A7DC6DC0D90}"/>
              </a:ext>
            </a:extLst>
          </p:cNvPr>
          <p:cNvPicPr>
            <a:picLocks noGrp="1" noChangeAspect="1"/>
          </p:cNvPicPr>
          <p:nvPr>
            <p:ph sz="half" idx="2"/>
          </p:nvPr>
        </p:nvPicPr>
        <p:blipFill>
          <a:blip r:embed="rId2"/>
          <a:stretch>
            <a:fillRect/>
          </a:stretch>
        </p:blipFill>
        <p:spPr>
          <a:xfrm>
            <a:off x="6555731" y="2618090"/>
            <a:ext cx="3627434" cy="1585097"/>
          </a:xfrm>
          <a:prstGeom prst="rect">
            <a:avLst/>
          </a:prstGeom>
        </p:spPr>
      </p:pic>
      <p:sp>
        <p:nvSpPr>
          <p:cNvPr id="4" name="Marcador de fecha 3">
            <a:extLst>
              <a:ext uri="{FF2B5EF4-FFF2-40B4-BE49-F238E27FC236}">
                <a16:creationId xmlns:a16="http://schemas.microsoft.com/office/drawing/2014/main" id="{8113AA1E-2D7E-66BE-A725-94E5C13B056F}"/>
              </a:ext>
            </a:extLst>
          </p:cNvPr>
          <p:cNvSpPr>
            <a:spLocks noGrp="1"/>
          </p:cNvSpPr>
          <p:nvPr>
            <p:ph type="dt" sz="half" idx="10"/>
          </p:nvPr>
        </p:nvSpPr>
        <p:spPr/>
        <p:txBody>
          <a:bodyPr/>
          <a:lstStyle/>
          <a:p>
            <a:fld id="{F1E73536-E904-4F8B-87EA-A69D2B31B0A9}" type="datetime1">
              <a:rPr lang="es-CL" smtClean="0"/>
              <a:t>12-03-2024</a:t>
            </a:fld>
            <a:endParaRPr lang="en-US"/>
          </a:p>
        </p:txBody>
      </p:sp>
      <p:sp>
        <p:nvSpPr>
          <p:cNvPr id="5" name="Marcador de pie de página 4">
            <a:extLst>
              <a:ext uri="{FF2B5EF4-FFF2-40B4-BE49-F238E27FC236}">
                <a16:creationId xmlns:a16="http://schemas.microsoft.com/office/drawing/2014/main" id="{BC421DE5-DDD5-50F8-0104-B65021B5D149}"/>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9BE580AF-6948-795C-F69A-5F45D0C95F14}"/>
              </a:ext>
            </a:extLst>
          </p:cNvPr>
          <p:cNvSpPr>
            <a:spLocks noGrp="1"/>
          </p:cNvSpPr>
          <p:nvPr>
            <p:ph type="sldNum" sz="quarter" idx="12"/>
          </p:nvPr>
        </p:nvSpPr>
        <p:spPr/>
        <p:txBody>
          <a:bodyPr/>
          <a:lstStyle/>
          <a:p>
            <a:fld id="{87E7843D-FF13-4365-9478-9625B70A2705}" type="slidenum">
              <a:rPr lang="en-US" smtClean="0"/>
              <a:t>11</a:t>
            </a:fld>
            <a:endParaRPr lang="en-US"/>
          </a:p>
        </p:txBody>
      </p:sp>
    </p:spTree>
    <p:extLst>
      <p:ext uri="{BB962C8B-B14F-4D97-AF65-F5344CB8AC3E}">
        <p14:creationId xmlns:p14="http://schemas.microsoft.com/office/powerpoint/2010/main" val="1573891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25BB6211-C27A-4BBC-BA70-058161131818}" type="slidenum">
              <a:rPr lang="es-ES"/>
              <a:pPr/>
              <a:t>12</a:t>
            </a:fld>
            <a:endParaRPr lang="es-ES"/>
          </a:p>
        </p:txBody>
      </p:sp>
      <p:sp>
        <p:nvSpPr>
          <p:cNvPr id="124930" name="Rectangle 2"/>
          <p:cNvSpPr>
            <a:spLocks noGrp="1" noChangeArrowheads="1"/>
          </p:cNvSpPr>
          <p:nvPr>
            <p:ph type="title"/>
          </p:nvPr>
        </p:nvSpPr>
        <p:spPr/>
        <p:txBody>
          <a:bodyPr/>
          <a:lstStyle/>
          <a:p>
            <a:r>
              <a:rPr lang="es-ES"/>
              <a:t>Solución 2</a:t>
            </a:r>
          </a:p>
        </p:txBody>
      </p:sp>
      <mc:AlternateContent xmlns:mc="http://schemas.openxmlformats.org/markup-compatibility/2006" xmlns:a14="http://schemas.microsoft.com/office/drawing/2010/main">
        <mc:Choice Requires="a14">
          <p:sp>
            <p:nvSpPr>
              <p:cNvPr id="124931" name="Rectangle 3"/>
              <p:cNvSpPr>
                <a:spLocks noGrp="1" noChangeArrowheads="1"/>
              </p:cNvSpPr>
              <p:nvPr>
                <p:ph type="body" idx="1"/>
              </p:nvPr>
            </p:nvSpPr>
            <p:spPr/>
            <p:txBody>
              <a:bodyPr>
                <a:normAutofit/>
              </a:bodyPr>
              <a:lstStyle/>
              <a:p>
                <a14:m>
                  <m:oMath xmlns:m="http://schemas.openxmlformats.org/officeDocument/2006/math">
                    <m:r>
                      <a:rPr lang="es-CL" sz="2400" i="1">
                        <a:latin typeface="Cambria Math" panose="02040503050406030204" pitchFamily="18" charset="0"/>
                      </a:rPr>
                      <m:t>𝐸𝑛</m:t>
                    </m:r>
                    <m:r>
                      <a:rPr lang="es-CL" sz="2400" i="1">
                        <a:latin typeface="Cambria Math" panose="02040503050406030204" pitchFamily="18" charset="0"/>
                      </a:rPr>
                      <m:t> </m:t>
                    </m:r>
                    <m:r>
                      <a:rPr lang="es-CL" sz="2400" i="1">
                        <a:latin typeface="Cambria Math" panose="02040503050406030204" pitchFamily="18" charset="0"/>
                      </a:rPr>
                      <m:t>𝑎𝑔𝑢𝑎</m:t>
                    </m:r>
                    <m:r>
                      <a:rPr lang="es-CL" sz="2400" i="1">
                        <a:latin typeface="Cambria Math" panose="02040503050406030204" pitchFamily="18" charset="0"/>
                      </a:rPr>
                      <m:t> </m:t>
                    </m:r>
                    <m:r>
                      <a:rPr lang="es-CL" sz="2400" i="1">
                        <a:latin typeface="Cambria Math" panose="02040503050406030204" pitchFamily="18" charset="0"/>
                      </a:rPr>
                      <m:t>𝑑𝑢𝑙𝑐𝑒</m:t>
                    </m:r>
                    <m:r>
                      <a:rPr lang="es-CL" sz="2400" i="1">
                        <a:latin typeface="Cambria Math" panose="02040503050406030204" pitchFamily="18" charset="0"/>
                      </a:rPr>
                      <m:t>;</m:t>
                    </m:r>
                    <m:r>
                      <a:rPr lang="es-CL" sz="2400" i="1">
                        <a:latin typeface="Cambria Math" panose="02040503050406030204" pitchFamily="18" charset="0"/>
                      </a:rPr>
                      <m:t>𝐾𝐵</m:t>
                    </m:r>
                    <m:r>
                      <a:rPr lang="es-CL" sz="2400" i="1">
                        <a:latin typeface="Cambria Math" panose="02040503050406030204" pitchFamily="18" charset="0"/>
                        <a:ea typeface="Cambria Math" panose="02040503050406030204" pitchFamily="18" charset="0"/>
                      </a:rPr>
                      <m:t>=0,5</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CL" sz="2400" dirty="0">
                  <a:ea typeface="Cambria Math" panose="02040503050406030204" pitchFamily="18" charset="0"/>
                </a:endParaRPr>
              </a:p>
              <a:p>
                <a14:m>
                  <m:oMath xmlns:m="http://schemas.openxmlformats.org/officeDocument/2006/math">
                    <m:r>
                      <a:rPr lang="es-CL" sz="2400" i="1">
                        <a:latin typeface="Cambria Math" panose="02040503050406030204" pitchFamily="18" charset="0"/>
                      </a:rPr>
                      <m:t>𝐸𝑛</m:t>
                    </m:r>
                    <m:r>
                      <a:rPr lang="es-CL" sz="2400" i="1">
                        <a:latin typeface="Cambria Math" panose="02040503050406030204" pitchFamily="18" charset="0"/>
                      </a:rPr>
                      <m:t> </m:t>
                    </m:r>
                    <m:r>
                      <a:rPr lang="es-CL" sz="2400" i="1">
                        <a:latin typeface="Cambria Math" panose="02040503050406030204" pitchFamily="18" charset="0"/>
                      </a:rPr>
                      <m:t>𝑎𝑔𝑢𝑎</m:t>
                    </m:r>
                    <m:r>
                      <a:rPr lang="es-CL" sz="2400" i="1">
                        <a:latin typeface="Cambria Math" panose="02040503050406030204" pitchFamily="18" charset="0"/>
                      </a:rPr>
                      <m:t> </m:t>
                    </m:r>
                    <m:r>
                      <a:rPr lang="es-CL" sz="2400" i="1">
                        <a:latin typeface="Cambria Math" panose="02040503050406030204" pitchFamily="18" charset="0"/>
                      </a:rPr>
                      <m:t>𝑠𝑎𝑙𝑎𝑑𝑎</m:t>
                    </m:r>
                    <m:r>
                      <a:rPr lang="es-CL" sz="2400" i="1">
                        <a:latin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ES"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𝑑</m:t>
                            </m:r>
                          </m:sub>
                        </m:sSub>
                        <m:r>
                          <a:rPr lang="es-CL" sz="2400" i="1">
                            <a:latin typeface="Cambria Math" panose="02040503050406030204" pitchFamily="18" charset="0"/>
                            <a:ea typeface="Cambria Math" panose="02040503050406030204" pitchFamily="18" charset="0"/>
                          </a:rPr>
                          <m:t> </m:t>
                        </m:r>
                      </m:sub>
                    </m:sSub>
                    <m:r>
                      <a:rPr lang="es-CL"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1.000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oMath>
                </a14:m>
                <a:endParaRPr lang="es-CL" sz="2400" i="1" dirty="0">
                  <a:latin typeface="Cambria Math" panose="02040503050406030204" pitchFamily="18" charset="0"/>
                  <a:ea typeface="Cambria Math" panose="02040503050406030204" pitchFamily="18" charset="0"/>
                </a:endParaRPr>
              </a:p>
              <a:p>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ES" sz="2400" i="1">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1</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r>
                      <a:rPr lang="es-CL"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1.000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r>
                      <a:rPr lang="es-CL" sz="2400" i="1" dirty="0">
                        <a:latin typeface="Cambria Math" panose="02040503050406030204" pitchFamily="18" charset="0"/>
                        <a:ea typeface="Cambria Math" panose="02040503050406030204" pitchFamily="18" charset="0"/>
                      </a:rPr>
                      <m:t>=0,977</m:t>
                    </m:r>
                    <m:d>
                      <m:dPr>
                        <m:ctrlPr>
                          <a:rPr lang="es-CL" sz="2400" i="1" dirty="0">
                            <a:latin typeface="Cambria Math" panose="02040503050406030204" pitchFamily="18" charset="0"/>
                            <a:ea typeface="Cambria Math" panose="02040503050406030204" pitchFamily="18" charset="0"/>
                          </a:rPr>
                        </m:ctrlPr>
                      </m:dPr>
                      <m:e>
                        <m:r>
                          <a:rPr lang="es-CL" sz="2400" i="1" dirty="0">
                            <a:latin typeface="Cambria Math" panose="02040503050406030204" pitchFamily="18" charset="0"/>
                            <a:ea typeface="Cambria Math" panose="02040503050406030204" pitchFamily="18" charset="0"/>
                          </a:rPr>
                          <m:t>𝑚</m:t>
                        </m:r>
                      </m:e>
                    </m:d>
                  </m:oMath>
                </a14:m>
                <a:endParaRPr lang="es-CL" sz="2400" i="1" dirty="0">
                  <a:latin typeface="Cambria Math" panose="02040503050406030204" pitchFamily="18" charset="0"/>
                  <a:ea typeface="Cambria Math" panose="02040503050406030204" pitchFamily="18" charset="0"/>
                </a:endParaRPr>
              </a:p>
              <a:p>
                <a14:m>
                  <m:oMath xmlns:m="http://schemas.openxmlformats.org/officeDocument/2006/math">
                    <m:sSub>
                      <m:sSubPr>
                        <m:ctrlPr>
                          <a:rPr lang="es-CL" sz="2400" i="1">
                            <a:latin typeface="Cambria Math" panose="02040503050406030204" pitchFamily="18" charset="0"/>
                          </a:rPr>
                        </m:ctrlPr>
                      </m:sSubPr>
                      <m:e>
                        <m:r>
                          <a:rPr lang="es-CL" sz="2400" i="1">
                            <a:latin typeface="Cambria Math" panose="02040503050406030204" pitchFamily="18" charset="0"/>
                          </a:rPr>
                          <m:t>𝐾𝐵</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CL" sz="2400" i="1">
                        <a:latin typeface="Cambria Math" panose="02040503050406030204" pitchFamily="18" charset="0"/>
                        <a:ea typeface="Cambria Math" panose="02040503050406030204" pitchFamily="18" charset="0"/>
                      </a:rPr>
                      <m:t>=</m:t>
                    </m:r>
                    <m:f>
                      <m:fPr>
                        <m:ctrlPr>
                          <a:rPr lang="es-CL"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0,977</m:t>
                        </m:r>
                        <m:d>
                          <m:dPr>
                            <m:ctrlPr>
                              <a:rPr lang="es-CL" sz="2400" i="1" dirty="0">
                                <a:latin typeface="Cambria Math" panose="02040503050406030204" pitchFamily="18" charset="0"/>
                                <a:ea typeface="Cambria Math" panose="02040503050406030204" pitchFamily="18" charset="0"/>
                              </a:rPr>
                            </m:ctrlPr>
                          </m:dPr>
                          <m:e>
                            <m:r>
                              <a:rPr lang="es-CL" sz="2400" i="1" dirty="0">
                                <a:latin typeface="Cambria Math" panose="02040503050406030204" pitchFamily="18" charset="0"/>
                                <a:ea typeface="Cambria Math" panose="02040503050406030204" pitchFamily="18" charset="0"/>
                              </a:rPr>
                              <m:t>𝑚</m:t>
                            </m:r>
                          </m:e>
                        </m:d>
                      </m:num>
                      <m:den>
                        <m:r>
                          <a:rPr lang="es-CL" sz="2400" i="1">
                            <a:latin typeface="Cambria Math" panose="02040503050406030204" pitchFamily="18" charset="0"/>
                            <a:ea typeface="Cambria Math" panose="02040503050406030204" pitchFamily="18" charset="0"/>
                          </a:rPr>
                          <m:t>2</m:t>
                        </m:r>
                      </m:den>
                    </m:f>
                    <m:r>
                      <a:rPr lang="es-CL" sz="2400" i="1">
                        <a:latin typeface="Cambria Math" panose="02040503050406030204" pitchFamily="18" charset="0"/>
                        <a:ea typeface="Cambria Math" panose="02040503050406030204" pitchFamily="18" charset="0"/>
                      </a:rPr>
                      <m:t>=0,488</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CL" sz="2400" dirty="0">
                  <a:ea typeface="Cambria Math" panose="02040503050406030204" pitchFamily="18" charset="0"/>
                </a:endParaRPr>
              </a:p>
            </p:txBody>
          </p:sp>
        </mc:Choice>
        <mc:Fallback xmlns="">
          <p:sp>
            <p:nvSpPr>
              <p:cNvPr id="124931" name="Rectangle 3"/>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51931409-CB74-D3B2-FB3C-1EAE9E827833}"/>
              </a:ext>
            </a:extLst>
          </p:cNvPr>
          <p:cNvSpPr>
            <a:spLocks noGrp="1"/>
          </p:cNvSpPr>
          <p:nvPr>
            <p:ph type="dt" sz="half" idx="10"/>
          </p:nvPr>
        </p:nvSpPr>
        <p:spPr/>
        <p:txBody>
          <a:bodyPr/>
          <a:lstStyle/>
          <a:p>
            <a:fld id="{496779AD-6D54-4765-8780-13AD6B0B1F64}" type="datetime1">
              <a:rPr lang="es-CL" smtClean="0"/>
              <a:t>12-03-2024</a:t>
            </a:fld>
            <a:endParaRPr lang="en-US"/>
          </a:p>
        </p:txBody>
      </p:sp>
      <p:sp>
        <p:nvSpPr>
          <p:cNvPr id="3" name="Marcador de pie de página 2">
            <a:extLst>
              <a:ext uri="{FF2B5EF4-FFF2-40B4-BE49-F238E27FC236}">
                <a16:creationId xmlns:a16="http://schemas.microsoft.com/office/drawing/2014/main" id="{7A17388B-9208-E26F-FF1D-46EB8B2AD574}"/>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9091" name="Rectangle 3"/>
              <p:cNvSpPr>
                <a:spLocks noGrp="1" noChangeArrowheads="1"/>
              </p:cNvSpPr>
              <p:nvPr>
                <p:ph type="body" idx="1"/>
              </p:nvPr>
            </p:nvSpPr>
            <p:spPr/>
            <p:txBody>
              <a:bodyPr/>
              <a:lstStyle/>
              <a:p>
                <a:r>
                  <a:rPr lang="es-ES" sz="2800" dirty="0"/>
                  <a:t>Para cálculos que no requieren gran precisión se emplean los siguientes valores:</a:t>
                </a:r>
              </a:p>
              <a:p>
                <a:pPr lvl="1"/>
                <a:r>
                  <a:rPr lang="es-ES" sz="2400" dirty="0"/>
                  <a:t>Agua de salada; 35 pie</a:t>
                </a:r>
                <a:r>
                  <a:rPr lang="es-ES" sz="2400" baseline="30000" dirty="0"/>
                  <a:t>3</a:t>
                </a:r>
                <a:r>
                  <a:rPr lang="es-ES" sz="2400" dirty="0"/>
                  <a:t> por tonelada larga</a:t>
                </a:r>
              </a:p>
              <a:p>
                <a:pPr lvl="1"/>
                <a:r>
                  <a:rPr lang="es-ES" sz="2400" dirty="0"/>
                  <a:t>Agua de dulce;	36 pie</a:t>
                </a:r>
                <a:r>
                  <a:rPr lang="es-ES" sz="2400" baseline="30000" dirty="0"/>
                  <a:t>3</a:t>
                </a:r>
                <a:r>
                  <a:rPr lang="es-ES" sz="2400" dirty="0"/>
                  <a:t> por tonelada larga</a:t>
                </a:r>
              </a:p>
              <a:p>
                <a:pPr>
                  <a:spcBef>
                    <a:spcPts val="600"/>
                  </a:spcBef>
                </a:pPr>
                <a:r>
                  <a:rPr lang="es-ES" sz="2800" dirty="0"/>
                  <a:t>Por lo tanto:</a:t>
                </a:r>
              </a:p>
              <a:p>
                <a:pPr>
                  <a:spcBef>
                    <a:spcPts val="600"/>
                  </a:spcBef>
                  <a:buNone/>
                </a:pPr>
                <a14:m>
                  <m:oMathPara xmlns:m="http://schemas.openxmlformats.org/officeDocument/2006/math">
                    <m:oMathParaPr>
                      <m:jc m:val="centerGroup"/>
                    </m:oMathParaPr>
                    <m:oMath xmlns:m="http://schemas.openxmlformats.org/officeDocument/2006/math">
                      <m:r>
                        <a:rPr lang="es-ES" sz="2800" i="1" dirty="0" smtClean="0">
                          <a:latin typeface="Cambria Math" panose="02040503050406030204" pitchFamily="18" charset="0"/>
                        </a:rPr>
                        <m:t>𝑊</m:t>
                      </m:r>
                      <m:r>
                        <a:rPr lang="es-ES" sz="2800" i="1" baseline="-25000" dirty="0" err="1" smtClean="0">
                          <a:latin typeface="Cambria Math" panose="02040503050406030204" pitchFamily="18" charset="0"/>
                        </a:rPr>
                        <m:t>𝑐𝑢𝑒𝑟𝑝𝑜</m:t>
                      </m:r>
                      <m:r>
                        <a:rPr lang="es-ES" sz="2800" i="1" dirty="0" smtClean="0">
                          <a:latin typeface="Cambria Math" panose="02040503050406030204" pitchFamily="18" charset="0"/>
                        </a:rPr>
                        <m:t> </m:t>
                      </m:r>
                      <m:r>
                        <a:rPr lang="es-ES" sz="2800" i="1" dirty="0">
                          <a:latin typeface="Cambria Math" panose="02040503050406030204" pitchFamily="18" charset="0"/>
                        </a:rPr>
                        <m:t>=</m:t>
                      </m:r>
                      <m:f>
                        <m:fPr>
                          <m:ctrlPr>
                            <a:rPr lang="es-ES" sz="2800" i="1" dirty="0" smtClean="0">
                              <a:latin typeface="Cambria Math" panose="02040503050406030204" pitchFamily="18" charset="0"/>
                            </a:rPr>
                          </m:ctrlPr>
                        </m:fPr>
                        <m:num>
                          <m:r>
                            <a:rPr lang="es-ES" sz="2800" i="1" dirty="0">
                              <a:latin typeface="Cambria Math" panose="02040503050406030204" pitchFamily="18" charset="0"/>
                            </a:rPr>
                            <m:t>𝑉</m:t>
                          </m:r>
                          <m:r>
                            <a:rPr lang="es-ES" sz="2800" i="1" baseline="-25000" dirty="0" err="1">
                              <a:latin typeface="Cambria Math" panose="02040503050406030204" pitchFamily="18" charset="0"/>
                            </a:rPr>
                            <m:t>𝑎𝑔𝑢𝑎</m:t>
                          </m:r>
                          <m:r>
                            <a:rPr lang="es-ES" sz="2800" i="1" baseline="-25000" dirty="0">
                              <a:latin typeface="Cambria Math" panose="02040503050406030204" pitchFamily="18" charset="0"/>
                            </a:rPr>
                            <m:t> </m:t>
                          </m:r>
                          <m:r>
                            <a:rPr lang="es-ES" sz="2800" i="1" baseline="-25000" dirty="0">
                              <a:latin typeface="Cambria Math" panose="02040503050406030204" pitchFamily="18" charset="0"/>
                            </a:rPr>
                            <m:t>𝑠𝑎𝑙𝑎𝑑𝑎</m:t>
                          </m:r>
                        </m:num>
                        <m:den>
                          <m:r>
                            <a:rPr lang="es-ES" sz="2800" i="1" dirty="0">
                              <a:latin typeface="Cambria Math" panose="02040503050406030204" pitchFamily="18" charset="0"/>
                            </a:rPr>
                            <m:t>35</m:t>
                          </m:r>
                        </m:den>
                      </m:f>
                      <m:r>
                        <a:rPr lang="es-ES" sz="2800" i="1" dirty="0">
                          <a:latin typeface="Cambria Math" panose="02040503050406030204" pitchFamily="18" charset="0"/>
                        </a:rPr>
                        <m:t>=</m:t>
                      </m:r>
                      <m:f>
                        <m:fPr>
                          <m:ctrlPr>
                            <a:rPr lang="es-ES" sz="2800" i="1" dirty="0" smtClean="0">
                              <a:latin typeface="Cambria Math" panose="02040503050406030204" pitchFamily="18" charset="0"/>
                            </a:rPr>
                          </m:ctrlPr>
                        </m:fPr>
                        <m:num>
                          <m:r>
                            <a:rPr lang="es-ES" sz="2800" i="1" dirty="0">
                              <a:latin typeface="Cambria Math" panose="02040503050406030204" pitchFamily="18" charset="0"/>
                            </a:rPr>
                            <m:t>𝑉</m:t>
                          </m:r>
                          <m:r>
                            <a:rPr lang="es-ES" sz="2800" i="1" baseline="-25000" dirty="0" err="1">
                              <a:latin typeface="Cambria Math" panose="02040503050406030204" pitchFamily="18" charset="0"/>
                            </a:rPr>
                            <m:t>𝑎𝑔𝑢𝑎</m:t>
                          </m:r>
                          <m:r>
                            <a:rPr lang="es-ES" sz="2800" i="1" baseline="-25000" dirty="0">
                              <a:latin typeface="Cambria Math" panose="02040503050406030204" pitchFamily="18" charset="0"/>
                            </a:rPr>
                            <m:t> </m:t>
                          </m:r>
                          <m:r>
                            <a:rPr lang="es-ES" sz="2800" i="1" baseline="-25000" dirty="0">
                              <a:latin typeface="Cambria Math" panose="02040503050406030204" pitchFamily="18" charset="0"/>
                            </a:rPr>
                            <m:t>𝑑𝑢𝑙𝑐𝑒</m:t>
                          </m:r>
                        </m:num>
                        <m:den>
                          <m:r>
                            <a:rPr lang="es-ES" sz="2800" i="1" dirty="0">
                              <a:latin typeface="Cambria Math" panose="02040503050406030204" pitchFamily="18" charset="0"/>
                            </a:rPr>
                            <m:t>36</m:t>
                          </m:r>
                        </m:den>
                      </m:f>
                    </m:oMath>
                  </m:oMathPara>
                </a14:m>
                <a:endParaRPr lang="es-ES" sz="2800" dirty="0"/>
              </a:p>
            </p:txBody>
          </p:sp>
        </mc:Choice>
        <mc:Fallback xmlns="">
          <p:sp>
            <p:nvSpPr>
              <p:cNvPr id="89091" name="Rectangle 3"/>
              <p:cNvSpPr>
                <a:spLocks noGrp="1" noRot="1" noChangeAspect="1" noMove="1" noResize="1" noEditPoints="1" noAdjustHandles="1" noChangeArrowheads="1" noChangeShapeType="1" noTextEdit="1"/>
              </p:cNvSpPr>
              <p:nvPr>
                <p:ph type="body" idx="1"/>
              </p:nvPr>
            </p:nvSpPr>
            <p:spPr>
              <a:blipFill>
                <a:blip r:embed="rId2"/>
                <a:stretch>
                  <a:fillRect l="-1026" t="-1340"/>
                </a:stretch>
              </a:blipFill>
            </p:spPr>
            <p:txBody>
              <a:bodyPr/>
              <a:lstStyle/>
              <a:p>
                <a:r>
                  <a:rPr lang="es-CL">
                    <a:noFill/>
                  </a:rPr>
                  <a:t> </a:t>
                </a:r>
              </a:p>
            </p:txBody>
          </p:sp>
        </mc:Fallback>
      </mc:AlternateContent>
      <p:sp>
        <p:nvSpPr>
          <p:cNvPr id="89092" name="Rectangle 4"/>
          <p:cNvSpPr>
            <a:spLocks noChangeArrowheads="1"/>
          </p:cNvSpPr>
          <p:nvPr/>
        </p:nvSpPr>
        <p:spPr bwMode="auto">
          <a:xfrm>
            <a:off x="982791" y="3311219"/>
            <a:ext cx="7215238" cy="1000132"/>
          </a:xfrm>
          <a:prstGeom prst="rect">
            <a:avLst/>
          </a:prstGeom>
          <a:noFill/>
          <a:ln w="9525">
            <a:solidFill>
              <a:schemeClr val="accent4"/>
            </a:solidFill>
            <a:miter lim="800000"/>
            <a:headEnd/>
            <a:tailEnd/>
          </a:ln>
          <a:effectLst/>
        </p:spPr>
        <p:txBody>
          <a:bodyPr wrap="none" anchor="ctr"/>
          <a:lstStyle/>
          <a:p>
            <a:endParaRPr lang="es-CL"/>
          </a:p>
        </p:txBody>
      </p:sp>
      <p:sp>
        <p:nvSpPr>
          <p:cNvPr id="7" name="5 Marcador de número de diapositiva"/>
          <p:cNvSpPr>
            <a:spLocks noGrp="1"/>
          </p:cNvSpPr>
          <p:nvPr>
            <p:ph type="sldNum" sz="quarter" idx="12"/>
          </p:nvPr>
        </p:nvSpPr>
        <p:spPr/>
        <p:txBody>
          <a:bodyPr/>
          <a:lstStyle/>
          <a:p>
            <a:fld id="{33BB731E-30BA-4BBB-BE1D-387A3CAAB584}" type="slidenum">
              <a:rPr lang="es-ES"/>
              <a:pPr/>
              <a:t>13</a:t>
            </a:fld>
            <a:endParaRPr lang="es-ES"/>
          </a:p>
        </p:txBody>
      </p:sp>
      <p:sp>
        <p:nvSpPr>
          <p:cNvPr id="89090" name="Rectangle 2"/>
          <p:cNvSpPr>
            <a:spLocks noGrp="1" noChangeArrowheads="1"/>
          </p:cNvSpPr>
          <p:nvPr>
            <p:ph type="title"/>
          </p:nvPr>
        </p:nvSpPr>
        <p:spPr/>
        <p:txBody>
          <a:bodyPr>
            <a:normAutofit/>
          </a:bodyPr>
          <a:lstStyle/>
          <a:p>
            <a:r>
              <a:rPr lang="es-ES" dirty="0"/>
              <a:t>En Sistema Inglés de Unidades</a:t>
            </a:r>
          </a:p>
        </p:txBody>
      </p:sp>
      <p:sp>
        <p:nvSpPr>
          <p:cNvPr id="2" name="Marcador de fecha 1">
            <a:extLst>
              <a:ext uri="{FF2B5EF4-FFF2-40B4-BE49-F238E27FC236}">
                <a16:creationId xmlns:a16="http://schemas.microsoft.com/office/drawing/2014/main" id="{4F3D12C7-4F3A-58B8-1994-CBC1546E3600}"/>
              </a:ext>
            </a:extLst>
          </p:cNvPr>
          <p:cNvSpPr>
            <a:spLocks noGrp="1"/>
          </p:cNvSpPr>
          <p:nvPr>
            <p:ph type="dt" sz="half" idx="10"/>
          </p:nvPr>
        </p:nvSpPr>
        <p:spPr/>
        <p:txBody>
          <a:bodyPr/>
          <a:lstStyle/>
          <a:p>
            <a:fld id="{C63C279F-C940-4E3E-B4D3-134111ADB8B3}" type="datetime1">
              <a:rPr lang="es-CL" smtClean="0"/>
              <a:t>12-03-2024</a:t>
            </a:fld>
            <a:endParaRPr lang="en-US"/>
          </a:p>
        </p:txBody>
      </p:sp>
      <p:sp>
        <p:nvSpPr>
          <p:cNvPr id="3" name="Marcador de pie de página 2">
            <a:extLst>
              <a:ext uri="{FF2B5EF4-FFF2-40B4-BE49-F238E27FC236}">
                <a16:creationId xmlns:a16="http://schemas.microsoft.com/office/drawing/2014/main" id="{6646E7CC-8DED-A8D5-CBBA-07F307CD106D}"/>
              </a:ext>
            </a:extLst>
          </p:cNvPr>
          <p:cNvSpPr>
            <a:spLocks noGrp="1"/>
          </p:cNvSpPr>
          <p:nvPr>
            <p:ph type="ftr" sz="quarter" idx="11"/>
          </p:nvPr>
        </p:nvSpPr>
        <p:spPr/>
        <p:txBody>
          <a:bodyPr/>
          <a:lstStyle/>
          <a:p>
            <a:r>
              <a:rPr lang="en-US"/>
              <a:t>Fundamentos de Estabildad UT 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fld id="{8D669C4B-D194-41BD-87E1-B1F75C09D47D}" type="datetime1">
              <a:rPr lang="es-CL" smtClean="0"/>
              <a:t>12-03-2024</a:t>
            </a:fld>
            <a:endParaRPr lang="es-ES"/>
          </a:p>
        </p:txBody>
      </p:sp>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FB362394-F921-4BD1-8C77-D440125FD8BA}" type="slidenum">
              <a:rPr lang="es-ES"/>
              <a:pPr/>
              <a:t>14</a:t>
            </a:fld>
            <a:endParaRPr lang="es-ES"/>
          </a:p>
        </p:txBody>
      </p:sp>
      <p:sp>
        <p:nvSpPr>
          <p:cNvPr id="91138" name="Rectangle 2"/>
          <p:cNvSpPr>
            <a:spLocks noGrp="1" noChangeArrowheads="1"/>
          </p:cNvSpPr>
          <p:nvPr>
            <p:ph type="title"/>
          </p:nvPr>
        </p:nvSpPr>
        <p:spPr/>
        <p:txBody>
          <a:bodyPr/>
          <a:lstStyle/>
          <a:p>
            <a:r>
              <a:rPr lang="es-ES"/>
              <a:t>Ejercicio</a:t>
            </a:r>
          </a:p>
        </p:txBody>
      </p:sp>
      <p:sp>
        <p:nvSpPr>
          <p:cNvPr id="91139" name="Rectangle 3"/>
          <p:cNvSpPr>
            <a:spLocks noGrp="1" noChangeArrowheads="1"/>
          </p:cNvSpPr>
          <p:nvPr>
            <p:ph type="body" idx="1"/>
          </p:nvPr>
        </p:nvSpPr>
        <p:spPr/>
        <p:txBody>
          <a:bodyPr/>
          <a:lstStyle/>
          <a:p>
            <a:r>
              <a:rPr lang="es-ES" dirty="0"/>
              <a:t>Un buque desplaza 35.000 Toneladas Largas (LT) a su calado medio de diseño que es 31’. </a:t>
            </a:r>
          </a:p>
          <a:p>
            <a:pPr lvl="1"/>
            <a:r>
              <a:rPr lang="es-ES" dirty="0"/>
              <a:t>¿Cuál es su desplazamiento en agua dulce si  mantiene el mismo calado que en agua salada?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fld id="{383EA88F-1F7A-4EA4-A1F3-9492AEE58576}" type="datetime1">
              <a:rPr lang="es-CL" smtClean="0"/>
              <a:t>12-03-2024</a:t>
            </a:fld>
            <a:endParaRPr lang="es-ES"/>
          </a:p>
        </p:txBody>
      </p:sp>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8276843E-367F-4E34-AE5A-8E6C878BBB2B}" type="slidenum">
              <a:rPr lang="es-ES"/>
              <a:pPr/>
              <a:t>15</a:t>
            </a:fld>
            <a:endParaRPr lang="es-ES"/>
          </a:p>
        </p:txBody>
      </p:sp>
      <p:sp>
        <p:nvSpPr>
          <p:cNvPr id="92162" name="Rectangle 2"/>
          <p:cNvSpPr>
            <a:spLocks noGrp="1" noChangeArrowheads="1"/>
          </p:cNvSpPr>
          <p:nvPr>
            <p:ph type="title"/>
          </p:nvPr>
        </p:nvSpPr>
        <p:spPr/>
        <p:txBody>
          <a:bodyPr/>
          <a:lstStyle/>
          <a:p>
            <a:r>
              <a:rPr lang="es-ES"/>
              <a:t>Respuesta</a:t>
            </a:r>
          </a:p>
        </p:txBody>
      </p:sp>
      <mc:AlternateContent xmlns:mc="http://schemas.openxmlformats.org/markup-compatibility/2006" xmlns:a14="http://schemas.microsoft.com/office/drawing/2010/main">
        <mc:Choice Requires="a14">
          <p:sp>
            <p:nvSpPr>
              <p:cNvPr id="92163" name="Rectangle 3"/>
              <p:cNvSpPr>
                <a:spLocks noGrp="1" noChangeArrowheads="1"/>
              </p:cNvSpPr>
              <p:nvPr>
                <p:ph type="body" idx="1"/>
              </p:nvPr>
            </p:nvSpPr>
            <p:spPr/>
            <p:txBody>
              <a:bodyPr/>
              <a:lstStyle/>
              <a:p>
                <a:r>
                  <a:rPr lang="es-ES" sz="2400" dirty="0"/>
                  <a:t>El desplazamiento en agua dulce y agua salada es el mismo.</a:t>
                </a:r>
              </a:p>
              <a:p>
                <a14:m>
                  <m:oMath xmlns:m="http://schemas.openxmlformats.org/officeDocument/2006/math">
                    <m:r>
                      <a:rPr lang="es-ES" i="1" dirty="0">
                        <a:latin typeface="Cambria Math" panose="02040503050406030204" pitchFamily="18" charset="0"/>
                        <a:ea typeface="Cambria Math" panose="02040503050406030204" pitchFamily="18" charset="0"/>
                      </a:rPr>
                      <m:t>∆</m:t>
                    </m:r>
                    <m:d>
                      <m:dPr>
                        <m:ctrlPr>
                          <a:rPr lang="es-ES" i="1" dirty="0">
                            <a:latin typeface="Cambria Math" panose="02040503050406030204" pitchFamily="18" charset="0"/>
                          </a:rPr>
                        </m:ctrlPr>
                      </m:dPr>
                      <m:e>
                        <m:r>
                          <a:rPr lang="es-CL" i="1" dirty="0">
                            <a:latin typeface="Cambria Math" panose="02040503050406030204" pitchFamily="18" charset="0"/>
                          </a:rPr>
                          <m:t>𝐿</m:t>
                        </m:r>
                        <m:r>
                          <a:rPr lang="es-CL" i="1" dirty="0">
                            <a:latin typeface="Cambria Math" panose="02040503050406030204" pitchFamily="18" charset="0"/>
                          </a:rPr>
                          <m:t>.</m:t>
                        </m:r>
                        <m:r>
                          <a:rPr lang="es-CL" i="1" dirty="0">
                            <a:latin typeface="Cambria Math" panose="02040503050406030204" pitchFamily="18" charset="0"/>
                          </a:rPr>
                          <m:t>𝑇</m:t>
                        </m:r>
                        <m:r>
                          <a:rPr lang="es-CL" i="1" dirty="0">
                            <a:latin typeface="Cambria Math" panose="02040503050406030204" pitchFamily="18" charset="0"/>
                          </a:rPr>
                          <m:t>.</m:t>
                        </m:r>
                      </m:e>
                    </m:d>
                    <m:r>
                      <a:rPr lang="es-ES" i="1" dirty="0">
                        <a:latin typeface="Cambria Math" panose="02040503050406030204" pitchFamily="18" charset="0"/>
                      </a:rPr>
                      <m:t> =</m:t>
                    </m:r>
                    <m:f>
                      <m:fPr>
                        <m:ctrlPr>
                          <a:rPr lang="es-ES" i="1" dirty="0">
                            <a:latin typeface="Cambria Math" panose="02040503050406030204" pitchFamily="18" charset="0"/>
                          </a:rPr>
                        </m:ctrlPr>
                      </m:fPr>
                      <m:num>
                        <m:sSub>
                          <m:sSubPr>
                            <m:ctrlPr>
                              <a:rPr lang="es-ES" i="1" dirty="0">
                                <a:latin typeface="Cambria Math" panose="02040503050406030204" pitchFamily="18" charset="0"/>
                              </a:rPr>
                            </m:ctrlPr>
                          </m:sSubPr>
                          <m:e>
                            <m:r>
                              <a:rPr lang="es-CL" i="1" dirty="0">
                                <a:latin typeface="Cambria Math" panose="02040503050406030204" pitchFamily="18" charset="0"/>
                              </a:rPr>
                              <m:t>𝑉𝑜𝑙𝑢𝑚𝑒𝑛</m:t>
                            </m:r>
                          </m:e>
                          <m:sub>
                            <m:sSub>
                              <m:sSubPr>
                                <m:ctrlPr>
                                  <a:rPr lang="es-ES" i="1" dirty="0">
                                    <a:latin typeface="Cambria Math" panose="02040503050406030204" pitchFamily="18" charset="0"/>
                                  </a:rPr>
                                </m:ctrlPr>
                              </m:sSubPr>
                              <m:e>
                                <m:r>
                                  <a:rPr lang="es-CL" i="1" dirty="0">
                                    <a:latin typeface="Cambria Math" panose="02040503050406030204" pitchFamily="18" charset="0"/>
                                  </a:rPr>
                                  <m:t>𝐻</m:t>
                                </m:r>
                              </m:e>
                              <m:sub>
                                <m:r>
                                  <a:rPr lang="es-CL" i="1" dirty="0">
                                    <a:latin typeface="Cambria Math" panose="02040503050406030204" pitchFamily="18" charset="0"/>
                                  </a:rPr>
                                  <m:t>2</m:t>
                                </m:r>
                              </m:sub>
                            </m:sSub>
                            <m:r>
                              <a:rPr lang="es-CL" i="1" dirty="0">
                                <a:latin typeface="Cambria Math" panose="02040503050406030204" pitchFamily="18" charset="0"/>
                              </a:rPr>
                              <m:t>𝑂</m:t>
                            </m:r>
                            <m:d>
                              <m:dPr>
                                <m:ctrlPr>
                                  <a:rPr lang="es-CL" i="1" dirty="0">
                                    <a:latin typeface="Cambria Math" panose="02040503050406030204" pitchFamily="18" charset="0"/>
                                  </a:rPr>
                                </m:ctrlPr>
                              </m:dPr>
                              <m:e>
                                <m:r>
                                  <a:rPr lang="es-CL" i="1" dirty="0">
                                    <a:latin typeface="Cambria Math" panose="02040503050406030204" pitchFamily="18" charset="0"/>
                                  </a:rPr>
                                  <m:t>𝑠𝑎𝑙𝑎𝑑𝑎</m:t>
                                </m:r>
                              </m:e>
                            </m:d>
                          </m:sub>
                        </m:sSub>
                        <m:d>
                          <m:dPr>
                            <m:ctrlPr>
                              <a:rPr lang="es-CL" i="1" dirty="0">
                                <a:latin typeface="Cambria Math" panose="02040503050406030204" pitchFamily="18" charset="0"/>
                              </a:rPr>
                            </m:ctrlPr>
                          </m:dPr>
                          <m:e>
                            <m:sSup>
                              <m:sSupPr>
                                <m:ctrlPr>
                                  <a:rPr lang="es-CL" i="1" dirty="0">
                                    <a:latin typeface="Cambria Math" panose="02040503050406030204" pitchFamily="18" charset="0"/>
                                  </a:rPr>
                                </m:ctrlPr>
                              </m:sSupPr>
                              <m:e>
                                <m:r>
                                  <a:rPr lang="es-CL" i="1" dirty="0">
                                    <a:latin typeface="Cambria Math" panose="02040503050406030204" pitchFamily="18" charset="0"/>
                                  </a:rPr>
                                  <m:t>𝑝𝑖𝑒</m:t>
                                </m:r>
                              </m:e>
                              <m:sup>
                                <m:r>
                                  <a:rPr lang="es-CL" i="1" dirty="0">
                                    <a:latin typeface="Cambria Math" panose="02040503050406030204" pitchFamily="18" charset="0"/>
                                  </a:rPr>
                                  <m:t>3</m:t>
                                </m:r>
                              </m:sup>
                            </m:sSup>
                          </m:e>
                        </m:d>
                      </m:num>
                      <m:den>
                        <m:r>
                          <a:rPr lang="es-CL" i="1" dirty="0">
                            <a:latin typeface="Cambria Math" panose="02040503050406030204" pitchFamily="18" charset="0"/>
                          </a:rPr>
                          <m:t>35 </m:t>
                        </m:r>
                        <m:d>
                          <m:dPr>
                            <m:ctrlPr>
                              <a:rPr lang="es-CL" i="1" dirty="0">
                                <a:latin typeface="Cambria Math" panose="02040503050406030204" pitchFamily="18" charset="0"/>
                              </a:rPr>
                            </m:ctrlPr>
                          </m:dPr>
                          <m:e>
                            <m:f>
                              <m:fPr>
                                <m:type m:val="skw"/>
                                <m:ctrlPr>
                                  <a:rPr lang="es-CL" i="1" dirty="0">
                                    <a:latin typeface="Cambria Math" panose="02040503050406030204" pitchFamily="18" charset="0"/>
                                  </a:rPr>
                                </m:ctrlPr>
                              </m:fPr>
                              <m:num>
                                <m:sSup>
                                  <m:sSupPr>
                                    <m:ctrlPr>
                                      <a:rPr lang="es-CL" i="1" dirty="0">
                                        <a:latin typeface="Cambria Math" panose="02040503050406030204" pitchFamily="18" charset="0"/>
                                      </a:rPr>
                                    </m:ctrlPr>
                                  </m:sSupPr>
                                  <m:e>
                                    <m:r>
                                      <a:rPr lang="es-CL" i="1" dirty="0">
                                        <a:latin typeface="Cambria Math" panose="02040503050406030204" pitchFamily="18" charset="0"/>
                                      </a:rPr>
                                      <m:t>𝑝𝑖𝑒</m:t>
                                    </m:r>
                                  </m:e>
                                  <m:sup>
                                    <m:r>
                                      <a:rPr lang="es-CL" i="1" dirty="0">
                                        <a:latin typeface="Cambria Math" panose="02040503050406030204" pitchFamily="18" charset="0"/>
                                      </a:rPr>
                                      <m:t>3</m:t>
                                    </m:r>
                                  </m:sup>
                                </m:sSup>
                              </m:num>
                              <m:den>
                                <m:r>
                                  <a:rPr lang="es-CL" i="1" dirty="0">
                                    <a:latin typeface="Cambria Math" panose="02040503050406030204" pitchFamily="18" charset="0"/>
                                  </a:rPr>
                                  <m:t>𝐿</m:t>
                                </m:r>
                                <m:r>
                                  <a:rPr lang="es-CL" i="1" dirty="0">
                                    <a:latin typeface="Cambria Math" panose="02040503050406030204" pitchFamily="18" charset="0"/>
                                  </a:rPr>
                                  <m:t>.</m:t>
                                </m:r>
                                <m:r>
                                  <a:rPr lang="es-CL" i="1" dirty="0">
                                    <a:latin typeface="Cambria Math" panose="02040503050406030204" pitchFamily="18" charset="0"/>
                                  </a:rPr>
                                  <m:t>𝑇</m:t>
                                </m:r>
                              </m:den>
                            </m:f>
                          </m:e>
                        </m:d>
                      </m:den>
                    </m:f>
                    <m:r>
                      <a:rPr lang="es-ES" i="1" dirty="0">
                        <a:latin typeface="Cambria Math" panose="02040503050406030204" pitchFamily="18" charset="0"/>
                        <a:ea typeface="Cambria Math" panose="02040503050406030204" pitchFamily="18" charset="0"/>
                      </a:rPr>
                      <m:t>=</m:t>
                    </m:r>
                    <m:f>
                      <m:fPr>
                        <m:ctrlPr>
                          <a:rPr lang="es-ES" i="1" dirty="0">
                            <a:latin typeface="Cambria Math" panose="02040503050406030204" pitchFamily="18" charset="0"/>
                          </a:rPr>
                        </m:ctrlPr>
                      </m:fPr>
                      <m:num>
                        <m:sSub>
                          <m:sSubPr>
                            <m:ctrlPr>
                              <a:rPr lang="es-ES" i="1" dirty="0">
                                <a:latin typeface="Cambria Math" panose="02040503050406030204" pitchFamily="18" charset="0"/>
                              </a:rPr>
                            </m:ctrlPr>
                          </m:sSubPr>
                          <m:e>
                            <m:r>
                              <a:rPr lang="es-CL" i="1" dirty="0">
                                <a:latin typeface="Cambria Math" panose="02040503050406030204" pitchFamily="18" charset="0"/>
                              </a:rPr>
                              <m:t>𝑉𝑜𝑙𝑢𝑚𝑒𝑛</m:t>
                            </m:r>
                          </m:e>
                          <m:sub>
                            <m:sSub>
                              <m:sSubPr>
                                <m:ctrlPr>
                                  <a:rPr lang="es-ES" i="1" dirty="0">
                                    <a:latin typeface="Cambria Math" panose="02040503050406030204" pitchFamily="18" charset="0"/>
                                  </a:rPr>
                                </m:ctrlPr>
                              </m:sSubPr>
                              <m:e>
                                <m:r>
                                  <a:rPr lang="es-CL" i="1" dirty="0">
                                    <a:latin typeface="Cambria Math" panose="02040503050406030204" pitchFamily="18" charset="0"/>
                                  </a:rPr>
                                  <m:t>𝐻</m:t>
                                </m:r>
                              </m:e>
                              <m:sub>
                                <m:r>
                                  <a:rPr lang="es-CL" i="1" dirty="0">
                                    <a:latin typeface="Cambria Math" panose="02040503050406030204" pitchFamily="18" charset="0"/>
                                  </a:rPr>
                                  <m:t>2</m:t>
                                </m:r>
                              </m:sub>
                            </m:sSub>
                            <m:r>
                              <a:rPr lang="es-CL" i="1" dirty="0">
                                <a:latin typeface="Cambria Math" panose="02040503050406030204" pitchFamily="18" charset="0"/>
                              </a:rPr>
                              <m:t>𝑂</m:t>
                            </m:r>
                            <m:d>
                              <m:dPr>
                                <m:ctrlPr>
                                  <a:rPr lang="es-CL" i="1" dirty="0">
                                    <a:latin typeface="Cambria Math" panose="02040503050406030204" pitchFamily="18" charset="0"/>
                                  </a:rPr>
                                </m:ctrlPr>
                              </m:dPr>
                              <m:e>
                                <m:r>
                                  <a:rPr lang="es-CL" i="1" dirty="0">
                                    <a:latin typeface="Cambria Math" panose="02040503050406030204" pitchFamily="18" charset="0"/>
                                  </a:rPr>
                                  <m:t>𝑑𝑢𝑙𝑐𝑒</m:t>
                                </m:r>
                              </m:e>
                            </m:d>
                          </m:sub>
                        </m:sSub>
                        <m:d>
                          <m:dPr>
                            <m:ctrlPr>
                              <a:rPr lang="es-CL" i="1" dirty="0">
                                <a:latin typeface="Cambria Math" panose="02040503050406030204" pitchFamily="18" charset="0"/>
                              </a:rPr>
                            </m:ctrlPr>
                          </m:dPr>
                          <m:e>
                            <m:sSup>
                              <m:sSupPr>
                                <m:ctrlPr>
                                  <a:rPr lang="es-CL" i="1" dirty="0">
                                    <a:latin typeface="Cambria Math" panose="02040503050406030204" pitchFamily="18" charset="0"/>
                                  </a:rPr>
                                </m:ctrlPr>
                              </m:sSupPr>
                              <m:e>
                                <m:r>
                                  <a:rPr lang="es-CL" i="1" dirty="0">
                                    <a:latin typeface="Cambria Math" panose="02040503050406030204" pitchFamily="18" charset="0"/>
                                  </a:rPr>
                                  <m:t>𝑝𝑖𝑒</m:t>
                                </m:r>
                              </m:e>
                              <m:sup>
                                <m:r>
                                  <a:rPr lang="es-CL" i="1" dirty="0">
                                    <a:latin typeface="Cambria Math" panose="02040503050406030204" pitchFamily="18" charset="0"/>
                                  </a:rPr>
                                  <m:t>3</m:t>
                                </m:r>
                              </m:sup>
                            </m:sSup>
                          </m:e>
                        </m:d>
                      </m:num>
                      <m:den>
                        <m:r>
                          <a:rPr lang="es-CL" i="1" dirty="0">
                            <a:latin typeface="Cambria Math" panose="02040503050406030204" pitchFamily="18" charset="0"/>
                          </a:rPr>
                          <m:t>36 </m:t>
                        </m:r>
                        <m:d>
                          <m:dPr>
                            <m:ctrlPr>
                              <a:rPr lang="es-CL" i="1" dirty="0">
                                <a:latin typeface="Cambria Math" panose="02040503050406030204" pitchFamily="18" charset="0"/>
                              </a:rPr>
                            </m:ctrlPr>
                          </m:dPr>
                          <m:e>
                            <m:f>
                              <m:fPr>
                                <m:type m:val="skw"/>
                                <m:ctrlPr>
                                  <a:rPr lang="es-CL" i="1" dirty="0">
                                    <a:latin typeface="Cambria Math" panose="02040503050406030204" pitchFamily="18" charset="0"/>
                                  </a:rPr>
                                </m:ctrlPr>
                              </m:fPr>
                              <m:num>
                                <m:sSup>
                                  <m:sSupPr>
                                    <m:ctrlPr>
                                      <a:rPr lang="es-CL" i="1" dirty="0">
                                        <a:latin typeface="Cambria Math" panose="02040503050406030204" pitchFamily="18" charset="0"/>
                                      </a:rPr>
                                    </m:ctrlPr>
                                  </m:sSupPr>
                                  <m:e>
                                    <m:r>
                                      <a:rPr lang="es-CL" i="1" dirty="0">
                                        <a:latin typeface="Cambria Math" panose="02040503050406030204" pitchFamily="18" charset="0"/>
                                      </a:rPr>
                                      <m:t>𝑝𝑖𝑒</m:t>
                                    </m:r>
                                  </m:e>
                                  <m:sup>
                                    <m:r>
                                      <a:rPr lang="es-CL" i="1" dirty="0">
                                        <a:latin typeface="Cambria Math" panose="02040503050406030204" pitchFamily="18" charset="0"/>
                                      </a:rPr>
                                      <m:t>3</m:t>
                                    </m:r>
                                  </m:sup>
                                </m:sSup>
                              </m:num>
                              <m:den>
                                <m:r>
                                  <a:rPr lang="es-CL" i="1" dirty="0">
                                    <a:latin typeface="Cambria Math" panose="02040503050406030204" pitchFamily="18" charset="0"/>
                                  </a:rPr>
                                  <m:t>𝐿</m:t>
                                </m:r>
                                <m:r>
                                  <a:rPr lang="es-CL" i="1" dirty="0">
                                    <a:latin typeface="Cambria Math" panose="02040503050406030204" pitchFamily="18" charset="0"/>
                                  </a:rPr>
                                  <m:t>.</m:t>
                                </m:r>
                                <m:r>
                                  <a:rPr lang="es-CL" i="1" dirty="0">
                                    <a:latin typeface="Cambria Math" panose="02040503050406030204" pitchFamily="18" charset="0"/>
                                  </a:rPr>
                                  <m:t>𝑇</m:t>
                                </m:r>
                              </m:den>
                            </m:f>
                          </m:e>
                        </m:d>
                      </m:den>
                    </m:f>
                    <m:r>
                      <a:rPr lang="es-ES" i="1" dirty="0">
                        <a:latin typeface="Cambria Math" panose="02040503050406030204" pitchFamily="18" charset="0"/>
                      </a:rPr>
                      <m:t> 	</m:t>
                    </m:r>
                  </m:oMath>
                </a14:m>
                <a:endParaRPr lang="es-CL" i="1" dirty="0">
                  <a:latin typeface="Cambria Math" panose="02040503050406030204" pitchFamily="18" charset="0"/>
                </a:endParaRPr>
              </a:p>
              <a:p>
                <a14:m>
                  <m:oMath xmlns:m="http://schemas.openxmlformats.org/officeDocument/2006/math">
                    <m:r>
                      <a:rPr lang="es-ES" i="1" dirty="0">
                        <a:latin typeface="Cambria Math" panose="02040503050406030204" pitchFamily="18" charset="0"/>
                        <a:ea typeface="Cambria Math" panose="02040503050406030204" pitchFamily="18" charset="0"/>
                      </a:rPr>
                      <m:t>∆</m:t>
                    </m:r>
                    <m:r>
                      <a:rPr lang="es-ES" i="1" dirty="0">
                        <a:latin typeface="Cambria Math" panose="02040503050406030204" pitchFamily="18" charset="0"/>
                      </a:rPr>
                      <m:t> </m:t>
                    </m:r>
                    <m:r>
                      <a:rPr lang="es-ES" i="1" baseline="-25000" dirty="0">
                        <a:latin typeface="Cambria Math" panose="02040503050406030204" pitchFamily="18" charset="0"/>
                      </a:rPr>
                      <m:t>𝑠𝑎𝑙𝑎𝑑𝑎</m:t>
                    </m:r>
                    <m:r>
                      <a:rPr lang="es-ES" i="1" dirty="0">
                        <a:latin typeface="Cambria Math" panose="02040503050406030204" pitchFamily="18" charset="0"/>
                      </a:rPr>
                      <m:t> = 35.000</m:t>
                    </m:r>
                    <m:d>
                      <m:dPr>
                        <m:ctrlPr>
                          <a:rPr lang="es-ES" i="1" dirty="0">
                            <a:latin typeface="Cambria Math" panose="02040503050406030204" pitchFamily="18" charset="0"/>
                          </a:rPr>
                        </m:ctrlPr>
                      </m:dPr>
                      <m:e>
                        <m:r>
                          <a:rPr lang="es-CL" i="1" dirty="0">
                            <a:latin typeface="Cambria Math" panose="02040503050406030204" pitchFamily="18" charset="0"/>
                          </a:rPr>
                          <m:t>𝐿</m:t>
                        </m:r>
                        <m:r>
                          <a:rPr lang="es-CL" i="1" dirty="0">
                            <a:latin typeface="Cambria Math" panose="02040503050406030204" pitchFamily="18" charset="0"/>
                          </a:rPr>
                          <m:t>.</m:t>
                        </m:r>
                        <m:r>
                          <a:rPr lang="es-CL" i="1" dirty="0">
                            <a:latin typeface="Cambria Math" panose="02040503050406030204" pitchFamily="18" charset="0"/>
                          </a:rPr>
                          <m:t>𝑇</m:t>
                        </m:r>
                        <m:r>
                          <a:rPr lang="es-CL" i="1" dirty="0">
                            <a:latin typeface="Cambria Math" panose="02040503050406030204" pitchFamily="18" charset="0"/>
                          </a:rPr>
                          <m:t>.</m:t>
                        </m:r>
                      </m:e>
                    </m:d>
                    <m:r>
                      <a:rPr lang="es-ES" i="1" dirty="0">
                        <a:latin typeface="Cambria Math" panose="02040503050406030204" pitchFamily="18" charset="0"/>
                      </a:rPr>
                      <m:t> </m:t>
                    </m:r>
                    <m:r>
                      <a:rPr lang="es-ES" i="1" dirty="0">
                        <a:latin typeface="Cambria Math" panose="02040503050406030204" pitchFamily="18" charset="0"/>
                        <a:ea typeface="Cambria Math" panose="02040503050406030204" pitchFamily="18" charset="0"/>
                      </a:rPr>
                      <m:t>×</m:t>
                    </m:r>
                    <m:r>
                      <a:rPr lang="es-CL" i="1" dirty="0">
                        <a:latin typeface="Cambria Math" panose="02040503050406030204" pitchFamily="18" charset="0"/>
                      </a:rPr>
                      <m:t>35 </m:t>
                    </m:r>
                    <m:d>
                      <m:dPr>
                        <m:ctrlPr>
                          <a:rPr lang="es-CL" i="1" dirty="0">
                            <a:latin typeface="Cambria Math" panose="02040503050406030204" pitchFamily="18" charset="0"/>
                          </a:rPr>
                        </m:ctrlPr>
                      </m:dPr>
                      <m:e>
                        <m:f>
                          <m:fPr>
                            <m:type m:val="skw"/>
                            <m:ctrlPr>
                              <a:rPr lang="es-CL" i="1" dirty="0">
                                <a:latin typeface="Cambria Math" panose="02040503050406030204" pitchFamily="18" charset="0"/>
                              </a:rPr>
                            </m:ctrlPr>
                          </m:fPr>
                          <m:num>
                            <m:sSup>
                              <m:sSupPr>
                                <m:ctrlPr>
                                  <a:rPr lang="es-CL" i="1" dirty="0">
                                    <a:latin typeface="Cambria Math" panose="02040503050406030204" pitchFamily="18" charset="0"/>
                                  </a:rPr>
                                </m:ctrlPr>
                              </m:sSupPr>
                              <m:e>
                                <m:r>
                                  <a:rPr lang="es-CL" i="1" dirty="0">
                                    <a:latin typeface="Cambria Math" panose="02040503050406030204" pitchFamily="18" charset="0"/>
                                  </a:rPr>
                                  <m:t>𝑝𝑖𝑒</m:t>
                                </m:r>
                              </m:e>
                              <m:sup>
                                <m:r>
                                  <a:rPr lang="es-CL" i="1" dirty="0">
                                    <a:latin typeface="Cambria Math" panose="02040503050406030204" pitchFamily="18" charset="0"/>
                                  </a:rPr>
                                  <m:t>3</m:t>
                                </m:r>
                              </m:sup>
                            </m:sSup>
                          </m:num>
                          <m:den>
                            <m:r>
                              <a:rPr lang="es-CL" i="1" dirty="0">
                                <a:latin typeface="Cambria Math" panose="02040503050406030204" pitchFamily="18" charset="0"/>
                              </a:rPr>
                              <m:t>𝐿</m:t>
                            </m:r>
                            <m:r>
                              <a:rPr lang="es-CL" i="1" dirty="0">
                                <a:latin typeface="Cambria Math" panose="02040503050406030204" pitchFamily="18" charset="0"/>
                              </a:rPr>
                              <m:t>.</m:t>
                            </m:r>
                            <m:r>
                              <a:rPr lang="es-CL" i="1" dirty="0">
                                <a:latin typeface="Cambria Math" panose="02040503050406030204" pitchFamily="18" charset="0"/>
                              </a:rPr>
                              <m:t>𝑇</m:t>
                            </m:r>
                          </m:den>
                        </m:f>
                      </m:e>
                    </m:d>
                    <m:r>
                      <a:rPr lang="es-ES" i="1" dirty="0">
                        <a:latin typeface="Cambria Math" panose="02040503050406030204" pitchFamily="18" charset="0"/>
                      </a:rPr>
                      <m:t>= 1.225.000 </m:t>
                    </m:r>
                    <m:r>
                      <a:rPr lang="es-ES" i="1" dirty="0">
                        <a:latin typeface="Cambria Math" panose="02040503050406030204" pitchFamily="18" charset="0"/>
                      </a:rPr>
                      <m:t>𝑝𝑖𝑒</m:t>
                    </m:r>
                    <m:r>
                      <a:rPr lang="es-ES" i="1" baseline="30000" dirty="0">
                        <a:latin typeface="Cambria Math" panose="02040503050406030204" pitchFamily="18" charset="0"/>
                      </a:rPr>
                      <m:t>3</m:t>
                    </m:r>
                  </m:oMath>
                </a14:m>
                <a:endParaRPr lang="es-ES" baseline="30000" dirty="0"/>
              </a:p>
              <a:p>
                <a:pPr lvl="1"/>
                <a14:m>
                  <m:oMath xmlns:m="http://schemas.openxmlformats.org/officeDocument/2006/math">
                    <m:r>
                      <a:rPr lang="es-ES" sz="2000" i="1" dirty="0">
                        <a:latin typeface="Cambria Math" panose="02040503050406030204" pitchFamily="18" charset="0"/>
                        <a:ea typeface="Cambria Math" panose="02040503050406030204" pitchFamily="18" charset="0"/>
                      </a:rPr>
                      <m:t>∆</m:t>
                    </m:r>
                    <m:r>
                      <a:rPr lang="es-ES" sz="2000" i="1" dirty="0">
                        <a:latin typeface="Cambria Math" panose="02040503050406030204" pitchFamily="18" charset="0"/>
                      </a:rPr>
                      <m:t> </m:t>
                    </m:r>
                    <m:r>
                      <a:rPr lang="es-ES" sz="2000" i="1" baseline="-25000" dirty="0">
                        <a:latin typeface="Cambria Math" panose="02040503050406030204" pitchFamily="18" charset="0"/>
                      </a:rPr>
                      <m:t>𝑠𝑎𝑙𝑎𝑑𝑎</m:t>
                    </m:r>
                    <m:r>
                      <a:rPr lang="es-ES" sz="2000" i="1" dirty="0">
                        <a:latin typeface="Cambria Math" panose="02040503050406030204" pitchFamily="18" charset="0"/>
                      </a:rPr>
                      <m:t> = </m:t>
                    </m:r>
                    <m:r>
                      <a:rPr lang="es-ES" sz="2000" i="1" dirty="0">
                        <a:latin typeface="Cambria Math" panose="02040503050406030204" pitchFamily="18" charset="0"/>
                        <a:ea typeface="Cambria Math" panose="02040503050406030204" pitchFamily="18" charset="0"/>
                      </a:rPr>
                      <m:t>∆</m:t>
                    </m:r>
                    <m:r>
                      <a:rPr lang="es-ES" sz="2000" i="1" dirty="0">
                        <a:latin typeface="Cambria Math" panose="02040503050406030204" pitchFamily="18" charset="0"/>
                      </a:rPr>
                      <m:t> </m:t>
                    </m:r>
                    <m:r>
                      <a:rPr lang="es-ES" sz="2000" i="1" baseline="-25000" dirty="0">
                        <a:latin typeface="Cambria Math" panose="02040503050406030204" pitchFamily="18" charset="0"/>
                      </a:rPr>
                      <m:t>𝑑𝑢𝑙𝑐𝑒</m:t>
                    </m:r>
                  </m:oMath>
                </a14:m>
                <a:endParaRPr lang="es-ES" sz="2000" baseline="-25000" dirty="0"/>
              </a:p>
              <a:p>
                <a:pPr lvl="1"/>
                <a14:m>
                  <m:oMath xmlns:m="http://schemas.openxmlformats.org/officeDocument/2006/math">
                    <m:r>
                      <a:rPr lang="es-ES" sz="2000" i="1" dirty="0">
                        <a:latin typeface="Cambria Math" panose="02040503050406030204" pitchFamily="18" charset="0"/>
                        <a:ea typeface="Cambria Math" panose="02040503050406030204" pitchFamily="18" charset="0"/>
                      </a:rPr>
                      <m:t>∆</m:t>
                    </m:r>
                    <m:r>
                      <a:rPr lang="es-ES" sz="2000" i="1" dirty="0">
                        <a:latin typeface="Cambria Math" panose="02040503050406030204" pitchFamily="18" charset="0"/>
                      </a:rPr>
                      <m:t> </m:t>
                    </m:r>
                    <m:r>
                      <a:rPr lang="es-ES" sz="2000" i="1" baseline="-25000" dirty="0">
                        <a:latin typeface="Cambria Math" panose="02040503050406030204" pitchFamily="18" charset="0"/>
                      </a:rPr>
                      <m:t>𝑑𝑢𝑙𝑐𝑒</m:t>
                    </m:r>
                    <m:r>
                      <a:rPr lang="es-ES" sz="2000" i="1" dirty="0">
                        <a:latin typeface="Cambria Math" panose="02040503050406030204" pitchFamily="18" charset="0"/>
                      </a:rPr>
                      <m:t> =</m:t>
                    </m:r>
                    <m:f>
                      <m:fPr>
                        <m:ctrlPr>
                          <a:rPr lang="es-ES" sz="2000" i="1" dirty="0">
                            <a:latin typeface="Cambria Math" panose="02040503050406030204" pitchFamily="18" charset="0"/>
                          </a:rPr>
                        </m:ctrlPr>
                      </m:fPr>
                      <m:num>
                        <m:r>
                          <a:rPr lang="es-ES" sz="2000" i="1" dirty="0">
                            <a:latin typeface="Cambria Math" panose="02040503050406030204" pitchFamily="18" charset="0"/>
                          </a:rPr>
                          <m:t>1.225.000 </m:t>
                        </m:r>
                        <m:r>
                          <a:rPr lang="es-ES" sz="2000" i="1" dirty="0">
                            <a:latin typeface="Cambria Math" panose="02040503050406030204" pitchFamily="18" charset="0"/>
                          </a:rPr>
                          <m:t>𝑝𝑖𝑒</m:t>
                        </m:r>
                        <m:r>
                          <a:rPr lang="es-ES" sz="2000" i="1" baseline="30000" dirty="0">
                            <a:latin typeface="Cambria Math" panose="02040503050406030204" pitchFamily="18" charset="0"/>
                          </a:rPr>
                          <m:t>3</m:t>
                        </m:r>
                        <m:r>
                          <m:rPr>
                            <m:nor/>
                          </m:rPr>
                          <a:rPr lang="es-ES" sz="2000" baseline="30000" dirty="0"/>
                          <m:t> </m:t>
                        </m:r>
                      </m:num>
                      <m:den>
                        <m:r>
                          <a:rPr lang="es-CL" sz="2000" i="1" dirty="0">
                            <a:latin typeface="Cambria Math" panose="02040503050406030204" pitchFamily="18" charset="0"/>
                          </a:rPr>
                          <m:t>36 </m:t>
                        </m:r>
                        <m:d>
                          <m:dPr>
                            <m:ctrlPr>
                              <a:rPr lang="es-CL" sz="2000" i="1" dirty="0">
                                <a:latin typeface="Cambria Math" panose="02040503050406030204" pitchFamily="18" charset="0"/>
                              </a:rPr>
                            </m:ctrlPr>
                          </m:dPr>
                          <m:e>
                            <m:f>
                              <m:fPr>
                                <m:type m:val="skw"/>
                                <m:ctrlPr>
                                  <a:rPr lang="es-CL" sz="2000" i="1" dirty="0">
                                    <a:latin typeface="Cambria Math" panose="02040503050406030204" pitchFamily="18" charset="0"/>
                                  </a:rPr>
                                </m:ctrlPr>
                              </m:fPr>
                              <m:num>
                                <m:sSup>
                                  <m:sSupPr>
                                    <m:ctrlPr>
                                      <a:rPr lang="es-CL" sz="2000" i="1" dirty="0">
                                        <a:latin typeface="Cambria Math" panose="02040503050406030204" pitchFamily="18" charset="0"/>
                                      </a:rPr>
                                    </m:ctrlPr>
                                  </m:sSupPr>
                                  <m:e>
                                    <m:r>
                                      <a:rPr lang="es-CL" sz="2000" i="1" dirty="0">
                                        <a:latin typeface="Cambria Math" panose="02040503050406030204" pitchFamily="18" charset="0"/>
                                      </a:rPr>
                                      <m:t>𝑝𝑖𝑒</m:t>
                                    </m:r>
                                  </m:e>
                                  <m:sup>
                                    <m:r>
                                      <a:rPr lang="es-CL" sz="2000" i="1" dirty="0">
                                        <a:latin typeface="Cambria Math" panose="02040503050406030204" pitchFamily="18" charset="0"/>
                                      </a:rPr>
                                      <m:t>3</m:t>
                                    </m:r>
                                  </m:sup>
                                </m:sSup>
                              </m:num>
                              <m:den>
                                <m:r>
                                  <a:rPr lang="es-CL" sz="2000" i="1" dirty="0">
                                    <a:latin typeface="Cambria Math" panose="02040503050406030204" pitchFamily="18" charset="0"/>
                                  </a:rPr>
                                  <m:t>𝐿</m:t>
                                </m:r>
                                <m:r>
                                  <a:rPr lang="es-CL" sz="2000" i="1" dirty="0">
                                    <a:latin typeface="Cambria Math" panose="02040503050406030204" pitchFamily="18" charset="0"/>
                                  </a:rPr>
                                  <m:t>.</m:t>
                                </m:r>
                                <m:r>
                                  <a:rPr lang="es-CL" sz="2000" i="1" dirty="0">
                                    <a:latin typeface="Cambria Math" panose="02040503050406030204" pitchFamily="18" charset="0"/>
                                  </a:rPr>
                                  <m:t>𝑇</m:t>
                                </m:r>
                              </m:den>
                            </m:f>
                          </m:e>
                        </m:d>
                      </m:den>
                    </m:f>
                    <m:r>
                      <a:rPr lang="es-ES" sz="2000" i="1" dirty="0">
                        <a:latin typeface="Cambria Math" panose="02040503050406030204" pitchFamily="18" charset="0"/>
                      </a:rPr>
                      <m:t>= 34.028 </m:t>
                    </m:r>
                    <m:r>
                      <a:rPr lang="es-ES" sz="2000" i="1" dirty="0">
                        <a:latin typeface="Cambria Math" panose="02040503050406030204" pitchFamily="18" charset="0"/>
                      </a:rPr>
                      <m:t>𝐿𝑇</m:t>
                    </m:r>
                  </m:oMath>
                </a14:m>
                <a:endParaRPr lang="es-ES" sz="2000" dirty="0"/>
              </a:p>
            </p:txBody>
          </p:sp>
        </mc:Choice>
        <mc:Fallback xmlns="">
          <p:sp>
            <p:nvSpPr>
              <p:cNvPr id="92163" name="Rectangle 3"/>
              <p:cNvSpPr>
                <a:spLocks noGrp="1" noRot="1" noChangeAspect="1" noMove="1" noResize="1" noEditPoints="1" noAdjustHandles="1" noChangeArrowheads="1" noChangeShapeType="1" noTextEdit="1"/>
              </p:cNvSpPr>
              <p:nvPr>
                <p:ph type="body" idx="1"/>
              </p:nvPr>
            </p:nvSpPr>
            <p:spPr>
              <a:blipFill>
                <a:blip r:embed="rId2"/>
                <a:stretch>
                  <a:fillRect t="-1078"/>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63">
                                            <p:txEl>
                                              <p:pRg st="1" end="1"/>
                                            </p:txEl>
                                          </p:spTgt>
                                        </p:tgtEl>
                                        <p:attrNameLst>
                                          <p:attrName>style.visibility</p:attrName>
                                        </p:attrNameLst>
                                      </p:cBhvr>
                                      <p:to>
                                        <p:strVal val="visible"/>
                                      </p:to>
                                    </p:set>
                                    <p:animEffect transition="in" filter="fade">
                                      <p:cBhvr>
                                        <p:cTn id="7" dur="500"/>
                                        <p:tgtEl>
                                          <p:spTgt spid="9216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2163">
                                            <p:txEl>
                                              <p:pRg st="2" end="2"/>
                                            </p:txEl>
                                          </p:spTgt>
                                        </p:tgtEl>
                                        <p:attrNameLst>
                                          <p:attrName>style.visibility</p:attrName>
                                        </p:attrNameLst>
                                      </p:cBhvr>
                                      <p:to>
                                        <p:strVal val="visible"/>
                                      </p:to>
                                    </p:set>
                                    <p:animEffect transition="in" filter="fade">
                                      <p:cBhvr>
                                        <p:cTn id="12" dur="500"/>
                                        <p:tgtEl>
                                          <p:spTgt spid="9216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92163">
                                            <p:txEl>
                                              <p:pRg st="3" end="3"/>
                                            </p:txEl>
                                          </p:spTgt>
                                        </p:tgtEl>
                                        <p:attrNameLst>
                                          <p:attrName>style.visibility</p:attrName>
                                        </p:attrNameLst>
                                      </p:cBhvr>
                                      <p:to>
                                        <p:strVal val="visible"/>
                                      </p:to>
                                    </p:set>
                                    <p:animEffect transition="in" filter="fade">
                                      <p:cBhvr>
                                        <p:cTn id="15" dur="500"/>
                                        <p:tgtEl>
                                          <p:spTgt spid="9216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92163">
                                            <p:txEl>
                                              <p:pRg st="4" end="4"/>
                                            </p:txEl>
                                          </p:spTgt>
                                        </p:tgtEl>
                                        <p:attrNameLst>
                                          <p:attrName>style.visibility</p:attrName>
                                        </p:attrNameLst>
                                      </p:cBhvr>
                                      <p:to>
                                        <p:strVal val="visible"/>
                                      </p:to>
                                    </p:set>
                                    <p:animEffect transition="in" filter="fade">
                                      <p:cBhvr>
                                        <p:cTn id="18" dur="500"/>
                                        <p:tgtEl>
                                          <p:spTgt spid="921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4CDAF9BD-F31C-409A-8DF3-C28E2B6597A5}" type="slidenum">
              <a:rPr lang="es-ES"/>
              <a:pPr/>
              <a:t>16</a:t>
            </a:fld>
            <a:endParaRPr lang="es-ES"/>
          </a:p>
        </p:txBody>
      </p:sp>
      <p:sp>
        <p:nvSpPr>
          <p:cNvPr id="93186" name="Rectangle 2"/>
          <p:cNvSpPr>
            <a:spLocks noGrp="1" noChangeArrowheads="1"/>
          </p:cNvSpPr>
          <p:nvPr>
            <p:ph type="title"/>
          </p:nvPr>
        </p:nvSpPr>
        <p:spPr/>
        <p:txBody>
          <a:bodyPr/>
          <a:lstStyle/>
          <a:p>
            <a:r>
              <a:rPr lang="es-ES" dirty="0"/>
              <a:t>Ejercicios de estudio</a:t>
            </a:r>
          </a:p>
        </p:txBody>
      </p:sp>
      <p:sp>
        <p:nvSpPr>
          <p:cNvPr id="93187" name="Rectangle 3"/>
          <p:cNvSpPr>
            <a:spLocks noGrp="1" noChangeArrowheads="1"/>
          </p:cNvSpPr>
          <p:nvPr>
            <p:ph type="body" idx="1"/>
          </p:nvPr>
        </p:nvSpPr>
        <p:spPr/>
        <p:txBody>
          <a:bodyPr>
            <a:normAutofit lnSpcReduction="10000"/>
          </a:bodyPr>
          <a:lstStyle/>
          <a:p>
            <a:pPr>
              <a:lnSpc>
                <a:spcPct val="90000"/>
              </a:lnSpc>
            </a:pPr>
            <a:r>
              <a:rPr lang="es-ES" dirty="0"/>
              <a:t>¿Qué cantidad de agua dulce desplazará un pontón cilíndrico de 3,5 metros de diámetro por 9 metros de longitud cuando está totalmente sumergido totalmente? ¿Cuál sería la fuerza de boyantez que experimenta cuando se encuentra sumergido en agua salada? ¿Cuál será su desplazamiento cuando flota en agua salada con su eje en la línea de agua?</a:t>
            </a:r>
          </a:p>
          <a:p>
            <a:pPr lvl="1">
              <a:lnSpc>
                <a:spcPct val="90000"/>
              </a:lnSpc>
            </a:pPr>
            <a:r>
              <a:rPr lang="es-ES" dirty="0"/>
              <a:t>Respuestas: 86,6 (t) o 849,55 (kN) LT; 88,8 (t) o 871,13 (kN) y 44,4 (t) </a:t>
            </a:r>
            <a:r>
              <a:rPr lang="es-ES"/>
              <a:t>o 435,56 </a:t>
            </a:r>
            <a:r>
              <a:rPr lang="es-ES" dirty="0"/>
              <a:t>(kN).</a:t>
            </a:r>
          </a:p>
          <a:p>
            <a:pPr>
              <a:lnSpc>
                <a:spcPct val="90000"/>
              </a:lnSpc>
            </a:pPr>
            <a:r>
              <a:rPr lang="es-ES" dirty="0"/>
              <a:t>Cuál es la reserva de flotabilidad de una barcaza de casco rectangular que mide 20’ x 10’ x 6’, flotando en agua salada con un calado de 3.’</a:t>
            </a:r>
          </a:p>
          <a:p>
            <a:pPr lvl="1">
              <a:lnSpc>
                <a:spcPct val="90000"/>
              </a:lnSpc>
            </a:pPr>
            <a:r>
              <a:rPr lang="es-ES" dirty="0"/>
              <a:t>Respuesta;  600 pie</a:t>
            </a:r>
            <a:r>
              <a:rPr lang="es-ES" baseline="30000" dirty="0"/>
              <a:t>3</a:t>
            </a:r>
            <a:r>
              <a:rPr lang="es-ES" dirty="0"/>
              <a:t> o 100%.</a:t>
            </a:r>
          </a:p>
          <a:p>
            <a:pPr>
              <a:lnSpc>
                <a:spcPct val="90000"/>
              </a:lnSpc>
            </a:pPr>
            <a:r>
              <a:rPr lang="es-ES" dirty="0"/>
              <a:t>Una barcaza rectangular de 30’ x 15’ x 5’ tiene un calado de 3’  proa y a popa, Determinar; calado en agua salada, Ubicación del Centro de Carena o Boyantéz  (sobre la quilla) y centro de flotación.</a:t>
            </a:r>
          </a:p>
          <a:p>
            <a:pPr lvl="1">
              <a:lnSpc>
                <a:spcPct val="90000"/>
              </a:lnSpc>
            </a:pPr>
            <a:r>
              <a:rPr lang="es-ES" dirty="0"/>
              <a:t>Respuesta; 38.6 toneladas, 1.5 pie y 15 pies de la  proa en línea de crujía.</a:t>
            </a:r>
          </a:p>
        </p:txBody>
      </p:sp>
      <p:sp>
        <p:nvSpPr>
          <p:cNvPr id="2" name="Marcador de fecha 1">
            <a:extLst>
              <a:ext uri="{FF2B5EF4-FFF2-40B4-BE49-F238E27FC236}">
                <a16:creationId xmlns:a16="http://schemas.microsoft.com/office/drawing/2014/main" id="{4E33B75C-9D1E-31EF-CA27-CC3EC815E69A}"/>
              </a:ext>
            </a:extLst>
          </p:cNvPr>
          <p:cNvSpPr>
            <a:spLocks noGrp="1"/>
          </p:cNvSpPr>
          <p:nvPr>
            <p:ph type="dt" sz="half" idx="10"/>
          </p:nvPr>
        </p:nvSpPr>
        <p:spPr/>
        <p:txBody>
          <a:bodyPr/>
          <a:lstStyle/>
          <a:p>
            <a:fld id="{E25855F7-C45F-41DA-ADF0-4FA2BD66C9F0}" type="datetime1">
              <a:rPr lang="es-CL" smtClean="0"/>
              <a:t>12-03-2024</a:t>
            </a:fld>
            <a:endParaRPr lang="en-US"/>
          </a:p>
        </p:txBody>
      </p:sp>
      <p:sp>
        <p:nvSpPr>
          <p:cNvPr id="3" name="Marcador de pie de página 2">
            <a:extLst>
              <a:ext uri="{FF2B5EF4-FFF2-40B4-BE49-F238E27FC236}">
                <a16:creationId xmlns:a16="http://schemas.microsoft.com/office/drawing/2014/main" id="{77F2C0AE-617A-6F07-32CF-7D0B58FDA51D}"/>
              </a:ext>
            </a:extLst>
          </p:cNvPr>
          <p:cNvSpPr>
            <a:spLocks noGrp="1"/>
          </p:cNvSpPr>
          <p:nvPr>
            <p:ph type="ftr" sz="quarter" idx="11"/>
          </p:nvPr>
        </p:nvSpPr>
        <p:spPr/>
        <p:txBody>
          <a:bodyPr/>
          <a:lstStyle/>
          <a:p>
            <a:r>
              <a:rPr lang="en-US"/>
              <a:t>Fundamentos de Estabildad UT 1</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B12DA6-B219-2BBD-BE26-88AE6E199664}"/>
              </a:ext>
            </a:extLst>
          </p:cNvPr>
          <p:cNvSpPr>
            <a:spLocks noGrp="1"/>
          </p:cNvSpPr>
          <p:nvPr>
            <p:ph type="title"/>
          </p:nvPr>
        </p:nvSpPr>
        <p:spPr/>
        <p:txBody>
          <a:bodyPr>
            <a:normAutofit fontScale="90000"/>
          </a:bodyPr>
          <a:lstStyle/>
          <a:p>
            <a:r>
              <a:rPr lang="es-MX" dirty="0"/>
              <a:t>Flotación</a:t>
            </a:r>
            <a:br>
              <a:rPr lang="es-MX" dirty="0"/>
            </a:br>
            <a:r>
              <a:rPr lang="es-MX" dirty="0"/>
              <a:t>Hidrómetro de inmersión variable:</a:t>
            </a:r>
            <a:endParaRPr lang="es-CL" dirty="0"/>
          </a:p>
        </p:txBody>
      </p:sp>
      <p:sp>
        <p:nvSpPr>
          <p:cNvPr id="7" name="Marcador de contenido 6">
            <a:extLst>
              <a:ext uri="{FF2B5EF4-FFF2-40B4-BE49-F238E27FC236}">
                <a16:creationId xmlns:a16="http://schemas.microsoft.com/office/drawing/2014/main" id="{2FC2406A-F199-BF3A-CC33-88EEE5BD2F03}"/>
              </a:ext>
            </a:extLst>
          </p:cNvPr>
          <p:cNvSpPr>
            <a:spLocks noGrp="1"/>
          </p:cNvSpPr>
          <p:nvPr>
            <p:ph sz="half" idx="1"/>
          </p:nvPr>
        </p:nvSpPr>
        <p:spPr/>
        <p:txBody>
          <a:bodyPr>
            <a:normAutofit fontScale="77500" lnSpcReduction="20000"/>
          </a:bodyPr>
          <a:lstStyle/>
          <a:p>
            <a:r>
              <a:rPr lang="es-MX" dirty="0"/>
              <a:t>Es un instrumento utilizado para determinar la densidad de los líquidos y basa su funcionamiento en el principio de Arquímedes. </a:t>
            </a:r>
          </a:p>
          <a:p>
            <a:r>
              <a:rPr lang="es-MX" dirty="0"/>
              <a:t>Se usa para determinar la densidad del agua en la que flota un buque.</a:t>
            </a:r>
          </a:p>
          <a:p>
            <a:r>
              <a:rPr lang="es-MX" dirty="0"/>
              <a:t>Generalmente está hecho de un material anti corrosivo y consiste en una base esférica lastrada, con un vástago rectangular graduado con una escala que permite leer la densidad del líquido en el que flota.</a:t>
            </a:r>
          </a:p>
          <a:p>
            <a:r>
              <a:rPr lang="es-MX" dirty="0"/>
              <a:t>Mide densidades de entre 1000 y 1025 kilogramos por metro cúbico; es decir, 1.000 y 1.025 (t/m</a:t>
            </a:r>
            <a:r>
              <a:rPr lang="es-MX" baseline="30000" dirty="0"/>
              <a:t>3</a:t>
            </a:r>
            <a:r>
              <a:rPr lang="es-MX" dirty="0"/>
              <a:t>).</a:t>
            </a:r>
          </a:p>
          <a:p>
            <a:r>
              <a:rPr lang="es-MX" dirty="0"/>
              <a:t>Hay diferentes tipos de hidrómetros.</a:t>
            </a:r>
          </a:p>
          <a:p>
            <a:r>
              <a:rPr lang="es-MX" dirty="0"/>
              <a:t>El procedimiento de medición, lo deben haber visto en laboratorio de Física. </a:t>
            </a:r>
          </a:p>
          <a:p>
            <a:endParaRPr lang="es-CL" dirty="0"/>
          </a:p>
        </p:txBody>
      </p:sp>
      <p:sp>
        <p:nvSpPr>
          <p:cNvPr id="4" name="Marcador de fecha 3">
            <a:extLst>
              <a:ext uri="{FF2B5EF4-FFF2-40B4-BE49-F238E27FC236}">
                <a16:creationId xmlns:a16="http://schemas.microsoft.com/office/drawing/2014/main" id="{F9DEC411-9E08-7DB2-6225-4EFCE673A224}"/>
              </a:ext>
            </a:extLst>
          </p:cNvPr>
          <p:cNvSpPr>
            <a:spLocks noGrp="1"/>
          </p:cNvSpPr>
          <p:nvPr>
            <p:ph type="dt" sz="half" idx="10"/>
          </p:nvPr>
        </p:nvSpPr>
        <p:spPr/>
        <p:txBody>
          <a:bodyPr/>
          <a:lstStyle/>
          <a:p>
            <a:fld id="{D50F94B9-7F48-49B5-96C0-28B75AFAC0AC}" type="datetime1">
              <a:rPr lang="es-CL" smtClean="0"/>
              <a:t>12-03-2024</a:t>
            </a:fld>
            <a:endParaRPr lang="en-US"/>
          </a:p>
        </p:txBody>
      </p:sp>
      <p:sp>
        <p:nvSpPr>
          <p:cNvPr id="5" name="Marcador de pie de página 4">
            <a:extLst>
              <a:ext uri="{FF2B5EF4-FFF2-40B4-BE49-F238E27FC236}">
                <a16:creationId xmlns:a16="http://schemas.microsoft.com/office/drawing/2014/main" id="{B6D5FE25-B0EB-2361-4BC3-F342B48CA3E7}"/>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EA4D9C58-FFB5-DC72-9785-6D8B974FF996}"/>
              </a:ext>
            </a:extLst>
          </p:cNvPr>
          <p:cNvSpPr>
            <a:spLocks noGrp="1"/>
          </p:cNvSpPr>
          <p:nvPr>
            <p:ph type="sldNum" sz="quarter" idx="12"/>
          </p:nvPr>
        </p:nvSpPr>
        <p:spPr/>
        <p:txBody>
          <a:bodyPr/>
          <a:lstStyle/>
          <a:p>
            <a:fld id="{87E7843D-FF13-4365-9478-9625B70A2705}" type="slidenum">
              <a:rPr lang="en-US" smtClean="0"/>
              <a:t>17</a:t>
            </a:fld>
            <a:endParaRPr lang="en-US"/>
          </a:p>
        </p:txBody>
      </p:sp>
      <p:pic>
        <p:nvPicPr>
          <p:cNvPr id="13" name="Marcador de contenido 12">
            <a:extLst>
              <a:ext uri="{FF2B5EF4-FFF2-40B4-BE49-F238E27FC236}">
                <a16:creationId xmlns:a16="http://schemas.microsoft.com/office/drawing/2014/main" id="{0D583CC5-5C43-A8B5-EB10-C2CD111C5D01}"/>
              </a:ext>
            </a:extLst>
          </p:cNvPr>
          <p:cNvPicPr>
            <a:picLocks noGrp="1" noChangeAspect="1"/>
          </p:cNvPicPr>
          <p:nvPr>
            <p:ph sz="half" idx="2"/>
          </p:nvPr>
        </p:nvPicPr>
        <p:blipFill>
          <a:blip r:embed="rId2"/>
          <a:stretch>
            <a:fillRect/>
          </a:stretch>
        </p:blipFill>
        <p:spPr>
          <a:xfrm>
            <a:off x="7842180" y="2128838"/>
            <a:ext cx="1879740" cy="3844925"/>
          </a:xfrm>
          <a:prstGeom prst="rect">
            <a:avLst/>
          </a:prstGeom>
        </p:spPr>
      </p:pic>
      <p:pic>
        <p:nvPicPr>
          <p:cNvPr id="14" name="Imagen 13">
            <a:extLst>
              <a:ext uri="{FF2B5EF4-FFF2-40B4-BE49-F238E27FC236}">
                <a16:creationId xmlns:a16="http://schemas.microsoft.com/office/drawing/2014/main" id="{1CFD11C3-B3B7-DC75-FEC5-BE9418320392}"/>
              </a:ext>
            </a:extLst>
          </p:cNvPr>
          <p:cNvPicPr>
            <a:picLocks noChangeAspect="1"/>
          </p:cNvPicPr>
          <p:nvPr/>
        </p:nvPicPr>
        <p:blipFill>
          <a:blip r:embed="rId3"/>
          <a:stretch>
            <a:fillRect/>
          </a:stretch>
        </p:blipFill>
        <p:spPr>
          <a:xfrm>
            <a:off x="7567862" y="2341602"/>
            <a:ext cx="2635897" cy="3671944"/>
          </a:xfrm>
          <a:prstGeom prst="rect">
            <a:avLst/>
          </a:prstGeom>
        </p:spPr>
      </p:pic>
    </p:spTree>
    <p:extLst>
      <p:ext uri="{BB962C8B-B14F-4D97-AF65-F5344CB8AC3E}">
        <p14:creationId xmlns:p14="http://schemas.microsoft.com/office/powerpoint/2010/main" val="4230658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a:bodyPr>
          <a:lstStyle/>
          <a:p>
            <a:r>
              <a:rPr lang="es-CL" dirty="0"/>
              <a:t>Forma práctica de uso Hidrómetro</a:t>
            </a:r>
          </a:p>
        </p:txBody>
      </p:sp>
      <p:pic>
        <p:nvPicPr>
          <p:cNvPr id="4" name="y2mate.com - Densidad utilizando densímetro_ftIlmadC-qY_360p.mp4">
            <a:hlinkClick r:id="" action="ppaction://media"/>
            <a:extLst>
              <a:ext uri="{FF2B5EF4-FFF2-40B4-BE49-F238E27FC236}">
                <a16:creationId xmlns:a16="http://schemas.microsoft.com/office/drawing/2014/main" id="{E52916E1-3BFE-61FF-A94D-B7864B338BCB}"/>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621352" y="2292350"/>
            <a:ext cx="4849284" cy="3636963"/>
          </a:xfrm>
          <a:prstGeom prst="rect">
            <a:avLst/>
          </a:prstGeom>
        </p:spPr>
      </p:pic>
      <p:sp>
        <p:nvSpPr>
          <p:cNvPr id="6" name="Marcador de fecha 5">
            <a:extLst>
              <a:ext uri="{FF2B5EF4-FFF2-40B4-BE49-F238E27FC236}">
                <a16:creationId xmlns:a16="http://schemas.microsoft.com/office/drawing/2014/main" id="{F571FC3F-A0E5-7A28-CAF0-1230E83CE74B}"/>
              </a:ext>
            </a:extLst>
          </p:cNvPr>
          <p:cNvSpPr>
            <a:spLocks noGrp="1"/>
          </p:cNvSpPr>
          <p:nvPr>
            <p:ph type="dt" sz="half" idx="10"/>
          </p:nvPr>
        </p:nvSpPr>
        <p:spPr/>
        <p:txBody>
          <a:bodyPr/>
          <a:lstStyle/>
          <a:p>
            <a:fld id="{16E96ACB-2D8D-443F-A3D0-AC54652117C7}" type="datetime1">
              <a:rPr lang="es-CL" smtClean="0"/>
              <a:t>12-03-2024</a:t>
            </a:fld>
            <a:endParaRPr lang="en-US"/>
          </a:p>
        </p:txBody>
      </p:sp>
      <p:sp>
        <p:nvSpPr>
          <p:cNvPr id="8" name="Marcador de pie de página 7">
            <a:extLst>
              <a:ext uri="{FF2B5EF4-FFF2-40B4-BE49-F238E27FC236}">
                <a16:creationId xmlns:a16="http://schemas.microsoft.com/office/drawing/2014/main" id="{27B09381-AA63-2419-6780-02716C8F2E62}"/>
              </a:ext>
            </a:extLst>
          </p:cNvPr>
          <p:cNvSpPr>
            <a:spLocks noGrp="1"/>
          </p:cNvSpPr>
          <p:nvPr>
            <p:ph type="ftr" sz="quarter" idx="11"/>
          </p:nvPr>
        </p:nvSpPr>
        <p:spPr/>
        <p:txBody>
          <a:bodyPr/>
          <a:lstStyle/>
          <a:p>
            <a:r>
              <a:rPr lang="en-US"/>
              <a:t>Fundamentos de Estabildad UT 1</a:t>
            </a:r>
          </a:p>
        </p:txBody>
      </p:sp>
      <p:sp>
        <p:nvSpPr>
          <p:cNvPr id="9" name="Marcador de número de diapositiva 8">
            <a:extLst>
              <a:ext uri="{FF2B5EF4-FFF2-40B4-BE49-F238E27FC236}">
                <a16:creationId xmlns:a16="http://schemas.microsoft.com/office/drawing/2014/main" id="{D4608268-DB67-F2D6-7B58-78412A6017AB}"/>
              </a:ext>
            </a:extLst>
          </p:cNvPr>
          <p:cNvSpPr>
            <a:spLocks noGrp="1"/>
          </p:cNvSpPr>
          <p:nvPr>
            <p:ph type="sldNum" sz="quarter" idx="12"/>
          </p:nvPr>
        </p:nvSpPr>
        <p:spPr/>
        <p:txBody>
          <a:bodyPr/>
          <a:lstStyle/>
          <a:p>
            <a:fld id="{87E7843D-FF13-4365-9478-9625B70A2705}" type="slidenum">
              <a:rPr lang="en-US" smtClean="0"/>
              <a:t>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6" presetClass="emph" presetSubtype="0" fill="hold" nodeType="withEffect">
                                  <p:stCondLst>
                                    <p:cond delay="0"/>
                                  </p:stCondLst>
                                  <p:childTnLst>
                                    <p:animScale>
                                      <p:cBhvr>
                                        <p:cTn id="11" dur="2000" fill="hold"/>
                                        <p:tgtEl>
                                          <p:spTgt spid="4"/>
                                        </p:tgtEl>
                                      </p:cBhvr>
                                      <p:by x="150000" y="150000"/>
                                    </p:animScale>
                                  </p:childTnLst>
                                </p:cTn>
                              </p:par>
                              <p:par>
                                <p:cTn id="12" presetID="1" presetClass="mediacall" presetSubtype="0" fill="hold" nodeType="withEffect">
                                  <p:stCondLst>
                                    <p:cond delay="0"/>
                                  </p:stCondLst>
                                  <p:childTnLst>
                                    <p:cmd type="call" cmd="playFrom(0.0)">
                                      <p:cBhvr>
                                        <p:cTn id="13" dur="1309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4"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68DBD7D-99D9-44B1-9A7C-9529AFB8CAC3}" type="slidenum">
              <a:rPr lang="es-ES"/>
              <a:pPr/>
              <a:t>19</a:t>
            </a:fld>
            <a:endParaRPr lang="es-ES"/>
          </a:p>
        </p:txBody>
      </p:sp>
      <p:sp>
        <p:nvSpPr>
          <p:cNvPr id="93186" name="Rectangle 2"/>
          <p:cNvSpPr>
            <a:spLocks noGrp="1" noChangeArrowheads="1"/>
          </p:cNvSpPr>
          <p:nvPr>
            <p:ph type="title"/>
          </p:nvPr>
        </p:nvSpPr>
        <p:spPr/>
        <p:txBody>
          <a:bodyPr>
            <a:normAutofit/>
          </a:bodyPr>
          <a:lstStyle/>
          <a:p>
            <a:r>
              <a:rPr lang="es-ES" dirty="0"/>
              <a:t>Flotación </a:t>
            </a:r>
            <a:br>
              <a:rPr lang="es-ES" dirty="0"/>
            </a:br>
            <a:r>
              <a:rPr lang="es-ES" sz="3100" dirty="0"/>
              <a:t>Reserva de boyantéz . Introducción</a:t>
            </a:r>
          </a:p>
        </p:txBody>
      </p:sp>
      <p:sp>
        <p:nvSpPr>
          <p:cNvPr id="93187" name="Rectangle 3"/>
          <p:cNvSpPr>
            <a:spLocks noGrp="1" noChangeArrowheads="1"/>
          </p:cNvSpPr>
          <p:nvPr>
            <p:ph type="body" idx="1"/>
          </p:nvPr>
        </p:nvSpPr>
        <p:spPr/>
        <p:txBody>
          <a:bodyPr>
            <a:normAutofit lnSpcReduction="10000"/>
          </a:bodyPr>
          <a:lstStyle/>
          <a:p>
            <a:r>
              <a:rPr lang="es-ES" dirty="0"/>
              <a:t>El concepto llamado Reserva de boyantéz representa la reserva de flotabilidad o flotabilidad de reserva.</a:t>
            </a:r>
          </a:p>
          <a:p>
            <a:pPr lvl="1"/>
            <a:r>
              <a:rPr lang="es-CL" sz="1600" dirty="0"/>
              <a:t>Si a una lámina de fierro se le doblan los extremos para darle la forma de una caja abierta, normalmente flotará en la superficie del agua.</a:t>
            </a:r>
          </a:p>
          <a:p>
            <a:pPr lvl="1"/>
            <a:r>
              <a:rPr lang="es-CL" sz="1600" dirty="0"/>
              <a:t>Si durante este proceso se decide inclinar la caja, dependiendo de cuán altos sean los bordes, el agua ingresará al área cerrada y la combinación de lámina + aire se convertirá en lámina + aire + algo de agua. (Aumento de la densidad del conjunto cajón)</a:t>
            </a:r>
          </a:p>
          <a:p>
            <a:pPr lvl="1"/>
            <a:r>
              <a:rPr lang="es-CL" sz="1600" dirty="0"/>
              <a:t>Esto hará que la caja sea más pesada que el peso del volumen de agua desplazado y la caja se hundiría.</a:t>
            </a:r>
          </a:p>
          <a:p>
            <a:pPr lvl="1"/>
            <a:r>
              <a:rPr lang="es-CL" sz="1600" dirty="0"/>
              <a:t>Para evitarlo, es necesario colocar una tapa impermeable en la caja abierta y asegurar que no entre agua en el espacio abierto dentro de la caja y que la combinación hoja + aire permanezca intacta y la caja permanezca a flote.</a:t>
            </a:r>
          </a:p>
          <a:p>
            <a:pPr lvl="1"/>
            <a:r>
              <a:rPr lang="es-CL" sz="1600" dirty="0"/>
              <a:t>Con esto se ha creado una Flotabilidad de Reserva.</a:t>
            </a:r>
          </a:p>
          <a:p>
            <a:endParaRPr lang="es-ES" sz="1600" dirty="0"/>
          </a:p>
        </p:txBody>
      </p:sp>
      <p:sp>
        <p:nvSpPr>
          <p:cNvPr id="2" name="Marcador de fecha 1">
            <a:extLst>
              <a:ext uri="{FF2B5EF4-FFF2-40B4-BE49-F238E27FC236}">
                <a16:creationId xmlns:a16="http://schemas.microsoft.com/office/drawing/2014/main" id="{C496F2B0-651E-D68C-9A36-A9103063B88A}"/>
              </a:ext>
            </a:extLst>
          </p:cNvPr>
          <p:cNvSpPr>
            <a:spLocks noGrp="1"/>
          </p:cNvSpPr>
          <p:nvPr>
            <p:ph type="dt" sz="half" idx="10"/>
          </p:nvPr>
        </p:nvSpPr>
        <p:spPr/>
        <p:txBody>
          <a:bodyPr/>
          <a:lstStyle/>
          <a:p>
            <a:fld id="{F32FD15F-3AF0-4AA1-B0CD-BC1D37758452}" type="datetime1">
              <a:rPr lang="es-CL" smtClean="0"/>
              <a:t>12-03-2024</a:t>
            </a:fld>
            <a:endParaRPr lang="en-US"/>
          </a:p>
        </p:txBody>
      </p:sp>
      <p:sp>
        <p:nvSpPr>
          <p:cNvPr id="3" name="Marcador de pie de página 2">
            <a:extLst>
              <a:ext uri="{FF2B5EF4-FFF2-40B4-BE49-F238E27FC236}">
                <a16:creationId xmlns:a16="http://schemas.microsoft.com/office/drawing/2014/main" id="{F9DC3601-7A11-9CA9-62A5-004E209FCC3F}"/>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68DBD7D-99D9-44B1-9A7C-9529AFB8CAC3}" type="slidenum">
              <a:rPr lang="es-ES"/>
              <a:pPr/>
              <a:t>20</a:t>
            </a:fld>
            <a:endParaRPr lang="es-ES"/>
          </a:p>
        </p:txBody>
      </p:sp>
      <p:sp>
        <p:nvSpPr>
          <p:cNvPr id="93186" name="Rectangle 2"/>
          <p:cNvSpPr>
            <a:spLocks noGrp="1" noChangeArrowheads="1"/>
          </p:cNvSpPr>
          <p:nvPr>
            <p:ph type="title"/>
          </p:nvPr>
        </p:nvSpPr>
        <p:spPr/>
        <p:txBody>
          <a:bodyPr>
            <a:normAutofit/>
          </a:bodyPr>
          <a:lstStyle/>
          <a:p>
            <a:r>
              <a:rPr lang="es-ES" dirty="0"/>
              <a:t>Flotación </a:t>
            </a:r>
            <a:br>
              <a:rPr lang="es-ES" dirty="0"/>
            </a:br>
            <a:r>
              <a:rPr lang="es-ES" sz="3100" dirty="0"/>
              <a:t>Reserva de boyantéz . Introducción</a:t>
            </a:r>
          </a:p>
        </p:txBody>
      </p:sp>
      <p:sp>
        <p:nvSpPr>
          <p:cNvPr id="93187" name="Rectangle 3"/>
          <p:cNvSpPr>
            <a:spLocks noGrp="1" noChangeArrowheads="1"/>
          </p:cNvSpPr>
          <p:nvPr>
            <p:ph type="body" idx="1"/>
          </p:nvPr>
        </p:nvSpPr>
        <p:spPr/>
        <p:txBody>
          <a:bodyPr>
            <a:normAutofit/>
          </a:bodyPr>
          <a:lstStyle/>
          <a:p>
            <a:r>
              <a:rPr lang="es-CL" dirty="0"/>
              <a:t>Un buque en el mar flota en agua que puede ser calma o tormentosa.</a:t>
            </a:r>
          </a:p>
          <a:p>
            <a:pPr lvl="1"/>
            <a:r>
              <a:rPr lang="es-CL" sz="1600" dirty="0"/>
              <a:t>Cuando navega, a veces las olas sobrepasan los extremos de la nave y en otras su centro.</a:t>
            </a:r>
          </a:p>
          <a:p>
            <a:pPr lvl="1"/>
            <a:r>
              <a:rPr lang="es-CL" sz="1600" dirty="0"/>
              <a:t>En cualquiera de los casos, el barco tendría una tendencia a hundirse a un nivel más bajo, ya que el peso del barco y el del agua que desplaza sería diferente.</a:t>
            </a:r>
          </a:p>
          <a:p>
            <a:r>
              <a:rPr lang="es-CL" dirty="0"/>
              <a:t>Es por ello que es requisito que un buque tenga flotabilidad de reserva (Reserva de Boyantéz) para enfrentar cualquier condición de mar y mantenga su densidad para mantenerse a flote.</a:t>
            </a:r>
            <a:endParaRPr lang="es-ES" dirty="0"/>
          </a:p>
          <a:p>
            <a:endParaRPr lang="es-ES" sz="1600" dirty="0"/>
          </a:p>
        </p:txBody>
      </p:sp>
      <p:sp>
        <p:nvSpPr>
          <p:cNvPr id="2" name="Marcador de fecha 1">
            <a:extLst>
              <a:ext uri="{FF2B5EF4-FFF2-40B4-BE49-F238E27FC236}">
                <a16:creationId xmlns:a16="http://schemas.microsoft.com/office/drawing/2014/main" id="{CC86AA8B-9EF6-2CF2-B297-A8067C58AF75}"/>
              </a:ext>
            </a:extLst>
          </p:cNvPr>
          <p:cNvSpPr>
            <a:spLocks noGrp="1"/>
          </p:cNvSpPr>
          <p:nvPr>
            <p:ph type="dt" sz="half" idx="10"/>
          </p:nvPr>
        </p:nvSpPr>
        <p:spPr/>
        <p:txBody>
          <a:bodyPr/>
          <a:lstStyle/>
          <a:p>
            <a:fld id="{A152EBC8-475B-400E-A4A0-BF27BE48746D}" type="datetime1">
              <a:rPr lang="es-CL" smtClean="0"/>
              <a:t>12-03-2024</a:t>
            </a:fld>
            <a:endParaRPr lang="en-US"/>
          </a:p>
        </p:txBody>
      </p:sp>
      <p:sp>
        <p:nvSpPr>
          <p:cNvPr id="3" name="Marcador de pie de página 2">
            <a:extLst>
              <a:ext uri="{FF2B5EF4-FFF2-40B4-BE49-F238E27FC236}">
                <a16:creationId xmlns:a16="http://schemas.microsoft.com/office/drawing/2014/main" id="{B114AC3C-BE0D-6735-F5BB-3D581A4229E8}"/>
              </a:ext>
            </a:extLst>
          </p:cNvPr>
          <p:cNvSpPr>
            <a:spLocks noGrp="1"/>
          </p:cNvSpPr>
          <p:nvPr>
            <p:ph type="ftr" sz="quarter" idx="11"/>
          </p:nvPr>
        </p:nvSpPr>
        <p:spPr/>
        <p:txBody>
          <a:bodyPr/>
          <a:lstStyle/>
          <a:p>
            <a:r>
              <a:rPr lang="en-US"/>
              <a:t>Fundamentos de Estabildad UT 1</a:t>
            </a:r>
          </a:p>
        </p:txBody>
      </p:sp>
    </p:spTree>
    <p:extLst>
      <p:ext uri="{BB962C8B-B14F-4D97-AF65-F5344CB8AC3E}">
        <p14:creationId xmlns:p14="http://schemas.microsoft.com/office/powerpoint/2010/main" val="1971887568"/>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68DBD7D-99D9-44B1-9A7C-9529AFB8CAC3}" type="slidenum">
              <a:rPr lang="es-ES"/>
              <a:pPr/>
              <a:t>21</a:t>
            </a:fld>
            <a:endParaRPr lang="es-ES"/>
          </a:p>
        </p:txBody>
      </p:sp>
      <p:sp>
        <p:nvSpPr>
          <p:cNvPr id="93186" name="Rectangle 2"/>
          <p:cNvSpPr>
            <a:spLocks noGrp="1" noChangeArrowheads="1"/>
          </p:cNvSpPr>
          <p:nvPr>
            <p:ph type="title"/>
          </p:nvPr>
        </p:nvSpPr>
        <p:spPr/>
        <p:txBody>
          <a:bodyPr>
            <a:normAutofit/>
          </a:bodyPr>
          <a:lstStyle/>
          <a:p>
            <a:r>
              <a:rPr lang="es-ES" dirty="0"/>
              <a:t>Flotación </a:t>
            </a:r>
            <a:br>
              <a:rPr lang="es-ES" dirty="0"/>
            </a:br>
            <a:r>
              <a:rPr lang="es-ES" sz="3100" dirty="0"/>
              <a:t>Reserva de Boyantéz</a:t>
            </a:r>
          </a:p>
        </p:txBody>
      </p:sp>
      <p:sp>
        <p:nvSpPr>
          <p:cNvPr id="93187" name="Rectangle 3"/>
          <p:cNvSpPr>
            <a:spLocks noGrp="1" noChangeArrowheads="1"/>
          </p:cNvSpPr>
          <p:nvPr>
            <p:ph type="body" idx="1"/>
          </p:nvPr>
        </p:nvSpPr>
        <p:spPr/>
        <p:txBody>
          <a:bodyPr>
            <a:normAutofit fontScale="92500" lnSpcReduction="10000"/>
          </a:bodyPr>
          <a:lstStyle/>
          <a:p>
            <a:r>
              <a:rPr lang="es-ES" dirty="0"/>
              <a:t>Un cuerpo que flota desplaza su propio peso en el agua, por ello, la parte sumergida del cuerpo flotante el que le provee flotabilidad o boyantéz.</a:t>
            </a:r>
          </a:p>
          <a:p>
            <a:r>
              <a:rPr lang="es-ES" dirty="0"/>
              <a:t>El volumen superior del casco (medido hasta la cubierta principal o cubierta estanca más alta) que se encuentra sobre la línea de agua no está generando boyantéz; sin embargo, es la </a:t>
            </a:r>
            <a:r>
              <a:rPr lang="es-ES" b="1" dirty="0"/>
              <a:t>reserva</a:t>
            </a:r>
            <a:r>
              <a:rPr lang="es-ES" dirty="0"/>
              <a:t> para casos de aumento de calado por incremento de carga.</a:t>
            </a:r>
          </a:p>
          <a:p>
            <a:pPr lvl="1"/>
            <a:r>
              <a:rPr lang="es-ES" sz="1600" dirty="0"/>
              <a:t>Si se agrega una carga adicional, el calado del buque aumentará, disminuirá su franco bordo y la reserva de boyantez, pero será la Reserva de Boyantez remanente la que le permitirá al buque seguir flotado.</a:t>
            </a:r>
          </a:p>
          <a:p>
            <a:pPr lvl="1"/>
            <a:r>
              <a:rPr lang="es-ES" sz="1600" dirty="0"/>
              <a:t>Si la carga adicional hace desaparecer el francobordo, el buque se hundirá.</a:t>
            </a:r>
          </a:p>
          <a:p>
            <a:r>
              <a:rPr lang="es-ES" dirty="0"/>
              <a:t>Por ello, la Reserva de Boyantéz se define como el volumen del espacio que se encuentra sobre la línea de agua. </a:t>
            </a:r>
          </a:p>
          <a:p>
            <a:pPr lvl="1"/>
            <a:r>
              <a:rPr lang="es-ES" sz="1600" dirty="0"/>
              <a:t>Puede ser expresado como volumen o como porcentaje del total del volumen del buque.</a:t>
            </a:r>
          </a:p>
        </p:txBody>
      </p:sp>
      <p:sp>
        <p:nvSpPr>
          <p:cNvPr id="2" name="Marcador de fecha 1">
            <a:extLst>
              <a:ext uri="{FF2B5EF4-FFF2-40B4-BE49-F238E27FC236}">
                <a16:creationId xmlns:a16="http://schemas.microsoft.com/office/drawing/2014/main" id="{AC79B6FC-2AD9-B83E-9114-CDF5FAD81ACE}"/>
              </a:ext>
            </a:extLst>
          </p:cNvPr>
          <p:cNvSpPr>
            <a:spLocks noGrp="1"/>
          </p:cNvSpPr>
          <p:nvPr>
            <p:ph type="dt" sz="half" idx="10"/>
          </p:nvPr>
        </p:nvSpPr>
        <p:spPr/>
        <p:txBody>
          <a:bodyPr/>
          <a:lstStyle/>
          <a:p>
            <a:fld id="{5B2BFFF2-84D3-47EF-951A-6268C9C099BC}" type="datetime1">
              <a:rPr lang="es-CL" smtClean="0"/>
              <a:t>12-03-2024</a:t>
            </a:fld>
            <a:endParaRPr lang="en-US"/>
          </a:p>
        </p:txBody>
      </p:sp>
      <p:sp>
        <p:nvSpPr>
          <p:cNvPr id="3" name="Marcador de pie de página 2">
            <a:extLst>
              <a:ext uri="{FF2B5EF4-FFF2-40B4-BE49-F238E27FC236}">
                <a16:creationId xmlns:a16="http://schemas.microsoft.com/office/drawing/2014/main" id="{DE68B590-0602-A4CD-0FCE-8F661A7DD7A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53EAB-C407-A497-C756-3A138500CFC5}"/>
              </a:ext>
            </a:extLst>
          </p:cNvPr>
          <p:cNvSpPr>
            <a:spLocks noGrp="1"/>
          </p:cNvSpPr>
          <p:nvPr>
            <p:ph type="title"/>
          </p:nvPr>
        </p:nvSpPr>
        <p:spPr/>
        <p:txBody>
          <a:bodyPr/>
          <a:lstStyle/>
          <a:p>
            <a:r>
              <a:rPr lang="es-CL" dirty="0"/>
              <a:t>Flotación </a:t>
            </a:r>
            <a:br>
              <a:rPr lang="es-CL" dirty="0"/>
            </a:br>
            <a:r>
              <a:rPr lang="es-CL" dirty="0"/>
              <a:t>Reserva de boyantez o flotación</a:t>
            </a:r>
          </a:p>
        </p:txBody>
      </p:sp>
      <p:sp>
        <p:nvSpPr>
          <p:cNvPr id="4" name="Marcador de fecha 3">
            <a:extLst>
              <a:ext uri="{FF2B5EF4-FFF2-40B4-BE49-F238E27FC236}">
                <a16:creationId xmlns:a16="http://schemas.microsoft.com/office/drawing/2014/main" id="{9D02E4BB-955D-5299-FC2C-F32C82CA9F25}"/>
              </a:ext>
            </a:extLst>
          </p:cNvPr>
          <p:cNvSpPr>
            <a:spLocks noGrp="1"/>
          </p:cNvSpPr>
          <p:nvPr>
            <p:ph type="dt" sz="half" idx="10"/>
          </p:nvPr>
        </p:nvSpPr>
        <p:spPr/>
        <p:txBody>
          <a:bodyPr/>
          <a:lstStyle/>
          <a:p>
            <a:fld id="{2EEBA433-B0FC-4449-B922-8D526B0D74C0}" type="datetime1">
              <a:rPr lang="es-CL" smtClean="0"/>
              <a:t>12-03-2024</a:t>
            </a:fld>
            <a:endParaRPr lang="en-US"/>
          </a:p>
        </p:txBody>
      </p:sp>
      <p:sp>
        <p:nvSpPr>
          <p:cNvPr id="5" name="Marcador de pie de página 4">
            <a:extLst>
              <a:ext uri="{FF2B5EF4-FFF2-40B4-BE49-F238E27FC236}">
                <a16:creationId xmlns:a16="http://schemas.microsoft.com/office/drawing/2014/main" id="{91B7728A-A856-232B-AA50-241D8FD92C82}"/>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874C0630-5D0E-B6FC-9563-98896C552589}"/>
              </a:ext>
            </a:extLst>
          </p:cNvPr>
          <p:cNvSpPr>
            <a:spLocks noGrp="1"/>
          </p:cNvSpPr>
          <p:nvPr>
            <p:ph type="sldNum" sz="quarter" idx="12"/>
          </p:nvPr>
        </p:nvSpPr>
        <p:spPr/>
        <p:txBody>
          <a:bodyPr/>
          <a:lstStyle/>
          <a:p>
            <a:fld id="{87E7843D-FF13-4365-9478-9625B70A2705}" type="slidenum">
              <a:rPr lang="en-US" smtClean="0"/>
              <a:t>22</a:t>
            </a:fld>
            <a:endParaRPr lang="en-US"/>
          </a:p>
        </p:txBody>
      </p:sp>
      <p:pic>
        <p:nvPicPr>
          <p:cNvPr id="7" name="Imagen 6">
            <a:extLst>
              <a:ext uri="{FF2B5EF4-FFF2-40B4-BE49-F238E27FC236}">
                <a16:creationId xmlns:a16="http://schemas.microsoft.com/office/drawing/2014/main" id="{F60666C7-DAA2-2B59-87A1-FBFB16877E09}"/>
              </a:ext>
            </a:extLst>
          </p:cNvPr>
          <p:cNvPicPr>
            <a:picLocks noChangeAspect="1"/>
          </p:cNvPicPr>
          <p:nvPr/>
        </p:nvPicPr>
        <p:blipFill>
          <a:blip r:embed="rId2"/>
          <a:stretch>
            <a:fillRect/>
          </a:stretch>
        </p:blipFill>
        <p:spPr>
          <a:xfrm>
            <a:off x="1163305" y="2310608"/>
            <a:ext cx="4091805" cy="2280099"/>
          </a:xfrm>
          <a:prstGeom prst="rect">
            <a:avLst/>
          </a:prstGeom>
        </p:spPr>
      </p:pic>
      <p:pic>
        <p:nvPicPr>
          <p:cNvPr id="8" name="Imagen 7">
            <a:extLst>
              <a:ext uri="{FF2B5EF4-FFF2-40B4-BE49-F238E27FC236}">
                <a16:creationId xmlns:a16="http://schemas.microsoft.com/office/drawing/2014/main" id="{5099A2E9-556D-A3FC-02CF-CAE7039ED44B}"/>
              </a:ext>
            </a:extLst>
          </p:cNvPr>
          <p:cNvPicPr>
            <a:picLocks noChangeAspect="1"/>
          </p:cNvPicPr>
          <p:nvPr/>
        </p:nvPicPr>
        <p:blipFill>
          <a:blip r:embed="rId3"/>
          <a:stretch>
            <a:fillRect/>
          </a:stretch>
        </p:blipFill>
        <p:spPr>
          <a:xfrm>
            <a:off x="6936892" y="2400576"/>
            <a:ext cx="3552583" cy="2164299"/>
          </a:xfrm>
          <a:prstGeom prst="rect">
            <a:avLst/>
          </a:prstGeom>
        </p:spPr>
      </p:pic>
      <p:pic>
        <p:nvPicPr>
          <p:cNvPr id="9" name="Imagen 8">
            <a:extLst>
              <a:ext uri="{FF2B5EF4-FFF2-40B4-BE49-F238E27FC236}">
                <a16:creationId xmlns:a16="http://schemas.microsoft.com/office/drawing/2014/main" id="{B1EBD549-802C-F6DE-CFD7-F733CA5E7F40}"/>
              </a:ext>
            </a:extLst>
          </p:cNvPr>
          <p:cNvPicPr>
            <a:picLocks noChangeAspect="1"/>
          </p:cNvPicPr>
          <p:nvPr/>
        </p:nvPicPr>
        <p:blipFill>
          <a:blip r:embed="rId4"/>
          <a:stretch>
            <a:fillRect/>
          </a:stretch>
        </p:blipFill>
        <p:spPr>
          <a:xfrm>
            <a:off x="1924575" y="4498084"/>
            <a:ext cx="8675360" cy="1950889"/>
          </a:xfrm>
          <a:prstGeom prst="rect">
            <a:avLst/>
          </a:prstGeom>
        </p:spPr>
      </p:pic>
    </p:spTree>
    <p:extLst>
      <p:ext uri="{BB962C8B-B14F-4D97-AF65-F5344CB8AC3E}">
        <p14:creationId xmlns:p14="http://schemas.microsoft.com/office/powerpoint/2010/main" val="20644757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ES" dirty="0"/>
              <a:t>Flotación </a:t>
            </a:r>
            <a:br>
              <a:rPr lang="es-ES" dirty="0"/>
            </a:br>
            <a:r>
              <a:rPr lang="es-ES" sz="2800" dirty="0"/>
              <a:t>Reserva de boyantéz</a:t>
            </a:r>
            <a:endParaRPr lang="es-CL" sz="2800" dirty="0"/>
          </a:p>
        </p:txBody>
      </p:sp>
      <p:grpSp>
        <p:nvGrpSpPr>
          <p:cNvPr id="98" name="97 Grupo"/>
          <p:cNvGrpSpPr/>
          <p:nvPr/>
        </p:nvGrpSpPr>
        <p:grpSpPr>
          <a:xfrm>
            <a:off x="2809852" y="2293126"/>
            <a:ext cx="6219848" cy="3796775"/>
            <a:chOff x="1285852" y="1443287"/>
            <a:chExt cx="6572296" cy="4646613"/>
          </a:xfrm>
        </p:grpSpPr>
        <p:pic>
          <p:nvPicPr>
            <p:cNvPr id="92" name="91 Imagen" descr="Buoyancy-equilibrium.png"/>
            <p:cNvPicPr>
              <a:picLocks noChangeAspect="1"/>
            </p:cNvPicPr>
            <p:nvPr/>
          </p:nvPicPr>
          <p:blipFill>
            <a:blip r:embed="rId2"/>
            <a:stretch>
              <a:fillRect/>
            </a:stretch>
          </p:blipFill>
          <p:spPr>
            <a:xfrm>
              <a:off x="1285852" y="1443287"/>
              <a:ext cx="6572296" cy="46466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4" name="93 Rectángulo"/>
            <p:cNvSpPr/>
            <p:nvPr/>
          </p:nvSpPr>
          <p:spPr>
            <a:xfrm>
              <a:off x="2268089" y="2357430"/>
              <a:ext cx="4320413" cy="461665"/>
            </a:xfrm>
            <a:prstGeom prst="rect">
              <a:avLst/>
            </a:prstGeom>
            <a:solidFill>
              <a:schemeClr val="accent4">
                <a:lumMod val="40000"/>
                <a:lumOff val="60000"/>
              </a:schemeClr>
            </a:solidFill>
          </p:spPr>
          <p:txBody>
            <a:bodyPr wrap="none" lIns="91440" tIns="45720" rIns="91440" bIns="45720">
              <a:spAutoFit/>
            </a:bodyPr>
            <a:lstStyle/>
            <a:p>
              <a:pPr algn="ctr"/>
              <a:r>
                <a:rPr lang="es-E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Fuerza Gravitacional</a:t>
              </a:r>
            </a:p>
          </p:txBody>
        </p:sp>
        <p:sp>
          <p:nvSpPr>
            <p:cNvPr id="97" name="96 Rectángulo"/>
            <p:cNvSpPr/>
            <p:nvPr/>
          </p:nvSpPr>
          <p:spPr>
            <a:xfrm>
              <a:off x="3071802" y="4786322"/>
              <a:ext cx="3214710" cy="565000"/>
            </a:xfrm>
            <a:prstGeom prst="rect">
              <a:avLst/>
            </a:prstGeom>
            <a:solidFill>
              <a:srgbClr val="008A3E"/>
            </a:solidFill>
          </p:spPr>
          <p:txBody>
            <a:bodyPr wrap="square" lIns="91440" tIns="45720" rIns="91440" bIns="45720">
              <a:spAutoFit/>
            </a:bodyPr>
            <a:lstStyle/>
            <a:p>
              <a:pPr algn="ctr"/>
              <a:r>
                <a:rPr lang="es-ES" sz="2400" b="1" cap="all" dirty="0">
                  <a:ln w="9000" cmpd="sng">
                    <a:solidFill>
                      <a:schemeClr val="accent4">
                        <a:shade val="50000"/>
                        <a:satMod val="120000"/>
                      </a:schemeClr>
                    </a:solidFill>
                    <a:prstDash val="solid"/>
                  </a:ln>
                  <a:solidFill>
                    <a:srgbClr val="92D050"/>
                  </a:solidFill>
                  <a:effectLst>
                    <a:reflection blurRad="12700" stA="28000" endPos="45000" dist="1000" dir="5400000" sy="-100000" algn="bl" rotWithShape="0"/>
                  </a:effectLst>
                </a:rPr>
                <a:t>boyantez</a:t>
              </a:r>
            </a:p>
          </p:txBody>
        </p:sp>
      </p:grpSp>
      <p:sp>
        <p:nvSpPr>
          <p:cNvPr id="2" name="Marcador de fecha 1">
            <a:extLst>
              <a:ext uri="{FF2B5EF4-FFF2-40B4-BE49-F238E27FC236}">
                <a16:creationId xmlns:a16="http://schemas.microsoft.com/office/drawing/2014/main" id="{0F569818-3315-4BFE-53E8-6846C3E320F9}"/>
              </a:ext>
            </a:extLst>
          </p:cNvPr>
          <p:cNvSpPr>
            <a:spLocks noGrp="1"/>
          </p:cNvSpPr>
          <p:nvPr>
            <p:ph type="dt" sz="half" idx="10"/>
          </p:nvPr>
        </p:nvSpPr>
        <p:spPr/>
        <p:txBody>
          <a:bodyPr/>
          <a:lstStyle/>
          <a:p>
            <a:fld id="{782FBD0A-8B8B-4D6A-97F2-4A7C4E2549F9}" type="datetime1">
              <a:rPr lang="es-CL" smtClean="0"/>
              <a:t>12-03-2024</a:t>
            </a:fld>
            <a:endParaRPr lang="en-US"/>
          </a:p>
        </p:txBody>
      </p:sp>
      <p:sp>
        <p:nvSpPr>
          <p:cNvPr id="4" name="Marcador de pie de página 3">
            <a:extLst>
              <a:ext uri="{FF2B5EF4-FFF2-40B4-BE49-F238E27FC236}">
                <a16:creationId xmlns:a16="http://schemas.microsoft.com/office/drawing/2014/main" id="{6463C678-3246-6EC7-173B-DCAD4E1E6E71}"/>
              </a:ext>
            </a:extLst>
          </p:cNvPr>
          <p:cNvSpPr>
            <a:spLocks noGrp="1"/>
          </p:cNvSpPr>
          <p:nvPr>
            <p:ph type="ftr" sz="quarter" idx="11"/>
          </p:nvPr>
        </p:nvSpPr>
        <p:spPr/>
        <p:txBody>
          <a:bodyPr/>
          <a:lstStyle/>
          <a:p>
            <a:r>
              <a:rPr lang="en-US"/>
              <a:t>Fundamentos de Estabildad UT 1</a:t>
            </a:r>
          </a:p>
        </p:txBody>
      </p:sp>
      <p:sp>
        <p:nvSpPr>
          <p:cNvPr id="5" name="Marcador de número de diapositiva 4">
            <a:extLst>
              <a:ext uri="{FF2B5EF4-FFF2-40B4-BE49-F238E27FC236}">
                <a16:creationId xmlns:a16="http://schemas.microsoft.com/office/drawing/2014/main" id="{95E3F785-B466-97EE-E82C-0484D75839F6}"/>
              </a:ext>
            </a:extLst>
          </p:cNvPr>
          <p:cNvSpPr>
            <a:spLocks noGrp="1"/>
          </p:cNvSpPr>
          <p:nvPr>
            <p:ph type="sldNum" sz="quarter" idx="12"/>
          </p:nvPr>
        </p:nvSpPr>
        <p:spPr/>
        <p:txBody>
          <a:bodyPr/>
          <a:lstStyle/>
          <a:p>
            <a:fld id="{87E7843D-FF13-4365-9478-9625B70A2705}" type="slidenum">
              <a:rPr lang="en-US" smtClean="0"/>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8B87485-5BDF-4FB3-81C7-F395C7AA5B8B}" type="slidenum">
              <a:rPr lang="es-ES"/>
              <a:pPr/>
              <a:t>24</a:t>
            </a:fld>
            <a:endParaRPr lang="es-ES"/>
          </a:p>
        </p:txBody>
      </p:sp>
      <p:sp>
        <p:nvSpPr>
          <p:cNvPr id="96258" name="Rectangle 2"/>
          <p:cNvSpPr>
            <a:spLocks noGrp="1" noChangeArrowheads="1"/>
          </p:cNvSpPr>
          <p:nvPr>
            <p:ph type="title"/>
          </p:nvPr>
        </p:nvSpPr>
        <p:spPr/>
        <p:txBody>
          <a:bodyPr>
            <a:normAutofit/>
          </a:bodyPr>
          <a:lstStyle/>
          <a:p>
            <a:r>
              <a:rPr lang="es-ES" dirty="0"/>
              <a:t>Flotación </a:t>
            </a:r>
            <a:br>
              <a:rPr lang="es-ES" dirty="0"/>
            </a:br>
            <a:r>
              <a:rPr lang="es-ES" sz="3100" dirty="0"/>
              <a:t>Reserva de boyantéz - Ejemplo 1</a:t>
            </a:r>
            <a:endParaRPr lang="es-ES" dirty="0"/>
          </a:p>
        </p:txBody>
      </p:sp>
      <p:sp>
        <p:nvSpPr>
          <p:cNvPr id="96259" name="Rectangle 3"/>
          <p:cNvSpPr>
            <a:spLocks noGrp="1" noChangeArrowheads="1"/>
          </p:cNvSpPr>
          <p:nvPr>
            <p:ph type="body" idx="1"/>
          </p:nvPr>
        </p:nvSpPr>
        <p:spPr/>
        <p:txBody>
          <a:bodyPr/>
          <a:lstStyle/>
          <a:p>
            <a:r>
              <a:rPr lang="es-ES" dirty="0"/>
              <a:t>Un buque con la forma de una caja rectangular tiene una eslora de 105 m, una manga de 30 m y un puntal de 20 m, se encuentra flotando adrizado en agua dulce. Su desplazamiento es de 19.500 toneladas. Encontrar el volumen de la reserva de boyantéz.</a:t>
            </a:r>
          </a:p>
        </p:txBody>
      </p:sp>
      <p:sp>
        <p:nvSpPr>
          <p:cNvPr id="2" name="Marcador de fecha 1">
            <a:extLst>
              <a:ext uri="{FF2B5EF4-FFF2-40B4-BE49-F238E27FC236}">
                <a16:creationId xmlns:a16="http://schemas.microsoft.com/office/drawing/2014/main" id="{2B550A46-ED10-7594-8639-14C9DC5ED31E}"/>
              </a:ext>
            </a:extLst>
          </p:cNvPr>
          <p:cNvSpPr>
            <a:spLocks noGrp="1"/>
          </p:cNvSpPr>
          <p:nvPr>
            <p:ph type="dt" sz="half" idx="10"/>
          </p:nvPr>
        </p:nvSpPr>
        <p:spPr/>
        <p:txBody>
          <a:bodyPr/>
          <a:lstStyle/>
          <a:p>
            <a:fld id="{D9BF1ED9-CEF3-46AA-9BE4-7CC3C902AD47}" type="datetime1">
              <a:rPr lang="es-CL" smtClean="0"/>
              <a:t>12-03-2024</a:t>
            </a:fld>
            <a:endParaRPr lang="en-US"/>
          </a:p>
        </p:txBody>
      </p:sp>
      <p:sp>
        <p:nvSpPr>
          <p:cNvPr id="3" name="Marcador de pie de página 2">
            <a:extLst>
              <a:ext uri="{FF2B5EF4-FFF2-40B4-BE49-F238E27FC236}">
                <a16:creationId xmlns:a16="http://schemas.microsoft.com/office/drawing/2014/main" id="{F309A695-0BB4-7D6B-2662-127DF4D6CA0C}"/>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C23F2E04-8AC1-4891-9074-EF16E7493C46}" type="slidenum">
              <a:rPr lang="es-ES"/>
              <a:pPr/>
              <a:t>25</a:t>
            </a:fld>
            <a:endParaRPr lang="es-ES"/>
          </a:p>
        </p:txBody>
      </p:sp>
      <p:sp>
        <p:nvSpPr>
          <p:cNvPr id="97282" name="Rectangle 2"/>
          <p:cNvSpPr>
            <a:spLocks noGrp="1" noChangeArrowheads="1"/>
          </p:cNvSpPr>
          <p:nvPr>
            <p:ph type="title"/>
          </p:nvPr>
        </p:nvSpPr>
        <p:spPr/>
        <p:txBody>
          <a:bodyPr>
            <a:normAutofit/>
          </a:bodyPr>
          <a:lstStyle/>
          <a:p>
            <a:r>
              <a:rPr lang="es-ES" dirty="0"/>
              <a:t>Flotación </a:t>
            </a:r>
            <a:br>
              <a:rPr lang="es-ES" dirty="0"/>
            </a:br>
            <a:r>
              <a:rPr lang="es-ES" sz="3100" dirty="0"/>
              <a:t>Reserva de boyantéz - Resolución ejemplo 1</a:t>
            </a:r>
          </a:p>
        </p:txBody>
      </p:sp>
      <mc:AlternateContent xmlns:mc="http://schemas.openxmlformats.org/markup-compatibility/2006" xmlns:a14="http://schemas.microsoft.com/office/drawing/2010/main">
        <mc:Choice Requires="a14">
          <p:sp>
            <p:nvSpPr>
              <p:cNvPr id="97283" name="Rectangle 3"/>
              <p:cNvSpPr>
                <a:spLocks noGrp="1" noChangeArrowheads="1"/>
              </p:cNvSpPr>
              <p:nvPr>
                <p:ph type="body" idx="1"/>
              </p:nvPr>
            </p:nvSpPr>
            <p:spPr/>
            <p:txBody>
              <a:bodyPr>
                <a:normAutofit fontScale="77500" lnSpcReduction="20000"/>
              </a:bodyPr>
              <a:lstStyle/>
              <a:p>
                <a:pPr>
                  <a:lnSpc>
                    <a:spcPct val="90000"/>
                  </a:lnSpc>
                  <a:spcAft>
                    <a:spcPts val="1200"/>
                  </a:spcAft>
                </a:pPr>
                <a14:m>
                  <m:oMath xmlns:m="http://schemas.openxmlformats.org/officeDocument/2006/math">
                    <m:r>
                      <a:rPr lang="es-ES" sz="2800" i="1" dirty="0" smtClean="0">
                        <a:latin typeface="Cambria Math" panose="02040503050406030204" pitchFamily="18" charset="0"/>
                      </a:rPr>
                      <m:t>𝑉𝑜𝑙𝑢𝑚𝑒𝑛</m:t>
                    </m:r>
                    <m:r>
                      <a:rPr lang="es-ES" sz="2800" i="1" dirty="0" smtClean="0">
                        <a:latin typeface="Cambria Math" panose="02040503050406030204" pitchFamily="18" charset="0"/>
                      </a:rPr>
                      <m:t> </m:t>
                    </m:r>
                    <m:r>
                      <a:rPr lang="es-ES" sz="2800" i="1" dirty="0" smtClean="0">
                        <a:latin typeface="Cambria Math" panose="02040503050406030204" pitchFamily="18" charset="0"/>
                      </a:rPr>
                      <m:t>𝑑𝑒</m:t>
                    </m:r>
                    <m:r>
                      <a:rPr lang="es-ES" sz="2800" i="1" dirty="0" smtClean="0">
                        <a:latin typeface="Cambria Math" panose="02040503050406030204" pitchFamily="18" charset="0"/>
                      </a:rPr>
                      <m:t> </m:t>
                    </m:r>
                    <m:r>
                      <a:rPr lang="es-ES" sz="2800" i="1" dirty="0" smtClean="0">
                        <a:latin typeface="Cambria Math" panose="02040503050406030204" pitchFamily="18" charset="0"/>
                      </a:rPr>
                      <m:t>𝑎𝑔𝑢𝑎</m:t>
                    </m:r>
                    <m:r>
                      <a:rPr lang="es-ES" sz="2800" i="1" dirty="0" smtClean="0">
                        <a:latin typeface="Cambria Math" panose="02040503050406030204" pitchFamily="18" charset="0"/>
                      </a:rPr>
                      <m:t> </m:t>
                    </m:r>
                    <m:r>
                      <a:rPr lang="es-ES" sz="2800" i="1" dirty="0" smtClean="0">
                        <a:latin typeface="Cambria Math" panose="02040503050406030204" pitchFamily="18" charset="0"/>
                      </a:rPr>
                      <m:t>𝑑𝑒𝑠𝑝𝑙𝑎𝑧𝑎𝑑𝑜</m:t>
                    </m:r>
                    <m:r>
                      <a:rPr lang="es-ES" sz="2800" i="1" dirty="0" smtClean="0">
                        <a:latin typeface="Cambria Math" panose="02040503050406030204" pitchFamily="18" charset="0"/>
                      </a:rPr>
                      <m:t> =</m:t>
                    </m:r>
                    <m:f>
                      <m:fPr>
                        <m:ctrlPr>
                          <a:rPr lang="es-ES" sz="2800" i="1" dirty="0" smtClean="0">
                            <a:latin typeface="Cambria Math" panose="02040503050406030204" pitchFamily="18" charset="0"/>
                          </a:rPr>
                        </m:ctrlPr>
                      </m:fPr>
                      <m:num>
                        <m:r>
                          <a:rPr lang="es-CL" sz="2800" b="0" i="1" dirty="0" smtClean="0">
                            <a:latin typeface="Cambria Math" panose="02040503050406030204" pitchFamily="18" charset="0"/>
                          </a:rPr>
                          <m:t>𝑀𝑎𝑠𝑎</m:t>
                        </m:r>
                      </m:num>
                      <m:den>
                        <m:r>
                          <a:rPr lang="es-CL" sz="2800" b="0" i="1" dirty="0" smtClean="0">
                            <a:latin typeface="Cambria Math" panose="02040503050406030204" pitchFamily="18" charset="0"/>
                          </a:rPr>
                          <m:t>𝐷𝑒𝑛𝑠𝑖𝑑𝑎𝑑</m:t>
                        </m:r>
                      </m:den>
                    </m:f>
                  </m:oMath>
                </a14:m>
                <a:endParaRPr lang="es-CL" sz="2800" i="1" dirty="0">
                  <a:latin typeface="Cambria Math" panose="02040503050406030204" pitchFamily="18" charset="0"/>
                </a:endParaRPr>
              </a:p>
              <a:p>
                <a:pPr marL="0" indent="0">
                  <a:lnSpc>
                    <a:spcPct val="90000"/>
                  </a:lnSpc>
                  <a:buNone/>
                </a:pPr>
                <a14:m>
                  <m:oMathPara xmlns:m="http://schemas.openxmlformats.org/officeDocument/2006/math">
                    <m:oMathParaPr>
                      <m:jc m:val="centerGroup"/>
                    </m:oMathParaPr>
                    <m:oMath xmlns:m="http://schemas.openxmlformats.org/officeDocument/2006/math">
                      <m:r>
                        <m:rPr>
                          <m:sty m:val="p"/>
                        </m:rPr>
                        <a:rPr lang="es-ES" sz="2800" i="1" dirty="0" smtClean="0">
                          <a:latin typeface="Cambria Math" panose="02040503050406030204" pitchFamily="18" charset="0"/>
                          <a:ea typeface="Cambria Math" panose="02040503050406030204" pitchFamily="18" charset="0"/>
                        </a:rPr>
                        <m:t>∇</m:t>
                      </m:r>
                      <m:r>
                        <a:rPr lang="es-ES" sz="2800" i="1" dirty="0" smtClean="0">
                          <a:latin typeface="Cambria Math" panose="02040503050406030204" pitchFamily="18" charset="0"/>
                          <a:ea typeface="Cambria Math" panose="02040503050406030204" pitchFamily="18" charset="0"/>
                        </a:rPr>
                        <m:t>=</m:t>
                      </m:r>
                      <m:f>
                        <m:fPr>
                          <m:ctrlPr>
                            <a:rPr lang="es-ES" sz="2800" i="1" dirty="0" smtClean="0">
                              <a:latin typeface="Cambria Math" panose="02040503050406030204" pitchFamily="18" charset="0"/>
                              <a:ea typeface="Cambria Math" panose="02040503050406030204" pitchFamily="18" charset="0"/>
                            </a:rPr>
                          </m:ctrlPr>
                        </m:fPr>
                        <m:num>
                          <m:r>
                            <a:rPr lang="es-ES" sz="2800" i="1" dirty="0">
                              <a:latin typeface="Cambria Math" panose="02040503050406030204" pitchFamily="18" charset="0"/>
                            </a:rPr>
                            <m:t>19</m:t>
                          </m:r>
                          <m:r>
                            <a:rPr lang="es-CL" sz="2800" b="0" i="1" dirty="0" smtClean="0">
                              <a:latin typeface="Cambria Math" panose="02040503050406030204" pitchFamily="18" charset="0"/>
                            </a:rPr>
                            <m:t>.</m:t>
                          </m:r>
                          <m:r>
                            <a:rPr lang="es-ES" sz="2800" i="1" dirty="0">
                              <a:latin typeface="Cambria Math" panose="02040503050406030204" pitchFamily="18" charset="0"/>
                            </a:rPr>
                            <m:t>500 </m:t>
                          </m:r>
                          <m:d>
                            <m:dPr>
                              <m:ctrlPr>
                                <a:rPr lang="es-ES" sz="2800" i="1" dirty="0" smtClean="0">
                                  <a:latin typeface="Cambria Math" panose="02040503050406030204" pitchFamily="18" charset="0"/>
                                </a:rPr>
                              </m:ctrlPr>
                            </m:dPr>
                            <m:e>
                              <m:r>
                                <a:rPr lang="es-CL" sz="2800" b="0" i="1" dirty="0" smtClean="0">
                                  <a:latin typeface="Cambria Math" panose="02040503050406030204" pitchFamily="18" charset="0"/>
                                </a:rPr>
                                <m:t>𝑡</m:t>
                              </m:r>
                            </m:e>
                          </m:d>
                          <m:r>
                            <a:rPr lang="es-ES" sz="2800" i="1" dirty="0">
                              <a:latin typeface="Cambria Math" panose="02040503050406030204" pitchFamily="18" charset="0"/>
                            </a:rPr>
                            <m:t>  </m:t>
                          </m:r>
                          <m:r>
                            <a:rPr lang="es-ES" sz="2800" i="1" dirty="0">
                              <a:latin typeface="Cambria Math" panose="02040503050406030204" pitchFamily="18" charset="0"/>
                            </a:rPr>
                            <m:t>𝑡𝑜𝑛</m:t>
                          </m:r>
                        </m:num>
                        <m:den>
                          <m:r>
                            <a:rPr lang="es-ES" sz="2800" i="1" dirty="0">
                              <a:latin typeface="Cambria Math" panose="02040503050406030204" pitchFamily="18" charset="0"/>
                            </a:rPr>
                            <m:t>1</m:t>
                          </m:r>
                          <m:r>
                            <a:rPr lang="es-CL" sz="2800" b="0" i="1" dirty="0" smtClean="0">
                              <a:latin typeface="Cambria Math" panose="02040503050406030204" pitchFamily="18" charset="0"/>
                            </a:rPr>
                            <m:t>.</m:t>
                          </m:r>
                          <m:r>
                            <a:rPr lang="es-ES" sz="2800" i="1" dirty="0">
                              <a:latin typeface="Cambria Math" panose="02040503050406030204" pitchFamily="18" charset="0"/>
                            </a:rPr>
                            <m:t>000</m:t>
                          </m:r>
                          <m:d>
                            <m:dPr>
                              <m:ctrlPr>
                                <a:rPr lang="es-ES" sz="2800" i="1" dirty="0" smtClean="0">
                                  <a:latin typeface="Cambria Math" panose="02040503050406030204" pitchFamily="18" charset="0"/>
                                </a:rPr>
                              </m:ctrlPr>
                            </m:dPr>
                            <m:e>
                              <m:f>
                                <m:fPr>
                                  <m:ctrlPr>
                                    <a:rPr lang="es-ES" sz="2800" i="1" dirty="0" smtClean="0">
                                      <a:latin typeface="Cambria Math" panose="02040503050406030204" pitchFamily="18" charset="0"/>
                                    </a:rPr>
                                  </m:ctrlPr>
                                </m:fPr>
                                <m:num>
                                  <m:r>
                                    <a:rPr lang="es-CL" sz="2800" b="0" i="1" dirty="0" smtClean="0">
                                      <a:latin typeface="Cambria Math" panose="02040503050406030204" pitchFamily="18" charset="0"/>
                                    </a:rPr>
                                    <m:t>𝑘𝑔</m:t>
                                  </m:r>
                                </m:num>
                                <m:den>
                                  <m:sSup>
                                    <m:sSupPr>
                                      <m:ctrlPr>
                                        <a:rPr lang="es-ES" sz="2800" i="1" dirty="0" smtClean="0">
                                          <a:latin typeface="Cambria Math" panose="02040503050406030204" pitchFamily="18" charset="0"/>
                                        </a:rPr>
                                      </m:ctrlPr>
                                    </m:sSupPr>
                                    <m:e>
                                      <m:r>
                                        <a:rPr lang="es-CL" sz="2800" b="0" i="1" dirty="0" smtClean="0">
                                          <a:latin typeface="Cambria Math" panose="02040503050406030204" pitchFamily="18" charset="0"/>
                                        </a:rPr>
                                        <m:t>𝑚</m:t>
                                      </m:r>
                                    </m:e>
                                    <m:sup>
                                      <m:r>
                                        <a:rPr lang="es-CL" sz="2800" b="0" i="1" dirty="0" smtClean="0">
                                          <a:latin typeface="Cambria Math" panose="02040503050406030204" pitchFamily="18" charset="0"/>
                                        </a:rPr>
                                        <m:t>3</m:t>
                                      </m:r>
                                    </m:sup>
                                  </m:sSup>
                                </m:den>
                              </m:f>
                            </m:e>
                          </m:d>
                        </m:den>
                      </m:f>
                      <m:r>
                        <a:rPr lang="es-ES" sz="2800" i="1" dirty="0">
                          <a:latin typeface="Cambria Math" panose="02040503050406030204" pitchFamily="18" charset="0"/>
                        </a:rPr>
                        <m:t>	=  19</m:t>
                      </m:r>
                      <m:r>
                        <a:rPr lang="es-CL" sz="2800" b="0" i="1" dirty="0" smtClean="0">
                          <a:latin typeface="Cambria Math" panose="02040503050406030204" pitchFamily="18" charset="0"/>
                        </a:rPr>
                        <m:t>.</m:t>
                      </m:r>
                      <m:r>
                        <a:rPr lang="es-ES" sz="2800" i="1" dirty="0">
                          <a:latin typeface="Cambria Math" panose="02040503050406030204" pitchFamily="18" charset="0"/>
                        </a:rPr>
                        <m:t>500 </m:t>
                      </m:r>
                      <m:d>
                        <m:dPr>
                          <m:ctrlPr>
                            <a:rPr lang="es-ES" sz="2800" i="1" dirty="0" smtClean="0">
                              <a:latin typeface="Cambria Math" panose="02040503050406030204" pitchFamily="18" charset="0"/>
                            </a:rPr>
                          </m:ctrlPr>
                        </m:dPr>
                        <m:e>
                          <m:r>
                            <a:rPr lang="es-ES" sz="2800" i="1" dirty="0">
                              <a:latin typeface="Cambria Math" panose="02040503050406030204" pitchFamily="18" charset="0"/>
                            </a:rPr>
                            <m:t>𝑚</m:t>
                          </m:r>
                          <m:r>
                            <a:rPr lang="es-ES" sz="2800" i="1" baseline="30000" dirty="0">
                              <a:latin typeface="Cambria Math" panose="02040503050406030204" pitchFamily="18" charset="0"/>
                            </a:rPr>
                            <m:t>3</m:t>
                          </m:r>
                        </m:e>
                      </m:d>
                    </m:oMath>
                  </m:oMathPara>
                </a14:m>
                <a:endParaRPr lang="es-ES" sz="2800" dirty="0"/>
              </a:p>
              <a:p>
                <a:pPr>
                  <a:lnSpc>
                    <a:spcPct val="90000"/>
                  </a:lnSpc>
                </a:pPr>
                <a14:m>
                  <m:oMath xmlns:m="http://schemas.openxmlformats.org/officeDocument/2006/math">
                    <m:r>
                      <a:rPr lang="es-ES" sz="2800" i="1" dirty="0" smtClean="0">
                        <a:latin typeface="Cambria Math" panose="02040503050406030204" pitchFamily="18" charset="0"/>
                      </a:rPr>
                      <m:t>𝑉𝑜𝑙𝑢𝑚𝑒𝑛</m:t>
                    </m:r>
                    <m:r>
                      <a:rPr lang="es-ES" sz="2800" i="1" dirty="0" smtClean="0">
                        <a:latin typeface="Cambria Math" panose="02040503050406030204" pitchFamily="18" charset="0"/>
                      </a:rPr>
                      <m:t> </m:t>
                    </m:r>
                    <m:r>
                      <a:rPr lang="es-ES" sz="2800" i="1" dirty="0">
                        <a:latin typeface="Cambria Math" panose="02040503050406030204" pitchFamily="18" charset="0"/>
                      </a:rPr>
                      <m:t>𝑑𝑒𝑙</m:t>
                    </m:r>
                    <m:r>
                      <a:rPr lang="es-ES" sz="2800" i="1" dirty="0">
                        <a:latin typeface="Cambria Math" panose="02040503050406030204" pitchFamily="18" charset="0"/>
                      </a:rPr>
                      <m:t> </m:t>
                    </m:r>
                    <m:r>
                      <a:rPr lang="es-ES" sz="2800" i="1" dirty="0">
                        <a:latin typeface="Cambria Math" panose="02040503050406030204" pitchFamily="18" charset="0"/>
                      </a:rPr>
                      <m:t>𝑏𝑢𝑞𝑢𝑒</m:t>
                    </m:r>
                    <m:r>
                      <a:rPr lang="es-ES" sz="2800" i="1" dirty="0">
                        <a:latin typeface="Cambria Math" panose="02040503050406030204" pitchFamily="18" charset="0"/>
                      </a:rPr>
                      <m:t> = 105 × 30 × 20=63.000</m:t>
                    </m:r>
                    <m:d>
                      <m:dPr>
                        <m:ctrlPr>
                          <a:rPr lang="es-CL" sz="2800" b="0" i="1" dirty="0" smtClean="0">
                            <a:latin typeface="Cambria Math" panose="02040503050406030204" pitchFamily="18" charset="0"/>
                            <a:ea typeface="Cambria Math" panose="02040503050406030204" pitchFamily="18" charset="0"/>
                          </a:rPr>
                        </m:ctrlPr>
                      </m:dPr>
                      <m:e>
                        <m:sSup>
                          <m:sSupPr>
                            <m:ctrlPr>
                              <a:rPr lang="es-CL" sz="2800" b="0" i="1" dirty="0" smtClean="0">
                                <a:latin typeface="Cambria Math" panose="02040503050406030204" pitchFamily="18" charset="0"/>
                                <a:ea typeface="Cambria Math" panose="02040503050406030204" pitchFamily="18" charset="0"/>
                              </a:rPr>
                            </m:ctrlPr>
                          </m:sSupPr>
                          <m:e>
                            <m:r>
                              <a:rPr lang="es-CL" sz="2800" b="0" i="1" dirty="0" smtClean="0">
                                <a:latin typeface="Cambria Math" panose="02040503050406030204" pitchFamily="18" charset="0"/>
                                <a:ea typeface="Cambria Math" panose="02040503050406030204" pitchFamily="18" charset="0"/>
                              </a:rPr>
                              <m:t>𝑚</m:t>
                            </m:r>
                          </m:e>
                          <m:sup>
                            <m:r>
                              <a:rPr lang="es-CL" sz="2800" b="0" i="1" dirty="0" smtClean="0">
                                <a:latin typeface="Cambria Math" panose="02040503050406030204" pitchFamily="18" charset="0"/>
                                <a:ea typeface="Cambria Math" panose="02040503050406030204" pitchFamily="18" charset="0"/>
                              </a:rPr>
                              <m:t>3</m:t>
                            </m:r>
                          </m:sup>
                        </m:sSup>
                      </m:e>
                    </m:d>
                  </m:oMath>
                </a14:m>
                <a:endParaRPr lang="es-ES" sz="2800" dirty="0"/>
              </a:p>
              <a:p>
                <a:pPr>
                  <a:lnSpc>
                    <a:spcPct val="90000"/>
                  </a:lnSpc>
                  <a:spcAft>
                    <a:spcPts val="1200"/>
                  </a:spcAft>
                </a:pPr>
                <a14:m>
                  <m:oMath xmlns:m="http://schemas.openxmlformats.org/officeDocument/2006/math">
                    <m:r>
                      <a:rPr lang="es-CL" sz="2800" b="0" i="1" smtClean="0">
                        <a:latin typeface="Cambria Math" panose="02040503050406030204" pitchFamily="18" charset="0"/>
                      </a:rPr>
                      <m:t>𝑅𝑒𝑠𝑒𝑟𝑣𝑎</m:t>
                    </m:r>
                    <m:r>
                      <a:rPr lang="es-CL" sz="2800" b="0" i="1" smtClean="0">
                        <a:latin typeface="Cambria Math" panose="02040503050406030204" pitchFamily="18" charset="0"/>
                      </a:rPr>
                      <m:t> </m:t>
                    </m:r>
                    <m:r>
                      <a:rPr lang="es-CL" sz="2800" b="0" i="1" smtClean="0">
                        <a:latin typeface="Cambria Math" panose="02040503050406030204" pitchFamily="18" charset="0"/>
                      </a:rPr>
                      <m:t>𝑑𝑒</m:t>
                    </m:r>
                    <m:r>
                      <a:rPr lang="es-CL" sz="2800" b="0" i="1" smtClean="0">
                        <a:latin typeface="Cambria Math" panose="02040503050406030204" pitchFamily="18" charset="0"/>
                      </a:rPr>
                      <m:t> </m:t>
                    </m:r>
                    <m:r>
                      <a:rPr lang="es-CL" sz="2800" b="0" i="1" smtClean="0">
                        <a:latin typeface="Cambria Math" panose="02040503050406030204" pitchFamily="18" charset="0"/>
                      </a:rPr>
                      <m:t>𝑏𝑜𝑦𝑎𝑛𝑡𝑒𝑧</m:t>
                    </m:r>
                    <m:r>
                      <a:rPr lang="es-CL" sz="2800" b="0" i="1" smtClean="0">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ea typeface="Cambria Math" panose="02040503050406030204" pitchFamily="18" charset="0"/>
                          </a:rPr>
                        </m:ctrlPr>
                      </m:sSubPr>
                      <m:e>
                        <m:r>
                          <m:rPr>
                            <m:sty m:val="p"/>
                          </m:rPr>
                          <a:rPr lang="es-CL" sz="2800" b="0" i="1" smtClean="0">
                            <a:latin typeface="Cambria Math" panose="02040503050406030204" pitchFamily="18" charset="0"/>
                            <a:ea typeface="Cambria Math" panose="02040503050406030204" pitchFamily="18" charset="0"/>
                          </a:rPr>
                          <m:t>∇</m:t>
                        </m:r>
                      </m:e>
                      <m:sub>
                        <m:r>
                          <a:rPr lang="es-CL" sz="2800" b="0" i="1" smtClean="0">
                            <a:latin typeface="Cambria Math" panose="02040503050406030204" pitchFamily="18" charset="0"/>
                            <a:ea typeface="Cambria Math" panose="02040503050406030204" pitchFamily="18" charset="0"/>
                          </a:rPr>
                          <m:t>𝐵𝑢𝑞𝑢𝑒</m:t>
                        </m:r>
                      </m:sub>
                    </m:sSub>
                    <m:r>
                      <a:rPr lang="es-CL" sz="2800" b="0" i="1" smtClean="0">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ea typeface="Cambria Math" panose="02040503050406030204" pitchFamily="18" charset="0"/>
                          </a:rPr>
                        </m:ctrlPr>
                      </m:sSubPr>
                      <m:e>
                        <m:r>
                          <m:rPr>
                            <m:sty m:val="p"/>
                          </m:rPr>
                          <a:rPr lang="es-CL" sz="2800" b="0" i="1" smtClean="0">
                            <a:latin typeface="Cambria Math" panose="02040503050406030204" pitchFamily="18" charset="0"/>
                            <a:ea typeface="Cambria Math" panose="02040503050406030204" pitchFamily="18" charset="0"/>
                          </a:rPr>
                          <m:t>∇</m:t>
                        </m:r>
                      </m:e>
                      <m:sub>
                        <m:r>
                          <a:rPr lang="es-CL" sz="2800" b="0" i="1" smtClean="0">
                            <a:latin typeface="Cambria Math" panose="02040503050406030204" pitchFamily="18" charset="0"/>
                            <a:ea typeface="Cambria Math" panose="02040503050406030204" pitchFamily="18" charset="0"/>
                          </a:rPr>
                          <m:t>𝐴𝑔𝑢𝑎</m:t>
                        </m:r>
                        <m:r>
                          <a:rPr lang="es-CL" sz="2800" b="0" i="1" smtClean="0">
                            <a:latin typeface="Cambria Math" panose="02040503050406030204" pitchFamily="18" charset="0"/>
                            <a:ea typeface="Cambria Math" panose="02040503050406030204" pitchFamily="18" charset="0"/>
                          </a:rPr>
                          <m:t> </m:t>
                        </m:r>
                        <m:r>
                          <a:rPr lang="es-CL" sz="2800" b="0" i="1" smtClean="0">
                            <a:latin typeface="Cambria Math" panose="02040503050406030204" pitchFamily="18" charset="0"/>
                            <a:ea typeface="Cambria Math" panose="02040503050406030204" pitchFamily="18" charset="0"/>
                          </a:rPr>
                          <m:t>𝑑𝑒𝑠𝑝𝑙𝑎𝑧𝑎𝑑𝑎</m:t>
                        </m:r>
                      </m:sub>
                    </m:sSub>
                  </m:oMath>
                </a14:m>
                <a:endParaRPr lang="es-CL" sz="2800" b="0" dirty="0">
                  <a:ea typeface="Cambria Math" panose="02040503050406030204" pitchFamily="18" charset="0"/>
                </a:endParaRPr>
              </a:p>
              <a:p>
                <a:pPr marL="0" indent="0">
                  <a:lnSpc>
                    <a:spcPct val="90000"/>
                  </a:lnSpc>
                  <a:buNone/>
                </a:pPr>
                <a14:m>
                  <m:oMathPara xmlns:m="http://schemas.openxmlformats.org/officeDocument/2006/math">
                    <m:oMathParaPr>
                      <m:jc m:val="centerGroup"/>
                    </m:oMathParaPr>
                    <m:oMath xmlns:m="http://schemas.openxmlformats.org/officeDocument/2006/math">
                      <m:r>
                        <a:rPr lang="es-CL" sz="2800" b="0" i="1" smtClean="0">
                          <a:latin typeface="Cambria Math" panose="02040503050406030204" pitchFamily="18" charset="0"/>
                        </a:rPr>
                        <m:t>𝑅</m:t>
                      </m:r>
                      <m:r>
                        <a:rPr lang="es-CL" sz="2800" b="0" i="1" smtClean="0">
                          <a:latin typeface="Cambria Math" panose="02040503050406030204" pitchFamily="18" charset="0"/>
                        </a:rPr>
                        <m:t>.</m:t>
                      </m:r>
                      <m:r>
                        <a:rPr lang="es-CL" sz="2800" b="0" i="1" smtClean="0">
                          <a:latin typeface="Cambria Math" panose="02040503050406030204" pitchFamily="18" charset="0"/>
                        </a:rPr>
                        <m:t>𝐵</m:t>
                      </m:r>
                      <m:r>
                        <a:rPr lang="es-CL" sz="2800" b="0" i="1" smtClean="0">
                          <a:latin typeface="Cambria Math" panose="02040503050406030204" pitchFamily="18" charset="0"/>
                        </a:rPr>
                        <m:t>.=63.000</m:t>
                      </m:r>
                      <m:d>
                        <m:dPr>
                          <m:ctrlPr>
                            <a:rPr lang="es-CL" sz="2800" i="1" dirty="0">
                              <a:latin typeface="Cambria Math" panose="02040503050406030204" pitchFamily="18" charset="0"/>
                              <a:ea typeface="Cambria Math" panose="02040503050406030204" pitchFamily="18" charset="0"/>
                            </a:rPr>
                          </m:ctrlPr>
                        </m:dPr>
                        <m:e>
                          <m:sSup>
                            <m:sSupPr>
                              <m:ctrlPr>
                                <a:rPr lang="es-CL" sz="2800" i="1" dirty="0">
                                  <a:latin typeface="Cambria Math" panose="02040503050406030204" pitchFamily="18" charset="0"/>
                                  <a:ea typeface="Cambria Math" panose="02040503050406030204" pitchFamily="18" charset="0"/>
                                </a:rPr>
                              </m:ctrlPr>
                            </m:sSupPr>
                            <m:e>
                              <m:r>
                                <a:rPr lang="es-CL" sz="2800" i="1" dirty="0">
                                  <a:latin typeface="Cambria Math" panose="02040503050406030204" pitchFamily="18" charset="0"/>
                                  <a:ea typeface="Cambria Math" panose="02040503050406030204" pitchFamily="18" charset="0"/>
                                </a:rPr>
                                <m:t>𝑚</m:t>
                              </m:r>
                            </m:e>
                            <m:sup>
                              <m:r>
                                <a:rPr lang="es-CL" sz="2800" i="1" dirty="0">
                                  <a:latin typeface="Cambria Math" panose="02040503050406030204" pitchFamily="18" charset="0"/>
                                  <a:ea typeface="Cambria Math" panose="02040503050406030204" pitchFamily="18" charset="0"/>
                                </a:rPr>
                                <m:t>3</m:t>
                              </m:r>
                            </m:sup>
                          </m:sSup>
                        </m:e>
                      </m:d>
                      <m:r>
                        <a:rPr lang="es-CL" sz="2800" b="0" i="1" dirty="0" smtClean="0">
                          <a:latin typeface="Cambria Math" panose="02040503050406030204" pitchFamily="18" charset="0"/>
                          <a:ea typeface="Cambria Math" panose="02040503050406030204" pitchFamily="18" charset="0"/>
                        </a:rPr>
                        <m:t>−</m:t>
                      </m:r>
                      <m:r>
                        <a:rPr lang="es-ES" sz="2800" i="1" dirty="0">
                          <a:latin typeface="Cambria Math" panose="02040503050406030204" pitchFamily="18" charset="0"/>
                        </a:rPr>
                        <m:t>19</m:t>
                      </m:r>
                      <m:r>
                        <a:rPr lang="es-CL" sz="2800" i="1" dirty="0">
                          <a:latin typeface="Cambria Math" panose="02040503050406030204" pitchFamily="18" charset="0"/>
                        </a:rPr>
                        <m:t>.</m:t>
                      </m:r>
                      <m:r>
                        <a:rPr lang="es-ES" sz="2800" i="1" dirty="0">
                          <a:latin typeface="Cambria Math" panose="02040503050406030204" pitchFamily="18" charset="0"/>
                        </a:rPr>
                        <m:t>500 </m:t>
                      </m:r>
                      <m:d>
                        <m:dPr>
                          <m:ctrlPr>
                            <a:rPr lang="es-ES" sz="2800" i="1" dirty="0">
                              <a:latin typeface="Cambria Math" panose="02040503050406030204" pitchFamily="18" charset="0"/>
                            </a:rPr>
                          </m:ctrlPr>
                        </m:dPr>
                        <m:e>
                          <m:r>
                            <a:rPr lang="es-ES" sz="2800" i="1" dirty="0">
                              <a:latin typeface="Cambria Math" panose="02040503050406030204" pitchFamily="18" charset="0"/>
                            </a:rPr>
                            <m:t>𝑚</m:t>
                          </m:r>
                          <m:r>
                            <a:rPr lang="es-ES" sz="2800" i="1" baseline="30000" dirty="0">
                              <a:latin typeface="Cambria Math" panose="02040503050406030204" pitchFamily="18" charset="0"/>
                            </a:rPr>
                            <m:t>3</m:t>
                          </m:r>
                        </m:e>
                      </m:d>
                    </m:oMath>
                    <m:oMath xmlns:m="http://schemas.openxmlformats.org/officeDocument/2006/math">
                      <m:r>
                        <a:rPr lang="es-ES" sz="2800" i="1" dirty="0" smtClean="0">
                          <a:latin typeface="Cambria Math" panose="02040503050406030204" pitchFamily="18" charset="0"/>
                        </a:rPr>
                        <m:t>			</m:t>
                      </m:r>
                    </m:oMath>
                  </m:oMathPara>
                </a14:m>
                <a:endParaRPr lang="es-ES" sz="2800" dirty="0"/>
              </a:p>
              <a:p>
                <a:pPr>
                  <a:lnSpc>
                    <a:spcPct val="90000"/>
                  </a:lnSpc>
                </a:pPr>
                <a14:m>
                  <m:oMath xmlns:m="http://schemas.openxmlformats.org/officeDocument/2006/math">
                    <m:r>
                      <a:rPr lang="es-ES" sz="2800" i="1" dirty="0" smtClean="0">
                        <a:latin typeface="Cambria Math" panose="02040503050406030204" pitchFamily="18" charset="0"/>
                      </a:rPr>
                      <m:t>𝑅𝑒𝑠𝑒𝑟𝑣𝑎</m:t>
                    </m:r>
                    <m:r>
                      <a:rPr lang="es-ES" sz="2800" i="1" dirty="0" smtClean="0">
                        <a:latin typeface="Cambria Math" panose="02040503050406030204" pitchFamily="18" charset="0"/>
                      </a:rPr>
                      <m:t> </m:t>
                    </m:r>
                    <m:r>
                      <a:rPr lang="es-ES" sz="2800" i="1" dirty="0" smtClean="0">
                        <a:latin typeface="Cambria Math" panose="02040503050406030204" pitchFamily="18" charset="0"/>
                      </a:rPr>
                      <m:t>𝑑𝑒</m:t>
                    </m:r>
                    <m:r>
                      <a:rPr lang="es-ES" sz="2800" i="1" dirty="0" smtClean="0">
                        <a:latin typeface="Cambria Math" panose="02040503050406030204" pitchFamily="18" charset="0"/>
                      </a:rPr>
                      <m:t> </m:t>
                    </m:r>
                    <m:r>
                      <a:rPr lang="es-ES" sz="2800" i="1" dirty="0" smtClean="0">
                        <a:latin typeface="Cambria Math" panose="02040503050406030204" pitchFamily="18" charset="0"/>
                      </a:rPr>
                      <m:t>𝑏𝑜𝑦𝑎𝑛𝑡</m:t>
                    </m:r>
                    <m:r>
                      <a:rPr lang="es-ES" sz="2800" i="1" dirty="0" smtClean="0">
                        <a:latin typeface="Cambria Math" panose="02040503050406030204" pitchFamily="18" charset="0"/>
                      </a:rPr>
                      <m:t>é</m:t>
                    </m:r>
                    <m:r>
                      <a:rPr lang="es-ES" sz="2800" i="1" dirty="0" smtClean="0">
                        <a:latin typeface="Cambria Math" panose="02040503050406030204" pitchFamily="18" charset="0"/>
                      </a:rPr>
                      <m:t>𝑧</m:t>
                    </m:r>
                    <m:r>
                      <a:rPr lang="es-ES" sz="2800" i="1" dirty="0" smtClean="0">
                        <a:latin typeface="Cambria Math" panose="02040503050406030204" pitchFamily="18" charset="0"/>
                      </a:rPr>
                      <m:t> = 43500 </m:t>
                    </m:r>
                    <m:r>
                      <a:rPr lang="es-ES" sz="2800" i="1" dirty="0" smtClean="0">
                        <a:latin typeface="Cambria Math" panose="02040503050406030204" pitchFamily="18" charset="0"/>
                      </a:rPr>
                      <m:t>𝑚</m:t>
                    </m:r>
                    <m:r>
                      <a:rPr lang="es-ES" sz="2800" i="1" dirty="0" smtClean="0">
                        <a:latin typeface="Cambria Math" panose="02040503050406030204" pitchFamily="18" charset="0"/>
                      </a:rPr>
                      <m:t>3 ó 69%</m:t>
                    </m:r>
                  </m:oMath>
                </a14:m>
                <a:r>
                  <a:rPr lang="es-ES" sz="2800" dirty="0"/>
                  <a:t>	</a:t>
                </a:r>
              </a:p>
            </p:txBody>
          </p:sp>
        </mc:Choice>
        <mc:Fallback xmlns="">
          <p:sp>
            <p:nvSpPr>
              <p:cNvPr id="97283" name="Rectangle 3"/>
              <p:cNvSpPr>
                <a:spLocks noGrp="1" noRot="1" noChangeAspect="1" noMove="1" noResize="1" noEditPoints="1" noAdjustHandles="1" noChangeArrowheads="1" noChangeShapeType="1" noTextEdit="1"/>
              </p:cNvSpPr>
              <p:nvPr>
                <p:ph type="body" idx="1"/>
              </p:nvPr>
            </p:nvSpPr>
            <p:spPr>
              <a:blipFill>
                <a:blip r:embed="rId2"/>
                <a:stretch>
                  <a:fillRect l="-684" b="-1005"/>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C825CAFA-3D63-F015-C4E7-4DDAB26E1FE6}"/>
              </a:ext>
            </a:extLst>
          </p:cNvPr>
          <p:cNvSpPr>
            <a:spLocks noGrp="1"/>
          </p:cNvSpPr>
          <p:nvPr>
            <p:ph type="dt" sz="half" idx="10"/>
          </p:nvPr>
        </p:nvSpPr>
        <p:spPr/>
        <p:txBody>
          <a:bodyPr/>
          <a:lstStyle/>
          <a:p>
            <a:fld id="{DA1868C7-A465-4721-8E60-623CE4D445E0}" type="datetime1">
              <a:rPr lang="es-CL" smtClean="0"/>
              <a:t>12-03-2024</a:t>
            </a:fld>
            <a:endParaRPr lang="en-US"/>
          </a:p>
        </p:txBody>
      </p:sp>
      <p:sp>
        <p:nvSpPr>
          <p:cNvPr id="3" name="Marcador de pie de página 2">
            <a:extLst>
              <a:ext uri="{FF2B5EF4-FFF2-40B4-BE49-F238E27FC236}">
                <a16:creationId xmlns:a16="http://schemas.microsoft.com/office/drawing/2014/main" id="{563055A1-E1D8-4DAF-7621-E3F1F98FA16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6" name="Straight Connector 35">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0" name="Rectangle 3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19512585-223E-857B-D554-9E1735BEE616}"/>
              </a:ext>
            </a:extLst>
          </p:cNvPr>
          <p:cNvSpPr>
            <a:spLocks noGrp="1"/>
          </p:cNvSpPr>
          <p:nvPr>
            <p:ph type="title"/>
          </p:nvPr>
        </p:nvSpPr>
        <p:spPr>
          <a:xfrm>
            <a:off x="715383" y="914400"/>
            <a:ext cx="5195889" cy="1316736"/>
          </a:xfrm>
        </p:spPr>
        <p:txBody>
          <a:bodyPr vert="horz" lIns="91440" tIns="45720" rIns="91440" bIns="45720" rtlCol="0" anchor="t">
            <a:normAutofit/>
          </a:bodyPr>
          <a:lstStyle/>
          <a:p>
            <a:pPr>
              <a:lnSpc>
                <a:spcPct val="90000"/>
              </a:lnSpc>
            </a:pPr>
            <a:r>
              <a:rPr lang="en-US" sz="2800" kern="1200" cap="all" spc="30" baseline="0">
                <a:solidFill>
                  <a:schemeClr val="tx1"/>
                </a:solidFill>
                <a:latin typeface="+mj-lt"/>
                <a:ea typeface="+mj-ea"/>
                <a:cs typeface="+mj-cs"/>
              </a:rPr>
              <a:t>Flotación </a:t>
            </a:r>
            <a:br>
              <a:rPr lang="en-US" sz="2800" kern="1200" cap="all" spc="30" baseline="0">
                <a:solidFill>
                  <a:schemeClr val="tx1"/>
                </a:solidFill>
                <a:latin typeface="+mj-lt"/>
                <a:ea typeface="+mj-ea"/>
                <a:cs typeface="+mj-cs"/>
              </a:rPr>
            </a:br>
            <a:r>
              <a:rPr lang="en-US" sz="2800" kern="1200" cap="all" spc="30" baseline="0">
                <a:solidFill>
                  <a:schemeClr val="tx1"/>
                </a:solidFill>
                <a:latin typeface="+mj-lt"/>
                <a:ea typeface="+mj-ea"/>
                <a:cs typeface="+mj-cs"/>
              </a:rPr>
              <a:t>Reserva de boyantez - Ejemplo 2</a:t>
            </a:r>
          </a:p>
        </p:txBody>
      </p:sp>
      <p:sp>
        <p:nvSpPr>
          <p:cNvPr id="7" name="Marcador de contenido 6">
            <a:extLst>
              <a:ext uri="{FF2B5EF4-FFF2-40B4-BE49-F238E27FC236}">
                <a16:creationId xmlns:a16="http://schemas.microsoft.com/office/drawing/2014/main" id="{15DF9B27-792E-6BB6-AF5B-A87DDCF8CF25}"/>
              </a:ext>
            </a:extLst>
          </p:cNvPr>
          <p:cNvSpPr>
            <a:spLocks noGrp="1"/>
          </p:cNvSpPr>
          <p:nvPr>
            <p:ph sz="half" idx="1"/>
          </p:nvPr>
        </p:nvSpPr>
        <p:spPr>
          <a:xfrm>
            <a:off x="715383" y="2231136"/>
            <a:ext cx="5195889" cy="3931920"/>
          </a:xfrm>
        </p:spPr>
        <p:txBody>
          <a:bodyPr vert="horz" lIns="91440" tIns="45720" rIns="91440" bIns="45720" rtlCol="0">
            <a:normAutofit/>
          </a:bodyPr>
          <a:lstStyle/>
          <a:p>
            <a:r>
              <a:rPr lang="en-US"/>
              <a:t>Un cilindro de 1,5 m de largo y 60 cm de diámetro tiene una masa de 20 Kg cuando se encuentra vacío.</a:t>
            </a:r>
          </a:p>
          <a:p>
            <a:r>
              <a:rPr lang="en-US"/>
              <a:t>Encontrar su calado en agua de densidad de 1024 Kg/m</a:t>
            </a:r>
            <a:r>
              <a:rPr lang="en-US" baseline="30000"/>
              <a:t>3</a:t>
            </a:r>
            <a:r>
              <a:rPr lang="en-US"/>
              <a:t> cuando en su interior contiene 200 litros de kerosén de densidad relativa 0,6 y se encuentra flotado con su eje perpendicular a la línea de agua, como lo ilustra la figura adjunta. </a:t>
            </a:r>
          </a:p>
          <a:p>
            <a:endParaRPr lang="en-US"/>
          </a:p>
        </p:txBody>
      </p:sp>
      <p:sp>
        <p:nvSpPr>
          <p:cNvPr id="4" name="Marcador de fecha 3">
            <a:extLst>
              <a:ext uri="{FF2B5EF4-FFF2-40B4-BE49-F238E27FC236}">
                <a16:creationId xmlns:a16="http://schemas.microsoft.com/office/drawing/2014/main" id="{CB8B391F-B194-8BEB-1F52-94E2441E8D57}"/>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3/12/2024</a:t>
            </a:fld>
            <a:endParaRPr lang="en-US"/>
          </a:p>
        </p:txBody>
      </p:sp>
      <p:sp>
        <p:nvSpPr>
          <p:cNvPr id="5" name="Marcador de pie de página 4">
            <a:extLst>
              <a:ext uri="{FF2B5EF4-FFF2-40B4-BE49-F238E27FC236}">
                <a16:creationId xmlns:a16="http://schemas.microsoft.com/office/drawing/2014/main" id="{01859368-7368-1E01-03F0-58A75175769C}"/>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F15E1D20-767C-2842-4092-ECF4037BAEC2}"/>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26</a:t>
            </a:fld>
            <a:endParaRPr lang="en-US"/>
          </a:p>
        </p:txBody>
      </p:sp>
      <p:pic>
        <p:nvPicPr>
          <p:cNvPr id="31" name="Marcador de contenido 30">
            <a:extLst>
              <a:ext uri="{FF2B5EF4-FFF2-40B4-BE49-F238E27FC236}">
                <a16:creationId xmlns:a16="http://schemas.microsoft.com/office/drawing/2014/main" id="{B619CAD7-E49B-4453-A57C-097FE6F1835D}"/>
              </a:ext>
            </a:extLst>
          </p:cNvPr>
          <p:cNvPicPr>
            <a:picLocks noGrp="1" noChangeAspect="1"/>
          </p:cNvPicPr>
          <p:nvPr>
            <p:ph sz="half" idx="2"/>
          </p:nvPr>
        </p:nvPicPr>
        <p:blipFill>
          <a:blip r:embed="rId2"/>
          <a:stretch>
            <a:fillRect/>
          </a:stretch>
        </p:blipFill>
        <p:spPr>
          <a:xfrm>
            <a:off x="6835323" y="731520"/>
            <a:ext cx="4226723" cy="5422392"/>
          </a:xfrm>
          <a:prstGeom prst="rect">
            <a:avLst/>
          </a:prstGeom>
        </p:spPr>
      </p:pic>
    </p:spTree>
    <p:extLst>
      <p:ext uri="{BB962C8B-B14F-4D97-AF65-F5344CB8AC3E}">
        <p14:creationId xmlns:p14="http://schemas.microsoft.com/office/powerpoint/2010/main" val="2678538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AC7539-ECDA-C56D-33E5-1293226A4A33}"/>
              </a:ext>
            </a:extLst>
          </p:cNvPr>
          <p:cNvSpPr>
            <a:spLocks noGrp="1"/>
          </p:cNvSpPr>
          <p:nvPr>
            <p:ph type="title"/>
          </p:nvPr>
        </p:nvSpPr>
        <p:spPr/>
        <p:txBody>
          <a:bodyPr>
            <a:normAutofit fontScale="90000"/>
          </a:bodyPr>
          <a:lstStyle/>
          <a:p>
            <a:r>
              <a:rPr lang="es-MX" dirty="0"/>
              <a:t>Flotación </a:t>
            </a:r>
            <a:br>
              <a:rPr lang="es-MX" dirty="0"/>
            </a:br>
            <a:r>
              <a:rPr lang="es-MX" dirty="0"/>
              <a:t>Reserva de boyantez - Resolución ejemplo 3</a:t>
            </a:r>
            <a:endParaRPr lang="es-CL" dirty="0"/>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DA921EDC-DFB2-3BA5-E0EB-FAA13205B4EF}"/>
                  </a:ext>
                </a:extLst>
              </p:cNvPr>
              <p:cNvSpPr>
                <a:spLocks noGrp="1"/>
              </p:cNvSpPr>
              <p:nvPr>
                <p:ph idx="1"/>
              </p:nvPr>
            </p:nvSpPr>
            <p:spPr/>
            <p:txBody>
              <a:bodyPr>
                <a:normAutofit fontScale="85000" lnSpcReduction="10000"/>
              </a:bodyPr>
              <a:lstStyle/>
              <a:p>
                <a:pPr>
                  <a:lnSpc>
                    <a:spcPct val="90000"/>
                  </a:lnSpc>
                </a:pPr>
                <a:r>
                  <a:rPr lang="es-ES" sz="2000" dirty="0"/>
                  <a:t>Nota; el cilindro desplazará la masa de agua equivalente a la masa del cilindro más la masa de kerosén.</a:t>
                </a:r>
                <a:endParaRPr lang="es-ES" sz="2000" baseline="30000" dirty="0"/>
              </a:p>
              <a:p>
                <a:pPr>
                  <a:lnSpc>
                    <a:spcPct val="90000"/>
                  </a:lnSpc>
                </a:pPr>
                <a14:m>
                  <m:oMath xmlns:m="http://schemas.openxmlformats.org/officeDocument/2006/math">
                    <m:r>
                      <a:rPr lang="es-ES" sz="2000" i="1" dirty="0" smtClean="0">
                        <a:latin typeface="Cambria Math" panose="02040503050406030204" pitchFamily="18" charset="0"/>
                      </a:rPr>
                      <m:t>𝐷𝑒𝑛𝑠𝑖𝑑𝑎𝑑</m:t>
                    </m:r>
                    <m:r>
                      <a:rPr lang="es-ES" sz="2000" i="1" dirty="0" smtClean="0">
                        <a:latin typeface="Cambria Math" panose="02040503050406030204" pitchFamily="18" charset="0"/>
                      </a:rPr>
                      <m:t> </m:t>
                    </m:r>
                    <m:r>
                      <a:rPr lang="es-ES" sz="2000" i="1" dirty="0" smtClean="0">
                        <a:latin typeface="Cambria Math" panose="02040503050406030204" pitchFamily="18" charset="0"/>
                      </a:rPr>
                      <m:t>𝑑𝑒𝑙</m:t>
                    </m:r>
                    <m:r>
                      <a:rPr lang="es-ES" sz="2000" i="1" dirty="0" smtClean="0">
                        <a:latin typeface="Cambria Math" panose="02040503050406030204" pitchFamily="18" charset="0"/>
                      </a:rPr>
                      <m:t> </m:t>
                    </m:r>
                    <m:r>
                      <a:rPr lang="es-ES" sz="2000" i="1" dirty="0" smtClean="0">
                        <a:latin typeface="Cambria Math" panose="02040503050406030204" pitchFamily="18" charset="0"/>
                      </a:rPr>
                      <m:t>𝑘𝑒𝑟𝑜𝑠</m:t>
                    </m:r>
                    <m:r>
                      <a:rPr lang="es-ES" sz="2000" i="1" dirty="0" smtClean="0">
                        <a:latin typeface="Cambria Math" panose="02040503050406030204" pitchFamily="18" charset="0"/>
                      </a:rPr>
                      <m:t>é</m:t>
                    </m:r>
                    <m:r>
                      <a:rPr lang="es-ES" sz="2000" i="1" dirty="0" smtClean="0">
                        <a:latin typeface="Cambria Math" panose="02040503050406030204" pitchFamily="18" charset="0"/>
                      </a:rPr>
                      <m:t>𝑛</m:t>
                    </m:r>
                    <m:r>
                      <a:rPr lang="es-ES" sz="2000" i="1" dirty="0" smtClean="0">
                        <a:latin typeface="Cambria Math" panose="02040503050406030204" pitchFamily="18" charset="0"/>
                      </a:rPr>
                      <m:t> 	= </m:t>
                    </m:r>
                    <m:sSub>
                      <m:sSubPr>
                        <m:ctrlPr>
                          <a:rPr lang="es-ES" sz="2000" i="1" dirty="0" smtClean="0">
                            <a:latin typeface="Cambria Math" panose="02040503050406030204" pitchFamily="18" charset="0"/>
                          </a:rPr>
                        </m:ctrlPr>
                      </m:sSubPr>
                      <m:e>
                        <m:r>
                          <a:rPr lang="es-CL" sz="2000" b="0" i="1" dirty="0" smtClean="0">
                            <a:latin typeface="Cambria Math" panose="02040503050406030204" pitchFamily="18" charset="0"/>
                          </a:rPr>
                          <m:t>𝑆</m:t>
                        </m:r>
                      </m:e>
                      <m:sub>
                        <m:r>
                          <a:rPr lang="es-CL" sz="2000" b="0" i="1" dirty="0" smtClean="0">
                            <a:latin typeface="Cambria Math" panose="02040503050406030204" pitchFamily="18" charset="0"/>
                          </a:rPr>
                          <m:t>𝑘𝑒𝑟𝑜𝑠</m:t>
                        </m:r>
                        <m:r>
                          <a:rPr lang="es-CL" sz="2000" b="0" i="1" dirty="0" smtClean="0">
                            <a:latin typeface="Cambria Math" panose="02040503050406030204" pitchFamily="18" charset="0"/>
                          </a:rPr>
                          <m:t>é</m:t>
                        </m:r>
                        <m:r>
                          <a:rPr lang="es-CL" sz="2000" b="0" i="1" dirty="0" smtClean="0">
                            <a:latin typeface="Cambria Math" panose="02040503050406030204" pitchFamily="18" charset="0"/>
                          </a:rPr>
                          <m:t>𝑛</m:t>
                        </m:r>
                      </m:sub>
                    </m:sSub>
                    <m:r>
                      <a:rPr lang="es-ES" sz="2000" i="1" dirty="0" smtClean="0">
                        <a:latin typeface="Cambria Math" panose="02040503050406030204" pitchFamily="18" charset="0"/>
                        <a:ea typeface="Cambria Math" panose="02040503050406030204" pitchFamily="18" charset="0"/>
                      </a:rPr>
                      <m:t>×</m:t>
                    </m:r>
                    <m:r>
                      <a:rPr lang="es-ES" sz="2000" i="1" dirty="0" smtClean="0">
                        <a:latin typeface="Cambria Math" panose="02040503050406030204" pitchFamily="18" charset="0"/>
                      </a:rPr>
                      <m:t>1</m:t>
                    </m:r>
                    <m:r>
                      <a:rPr lang="es-CL" sz="2000" b="0" i="1" dirty="0" smtClean="0">
                        <a:latin typeface="Cambria Math" panose="02040503050406030204" pitchFamily="18" charset="0"/>
                      </a:rPr>
                      <m:t>.</m:t>
                    </m:r>
                    <m:r>
                      <a:rPr lang="es-ES" sz="2000" i="1" dirty="0" smtClean="0">
                        <a:latin typeface="Cambria Math" panose="02040503050406030204" pitchFamily="18" charset="0"/>
                      </a:rPr>
                      <m:t>000 </m:t>
                    </m:r>
                    <m:d>
                      <m:dPr>
                        <m:ctrlPr>
                          <a:rPr lang="es-ES" sz="2000" i="1" dirty="0" smtClean="0">
                            <a:latin typeface="Cambria Math" panose="02040503050406030204" pitchFamily="18" charset="0"/>
                          </a:rPr>
                        </m:ctrlPr>
                      </m:dPr>
                      <m:e>
                        <m:f>
                          <m:fPr>
                            <m:ctrlPr>
                              <a:rPr lang="es-ES" sz="2000" i="1" dirty="0" smtClean="0">
                                <a:latin typeface="Cambria Math" panose="02040503050406030204" pitchFamily="18" charset="0"/>
                              </a:rPr>
                            </m:ctrlPr>
                          </m:fPr>
                          <m:num>
                            <m:r>
                              <a:rPr lang="es-CL" sz="2000" b="0" i="1" dirty="0" smtClean="0">
                                <a:latin typeface="Cambria Math" panose="02040503050406030204" pitchFamily="18" charset="0"/>
                              </a:rPr>
                              <m:t>𝑘𝑔</m:t>
                            </m:r>
                          </m:num>
                          <m:den>
                            <m:sSup>
                              <m:sSupPr>
                                <m:ctrlPr>
                                  <a:rPr lang="es-ES" sz="2000" i="1" dirty="0" smtClean="0">
                                    <a:latin typeface="Cambria Math" panose="02040503050406030204" pitchFamily="18" charset="0"/>
                                  </a:rPr>
                                </m:ctrlPr>
                              </m:sSupPr>
                              <m:e>
                                <m:r>
                                  <a:rPr lang="es-CL" sz="2000" b="0" i="1" dirty="0" smtClean="0">
                                    <a:latin typeface="Cambria Math" panose="02040503050406030204" pitchFamily="18" charset="0"/>
                                  </a:rPr>
                                  <m:t>𝑚</m:t>
                                </m:r>
                              </m:e>
                              <m:sup>
                                <m:r>
                                  <a:rPr lang="es-CL" sz="2000" b="0" i="1" dirty="0" smtClean="0">
                                    <a:latin typeface="Cambria Math" panose="02040503050406030204" pitchFamily="18" charset="0"/>
                                  </a:rPr>
                                  <m:t>3</m:t>
                                </m:r>
                              </m:sup>
                            </m:sSup>
                          </m:den>
                        </m:f>
                      </m:e>
                    </m:d>
                    <m:r>
                      <a:rPr lang="es-ES" sz="200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600</m:t>
                    </m:r>
                    <m:d>
                      <m:dPr>
                        <m:ctrlPr>
                          <a:rPr lang="es-ES" i="1" dirty="0">
                            <a:latin typeface="Cambria Math" panose="02040503050406030204" pitchFamily="18" charset="0"/>
                          </a:rPr>
                        </m:ctrlPr>
                      </m:dPr>
                      <m:e>
                        <m:f>
                          <m:fPr>
                            <m:ctrlPr>
                              <a:rPr lang="es-ES" i="1" dirty="0">
                                <a:latin typeface="Cambria Math" panose="02040503050406030204" pitchFamily="18" charset="0"/>
                              </a:rPr>
                            </m:ctrlPr>
                          </m:fPr>
                          <m:num>
                            <m:r>
                              <a:rPr lang="es-CL" i="1" dirty="0">
                                <a:latin typeface="Cambria Math" panose="02040503050406030204" pitchFamily="18" charset="0"/>
                              </a:rPr>
                              <m:t>𝑘𝑔</m:t>
                            </m:r>
                          </m:num>
                          <m:den>
                            <m:sSup>
                              <m:sSupPr>
                                <m:ctrlPr>
                                  <a:rPr lang="es-ES"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oMath>
                </a14:m>
                <a:endParaRPr lang="es-ES" sz="2000" dirty="0"/>
              </a:p>
              <a:p>
                <a:pPr>
                  <a:lnSpc>
                    <a:spcPct val="90000"/>
                  </a:lnSpc>
                </a:pPr>
                <a14:m>
                  <m:oMath xmlns:m="http://schemas.openxmlformats.org/officeDocument/2006/math">
                    <m:r>
                      <a:rPr lang="es-CL" sz="2000" b="0" i="1" smtClean="0">
                        <a:latin typeface="Cambria Math" panose="02040503050406030204" pitchFamily="18" charset="0"/>
                      </a:rPr>
                      <m:t>𝑀𝑎𝑠𝑎</m:t>
                    </m:r>
                    <m:r>
                      <a:rPr lang="es-CL" sz="2000" b="0" i="1" smtClean="0">
                        <a:latin typeface="Cambria Math" panose="02040503050406030204" pitchFamily="18" charset="0"/>
                      </a:rPr>
                      <m:t> </m:t>
                    </m:r>
                    <m:r>
                      <a:rPr lang="es-CL" sz="2000" b="0" i="1" smtClean="0">
                        <a:latin typeface="Cambria Math" panose="02040503050406030204" pitchFamily="18" charset="0"/>
                      </a:rPr>
                      <m:t>𝑑𝑒𝑙</m:t>
                    </m:r>
                    <m:r>
                      <a:rPr lang="es-CL" sz="2000" b="0" i="1" smtClean="0">
                        <a:latin typeface="Cambria Math" panose="02040503050406030204" pitchFamily="18" charset="0"/>
                      </a:rPr>
                      <m:t> </m:t>
                    </m:r>
                    <m:r>
                      <a:rPr lang="es-CL" sz="2000" b="0" i="1" smtClean="0">
                        <a:latin typeface="Cambria Math" panose="02040503050406030204" pitchFamily="18" charset="0"/>
                      </a:rPr>
                      <m:t>𝑘𝑒𝑟𝑜𝑠𝑒𝑛</m:t>
                    </m:r>
                    <m:r>
                      <a:rPr lang="es-CL" i="1">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𝑉𝑜𝑙𝑢𝑚𝑒𝑛</m:t>
                        </m:r>
                      </m:e>
                      <m:sub>
                        <m:r>
                          <a:rPr lang="es-CL" sz="2000" b="0" i="1" smtClean="0">
                            <a:latin typeface="Cambria Math" panose="02040503050406030204" pitchFamily="18" charset="0"/>
                            <a:ea typeface="Cambria Math" panose="02040503050406030204" pitchFamily="18" charset="0"/>
                          </a:rPr>
                          <m:t>𝑘𝑒𝑟𝑜𝑠</m:t>
                        </m:r>
                        <m:r>
                          <a:rPr lang="es-CL" sz="2000" b="0" i="1" smtClean="0">
                            <a:latin typeface="Cambria Math" panose="02040503050406030204" pitchFamily="18" charset="0"/>
                            <a:ea typeface="Cambria Math" panose="02040503050406030204" pitchFamily="18" charset="0"/>
                          </a:rPr>
                          <m:t>é</m:t>
                        </m:r>
                        <m:r>
                          <a:rPr lang="es-CL" sz="2000" b="0" i="1" smtClean="0">
                            <a:latin typeface="Cambria Math" panose="02040503050406030204" pitchFamily="18" charset="0"/>
                            <a:ea typeface="Cambria Math" panose="02040503050406030204" pitchFamily="18" charset="0"/>
                          </a:rPr>
                          <m:t>𝑛</m:t>
                        </m:r>
                      </m:sub>
                    </m:sSub>
                    <m:r>
                      <a:rPr lang="es-CL" sz="2000" b="0" i="1" smtClean="0">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ea typeface="Cambria Math" panose="02040503050406030204" pitchFamily="18" charset="0"/>
                          </a:rPr>
                        </m:ctrlPr>
                      </m:sSubPr>
                      <m:e>
                        <m:r>
                          <a:rPr lang="es-CL" sz="2000" b="0" i="1" smtClean="0">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ea typeface="Cambria Math" panose="02040503050406030204" pitchFamily="18" charset="0"/>
                          </a:rPr>
                          <m:t>𝑘𝑒𝑟𝑜𝑠</m:t>
                        </m:r>
                        <m:r>
                          <a:rPr lang="es-CL" sz="2000" b="0" i="1" smtClean="0">
                            <a:latin typeface="Cambria Math" panose="02040503050406030204" pitchFamily="18" charset="0"/>
                            <a:ea typeface="Cambria Math" panose="02040503050406030204" pitchFamily="18" charset="0"/>
                          </a:rPr>
                          <m:t>é</m:t>
                        </m:r>
                        <m:r>
                          <a:rPr lang="es-CL" sz="2000" b="0" i="1" smtClean="0">
                            <a:latin typeface="Cambria Math" panose="02040503050406030204" pitchFamily="18" charset="0"/>
                            <a:ea typeface="Cambria Math" panose="02040503050406030204" pitchFamily="18" charset="0"/>
                          </a:rPr>
                          <m:t>𝑛</m:t>
                        </m:r>
                      </m:sub>
                    </m:sSub>
                    <m:r>
                      <a:rPr lang="es-CL" sz="2000" b="0" i="1" smtClean="0">
                        <a:latin typeface="Cambria Math" panose="02040503050406030204" pitchFamily="18" charset="0"/>
                        <a:ea typeface="Cambria Math" panose="02040503050406030204" pitchFamily="18" charset="0"/>
                      </a:rPr>
                      <m:t>=0,2</m:t>
                    </m:r>
                    <m:d>
                      <m:dPr>
                        <m:ctrlPr>
                          <a:rPr lang="es-CL" sz="2000" b="0" i="1" smtClean="0">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r>
                      <a:rPr lang="es-CL" sz="2000" b="0" i="1" smtClean="0">
                        <a:latin typeface="Cambria Math" panose="02040503050406030204" pitchFamily="18" charset="0"/>
                        <a:ea typeface="Cambria Math" panose="02040503050406030204" pitchFamily="18" charset="0"/>
                      </a:rPr>
                      <m:t>×</m:t>
                    </m:r>
                    <m:r>
                      <a:rPr lang="es-CL" i="1" dirty="0">
                        <a:latin typeface="Cambria Math" panose="02040503050406030204" pitchFamily="18" charset="0"/>
                        <a:ea typeface="Cambria Math" panose="02040503050406030204" pitchFamily="18" charset="0"/>
                      </a:rPr>
                      <m:t>600</m:t>
                    </m:r>
                    <m:d>
                      <m:dPr>
                        <m:ctrlPr>
                          <a:rPr lang="es-ES" i="1" dirty="0">
                            <a:latin typeface="Cambria Math" panose="02040503050406030204" pitchFamily="18" charset="0"/>
                          </a:rPr>
                        </m:ctrlPr>
                      </m:dPr>
                      <m:e>
                        <m:f>
                          <m:fPr>
                            <m:ctrlPr>
                              <a:rPr lang="es-ES" i="1" dirty="0">
                                <a:latin typeface="Cambria Math" panose="02040503050406030204" pitchFamily="18" charset="0"/>
                              </a:rPr>
                            </m:ctrlPr>
                          </m:fPr>
                          <m:num>
                            <m:r>
                              <a:rPr lang="es-CL" i="1" dirty="0">
                                <a:latin typeface="Cambria Math" panose="02040503050406030204" pitchFamily="18" charset="0"/>
                              </a:rPr>
                              <m:t>𝑘𝑔</m:t>
                            </m:r>
                          </m:num>
                          <m:den>
                            <m:sSup>
                              <m:sSupPr>
                                <m:ctrlPr>
                                  <a:rPr lang="es-ES"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r>
                      <a:rPr lang="es-CL"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120</m:t>
                    </m:r>
                    <m:d>
                      <m:dPr>
                        <m:ctrlPr>
                          <a:rPr lang="es-CL" b="0" i="1" dirty="0" smtClean="0">
                            <a:latin typeface="Cambria Math" panose="02040503050406030204" pitchFamily="18" charset="0"/>
                            <a:ea typeface="Cambria Math" panose="02040503050406030204" pitchFamily="18" charset="0"/>
                          </a:rPr>
                        </m:ctrlPr>
                      </m:dPr>
                      <m:e>
                        <m:r>
                          <a:rPr lang="es-CL" b="0" i="1" dirty="0" smtClean="0">
                            <a:latin typeface="Cambria Math" panose="02040503050406030204" pitchFamily="18" charset="0"/>
                            <a:ea typeface="Cambria Math" panose="02040503050406030204" pitchFamily="18" charset="0"/>
                          </a:rPr>
                          <m:t>𝑘𝑔</m:t>
                        </m:r>
                      </m:e>
                    </m:d>
                  </m:oMath>
                </a14:m>
                <a:endParaRPr lang="es-ES" sz="2000" dirty="0"/>
              </a:p>
              <a:p>
                <a:pPr>
                  <a:lnSpc>
                    <a:spcPct val="90000"/>
                  </a:lnSpc>
                </a:pPr>
                <a:r>
                  <a:rPr lang="es-ES" sz="2000" dirty="0"/>
                  <a:t>Resolviendo:</a:t>
                </a:r>
              </a:p>
              <a:p>
                <a:pPr marL="0" indent="0">
                  <a:lnSpc>
                    <a:spcPct val="90000"/>
                  </a:lnSpc>
                  <a:spcAft>
                    <a:spcPts val="1200"/>
                  </a:spcAft>
                  <a:buNone/>
                </a:pPr>
                <a14:m>
                  <m:oMathPara xmlns:m="http://schemas.openxmlformats.org/officeDocument/2006/math">
                    <m:oMathParaPr>
                      <m:jc m:val="centerGroup"/>
                    </m:oMathParaPr>
                    <m:oMath xmlns:m="http://schemas.openxmlformats.org/officeDocument/2006/math">
                      <m:sSub>
                        <m:sSubPr>
                          <m:ctrlPr>
                            <a:rPr lang="es-CL" i="1">
                              <a:latin typeface="Cambria Math" panose="02040503050406030204" pitchFamily="18" charset="0"/>
                            </a:rPr>
                          </m:ctrlPr>
                        </m:sSubPr>
                        <m:e>
                          <m:r>
                            <a:rPr lang="es-CL" i="1">
                              <a:latin typeface="Cambria Math" panose="02040503050406030204" pitchFamily="18" charset="0"/>
                            </a:rPr>
                            <m:t>𝑀𝑎𝑠𝑎</m:t>
                          </m:r>
                        </m:e>
                        <m:sub>
                          <m:r>
                            <a:rPr lang="es-CL" b="0" i="1" smtClean="0">
                              <a:latin typeface="Cambria Math" panose="02040503050406030204" pitchFamily="18" charset="0"/>
                            </a:rPr>
                            <m:t>𝑡𝑜𝑡𝑎𝑙</m:t>
                          </m:r>
                          <m:r>
                            <a:rPr lang="es-CL" b="0" i="1" smtClean="0">
                              <a:latin typeface="Cambria Math" panose="02040503050406030204" pitchFamily="18" charset="0"/>
                            </a:rPr>
                            <m:t> </m:t>
                          </m:r>
                          <m:r>
                            <a:rPr lang="es-CL" b="0" i="1" smtClean="0">
                              <a:latin typeface="Cambria Math" panose="02040503050406030204" pitchFamily="18" charset="0"/>
                            </a:rPr>
                            <m:t>𝑑𝑒𝑙</m:t>
                          </m:r>
                          <m:r>
                            <a:rPr lang="es-CL" b="0" i="1" smtClean="0">
                              <a:latin typeface="Cambria Math" panose="02040503050406030204" pitchFamily="18" charset="0"/>
                            </a:rPr>
                            <m:t> </m:t>
                          </m:r>
                          <m:r>
                            <a:rPr lang="es-CL" i="1">
                              <a:latin typeface="Cambria Math" panose="02040503050406030204" pitchFamily="18" charset="0"/>
                            </a:rPr>
                            <m:t>𝑡𝑎𝑚𝑏𝑜𝑟</m:t>
                          </m:r>
                        </m:sub>
                      </m:sSub>
                      <m:r>
                        <a:rPr lang="es-CL" i="1" smtClean="0">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rPr>
                          </m:ctrlPr>
                        </m:sSubPr>
                        <m:e>
                          <m:r>
                            <a:rPr lang="es-CL" i="1">
                              <a:latin typeface="Cambria Math" panose="02040503050406030204" pitchFamily="18" charset="0"/>
                            </a:rPr>
                            <m:t>𝑀𝑎𝑠𝑎</m:t>
                          </m:r>
                        </m:e>
                        <m:sub>
                          <m:r>
                            <a:rPr lang="es-CL" sz="2000" b="0" i="1" smtClean="0">
                              <a:latin typeface="Cambria Math" panose="02040503050406030204" pitchFamily="18" charset="0"/>
                            </a:rPr>
                            <m:t>𝑘𝑒𝑟𝑜𝑠</m:t>
                          </m:r>
                          <m:r>
                            <a:rPr lang="es-CL" sz="2000" b="0" i="1" smtClean="0">
                              <a:latin typeface="Cambria Math" panose="02040503050406030204" pitchFamily="18" charset="0"/>
                            </a:rPr>
                            <m:t>é</m:t>
                          </m:r>
                          <m:r>
                            <a:rPr lang="es-CL" sz="2000" b="0" i="1" smtClean="0">
                              <a:latin typeface="Cambria Math" panose="02040503050406030204" pitchFamily="18" charset="0"/>
                            </a:rPr>
                            <m:t>𝑛</m:t>
                          </m:r>
                        </m:sub>
                      </m:sSub>
                      <m:sSub>
                        <m:sSubPr>
                          <m:ctrlPr>
                            <a:rPr lang="es-CL" i="1">
                              <a:latin typeface="Cambria Math" panose="02040503050406030204" pitchFamily="18" charset="0"/>
                            </a:rPr>
                          </m:ctrlPr>
                        </m:sSubPr>
                        <m:e>
                          <m:r>
                            <a:rPr lang="es-CL" b="0" i="1" smtClean="0">
                              <a:latin typeface="Cambria Math" panose="02040503050406030204" pitchFamily="18" charset="0"/>
                            </a:rPr>
                            <m:t>+ </m:t>
                          </m:r>
                          <m:r>
                            <a:rPr lang="es-CL" i="1">
                              <a:latin typeface="Cambria Math" panose="02040503050406030204" pitchFamily="18" charset="0"/>
                            </a:rPr>
                            <m:t>𝑀𝑎𝑠𝑎</m:t>
                          </m:r>
                        </m:e>
                        <m:sub>
                          <m:r>
                            <a:rPr lang="es-CL" i="1">
                              <a:latin typeface="Cambria Math" panose="02040503050406030204" pitchFamily="18" charset="0"/>
                            </a:rPr>
                            <m:t>𝑡𝑎𝑚𝑏𝑜𝑟</m:t>
                          </m:r>
                        </m:sub>
                      </m:sSub>
                      <m:r>
                        <a:rPr lang="es-CL" sz="2000" b="0" i="1" smtClean="0">
                          <a:latin typeface="Cambria Math" panose="02040503050406030204" pitchFamily="18" charset="0"/>
                          <a:ea typeface="Cambria Math" panose="02040503050406030204" pitchFamily="18" charset="0"/>
                        </a:rPr>
                        <m:t>=120</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𝑘𝑔</m:t>
                          </m:r>
                        </m:e>
                      </m:d>
                      <m:r>
                        <a:rPr lang="es-CL" sz="2000"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20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140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𝑉𝑜𝑙𝑢𝑚𝑒𝑛</m:t>
                      </m:r>
                      <m:r>
                        <a:rPr lang="es-CL" sz="2000" b="0" i="1" smtClean="0">
                          <a:latin typeface="Cambria Math" panose="02040503050406030204" pitchFamily="18" charset="0"/>
                        </a:rPr>
                        <m:t> </m:t>
                      </m:r>
                      <m:r>
                        <a:rPr lang="es-CL" sz="2000" b="0" i="1" smtClean="0">
                          <a:latin typeface="Cambria Math" panose="02040503050406030204" pitchFamily="18" charset="0"/>
                        </a:rPr>
                        <m:t>𝑑𝑒</m:t>
                      </m:r>
                      <m:r>
                        <a:rPr lang="es-CL" sz="2000" b="0" i="1" smtClean="0">
                          <a:latin typeface="Cambria Math" panose="02040503050406030204" pitchFamily="18" charset="0"/>
                        </a:rPr>
                        <m:t> </m:t>
                      </m:r>
                      <m:r>
                        <a:rPr lang="es-CL" sz="2000" b="0" i="1" smtClean="0">
                          <a:latin typeface="Cambria Math" panose="02040503050406030204" pitchFamily="18" charset="0"/>
                        </a:rPr>
                        <m:t>𝑎𝑔𝑢𝑎</m:t>
                      </m:r>
                      <m:r>
                        <a:rPr lang="es-CL" sz="2000" b="0" i="1" smtClean="0">
                          <a:latin typeface="Cambria Math" panose="02040503050406030204" pitchFamily="18" charset="0"/>
                        </a:rPr>
                        <m:t> </m:t>
                      </m:r>
                      <m:r>
                        <a:rPr lang="es-CL" sz="2000" b="0" i="1" smtClean="0">
                          <a:latin typeface="Cambria Math" panose="02040503050406030204" pitchFamily="18" charset="0"/>
                        </a:rPr>
                        <m:t>𝑑𝑒𝑠𝑝𝑙𝑎𝑧𝑎𝑑𝑎</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𝑀𝑎𝑠𝑎</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𝑡𝑎𝑚𝑏𝑜𝑟</m:t>
                          </m:r>
                        </m:num>
                        <m:den>
                          <m:sSub>
                            <m:sSubPr>
                              <m:ctrlPr>
                                <a:rPr lang="es-CL" sz="2000" b="0" i="1" smtClean="0">
                                  <a:latin typeface="Cambria Math" panose="02040503050406030204" pitchFamily="18" charset="0"/>
                                  <a:ea typeface="Cambria Math" panose="02040503050406030204" pitchFamily="18" charset="0"/>
                                </a:rPr>
                              </m:ctrlPr>
                            </m:sSubPr>
                            <m:e>
                              <m:r>
                                <a:rPr lang="es-CL" sz="2000" b="0" i="1" smtClean="0">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ea typeface="Cambria Math" panose="02040503050406030204" pitchFamily="18" charset="0"/>
                                </a:rPr>
                                <m:t>𝑎𝑔𝑢𝑎</m:t>
                              </m:r>
                            </m:sub>
                          </m:sSub>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140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num>
                        <m:den>
                          <m:r>
                            <a:rPr lang="es-CL" sz="2000" b="0" i="1" smtClean="0">
                              <a:latin typeface="Cambria Math" panose="02040503050406030204" pitchFamily="18" charset="0"/>
                              <a:ea typeface="Cambria Math" panose="02040503050406030204" pitchFamily="18" charset="0"/>
                            </a:rPr>
                            <m:t>1.024</m:t>
                          </m:r>
                          <m:d>
                            <m:dPr>
                              <m:ctrlPr>
                                <a:rPr lang="es-CL" sz="2000" b="0" i="1" smtClean="0">
                                  <a:latin typeface="Cambria Math" panose="02040503050406030204" pitchFamily="18" charset="0"/>
                                  <a:ea typeface="Cambria Math" panose="02040503050406030204" pitchFamily="18" charset="0"/>
                                </a:rPr>
                              </m:ctrlPr>
                            </m:dPr>
                            <m:e>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𝑘𝑔</m:t>
                                  </m:r>
                                </m:num>
                                <m:den>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𝑚</m:t>
                                      </m:r>
                                    </m:e>
                                    <m:sup>
                                      <m:r>
                                        <a:rPr lang="es-CL" sz="2000" b="0" i="1" smtClean="0">
                                          <a:latin typeface="Cambria Math" panose="02040503050406030204" pitchFamily="18" charset="0"/>
                                          <a:ea typeface="Cambria Math" panose="02040503050406030204" pitchFamily="18" charset="0"/>
                                        </a:rPr>
                                        <m:t>3</m:t>
                                      </m:r>
                                    </m:sup>
                                  </m:sSup>
                                </m:den>
                              </m:f>
                            </m:e>
                          </m:d>
                        </m:den>
                      </m:f>
                      <m:r>
                        <a:rPr lang="es-CL" sz="2000" b="0" i="1" smtClean="0">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𝑉𝑜𝑙𝑢𝑚𝑒𝑛</m:t>
                      </m:r>
                      <m:r>
                        <a:rPr lang="es-CL" sz="2000" b="0" i="1" smtClean="0">
                          <a:latin typeface="Cambria Math" panose="02040503050406030204" pitchFamily="18" charset="0"/>
                        </a:rPr>
                        <m:t> </m:t>
                      </m:r>
                      <m:r>
                        <a:rPr lang="es-CL" sz="2000" b="0" i="1" smtClean="0">
                          <a:latin typeface="Cambria Math" panose="02040503050406030204" pitchFamily="18" charset="0"/>
                        </a:rPr>
                        <m:t>𝑠𝑢𝑚𝑒𝑟𝑔𝑖𝑑𝑜</m:t>
                      </m:r>
                      <m:r>
                        <a:rPr lang="es-CL" sz="2000" b="0" i="1" smtClean="0">
                          <a:latin typeface="Cambria Math" panose="02040503050406030204" pitchFamily="18" charset="0"/>
                        </a:rPr>
                        <m:t> </m:t>
                      </m:r>
                      <m:r>
                        <a:rPr lang="es-CL" sz="2000" b="0" i="1" smtClean="0">
                          <a:latin typeface="Cambria Math" panose="02040503050406030204" pitchFamily="18" charset="0"/>
                        </a:rPr>
                        <m:t>𝑑𝑒𝑙</m:t>
                      </m:r>
                      <m:r>
                        <a:rPr lang="es-CL" sz="2000" b="0" i="1" smtClean="0">
                          <a:latin typeface="Cambria Math" panose="02040503050406030204" pitchFamily="18" charset="0"/>
                        </a:rPr>
                        <m:t> </m:t>
                      </m:r>
                      <m:r>
                        <a:rPr lang="es-CL" sz="2000" b="0" i="1" smtClean="0">
                          <a:latin typeface="Cambria Math" panose="02040503050406030204" pitchFamily="18" charset="0"/>
                        </a:rPr>
                        <m:t>𝑡𝑎𝑚𝑏𝑜𝑟</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𝜋</m:t>
                      </m:r>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𝑟</m:t>
                          </m:r>
                        </m:e>
                        <m:sup>
                          <m:r>
                            <a:rPr lang="es-CL" sz="2000" b="0" i="1" smtClean="0">
                              <a:latin typeface="Cambria Math" panose="02040503050406030204" pitchFamily="18" charset="0"/>
                              <a:ea typeface="Cambria Math" panose="02040503050406030204" pitchFamily="18" charset="0"/>
                            </a:rPr>
                            <m:t>2</m:t>
                          </m:r>
                        </m:sup>
                      </m:sSup>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𝜋</m:t>
                      </m:r>
                      <m:r>
                        <a:rPr lang="es-CL" sz="2000" b="0" i="1" smtClean="0">
                          <a:latin typeface="Cambria Math" panose="02040503050406030204" pitchFamily="18" charset="0"/>
                          <a:ea typeface="Cambria Math" panose="02040503050406030204" pitchFamily="18" charset="0"/>
                        </a:rPr>
                        <m:t>×</m:t>
                      </m:r>
                      <m:sSup>
                        <m:sSupPr>
                          <m:ctrlPr>
                            <a:rPr lang="es-CL" sz="2000" b="0" i="1" smtClean="0">
                              <a:latin typeface="Cambria Math" panose="02040503050406030204" pitchFamily="18" charset="0"/>
                              <a:ea typeface="Cambria Math" panose="02040503050406030204" pitchFamily="18" charset="0"/>
                            </a:rPr>
                          </m:ctrlPr>
                        </m:sSupPr>
                        <m:e>
                          <m:d>
                            <m:dPr>
                              <m:ctrlPr>
                                <a:rPr lang="es-CL" sz="2000" b="0" i="1" smtClean="0">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0,3</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e>
                          </m:d>
                        </m:e>
                        <m:sup>
                          <m:r>
                            <a:rPr lang="es-CL" sz="2000" b="0" i="1" smtClean="0">
                              <a:latin typeface="Cambria Math" panose="02040503050406030204" pitchFamily="18" charset="0"/>
                              <a:ea typeface="Cambria Math" panose="02040503050406030204" pitchFamily="18" charset="0"/>
                            </a:rPr>
                            <m:t>2</m:t>
                          </m:r>
                        </m:sup>
                      </m:sSup>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𝑐𝑎𝑙𝑎𝑑𝑜</m:t>
                      </m:r>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num>
                        <m:den>
                          <m:r>
                            <a:rPr lang="es-CL" i="1">
                              <a:latin typeface="Cambria Math" panose="02040503050406030204" pitchFamily="18" charset="0"/>
                              <a:ea typeface="Cambria Math" panose="02040503050406030204" pitchFamily="18" charset="0"/>
                            </a:rPr>
                            <m:t>𝜋</m:t>
                          </m:r>
                          <m:r>
                            <a:rPr lang="es-CL" i="1">
                              <a:latin typeface="Cambria Math" panose="02040503050406030204" pitchFamily="18" charset="0"/>
                              <a:ea typeface="Cambria Math" panose="02040503050406030204" pitchFamily="18" charset="0"/>
                            </a:rPr>
                            <m:t>×</m:t>
                          </m:r>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0,3</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e>
                            <m:sup>
                              <m:r>
                                <a:rPr lang="es-CL" i="1">
                                  <a:latin typeface="Cambria Math" panose="02040503050406030204" pitchFamily="18" charset="0"/>
                                  <a:ea typeface="Cambria Math" panose="02040503050406030204" pitchFamily="18" charset="0"/>
                                </a:rPr>
                                <m:t>2</m:t>
                              </m:r>
                            </m:sup>
                          </m:sSup>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num>
                        <m:den>
                          <m:r>
                            <a:rPr lang="es-CL" i="1">
                              <a:latin typeface="Cambria Math" panose="02040503050406030204" pitchFamily="18" charset="0"/>
                              <a:ea typeface="Cambria Math" panose="02040503050406030204" pitchFamily="18" charset="0"/>
                            </a:rPr>
                            <m:t>0,28</m:t>
                          </m:r>
                          <m:r>
                            <a:rPr lang="es-CL" b="0" i="1" smtClean="0">
                              <a:latin typeface="Cambria Math" panose="02040503050406030204" pitchFamily="18" charset="0"/>
                              <a:ea typeface="Cambria Math" panose="02040503050406030204" pitchFamily="18" charset="0"/>
                            </a:rPr>
                            <m:t>3</m:t>
                          </m:r>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2</m:t>
                                  </m:r>
                                </m:sup>
                              </m:sSup>
                            </m:e>
                          </m:d>
                        </m:den>
                      </m:f>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0,485</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sz="2000" b="0" i="1" smtClean="0">
                          <a:latin typeface="Cambria Math" panose="02040503050406030204" pitchFamily="18" charset="0"/>
                          <a:ea typeface="Cambria Math" panose="02040503050406030204" pitchFamily="18" charset="0"/>
                        </a:rPr>
                        <m:t>=48,5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𝑐𝑚</m:t>
                          </m:r>
                        </m:e>
                      </m:d>
                    </m:oMath>
                  </m:oMathPara>
                </a14:m>
                <a:endParaRPr lang="es-ES" sz="2000" dirty="0"/>
              </a:p>
            </p:txBody>
          </p:sp>
        </mc:Choice>
        <mc:Fallback xmlns="">
          <p:sp>
            <p:nvSpPr>
              <p:cNvPr id="8" name="Marcador de contenido 7">
                <a:extLst>
                  <a:ext uri="{FF2B5EF4-FFF2-40B4-BE49-F238E27FC236}">
                    <a16:creationId xmlns:a16="http://schemas.microsoft.com/office/drawing/2014/main" id="{DA921EDC-DFB2-3BA5-E0EB-FAA13205B4EF}"/>
                  </a:ext>
                </a:extLst>
              </p:cNvPr>
              <p:cNvSpPr>
                <a:spLocks noGrp="1" noRot="1" noChangeAspect="1" noMove="1" noResize="1" noEditPoints="1" noAdjustHandles="1" noChangeArrowheads="1" noChangeShapeType="1" noTextEdit="1"/>
              </p:cNvSpPr>
              <p:nvPr>
                <p:ph idx="1"/>
              </p:nvPr>
            </p:nvSpPr>
            <p:spPr>
              <a:blipFill>
                <a:blip r:embed="rId2"/>
                <a:stretch>
                  <a:fillRect l="-285" t="-184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BA2437EE-01B8-448F-B915-147217B2532E}"/>
              </a:ext>
            </a:extLst>
          </p:cNvPr>
          <p:cNvSpPr>
            <a:spLocks noGrp="1"/>
          </p:cNvSpPr>
          <p:nvPr>
            <p:ph type="dt" sz="half" idx="10"/>
          </p:nvPr>
        </p:nvSpPr>
        <p:spPr/>
        <p:txBody>
          <a:bodyPr/>
          <a:lstStyle/>
          <a:p>
            <a:fld id="{AB1BF7B6-0351-4C67-B82E-74DB5C7D8F95}" type="datetime1">
              <a:rPr lang="es-CL" smtClean="0"/>
              <a:t>12-03-2024</a:t>
            </a:fld>
            <a:endParaRPr lang="en-US"/>
          </a:p>
        </p:txBody>
      </p:sp>
      <p:sp>
        <p:nvSpPr>
          <p:cNvPr id="6" name="Marcador de pie de página 5">
            <a:extLst>
              <a:ext uri="{FF2B5EF4-FFF2-40B4-BE49-F238E27FC236}">
                <a16:creationId xmlns:a16="http://schemas.microsoft.com/office/drawing/2014/main" id="{93E004DD-F5C2-AAEA-AA80-0492853CC3C3}"/>
              </a:ext>
            </a:extLst>
          </p:cNvPr>
          <p:cNvSpPr>
            <a:spLocks noGrp="1"/>
          </p:cNvSpPr>
          <p:nvPr>
            <p:ph type="ftr" sz="quarter" idx="11"/>
          </p:nvPr>
        </p:nvSpPr>
        <p:spPr/>
        <p:txBody>
          <a:bodyPr/>
          <a:lstStyle/>
          <a:p>
            <a:r>
              <a:rPr lang="en-US"/>
              <a:t>Fundamentos de Estabildad UT 1</a:t>
            </a:r>
          </a:p>
        </p:txBody>
      </p:sp>
      <p:sp>
        <p:nvSpPr>
          <p:cNvPr id="7" name="Marcador de número de diapositiva 6">
            <a:extLst>
              <a:ext uri="{FF2B5EF4-FFF2-40B4-BE49-F238E27FC236}">
                <a16:creationId xmlns:a16="http://schemas.microsoft.com/office/drawing/2014/main" id="{69FA76A6-E898-E0C9-4F56-B977C9DFE2C5}"/>
              </a:ext>
            </a:extLst>
          </p:cNvPr>
          <p:cNvSpPr>
            <a:spLocks noGrp="1"/>
          </p:cNvSpPr>
          <p:nvPr>
            <p:ph type="sldNum" sz="quarter" idx="12"/>
          </p:nvPr>
        </p:nvSpPr>
        <p:spPr/>
        <p:txBody>
          <a:bodyPr/>
          <a:lstStyle/>
          <a:p>
            <a:fld id="{87E7843D-FF13-4365-9478-9625B70A2705}" type="slidenum">
              <a:rPr lang="en-US" smtClean="0"/>
              <a:t>27</a:t>
            </a:fld>
            <a:endParaRPr lang="en-US"/>
          </a:p>
        </p:txBody>
      </p:sp>
    </p:spTree>
    <p:extLst>
      <p:ext uri="{BB962C8B-B14F-4D97-AF65-F5344CB8AC3E}">
        <p14:creationId xmlns:p14="http://schemas.microsoft.com/office/powerpoint/2010/main" val="29299115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F799ED-ECDF-815A-5CAC-821AAE4A0D4B}"/>
            </a:ext>
          </a:extLst>
        </p:cNvPr>
        <p:cNvGrpSpPr/>
        <p:nvPr/>
      </p:nvGrpSpPr>
      <p:grpSpPr>
        <a:xfrm>
          <a:off x="0" y="0"/>
          <a:ext cx="0" cy="0"/>
          <a:chOff x="0" y="0"/>
          <a:chExt cx="0" cy="0"/>
        </a:xfrm>
      </p:grpSpPr>
      <p:cxnSp>
        <p:nvCxnSpPr>
          <p:cNvPr id="36" name="Straight Connector 35">
            <a:extLst>
              <a:ext uri="{FF2B5EF4-FFF2-40B4-BE49-F238E27FC236}">
                <a16:creationId xmlns:a16="http://schemas.microsoft.com/office/drawing/2014/main" id="{676C4971-BC9B-FEF2-ED82-CC97B25906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26C831D-DE7F-291A-4A2A-204BEEECDB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0" name="Rectangle 39">
            <a:extLst>
              <a:ext uri="{FF2B5EF4-FFF2-40B4-BE49-F238E27FC236}">
                <a16:creationId xmlns:a16="http://schemas.microsoft.com/office/drawing/2014/main" id="{7CBEB23E-35A4-D5DA-BE0C-CFB230A79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a:extLst>
              <a:ext uri="{FF2B5EF4-FFF2-40B4-BE49-F238E27FC236}">
                <a16:creationId xmlns:a16="http://schemas.microsoft.com/office/drawing/2014/main" id="{9D6BDB81-42C3-8D20-8FDF-90EC280C37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60498C0E-012B-1494-8CCC-50BC75A98B29}"/>
              </a:ext>
            </a:extLst>
          </p:cNvPr>
          <p:cNvSpPr>
            <a:spLocks noGrp="1"/>
          </p:cNvSpPr>
          <p:nvPr>
            <p:ph type="title"/>
          </p:nvPr>
        </p:nvSpPr>
        <p:spPr>
          <a:xfrm>
            <a:off x="715383" y="914400"/>
            <a:ext cx="5195889" cy="1316736"/>
          </a:xfrm>
        </p:spPr>
        <p:txBody>
          <a:bodyPr vert="horz" lIns="91440" tIns="45720" rIns="91440" bIns="45720" rtlCol="0" anchor="t">
            <a:normAutofit/>
          </a:bodyPr>
          <a:lstStyle/>
          <a:p>
            <a:pPr>
              <a:lnSpc>
                <a:spcPct val="90000"/>
              </a:lnSpc>
            </a:pPr>
            <a:r>
              <a:rPr lang="es-CL" sz="2800" kern="1200" cap="all" spc="30" baseline="0" dirty="0">
                <a:solidFill>
                  <a:schemeClr val="tx1"/>
                </a:solidFill>
                <a:latin typeface="+mj-lt"/>
                <a:ea typeface="+mj-ea"/>
                <a:cs typeface="+mj-cs"/>
              </a:rPr>
              <a:t>Flotación </a:t>
            </a:r>
            <a:br>
              <a:rPr lang="es-CL" sz="2800" kern="1200" cap="all" spc="30" baseline="0" dirty="0">
                <a:solidFill>
                  <a:schemeClr val="tx1"/>
                </a:solidFill>
                <a:latin typeface="+mj-lt"/>
                <a:ea typeface="+mj-ea"/>
                <a:cs typeface="+mj-cs"/>
              </a:rPr>
            </a:br>
            <a:r>
              <a:rPr lang="es-CL" sz="2800" kern="1200" cap="all" spc="30" baseline="0" dirty="0">
                <a:solidFill>
                  <a:schemeClr val="tx1"/>
                </a:solidFill>
                <a:latin typeface="+mj-lt"/>
                <a:ea typeface="+mj-ea"/>
                <a:cs typeface="+mj-cs"/>
              </a:rPr>
              <a:t>Reserva de boyantez - Ejemplo 3</a:t>
            </a:r>
          </a:p>
        </p:txBody>
      </p:sp>
      <p:sp>
        <p:nvSpPr>
          <p:cNvPr id="7" name="Marcador de contenido 6">
            <a:extLst>
              <a:ext uri="{FF2B5EF4-FFF2-40B4-BE49-F238E27FC236}">
                <a16:creationId xmlns:a16="http://schemas.microsoft.com/office/drawing/2014/main" id="{78090384-82AB-DDCC-C368-9DABE496D58A}"/>
              </a:ext>
            </a:extLst>
          </p:cNvPr>
          <p:cNvSpPr>
            <a:spLocks noGrp="1"/>
          </p:cNvSpPr>
          <p:nvPr>
            <p:ph sz="half" idx="1"/>
          </p:nvPr>
        </p:nvSpPr>
        <p:spPr>
          <a:xfrm>
            <a:off x="715383" y="2231136"/>
            <a:ext cx="5195889" cy="3931920"/>
          </a:xfrm>
        </p:spPr>
        <p:txBody>
          <a:bodyPr vert="horz" lIns="91440" tIns="45720" rIns="91440" bIns="45720" rtlCol="0">
            <a:normAutofit/>
          </a:bodyPr>
          <a:lstStyle/>
          <a:p>
            <a:r>
              <a:rPr lang="es-ES" dirty="0"/>
              <a:t>Encontrar la distancia entre los centros de gravedad y boyantez (ambos transversales) de un madero rectangular de 1,2 m de ancho, 0.6 de alto y de una densidad relativa de 0.8, cuando flota en agua dulce con los dos de sus lados paralelos a la línea de agua.</a:t>
            </a:r>
          </a:p>
          <a:p>
            <a:r>
              <a:rPr lang="es-ES" dirty="0"/>
              <a:t>Nota; El centro de gravedad de un madero homogéneo está en su centro geométrico.</a:t>
            </a:r>
          </a:p>
        </p:txBody>
      </p:sp>
      <p:sp>
        <p:nvSpPr>
          <p:cNvPr id="4" name="Marcador de fecha 3">
            <a:extLst>
              <a:ext uri="{FF2B5EF4-FFF2-40B4-BE49-F238E27FC236}">
                <a16:creationId xmlns:a16="http://schemas.microsoft.com/office/drawing/2014/main" id="{B3CD3D8D-17FD-66E9-2502-7A8A9152F14E}"/>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3/12/2024</a:t>
            </a:fld>
            <a:endParaRPr lang="en-US"/>
          </a:p>
        </p:txBody>
      </p:sp>
      <p:sp>
        <p:nvSpPr>
          <p:cNvPr id="5" name="Marcador de pie de página 4">
            <a:extLst>
              <a:ext uri="{FF2B5EF4-FFF2-40B4-BE49-F238E27FC236}">
                <a16:creationId xmlns:a16="http://schemas.microsoft.com/office/drawing/2014/main" id="{3AC77AD0-1E4B-572E-DA18-F57494660021}"/>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dirty="0" err="1">
                <a:solidFill>
                  <a:schemeClr val="tx1"/>
                </a:solidFill>
                <a:latin typeface="+mj-lt"/>
                <a:ea typeface="+mn-ea"/>
                <a:cs typeface="+mn-cs"/>
              </a:rPr>
              <a:t>Fundamentos</a:t>
            </a:r>
            <a:r>
              <a:rPr lang="en-US" kern="1200" dirty="0">
                <a:solidFill>
                  <a:schemeClr val="tx1"/>
                </a:solidFill>
                <a:latin typeface="+mj-lt"/>
                <a:ea typeface="+mn-ea"/>
                <a:cs typeface="+mn-cs"/>
              </a:rPr>
              <a:t> de </a:t>
            </a:r>
            <a:r>
              <a:rPr lang="en-US" kern="1200" dirty="0" err="1">
                <a:solidFill>
                  <a:schemeClr val="tx1"/>
                </a:solidFill>
                <a:latin typeface="+mj-lt"/>
                <a:ea typeface="+mn-ea"/>
                <a:cs typeface="+mn-cs"/>
              </a:rPr>
              <a:t>Estabildad</a:t>
            </a:r>
            <a:r>
              <a:rPr lang="en-US" kern="1200" dirty="0">
                <a:solidFill>
                  <a:schemeClr val="tx1"/>
                </a:solidFill>
                <a:latin typeface="+mj-lt"/>
                <a:ea typeface="+mn-ea"/>
                <a:cs typeface="+mn-cs"/>
              </a:rPr>
              <a:t> UT 1</a:t>
            </a:r>
          </a:p>
        </p:txBody>
      </p:sp>
      <p:sp>
        <p:nvSpPr>
          <p:cNvPr id="6" name="Marcador de número de diapositiva 5">
            <a:extLst>
              <a:ext uri="{FF2B5EF4-FFF2-40B4-BE49-F238E27FC236}">
                <a16:creationId xmlns:a16="http://schemas.microsoft.com/office/drawing/2014/main" id="{FC8E51F4-9BA1-EEB2-E915-C70FA77701B2}"/>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28</a:t>
            </a:fld>
            <a:endParaRPr lang="en-US"/>
          </a:p>
        </p:txBody>
      </p:sp>
      <p:pic>
        <p:nvPicPr>
          <p:cNvPr id="9" name="Marcador de contenido 8">
            <a:extLst>
              <a:ext uri="{FF2B5EF4-FFF2-40B4-BE49-F238E27FC236}">
                <a16:creationId xmlns:a16="http://schemas.microsoft.com/office/drawing/2014/main" id="{1602FC36-DB08-81C8-687A-9D9A6E07AAC2}"/>
              </a:ext>
            </a:extLst>
          </p:cNvPr>
          <p:cNvPicPr>
            <a:picLocks noGrp="1" noChangeAspect="1"/>
          </p:cNvPicPr>
          <p:nvPr>
            <p:ph sz="half" idx="2"/>
          </p:nvPr>
        </p:nvPicPr>
        <p:blipFill>
          <a:blip r:embed="rId2"/>
          <a:stretch>
            <a:fillRect/>
          </a:stretch>
        </p:blipFill>
        <p:spPr>
          <a:xfrm>
            <a:off x="7018845" y="2511472"/>
            <a:ext cx="3548180" cy="1835055"/>
          </a:xfrm>
          <a:prstGeom prst="rect">
            <a:avLst/>
          </a:prstGeom>
        </p:spPr>
      </p:pic>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5ADCAF2-D698-DEA7-DD75-F16EE9A4CFD9}"/>
                  </a:ext>
                </a:extLst>
              </p:cNvPr>
              <p:cNvSpPr txBox="1"/>
              <p:nvPr/>
            </p:nvSpPr>
            <p:spPr>
              <a:xfrm>
                <a:off x="1055914" y="5297269"/>
                <a:ext cx="10080172" cy="670761"/>
              </a:xfrm>
              <a:prstGeom prst="rect">
                <a:avLst/>
              </a:prstGeom>
              <a:noFill/>
            </p:spPr>
            <p:txBody>
              <a:bodyPr wrap="square" rtlCol="0">
                <a:spAutoFit/>
              </a:bodyPr>
              <a:lstStyle/>
              <a:p>
                <a:r>
                  <a:rPr lang="es-CL" dirty="0">
                    <a:solidFill>
                      <a:srgbClr val="FF0000"/>
                    </a:solidFill>
                  </a:rPr>
                  <a:t>Respuestas:</a:t>
                </a:r>
              </a:p>
              <a:p>
                <a:r>
                  <a:rPr lang="es-CL" dirty="0">
                    <a:solidFill>
                      <a:srgbClr val="FF0000"/>
                    </a:solidFill>
                  </a:rPr>
                  <a:t>KG: 0,3 (m); KB: 0,24 (m). Luego </a:t>
                </a:r>
                <a14:m>
                  <m:oMath xmlns:m="http://schemas.openxmlformats.org/officeDocument/2006/math">
                    <m:acc>
                      <m:accPr>
                        <m:chr m:val="̅"/>
                        <m:ctrlPr>
                          <a:rPr lang="es-CL"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𝐵𝐺</m:t>
                        </m:r>
                      </m:e>
                    </m:acc>
                    <m:r>
                      <a:rPr lang="es-CL" i="1" smtClean="0">
                        <a:solidFill>
                          <a:srgbClr val="FF0000"/>
                        </a:solidFill>
                        <a:latin typeface="Cambria Math" panose="02040503050406030204" pitchFamily="18" charset="0"/>
                        <a:ea typeface="Cambria Math" panose="02040503050406030204" pitchFamily="18" charset="0"/>
                      </a:rPr>
                      <m:t>=</m:t>
                    </m:r>
                    <m:r>
                      <a:rPr lang="es-CL" b="0" i="1" smtClean="0">
                        <a:solidFill>
                          <a:srgbClr val="FF0000"/>
                        </a:solidFill>
                        <a:latin typeface="Cambria Math" panose="02040503050406030204" pitchFamily="18" charset="0"/>
                        <a:ea typeface="Cambria Math" panose="02040503050406030204" pitchFamily="18" charset="0"/>
                      </a:rPr>
                      <m:t>0</m:t>
                    </m:r>
                    <m:r>
                      <a:rPr lang="es-CL" b="0" i="1" smtClean="0">
                        <a:solidFill>
                          <a:srgbClr val="FF0000"/>
                        </a:solidFill>
                        <a:latin typeface="Cambria Math" panose="02040503050406030204" pitchFamily="18" charset="0"/>
                        <a:ea typeface="Cambria Math" panose="02040503050406030204" pitchFamily="18" charset="0"/>
                      </a:rPr>
                      <m:t>,</m:t>
                    </m:r>
                    <m:r>
                      <a:rPr lang="es-CL" b="0" i="1" smtClean="0">
                        <a:solidFill>
                          <a:srgbClr val="FF0000"/>
                        </a:solidFill>
                        <a:latin typeface="Cambria Math" panose="02040503050406030204" pitchFamily="18" charset="0"/>
                        <a:ea typeface="Cambria Math" panose="02040503050406030204" pitchFamily="18" charset="0"/>
                      </a:rPr>
                      <m:t>06</m:t>
                    </m:r>
                    <m:d>
                      <m:dPr>
                        <m:ctrlPr>
                          <a:rPr lang="es-CL" b="0" i="1" smtClean="0">
                            <a:solidFill>
                              <a:srgbClr val="FF0000"/>
                            </a:solidFill>
                            <a:latin typeface="Cambria Math" panose="02040503050406030204" pitchFamily="18" charset="0"/>
                            <a:ea typeface="Cambria Math" panose="02040503050406030204" pitchFamily="18" charset="0"/>
                          </a:rPr>
                        </m:ctrlPr>
                      </m:dPr>
                      <m:e>
                        <m:r>
                          <a:rPr lang="es-CL" b="0" i="1" smtClean="0">
                            <a:solidFill>
                              <a:srgbClr val="FF0000"/>
                            </a:solidFill>
                            <a:latin typeface="Cambria Math" panose="02040503050406030204" pitchFamily="18" charset="0"/>
                            <a:ea typeface="Cambria Math" panose="02040503050406030204" pitchFamily="18" charset="0"/>
                          </a:rPr>
                          <m:t>𝑚</m:t>
                        </m:r>
                      </m:e>
                    </m:d>
                  </m:oMath>
                </a14:m>
                <a:endParaRPr lang="es-CL" dirty="0">
                  <a:solidFill>
                    <a:srgbClr val="FF0000"/>
                  </a:solidFill>
                </a:endParaRPr>
              </a:p>
            </p:txBody>
          </p:sp>
        </mc:Choice>
        <mc:Fallback xmlns="">
          <p:sp>
            <p:nvSpPr>
              <p:cNvPr id="10" name="CuadroTexto 9">
                <a:extLst>
                  <a:ext uri="{FF2B5EF4-FFF2-40B4-BE49-F238E27FC236}">
                    <a16:creationId xmlns:a16="http://schemas.microsoft.com/office/drawing/2014/main" id="{15ADCAF2-D698-DEA7-DD75-F16EE9A4CFD9}"/>
                  </a:ext>
                </a:extLst>
              </p:cNvPr>
              <p:cNvSpPr txBox="1">
                <a:spLocks noRot="1" noChangeAspect="1" noMove="1" noResize="1" noEditPoints="1" noAdjustHandles="1" noChangeArrowheads="1" noChangeShapeType="1" noTextEdit="1"/>
              </p:cNvSpPr>
              <p:nvPr/>
            </p:nvSpPr>
            <p:spPr>
              <a:xfrm>
                <a:off x="1055914" y="5297269"/>
                <a:ext cx="10080172" cy="670761"/>
              </a:xfrm>
              <a:prstGeom prst="rect">
                <a:avLst/>
              </a:prstGeom>
              <a:blipFill>
                <a:blip r:embed="rId3"/>
                <a:stretch>
                  <a:fillRect l="-484" t="-5455" b="-10000"/>
                </a:stretch>
              </a:blipFill>
            </p:spPr>
            <p:txBody>
              <a:bodyPr/>
              <a:lstStyle/>
              <a:p>
                <a:r>
                  <a:rPr lang="es-CL">
                    <a:noFill/>
                  </a:rPr>
                  <a:t> </a:t>
                </a:r>
              </a:p>
            </p:txBody>
          </p:sp>
        </mc:Fallback>
      </mc:AlternateContent>
    </p:spTree>
    <p:extLst>
      <p:ext uri="{BB962C8B-B14F-4D97-AF65-F5344CB8AC3E}">
        <p14:creationId xmlns:p14="http://schemas.microsoft.com/office/powerpoint/2010/main" val="158682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FB730A-7D39-6EF5-A8DE-AA06A06CB272}"/>
              </a:ext>
            </a:extLst>
          </p:cNvPr>
          <p:cNvSpPr>
            <a:spLocks noGrp="1"/>
          </p:cNvSpPr>
          <p:nvPr>
            <p:ph type="title"/>
          </p:nvPr>
        </p:nvSpPr>
        <p:spPr/>
        <p:txBody>
          <a:bodyPr/>
          <a:lstStyle/>
          <a:p>
            <a:r>
              <a:rPr lang="es-MX" dirty="0"/>
              <a:t>Flotación</a:t>
            </a:r>
            <a:br>
              <a:rPr lang="es-MX" dirty="0"/>
            </a:br>
            <a:r>
              <a:rPr lang="es-MX" sz="3200" dirty="0"/>
              <a:t>Toneladas por centímetro de inmersión</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18593796-9774-E5F5-0DE2-C62CC43B5EBB}"/>
                  </a:ext>
                </a:extLst>
              </p:cNvPr>
              <p:cNvSpPr>
                <a:spLocks noGrp="1"/>
              </p:cNvSpPr>
              <p:nvPr>
                <p:ph idx="1"/>
              </p:nvPr>
            </p:nvSpPr>
            <p:spPr/>
            <p:txBody>
              <a:bodyPr/>
              <a:lstStyle/>
              <a:p>
                <a:r>
                  <a:rPr lang="es-MX" dirty="0"/>
                  <a:t>Las toneladas por centímetro de inmersión o TPC, se refiere a la masa que es necesario cargar o descargar en un buque para que su calado medio varíe 1 centímetro.</a:t>
                </a:r>
              </a:p>
              <a:p>
                <a:pPr lvl="1"/>
                <a:r>
                  <a:rPr lang="es-MX" dirty="0"/>
                  <a:t>Su ecuación es:</a:t>
                </a:r>
              </a:p>
              <a:p>
                <a:pPr marL="1257300" indent="0">
                  <a:buNone/>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	</m:t>
                      </m:r>
                      <m:r>
                        <a:rPr lang="es-MX" i="1" dirty="0" smtClean="0">
                          <a:latin typeface="Cambria Math" panose="02040503050406030204" pitchFamily="18" charset="0"/>
                        </a:rPr>
                        <m:t>𝑇𝑃𝐶</m:t>
                      </m:r>
                      <m:r>
                        <a:rPr lang="es-MX" i="1" dirty="0" smtClean="0">
                          <a:latin typeface="Cambria Math" panose="02040503050406030204" pitchFamily="18" charset="0"/>
                        </a:rPr>
                        <m:t> = </m:t>
                      </m:r>
                      <m:f>
                        <m:fPr>
                          <m:ctrlPr>
                            <a:rPr lang="es-MX" i="1" dirty="0" smtClean="0">
                              <a:latin typeface="Cambria Math" panose="02040503050406030204" pitchFamily="18" charset="0"/>
                            </a:rPr>
                          </m:ctrlPr>
                        </m:fPr>
                        <m:num>
                          <m:r>
                            <a:rPr lang="es-MX" i="1" dirty="0">
                              <a:latin typeface="Cambria Math" panose="02040503050406030204" pitchFamily="18" charset="0"/>
                            </a:rPr>
                            <m:t>Á</m:t>
                          </m:r>
                          <m:r>
                            <a:rPr lang="es-MX" i="1" dirty="0">
                              <a:latin typeface="Cambria Math" panose="02040503050406030204" pitchFamily="18" charset="0"/>
                            </a:rPr>
                            <m:t>𝑟𝑒𝑎</m:t>
                          </m:r>
                          <m:r>
                            <a:rPr lang="es-MX" i="1" dirty="0">
                              <a:latin typeface="Cambria Math" panose="02040503050406030204" pitchFamily="18" charset="0"/>
                            </a:rPr>
                            <m:t> </m:t>
                          </m:r>
                          <m:r>
                            <a:rPr lang="es-MX" i="1" dirty="0">
                              <a:latin typeface="Cambria Math" panose="02040503050406030204" pitchFamily="18" charset="0"/>
                            </a:rPr>
                            <m:t>𝑝𝑙𝑎𝑛𝑜</m:t>
                          </m:r>
                          <m:r>
                            <a:rPr lang="es-MX" i="1" dirty="0">
                              <a:latin typeface="Cambria Math" panose="02040503050406030204" pitchFamily="18" charset="0"/>
                            </a:rPr>
                            <m:t> </m:t>
                          </m:r>
                          <m:r>
                            <a:rPr lang="es-MX" i="1" dirty="0">
                              <a:latin typeface="Cambria Math" panose="02040503050406030204" pitchFamily="18" charset="0"/>
                            </a:rPr>
                            <m:t>𝑓𝑙𝑜𝑡𝑎𝑐𝑖</m:t>
                          </m:r>
                          <m:r>
                            <a:rPr lang="es-MX" i="1" dirty="0">
                              <a:latin typeface="Cambria Math" panose="02040503050406030204" pitchFamily="18" charset="0"/>
                            </a:rPr>
                            <m:t>ó</m:t>
                          </m:r>
                          <m:r>
                            <a:rPr lang="es-MX" i="1" dirty="0">
                              <a:latin typeface="Cambria Math" panose="02040503050406030204" pitchFamily="18" charset="0"/>
                            </a:rPr>
                            <m:t>𝑛</m:t>
                          </m:r>
                          <m:r>
                            <a:rPr lang="es-MX" i="1" dirty="0" smtClean="0">
                              <a:latin typeface="Cambria Math" panose="02040503050406030204" pitchFamily="18" charset="0"/>
                              <a:ea typeface="Cambria Math" panose="02040503050406030204" pitchFamily="18" charset="0"/>
                            </a:rPr>
                            <m:t>×</m:t>
                          </m:r>
                          <m:r>
                            <a:rPr lang="es-MX" i="1" dirty="0">
                              <a:latin typeface="Cambria Math" panose="02040503050406030204" pitchFamily="18" charset="0"/>
                            </a:rPr>
                            <m:t>𝑑𝑒𝑛𝑠𝑖𝑑𝑎𝑑</m:t>
                          </m:r>
                          <m:r>
                            <a:rPr lang="es-MX" i="1" dirty="0">
                              <a:latin typeface="Cambria Math" panose="02040503050406030204" pitchFamily="18" charset="0"/>
                            </a:rPr>
                            <m:t> </m:t>
                          </m:r>
                          <m:r>
                            <a:rPr lang="es-MX" i="1" dirty="0">
                              <a:latin typeface="Cambria Math" panose="02040503050406030204" pitchFamily="18" charset="0"/>
                            </a:rPr>
                            <m:t>𝑑𝑒𝑙</m:t>
                          </m:r>
                          <m:r>
                            <a:rPr lang="es-MX" i="1" dirty="0">
                              <a:latin typeface="Cambria Math" panose="02040503050406030204" pitchFamily="18" charset="0"/>
                            </a:rPr>
                            <m:t> </m:t>
                          </m:r>
                          <m:r>
                            <a:rPr lang="es-MX" i="1" dirty="0">
                              <a:latin typeface="Cambria Math" panose="02040503050406030204" pitchFamily="18" charset="0"/>
                            </a:rPr>
                            <m:t>𝑎𝑔𝑢𝑎</m:t>
                          </m:r>
                        </m:num>
                        <m:den>
                          <m:r>
                            <a:rPr lang="es-CL" b="0" i="1" dirty="0" smtClean="0">
                              <a:latin typeface="Cambria Math" panose="02040503050406030204" pitchFamily="18" charset="0"/>
                            </a:rPr>
                            <m:t>100</m:t>
                          </m:r>
                        </m:den>
                      </m:f>
                    </m:oMath>
                  </m:oMathPara>
                </a14:m>
                <a:br>
                  <a:rPr lang="es-MX" dirty="0"/>
                </a:br>
                <a:r>
                  <a:rPr lang="es-MX" dirty="0"/>
                  <a:t>Normalmente:</a:t>
                </a:r>
              </a:p>
              <a:p>
                <a:pPr marL="2139950" indent="-342900"/>
                <a:r>
                  <a:rPr lang="es-MX" dirty="0"/>
                  <a:t>Área plano flotación en m</a:t>
                </a:r>
                <a:r>
                  <a:rPr lang="es-MX" baseline="30000" dirty="0"/>
                  <a:t>2</a:t>
                </a:r>
                <a:r>
                  <a:rPr lang="es-MX" dirty="0"/>
                  <a:t> (unidades de superficie)</a:t>
                </a:r>
              </a:p>
              <a:p>
                <a:pPr marL="2139950" indent="-342900"/>
                <a:r>
                  <a:rPr lang="es-MX" dirty="0"/>
                  <a:t>Densidad (ρ) en t/m</a:t>
                </a:r>
                <a:r>
                  <a:rPr lang="es-MX" baseline="30000" dirty="0"/>
                  <a:t>3</a:t>
                </a:r>
                <a:r>
                  <a:rPr lang="es-MX" dirty="0"/>
                  <a:t> (masa/volumen)</a:t>
                </a:r>
              </a:p>
              <a:p>
                <a:endParaRPr lang="es-CL" dirty="0"/>
              </a:p>
            </p:txBody>
          </p:sp>
        </mc:Choice>
        <mc:Fallback xmlns="">
          <p:sp>
            <p:nvSpPr>
              <p:cNvPr id="3" name="Marcador de contenido 2">
                <a:extLst>
                  <a:ext uri="{FF2B5EF4-FFF2-40B4-BE49-F238E27FC236}">
                    <a16:creationId xmlns:a16="http://schemas.microsoft.com/office/drawing/2014/main" id="{18593796-9774-E5F5-0DE2-C62CC43B5EBB}"/>
                  </a:ext>
                </a:extLst>
              </p:cNvPr>
              <p:cNvSpPr>
                <a:spLocks noGrp="1" noRot="1" noChangeAspect="1" noMove="1" noResize="1" noEditPoints="1" noAdjustHandles="1" noChangeArrowheads="1" noChangeShapeType="1" noTextEdit="1"/>
              </p:cNvSpPr>
              <p:nvPr>
                <p:ph idx="1"/>
              </p:nvPr>
            </p:nvSpPr>
            <p:spPr>
              <a:blipFill>
                <a:blip r:embed="rId2"/>
                <a:stretch>
                  <a:fillRect l="-513" t="-670" r="-969"/>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96B0AD2E-D2D1-6AAD-9E4E-60D59B42955E}"/>
              </a:ext>
            </a:extLst>
          </p:cNvPr>
          <p:cNvSpPr>
            <a:spLocks noGrp="1"/>
          </p:cNvSpPr>
          <p:nvPr>
            <p:ph type="dt" sz="half" idx="10"/>
          </p:nvPr>
        </p:nvSpPr>
        <p:spPr/>
        <p:txBody>
          <a:bodyPr/>
          <a:lstStyle/>
          <a:p>
            <a:fld id="{7C1BA515-3347-445A-98C0-B49551ED329B}" type="datetime1">
              <a:rPr lang="es-CL" smtClean="0"/>
              <a:t>12-03-2024</a:t>
            </a:fld>
            <a:endParaRPr lang="en-US"/>
          </a:p>
        </p:txBody>
      </p:sp>
      <p:sp>
        <p:nvSpPr>
          <p:cNvPr id="5" name="Marcador de pie de página 4">
            <a:extLst>
              <a:ext uri="{FF2B5EF4-FFF2-40B4-BE49-F238E27FC236}">
                <a16:creationId xmlns:a16="http://schemas.microsoft.com/office/drawing/2014/main" id="{4793654A-6A68-943B-A6B5-7424971ED448}"/>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6CD95C8B-EB5F-08E1-2342-D323C1942013}"/>
              </a:ext>
            </a:extLst>
          </p:cNvPr>
          <p:cNvSpPr>
            <a:spLocks noGrp="1"/>
          </p:cNvSpPr>
          <p:nvPr>
            <p:ph type="sldNum" sz="quarter" idx="12"/>
          </p:nvPr>
        </p:nvSpPr>
        <p:spPr/>
        <p:txBody>
          <a:bodyPr/>
          <a:lstStyle/>
          <a:p>
            <a:fld id="{87E7843D-FF13-4365-9478-9625B70A2705}" type="slidenum">
              <a:rPr lang="en-US" smtClean="0"/>
              <a:t>29</a:t>
            </a:fld>
            <a:endParaRPr lang="en-US"/>
          </a:p>
        </p:txBody>
      </p:sp>
      <p:pic>
        <p:nvPicPr>
          <p:cNvPr id="8" name="Imagen 7">
            <a:extLst>
              <a:ext uri="{FF2B5EF4-FFF2-40B4-BE49-F238E27FC236}">
                <a16:creationId xmlns:a16="http://schemas.microsoft.com/office/drawing/2014/main" id="{4C653468-F567-CB66-ABFC-99163ACCB6DE}"/>
              </a:ext>
            </a:extLst>
          </p:cNvPr>
          <p:cNvPicPr>
            <a:picLocks noChangeAspect="1"/>
          </p:cNvPicPr>
          <p:nvPr/>
        </p:nvPicPr>
        <p:blipFill>
          <a:blip r:embed="rId3"/>
          <a:stretch>
            <a:fillRect/>
          </a:stretch>
        </p:blipFill>
        <p:spPr>
          <a:xfrm>
            <a:off x="8146473" y="2832161"/>
            <a:ext cx="3841389" cy="924438"/>
          </a:xfrm>
          <a:prstGeom prst="rect">
            <a:avLst/>
          </a:prstGeom>
        </p:spPr>
      </p:pic>
    </p:spTree>
    <p:extLst>
      <p:ext uri="{BB962C8B-B14F-4D97-AF65-F5344CB8AC3E}">
        <p14:creationId xmlns:p14="http://schemas.microsoft.com/office/powerpoint/2010/main" val="4240377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66BF729F-6D2B-482D-A67F-AFAB6DDA5696}" type="slidenum">
              <a:rPr lang="es-ES"/>
              <a:pPr/>
              <a:t>30</a:t>
            </a:fld>
            <a:endParaRPr lang="es-ES"/>
          </a:p>
        </p:txBody>
      </p:sp>
      <p:sp>
        <p:nvSpPr>
          <p:cNvPr id="109570" name="Rectangle 2"/>
          <p:cNvSpPr>
            <a:spLocks noGrp="1" noChangeArrowheads="1"/>
          </p:cNvSpPr>
          <p:nvPr>
            <p:ph type="title"/>
          </p:nvPr>
        </p:nvSpPr>
        <p:spPr/>
        <p:txBody>
          <a:bodyPr>
            <a:normAutofit/>
          </a:bodyPr>
          <a:lstStyle/>
          <a:p>
            <a:r>
              <a:rPr lang="es-ES" dirty="0"/>
              <a:t>Ejemplo 2 Coeficiente plano flotación</a:t>
            </a:r>
          </a:p>
        </p:txBody>
      </p:sp>
      <p:sp>
        <p:nvSpPr>
          <p:cNvPr id="109571" name="Rectangle 3"/>
          <p:cNvSpPr>
            <a:spLocks noGrp="1" noChangeArrowheads="1"/>
          </p:cNvSpPr>
          <p:nvPr>
            <p:ph type="body" idx="1"/>
          </p:nvPr>
        </p:nvSpPr>
        <p:spPr/>
        <p:txBody>
          <a:bodyPr>
            <a:normAutofit fontScale="92500" lnSpcReduction="10000"/>
          </a:bodyPr>
          <a:lstStyle/>
          <a:p>
            <a:pPr>
              <a:lnSpc>
                <a:spcPct val="110000"/>
              </a:lnSpc>
            </a:pPr>
            <a:r>
              <a:rPr lang="es-ES" sz="2800" dirty="0"/>
              <a:t>Un buque de 128 metros de eslora y 20 de manga en la línea de agua, tiene un coeficiente de fineza (</a:t>
            </a:r>
            <a:r>
              <a:rPr lang="es-ES" sz="2800" dirty="0" err="1"/>
              <a:t>C</a:t>
            </a:r>
            <a:r>
              <a:rPr lang="es-ES" sz="2800" baseline="-25000" dirty="0" err="1"/>
              <a:t>w</a:t>
            </a:r>
            <a:r>
              <a:rPr lang="es-ES" sz="2800" dirty="0"/>
              <a:t>) de 0,85. </a:t>
            </a:r>
          </a:p>
          <a:p>
            <a:pPr>
              <a:lnSpc>
                <a:spcPct val="110000"/>
              </a:lnSpc>
            </a:pPr>
            <a:r>
              <a:rPr lang="es-ES" sz="2800" dirty="0"/>
              <a:t>Encontrar las TPC para ese calado en agua salada</a:t>
            </a:r>
          </a:p>
          <a:p>
            <a:pPr lvl="1">
              <a:spcBef>
                <a:spcPts val="600"/>
              </a:spcBef>
            </a:pPr>
            <a:r>
              <a:rPr lang="es-ES" sz="2400" dirty="0"/>
              <a:t>Área plano flotación = L x B x </a:t>
            </a:r>
            <a:r>
              <a:rPr lang="es-ES" sz="2400" dirty="0" err="1"/>
              <a:t>C</a:t>
            </a:r>
            <a:r>
              <a:rPr lang="es-ES" sz="2400" baseline="-25000" dirty="0" err="1"/>
              <a:t>w</a:t>
            </a:r>
            <a:br>
              <a:rPr lang="es-ES" sz="2400" baseline="-25000" dirty="0"/>
            </a:br>
            <a:r>
              <a:rPr lang="es-ES" sz="2400" baseline="-25000" dirty="0"/>
              <a:t>			         </a:t>
            </a:r>
            <a:r>
              <a:rPr lang="es-ES" sz="2400" dirty="0"/>
              <a:t>  = 128 x 20 x 0,85</a:t>
            </a:r>
            <a:br>
              <a:rPr lang="es-ES" sz="2400" dirty="0"/>
            </a:br>
            <a:r>
              <a:rPr lang="es-ES" sz="2400" dirty="0"/>
              <a:t>Área plano flotación = 2176 m</a:t>
            </a:r>
            <a:r>
              <a:rPr lang="es-ES" sz="2400" baseline="30000" dirty="0"/>
              <a:t>2</a:t>
            </a:r>
          </a:p>
          <a:p>
            <a:pPr lvl="1">
              <a:spcBef>
                <a:spcPts val="600"/>
              </a:spcBef>
            </a:pPr>
            <a:r>
              <a:rPr lang="es-ES" sz="2400" dirty="0"/>
              <a:t>TPC = </a:t>
            </a:r>
            <a:r>
              <a:rPr lang="es-ES" sz="2400" u="sng" dirty="0"/>
              <a:t>Área plano flotación</a:t>
            </a:r>
            <a:r>
              <a:rPr lang="es-ES" sz="2400" dirty="0"/>
              <a:t> x densidad agua</a:t>
            </a:r>
            <a:br>
              <a:rPr lang="es-ES" sz="2400" dirty="0"/>
            </a:br>
            <a:r>
              <a:rPr lang="es-ES" sz="2400" dirty="0"/>
              <a:t>			100</a:t>
            </a:r>
            <a:br>
              <a:rPr lang="es-ES" sz="2400" dirty="0"/>
            </a:br>
            <a:r>
              <a:rPr lang="es-ES" sz="2400" dirty="0"/>
              <a:t>TPC = 22304 kg/cm ó 22,3 t/cm</a:t>
            </a:r>
          </a:p>
        </p:txBody>
      </p:sp>
      <p:sp>
        <p:nvSpPr>
          <p:cNvPr id="2" name="Marcador de fecha 1">
            <a:extLst>
              <a:ext uri="{FF2B5EF4-FFF2-40B4-BE49-F238E27FC236}">
                <a16:creationId xmlns:a16="http://schemas.microsoft.com/office/drawing/2014/main" id="{DECF9BC6-A38E-7C0B-7272-638292C8D70E}"/>
              </a:ext>
            </a:extLst>
          </p:cNvPr>
          <p:cNvSpPr>
            <a:spLocks noGrp="1"/>
          </p:cNvSpPr>
          <p:nvPr>
            <p:ph type="dt" sz="half" idx="10"/>
          </p:nvPr>
        </p:nvSpPr>
        <p:spPr/>
        <p:txBody>
          <a:bodyPr/>
          <a:lstStyle/>
          <a:p>
            <a:fld id="{DC590E85-4ED3-48C2-99E8-896C7864DAD6}" type="datetime1">
              <a:rPr lang="es-CL" smtClean="0"/>
              <a:t>12-03-2024</a:t>
            </a:fld>
            <a:endParaRPr lang="en-US"/>
          </a:p>
        </p:txBody>
      </p:sp>
      <p:sp>
        <p:nvSpPr>
          <p:cNvPr id="3" name="Marcador de pie de página 2">
            <a:extLst>
              <a:ext uri="{FF2B5EF4-FFF2-40B4-BE49-F238E27FC236}">
                <a16:creationId xmlns:a16="http://schemas.microsoft.com/office/drawing/2014/main" id="{4334C792-36A4-92F8-CF2A-214BCF9459A0}"/>
              </a:ext>
            </a:extLst>
          </p:cNvPr>
          <p:cNvSpPr>
            <a:spLocks noGrp="1"/>
          </p:cNvSpPr>
          <p:nvPr>
            <p:ph type="ftr" sz="quarter" idx="11"/>
          </p:nvPr>
        </p:nvSpPr>
        <p:spPr/>
        <p:txBody>
          <a:bodyPr/>
          <a:lstStyle/>
          <a:p>
            <a:r>
              <a:rPr lang="en-US"/>
              <a:t>Fundamentos de Estabildad UT 1</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5 Marcador de número de diapositiva"/>
          <p:cNvSpPr>
            <a:spLocks noGrp="1"/>
          </p:cNvSpPr>
          <p:nvPr>
            <p:ph type="sldNum" sz="quarter" idx="12"/>
          </p:nvPr>
        </p:nvSpPr>
        <p:spPr/>
        <p:txBody>
          <a:bodyPr/>
          <a:lstStyle/>
          <a:p>
            <a:fld id="{77CB5A48-DA3F-48FE-AA77-EC455C875114}" type="slidenum">
              <a:rPr lang="es-ES"/>
              <a:pPr/>
              <a:t>31</a:t>
            </a:fld>
            <a:endParaRPr lang="es-ES"/>
          </a:p>
        </p:txBody>
      </p:sp>
      <p:sp>
        <p:nvSpPr>
          <p:cNvPr id="86018" name="Rectangle 2"/>
          <p:cNvSpPr>
            <a:spLocks noGrp="1" noChangeArrowheads="1"/>
          </p:cNvSpPr>
          <p:nvPr>
            <p:ph type="title"/>
          </p:nvPr>
        </p:nvSpPr>
        <p:spPr/>
        <p:txBody>
          <a:bodyPr>
            <a:noAutofit/>
          </a:bodyPr>
          <a:lstStyle/>
          <a:p>
            <a:r>
              <a:rPr lang="es-ES" sz="3700" dirty="0"/>
              <a:t>Flotación </a:t>
            </a:r>
            <a:br>
              <a:rPr lang="es-ES" sz="3700" dirty="0"/>
            </a:br>
            <a:r>
              <a:rPr lang="es-ES" sz="2800" dirty="0"/>
              <a:t>Toneladas por centímetro de inmersión</a:t>
            </a:r>
            <a:endParaRPr lang="es-ES" sz="3700" dirty="0"/>
          </a:p>
        </p:txBody>
      </p:sp>
      <p:sp>
        <p:nvSpPr>
          <p:cNvPr id="86019" name="Rectangle 3"/>
          <p:cNvSpPr>
            <a:spLocks noGrp="1" noChangeArrowheads="1"/>
          </p:cNvSpPr>
          <p:nvPr>
            <p:ph type="body" idx="1"/>
          </p:nvPr>
        </p:nvSpPr>
        <p:spPr/>
        <p:txBody>
          <a:bodyPr/>
          <a:lstStyle/>
          <a:p>
            <a:r>
              <a:rPr lang="es-ES" sz="1800" dirty="0"/>
              <a:t>Considerar un buque flotando en agua salada con la línea de agua “LA”, y que sea “A” el área de flotación en unidades de superficie (m</a:t>
            </a:r>
            <a:r>
              <a:rPr lang="es-ES" sz="2200" baseline="30000" dirty="0"/>
              <a:t>2</a:t>
            </a:r>
            <a:r>
              <a:rPr lang="es-ES" sz="1800" dirty="0"/>
              <a:t>)</a:t>
            </a:r>
          </a:p>
          <a:p>
            <a:r>
              <a:rPr lang="es-ES" sz="1800" dirty="0"/>
              <a:t>Al agregar una masa de “w” toneladas cuyo efecto en el buque sea incrementar su calado en 1 centímetro, la nueva línea de agua será “L</a:t>
            </a:r>
            <a:r>
              <a:rPr lang="es-ES" sz="1800" baseline="-25000" dirty="0"/>
              <a:t>1</a:t>
            </a:r>
            <a:r>
              <a:rPr lang="es-ES" sz="1800" dirty="0"/>
              <a:t>A</a:t>
            </a:r>
            <a:r>
              <a:rPr lang="es-ES" sz="1800" baseline="-25000" dirty="0"/>
              <a:t>1</a:t>
            </a:r>
            <a:r>
              <a:rPr lang="es-ES" sz="1800" dirty="0"/>
              <a:t>”.</a:t>
            </a:r>
          </a:p>
          <a:p>
            <a:r>
              <a:rPr lang="es-ES" sz="1800" dirty="0"/>
              <a:t>Por lo tanto, esa masa es la necesaria para variar el calado en 1 cm, y el volumen adicional de agua desplazado equivale a la capa de agua contenida entre la línea original de agua del buque y la final o lo que es lo mismo a las toneladas por centímetro de inmersión</a:t>
            </a:r>
          </a:p>
        </p:txBody>
      </p:sp>
      <p:grpSp>
        <p:nvGrpSpPr>
          <p:cNvPr id="2" name="Group 55"/>
          <p:cNvGrpSpPr>
            <a:grpSpLocks/>
          </p:cNvGrpSpPr>
          <p:nvPr/>
        </p:nvGrpSpPr>
        <p:grpSpPr bwMode="auto">
          <a:xfrm>
            <a:off x="3200400" y="4648199"/>
            <a:ext cx="6324600" cy="1438275"/>
            <a:chOff x="1056" y="2928"/>
            <a:chExt cx="3984" cy="906"/>
          </a:xfrm>
        </p:grpSpPr>
        <p:grpSp>
          <p:nvGrpSpPr>
            <p:cNvPr id="3" name="Group 36"/>
            <p:cNvGrpSpPr>
              <a:grpSpLocks/>
            </p:cNvGrpSpPr>
            <p:nvPr/>
          </p:nvGrpSpPr>
          <p:grpSpPr bwMode="auto">
            <a:xfrm>
              <a:off x="2601" y="2928"/>
              <a:ext cx="480" cy="240"/>
              <a:chOff x="2640" y="2544"/>
              <a:chExt cx="480" cy="240"/>
            </a:xfrm>
          </p:grpSpPr>
          <p:sp>
            <p:nvSpPr>
              <p:cNvPr id="86053" name="Rectangle 37"/>
              <p:cNvSpPr>
                <a:spLocks noChangeArrowheads="1"/>
              </p:cNvSpPr>
              <p:nvPr/>
            </p:nvSpPr>
            <p:spPr bwMode="auto">
              <a:xfrm>
                <a:off x="2640" y="2544"/>
                <a:ext cx="480" cy="24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86054" name="Oval 38"/>
              <p:cNvSpPr>
                <a:spLocks noChangeArrowheads="1"/>
              </p:cNvSpPr>
              <p:nvPr/>
            </p:nvSpPr>
            <p:spPr bwMode="auto">
              <a:xfrm>
                <a:off x="2880" y="2640"/>
                <a:ext cx="48" cy="48"/>
              </a:xfrm>
              <a:prstGeom prst="ellipse">
                <a:avLst/>
              </a:prstGeom>
              <a:solidFill>
                <a:schemeClr val="tx1"/>
              </a:solidFill>
              <a:ln w="9525">
                <a:solidFill>
                  <a:schemeClr val="tx1"/>
                </a:solidFill>
                <a:round/>
                <a:headEnd/>
                <a:tailEnd/>
              </a:ln>
              <a:effectLst/>
            </p:spPr>
            <p:txBody>
              <a:bodyPr wrap="none" anchor="ctr"/>
              <a:lstStyle/>
              <a:p>
                <a:endParaRPr lang="es-CL"/>
              </a:p>
            </p:txBody>
          </p:sp>
        </p:grpSp>
        <p:pic>
          <p:nvPicPr>
            <p:cNvPr id="86055" name="Picture 39"/>
            <p:cNvPicPr>
              <a:picLocks noChangeAspect="1" noChangeArrowheads="1"/>
            </p:cNvPicPr>
            <p:nvPr/>
          </p:nvPicPr>
          <p:blipFill>
            <a:blip r:embed="rId2"/>
            <a:srcRect/>
            <a:stretch>
              <a:fillRect/>
            </a:stretch>
          </p:blipFill>
          <p:spPr bwMode="auto">
            <a:xfrm>
              <a:off x="1536" y="3093"/>
              <a:ext cx="2811" cy="415"/>
            </a:xfrm>
            <a:prstGeom prst="rect">
              <a:avLst/>
            </a:prstGeom>
            <a:noFill/>
            <a:ln w="9525">
              <a:noFill/>
              <a:miter lim="800000"/>
              <a:headEnd/>
              <a:tailEnd/>
            </a:ln>
            <a:effectLst/>
          </p:spPr>
        </p:pic>
        <p:sp>
          <p:nvSpPr>
            <p:cNvPr id="86056" name="Line 40"/>
            <p:cNvSpPr>
              <a:spLocks noChangeShapeType="1"/>
            </p:cNvSpPr>
            <p:nvPr/>
          </p:nvSpPr>
          <p:spPr bwMode="auto">
            <a:xfrm>
              <a:off x="1104" y="3285"/>
              <a:ext cx="3840" cy="0"/>
            </a:xfrm>
            <a:prstGeom prst="line">
              <a:avLst/>
            </a:prstGeom>
            <a:noFill/>
            <a:ln w="9525">
              <a:solidFill>
                <a:schemeClr val="tx1"/>
              </a:solidFill>
              <a:round/>
              <a:headEnd/>
              <a:tailEnd/>
            </a:ln>
            <a:effectLst/>
          </p:spPr>
          <p:txBody>
            <a:bodyPr wrap="none"/>
            <a:lstStyle/>
            <a:p>
              <a:endParaRPr lang="es-CL"/>
            </a:p>
          </p:txBody>
        </p:sp>
        <p:sp>
          <p:nvSpPr>
            <p:cNvPr id="86057" name="Line 41"/>
            <p:cNvSpPr>
              <a:spLocks noChangeShapeType="1"/>
            </p:cNvSpPr>
            <p:nvPr/>
          </p:nvSpPr>
          <p:spPr bwMode="auto">
            <a:xfrm>
              <a:off x="1104" y="3333"/>
              <a:ext cx="3840" cy="0"/>
            </a:xfrm>
            <a:prstGeom prst="line">
              <a:avLst/>
            </a:prstGeom>
            <a:noFill/>
            <a:ln w="9525">
              <a:solidFill>
                <a:schemeClr val="tx1"/>
              </a:solidFill>
              <a:round/>
              <a:headEnd/>
              <a:tailEnd/>
            </a:ln>
            <a:effectLst/>
          </p:spPr>
          <p:txBody>
            <a:bodyPr wrap="none"/>
            <a:lstStyle/>
            <a:p>
              <a:endParaRPr lang="es-CL"/>
            </a:p>
          </p:txBody>
        </p:sp>
        <p:sp>
          <p:nvSpPr>
            <p:cNvPr id="86058" name="Line 42"/>
            <p:cNvSpPr>
              <a:spLocks noChangeShapeType="1"/>
            </p:cNvSpPr>
            <p:nvPr/>
          </p:nvSpPr>
          <p:spPr bwMode="auto">
            <a:xfrm flipV="1">
              <a:off x="4560" y="3333"/>
              <a:ext cx="0" cy="288"/>
            </a:xfrm>
            <a:prstGeom prst="line">
              <a:avLst/>
            </a:prstGeom>
            <a:noFill/>
            <a:ln w="9525">
              <a:solidFill>
                <a:schemeClr val="tx1"/>
              </a:solidFill>
              <a:round/>
              <a:headEnd/>
              <a:tailEnd type="triangle" w="med" len="med"/>
            </a:ln>
            <a:effectLst/>
          </p:spPr>
          <p:txBody>
            <a:bodyPr wrap="none"/>
            <a:lstStyle/>
            <a:p>
              <a:endParaRPr lang="es-CL"/>
            </a:p>
          </p:txBody>
        </p:sp>
        <p:sp>
          <p:nvSpPr>
            <p:cNvPr id="86059" name="Line 43"/>
            <p:cNvSpPr>
              <a:spLocks noChangeShapeType="1"/>
            </p:cNvSpPr>
            <p:nvPr/>
          </p:nvSpPr>
          <p:spPr bwMode="auto">
            <a:xfrm>
              <a:off x="4560" y="2997"/>
              <a:ext cx="0" cy="288"/>
            </a:xfrm>
            <a:prstGeom prst="line">
              <a:avLst/>
            </a:prstGeom>
            <a:noFill/>
            <a:ln w="9525">
              <a:solidFill>
                <a:schemeClr val="tx1"/>
              </a:solidFill>
              <a:round/>
              <a:headEnd/>
              <a:tailEnd type="triangle" w="med" len="med"/>
            </a:ln>
            <a:effectLst/>
          </p:spPr>
          <p:txBody>
            <a:bodyPr wrap="none"/>
            <a:lstStyle/>
            <a:p>
              <a:endParaRPr lang="es-CL"/>
            </a:p>
          </p:txBody>
        </p:sp>
        <p:sp>
          <p:nvSpPr>
            <p:cNvPr id="86060" name="Text Box 44"/>
            <p:cNvSpPr txBox="1">
              <a:spLocks noChangeArrowheads="1"/>
            </p:cNvSpPr>
            <p:nvPr/>
          </p:nvSpPr>
          <p:spPr bwMode="auto">
            <a:xfrm>
              <a:off x="4416" y="3580"/>
              <a:ext cx="384" cy="212"/>
            </a:xfrm>
            <a:prstGeom prst="rect">
              <a:avLst/>
            </a:prstGeom>
            <a:noFill/>
            <a:ln w="9525">
              <a:noFill/>
              <a:miter lim="800000"/>
              <a:headEnd/>
              <a:tailEnd/>
            </a:ln>
            <a:effectLst/>
          </p:spPr>
          <p:txBody>
            <a:bodyPr>
              <a:spAutoFit/>
            </a:bodyPr>
            <a:lstStyle/>
            <a:p>
              <a:pPr>
                <a:spcBef>
                  <a:spcPct val="50000"/>
                </a:spcBef>
              </a:pPr>
              <a:r>
                <a:rPr lang="es-ES" sz="1600"/>
                <a:t>1 cm</a:t>
              </a:r>
            </a:p>
          </p:txBody>
        </p:sp>
        <p:sp>
          <p:nvSpPr>
            <p:cNvPr id="86061" name="Text Box 45"/>
            <p:cNvSpPr txBox="1">
              <a:spLocks noChangeArrowheads="1"/>
            </p:cNvSpPr>
            <p:nvPr/>
          </p:nvSpPr>
          <p:spPr bwMode="auto">
            <a:xfrm>
              <a:off x="2880" y="2929"/>
              <a:ext cx="240" cy="212"/>
            </a:xfrm>
            <a:prstGeom prst="rect">
              <a:avLst/>
            </a:prstGeom>
            <a:noFill/>
            <a:ln w="9525">
              <a:noFill/>
              <a:miter lim="800000"/>
              <a:headEnd/>
              <a:tailEnd/>
            </a:ln>
            <a:effectLst/>
          </p:spPr>
          <p:txBody>
            <a:bodyPr>
              <a:spAutoFit/>
            </a:bodyPr>
            <a:lstStyle/>
            <a:p>
              <a:pPr>
                <a:spcBef>
                  <a:spcPct val="50000"/>
                </a:spcBef>
              </a:pPr>
              <a:r>
                <a:rPr lang="es-ES" sz="1600"/>
                <a:t>w</a:t>
              </a:r>
            </a:p>
          </p:txBody>
        </p:sp>
        <p:sp>
          <p:nvSpPr>
            <p:cNvPr id="86062" name="Text Box 46"/>
            <p:cNvSpPr txBox="1">
              <a:spLocks noChangeArrowheads="1"/>
            </p:cNvSpPr>
            <p:nvPr/>
          </p:nvSpPr>
          <p:spPr bwMode="auto">
            <a:xfrm>
              <a:off x="1056" y="3313"/>
              <a:ext cx="192" cy="212"/>
            </a:xfrm>
            <a:prstGeom prst="rect">
              <a:avLst/>
            </a:prstGeom>
            <a:noFill/>
            <a:ln w="9525">
              <a:noFill/>
              <a:miter lim="800000"/>
              <a:headEnd/>
              <a:tailEnd/>
            </a:ln>
            <a:effectLst/>
          </p:spPr>
          <p:txBody>
            <a:bodyPr>
              <a:spAutoFit/>
            </a:bodyPr>
            <a:lstStyle/>
            <a:p>
              <a:pPr>
                <a:spcBef>
                  <a:spcPct val="50000"/>
                </a:spcBef>
              </a:pPr>
              <a:r>
                <a:rPr lang="es-ES" sz="1600"/>
                <a:t>L</a:t>
              </a:r>
            </a:p>
          </p:txBody>
        </p:sp>
        <p:sp>
          <p:nvSpPr>
            <p:cNvPr id="86063" name="Text Box 47"/>
            <p:cNvSpPr txBox="1">
              <a:spLocks noChangeArrowheads="1"/>
            </p:cNvSpPr>
            <p:nvPr/>
          </p:nvSpPr>
          <p:spPr bwMode="auto">
            <a:xfrm>
              <a:off x="4752" y="3294"/>
              <a:ext cx="192" cy="212"/>
            </a:xfrm>
            <a:prstGeom prst="rect">
              <a:avLst/>
            </a:prstGeom>
            <a:noFill/>
            <a:ln w="9525">
              <a:noFill/>
              <a:miter lim="800000"/>
              <a:headEnd/>
              <a:tailEnd/>
            </a:ln>
            <a:effectLst/>
          </p:spPr>
          <p:txBody>
            <a:bodyPr>
              <a:spAutoFit/>
            </a:bodyPr>
            <a:lstStyle/>
            <a:p>
              <a:pPr>
                <a:spcBef>
                  <a:spcPct val="50000"/>
                </a:spcBef>
              </a:pPr>
              <a:r>
                <a:rPr lang="es-ES" sz="1600"/>
                <a:t>A</a:t>
              </a:r>
            </a:p>
          </p:txBody>
        </p:sp>
        <p:sp>
          <p:nvSpPr>
            <p:cNvPr id="86064" name="Text Box 48"/>
            <p:cNvSpPr txBox="1">
              <a:spLocks noChangeArrowheads="1"/>
            </p:cNvSpPr>
            <p:nvPr/>
          </p:nvSpPr>
          <p:spPr bwMode="auto">
            <a:xfrm>
              <a:off x="1056" y="3060"/>
              <a:ext cx="249" cy="213"/>
            </a:xfrm>
            <a:prstGeom prst="rect">
              <a:avLst/>
            </a:prstGeom>
            <a:noFill/>
            <a:ln w="9525">
              <a:noFill/>
              <a:miter lim="800000"/>
              <a:headEnd/>
              <a:tailEnd/>
            </a:ln>
            <a:effectLst/>
          </p:spPr>
          <p:txBody>
            <a:bodyPr wrap="square">
              <a:spAutoFit/>
            </a:bodyPr>
            <a:lstStyle/>
            <a:p>
              <a:pPr>
                <a:spcBef>
                  <a:spcPct val="50000"/>
                </a:spcBef>
              </a:pPr>
              <a:r>
                <a:rPr lang="es-ES" sz="1600" dirty="0"/>
                <a:t>L</a:t>
              </a:r>
              <a:r>
                <a:rPr lang="es-ES" sz="1600" baseline="-25000" dirty="0"/>
                <a:t>1</a:t>
              </a:r>
            </a:p>
          </p:txBody>
        </p:sp>
        <p:sp>
          <p:nvSpPr>
            <p:cNvPr id="86065" name="Text Box 49"/>
            <p:cNvSpPr txBox="1">
              <a:spLocks noChangeArrowheads="1"/>
            </p:cNvSpPr>
            <p:nvPr/>
          </p:nvSpPr>
          <p:spPr bwMode="auto">
            <a:xfrm>
              <a:off x="4752" y="3074"/>
              <a:ext cx="288" cy="212"/>
            </a:xfrm>
            <a:prstGeom prst="rect">
              <a:avLst/>
            </a:prstGeom>
            <a:noFill/>
            <a:ln w="9525">
              <a:noFill/>
              <a:miter lim="800000"/>
              <a:headEnd/>
              <a:tailEnd/>
            </a:ln>
            <a:effectLst/>
          </p:spPr>
          <p:txBody>
            <a:bodyPr>
              <a:spAutoFit/>
            </a:bodyPr>
            <a:lstStyle/>
            <a:p>
              <a:pPr>
                <a:spcBef>
                  <a:spcPct val="50000"/>
                </a:spcBef>
              </a:pPr>
              <a:r>
                <a:rPr lang="es-ES" sz="1600"/>
                <a:t>A</a:t>
              </a:r>
              <a:r>
                <a:rPr lang="es-ES" sz="1600" baseline="-25000"/>
                <a:t>1</a:t>
              </a:r>
            </a:p>
          </p:txBody>
        </p:sp>
        <p:sp>
          <p:nvSpPr>
            <p:cNvPr id="86066" name="Line 50"/>
            <p:cNvSpPr>
              <a:spLocks noChangeShapeType="1"/>
            </p:cNvSpPr>
            <p:nvPr/>
          </p:nvSpPr>
          <p:spPr bwMode="auto">
            <a:xfrm>
              <a:off x="1632" y="3045"/>
              <a:ext cx="0" cy="576"/>
            </a:xfrm>
            <a:prstGeom prst="line">
              <a:avLst/>
            </a:prstGeom>
            <a:noFill/>
            <a:ln w="9525">
              <a:solidFill>
                <a:schemeClr val="tx1"/>
              </a:solidFill>
              <a:prstDash val="dashDot"/>
              <a:round/>
              <a:headEnd/>
              <a:tailEnd/>
            </a:ln>
            <a:effectLst/>
          </p:spPr>
          <p:txBody>
            <a:bodyPr wrap="none"/>
            <a:lstStyle/>
            <a:p>
              <a:endParaRPr lang="es-CL"/>
            </a:p>
          </p:txBody>
        </p:sp>
        <p:sp>
          <p:nvSpPr>
            <p:cNvPr id="86067" name="Line 51"/>
            <p:cNvSpPr>
              <a:spLocks noChangeShapeType="1"/>
            </p:cNvSpPr>
            <p:nvPr/>
          </p:nvSpPr>
          <p:spPr bwMode="auto">
            <a:xfrm>
              <a:off x="4167" y="2997"/>
              <a:ext cx="0" cy="576"/>
            </a:xfrm>
            <a:prstGeom prst="line">
              <a:avLst/>
            </a:prstGeom>
            <a:noFill/>
            <a:ln w="9525">
              <a:solidFill>
                <a:schemeClr val="tx1"/>
              </a:solidFill>
              <a:prstDash val="dashDot"/>
              <a:round/>
              <a:headEnd/>
              <a:tailEnd/>
            </a:ln>
            <a:effectLst/>
          </p:spPr>
          <p:txBody>
            <a:bodyPr wrap="none"/>
            <a:lstStyle/>
            <a:p>
              <a:endParaRPr lang="es-CL"/>
            </a:p>
          </p:txBody>
        </p:sp>
        <p:sp>
          <p:nvSpPr>
            <p:cNvPr id="86068" name="Text Box 52"/>
            <p:cNvSpPr txBox="1">
              <a:spLocks noChangeArrowheads="1"/>
            </p:cNvSpPr>
            <p:nvPr/>
          </p:nvSpPr>
          <p:spPr bwMode="auto">
            <a:xfrm>
              <a:off x="1488" y="3621"/>
              <a:ext cx="458" cy="213"/>
            </a:xfrm>
            <a:prstGeom prst="rect">
              <a:avLst/>
            </a:prstGeom>
            <a:noFill/>
            <a:ln w="9525">
              <a:noFill/>
              <a:miter lim="800000"/>
              <a:headEnd/>
              <a:tailEnd/>
            </a:ln>
            <a:effectLst/>
          </p:spPr>
          <p:txBody>
            <a:bodyPr wrap="square">
              <a:spAutoFit/>
            </a:bodyPr>
            <a:lstStyle/>
            <a:p>
              <a:pPr>
                <a:spcBef>
                  <a:spcPct val="50000"/>
                </a:spcBef>
              </a:pPr>
              <a:r>
                <a:rPr lang="es-ES" sz="1600" dirty="0" err="1"/>
                <a:t>PPp</a:t>
              </a:r>
              <a:endParaRPr lang="es-ES" sz="1600" dirty="0"/>
            </a:p>
          </p:txBody>
        </p:sp>
        <p:sp>
          <p:nvSpPr>
            <p:cNvPr id="86069" name="Text Box 53"/>
            <p:cNvSpPr txBox="1">
              <a:spLocks noChangeArrowheads="1"/>
            </p:cNvSpPr>
            <p:nvPr/>
          </p:nvSpPr>
          <p:spPr bwMode="auto">
            <a:xfrm>
              <a:off x="4032" y="3573"/>
              <a:ext cx="336" cy="212"/>
            </a:xfrm>
            <a:prstGeom prst="rect">
              <a:avLst/>
            </a:prstGeom>
            <a:noFill/>
            <a:ln w="9525">
              <a:noFill/>
              <a:miter lim="800000"/>
              <a:headEnd/>
              <a:tailEnd/>
            </a:ln>
            <a:effectLst/>
          </p:spPr>
          <p:txBody>
            <a:bodyPr>
              <a:spAutoFit/>
            </a:bodyPr>
            <a:lstStyle/>
            <a:p>
              <a:pPr>
                <a:spcBef>
                  <a:spcPct val="50000"/>
                </a:spcBef>
              </a:pPr>
              <a:r>
                <a:rPr lang="es-ES" sz="1600"/>
                <a:t>PPr</a:t>
              </a:r>
            </a:p>
          </p:txBody>
        </p:sp>
      </p:grpSp>
      <p:sp>
        <p:nvSpPr>
          <p:cNvPr id="86072" name="Rectangle 56"/>
          <p:cNvSpPr>
            <a:spLocks noChangeArrowheads="1"/>
          </p:cNvSpPr>
          <p:nvPr/>
        </p:nvSpPr>
        <p:spPr bwMode="auto">
          <a:xfrm>
            <a:off x="4038600" y="5210175"/>
            <a:ext cx="4114800" cy="762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4" name="Marcador de fecha 3">
            <a:extLst>
              <a:ext uri="{FF2B5EF4-FFF2-40B4-BE49-F238E27FC236}">
                <a16:creationId xmlns:a16="http://schemas.microsoft.com/office/drawing/2014/main" id="{24BBC217-0597-FC1C-1AC5-63E534DBEECC}"/>
              </a:ext>
            </a:extLst>
          </p:cNvPr>
          <p:cNvSpPr>
            <a:spLocks noGrp="1"/>
          </p:cNvSpPr>
          <p:nvPr>
            <p:ph type="dt" sz="half" idx="10"/>
          </p:nvPr>
        </p:nvSpPr>
        <p:spPr/>
        <p:txBody>
          <a:bodyPr/>
          <a:lstStyle/>
          <a:p>
            <a:fld id="{10501CAF-A24B-40D5-904D-2F6E0C5D9A52}" type="datetime1">
              <a:rPr lang="es-CL" smtClean="0"/>
              <a:t>12-03-2024</a:t>
            </a:fld>
            <a:endParaRPr lang="en-US"/>
          </a:p>
        </p:txBody>
      </p:sp>
      <p:sp>
        <p:nvSpPr>
          <p:cNvPr id="5" name="Marcador de pie de página 4">
            <a:extLst>
              <a:ext uri="{FF2B5EF4-FFF2-40B4-BE49-F238E27FC236}">
                <a16:creationId xmlns:a16="http://schemas.microsoft.com/office/drawing/2014/main" id="{668F8854-0DF6-350E-B55F-414CF2316E88}"/>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1</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1139" name="Rectangle 3"/>
              <p:cNvSpPr>
                <a:spLocks noGrp="1" noChangeArrowheads="1"/>
              </p:cNvSpPr>
              <p:nvPr>
                <p:ph type="body" idx="1"/>
              </p:nvPr>
            </p:nvSpPr>
            <p:spPr/>
            <p:txBody>
              <a:bodyPr>
                <a:normAutofit fontScale="92500" lnSpcReduction="20000"/>
              </a:bodyPr>
              <a:lstStyle/>
              <a:p>
                <a:r>
                  <a:rPr lang="es-ES" sz="1800" dirty="0"/>
                  <a:t>Masa 	= Volumen x densidad;   y</a:t>
                </a:r>
              </a:p>
              <a:p>
                <a:pPr>
                  <a:buNone/>
                </a:pPr>
                <a:r>
                  <a:rPr lang="es-ES" sz="1800" dirty="0"/>
                  <a:t>	TPC 		= </a:t>
                </a:r>
                <a:r>
                  <a:rPr lang="es-ES" sz="1800" u="sng" dirty="0"/>
                  <a:t>Área plano flotación</a:t>
                </a:r>
                <a:r>
                  <a:rPr lang="es-ES" sz="1800" dirty="0"/>
                  <a:t> x densidad del agua </a:t>
                </a:r>
                <a:br>
                  <a:rPr lang="es-ES" sz="1800" dirty="0"/>
                </a:br>
                <a:r>
                  <a:rPr lang="es-ES" sz="1800" dirty="0"/>
                  <a:t>			     100</a:t>
                </a:r>
                <a:br>
                  <a:rPr lang="es-ES" sz="1800" dirty="0"/>
                </a:br>
                <a:r>
                  <a:rPr lang="es-ES" sz="1800" dirty="0"/>
                  <a:t>Entonces:</a:t>
                </a:r>
              </a:p>
              <a:p>
                <a:pPr>
                  <a:buNone/>
                </a:pPr>
                <a:r>
                  <a:rPr lang="es-ES" sz="1800" dirty="0"/>
                  <a:t>	</a:t>
                </a:r>
                <a14:m>
                  <m:oMath xmlns:m="http://schemas.openxmlformats.org/officeDocument/2006/math">
                    <m:r>
                      <a:rPr lang="es-CL" sz="1800" i="1">
                        <a:latin typeface="Cambria Math" panose="02040503050406030204" pitchFamily="18" charset="0"/>
                      </a:rPr>
                      <m:t>𝑀𝑎𝑠𝑎</m:t>
                    </m:r>
                    <m:r>
                      <a:rPr lang="es-CL" sz="1800" i="1">
                        <a:latin typeface="Cambria Math" panose="02040503050406030204" pitchFamily="18" charset="0"/>
                      </a:rPr>
                      <m:t> =</m:t>
                    </m:r>
                    <m:r>
                      <a:rPr lang="es-CL" sz="1800" i="1">
                        <a:latin typeface="Cambria Math" panose="02040503050406030204" pitchFamily="18" charset="0"/>
                        <a:ea typeface="Cambria Math" panose="02040503050406030204" pitchFamily="18" charset="0"/>
                      </a:rPr>
                      <m:t>𝐴</m:t>
                    </m:r>
                    <m:d>
                      <m:dPr>
                        <m:ctrlPr>
                          <a:rPr lang="es-CL" sz="1800" i="1">
                            <a:latin typeface="Cambria Math" panose="02040503050406030204" pitchFamily="18" charset="0"/>
                            <a:ea typeface="Cambria Math" panose="02040503050406030204" pitchFamily="18" charset="0"/>
                          </a:rPr>
                        </m:ctrlPr>
                      </m:dPr>
                      <m:e>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𝑚</m:t>
                            </m:r>
                          </m:e>
                          <m:sup>
                            <m:r>
                              <a:rPr lang="es-CL" sz="1800" i="1">
                                <a:latin typeface="Cambria Math" panose="02040503050406030204" pitchFamily="18" charset="0"/>
                                <a:ea typeface="Cambria Math" panose="02040503050406030204" pitchFamily="18" charset="0"/>
                              </a:rPr>
                              <m:t>2</m:t>
                            </m:r>
                          </m:sup>
                        </m:sSup>
                      </m:e>
                    </m:d>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𝑚</m:t>
                            </m:r>
                          </m:e>
                        </m:d>
                      </m:num>
                      <m:den>
                        <m:r>
                          <a:rPr lang="es-CL" sz="1800" i="1">
                            <a:latin typeface="Cambria Math" panose="02040503050406030204" pitchFamily="18" charset="0"/>
                            <a:ea typeface="Cambria Math" panose="02040503050406030204" pitchFamily="18" charset="0"/>
                          </a:rPr>
                          <m:t>100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𝑐𝑚</m:t>
                            </m:r>
                          </m:e>
                        </m:d>
                      </m:den>
                    </m:f>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1025</m:t>
                        </m:r>
                        <m:d>
                          <m:dPr>
                            <m:ctrlPr>
                              <a:rPr lang="es-CL" sz="1800" i="1">
                                <a:latin typeface="Cambria Math" panose="02040503050406030204" pitchFamily="18" charset="0"/>
                                <a:ea typeface="Cambria Math" panose="02040503050406030204" pitchFamily="18" charset="0"/>
                              </a:rPr>
                            </m:ctrlPr>
                          </m:dPr>
                          <m:e>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𝑘𝑔</m:t>
                                </m:r>
                              </m:num>
                              <m:den>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𝑚</m:t>
                                    </m:r>
                                  </m:e>
                                  <m:sup>
                                    <m:r>
                                      <a:rPr lang="es-CL" sz="1800" i="1">
                                        <a:latin typeface="Cambria Math" panose="02040503050406030204" pitchFamily="18" charset="0"/>
                                        <a:ea typeface="Cambria Math" panose="02040503050406030204" pitchFamily="18" charset="0"/>
                                      </a:rPr>
                                      <m:t>3</m:t>
                                    </m:r>
                                  </m:sup>
                                </m:sSup>
                              </m:den>
                            </m:f>
                          </m:e>
                        </m:d>
                      </m:num>
                      <m:den>
                        <m:r>
                          <a:rPr lang="es-CL" sz="1800" i="1">
                            <a:latin typeface="Cambria Math" panose="02040503050406030204" pitchFamily="18" charset="0"/>
                            <a:ea typeface="Cambria Math" panose="02040503050406030204" pitchFamily="18" charset="0"/>
                          </a:rPr>
                          <m:t>1000</m:t>
                        </m:r>
                        <m:d>
                          <m:dPr>
                            <m:ctrlPr>
                              <a:rPr lang="es-CL" sz="1800" i="1">
                                <a:latin typeface="Cambria Math" panose="02040503050406030204" pitchFamily="18" charset="0"/>
                                <a:ea typeface="Cambria Math" panose="02040503050406030204" pitchFamily="18" charset="0"/>
                              </a:rPr>
                            </m:ctrlPr>
                          </m:dPr>
                          <m:e>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𝑘𝑔</m:t>
                                </m:r>
                              </m:num>
                              <m:den>
                                <m:r>
                                  <a:rPr lang="es-CL" sz="1800" i="1">
                                    <a:latin typeface="Cambria Math" panose="02040503050406030204" pitchFamily="18" charset="0"/>
                                    <a:ea typeface="Cambria Math" panose="02040503050406030204" pitchFamily="18" charset="0"/>
                                  </a:rPr>
                                  <m:t>𝑇</m:t>
                                </m:r>
                              </m:den>
                            </m:f>
                          </m:e>
                        </m:d>
                      </m:den>
                    </m:f>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1,025</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𝑇</m:t>
                            </m:r>
                          </m:e>
                        </m:d>
                      </m:num>
                      <m:den>
                        <m:r>
                          <a:rPr lang="es-CL" sz="1800" i="1">
                            <a:latin typeface="Cambria Math" panose="02040503050406030204" pitchFamily="18" charset="0"/>
                            <a:ea typeface="Cambria Math" panose="02040503050406030204" pitchFamily="18" charset="0"/>
                          </a:rPr>
                          <m:t>100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𝑐𝑚</m:t>
                            </m:r>
                          </m:e>
                        </m:d>
                      </m:den>
                    </m:f>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𝐴</m:t>
                    </m:r>
                  </m:oMath>
                </a14:m>
                <a:endParaRPr lang="es-ES" sz="1800" dirty="0"/>
              </a:p>
              <a:p>
                <a:pPr>
                  <a:buNone/>
                  <a:tabLst>
                    <a:tab pos="1797050" algn="l"/>
                    <a:tab pos="3232150" algn="l"/>
                  </a:tabLst>
                </a:pPr>
                <a:r>
                  <a:rPr lang="es-ES" sz="1800" dirty="0"/>
                  <a:t>Luego:</a:t>
                </a:r>
                <a:br>
                  <a:rPr lang="es-ES" sz="1800" dirty="0"/>
                </a:br>
                <a:br>
                  <a:rPr lang="es-ES" sz="1800" dirty="0"/>
                </a:br>
                <a:r>
                  <a:rPr lang="es-ES" sz="1800" dirty="0"/>
                  <a:t>TPC </a:t>
                </a:r>
                <a:r>
                  <a:rPr lang="es-ES" sz="1800" baseline="-25000" dirty="0"/>
                  <a:t>(agua mar)</a:t>
                </a:r>
                <a:r>
                  <a:rPr lang="es-ES" sz="1800" dirty="0"/>
                  <a:t> =  </a:t>
                </a:r>
                <a:r>
                  <a:rPr lang="es-ES" sz="1800" u="sng" dirty="0"/>
                  <a:t>1,025</a:t>
                </a:r>
                <a:r>
                  <a:rPr lang="es-ES" sz="1800" dirty="0"/>
                  <a:t> x A = </a:t>
                </a:r>
                <a:r>
                  <a:rPr lang="es-ES" sz="1800" u="sng" dirty="0"/>
                  <a:t>Plano flotación</a:t>
                </a:r>
                <a:r>
                  <a:rPr lang="es-ES" sz="1800" dirty="0"/>
                  <a:t>  </a:t>
                </a:r>
                <a:br>
                  <a:rPr lang="es-ES" sz="1800" dirty="0"/>
                </a:br>
                <a:r>
                  <a:rPr lang="es-ES" sz="1800" dirty="0"/>
                  <a:t>	100	97,56</a:t>
                </a:r>
                <a:br>
                  <a:rPr lang="es-ES" sz="1800" dirty="0"/>
                </a:br>
                <a:br>
                  <a:rPr lang="es-ES" sz="1800" dirty="0"/>
                </a:br>
                <a:r>
                  <a:rPr lang="es-ES" sz="1800" dirty="0"/>
                  <a:t>TPC </a:t>
                </a:r>
                <a:r>
                  <a:rPr lang="es-ES" sz="1800" baseline="-25000" dirty="0"/>
                  <a:t>(agua dulce)</a:t>
                </a:r>
                <a:r>
                  <a:rPr lang="es-ES" sz="1800" dirty="0"/>
                  <a:t> =  </a:t>
                </a:r>
                <a:r>
                  <a:rPr lang="es-ES" sz="1800" u="sng" dirty="0"/>
                  <a:t>1,000</a:t>
                </a:r>
                <a:r>
                  <a:rPr lang="es-ES" sz="1800" dirty="0"/>
                  <a:t> x A = </a:t>
                </a:r>
                <a:r>
                  <a:rPr lang="es-ES" sz="1800" u="sng" dirty="0"/>
                  <a:t>Plano flotación</a:t>
                </a:r>
                <a:r>
                  <a:rPr lang="es-ES" sz="1800" dirty="0"/>
                  <a:t>  </a:t>
                </a:r>
                <a:br>
                  <a:rPr lang="es-ES" sz="1800" dirty="0"/>
                </a:br>
                <a:r>
                  <a:rPr lang="es-ES" sz="1800" dirty="0"/>
                  <a:t>	 100	   100</a:t>
                </a:r>
              </a:p>
            </p:txBody>
          </p:sp>
        </mc:Choice>
        <mc:Fallback xmlns="">
          <p:sp>
            <p:nvSpPr>
              <p:cNvPr id="91139" name="Rectangle 3"/>
              <p:cNvSpPr>
                <a:spLocks noGrp="1" noRot="1" noChangeAspect="1" noMove="1" noResize="1" noEditPoints="1" noAdjustHandles="1" noChangeArrowheads="1" noChangeShapeType="1" noTextEdit="1"/>
              </p:cNvSpPr>
              <p:nvPr>
                <p:ph type="body" idx="1"/>
              </p:nvPr>
            </p:nvSpPr>
            <p:spPr>
              <a:blipFill>
                <a:blip r:embed="rId2"/>
                <a:stretch>
                  <a:fillRect l="-399" t="-1173" b="-1005"/>
                </a:stretch>
              </a:blipFill>
            </p:spPr>
            <p:txBody>
              <a:bodyPr/>
              <a:lstStyle/>
              <a:p>
                <a:r>
                  <a:rPr lang="es-CL">
                    <a:noFill/>
                  </a:rPr>
                  <a:t> </a:t>
                </a:r>
              </a:p>
            </p:txBody>
          </p:sp>
        </mc:Fallback>
      </mc:AlternateContent>
      <p:sp>
        <p:nvSpPr>
          <p:cNvPr id="91161" name="Rectangle 25"/>
          <p:cNvSpPr>
            <a:spLocks noChangeArrowheads="1"/>
          </p:cNvSpPr>
          <p:nvPr/>
        </p:nvSpPr>
        <p:spPr bwMode="auto">
          <a:xfrm>
            <a:off x="886231" y="5324550"/>
            <a:ext cx="5000660" cy="685800"/>
          </a:xfrm>
          <a:prstGeom prst="rect">
            <a:avLst/>
          </a:prstGeom>
          <a:noFill/>
          <a:ln w="9525">
            <a:solidFill>
              <a:schemeClr val="accent4"/>
            </a:solidFill>
            <a:miter lim="800000"/>
            <a:headEnd/>
            <a:tailEnd/>
          </a:ln>
          <a:effectLst/>
        </p:spPr>
        <p:txBody>
          <a:bodyPr wrap="none" anchor="ctr"/>
          <a:lstStyle/>
          <a:p>
            <a:endParaRPr lang="es-CL"/>
          </a:p>
        </p:txBody>
      </p:sp>
      <p:sp>
        <p:nvSpPr>
          <p:cNvPr id="91160" name="Rectangle 24"/>
          <p:cNvSpPr>
            <a:spLocks noChangeArrowheads="1"/>
          </p:cNvSpPr>
          <p:nvPr/>
        </p:nvSpPr>
        <p:spPr bwMode="auto">
          <a:xfrm>
            <a:off x="886231" y="4402114"/>
            <a:ext cx="5000660" cy="838200"/>
          </a:xfrm>
          <a:prstGeom prst="rect">
            <a:avLst/>
          </a:prstGeom>
          <a:noFill/>
          <a:ln w="9525">
            <a:solidFill>
              <a:schemeClr val="accent4"/>
            </a:solidFill>
            <a:miter lim="800000"/>
            <a:headEnd/>
            <a:tailEnd/>
          </a:ln>
          <a:effectLst/>
        </p:spPr>
        <p:txBody>
          <a:bodyPr wrap="none" anchor="ctr"/>
          <a:lstStyle/>
          <a:p>
            <a:endParaRPr lang="es-CL"/>
          </a:p>
        </p:txBody>
      </p:sp>
      <p:sp>
        <p:nvSpPr>
          <p:cNvPr id="8" name="5 Marcador de número de diapositiva"/>
          <p:cNvSpPr>
            <a:spLocks noGrp="1"/>
          </p:cNvSpPr>
          <p:nvPr>
            <p:ph type="sldNum" sz="quarter" idx="12"/>
          </p:nvPr>
        </p:nvSpPr>
        <p:spPr/>
        <p:txBody>
          <a:bodyPr/>
          <a:lstStyle/>
          <a:p>
            <a:fld id="{27040957-729C-4BFB-88B2-A3C45C9C3646}" type="slidenum">
              <a:rPr lang="es-ES"/>
              <a:pPr/>
              <a:t>32</a:t>
            </a:fld>
            <a:endParaRPr lang="es-ES"/>
          </a:p>
        </p:txBody>
      </p:sp>
      <p:sp>
        <p:nvSpPr>
          <p:cNvPr id="91138" name="Rectangle 2"/>
          <p:cNvSpPr>
            <a:spLocks noGrp="1" noChangeArrowheads="1"/>
          </p:cNvSpPr>
          <p:nvPr>
            <p:ph type="title"/>
          </p:nvPr>
        </p:nvSpPr>
        <p:spPr/>
        <p:txBody>
          <a:bodyPr>
            <a:normAutofit/>
          </a:bodyPr>
          <a:lstStyle/>
          <a:p>
            <a:r>
              <a:rPr lang="es-ES" dirty="0">
                <a:solidFill>
                  <a:srgbClr val="002060"/>
                </a:solidFill>
              </a:rPr>
              <a:t>Flotación</a:t>
            </a:r>
            <a:br>
              <a:rPr lang="es-ES" dirty="0">
                <a:solidFill>
                  <a:srgbClr val="002060"/>
                </a:solidFill>
              </a:rPr>
            </a:br>
            <a:r>
              <a:rPr lang="es-ES" sz="3100" dirty="0">
                <a:solidFill>
                  <a:srgbClr val="002060"/>
                </a:solidFill>
              </a:rPr>
              <a:t>Toneladas por centímetro de inmersión</a:t>
            </a:r>
          </a:p>
        </p:txBody>
      </p:sp>
      <p:sp>
        <p:nvSpPr>
          <p:cNvPr id="2" name="Marcador de fecha 1">
            <a:extLst>
              <a:ext uri="{FF2B5EF4-FFF2-40B4-BE49-F238E27FC236}">
                <a16:creationId xmlns:a16="http://schemas.microsoft.com/office/drawing/2014/main" id="{BBF35571-83C6-38EC-90BF-C02ACE38AAEF}"/>
              </a:ext>
            </a:extLst>
          </p:cNvPr>
          <p:cNvSpPr>
            <a:spLocks noGrp="1"/>
          </p:cNvSpPr>
          <p:nvPr>
            <p:ph type="dt" sz="half" idx="10"/>
          </p:nvPr>
        </p:nvSpPr>
        <p:spPr/>
        <p:txBody>
          <a:bodyPr/>
          <a:lstStyle/>
          <a:p>
            <a:fld id="{D5A6D317-D861-45AB-A480-0F88EF9467CA}" type="datetime1">
              <a:rPr lang="es-CL" smtClean="0"/>
              <a:t>12-03-2024</a:t>
            </a:fld>
            <a:endParaRPr lang="en-US"/>
          </a:p>
        </p:txBody>
      </p:sp>
      <p:sp>
        <p:nvSpPr>
          <p:cNvPr id="3" name="Marcador de pie de página 2">
            <a:extLst>
              <a:ext uri="{FF2B5EF4-FFF2-40B4-BE49-F238E27FC236}">
                <a16:creationId xmlns:a16="http://schemas.microsoft.com/office/drawing/2014/main" id="{2FBBDAC3-A549-CC71-524D-5DE285C02B61}"/>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noChangeArrowheads="1"/>
          </p:cNvSpPr>
          <p:nvPr>
            <p:ph type="body" idx="1"/>
          </p:nvPr>
        </p:nvSpPr>
        <p:spPr/>
        <p:txBody>
          <a:bodyPr>
            <a:normAutofit lnSpcReduction="10000"/>
          </a:bodyPr>
          <a:lstStyle/>
          <a:p>
            <a:pPr>
              <a:lnSpc>
                <a:spcPct val="90000"/>
              </a:lnSpc>
            </a:pPr>
            <a:r>
              <a:rPr lang="es-ES" sz="2400" dirty="0"/>
              <a:t>Cuando un buque se encuentra flotando en aguas de densidad relativa diferente de 1,025, la masa que es necesario agregar o quitar para cambiar su calado en 1 cm se puede encontrar empleando la siguiente proporción:</a:t>
            </a:r>
            <a:br>
              <a:rPr lang="es-ES" sz="2400" dirty="0"/>
            </a:br>
            <a:br>
              <a:rPr lang="es-ES" sz="2400" dirty="0"/>
            </a:br>
            <a:r>
              <a:rPr lang="es-ES" sz="2400" u="sng" dirty="0"/>
              <a:t>TPC </a:t>
            </a:r>
            <a:r>
              <a:rPr lang="es-ES" sz="2400" baseline="-25000" dirty="0"/>
              <a:t>(agua actual)</a:t>
            </a:r>
            <a:r>
              <a:rPr lang="es-ES" sz="2400" dirty="0"/>
              <a:t> = </a:t>
            </a:r>
            <a:r>
              <a:rPr lang="es-ES" sz="2400" u="sng" dirty="0"/>
              <a:t>Densidad relativa del agua actual</a:t>
            </a:r>
            <a:br>
              <a:rPr lang="es-ES" sz="2400" dirty="0"/>
            </a:br>
            <a:r>
              <a:rPr lang="es-ES" sz="2400" dirty="0"/>
              <a:t>TPC </a:t>
            </a:r>
            <a:r>
              <a:rPr lang="es-ES" sz="2400" baseline="-25000" dirty="0"/>
              <a:t>(agua mar)</a:t>
            </a:r>
            <a:r>
              <a:rPr lang="es-ES" sz="1800" dirty="0"/>
              <a:t>         </a:t>
            </a:r>
            <a:r>
              <a:rPr lang="es-ES" sz="2400" dirty="0"/>
              <a:t>Densidad relativa del agua de mar</a:t>
            </a:r>
            <a:br>
              <a:rPr lang="es-ES" sz="2400" dirty="0"/>
            </a:br>
            <a:br>
              <a:rPr lang="es-ES" sz="2400" dirty="0"/>
            </a:br>
            <a:r>
              <a:rPr lang="es-ES" sz="2400" dirty="0"/>
              <a:t>o</a:t>
            </a:r>
            <a:br>
              <a:rPr lang="es-ES" sz="2400" dirty="0"/>
            </a:br>
            <a:br>
              <a:rPr lang="es-ES" sz="2400" dirty="0"/>
            </a:br>
            <a:r>
              <a:rPr lang="es-ES" sz="2400" dirty="0"/>
              <a:t> TPC </a:t>
            </a:r>
            <a:r>
              <a:rPr lang="es-ES" sz="2400" baseline="-25000" dirty="0"/>
              <a:t>(agua actual)</a:t>
            </a:r>
            <a:r>
              <a:rPr lang="es-ES" sz="2400" dirty="0"/>
              <a:t>  = </a:t>
            </a:r>
            <a:r>
              <a:rPr lang="es-ES" sz="2400" u="sng" dirty="0"/>
              <a:t>S agua actual</a:t>
            </a:r>
            <a:r>
              <a:rPr lang="es-ES" sz="2400" dirty="0"/>
              <a:t> x TPC </a:t>
            </a:r>
            <a:r>
              <a:rPr lang="es-ES" sz="2400" baseline="-25000" dirty="0"/>
              <a:t>(agua mar)</a:t>
            </a:r>
            <a:br>
              <a:rPr lang="es-ES" sz="2400" baseline="-25000" dirty="0"/>
            </a:br>
            <a:r>
              <a:rPr lang="es-ES" sz="2400" dirty="0"/>
              <a:t>			       1,025</a:t>
            </a:r>
          </a:p>
        </p:txBody>
      </p:sp>
      <p:sp>
        <p:nvSpPr>
          <p:cNvPr id="8" name="5 Marcador de número de diapositiva"/>
          <p:cNvSpPr>
            <a:spLocks noGrp="1"/>
          </p:cNvSpPr>
          <p:nvPr>
            <p:ph type="sldNum" sz="quarter" idx="12"/>
          </p:nvPr>
        </p:nvSpPr>
        <p:spPr/>
        <p:txBody>
          <a:bodyPr/>
          <a:lstStyle/>
          <a:p>
            <a:fld id="{F56F3605-B9D0-41BE-B447-25E0286AD033}" type="slidenum">
              <a:rPr lang="es-ES"/>
              <a:pPr/>
              <a:t>33</a:t>
            </a:fld>
            <a:endParaRPr lang="es-ES"/>
          </a:p>
        </p:txBody>
      </p:sp>
      <p:sp>
        <p:nvSpPr>
          <p:cNvPr id="92165" name="Rectangle 5"/>
          <p:cNvSpPr>
            <a:spLocks noChangeArrowheads="1"/>
          </p:cNvSpPr>
          <p:nvPr/>
        </p:nvSpPr>
        <p:spPr bwMode="auto">
          <a:xfrm>
            <a:off x="715383" y="4796566"/>
            <a:ext cx="7429552" cy="838200"/>
          </a:xfrm>
          <a:prstGeom prst="rect">
            <a:avLst/>
          </a:prstGeom>
          <a:noFill/>
          <a:ln w="9525">
            <a:solidFill>
              <a:schemeClr val="accent4"/>
            </a:solidFill>
            <a:miter lim="800000"/>
            <a:headEnd/>
            <a:tailEnd/>
          </a:ln>
          <a:effectLst/>
        </p:spPr>
        <p:txBody>
          <a:bodyPr wrap="none" anchor="ctr"/>
          <a:lstStyle/>
          <a:p>
            <a:endParaRPr lang="es-CL"/>
          </a:p>
        </p:txBody>
      </p:sp>
      <p:sp>
        <p:nvSpPr>
          <p:cNvPr id="92164" name="Rectangle 4"/>
          <p:cNvSpPr>
            <a:spLocks noChangeArrowheads="1"/>
          </p:cNvSpPr>
          <p:nvPr/>
        </p:nvSpPr>
        <p:spPr bwMode="auto">
          <a:xfrm>
            <a:off x="654144" y="3425536"/>
            <a:ext cx="7715304" cy="838200"/>
          </a:xfrm>
          <a:prstGeom prst="rect">
            <a:avLst/>
          </a:prstGeom>
          <a:noFill/>
          <a:ln w="9525">
            <a:solidFill>
              <a:schemeClr val="accent4"/>
            </a:solidFill>
            <a:miter lim="800000"/>
            <a:headEnd/>
            <a:tailEnd/>
          </a:ln>
          <a:effectLst/>
        </p:spPr>
        <p:txBody>
          <a:bodyPr wrap="none" anchor="ctr"/>
          <a:lstStyle/>
          <a:p>
            <a:endParaRPr lang="es-CL"/>
          </a:p>
        </p:txBody>
      </p:sp>
      <p:sp>
        <p:nvSpPr>
          <p:cNvPr id="92162" name="Rectangle 2"/>
          <p:cNvSpPr>
            <a:spLocks noGrp="1" noChangeArrowheads="1"/>
          </p:cNvSpPr>
          <p:nvPr>
            <p:ph type="title"/>
          </p:nvPr>
        </p:nvSpPr>
        <p:spPr/>
        <p:txBody>
          <a:bodyPr>
            <a:normAutofit/>
          </a:bodyPr>
          <a:lstStyle/>
          <a:p>
            <a:r>
              <a:rPr lang="es-ES" dirty="0"/>
              <a:t>Flotación </a:t>
            </a:r>
            <a:br>
              <a:rPr lang="es-ES" dirty="0"/>
            </a:br>
            <a:r>
              <a:rPr lang="es-ES" sz="3100" dirty="0"/>
              <a:t>TPC en aguas de distinta densidad</a:t>
            </a:r>
          </a:p>
        </p:txBody>
      </p:sp>
      <p:sp>
        <p:nvSpPr>
          <p:cNvPr id="2" name="Marcador de fecha 1">
            <a:extLst>
              <a:ext uri="{FF2B5EF4-FFF2-40B4-BE49-F238E27FC236}">
                <a16:creationId xmlns:a16="http://schemas.microsoft.com/office/drawing/2014/main" id="{17BFE80D-30E2-2A4E-8AC4-95966242513E}"/>
              </a:ext>
            </a:extLst>
          </p:cNvPr>
          <p:cNvSpPr>
            <a:spLocks noGrp="1"/>
          </p:cNvSpPr>
          <p:nvPr>
            <p:ph type="dt" sz="half" idx="10"/>
          </p:nvPr>
        </p:nvSpPr>
        <p:spPr/>
        <p:txBody>
          <a:bodyPr/>
          <a:lstStyle/>
          <a:p>
            <a:fld id="{F065A318-0621-4A22-8646-3F719C265FD4}" type="datetime1">
              <a:rPr lang="es-CL" smtClean="0"/>
              <a:t>12-03-2024</a:t>
            </a:fld>
            <a:endParaRPr lang="en-US"/>
          </a:p>
        </p:txBody>
      </p:sp>
      <p:sp>
        <p:nvSpPr>
          <p:cNvPr id="3" name="Marcador de pie de página 2">
            <a:extLst>
              <a:ext uri="{FF2B5EF4-FFF2-40B4-BE49-F238E27FC236}">
                <a16:creationId xmlns:a16="http://schemas.microsoft.com/office/drawing/2014/main" id="{78E42C98-340D-68AC-BC38-6FC3E28B73BA}"/>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2643" name="Rectangle 3"/>
              <p:cNvSpPr>
                <a:spLocks noGrp="1" noChangeArrowheads="1"/>
              </p:cNvSpPr>
              <p:nvPr>
                <p:ph type="body" idx="1"/>
              </p:nvPr>
            </p:nvSpPr>
            <p:spPr/>
            <p:txBody>
              <a:bodyPr>
                <a:normAutofit fontScale="70000" lnSpcReduction="20000"/>
              </a:bodyPr>
              <a:lstStyle/>
              <a:p>
                <a:pPr>
                  <a:lnSpc>
                    <a:spcPct val="120000"/>
                  </a:lnSpc>
                </a:pPr>
                <a:r>
                  <a:rPr lang="es-ES" sz="2400" dirty="0"/>
                  <a:t>Se refiere a la cantidad de toneladas que es necesario agregar o quitar de un buque para que éste cambie su calado en 1 pulgada.</a:t>
                </a:r>
              </a:p>
              <a:p>
                <a:pPr>
                  <a:lnSpc>
                    <a:spcPct val="120000"/>
                  </a:lnSpc>
                </a:pPr>
                <a:r>
                  <a:rPr lang="es-ES" sz="2400" dirty="0"/>
                  <a:t>En Agua Salada será:</a:t>
                </a:r>
                <a:br>
                  <a:rPr lang="es-ES" sz="2400" dirty="0"/>
                </a:br>
                <a14:m>
                  <m:oMath xmlns:m="http://schemas.openxmlformats.org/officeDocument/2006/math">
                    <m:r>
                      <a:rPr lang="es-CL" sz="2400" i="1">
                        <a:latin typeface="Cambria Math" panose="02040503050406030204" pitchFamily="18" charset="0"/>
                      </a:rPr>
                      <m:t>𝑇𝑃𝐼</m:t>
                    </m:r>
                    <m:r>
                      <a:rPr lang="es-CL" sz="2400" i="1">
                        <a:latin typeface="Cambria Math" panose="02040503050406030204" pitchFamily="18" charset="0"/>
                        <a:ea typeface="Cambria Math" panose="02040503050406030204" pitchFamily="18" charset="0"/>
                      </a:rPr>
                      <m:t>=</m:t>
                    </m:r>
                    <m:f>
                      <m:fPr>
                        <m:ctrlPr>
                          <a:rPr lang="es-CL" sz="2400" i="1">
                            <a:latin typeface="Cambria Math" panose="02040503050406030204" pitchFamily="18" charset="0"/>
                            <a:ea typeface="Cambria Math" panose="02040503050406030204" pitchFamily="18" charset="0"/>
                          </a:rPr>
                        </m:ctrlPr>
                      </m:fPr>
                      <m:num>
                        <m:r>
                          <a:rPr lang="es-CL" sz="2400" i="1">
                            <a:latin typeface="Cambria Math" panose="02040503050406030204" pitchFamily="18" charset="0"/>
                            <a:ea typeface="Cambria Math" panose="02040503050406030204" pitchFamily="18" charset="0"/>
                          </a:rPr>
                          <m:t>Á</m:t>
                        </m:r>
                        <m:r>
                          <a:rPr lang="es-CL" sz="2400" i="1">
                            <a:latin typeface="Cambria Math" panose="02040503050406030204" pitchFamily="18" charset="0"/>
                            <a:ea typeface="Cambria Math" panose="02040503050406030204" pitchFamily="18" charset="0"/>
                          </a:rPr>
                          <m:t>𝑟𝑒𝑎</m:t>
                        </m:r>
                        <m:r>
                          <a:rPr lang="es-CL" sz="2400" i="1">
                            <a:latin typeface="Cambria Math" panose="02040503050406030204" pitchFamily="18" charset="0"/>
                            <a:ea typeface="Cambria Math" panose="02040503050406030204" pitchFamily="18" charset="0"/>
                          </a:rPr>
                          <m:t> </m:t>
                        </m:r>
                        <m:r>
                          <a:rPr lang="es-CL" sz="2400" i="1">
                            <a:latin typeface="Cambria Math" panose="02040503050406030204" pitchFamily="18" charset="0"/>
                            <a:ea typeface="Cambria Math" panose="02040503050406030204" pitchFamily="18" charset="0"/>
                          </a:rPr>
                          <m:t>𝑝𝑙𝑎𝑛𝑜</m:t>
                        </m:r>
                        <m:r>
                          <a:rPr lang="es-CL" sz="2400" i="1">
                            <a:latin typeface="Cambria Math" panose="02040503050406030204" pitchFamily="18" charset="0"/>
                            <a:ea typeface="Cambria Math" panose="02040503050406030204" pitchFamily="18" charset="0"/>
                          </a:rPr>
                          <m:t> </m:t>
                        </m:r>
                        <m:r>
                          <a:rPr lang="es-CL" sz="2400" i="1">
                            <a:latin typeface="Cambria Math" panose="02040503050406030204" pitchFamily="18" charset="0"/>
                            <a:ea typeface="Cambria Math" panose="02040503050406030204" pitchFamily="18" charset="0"/>
                          </a:rPr>
                          <m:t>𝑑𝑒</m:t>
                        </m:r>
                        <m:r>
                          <a:rPr lang="es-CL" sz="2400" i="1">
                            <a:latin typeface="Cambria Math" panose="02040503050406030204" pitchFamily="18" charset="0"/>
                            <a:ea typeface="Cambria Math" panose="02040503050406030204" pitchFamily="18" charset="0"/>
                          </a:rPr>
                          <m:t> </m:t>
                        </m:r>
                        <m:r>
                          <a:rPr lang="es-CL" sz="2400" i="1">
                            <a:latin typeface="Cambria Math" panose="02040503050406030204" pitchFamily="18" charset="0"/>
                            <a:ea typeface="Cambria Math" panose="02040503050406030204" pitchFamily="18" charset="0"/>
                          </a:rPr>
                          <m:t>𝑓𝑙𝑜𝑡𝑎𝑐𝑖</m:t>
                        </m:r>
                        <m:r>
                          <a:rPr lang="es-CL" sz="2400" i="1">
                            <a:latin typeface="Cambria Math" panose="02040503050406030204" pitchFamily="18" charset="0"/>
                            <a:ea typeface="Cambria Math" panose="02040503050406030204" pitchFamily="18" charset="0"/>
                          </a:rPr>
                          <m:t>ó</m:t>
                        </m:r>
                        <m:r>
                          <a:rPr lang="es-CL" sz="2400" i="1">
                            <a:latin typeface="Cambria Math" panose="02040503050406030204" pitchFamily="18" charset="0"/>
                            <a:ea typeface="Cambria Math" panose="02040503050406030204" pitchFamily="18" charset="0"/>
                          </a:rPr>
                          <m:t>𝑛</m:t>
                        </m:r>
                      </m:num>
                      <m:den>
                        <m:r>
                          <a:rPr lang="es-CL" sz="2400" i="1">
                            <a:latin typeface="Cambria Math" panose="02040503050406030204" pitchFamily="18" charset="0"/>
                            <a:ea typeface="Cambria Math" panose="02040503050406030204" pitchFamily="18" charset="0"/>
                          </a:rPr>
                          <m:t>35</m:t>
                        </m:r>
                        <m:d>
                          <m:dPr>
                            <m:ctrlPr>
                              <a:rPr lang="es-CL" sz="2400" i="1">
                                <a:latin typeface="Cambria Math" panose="02040503050406030204" pitchFamily="18" charset="0"/>
                                <a:ea typeface="Cambria Math" panose="02040503050406030204" pitchFamily="18" charset="0"/>
                              </a:rPr>
                            </m:ctrlPr>
                          </m:dPr>
                          <m:e>
                            <m:f>
                              <m:fPr>
                                <m:ctrlPr>
                                  <a:rPr lang="es-CL" sz="2400" i="1">
                                    <a:latin typeface="Cambria Math" panose="02040503050406030204" pitchFamily="18" charset="0"/>
                                    <a:ea typeface="Cambria Math" panose="02040503050406030204" pitchFamily="18" charset="0"/>
                                  </a:rPr>
                                </m:ctrlPr>
                              </m:fPr>
                              <m:num>
                                <m:sSup>
                                  <m:sSupPr>
                                    <m:ctrlPr>
                                      <a:rPr lang="es-CL" sz="2400" i="1">
                                        <a:latin typeface="Cambria Math" panose="02040503050406030204" pitchFamily="18" charset="0"/>
                                        <a:ea typeface="Cambria Math" panose="02040503050406030204" pitchFamily="18" charset="0"/>
                                      </a:rPr>
                                    </m:ctrlPr>
                                  </m:sSupPr>
                                  <m:e>
                                    <m:r>
                                      <a:rPr lang="es-CL" sz="2400" i="1">
                                        <a:latin typeface="Cambria Math" panose="02040503050406030204" pitchFamily="18" charset="0"/>
                                        <a:ea typeface="Cambria Math" panose="02040503050406030204" pitchFamily="18" charset="0"/>
                                      </a:rPr>
                                      <m:t>𝑝𝑖𝑒</m:t>
                                    </m:r>
                                  </m:e>
                                  <m:sup>
                                    <m:r>
                                      <a:rPr lang="es-CL" sz="2400" i="1">
                                        <a:latin typeface="Cambria Math" panose="02040503050406030204" pitchFamily="18" charset="0"/>
                                        <a:ea typeface="Cambria Math" panose="02040503050406030204" pitchFamily="18" charset="0"/>
                                      </a:rPr>
                                      <m:t>3</m:t>
                                    </m:r>
                                  </m:sup>
                                </m:sSup>
                              </m:num>
                              <m:den>
                                <m:r>
                                  <a:rPr lang="es-CL" sz="2400" i="1">
                                    <a:latin typeface="Cambria Math" panose="02040503050406030204" pitchFamily="18" charset="0"/>
                                    <a:ea typeface="Cambria Math" panose="02040503050406030204" pitchFamily="18" charset="0"/>
                                  </a:rPr>
                                  <m:t>𝐿𝑇</m:t>
                                </m:r>
                              </m:den>
                            </m:f>
                          </m:e>
                        </m:d>
                      </m:den>
                    </m:f>
                    <m:r>
                      <a:rPr lang="es-CL" sz="2400" i="1">
                        <a:latin typeface="Cambria Math" panose="02040503050406030204" pitchFamily="18" charset="0"/>
                        <a:ea typeface="Cambria Math" panose="02040503050406030204" pitchFamily="18" charset="0"/>
                      </a:rPr>
                      <m:t>×</m:t>
                    </m:r>
                    <m:f>
                      <m:fPr>
                        <m:ctrlPr>
                          <a:rPr lang="es-CL" sz="2400" i="1">
                            <a:latin typeface="Cambria Math" panose="02040503050406030204" pitchFamily="18" charset="0"/>
                            <a:ea typeface="Cambria Math" panose="02040503050406030204" pitchFamily="18" charset="0"/>
                          </a:rPr>
                        </m:ctrlPr>
                      </m:fPr>
                      <m:num>
                        <m:r>
                          <a:rPr lang="es-CL" sz="2400" i="1">
                            <a:latin typeface="Cambria Math" panose="02040503050406030204" pitchFamily="18" charset="0"/>
                            <a:ea typeface="Cambria Math" panose="02040503050406030204" pitchFamily="18" charset="0"/>
                          </a:rPr>
                          <m:t>1</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𝑝𝑖𝑒</m:t>
                            </m:r>
                          </m:e>
                        </m:d>
                      </m:num>
                      <m:den>
                        <m:r>
                          <a:rPr lang="es-CL" sz="2400" i="1">
                            <a:latin typeface="Cambria Math" panose="02040503050406030204" pitchFamily="18" charset="0"/>
                            <a:ea typeface="Cambria Math" panose="02040503050406030204" pitchFamily="18" charset="0"/>
                          </a:rPr>
                          <m:t>12</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𝑝𝑢𝑙𝑔</m:t>
                            </m:r>
                          </m:e>
                        </m:d>
                      </m:den>
                    </m:f>
                  </m:oMath>
                </a14:m>
                <a:endParaRPr lang="es-ES" sz="2400" dirty="0"/>
              </a:p>
              <a:p>
                <a:pPr>
                  <a:lnSpc>
                    <a:spcPct val="120000"/>
                  </a:lnSpc>
                  <a:buNone/>
                </a:pPr>
                <a14:m>
                  <m:oMathPara xmlns:m="http://schemas.openxmlformats.org/officeDocument/2006/math">
                    <m:oMathParaPr>
                      <m:jc m:val="left"/>
                    </m:oMathParaPr>
                    <m:oMath xmlns:m="http://schemas.openxmlformats.org/officeDocument/2006/math">
                      <m:r>
                        <a:rPr lang="es-ES" sz="2400" i="1" dirty="0">
                          <a:latin typeface="Cambria Math" panose="02040503050406030204" pitchFamily="18" charset="0"/>
                        </a:rPr>
                        <m:t>𝑇𝑃𝐼</m:t>
                      </m:r>
                      <m:r>
                        <a:rPr lang="es-ES" sz="2400" i="1" dirty="0">
                          <a:latin typeface="Cambria Math" panose="02040503050406030204" pitchFamily="18" charset="0"/>
                        </a:rPr>
                        <m:t> =</m:t>
                      </m:r>
                      <m:f>
                        <m:fPr>
                          <m:ctrlPr>
                            <a:rPr lang="es-ES" sz="2400" i="1" dirty="0">
                              <a:latin typeface="Cambria Math" panose="02040503050406030204" pitchFamily="18" charset="0"/>
                            </a:rPr>
                          </m:ctrlPr>
                        </m:fPr>
                        <m:num>
                          <m:sSub>
                            <m:sSubPr>
                              <m:ctrlPr>
                                <a:rPr lang="es-ES" sz="2400" i="1" dirty="0">
                                  <a:latin typeface="Cambria Math" panose="02040503050406030204" pitchFamily="18" charset="0"/>
                                </a:rPr>
                              </m:ctrlPr>
                            </m:sSubPr>
                            <m:e>
                              <m:r>
                                <a:rPr lang="es-CL" sz="2400" i="1" dirty="0">
                                  <a:latin typeface="Cambria Math" panose="02040503050406030204" pitchFamily="18" charset="0"/>
                                </a:rPr>
                                <m:t>𝐴</m:t>
                              </m:r>
                            </m:e>
                            <m:sub>
                              <m:r>
                                <a:rPr lang="es-CL" sz="2400" i="1" dirty="0">
                                  <a:latin typeface="Cambria Math" panose="02040503050406030204" pitchFamily="18" charset="0"/>
                                </a:rPr>
                                <m:t>𝑊𝐿</m:t>
                              </m:r>
                            </m:sub>
                          </m:sSub>
                        </m:num>
                        <m:den>
                          <m:r>
                            <a:rPr lang="es-CL" sz="2400" i="1" dirty="0">
                              <a:latin typeface="Cambria Math" panose="02040503050406030204" pitchFamily="18" charset="0"/>
                            </a:rPr>
                            <m:t>420</m:t>
                          </m:r>
                        </m:den>
                      </m:f>
                    </m:oMath>
                  </m:oMathPara>
                </a14:m>
                <a:endParaRPr lang="es-ES" sz="2400" dirty="0"/>
              </a:p>
              <a:p>
                <a:pPr>
                  <a:lnSpc>
                    <a:spcPct val="120000"/>
                  </a:lnSpc>
                </a:pPr>
                <a:r>
                  <a:rPr lang="es-ES" sz="2400" dirty="0"/>
                  <a:t>Se asume que, para pequeños cambios de calado, los costados del buque son prácticamente verticales.</a:t>
                </a:r>
              </a:p>
              <a:p>
                <a:pPr>
                  <a:lnSpc>
                    <a:spcPct val="120000"/>
                  </a:lnSpc>
                </a:pPr>
                <a:r>
                  <a:rPr lang="es-ES" sz="2400" dirty="0"/>
                  <a:t>Salvo que se indique lo contrario, las curvas entregarán siempre TPI para agua salada.</a:t>
                </a:r>
              </a:p>
            </p:txBody>
          </p:sp>
        </mc:Choice>
        <mc:Fallback xmlns="">
          <p:sp>
            <p:nvSpPr>
              <p:cNvPr id="112643" name="Rectangle 3"/>
              <p:cNvSpPr>
                <a:spLocks noGrp="1" noRot="1" noChangeAspect="1" noMove="1" noResize="1" noEditPoints="1" noAdjustHandles="1" noChangeArrowheads="1" noChangeShapeType="1" noTextEdit="1"/>
              </p:cNvSpPr>
              <p:nvPr>
                <p:ph type="body" idx="1"/>
              </p:nvPr>
            </p:nvSpPr>
            <p:spPr>
              <a:blipFill>
                <a:blip r:embed="rId2"/>
                <a:stretch>
                  <a:fillRect l="-285" t="-503"/>
                </a:stretch>
              </a:blipFill>
            </p:spPr>
            <p:txBody>
              <a:bodyPr/>
              <a:lstStyle/>
              <a:p>
                <a:r>
                  <a:rPr lang="es-CL">
                    <a:noFill/>
                  </a:rPr>
                  <a:t> </a:t>
                </a:r>
              </a:p>
            </p:txBody>
          </p:sp>
        </mc:Fallback>
      </mc:AlternateContent>
      <p:sp>
        <p:nvSpPr>
          <p:cNvPr id="112645" name="Rectangle 5"/>
          <p:cNvSpPr>
            <a:spLocks noChangeArrowheads="1"/>
          </p:cNvSpPr>
          <p:nvPr/>
        </p:nvSpPr>
        <p:spPr bwMode="auto">
          <a:xfrm>
            <a:off x="715383" y="4085406"/>
            <a:ext cx="1981200" cy="698376"/>
          </a:xfrm>
          <a:prstGeom prst="rect">
            <a:avLst/>
          </a:prstGeom>
          <a:noFill/>
          <a:ln w="9525">
            <a:solidFill>
              <a:schemeClr val="accent4"/>
            </a:solidFill>
            <a:miter lim="800000"/>
            <a:headEnd/>
            <a:tailEnd/>
          </a:ln>
          <a:effectLst/>
        </p:spPr>
        <p:txBody>
          <a:bodyPr wrap="none" anchor="ctr"/>
          <a:lstStyle/>
          <a:p>
            <a:endParaRPr lang="es-CL"/>
          </a:p>
        </p:txBody>
      </p:sp>
      <p:sp>
        <p:nvSpPr>
          <p:cNvPr id="8" name="5 Marcador de número de diapositiva"/>
          <p:cNvSpPr>
            <a:spLocks noGrp="1"/>
          </p:cNvSpPr>
          <p:nvPr>
            <p:ph type="sldNum" sz="quarter" idx="12"/>
          </p:nvPr>
        </p:nvSpPr>
        <p:spPr/>
        <p:txBody>
          <a:bodyPr/>
          <a:lstStyle/>
          <a:p>
            <a:fld id="{9CE6006D-D6B0-4951-9829-283AFB788153}" type="slidenum">
              <a:rPr lang="es-ES"/>
              <a:pPr/>
              <a:t>34</a:t>
            </a:fld>
            <a:endParaRPr lang="es-ES"/>
          </a:p>
        </p:txBody>
      </p:sp>
      <p:sp>
        <p:nvSpPr>
          <p:cNvPr id="112642" name="Rectangle 2"/>
          <p:cNvSpPr>
            <a:spLocks noGrp="1" noChangeArrowheads="1"/>
          </p:cNvSpPr>
          <p:nvPr>
            <p:ph type="title"/>
          </p:nvPr>
        </p:nvSpPr>
        <p:spPr/>
        <p:txBody>
          <a:bodyPr>
            <a:normAutofit/>
          </a:bodyPr>
          <a:lstStyle/>
          <a:p>
            <a:r>
              <a:rPr lang="es-ES" dirty="0"/>
              <a:t>Flotación</a:t>
            </a:r>
            <a:br>
              <a:rPr lang="es-ES" dirty="0"/>
            </a:br>
            <a:r>
              <a:rPr lang="es-ES" sz="3100" dirty="0"/>
              <a:t>Toneladas por Pulgada de Inmersión</a:t>
            </a:r>
          </a:p>
        </p:txBody>
      </p:sp>
      <p:sp>
        <p:nvSpPr>
          <p:cNvPr id="2" name="Marcador de fecha 1">
            <a:extLst>
              <a:ext uri="{FF2B5EF4-FFF2-40B4-BE49-F238E27FC236}">
                <a16:creationId xmlns:a16="http://schemas.microsoft.com/office/drawing/2014/main" id="{862440FD-8424-D991-E3D6-06F68EAE19BA}"/>
              </a:ext>
            </a:extLst>
          </p:cNvPr>
          <p:cNvSpPr>
            <a:spLocks noGrp="1"/>
          </p:cNvSpPr>
          <p:nvPr>
            <p:ph type="dt" sz="half" idx="10"/>
          </p:nvPr>
        </p:nvSpPr>
        <p:spPr/>
        <p:txBody>
          <a:bodyPr/>
          <a:lstStyle/>
          <a:p>
            <a:fld id="{D8978ABA-72E2-47F3-93E3-1B5729782D44}" type="datetime1">
              <a:rPr lang="es-CL" smtClean="0"/>
              <a:t>12-03-2024</a:t>
            </a:fld>
            <a:endParaRPr lang="en-US"/>
          </a:p>
        </p:txBody>
      </p:sp>
      <p:sp>
        <p:nvSpPr>
          <p:cNvPr id="3" name="Marcador de pie de página 2">
            <a:extLst>
              <a:ext uri="{FF2B5EF4-FFF2-40B4-BE49-F238E27FC236}">
                <a16:creationId xmlns:a16="http://schemas.microsoft.com/office/drawing/2014/main" id="{3F01D6C8-5AC6-7E52-92A4-E43FC3CCE476}"/>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3668" name="Rectangle 4"/>
              <p:cNvSpPr>
                <a:spLocks noGrp="1" noChangeArrowheads="1"/>
              </p:cNvSpPr>
              <p:nvPr>
                <p:ph type="body" idx="1"/>
              </p:nvPr>
            </p:nvSpPr>
            <p:spPr/>
            <p:txBody>
              <a:bodyPr>
                <a:normAutofit/>
              </a:bodyPr>
              <a:lstStyle/>
              <a:p>
                <a:r>
                  <a:rPr lang="es-ES" sz="2400" dirty="0"/>
                  <a:t>Para agua dulce, las TPI serán:</a:t>
                </a:r>
                <a:br>
                  <a:rPr lang="es-ES" sz="2400" dirty="0"/>
                </a:br>
                <a14:m>
                  <m:oMath xmlns:m="http://schemas.openxmlformats.org/officeDocument/2006/math">
                    <m:sSub>
                      <m:sSubPr>
                        <m:ctrlPr>
                          <a:rPr lang="es-ES" sz="2400" i="1" dirty="0">
                            <a:latin typeface="Cambria Math" panose="02040503050406030204" pitchFamily="18" charset="0"/>
                          </a:rPr>
                        </m:ctrlPr>
                      </m:sSubPr>
                      <m:e>
                        <m:r>
                          <a:rPr lang="es-ES" sz="2400" i="1" dirty="0">
                            <a:latin typeface="Cambria Math" panose="02040503050406030204" pitchFamily="18" charset="0"/>
                          </a:rPr>
                          <m:t>𝑇𝑃𝐼</m:t>
                        </m:r>
                      </m:e>
                      <m:sub>
                        <m:r>
                          <a:rPr lang="es-CL" sz="2400" i="1" dirty="0">
                            <a:latin typeface="Cambria Math" panose="02040503050406030204" pitchFamily="18" charset="0"/>
                          </a:rPr>
                          <m:t>𝑓𝑤</m:t>
                        </m:r>
                      </m:sub>
                    </m:sSub>
                    <m:r>
                      <a:rPr lang="es-ES" sz="2400" i="1" dirty="0">
                        <a:latin typeface="Cambria Math" panose="02040503050406030204" pitchFamily="18" charset="0"/>
                      </a:rPr>
                      <m:t> =</m:t>
                    </m:r>
                    <m:f>
                      <m:fPr>
                        <m:ctrlPr>
                          <a:rPr lang="es-ES" sz="2400" i="1" dirty="0">
                            <a:latin typeface="Cambria Math" panose="02040503050406030204" pitchFamily="18" charset="0"/>
                          </a:rPr>
                        </m:ctrlPr>
                      </m:fPr>
                      <m:num>
                        <m:r>
                          <a:rPr lang="es-CL" sz="2400" i="1" dirty="0">
                            <a:latin typeface="Cambria Math" panose="02040503050406030204" pitchFamily="18" charset="0"/>
                          </a:rPr>
                          <m:t>35</m:t>
                        </m:r>
                      </m:num>
                      <m:den>
                        <m:r>
                          <a:rPr lang="es-CL" sz="2400" i="1" dirty="0">
                            <a:latin typeface="Cambria Math" panose="02040503050406030204" pitchFamily="18" charset="0"/>
                          </a:rPr>
                          <m:t>36</m:t>
                        </m:r>
                      </m:den>
                    </m:f>
                    <m:r>
                      <a:rPr lang="es-CL" sz="2400" i="1" dirty="0">
                        <a:latin typeface="Cambria Math" panose="02040503050406030204" pitchFamily="18" charset="0"/>
                        <a:ea typeface="Cambria Math" panose="02040503050406030204" pitchFamily="18" charset="0"/>
                      </a:rPr>
                      <m:t>×</m:t>
                    </m:r>
                    <m:r>
                      <a:rPr lang="es-CL" sz="2400" i="1" dirty="0">
                        <a:latin typeface="Cambria Math" panose="02040503050406030204" pitchFamily="18" charset="0"/>
                        <a:ea typeface="Cambria Math" panose="02040503050406030204" pitchFamily="18" charset="0"/>
                      </a:rPr>
                      <m:t>𝑇𝑃𝐼</m:t>
                    </m:r>
                  </m:oMath>
                </a14:m>
                <a:br>
                  <a:rPr lang="es-ES" sz="2400" dirty="0"/>
                </a:br>
                <a:endParaRPr lang="es-ES" sz="2400" dirty="0"/>
              </a:p>
              <a:p>
                <a:r>
                  <a:rPr lang="es-ES" sz="2400" dirty="0"/>
                  <a:t>Cuando los cascos no son verticales en la variación de calados, las ecuaciones indicadas generan un error.</a:t>
                </a:r>
              </a:p>
              <a:p>
                <a:r>
                  <a:rPr lang="es-ES" sz="2400" dirty="0"/>
                  <a:t>Para evitarlo, deben emplearse las curvas y así lograr una mayor precisión las TPI o TPC</a:t>
                </a:r>
              </a:p>
              <a:p>
                <a:r>
                  <a:rPr lang="es-ES" sz="2400" dirty="0"/>
                  <a:t>Para ingresar a las curvas siempre se emplea el calado medio.</a:t>
                </a:r>
              </a:p>
            </p:txBody>
          </p:sp>
        </mc:Choice>
        <mc:Fallback xmlns="">
          <p:sp>
            <p:nvSpPr>
              <p:cNvPr id="113668" name="Rectangle 4"/>
              <p:cNvSpPr>
                <a:spLocks noGrp="1" noRot="1" noChangeAspect="1" noMove="1" noResize="1" noEditPoints="1" noAdjustHandles="1" noChangeArrowheads="1" noChangeShapeType="1" noTextEdit="1"/>
              </p:cNvSpPr>
              <p:nvPr>
                <p:ph type="body" idx="1"/>
              </p:nvPr>
            </p:nvSpPr>
            <p:spPr>
              <a:blipFill>
                <a:blip r:embed="rId2"/>
                <a:stretch>
                  <a:fillRect l="-798" t="-1005" b="-3350"/>
                </a:stretch>
              </a:blipFill>
            </p:spPr>
            <p:txBody>
              <a:bodyPr/>
              <a:lstStyle/>
              <a:p>
                <a:r>
                  <a:rPr lang="es-CL">
                    <a:noFill/>
                  </a:rPr>
                  <a:t> </a:t>
                </a:r>
              </a:p>
            </p:txBody>
          </p:sp>
        </mc:Fallback>
      </mc:AlternateContent>
      <p:sp>
        <p:nvSpPr>
          <p:cNvPr id="7" name="5 Marcador de número de diapositiva"/>
          <p:cNvSpPr>
            <a:spLocks noGrp="1"/>
          </p:cNvSpPr>
          <p:nvPr>
            <p:ph type="sldNum" sz="quarter" idx="12"/>
          </p:nvPr>
        </p:nvSpPr>
        <p:spPr/>
        <p:txBody>
          <a:bodyPr/>
          <a:lstStyle/>
          <a:p>
            <a:fld id="{FCDB9520-BCA1-4BE6-87A3-03ABF62AE505}" type="slidenum">
              <a:rPr lang="es-ES"/>
              <a:pPr/>
              <a:t>35</a:t>
            </a:fld>
            <a:endParaRPr lang="es-ES"/>
          </a:p>
        </p:txBody>
      </p:sp>
      <p:sp>
        <p:nvSpPr>
          <p:cNvPr id="113670" name="Rectangle 6"/>
          <p:cNvSpPr>
            <a:spLocks noChangeArrowheads="1"/>
          </p:cNvSpPr>
          <p:nvPr/>
        </p:nvSpPr>
        <p:spPr bwMode="auto">
          <a:xfrm>
            <a:off x="4788967" y="2833256"/>
            <a:ext cx="2514600" cy="762000"/>
          </a:xfrm>
          <a:prstGeom prst="rect">
            <a:avLst/>
          </a:prstGeom>
          <a:noFill/>
          <a:ln w="9525">
            <a:solidFill>
              <a:schemeClr val="accent4"/>
            </a:solidFill>
            <a:miter lim="800000"/>
            <a:headEnd/>
            <a:tailEnd/>
          </a:ln>
          <a:effectLst/>
        </p:spPr>
        <p:txBody>
          <a:bodyPr wrap="none" anchor="ctr"/>
          <a:lstStyle/>
          <a:p>
            <a:endParaRPr lang="es-CL"/>
          </a:p>
        </p:txBody>
      </p:sp>
      <p:sp>
        <p:nvSpPr>
          <p:cNvPr id="113667" name="Rectangle 3"/>
          <p:cNvSpPr>
            <a:spLocks noGrp="1" noChangeArrowheads="1"/>
          </p:cNvSpPr>
          <p:nvPr>
            <p:ph type="title"/>
          </p:nvPr>
        </p:nvSpPr>
        <p:spPr/>
        <p:txBody>
          <a:bodyPr>
            <a:normAutofit/>
          </a:bodyPr>
          <a:lstStyle/>
          <a:p>
            <a:r>
              <a:rPr lang="es-ES" dirty="0"/>
              <a:t>Flotación</a:t>
            </a:r>
            <a:br>
              <a:rPr lang="es-ES" dirty="0"/>
            </a:br>
            <a:r>
              <a:rPr lang="es-ES" sz="2800" dirty="0"/>
              <a:t>Toneladas por Pulgada de Inmersión</a:t>
            </a:r>
          </a:p>
        </p:txBody>
      </p:sp>
      <p:sp>
        <p:nvSpPr>
          <p:cNvPr id="2" name="Marcador de fecha 1">
            <a:extLst>
              <a:ext uri="{FF2B5EF4-FFF2-40B4-BE49-F238E27FC236}">
                <a16:creationId xmlns:a16="http://schemas.microsoft.com/office/drawing/2014/main" id="{F0179CF9-3E18-4043-40F7-D3F1EAE7EA02}"/>
              </a:ext>
            </a:extLst>
          </p:cNvPr>
          <p:cNvSpPr>
            <a:spLocks noGrp="1"/>
          </p:cNvSpPr>
          <p:nvPr>
            <p:ph type="dt" sz="half" idx="10"/>
          </p:nvPr>
        </p:nvSpPr>
        <p:spPr/>
        <p:txBody>
          <a:bodyPr/>
          <a:lstStyle/>
          <a:p>
            <a:fld id="{A352300E-E24D-4BA5-91B1-4B291C6F7047}" type="datetime1">
              <a:rPr lang="es-CL" smtClean="0"/>
              <a:t>12-03-2024</a:t>
            </a:fld>
            <a:endParaRPr lang="en-US"/>
          </a:p>
        </p:txBody>
      </p:sp>
      <p:sp>
        <p:nvSpPr>
          <p:cNvPr id="3" name="Marcador de pie de página 2">
            <a:extLst>
              <a:ext uri="{FF2B5EF4-FFF2-40B4-BE49-F238E27FC236}">
                <a16:creationId xmlns:a16="http://schemas.microsoft.com/office/drawing/2014/main" id="{0F329E59-2B2D-BCD2-F461-C42F250D61DF}"/>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885"/>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ítulo 8">
            <a:extLst>
              <a:ext uri="{FF2B5EF4-FFF2-40B4-BE49-F238E27FC236}">
                <a16:creationId xmlns:a16="http://schemas.microsoft.com/office/drawing/2014/main" id="{91F323A1-431E-F797-DCE1-5C2DAC62EF7B}"/>
              </a:ext>
            </a:extLst>
          </p:cNvPr>
          <p:cNvSpPr>
            <a:spLocks noGrp="1"/>
          </p:cNvSpPr>
          <p:nvPr>
            <p:ph type="ctrTitle"/>
          </p:nvPr>
        </p:nvSpPr>
        <p:spPr>
          <a:xfrm>
            <a:off x="669852" y="870596"/>
            <a:ext cx="4887382" cy="3747820"/>
          </a:xfrm>
        </p:spPr>
        <p:txBody>
          <a:bodyPr>
            <a:normAutofit/>
          </a:bodyPr>
          <a:lstStyle/>
          <a:p>
            <a:r>
              <a:rPr lang="es-CL" sz="5000"/>
              <a:t>Uso de curvas de hidrostáticas o de forma</a:t>
            </a:r>
          </a:p>
        </p:txBody>
      </p:sp>
      <p:sp>
        <p:nvSpPr>
          <p:cNvPr id="4" name="Marcador de fecha 3">
            <a:extLst>
              <a:ext uri="{FF2B5EF4-FFF2-40B4-BE49-F238E27FC236}">
                <a16:creationId xmlns:a16="http://schemas.microsoft.com/office/drawing/2014/main" id="{269C86A5-4BF3-9117-B834-32C7974C1EDB}"/>
              </a:ext>
            </a:extLst>
          </p:cNvPr>
          <p:cNvSpPr>
            <a:spLocks noGrp="1"/>
          </p:cNvSpPr>
          <p:nvPr>
            <p:ph type="dt" sz="half" idx="10"/>
          </p:nvPr>
        </p:nvSpPr>
        <p:spPr>
          <a:xfrm>
            <a:off x="8369448" y="6356350"/>
            <a:ext cx="2592594" cy="365125"/>
          </a:xfrm>
        </p:spPr>
        <p:txBody>
          <a:bodyPr>
            <a:normAutofit/>
          </a:bodyPr>
          <a:lstStyle/>
          <a:p>
            <a:pPr>
              <a:spcAft>
                <a:spcPts val="600"/>
              </a:spcAft>
            </a:pPr>
            <a:fld id="{2EEBA433-B0FC-4449-B922-8D526B0D74C0}" type="datetime1">
              <a:rPr lang="es-CL" smtClean="0"/>
              <a:pPr>
                <a:spcAft>
                  <a:spcPts val="600"/>
                </a:spcAft>
              </a:pPr>
              <a:t>12-03-2024</a:t>
            </a:fld>
            <a:endParaRPr lang="en-US"/>
          </a:p>
        </p:txBody>
      </p:sp>
      <p:sp>
        <p:nvSpPr>
          <p:cNvPr id="5" name="Marcador de pie de página 4">
            <a:extLst>
              <a:ext uri="{FF2B5EF4-FFF2-40B4-BE49-F238E27FC236}">
                <a16:creationId xmlns:a16="http://schemas.microsoft.com/office/drawing/2014/main" id="{2B4EF458-C22B-6943-CF73-27DA2E9D48BF}"/>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a:t>Fundamentos de Estabildad UT 1</a:t>
            </a:r>
          </a:p>
        </p:txBody>
      </p:sp>
      <p:sp>
        <p:nvSpPr>
          <p:cNvPr id="6" name="Marcador de número de diapositiva 5">
            <a:extLst>
              <a:ext uri="{FF2B5EF4-FFF2-40B4-BE49-F238E27FC236}">
                <a16:creationId xmlns:a16="http://schemas.microsoft.com/office/drawing/2014/main" id="{178A0A67-A125-372C-819D-A2AB5138506D}"/>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smtClean="0"/>
              <a:pPr>
                <a:lnSpc>
                  <a:spcPct val="90000"/>
                </a:lnSpc>
                <a:spcAft>
                  <a:spcPts val="600"/>
                </a:spcAft>
              </a:pPr>
              <a:t>36</a:t>
            </a:fld>
            <a:endParaRPr lang="en-US"/>
          </a:p>
        </p:txBody>
      </p:sp>
      <p:pic>
        <p:nvPicPr>
          <p:cNvPr id="11" name="Imagen 10">
            <a:extLst>
              <a:ext uri="{FF2B5EF4-FFF2-40B4-BE49-F238E27FC236}">
                <a16:creationId xmlns:a16="http://schemas.microsoft.com/office/drawing/2014/main" id="{89A73BA9-A79E-D08F-9DC9-05236EE30C1C}"/>
              </a:ext>
            </a:extLst>
          </p:cNvPr>
          <p:cNvPicPr>
            <a:picLocks noChangeAspect="1"/>
          </p:cNvPicPr>
          <p:nvPr/>
        </p:nvPicPr>
        <p:blipFill>
          <a:blip r:embed="rId2"/>
          <a:stretch>
            <a:fillRect/>
          </a:stretch>
        </p:blipFill>
        <p:spPr>
          <a:xfrm>
            <a:off x="6096000" y="2005725"/>
            <a:ext cx="5295900" cy="2846547"/>
          </a:xfrm>
          <a:prstGeom prst="rect">
            <a:avLst/>
          </a:prstGeom>
        </p:spPr>
      </p:pic>
    </p:spTree>
    <p:extLst>
      <p:ext uri="{BB962C8B-B14F-4D97-AF65-F5344CB8AC3E}">
        <p14:creationId xmlns:p14="http://schemas.microsoft.com/office/powerpoint/2010/main" val="31123172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D780F8-623E-1EFC-F1BD-251B72F265A1}"/>
              </a:ext>
            </a:extLst>
          </p:cNvPr>
          <p:cNvSpPr>
            <a:spLocks noGrp="1"/>
          </p:cNvSpPr>
          <p:nvPr>
            <p:ph type="title"/>
          </p:nvPr>
        </p:nvSpPr>
        <p:spPr/>
        <p:txBody>
          <a:bodyPr/>
          <a:lstStyle/>
          <a:p>
            <a:r>
              <a:rPr lang="es-MX" dirty="0"/>
              <a:t>Curvas hidrostáticas de un buque</a:t>
            </a:r>
            <a:endParaRPr lang="es-CL" dirty="0"/>
          </a:p>
        </p:txBody>
      </p:sp>
      <p:sp>
        <p:nvSpPr>
          <p:cNvPr id="3" name="Marcador de contenido 2">
            <a:extLst>
              <a:ext uri="{FF2B5EF4-FFF2-40B4-BE49-F238E27FC236}">
                <a16:creationId xmlns:a16="http://schemas.microsoft.com/office/drawing/2014/main" id="{2AF3D439-1F04-506B-63C8-3B4C27C5B00F}"/>
              </a:ext>
            </a:extLst>
          </p:cNvPr>
          <p:cNvSpPr>
            <a:spLocks noGrp="1"/>
          </p:cNvSpPr>
          <p:nvPr>
            <p:ph idx="1"/>
          </p:nvPr>
        </p:nvSpPr>
        <p:spPr/>
        <p:txBody>
          <a:bodyPr>
            <a:normAutofit fontScale="92500" lnSpcReduction="10000"/>
          </a:bodyPr>
          <a:lstStyle/>
          <a:p>
            <a:r>
              <a:rPr lang="es-MX" dirty="0"/>
              <a:t>Son tablas y/o gráficos que, utilizando el calado medio del buque, entregan sus características de estabilidad de diseño geométrico de un buque.</a:t>
            </a:r>
          </a:p>
          <a:p>
            <a:r>
              <a:rPr lang="es-MX" dirty="0"/>
              <a:t>Entre otras, para cada calado medio entregan:</a:t>
            </a:r>
          </a:p>
          <a:p>
            <a:pPr lvl="1"/>
            <a:r>
              <a:rPr lang="es-MX" dirty="0"/>
              <a:t>Desplazamiento.</a:t>
            </a:r>
          </a:p>
          <a:p>
            <a:pPr lvl="1"/>
            <a:r>
              <a:rPr lang="es-MX" dirty="0"/>
              <a:t>Toneladas por centímetro de inmersión.</a:t>
            </a:r>
          </a:p>
          <a:p>
            <a:pPr lvl="1"/>
            <a:r>
              <a:rPr lang="es-MX" dirty="0"/>
              <a:t>Momento de cambiar el asiento en un centímetro.</a:t>
            </a:r>
          </a:p>
          <a:p>
            <a:pPr lvl="1"/>
            <a:r>
              <a:rPr lang="es-MX" dirty="0"/>
              <a:t>Altura del Metacentro transversal y longitudinal</a:t>
            </a:r>
          </a:p>
          <a:p>
            <a:pPr lvl="1"/>
            <a:r>
              <a:rPr lang="es-MX" dirty="0"/>
              <a:t>Posición longitudinal del centro de flotación.</a:t>
            </a:r>
          </a:p>
          <a:p>
            <a:pPr lvl="1"/>
            <a:r>
              <a:rPr lang="es-MX" dirty="0"/>
              <a:t>Posición vertical y longitudinal del centro de boyantez.</a:t>
            </a:r>
          </a:p>
          <a:p>
            <a:r>
              <a:rPr lang="es-MX" dirty="0"/>
              <a:t>No entregan información del CG. El centro de masa no depende de una característica geométrica. </a:t>
            </a:r>
          </a:p>
          <a:p>
            <a:endParaRPr lang="es-CL" dirty="0"/>
          </a:p>
        </p:txBody>
      </p:sp>
      <p:sp>
        <p:nvSpPr>
          <p:cNvPr id="4" name="Marcador de fecha 3">
            <a:extLst>
              <a:ext uri="{FF2B5EF4-FFF2-40B4-BE49-F238E27FC236}">
                <a16:creationId xmlns:a16="http://schemas.microsoft.com/office/drawing/2014/main" id="{2C21CAB8-DA36-72DF-20C9-F17E39CB4852}"/>
              </a:ext>
            </a:extLst>
          </p:cNvPr>
          <p:cNvSpPr>
            <a:spLocks noGrp="1"/>
          </p:cNvSpPr>
          <p:nvPr>
            <p:ph type="dt" sz="half" idx="10"/>
          </p:nvPr>
        </p:nvSpPr>
        <p:spPr/>
        <p:txBody>
          <a:bodyPr/>
          <a:lstStyle/>
          <a:p>
            <a:fld id="{2EEBA433-B0FC-4449-B922-8D526B0D74C0}" type="datetime1">
              <a:rPr lang="es-CL" smtClean="0"/>
              <a:t>12-03-2024</a:t>
            </a:fld>
            <a:endParaRPr lang="en-US"/>
          </a:p>
        </p:txBody>
      </p:sp>
      <p:sp>
        <p:nvSpPr>
          <p:cNvPr id="5" name="Marcador de pie de página 4">
            <a:extLst>
              <a:ext uri="{FF2B5EF4-FFF2-40B4-BE49-F238E27FC236}">
                <a16:creationId xmlns:a16="http://schemas.microsoft.com/office/drawing/2014/main" id="{DA9290FC-3D03-6AAC-F2D6-FF6EDEB8AC87}"/>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8AE2A3EE-A394-7A0A-22A0-2EF989CEA35F}"/>
              </a:ext>
            </a:extLst>
          </p:cNvPr>
          <p:cNvSpPr>
            <a:spLocks noGrp="1"/>
          </p:cNvSpPr>
          <p:nvPr>
            <p:ph type="sldNum" sz="quarter" idx="12"/>
          </p:nvPr>
        </p:nvSpPr>
        <p:spPr/>
        <p:txBody>
          <a:bodyPr/>
          <a:lstStyle/>
          <a:p>
            <a:fld id="{87E7843D-FF13-4365-9478-9625B70A2705}" type="slidenum">
              <a:rPr lang="en-US" smtClean="0"/>
              <a:t>37</a:t>
            </a:fld>
            <a:endParaRPr lang="en-US"/>
          </a:p>
        </p:txBody>
      </p:sp>
    </p:spTree>
    <p:extLst>
      <p:ext uri="{BB962C8B-B14F-4D97-AF65-F5344CB8AC3E}">
        <p14:creationId xmlns:p14="http://schemas.microsoft.com/office/powerpoint/2010/main" val="31283757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4" name="Straight Connector 15">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17">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6" name="Rectangle 19">
            <a:extLst>
              <a:ext uri="{FF2B5EF4-FFF2-40B4-BE49-F238E27FC236}">
                <a16:creationId xmlns:a16="http://schemas.microsoft.com/office/drawing/2014/main" id="{341BFA31-6544-45C2-9DA0-9E1C5E0B1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1">
            <a:extLst>
              <a:ext uri="{FF2B5EF4-FFF2-40B4-BE49-F238E27FC236}">
                <a16:creationId xmlns:a16="http://schemas.microsoft.com/office/drawing/2014/main" id="{DC36F877-5419-44C1-A2CD-376BDDDC3E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4667603"/>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991D54EB-2E41-E6D9-4634-002267844ACC}"/>
              </a:ext>
            </a:extLst>
          </p:cNvPr>
          <p:cNvSpPr>
            <a:spLocks noGrp="1"/>
          </p:cNvSpPr>
          <p:nvPr>
            <p:ph type="title"/>
          </p:nvPr>
        </p:nvSpPr>
        <p:spPr>
          <a:xfrm>
            <a:off x="695326" y="4742029"/>
            <a:ext cx="10765912" cy="925950"/>
          </a:xfrm>
        </p:spPr>
        <p:txBody>
          <a:bodyPr vert="horz" lIns="91440" tIns="45720" rIns="91440" bIns="45720" rtlCol="0" anchor="t">
            <a:normAutofit/>
          </a:bodyPr>
          <a:lstStyle/>
          <a:p>
            <a:pPr>
              <a:lnSpc>
                <a:spcPct val="90000"/>
              </a:lnSpc>
            </a:pPr>
            <a:r>
              <a:rPr lang="en-US" sz="4600" dirty="0"/>
              <a:t>Curvas </a:t>
            </a:r>
            <a:r>
              <a:rPr lang="en-US" sz="4600" dirty="0" err="1"/>
              <a:t>hidrostáticas</a:t>
            </a:r>
            <a:r>
              <a:rPr lang="en-US" sz="4600" dirty="0"/>
              <a:t> de un </a:t>
            </a:r>
            <a:r>
              <a:rPr lang="en-US" sz="4600" dirty="0" err="1"/>
              <a:t>buque</a:t>
            </a:r>
            <a:endParaRPr lang="en-US" sz="4600" dirty="0"/>
          </a:p>
        </p:txBody>
      </p:sp>
      <p:sp>
        <p:nvSpPr>
          <p:cNvPr id="3" name="Marcador de contenido 2">
            <a:extLst>
              <a:ext uri="{FF2B5EF4-FFF2-40B4-BE49-F238E27FC236}">
                <a16:creationId xmlns:a16="http://schemas.microsoft.com/office/drawing/2014/main" id="{3C742EE8-27BA-8EB1-950F-5CE6F1208758}"/>
              </a:ext>
            </a:extLst>
          </p:cNvPr>
          <p:cNvSpPr>
            <a:spLocks noGrp="1"/>
          </p:cNvSpPr>
          <p:nvPr>
            <p:ph sz="half" idx="1"/>
          </p:nvPr>
        </p:nvSpPr>
        <p:spPr>
          <a:xfrm>
            <a:off x="695325" y="5731877"/>
            <a:ext cx="8829674" cy="429622"/>
          </a:xfrm>
        </p:spPr>
        <p:txBody>
          <a:bodyPr vert="horz" lIns="91440" tIns="45720" rIns="91440" bIns="45720" rtlCol="0" anchor="t">
            <a:normAutofit/>
          </a:bodyPr>
          <a:lstStyle/>
          <a:p>
            <a:pPr marL="0" indent="0">
              <a:buNone/>
            </a:pPr>
            <a:r>
              <a:rPr lang="en-US"/>
              <a:t>Para el caso del modelo utilizado en la salada de ingeniería.</a:t>
            </a:r>
          </a:p>
        </p:txBody>
      </p:sp>
      <p:sp>
        <p:nvSpPr>
          <p:cNvPr id="4" name="Marcador de fecha 3">
            <a:extLst>
              <a:ext uri="{FF2B5EF4-FFF2-40B4-BE49-F238E27FC236}">
                <a16:creationId xmlns:a16="http://schemas.microsoft.com/office/drawing/2014/main" id="{B81656C4-5647-BF7C-48C6-F5F83C8803A3}"/>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3/12/2024</a:t>
            </a:fld>
            <a:endParaRPr lang="en-US"/>
          </a:p>
        </p:txBody>
      </p:sp>
      <p:sp>
        <p:nvSpPr>
          <p:cNvPr id="5" name="Marcador de pie de página 4">
            <a:extLst>
              <a:ext uri="{FF2B5EF4-FFF2-40B4-BE49-F238E27FC236}">
                <a16:creationId xmlns:a16="http://schemas.microsoft.com/office/drawing/2014/main" id="{B8461430-0579-7E2D-E7FC-E43BB86BAF83}"/>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005DB611-55CD-E82D-E4C5-367F3BD24560}"/>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38</a:t>
            </a:fld>
            <a:endParaRPr lang="en-US"/>
          </a:p>
        </p:txBody>
      </p:sp>
      <p:pic>
        <p:nvPicPr>
          <p:cNvPr id="9" name="Marcador de contenido 8" descr="Un barco en el espejo&#10;&#10;Descripción generada automáticamente con confianza media">
            <a:extLst>
              <a:ext uri="{FF2B5EF4-FFF2-40B4-BE49-F238E27FC236}">
                <a16:creationId xmlns:a16="http://schemas.microsoft.com/office/drawing/2014/main" id="{C6DD118D-906A-73A9-FBDD-A39FED6DE965}"/>
              </a:ext>
            </a:extLst>
          </p:cNvPr>
          <p:cNvPicPr>
            <a:picLocks noGrp="1" noChangeAspect="1"/>
          </p:cNvPicPr>
          <p:nvPr>
            <p:ph sz="half" idx="2"/>
          </p:nvPr>
        </p:nvPicPr>
        <p:blipFill>
          <a:blip r:embed="rId2"/>
          <a:stretch>
            <a:fillRect/>
          </a:stretch>
        </p:blipFill>
        <p:spPr>
          <a:xfrm>
            <a:off x="800100" y="1291549"/>
            <a:ext cx="5134573" cy="3016561"/>
          </a:xfrm>
          <a:prstGeom prst="rect">
            <a:avLst/>
          </a:prstGeom>
        </p:spPr>
      </p:pic>
      <p:pic>
        <p:nvPicPr>
          <p:cNvPr id="11" name="Imagen 10" descr="Gráfico, Gráfico de líneas&#10;&#10;Descripción generada automáticamente">
            <a:extLst>
              <a:ext uri="{FF2B5EF4-FFF2-40B4-BE49-F238E27FC236}">
                <a16:creationId xmlns:a16="http://schemas.microsoft.com/office/drawing/2014/main" id="{65163AA2-27E3-0DCC-9047-063F05435D33}"/>
              </a:ext>
            </a:extLst>
          </p:cNvPr>
          <p:cNvPicPr>
            <a:picLocks noChangeAspect="1"/>
          </p:cNvPicPr>
          <p:nvPr/>
        </p:nvPicPr>
        <p:blipFill>
          <a:blip r:embed="rId3"/>
          <a:stretch>
            <a:fillRect/>
          </a:stretch>
        </p:blipFill>
        <p:spPr>
          <a:xfrm>
            <a:off x="6272812" y="1198265"/>
            <a:ext cx="5119088" cy="3109845"/>
          </a:xfrm>
          <a:prstGeom prst="rect">
            <a:avLst/>
          </a:prstGeom>
        </p:spPr>
      </p:pic>
    </p:spTree>
    <p:extLst>
      <p:ext uri="{BB962C8B-B14F-4D97-AF65-F5344CB8AC3E}">
        <p14:creationId xmlns:p14="http://schemas.microsoft.com/office/powerpoint/2010/main" val="9316061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16:creationId xmlns:a16="http://schemas.microsoft.com/office/drawing/2014/main" id="{BEBE1982-A59A-D196-7C68-AE374378C630}"/>
              </a:ext>
            </a:extLst>
          </p:cNvPr>
          <p:cNvSpPr>
            <a:spLocks noGrp="1"/>
          </p:cNvSpPr>
          <p:nvPr>
            <p:ph type="title"/>
          </p:nvPr>
        </p:nvSpPr>
        <p:spPr/>
        <p:txBody>
          <a:bodyPr/>
          <a:lstStyle/>
          <a:p>
            <a:r>
              <a:rPr lang="es-MX" dirty="0"/>
              <a:t>Uso de las Curvas hidrostáticas</a:t>
            </a:r>
            <a:endParaRPr lang="es-CL" dirty="0"/>
          </a:p>
        </p:txBody>
      </p:sp>
      <p:sp>
        <p:nvSpPr>
          <p:cNvPr id="5" name="Marcador de fecha 4">
            <a:extLst>
              <a:ext uri="{FF2B5EF4-FFF2-40B4-BE49-F238E27FC236}">
                <a16:creationId xmlns:a16="http://schemas.microsoft.com/office/drawing/2014/main" id="{DBF5AE44-BEDE-E24B-4E24-434B9283D2A5}"/>
              </a:ext>
            </a:extLst>
          </p:cNvPr>
          <p:cNvSpPr>
            <a:spLocks noGrp="1"/>
          </p:cNvSpPr>
          <p:nvPr>
            <p:ph type="dt" sz="half" idx="10"/>
          </p:nvPr>
        </p:nvSpPr>
        <p:spPr/>
        <p:txBody>
          <a:bodyPr/>
          <a:lstStyle/>
          <a:p>
            <a:fld id="{AB1BF7B6-0351-4C67-B82E-74DB5C7D8F95}" type="datetime1">
              <a:rPr lang="es-CL" smtClean="0"/>
              <a:t>12-03-2024</a:t>
            </a:fld>
            <a:endParaRPr lang="en-US"/>
          </a:p>
        </p:txBody>
      </p:sp>
      <p:sp>
        <p:nvSpPr>
          <p:cNvPr id="6" name="Marcador de pie de página 5">
            <a:extLst>
              <a:ext uri="{FF2B5EF4-FFF2-40B4-BE49-F238E27FC236}">
                <a16:creationId xmlns:a16="http://schemas.microsoft.com/office/drawing/2014/main" id="{DEB2617D-478C-39FC-F12F-ACE9767A03B3}"/>
              </a:ext>
            </a:extLst>
          </p:cNvPr>
          <p:cNvSpPr>
            <a:spLocks noGrp="1"/>
          </p:cNvSpPr>
          <p:nvPr>
            <p:ph type="ftr" sz="quarter" idx="11"/>
          </p:nvPr>
        </p:nvSpPr>
        <p:spPr/>
        <p:txBody>
          <a:bodyPr/>
          <a:lstStyle/>
          <a:p>
            <a:r>
              <a:rPr lang="en-US"/>
              <a:t>Fundamentos de Estabildad UT 1</a:t>
            </a:r>
          </a:p>
        </p:txBody>
      </p:sp>
      <p:sp>
        <p:nvSpPr>
          <p:cNvPr id="7" name="Marcador de número de diapositiva 6">
            <a:extLst>
              <a:ext uri="{FF2B5EF4-FFF2-40B4-BE49-F238E27FC236}">
                <a16:creationId xmlns:a16="http://schemas.microsoft.com/office/drawing/2014/main" id="{279625BB-6878-3694-9B06-A41223F025CF}"/>
              </a:ext>
            </a:extLst>
          </p:cNvPr>
          <p:cNvSpPr>
            <a:spLocks noGrp="1"/>
          </p:cNvSpPr>
          <p:nvPr>
            <p:ph type="sldNum" sz="quarter" idx="12"/>
          </p:nvPr>
        </p:nvSpPr>
        <p:spPr/>
        <p:txBody>
          <a:bodyPr/>
          <a:lstStyle/>
          <a:p>
            <a:fld id="{87E7843D-FF13-4365-9478-9625B70A2705}" type="slidenum">
              <a:rPr lang="en-US" smtClean="0"/>
              <a:t>39</a:t>
            </a:fld>
            <a:endParaRPr lang="en-US"/>
          </a:p>
        </p:txBody>
      </p:sp>
      <p:pic>
        <p:nvPicPr>
          <p:cNvPr id="10" name="Imagen 9">
            <a:extLst>
              <a:ext uri="{FF2B5EF4-FFF2-40B4-BE49-F238E27FC236}">
                <a16:creationId xmlns:a16="http://schemas.microsoft.com/office/drawing/2014/main" id="{17587399-5410-F23B-B082-AA78DA74EC3D}"/>
              </a:ext>
            </a:extLst>
          </p:cNvPr>
          <p:cNvPicPr>
            <a:picLocks noChangeAspect="1"/>
          </p:cNvPicPr>
          <p:nvPr/>
        </p:nvPicPr>
        <p:blipFill>
          <a:blip r:embed="rId2"/>
          <a:stretch>
            <a:fillRect/>
          </a:stretch>
        </p:blipFill>
        <p:spPr>
          <a:xfrm>
            <a:off x="700635" y="1685059"/>
            <a:ext cx="4029075" cy="952500"/>
          </a:xfrm>
          <a:prstGeom prst="rect">
            <a:avLst/>
          </a:prstGeom>
        </p:spPr>
      </p:pic>
      <p:sp>
        <p:nvSpPr>
          <p:cNvPr id="13" name="CuadroTexto 12">
            <a:extLst>
              <a:ext uri="{FF2B5EF4-FFF2-40B4-BE49-F238E27FC236}">
                <a16:creationId xmlns:a16="http://schemas.microsoft.com/office/drawing/2014/main" id="{9DA95331-8E2F-83DD-9F87-5021FAED2775}"/>
              </a:ext>
            </a:extLst>
          </p:cNvPr>
          <p:cNvSpPr txBox="1"/>
          <p:nvPr/>
        </p:nvSpPr>
        <p:spPr>
          <a:xfrm>
            <a:off x="5018809" y="1646795"/>
            <a:ext cx="6505291" cy="646331"/>
          </a:xfrm>
          <a:prstGeom prst="rect">
            <a:avLst/>
          </a:prstGeom>
          <a:noFill/>
        </p:spPr>
        <p:txBody>
          <a:bodyPr wrap="square" rtlCol="0">
            <a:spAutoFit/>
          </a:bodyPr>
          <a:lstStyle/>
          <a:p>
            <a:r>
              <a:rPr lang="es-CL" dirty="0"/>
              <a:t>Las curvas pueden ser en forma de tablas, gráficos nomogramas u otro formato. (Normalmente son para agua salada).</a:t>
            </a:r>
          </a:p>
        </p:txBody>
      </p:sp>
      <p:pic>
        <p:nvPicPr>
          <p:cNvPr id="17" name="Imagen 16">
            <a:extLst>
              <a:ext uri="{FF2B5EF4-FFF2-40B4-BE49-F238E27FC236}">
                <a16:creationId xmlns:a16="http://schemas.microsoft.com/office/drawing/2014/main" id="{F349D43E-49C0-6B14-BF2F-E8968727CA53}"/>
              </a:ext>
            </a:extLst>
          </p:cNvPr>
          <p:cNvPicPr>
            <a:picLocks noChangeAspect="1"/>
          </p:cNvPicPr>
          <p:nvPr/>
        </p:nvPicPr>
        <p:blipFill>
          <a:blip r:embed="rId3"/>
          <a:stretch>
            <a:fillRect/>
          </a:stretch>
        </p:blipFill>
        <p:spPr>
          <a:xfrm>
            <a:off x="700635" y="2640825"/>
            <a:ext cx="5171343" cy="3178545"/>
          </a:xfrm>
          <a:prstGeom prst="rect">
            <a:avLst/>
          </a:prstGeom>
        </p:spPr>
      </p:pic>
      <p:pic>
        <p:nvPicPr>
          <p:cNvPr id="23" name="Imagen 22">
            <a:extLst>
              <a:ext uri="{FF2B5EF4-FFF2-40B4-BE49-F238E27FC236}">
                <a16:creationId xmlns:a16="http://schemas.microsoft.com/office/drawing/2014/main" id="{F3C39B67-1E47-1501-EA55-5F69CCAE30A0}"/>
              </a:ext>
            </a:extLst>
          </p:cNvPr>
          <p:cNvPicPr>
            <a:picLocks noChangeAspect="1"/>
          </p:cNvPicPr>
          <p:nvPr/>
        </p:nvPicPr>
        <p:blipFill>
          <a:blip r:embed="rId4"/>
          <a:stretch>
            <a:fillRect/>
          </a:stretch>
        </p:blipFill>
        <p:spPr>
          <a:xfrm>
            <a:off x="5871978" y="2433984"/>
            <a:ext cx="5753228" cy="3592226"/>
          </a:xfrm>
          <a:prstGeom prst="rect">
            <a:avLst/>
          </a:prstGeom>
        </p:spPr>
      </p:pic>
      <p:sp>
        <p:nvSpPr>
          <p:cNvPr id="25" name="CuadroTexto 24">
            <a:extLst>
              <a:ext uri="{FF2B5EF4-FFF2-40B4-BE49-F238E27FC236}">
                <a16:creationId xmlns:a16="http://schemas.microsoft.com/office/drawing/2014/main" id="{78E6C5E0-5A80-C760-4CBC-957EFBD07DE2}"/>
              </a:ext>
            </a:extLst>
          </p:cNvPr>
          <p:cNvSpPr txBox="1"/>
          <p:nvPr/>
        </p:nvSpPr>
        <p:spPr>
          <a:xfrm>
            <a:off x="937078" y="49294"/>
            <a:ext cx="10218377" cy="646331"/>
          </a:xfrm>
          <a:prstGeom prst="rect">
            <a:avLst/>
          </a:prstGeom>
          <a:solidFill>
            <a:schemeClr val="bg1"/>
          </a:solidFill>
        </p:spPr>
        <p:txBody>
          <a:bodyPr wrap="square">
            <a:spAutoFit/>
          </a:bodyPr>
          <a:lstStyle/>
          <a:p>
            <a:r>
              <a:rPr lang="es-MX" dirty="0"/>
              <a:t>Las curvas que se muestran corresponden a los valores hidrostáticos de un buque de carga general de 135 m de eslora entre perpendiculares y 10.000 toneladas de capacidad de carga (DWT). </a:t>
            </a:r>
            <a:endParaRPr lang="es-CL" dirty="0"/>
          </a:p>
        </p:txBody>
      </p:sp>
      <p:pic>
        <p:nvPicPr>
          <p:cNvPr id="27" name="Imagen 26" descr="Un conjunto de letras negras en un fondo blanco&#10;&#10;Descripción generada automáticamente con confianza media">
            <a:extLst>
              <a:ext uri="{FF2B5EF4-FFF2-40B4-BE49-F238E27FC236}">
                <a16:creationId xmlns:a16="http://schemas.microsoft.com/office/drawing/2014/main" id="{640062E4-4094-4A7D-29C4-2FBEE2C5DF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60454" y="1669696"/>
            <a:ext cx="6505291" cy="4492679"/>
          </a:xfrm>
          <a:prstGeom prst="rect">
            <a:avLst/>
          </a:prstGeom>
        </p:spPr>
      </p:pic>
      <p:sp>
        <p:nvSpPr>
          <p:cNvPr id="28" name="CuadroTexto 27">
            <a:extLst>
              <a:ext uri="{FF2B5EF4-FFF2-40B4-BE49-F238E27FC236}">
                <a16:creationId xmlns:a16="http://schemas.microsoft.com/office/drawing/2014/main" id="{F6C09529-B391-54C6-F9B3-38FAC23EE850}"/>
              </a:ext>
            </a:extLst>
          </p:cNvPr>
          <p:cNvSpPr txBox="1"/>
          <p:nvPr/>
        </p:nvSpPr>
        <p:spPr>
          <a:xfrm>
            <a:off x="4328160" y="6185102"/>
            <a:ext cx="3535680" cy="646331"/>
          </a:xfrm>
          <a:prstGeom prst="rect">
            <a:avLst/>
          </a:prstGeom>
          <a:solidFill>
            <a:schemeClr val="bg1"/>
          </a:solidFill>
        </p:spPr>
        <p:txBody>
          <a:bodyPr wrap="square" rtlCol="0">
            <a:spAutoFit/>
          </a:bodyPr>
          <a:lstStyle/>
          <a:p>
            <a:r>
              <a:rPr lang="es-CL" dirty="0"/>
              <a:t>Nomograma para un buque de 6.000 t DWT</a:t>
            </a:r>
          </a:p>
        </p:txBody>
      </p:sp>
    </p:spTree>
    <p:extLst>
      <p:ext uri="{BB962C8B-B14F-4D97-AF65-F5344CB8AC3E}">
        <p14:creationId xmlns:p14="http://schemas.microsoft.com/office/powerpoint/2010/main" val="3433193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par>
                                <p:cTn id="13" presetID="10" presetClass="exit" presetSubtype="0" fill="hold" nodeType="withEffect">
                                  <p:stCondLst>
                                    <p:cond delay="0"/>
                                  </p:stCondLst>
                                  <p:childTnLst>
                                    <p:animEffect transition="out" filter="fade">
                                      <p:cBhvr>
                                        <p:cTn id="14" dur="500"/>
                                        <p:tgtEl>
                                          <p:spTgt spid="17"/>
                                        </p:tgtEl>
                                      </p:cBhvr>
                                    </p:animEffect>
                                    <p:set>
                                      <p:cBhvr>
                                        <p:cTn id="15" dur="1" fill="hold">
                                          <p:stCondLst>
                                            <p:cond delay="499"/>
                                          </p:stCondLst>
                                        </p:cTn>
                                        <p:tgtEl>
                                          <p:spTgt spid="17"/>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23"/>
                                        </p:tgtEl>
                                      </p:cBhvr>
                                    </p:animEffect>
                                    <p:set>
                                      <p:cBhvr>
                                        <p:cTn id="18" dur="1" fill="hold">
                                          <p:stCondLst>
                                            <p:cond delay="499"/>
                                          </p:stCondLst>
                                        </p:cTn>
                                        <p:tgtEl>
                                          <p:spTgt spid="23"/>
                                        </p:tgtEl>
                                        <p:attrNameLst>
                                          <p:attrName>style.visibility</p:attrName>
                                        </p:attrNameLst>
                                      </p:cBhvr>
                                      <p:to>
                                        <p:strVal val="hidden"/>
                                      </p:to>
                                    </p:set>
                                  </p:childTnLst>
                                </p:cTn>
                              </p:par>
                              <p:par>
                                <p:cTn id="19" presetID="10"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xit" presetSubtype="0" fill="hold" grpId="1" nodeType="withEffect">
                                  <p:stCondLst>
                                    <p:cond delay="0"/>
                                  </p:stCondLst>
                                  <p:childTnLst>
                                    <p:animEffect transition="out" filter="fade">
                                      <p:cBhvr>
                                        <p:cTn id="23" dur="500"/>
                                        <p:tgtEl>
                                          <p:spTgt spid="25"/>
                                        </p:tgtEl>
                                      </p:cBhvr>
                                    </p:animEffect>
                                    <p:set>
                                      <p:cBhvr>
                                        <p:cTn id="24"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AB6B1FA-D05E-0466-EC15-69AA750111BF}"/>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53615EE-C559-4E03-999B-5477F1626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799A8EBD-049C-48E6-97ED-C9102D78FC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2376"/>
            <a:ext cx="5715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7AB7C5C-C091-4C25-B1BD-93E2F6948C9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8546"/>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ítulo 7">
            <a:extLst>
              <a:ext uri="{FF2B5EF4-FFF2-40B4-BE49-F238E27FC236}">
                <a16:creationId xmlns:a16="http://schemas.microsoft.com/office/drawing/2014/main" id="{B843B3AD-AED7-7872-08D2-FC2E3910B33E}"/>
              </a:ext>
            </a:extLst>
          </p:cNvPr>
          <p:cNvSpPr>
            <a:spLocks noGrp="1"/>
          </p:cNvSpPr>
          <p:nvPr>
            <p:ph type="title"/>
          </p:nvPr>
        </p:nvSpPr>
        <p:spPr>
          <a:xfrm>
            <a:off x="700088" y="909637"/>
            <a:ext cx="5958216" cy="1316736"/>
          </a:xfrm>
        </p:spPr>
        <p:txBody>
          <a:bodyPr vert="horz" lIns="91440" tIns="45720" rIns="91440" bIns="45720" rtlCol="0" anchor="t">
            <a:normAutofit/>
          </a:bodyPr>
          <a:lstStyle/>
          <a:p>
            <a:r>
              <a:rPr lang="en-US" kern="1200" cap="all" spc="30" baseline="0">
                <a:solidFill>
                  <a:schemeClr val="tx1"/>
                </a:solidFill>
                <a:latin typeface="+mj-lt"/>
                <a:ea typeface="+mj-ea"/>
                <a:cs typeface="+mj-cs"/>
              </a:rPr>
              <a:t>Uso de las Curvas hidrostáticas</a:t>
            </a:r>
          </a:p>
        </p:txBody>
      </p:sp>
      <p:sp>
        <p:nvSpPr>
          <p:cNvPr id="12" name="CuadroTexto 11">
            <a:extLst>
              <a:ext uri="{FF2B5EF4-FFF2-40B4-BE49-F238E27FC236}">
                <a16:creationId xmlns:a16="http://schemas.microsoft.com/office/drawing/2014/main" id="{0F56A0B0-9295-E7D0-3FB1-A13012C4A3B4}"/>
              </a:ext>
            </a:extLst>
          </p:cNvPr>
          <p:cNvSpPr txBox="1"/>
          <p:nvPr/>
        </p:nvSpPr>
        <p:spPr>
          <a:xfrm>
            <a:off x="700088" y="2235251"/>
            <a:ext cx="5958216" cy="3603211"/>
          </a:xfrm>
          <a:prstGeom prst="rect">
            <a:avLst/>
          </a:prstGeom>
        </p:spPr>
        <p:txBody>
          <a:bodyPr vert="horz" lIns="91440" tIns="45720" rIns="91440" bIns="45720" rtlCol="0">
            <a:normAutofit/>
          </a:bodyPr>
          <a:lstStyle/>
          <a:p>
            <a:pPr indent="-228600">
              <a:spcAft>
                <a:spcPts val="600"/>
              </a:spcAft>
              <a:buFont typeface="Arial" panose="020B0604020202020204" pitchFamily="34" charset="0"/>
              <a:buChar char="•"/>
            </a:pPr>
            <a:r>
              <a:rPr lang="es-CL" sz="1100" dirty="0"/>
              <a:t>Asumamos que el calado medio es de 6 m.</a:t>
            </a:r>
          </a:p>
          <a:p>
            <a:pPr lvl="1" indent="-228600">
              <a:spcAft>
                <a:spcPts val="600"/>
              </a:spcAft>
              <a:buFont typeface="Arial" panose="020B0604020202020204" pitchFamily="34" charset="0"/>
              <a:buChar char="•"/>
            </a:pPr>
            <a:r>
              <a:rPr lang="es-CL" sz="1100" dirty="0"/>
              <a:t>En cada intersección con una curva y esta línea de 6 m, proyecta hacia abajo y lee en la escala apropiada en el eje ‘x’:</a:t>
            </a:r>
          </a:p>
          <a:p>
            <a:pPr lvl="1" indent="-228600">
              <a:spcAft>
                <a:spcPts val="600"/>
              </a:spcAft>
              <a:buFont typeface="Arial" panose="020B0604020202020204" pitchFamily="34" charset="0"/>
              <a:buChar char="•"/>
            </a:pPr>
            <a:r>
              <a:rPr lang="es-CL" sz="1100" dirty="0"/>
              <a:t>Para nuestras curvas hidrostáticas, en un proyecto medio de 6 m, por ejemplo, obtendríamos lo siguiente:</a:t>
            </a:r>
          </a:p>
          <a:p>
            <a:pPr lvl="2" indent="-228600">
              <a:spcAft>
                <a:spcPts val="600"/>
              </a:spcAft>
              <a:buFont typeface="+mj-lt"/>
              <a:buAutoNum type="alphaLcPeriod"/>
            </a:pPr>
            <a:r>
              <a:rPr lang="es-CL" sz="1100" dirty="0"/>
              <a:t>Desplazamiento: 10.293 toneladas</a:t>
            </a:r>
          </a:p>
          <a:p>
            <a:pPr lvl="2" indent="-228600">
              <a:spcAft>
                <a:spcPts val="600"/>
              </a:spcAft>
              <a:buFont typeface="+mj-lt"/>
              <a:buAutoNum type="alphaLcPeriod"/>
            </a:pPr>
            <a:r>
              <a:rPr lang="es-CL" sz="1100" dirty="0"/>
              <a:t>Toneladas por centímetro de inmersión: 19,70 toneladas.</a:t>
            </a:r>
          </a:p>
          <a:p>
            <a:pPr lvl="2" indent="-228600">
              <a:spcAft>
                <a:spcPts val="600"/>
              </a:spcAft>
              <a:buFont typeface="+mj-lt"/>
              <a:buAutoNum type="alphaLcPeriod"/>
            </a:pPr>
            <a:r>
              <a:rPr lang="es-CL" sz="1100" dirty="0"/>
              <a:t>Momento para cambiar de asiento en 1 cm: 152,5 toneladas por metro</a:t>
            </a:r>
          </a:p>
          <a:p>
            <a:pPr lvl="2" indent="-228600">
              <a:spcAft>
                <a:spcPts val="600"/>
              </a:spcAft>
              <a:buFont typeface="+mj-lt"/>
              <a:buAutoNum type="alphaLcPeriod"/>
            </a:pPr>
            <a:r>
              <a:rPr lang="es-CL" sz="1100" dirty="0"/>
              <a:t>LCF: 0,05 metros a proa de la cuaderna maestra.</a:t>
            </a:r>
          </a:p>
          <a:p>
            <a:pPr lvl="2" indent="-228600">
              <a:spcAft>
                <a:spcPts val="600"/>
              </a:spcAft>
              <a:buFont typeface="+mj-lt"/>
              <a:buAutoNum type="alphaLcPeriod"/>
            </a:pPr>
            <a:r>
              <a:rPr lang="es-CL" sz="1100" dirty="0"/>
              <a:t>LCB: 0,08 metros a proa de la cuaderna maestra</a:t>
            </a:r>
          </a:p>
          <a:p>
            <a:pPr indent="-228600">
              <a:spcAft>
                <a:spcPts val="600"/>
              </a:spcAft>
              <a:buFont typeface="Arial" panose="020B0604020202020204" pitchFamily="34" charset="0"/>
              <a:buChar char="•"/>
            </a:pPr>
            <a:r>
              <a:rPr lang="es-CL" sz="1100" dirty="0"/>
              <a:t>LCF y LCB son distancias medidas desde la cuaderna maestra.</a:t>
            </a:r>
          </a:p>
        </p:txBody>
      </p:sp>
      <p:sp>
        <p:nvSpPr>
          <p:cNvPr id="5" name="Marcador de fecha 4">
            <a:extLst>
              <a:ext uri="{FF2B5EF4-FFF2-40B4-BE49-F238E27FC236}">
                <a16:creationId xmlns:a16="http://schemas.microsoft.com/office/drawing/2014/main" id="{520EF386-3D4E-9BA2-EB6F-6BAAF4BFA485}"/>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AB1BF7B6-0351-4C67-B82E-74DB5C7D8F95}" type="datetime1">
              <a:rPr lang="en-US" smtClean="0"/>
              <a:pPr>
                <a:spcAft>
                  <a:spcPts val="600"/>
                </a:spcAft>
              </a:pPr>
              <a:t>3/12/2024</a:t>
            </a:fld>
            <a:endParaRPr lang="en-US" dirty="0"/>
          </a:p>
        </p:txBody>
      </p:sp>
      <p:sp>
        <p:nvSpPr>
          <p:cNvPr id="6" name="Marcador de pie de página 5">
            <a:extLst>
              <a:ext uri="{FF2B5EF4-FFF2-40B4-BE49-F238E27FC236}">
                <a16:creationId xmlns:a16="http://schemas.microsoft.com/office/drawing/2014/main" id="{678FFF25-48BC-CE46-0161-2FF18D9A8CCF}"/>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dirty="0" err="1">
                <a:solidFill>
                  <a:schemeClr val="tx1"/>
                </a:solidFill>
                <a:latin typeface="+mj-lt"/>
                <a:ea typeface="+mn-ea"/>
                <a:cs typeface="+mn-cs"/>
              </a:rPr>
              <a:t>Fundamentos</a:t>
            </a:r>
            <a:r>
              <a:rPr lang="en-US" kern="1200" dirty="0">
                <a:solidFill>
                  <a:schemeClr val="tx1"/>
                </a:solidFill>
                <a:latin typeface="+mj-lt"/>
                <a:ea typeface="+mn-ea"/>
                <a:cs typeface="+mn-cs"/>
              </a:rPr>
              <a:t> de </a:t>
            </a:r>
            <a:r>
              <a:rPr lang="en-US" kern="1200" dirty="0" err="1">
                <a:solidFill>
                  <a:schemeClr val="tx1"/>
                </a:solidFill>
                <a:latin typeface="+mj-lt"/>
                <a:ea typeface="+mn-ea"/>
                <a:cs typeface="+mn-cs"/>
              </a:rPr>
              <a:t>Estabildad</a:t>
            </a:r>
            <a:r>
              <a:rPr lang="en-US" kern="1200" dirty="0">
                <a:solidFill>
                  <a:schemeClr val="tx1"/>
                </a:solidFill>
                <a:latin typeface="+mj-lt"/>
                <a:ea typeface="+mn-ea"/>
                <a:cs typeface="+mn-cs"/>
              </a:rPr>
              <a:t> UT 1</a:t>
            </a:r>
          </a:p>
        </p:txBody>
      </p:sp>
      <p:sp>
        <p:nvSpPr>
          <p:cNvPr id="7" name="Marcador de número de diapositiva 6">
            <a:extLst>
              <a:ext uri="{FF2B5EF4-FFF2-40B4-BE49-F238E27FC236}">
                <a16:creationId xmlns:a16="http://schemas.microsoft.com/office/drawing/2014/main" id="{1397D98B-A568-0744-5739-DBFDE679EC74}"/>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40</a:t>
            </a:fld>
            <a:endParaRPr lang="en-US"/>
          </a:p>
        </p:txBody>
      </p:sp>
      <p:pic>
        <p:nvPicPr>
          <p:cNvPr id="2" name="Imagen 1">
            <a:extLst>
              <a:ext uri="{FF2B5EF4-FFF2-40B4-BE49-F238E27FC236}">
                <a16:creationId xmlns:a16="http://schemas.microsoft.com/office/drawing/2014/main" id="{F0179884-F367-47E8-3ACD-6EDE0AA4EFA4}"/>
              </a:ext>
            </a:extLst>
          </p:cNvPr>
          <p:cNvPicPr>
            <a:picLocks noChangeAspect="1"/>
          </p:cNvPicPr>
          <p:nvPr/>
        </p:nvPicPr>
        <p:blipFill>
          <a:blip r:embed="rId2"/>
          <a:stretch>
            <a:fillRect/>
          </a:stretch>
        </p:blipFill>
        <p:spPr>
          <a:xfrm>
            <a:off x="6515100" y="2331080"/>
            <a:ext cx="5576058" cy="3485036"/>
          </a:xfrm>
          <a:prstGeom prst="rect">
            <a:avLst/>
          </a:prstGeom>
        </p:spPr>
      </p:pic>
      <p:pic>
        <p:nvPicPr>
          <p:cNvPr id="10" name="Imagen 9">
            <a:extLst>
              <a:ext uri="{FF2B5EF4-FFF2-40B4-BE49-F238E27FC236}">
                <a16:creationId xmlns:a16="http://schemas.microsoft.com/office/drawing/2014/main" id="{AFAB6892-7D47-FBD7-3363-A9D543742D67}"/>
              </a:ext>
            </a:extLst>
          </p:cNvPr>
          <p:cNvPicPr>
            <a:picLocks noChangeAspect="1"/>
          </p:cNvPicPr>
          <p:nvPr/>
        </p:nvPicPr>
        <p:blipFill>
          <a:blip r:embed="rId3"/>
          <a:stretch>
            <a:fillRect/>
          </a:stretch>
        </p:blipFill>
        <p:spPr>
          <a:xfrm>
            <a:off x="7020560" y="909637"/>
            <a:ext cx="4076700" cy="968215"/>
          </a:xfrm>
          <a:prstGeom prst="rect">
            <a:avLst/>
          </a:prstGeom>
        </p:spPr>
      </p:pic>
      <p:cxnSp>
        <p:nvCxnSpPr>
          <p:cNvPr id="4" name="Conector recto 3">
            <a:extLst>
              <a:ext uri="{FF2B5EF4-FFF2-40B4-BE49-F238E27FC236}">
                <a16:creationId xmlns:a16="http://schemas.microsoft.com/office/drawing/2014/main" id="{9B1BA8E8-F230-E3D6-8170-81976CDAD742}"/>
              </a:ext>
            </a:extLst>
          </p:cNvPr>
          <p:cNvCxnSpPr/>
          <p:nvPr/>
        </p:nvCxnSpPr>
        <p:spPr>
          <a:xfrm>
            <a:off x="7337728" y="3580109"/>
            <a:ext cx="436865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9728F746-14E4-B6FC-0292-A51ABED6E1B7}"/>
              </a:ext>
            </a:extLst>
          </p:cNvPr>
          <p:cNvCxnSpPr>
            <a:cxnSpLocks/>
          </p:cNvCxnSpPr>
          <p:nvPr/>
        </p:nvCxnSpPr>
        <p:spPr>
          <a:xfrm>
            <a:off x="8317424" y="3605939"/>
            <a:ext cx="0" cy="1632488"/>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95AB73A1-726C-BD9C-E654-26F0D40E5D25}"/>
              </a:ext>
            </a:extLst>
          </p:cNvPr>
          <p:cNvCxnSpPr>
            <a:cxnSpLocks/>
          </p:cNvCxnSpPr>
          <p:nvPr/>
        </p:nvCxnSpPr>
        <p:spPr>
          <a:xfrm>
            <a:off x="9247322" y="3600773"/>
            <a:ext cx="0" cy="1146874"/>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6" name="Conector recto de flecha 15">
            <a:extLst>
              <a:ext uri="{FF2B5EF4-FFF2-40B4-BE49-F238E27FC236}">
                <a16:creationId xmlns:a16="http://schemas.microsoft.com/office/drawing/2014/main" id="{C9F68A14-A159-C4EF-D4C5-DEACA115105C}"/>
              </a:ext>
            </a:extLst>
          </p:cNvPr>
          <p:cNvCxnSpPr>
            <a:cxnSpLocks/>
          </p:cNvCxnSpPr>
          <p:nvPr/>
        </p:nvCxnSpPr>
        <p:spPr>
          <a:xfrm>
            <a:off x="10698997" y="3600773"/>
            <a:ext cx="0" cy="1369017"/>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56D9811F-7412-1E1F-94DC-9DE2466BB8CF}"/>
              </a:ext>
            </a:extLst>
          </p:cNvPr>
          <p:cNvCxnSpPr>
            <a:cxnSpLocks/>
          </p:cNvCxnSpPr>
          <p:nvPr/>
        </p:nvCxnSpPr>
        <p:spPr>
          <a:xfrm>
            <a:off x="11008963" y="3600773"/>
            <a:ext cx="0" cy="2133600"/>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a:extLst>
              <a:ext uri="{FF2B5EF4-FFF2-40B4-BE49-F238E27FC236}">
                <a16:creationId xmlns:a16="http://schemas.microsoft.com/office/drawing/2014/main" id="{03F4AC63-A4ED-B701-D942-5274B9D07925}"/>
              </a:ext>
            </a:extLst>
          </p:cNvPr>
          <p:cNvCxnSpPr>
            <a:cxnSpLocks/>
          </p:cNvCxnSpPr>
          <p:nvPr/>
        </p:nvCxnSpPr>
        <p:spPr>
          <a:xfrm flipH="1">
            <a:off x="11255189" y="3600773"/>
            <a:ext cx="15499" cy="1864963"/>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9431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animEffect transition="in" filter="fade">
                                      <p:cBhvr>
                                        <p:cTn id="7" dur="500"/>
                                        <p:tgtEl>
                                          <p:spTgt spid="12">
                                            <p:txEl>
                                              <p:pRg st="2" end="2"/>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fade">
                                      <p:cBhvr>
                                        <p:cTn id="16" dur="500"/>
                                        <p:tgtEl>
                                          <p:spTgt spid="12">
                                            <p:txEl>
                                              <p:pRg st="3" end="3"/>
                                            </p:txEl>
                                          </p:spTgt>
                                        </p:tgtEl>
                                      </p:cBhvr>
                                    </p:animEffect>
                                  </p:childTnLst>
                                </p:cTn>
                              </p:par>
                            </p:childTnLst>
                          </p:cTn>
                        </p:par>
                        <p:par>
                          <p:cTn id="17" fill="hold">
                            <p:stCondLst>
                              <p:cond delay="500"/>
                            </p:stCondLst>
                            <p:childTnLst>
                              <p:par>
                                <p:cTn id="18" presetID="17" presetClass="entr" presetSubtype="10"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p:cTn id="20" dur="500" fill="hold"/>
                                        <p:tgtEl>
                                          <p:spTgt spid="14"/>
                                        </p:tgtEl>
                                        <p:attrNameLst>
                                          <p:attrName>ppt_w</p:attrName>
                                        </p:attrNameLst>
                                      </p:cBhvr>
                                      <p:tavLst>
                                        <p:tav tm="0">
                                          <p:val>
                                            <p:fltVal val="0"/>
                                          </p:val>
                                        </p:tav>
                                        <p:tav tm="100000">
                                          <p:val>
                                            <p:strVal val="#ppt_w"/>
                                          </p:val>
                                        </p:tav>
                                      </p:tavLst>
                                    </p:anim>
                                    <p:anim calcmode="lin" valueType="num">
                                      <p:cBhvr>
                                        <p:cTn id="21" dur="5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2">
                                            <p:txEl>
                                              <p:pRg st="4" end="4"/>
                                            </p:txEl>
                                          </p:spTgt>
                                        </p:tgtEl>
                                        <p:attrNameLst>
                                          <p:attrName>style.visibility</p:attrName>
                                        </p:attrNameLst>
                                      </p:cBhvr>
                                      <p:to>
                                        <p:strVal val="visible"/>
                                      </p:to>
                                    </p:set>
                                    <p:animEffect transition="in" filter="fade">
                                      <p:cBhvr>
                                        <p:cTn id="26" dur="500"/>
                                        <p:tgtEl>
                                          <p:spTgt spid="12">
                                            <p:txEl>
                                              <p:pRg st="4" end="4"/>
                                            </p:txEl>
                                          </p:spTgt>
                                        </p:tgtEl>
                                      </p:cBhvr>
                                    </p:animEffect>
                                  </p:childTnLst>
                                </p:cTn>
                              </p:par>
                            </p:childTnLst>
                          </p:cTn>
                        </p:par>
                        <p:par>
                          <p:cTn id="27" fill="hold">
                            <p:stCondLst>
                              <p:cond delay="500"/>
                            </p:stCondLst>
                            <p:childTnLst>
                              <p:par>
                                <p:cTn id="28" presetID="17" presetClass="entr" presetSubtype="10"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2">
                                            <p:txEl>
                                              <p:pRg st="5" end="5"/>
                                            </p:txEl>
                                          </p:spTgt>
                                        </p:tgtEl>
                                        <p:attrNameLst>
                                          <p:attrName>style.visibility</p:attrName>
                                        </p:attrNameLst>
                                      </p:cBhvr>
                                      <p:to>
                                        <p:strVal val="visible"/>
                                      </p:to>
                                    </p:set>
                                    <p:animEffect transition="in" filter="fade">
                                      <p:cBhvr>
                                        <p:cTn id="36" dur="500"/>
                                        <p:tgtEl>
                                          <p:spTgt spid="12">
                                            <p:txEl>
                                              <p:pRg st="5" end="5"/>
                                            </p:txEl>
                                          </p:spTgt>
                                        </p:tgtEl>
                                      </p:cBhvr>
                                    </p:animEffect>
                                  </p:childTnLst>
                                </p:cTn>
                              </p:par>
                            </p:childTnLst>
                          </p:cTn>
                        </p:par>
                        <p:par>
                          <p:cTn id="37" fill="hold">
                            <p:stCondLst>
                              <p:cond delay="500"/>
                            </p:stCondLst>
                            <p:childTnLst>
                              <p:par>
                                <p:cTn id="38" presetID="17" presetClass="entr" presetSubtype="1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2">
                                            <p:txEl>
                                              <p:pRg st="6" end="6"/>
                                            </p:txEl>
                                          </p:spTgt>
                                        </p:tgtEl>
                                        <p:attrNameLst>
                                          <p:attrName>style.visibility</p:attrName>
                                        </p:attrNameLst>
                                      </p:cBhvr>
                                      <p:to>
                                        <p:strVal val="visible"/>
                                      </p:to>
                                    </p:set>
                                    <p:animEffect transition="in" filter="fade">
                                      <p:cBhvr>
                                        <p:cTn id="46" dur="500"/>
                                        <p:tgtEl>
                                          <p:spTgt spid="12">
                                            <p:txEl>
                                              <p:pRg st="6" end="6"/>
                                            </p:txEl>
                                          </p:spTgt>
                                        </p:tgtEl>
                                      </p:cBhvr>
                                    </p:animEffect>
                                  </p:childTnLst>
                                </p:cTn>
                              </p:par>
                            </p:childTnLst>
                          </p:cTn>
                        </p:par>
                        <p:par>
                          <p:cTn id="47" fill="hold">
                            <p:stCondLst>
                              <p:cond delay="500"/>
                            </p:stCondLst>
                            <p:childTnLst>
                              <p:par>
                                <p:cTn id="48" presetID="17" presetClass="entr" presetSubtype="10" fill="hold"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12">
                                            <p:txEl>
                                              <p:pRg st="7" end="7"/>
                                            </p:txEl>
                                          </p:spTgt>
                                        </p:tgtEl>
                                        <p:attrNameLst>
                                          <p:attrName>style.visibility</p:attrName>
                                        </p:attrNameLst>
                                      </p:cBhvr>
                                      <p:to>
                                        <p:strVal val="visible"/>
                                      </p:to>
                                    </p:set>
                                    <p:animEffect transition="in" filter="fade">
                                      <p:cBhvr>
                                        <p:cTn id="56" dur="500"/>
                                        <p:tgtEl>
                                          <p:spTgt spid="12">
                                            <p:txEl>
                                              <p:pRg st="7" end="7"/>
                                            </p:txEl>
                                          </p:spTgt>
                                        </p:tgtEl>
                                      </p:cBhvr>
                                    </p:animEffect>
                                  </p:childTnLst>
                                </p:cTn>
                              </p:par>
                            </p:childTnLst>
                          </p:cTn>
                        </p:par>
                        <p:par>
                          <p:cTn id="57" fill="hold">
                            <p:stCondLst>
                              <p:cond delay="500"/>
                            </p:stCondLst>
                            <p:childTnLst>
                              <p:par>
                                <p:cTn id="58" presetID="17" presetClass="entr" presetSubtype="10" fill="hold"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p:cTn id="60" dur="500" fill="hold"/>
                                        <p:tgtEl>
                                          <p:spTgt spid="24"/>
                                        </p:tgtEl>
                                        <p:attrNameLst>
                                          <p:attrName>ppt_w</p:attrName>
                                        </p:attrNameLst>
                                      </p:cBhvr>
                                      <p:tavLst>
                                        <p:tav tm="0">
                                          <p:val>
                                            <p:fltVal val="0"/>
                                          </p:val>
                                        </p:tav>
                                        <p:tav tm="100000">
                                          <p:val>
                                            <p:strVal val="#ppt_w"/>
                                          </p:val>
                                        </p:tav>
                                      </p:tavLst>
                                    </p:anim>
                                    <p:anim calcmode="lin" valueType="num">
                                      <p:cBhvr>
                                        <p:cTn id="61" dur="500" fill="hold"/>
                                        <p:tgtEl>
                                          <p:spTgt spid="24"/>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2">
                                            <p:txEl>
                                              <p:pRg st="8" end="8"/>
                                            </p:txEl>
                                          </p:spTgt>
                                        </p:tgtEl>
                                        <p:attrNameLst>
                                          <p:attrName>style.visibility</p:attrName>
                                        </p:attrNameLst>
                                      </p:cBhvr>
                                      <p:to>
                                        <p:strVal val="visible"/>
                                      </p:to>
                                    </p:set>
                                    <p:animEffect transition="in" filter="fade">
                                      <p:cBhvr>
                                        <p:cTn id="66" dur="500"/>
                                        <p:tgtEl>
                                          <p:spTgt spid="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0DB53C-A68C-7D51-3862-D942F7A47BB0}"/>
              </a:ext>
            </a:extLst>
          </p:cNvPr>
          <p:cNvSpPr>
            <a:spLocks noGrp="1"/>
          </p:cNvSpPr>
          <p:nvPr>
            <p:ph type="title"/>
          </p:nvPr>
        </p:nvSpPr>
        <p:spPr/>
        <p:txBody>
          <a:bodyPr>
            <a:normAutofit/>
          </a:bodyPr>
          <a:lstStyle/>
          <a:p>
            <a:r>
              <a:rPr lang="es-ES" dirty="0"/>
              <a:t>Uso de curvas cruzadas</a:t>
            </a:r>
            <a:br>
              <a:rPr lang="es-ES" dirty="0"/>
            </a:br>
            <a:r>
              <a:rPr lang="es-ES" sz="4000" dirty="0"/>
              <a:t>Desplazamiento</a:t>
            </a:r>
            <a:endParaRPr lang="es-CL" dirty="0"/>
          </a:p>
        </p:txBody>
      </p:sp>
      <p:sp>
        <p:nvSpPr>
          <p:cNvPr id="3" name="Marcador de contenido 2">
            <a:extLst>
              <a:ext uri="{FF2B5EF4-FFF2-40B4-BE49-F238E27FC236}">
                <a16:creationId xmlns:a16="http://schemas.microsoft.com/office/drawing/2014/main" id="{BDB93AC9-6951-10BE-EA4A-C32ED49389D3}"/>
              </a:ext>
            </a:extLst>
          </p:cNvPr>
          <p:cNvSpPr>
            <a:spLocks noGrp="1"/>
          </p:cNvSpPr>
          <p:nvPr>
            <p:ph idx="1"/>
          </p:nvPr>
        </p:nvSpPr>
        <p:spPr/>
        <p:txBody>
          <a:bodyPr/>
          <a:lstStyle/>
          <a:p>
            <a:endParaRPr lang="es-CL" dirty="0"/>
          </a:p>
        </p:txBody>
      </p:sp>
      <p:sp>
        <p:nvSpPr>
          <p:cNvPr id="4" name="Marcador de fecha 3">
            <a:extLst>
              <a:ext uri="{FF2B5EF4-FFF2-40B4-BE49-F238E27FC236}">
                <a16:creationId xmlns:a16="http://schemas.microsoft.com/office/drawing/2014/main" id="{01427EE2-E652-A1CB-66CA-1FA16FD70B00}"/>
              </a:ext>
            </a:extLst>
          </p:cNvPr>
          <p:cNvSpPr>
            <a:spLocks noGrp="1"/>
          </p:cNvSpPr>
          <p:nvPr>
            <p:ph type="dt" sz="half" idx="10"/>
          </p:nvPr>
        </p:nvSpPr>
        <p:spPr/>
        <p:txBody>
          <a:bodyPr/>
          <a:lstStyle/>
          <a:p>
            <a:fld id="{2EEBA433-B0FC-4449-B922-8D526B0D74C0}" type="datetime1">
              <a:rPr lang="es-CL" smtClean="0"/>
              <a:t>12-03-2024</a:t>
            </a:fld>
            <a:endParaRPr lang="en-US"/>
          </a:p>
        </p:txBody>
      </p:sp>
      <p:sp>
        <p:nvSpPr>
          <p:cNvPr id="5" name="Marcador de pie de página 4">
            <a:extLst>
              <a:ext uri="{FF2B5EF4-FFF2-40B4-BE49-F238E27FC236}">
                <a16:creationId xmlns:a16="http://schemas.microsoft.com/office/drawing/2014/main" id="{8432B88F-4F6E-1743-D138-45A750D06CA7}"/>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93893646-B1B5-DAEF-4108-9A5F18A521E0}"/>
              </a:ext>
            </a:extLst>
          </p:cNvPr>
          <p:cNvSpPr>
            <a:spLocks noGrp="1"/>
          </p:cNvSpPr>
          <p:nvPr>
            <p:ph type="sldNum" sz="quarter" idx="12"/>
          </p:nvPr>
        </p:nvSpPr>
        <p:spPr/>
        <p:txBody>
          <a:bodyPr/>
          <a:lstStyle/>
          <a:p>
            <a:fld id="{87E7843D-FF13-4365-9478-9625B70A2705}" type="slidenum">
              <a:rPr lang="en-US" smtClean="0"/>
              <a:t>41</a:t>
            </a:fld>
            <a:endParaRPr lang="en-US"/>
          </a:p>
        </p:txBody>
      </p:sp>
      <p:pic>
        <p:nvPicPr>
          <p:cNvPr id="8" name="6 Marcador de contenido" descr="CurvasCarenaDerecha.png">
            <a:extLst>
              <a:ext uri="{FF2B5EF4-FFF2-40B4-BE49-F238E27FC236}">
                <a16:creationId xmlns:a16="http://schemas.microsoft.com/office/drawing/2014/main" id="{4EE5B4ED-BEDB-D696-D6E3-2A6D1E848364}"/>
              </a:ext>
            </a:extLst>
          </p:cNvPr>
          <p:cNvPicPr>
            <a:picLocks noChangeAspect="1"/>
          </p:cNvPicPr>
          <p:nvPr/>
        </p:nvPicPr>
        <p:blipFill>
          <a:blip r:embed="rId2"/>
          <a:stretch>
            <a:fillRect/>
          </a:stretch>
        </p:blipFill>
        <p:spPr>
          <a:xfrm>
            <a:off x="1981200" y="2187417"/>
            <a:ext cx="8229600" cy="4401879"/>
          </a:xfrm>
          <a:prstGeom prst="rect">
            <a:avLst/>
          </a:prstGeom>
        </p:spPr>
      </p:pic>
      <p:sp>
        <p:nvSpPr>
          <p:cNvPr id="9" name="7 CuadroTexto">
            <a:extLst>
              <a:ext uri="{FF2B5EF4-FFF2-40B4-BE49-F238E27FC236}">
                <a16:creationId xmlns:a16="http://schemas.microsoft.com/office/drawing/2014/main" id="{CBA036AD-C0C5-CE50-E929-6102675E1662}"/>
              </a:ext>
            </a:extLst>
          </p:cNvPr>
          <p:cNvSpPr txBox="1"/>
          <p:nvPr/>
        </p:nvSpPr>
        <p:spPr>
          <a:xfrm>
            <a:off x="3024166" y="2078845"/>
            <a:ext cx="3571900" cy="307777"/>
          </a:xfrm>
          <a:prstGeom prst="rect">
            <a:avLst/>
          </a:prstGeom>
          <a:solidFill>
            <a:schemeClr val="bg1"/>
          </a:solidFill>
        </p:spPr>
        <p:txBody>
          <a:bodyPr wrap="square" rtlCol="0">
            <a:spAutoFit/>
          </a:bodyPr>
          <a:lstStyle/>
          <a:p>
            <a:r>
              <a:rPr lang="es-CL" sz="1400" dirty="0"/>
              <a:t>Curvas de carena adrizada</a:t>
            </a:r>
          </a:p>
        </p:txBody>
      </p:sp>
      <p:cxnSp>
        <p:nvCxnSpPr>
          <p:cNvPr id="10" name="12 Conector recto de flecha">
            <a:extLst>
              <a:ext uri="{FF2B5EF4-FFF2-40B4-BE49-F238E27FC236}">
                <a16:creationId xmlns:a16="http://schemas.microsoft.com/office/drawing/2014/main" id="{D3D9FCE4-E382-A9C4-6ACC-406DEE73E078}"/>
              </a:ext>
            </a:extLst>
          </p:cNvPr>
          <p:cNvCxnSpPr/>
          <p:nvPr/>
        </p:nvCxnSpPr>
        <p:spPr>
          <a:xfrm>
            <a:off x="2333602" y="4287551"/>
            <a:ext cx="3262333" cy="1588"/>
          </a:xfrm>
          <a:prstGeom prst="straightConnector1">
            <a:avLst/>
          </a:prstGeom>
          <a:ln w="317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18 CuadroTexto">
            <a:extLst>
              <a:ext uri="{FF2B5EF4-FFF2-40B4-BE49-F238E27FC236}">
                <a16:creationId xmlns:a16="http://schemas.microsoft.com/office/drawing/2014/main" id="{8F24869E-340C-C735-6EE2-B6E2FC6C6D46}"/>
              </a:ext>
            </a:extLst>
          </p:cNvPr>
          <p:cNvSpPr txBox="1"/>
          <p:nvPr/>
        </p:nvSpPr>
        <p:spPr>
          <a:xfrm>
            <a:off x="1828766" y="4201824"/>
            <a:ext cx="481021" cy="184666"/>
          </a:xfrm>
          <a:prstGeom prst="rect">
            <a:avLst/>
          </a:prstGeom>
          <a:solidFill>
            <a:schemeClr val="accent1"/>
          </a:solidFill>
        </p:spPr>
        <p:txBody>
          <a:bodyPr wrap="square" rtlCol="0">
            <a:spAutoFit/>
          </a:bodyPr>
          <a:lstStyle/>
          <a:p>
            <a:r>
              <a:rPr lang="es-CL" sz="600" dirty="0">
                <a:solidFill>
                  <a:schemeClr val="bg1"/>
                </a:solidFill>
              </a:rPr>
              <a:t>3,4 </a:t>
            </a:r>
            <a:r>
              <a:rPr lang="es-CL" sz="600" dirty="0" err="1">
                <a:solidFill>
                  <a:schemeClr val="bg1"/>
                </a:solidFill>
              </a:rPr>
              <a:t>mt</a:t>
            </a:r>
            <a:endParaRPr lang="es-CL" sz="600" dirty="0">
              <a:solidFill>
                <a:schemeClr val="bg1"/>
              </a:solidFill>
            </a:endParaRPr>
          </a:p>
        </p:txBody>
      </p:sp>
      <p:cxnSp>
        <p:nvCxnSpPr>
          <p:cNvPr id="12" name="20 Conector recto de flecha">
            <a:extLst>
              <a:ext uri="{FF2B5EF4-FFF2-40B4-BE49-F238E27FC236}">
                <a16:creationId xmlns:a16="http://schemas.microsoft.com/office/drawing/2014/main" id="{52955614-E189-33F0-C82A-44F33E81E7B4}"/>
              </a:ext>
            </a:extLst>
          </p:cNvPr>
          <p:cNvCxnSpPr/>
          <p:nvPr/>
        </p:nvCxnSpPr>
        <p:spPr>
          <a:xfrm rot="5400000" flipH="1" flipV="1">
            <a:off x="4731537" y="3394581"/>
            <a:ext cx="1790710" cy="4752"/>
          </a:xfrm>
          <a:prstGeom prst="straightConnector1">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13" name="22 CuadroTexto">
            <a:extLst>
              <a:ext uri="{FF2B5EF4-FFF2-40B4-BE49-F238E27FC236}">
                <a16:creationId xmlns:a16="http://schemas.microsoft.com/office/drawing/2014/main" id="{786C4609-1495-76D3-D04B-DEC8B7707E1C}"/>
              </a:ext>
            </a:extLst>
          </p:cNvPr>
          <p:cNvSpPr txBox="1"/>
          <p:nvPr/>
        </p:nvSpPr>
        <p:spPr>
          <a:xfrm>
            <a:off x="5238744" y="2287287"/>
            <a:ext cx="500066" cy="184666"/>
          </a:xfrm>
          <a:prstGeom prst="rect">
            <a:avLst/>
          </a:prstGeom>
          <a:solidFill>
            <a:schemeClr val="accent1"/>
          </a:solidFill>
        </p:spPr>
        <p:txBody>
          <a:bodyPr wrap="square" rtlCol="0">
            <a:spAutoFit/>
          </a:bodyPr>
          <a:lstStyle/>
          <a:p>
            <a:r>
              <a:rPr lang="es-CL" sz="600" dirty="0">
                <a:solidFill>
                  <a:schemeClr val="bg1"/>
                </a:solidFill>
              </a:rPr>
              <a:t>24 cm</a:t>
            </a:r>
          </a:p>
        </p:txBody>
      </p:sp>
      <p:sp>
        <p:nvSpPr>
          <p:cNvPr id="14" name="23 CuadroTexto">
            <a:extLst>
              <a:ext uri="{FF2B5EF4-FFF2-40B4-BE49-F238E27FC236}">
                <a16:creationId xmlns:a16="http://schemas.microsoft.com/office/drawing/2014/main" id="{748A683E-1804-C23D-5A82-7DC9A57DD593}"/>
              </a:ext>
            </a:extLst>
          </p:cNvPr>
          <p:cNvSpPr txBox="1"/>
          <p:nvPr/>
        </p:nvSpPr>
        <p:spPr>
          <a:xfrm>
            <a:off x="3167042" y="3644610"/>
            <a:ext cx="2143140" cy="246221"/>
          </a:xfrm>
          <a:prstGeom prst="rect">
            <a:avLst/>
          </a:prstGeom>
          <a:solidFill>
            <a:schemeClr val="accent1"/>
          </a:solidFill>
        </p:spPr>
        <p:txBody>
          <a:bodyPr wrap="square" rtlCol="0">
            <a:spAutoFit/>
          </a:bodyPr>
          <a:lstStyle/>
          <a:p>
            <a:r>
              <a:rPr lang="es-CL" sz="1000" dirty="0">
                <a:solidFill>
                  <a:schemeClr val="bg1"/>
                </a:solidFill>
              </a:rPr>
              <a:t>24 cm x 200 t = 4.800 </a:t>
            </a:r>
            <a:r>
              <a:rPr lang="es-CL" sz="1000" dirty="0" err="1">
                <a:solidFill>
                  <a:schemeClr val="bg1"/>
                </a:solidFill>
              </a:rPr>
              <a:t>Tons</a:t>
            </a:r>
            <a:r>
              <a:rPr lang="es-CL" sz="1000" dirty="0">
                <a:solidFill>
                  <a:schemeClr val="bg1"/>
                </a:solidFill>
              </a:rPr>
              <a:t> </a:t>
            </a:r>
          </a:p>
        </p:txBody>
      </p:sp>
      <p:sp>
        <p:nvSpPr>
          <p:cNvPr id="15" name="26 Elipse">
            <a:extLst>
              <a:ext uri="{FF2B5EF4-FFF2-40B4-BE49-F238E27FC236}">
                <a16:creationId xmlns:a16="http://schemas.microsoft.com/office/drawing/2014/main" id="{F3EB4005-4E6B-885C-BE7E-5C6B0E46FADB}"/>
              </a:ext>
            </a:extLst>
          </p:cNvPr>
          <p:cNvSpPr/>
          <p:nvPr/>
        </p:nvSpPr>
        <p:spPr>
          <a:xfrm>
            <a:off x="2238348" y="6287815"/>
            <a:ext cx="3857652" cy="35719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8 Elipse">
            <a:extLst>
              <a:ext uri="{FF2B5EF4-FFF2-40B4-BE49-F238E27FC236}">
                <a16:creationId xmlns:a16="http://schemas.microsoft.com/office/drawing/2014/main" id="{FD5112D5-1135-E1EE-36AA-CFD287C4B966}"/>
              </a:ext>
            </a:extLst>
          </p:cNvPr>
          <p:cNvSpPr/>
          <p:nvPr/>
        </p:nvSpPr>
        <p:spPr>
          <a:xfrm rot="20076089">
            <a:off x="3558728" y="3016530"/>
            <a:ext cx="6357982" cy="127189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61209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0.70"/>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childTnLst>
                          </p:cTn>
                        </p:par>
                        <p:par>
                          <p:cTn id="17" fill="hold">
                            <p:stCondLst>
                              <p:cond delay="1000"/>
                            </p:stCondLst>
                            <p:childTnLst>
                              <p:par>
                                <p:cTn id="18" presetID="55" presetClass="entr" presetSubtype="0" fill="hold" nodeType="afterEffect">
                                  <p:stCondLst>
                                    <p:cond delay="20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1000" fill="hold"/>
                                        <p:tgtEl>
                                          <p:spTgt spid="10"/>
                                        </p:tgtEl>
                                        <p:attrNameLst>
                                          <p:attrName>ppt_w</p:attrName>
                                        </p:attrNameLst>
                                      </p:cBhvr>
                                      <p:tavLst>
                                        <p:tav tm="0">
                                          <p:val>
                                            <p:strVal val="#ppt_w*0.70"/>
                                          </p:val>
                                        </p:tav>
                                        <p:tav tm="100000">
                                          <p:val>
                                            <p:strVal val="#ppt_w"/>
                                          </p:val>
                                        </p:tav>
                                      </p:tavLst>
                                    </p:anim>
                                    <p:anim calcmode="lin" valueType="num">
                                      <p:cBhvr>
                                        <p:cTn id="21" dur="1000" fill="hold"/>
                                        <p:tgtEl>
                                          <p:spTgt spid="10"/>
                                        </p:tgtEl>
                                        <p:attrNameLst>
                                          <p:attrName>ppt_h</p:attrName>
                                        </p:attrNameLst>
                                      </p:cBhvr>
                                      <p:tavLst>
                                        <p:tav tm="0">
                                          <p:val>
                                            <p:strVal val="#ppt_h"/>
                                          </p:val>
                                        </p:tav>
                                        <p:tav tm="100000">
                                          <p:val>
                                            <p:strVal val="#ppt_h"/>
                                          </p:val>
                                        </p:tav>
                                      </p:tavLst>
                                    </p:anim>
                                    <p:animEffect transition="in" filter="fade">
                                      <p:cBhvr>
                                        <p:cTn id="22" dur="1000"/>
                                        <p:tgtEl>
                                          <p:spTgt spid="10"/>
                                        </p:tgtEl>
                                      </p:cBhvr>
                                    </p:animEffect>
                                  </p:childTnLst>
                                </p:cTn>
                              </p:par>
                            </p:childTnLst>
                          </p:cTn>
                        </p:par>
                        <p:par>
                          <p:cTn id="23" fill="hold">
                            <p:stCondLst>
                              <p:cond delay="4000"/>
                            </p:stCondLst>
                            <p:childTnLst>
                              <p:par>
                                <p:cTn id="24" presetID="55" presetClass="entr" presetSubtype="0" fill="hold" nodeType="afterEffect">
                                  <p:stCondLst>
                                    <p:cond delay="20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000" fill="hold"/>
                                        <p:tgtEl>
                                          <p:spTgt spid="12"/>
                                        </p:tgtEl>
                                        <p:attrNameLst>
                                          <p:attrName>ppt_w</p:attrName>
                                        </p:attrNameLst>
                                      </p:cBhvr>
                                      <p:tavLst>
                                        <p:tav tm="0">
                                          <p:val>
                                            <p:strVal val="#ppt_w*0.70"/>
                                          </p:val>
                                        </p:tav>
                                        <p:tav tm="100000">
                                          <p:val>
                                            <p:strVal val="#ppt_w"/>
                                          </p:val>
                                        </p:tav>
                                      </p:tavLst>
                                    </p:anim>
                                    <p:anim calcmode="lin" valueType="num">
                                      <p:cBhvr>
                                        <p:cTn id="27" dur="1000" fill="hold"/>
                                        <p:tgtEl>
                                          <p:spTgt spid="12"/>
                                        </p:tgtEl>
                                        <p:attrNameLst>
                                          <p:attrName>ppt_h</p:attrName>
                                        </p:attrNameLst>
                                      </p:cBhvr>
                                      <p:tavLst>
                                        <p:tav tm="0">
                                          <p:val>
                                            <p:strVal val="#ppt_h"/>
                                          </p:val>
                                        </p:tav>
                                        <p:tav tm="100000">
                                          <p:val>
                                            <p:strVal val="#ppt_h"/>
                                          </p:val>
                                        </p:tav>
                                      </p:tavLst>
                                    </p:anim>
                                    <p:animEffect transition="in" filter="fade">
                                      <p:cBhvr>
                                        <p:cTn id="28" dur="1000"/>
                                        <p:tgtEl>
                                          <p:spTgt spid="12"/>
                                        </p:tgtEl>
                                      </p:cBhvr>
                                    </p:animEffect>
                                  </p:childTnLst>
                                </p:cTn>
                              </p:par>
                            </p:childTnLst>
                          </p:cTn>
                        </p:par>
                        <p:par>
                          <p:cTn id="29" fill="hold">
                            <p:stCondLst>
                              <p:cond delay="7000"/>
                            </p:stCondLst>
                            <p:childTnLst>
                              <p:par>
                                <p:cTn id="30" presetID="55" presetClass="entr" presetSubtype="0" fill="hold" grpId="0" nodeType="afterEffect">
                                  <p:stCondLst>
                                    <p:cond delay="2000"/>
                                  </p:stCondLst>
                                  <p:childTnLst>
                                    <p:set>
                                      <p:cBhvr>
                                        <p:cTn id="31" dur="1" fill="hold">
                                          <p:stCondLst>
                                            <p:cond delay="0"/>
                                          </p:stCondLst>
                                        </p:cTn>
                                        <p:tgtEl>
                                          <p:spTgt spid="13"/>
                                        </p:tgtEl>
                                        <p:attrNameLst>
                                          <p:attrName>style.visibility</p:attrName>
                                        </p:attrNameLst>
                                      </p:cBhvr>
                                      <p:to>
                                        <p:strVal val="visible"/>
                                      </p:to>
                                    </p:set>
                                    <p:anim calcmode="lin" valueType="num">
                                      <p:cBhvr>
                                        <p:cTn id="32" dur="1000" fill="hold"/>
                                        <p:tgtEl>
                                          <p:spTgt spid="13"/>
                                        </p:tgtEl>
                                        <p:attrNameLst>
                                          <p:attrName>ppt_w</p:attrName>
                                        </p:attrNameLst>
                                      </p:cBhvr>
                                      <p:tavLst>
                                        <p:tav tm="0">
                                          <p:val>
                                            <p:strVal val="#ppt_w*0.70"/>
                                          </p:val>
                                        </p:tav>
                                        <p:tav tm="100000">
                                          <p:val>
                                            <p:strVal val="#ppt_w"/>
                                          </p:val>
                                        </p:tav>
                                      </p:tavLst>
                                    </p:anim>
                                    <p:anim calcmode="lin" valueType="num">
                                      <p:cBhvr>
                                        <p:cTn id="33" dur="1000" fill="hold"/>
                                        <p:tgtEl>
                                          <p:spTgt spid="13"/>
                                        </p:tgtEl>
                                        <p:attrNameLst>
                                          <p:attrName>ppt_h</p:attrName>
                                        </p:attrNameLst>
                                      </p:cBhvr>
                                      <p:tavLst>
                                        <p:tav tm="0">
                                          <p:val>
                                            <p:strVal val="#ppt_h"/>
                                          </p:val>
                                        </p:tav>
                                        <p:tav tm="100000">
                                          <p:val>
                                            <p:strVal val="#ppt_h"/>
                                          </p:val>
                                        </p:tav>
                                      </p:tavLst>
                                    </p:anim>
                                    <p:animEffect transition="in" filter="fade">
                                      <p:cBhvr>
                                        <p:cTn id="34" dur="1000"/>
                                        <p:tgtEl>
                                          <p:spTgt spid="13"/>
                                        </p:tgtEl>
                                      </p:cBhvr>
                                    </p:animEffect>
                                  </p:childTnLst>
                                </p:cTn>
                              </p:par>
                            </p:childTnLst>
                          </p:cTn>
                        </p:par>
                        <p:par>
                          <p:cTn id="35" fill="hold">
                            <p:stCondLst>
                              <p:cond delay="10000"/>
                            </p:stCondLst>
                            <p:childTnLst>
                              <p:par>
                                <p:cTn id="36" presetID="55" presetClass="entr" presetSubtype="0" fill="hold" grpId="0" nodeType="afterEffect">
                                  <p:stCondLst>
                                    <p:cond delay="20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childTnLst>
                          </p:cTn>
                        </p:par>
                        <p:par>
                          <p:cTn id="41" fill="hold">
                            <p:stCondLst>
                              <p:cond delay="13000"/>
                            </p:stCondLst>
                            <p:childTnLst>
                              <p:par>
                                <p:cTn id="42" presetID="55" presetClass="entr" presetSubtype="0" fill="hold" grpId="0" nodeType="afterEffect">
                                  <p:stCondLst>
                                    <p:cond delay="2000"/>
                                  </p:stCondLst>
                                  <p:childTnLst>
                                    <p:set>
                                      <p:cBhvr>
                                        <p:cTn id="43" dur="1" fill="hold">
                                          <p:stCondLst>
                                            <p:cond delay="0"/>
                                          </p:stCondLst>
                                        </p:cTn>
                                        <p:tgtEl>
                                          <p:spTgt spid="14"/>
                                        </p:tgtEl>
                                        <p:attrNameLst>
                                          <p:attrName>style.visibility</p:attrName>
                                        </p:attrNameLst>
                                      </p:cBhvr>
                                      <p:to>
                                        <p:strVal val="visible"/>
                                      </p:to>
                                    </p:set>
                                    <p:anim calcmode="lin" valueType="num">
                                      <p:cBhvr>
                                        <p:cTn id="44" dur="1000" fill="hold"/>
                                        <p:tgtEl>
                                          <p:spTgt spid="14"/>
                                        </p:tgtEl>
                                        <p:attrNameLst>
                                          <p:attrName>ppt_w</p:attrName>
                                        </p:attrNameLst>
                                      </p:cBhvr>
                                      <p:tavLst>
                                        <p:tav tm="0">
                                          <p:val>
                                            <p:strVal val="#ppt_w*0.70"/>
                                          </p:val>
                                        </p:tav>
                                        <p:tav tm="100000">
                                          <p:val>
                                            <p:strVal val="#ppt_w"/>
                                          </p:val>
                                        </p:tav>
                                      </p:tavLst>
                                    </p:anim>
                                    <p:anim calcmode="lin" valueType="num">
                                      <p:cBhvr>
                                        <p:cTn id="45" dur="1000" fill="hold"/>
                                        <p:tgtEl>
                                          <p:spTgt spid="14"/>
                                        </p:tgtEl>
                                        <p:attrNameLst>
                                          <p:attrName>ppt_h</p:attrName>
                                        </p:attrNameLst>
                                      </p:cBhvr>
                                      <p:tavLst>
                                        <p:tav tm="0">
                                          <p:val>
                                            <p:strVal val="#ppt_h"/>
                                          </p:val>
                                        </p:tav>
                                        <p:tav tm="100000">
                                          <p:val>
                                            <p:strVal val="#ppt_h"/>
                                          </p:val>
                                        </p:tav>
                                      </p:tavLst>
                                    </p:anim>
                                    <p:animEffect transition="in" filter="fade">
                                      <p:cBhvr>
                                        <p:cTn id="4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8BE64125-419B-4208-AEA5-3A6CC986F841}" type="slidenum">
              <a:rPr lang="es-ES"/>
              <a:pPr/>
              <a:t>42</a:t>
            </a:fld>
            <a:endParaRPr lang="es-ES"/>
          </a:p>
        </p:txBody>
      </p:sp>
      <p:sp>
        <p:nvSpPr>
          <p:cNvPr id="52226"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52227" name="Rectangle 3"/>
          <p:cNvSpPr>
            <a:spLocks noGrp="1" noChangeArrowheads="1"/>
          </p:cNvSpPr>
          <p:nvPr>
            <p:ph type="body" idx="1"/>
          </p:nvPr>
        </p:nvSpPr>
        <p:spPr/>
        <p:txBody>
          <a:bodyPr/>
          <a:lstStyle/>
          <a:p>
            <a:pPr marL="609600" indent="-609600">
              <a:lnSpc>
                <a:spcPct val="90000"/>
              </a:lnSpc>
              <a:buFontTx/>
              <a:buAutoNum type="arabicPeriod"/>
            </a:pPr>
            <a:r>
              <a:rPr lang="es-ES" sz="1900"/>
              <a:t>Un tambor cilíndrico de masa 14 kg cuando está vacío, tiene un largo de 75 cm, y un diámetro de 60 cm. Encontrar su calado en agua de mar, cuando ha sido llenado con 200 l de kerosén de densidad relativa 0,63. </a:t>
            </a:r>
          </a:p>
          <a:p>
            <a:pPr marL="609600" indent="-609600">
              <a:lnSpc>
                <a:spcPct val="90000"/>
              </a:lnSpc>
              <a:buFontTx/>
              <a:buAutoNum type="arabicPeriod"/>
            </a:pPr>
            <a:r>
              <a:rPr lang="es-ES" sz="1900"/>
              <a:t>Un cubo de madera de densidad relativa 0,81 tiene lados de 30 cm de largo. Si se coloca una masa de 2 kg es su parte superior, con el centro de gravedad verticalmente sobre el del cubo, encontrar su calado en agua de mar.</a:t>
            </a:r>
          </a:p>
          <a:p>
            <a:pPr marL="609600" indent="-609600">
              <a:lnSpc>
                <a:spcPct val="90000"/>
              </a:lnSpc>
              <a:buFontTx/>
              <a:buAutoNum type="arabicPeriod"/>
            </a:pPr>
            <a:r>
              <a:rPr lang="es-ES" sz="1900"/>
              <a:t>Un estanque rectangular (3 m x 1,2 m x 0,6 m) que no tiene cubierta superior (está abierto), está flotando en agua dulce con un calado de 15 cm. Calcular la mínima cantidad de agua dulce con que se puede cargar antes de que se hunda.</a:t>
            </a:r>
          </a:p>
          <a:p>
            <a:pPr marL="609600" indent="-609600">
              <a:lnSpc>
                <a:spcPct val="90000"/>
              </a:lnSpc>
              <a:buFontTx/>
              <a:buAutoNum type="arabicPeriod"/>
            </a:pPr>
            <a:r>
              <a:rPr lang="es-ES" sz="1900"/>
              <a:t>Una boya de salvataje cilíndrica de 5 m de largo, 2,4 metros de diámetro está flotando sobre su quilla con el eje longitudinal paralelo a la línea de agua. Encontrar la fuerza de levante que produce cuando se encuentra totalmente sumergida. </a:t>
            </a:r>
          </a:p>
        </p:txBody>
      </p:sp>
      <p:sp>
        <p:nvSpPr>
          <p:cNvPr id="2" name="Marcador de fecha 1">
            <a:extLst>
              <a:ext uri="{FF2B5EF4-FFF2-40B4-BE49-F238E27FC236}">
                <a16:creationId xmlns:a16="http://schemas.microsoft.com/office/drawing/2014/main" id="{93F3E064-9F2A-24C5-74C3-64C87596706B}"/>
              </a:ext>
            </a:extLst>
          </p:cNvPr>
          <p:cNvSpPr>
            <a:spLocks noGrp="1"/>
          </p:cNvSpPr>
          <p:nvPr>
            <p:ph type="dt" sz="half" idx="10"/>
          </p:nvPr>
        </p:nvSpPr>
        <p:spPr/>
        <p:txBody>
          <a:bodyPr/>
          <a:lstStyle/>
          <a:p>
            <a:fld id="{FC0CC2B1-04DB-4630-8235-1E66ACC68072}" type="datetime1">
              <a:rPr lang="es-CL" smtClean="0"/>
              <a:t>12-03-2024</a:t>
            </a:fld>
            <a:endParaRPr lang="en-US"/>
          </a:p>
        </p:txBody>
      </p:sp>
      <p:sp>
        <p:nvSpPr>
          <p:cNvPr id="3" name="Marcador de pie de página 2">
            <a:extLst>
              <a:ext uri="{FF2B5EF4-FFF2-40B4-BE49-F238E27FC236}">
                <a16:creationId xmlns:a16="http://schemas.microsoft.com/office/drawing/2014/main" id="{A7C6A803-49F2-A086-CDBE-55C49DEF8D22}"/>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18C054DA-A7B3-45E4-84C6-A98468553FC8}" type="slidenum">
              <a:rPr lang="es-ES"/>
              <a:pPr/>
              <a:t>43</a:t>
            </a:fld>
            <a:endParaRPr lang="es-ES"/>
          </a:p>
        </p:txBody>
      </p:sp>
      <p:sp>
        <p:nvSpPr>
          <p:cNvPr id="54274"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54275" name="Rectangle 3"/>
          <p:cNvSpPr>
            <a:spLocks noGrp="1" noChangeArrowheads="1"/>
          </p:cNvSpPr>
          <p:nvPr>
            <p:ph type="body" idx="1"/>
          </p:nvPr>
        </p:nvSpPr>
        <p:spPr/>
        <p:txBody>
          <a:bodyPr/>
          <a:lstStyle/>
          <a:p>
            <a:pPr marL="609600" indent="-609600">
              <a:lnSpc>
                <a:spcPct val="90000"/>
              </a:lnSpc>
              <a:buFontTx/>
              <a:buAutoNum type="arabicPeriod" startAt="5"/>
            </a:pPr>
            <a:r>
              <a:rPr lang="es-ES" sz="1900" dirty="0"/>
              <a:t>Un madero homogéneo de sección rectangular tiene 30 cm de ancho y 25 de alto. Cuando se encuentra flotando tiene un calado de 17 cm. Encontrar su la Reserva de boyantéz y la distancia entre el centro de boyantéz y su centro de gravedad.</a:t>
            </a:r>
          </a:p>
          <a:p>
            <a:pPr marL="609600" indent="-609600">
              <a:lnSpc>
                <a:spcPct val="90000"/>
              </a:lnSpc>
              <a:buFontTx/>
              <a:buAutoNum type="arabicPeriod" startAt="5"/>
            </a:pPr>
            <a:r>
              <a:rPr lang="es-ES" sz="1900" dirty="0"/>
              <a:t>Un madero homogéneo de sección rectangular  de 5 m de largo, 60 cm de ancho y 40 cm de alto, flota en agua dulce con un calado de 30 cm. Encontrar la masa del madero y su densidad relativa.</a:t>
            </a:r>
          </a:p>
          <a:p>
            <a:pPr marL="609600" indent="-609600">
              <a:lnSpc>
                <a:spcPct val="90000"/>
              </a:lnSpc>
              <a:buFontTx/>
              <a:buAutoNum type="arabicPeriod" startAt="5"/>
            </a:pPr>
            <a:r>
              <a:rPr lang="es-ES" sz="1900" dirty="0"/>
              <a:t>Un madero homogéneo de 3 m de largo, 60 cm de ancho y 60 cm de alto tiene una densidad relativa de 0,9. Encontrar la distancia entre el centro de boyantéz y el de gravedad cuando se encuentra flotando en agua dulce.</a:t>
            </a:r>
          </a:p>
          <a:p>
            <a:pPr marL="609600" indent="-609600">
              <a:lnSpc>
                <a:spcPct val="90000"/>
              </a:lnSpc>
              <a:buFontTx/>
              <a:buAutoNum type="arabicPeriod" startAt="5"/>
            </a:pPr>
            <a:r>
              <a:rPr lang="es-ES" sz="1900" dirty="0"/>
              <a:t>Un madero homogéneo de sección rectangular 5 m x 1 m x 1m tiene una densidad relativa de 0,51 y flota medio sumergido en agua. Encontrar la densidad del agua.</a:t>
            </a:r>
          </a:p>
        </p:txBody>
      </p:sp>
      <p:sp>
        <p:nvSpPr>
          <p:cNvPr id="2" name="Marcador de fecha 1">
            <a:extLst>
              <a:ext uri="{FF2B5EF4-FFF2-40B4-BE49-F238E27FC236}">
                <a16:creationId xmlns:a16="http://schemas.microsoft.com/office/drawing/2014/main" id="{B12F4250-7BC8-0B1F-6A2A-A8F37DAA72B3}"/>
              </a:ext>
            </a:extLst>
          </p:cNvPr>
          <p:cNvSpPr>
            <a:spLocks noGrp="1"/>
          </p:cNvSpPr>
          <p:nvPr>
            <p:ph type="dt" sz="half" idx="10"/>
          </p:nvPr>
        </p:nvSpPr>
        <p:spPr/>
        <p:txBody>
          <a:bodyPr/>
          <a:lstStyle/>
          <a:p>
            <a:fld id="{3943D36A-F7F7-4C77-A691-A7123119812C}" type="datetime1">
              <a:rPr lang="es-CL" smtClean="0"/>
              <a:t>12-03-2024</a:t>
            </a:fld>
            <a:endParaRPr lang="en-US"/>
          </a:p>
        </p:txBody>
      </p:sp>
      <p:sp>
        <p:nvSpPr>
          <p:cNvPr id="3" name="Marcador de pie de página 2">
            <a:extLst>
              <a:ext uri="{FF2B5EF4-FFF2-40B4-BE49-F238E27FC236}">
                <a16:creationId xmlns:a16="http://schemas.microsoft.com/office/drawing/2014/main" id="{3D6CDAE4-B5F8-36C1-30EB-6B4A9019E2D1}"/>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ABFF7908-7182-4A24-81F4-FF1693C4649C}" type="slidenum">
              <a:rPr lang="es-ES"/>
              <a:pPr/>
              <a:t>44</a:t>
            </a:fld>
            <a:endParaRPr lang="es-ES"/>
          </a:p>
        </p:txBody>
      </p:sp>
      <p:sp>
        <p:nvSpPr>
          <p:cNvPr id="1026"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1027" name="Rectangle 3"/>
          <p:cNvSpPr>
            <a:spLocks noGrp="1" noChangeArrowheads="1"/>
          </p:cNvSpPr>
          <p:nvPr>
            <p:ph type="body" idx="1"/>
          </p:nvPr>
        </p:nvSpPr>
        <p:spPr/>
        <p:txBody>
          <a:bodyPr>
            <a:normAutofit/>
          </a:bodyPr>
          <a:lstStyle/>
          <a:p>
            <a:pPr marL="609600" indent="-609600">
              <a:lnSpc>
                <a:spcPct val="90000"/>
              </a:lnSpc>
              <a:buFontTx/>
              <a:buAutoNum type="arabicPeriod" startAt="9"/>
            </a:pPr>
            <a:r>
              <a:rPr lang="es-ES" sz="1900"/>
              <a:t>Un artefacto naval de sección con forma de caja mide 20 m x 6 m x 2,5 m y flota con un calado de 1,5 m en agua de densidad 101 kg/m3. Encontrar su desplazamiento en toneladas y la altura del centro de boyantez sobre la quilla.</a:t>
            </a:r>
          </a:p>
          <a:p>
            <a:pPr marL="609600" indent="-609600">
              <a:lnSpc>
                <a:spcPct val="90000"/>
              </a:lnSpc>
              <a:buFontTx/>
              <a:buAutoNum type="arabicPeriod" startAt="9"/>
            </a:pPr>
            <a:r>
              <a:rPr lang="es-ES" sz="1900"/>
              <a:t>Un tambor cilíndrico vacío de 1 m de largo y 0,6 m de diámetro tiene una masa de 20 kg. encontrar la masa que se e ha colocado dentro de él si es que flota a medio volumen (a) en agua de mar y (b) en agua dulce.</a:t>
            </a:r>
          </a:p>
          <a:p>
            <a:pPr marL="609600" indent="-609600">
              <a:lnSpc>
                <a:spcPct val="90000"/>
              </a:lnSpc>
              <a:buFontTx/>
              <a:buAutoNum type="arabicPeriod" startAt="9"/>
            </a:pPr>
            <a:r>
              <a:rPr lang="es-ES" sz="1900"/>
              <a:t>Un madero homogéneo de densidad relativa 0,81 se encuentra flotando en agua dulce y es de 3 m de largo y su sección transversal es cuadrada de 0,5 m. Encontrar el desplazamiento del madero y la distancia entre el centro de boyantez y de gravedad.</a:t>
            </a:r>
          </a:p>
          <a:p>
            <a:pPr marL="609600" indent="-609600">
              <a:lnSpc>
                <a:spcPct val="90000"/>
              </a:lnSpc>
              <a:buFontTx/>
              <a:buAutoNum type="arabicPeriod" startAt="9"/>
            </a:pPr>
            <a:r>
              <a:rPr lang="es-ES" sz="1900"/>
              <a:t>Una barca de sección transversal tipo caja mide 55 m x 10 m x 6 m y se encuentra flotando en agua dulce con la quilla paralela al agua y con un calado de de 1,5 m. Si se le agregan 1800 toneladas de carga, encontrar cuanto se desplazó el centro de boyantez y la distancia recorrida.</a:t>
            </a:r>
          </a:p>
        </p:txBody>
      </p:sp>
      <p:sp>
        <p:nvSpPr>
          <p:cNvPr id="2" name="Marcador de fecha 1">
            <a:extLst>
              <a:ext uri="{FF2B5EF4-FFF2-40B4-BE49-F238E27FC236}">
                <a16:creationId xmlns:a16="http://schemas.microsoft.com/office/drawing/2014/main" id="{62ECBFE7-EB78-1F0E-5036-07FCEC5A448A}"/>
              </a:ext>
            </a:extLst>
          </p:cNvPr>
          <p:cNvSpPr>
            <a:spLocks noGrp="1"/>
          </p:cNvSpPr>
          <p:nvPr>
            <p:ph type="dt" sz="half" idx="10"/>
          </p:nvPr>
        </p:nvSpPr>
        <p:spPr/>
        <p:txBody>
          <a:bodyPr/>
          <a:lstStyle/>
          <a:p>
            <a:fld id="{32CEF17E-015A-4098-AFF3-C8ACF16D1B9F}" type="datetime1">
              <a:rPr lang="es-CL" smtClean="0"/>
              <a:t>12-03-2024</a:t>
            </a:fld>
            <a:endParaRPr lang="en-US"/>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E5F9B139-CE41-469C-B788-0589FB8C3604}" type="slidenum">
              <a:rPr lang="es-ES"/>
              <a:pPr/>
              <a:t>45</a:t>
            </a:fld>
            <a:endParaRPr lang="es-ES"/>
          </a:p>
        </p:txBody>
      </p:sp>
      <p:sp>
        <p:nvSpPr>
          <p:cNvPr id="111618"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111619" name="Rectangle 3"/>
          <p:cNvSpPr>
            <a:spLocks noGrp="1" noChangeArrowheads="1"/>
          </p:cNvSpPr>
          <p:nvPr>
            <p:ph type="body" idx="1"/>
          </p:nvPr>
        </p:nvSpPr>
        <p:spPr/>
        <p:txBody>
          <a:bodyPr/>
          <a:lstStyle/>
          <a:p>
            <a:pPr marL="609600" indent="-609600">
              <a:buFontTx/>
              <a:buAutoNum type="arabicPeriod" startAt="13"/>
            </a:pPr>
            <a:r>
              <a:rPr lang="es-ES" sz="2100" dirty="0"/>
              <a:t>Una barca de sección transversal tipo de 75 m x 6 m x 4 m desplaza 180 toneladas cuando se encuentra liviana. Si se le cargan 360 toneladas de hierro, con la barca flotando en agua dulce, encontrar su calado final y su reserva de boyantéz (o reserva de flotabilidad)</a:t>
            </a:r>
          </a:p>
          <a:p>
            <a:pPr marL="609600" indent="-609600">
              <a:buFontTx/>
              <a:buAutoNum type="arabicPeriod" startAt="13"/>
            </a:pPr>
            <a:r>
              <a:rPr lang="es-ES" sz="2100" dirty="0"/>
              <a:t>Un tambor de 60 cm de diámetro y 1 m de largo tiene una masa de 30 kg cuando está vacío Si el tambor se llena de aceite de densidad relativa 0,8 y se encuentra flotando en agua dulce, encontrar el porcentaje de su reserva de boyantéz o flotabilidad</a:t>
            </a:r>
          </a:p>
        </p:txBody>
      </p:sp>
      <p:sp>
        <p:nvSpPr>
          <p:cNvPr id="2" name="Marcador de fecha 1">
            <a:extLst>
              <a:ext uri="{FF2B5EF4-FFF2-40B4-BE49-F238E27FC236}">
                <a16:creationId xmlns:a16="http://schemas.microsoft.com/office/drawing/2014/main" id="{8739AEDF-4D59-D4B6-70B4-9F97AC7C81E7}"/>
              </a:ext>
            </a:extLst>
          </p:cNvPr>
          <p:cNvSpPr>
            <a:spLocks noGrp="1"/>
          </p:cNvSpPr>
          <p:nvPr>
            <p:ph type="dt" sz="half" idx="10"/>
          </p:nvPr>
        </p:nvSpPr>
        <p:spPr/>
        <p:txBody>
          <a:bodyPr/>
          <a:lstStyle/>
          <a:p>
            <a:fld id="{9F15BA34-C989-4BAE-AA6D-356F20892143}" type="datetime1">
              <a:rPr lang="es-CL" smtClean="0"/>
              <a:t>12-03-2024</a:t>
            </a:fld>
            <a:endParaRPr lang="en-US"/>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EE26ED67-5420-A59E-3D29-AF1ECC5B8ECB}"/>
              </a:ext>
            </a:extLst>
          </p:cNvPr>
          <p:cNvSpPr>
            <a:spLocks noGrp="1"/>
          </p:cNvSpPr>
          <p:nvPr>
            <p:ph type="ctrTitle"/>
          </p:nvPr>
        </p:nvSpPr>
        <p:spPr>
          <a:xfrm>
            <a:off x="715383" y="874251"/>
            <a:ext cx="9989574" cy="3598606"/>
          </a:xfrm>
        </p:spPr>
        <p:txBody>
          <a:bodyPr/>
          <a:lstStyle/>
          <a:p>
            <a:r>
              <a:rPr lang="es-CL" dirty="0"/>
              <a:t>Fin Unidad temática 1</a:t>
            </a:r>
            <a:br>
              <a:rPr lang="es-CL" dirty="0"/>
            </a:br>
            <a:r>
              <a:rPr lang="es-CL" dirty="0"/>
              <a:t>FUNDAMENTOS DE ESTABILIDAD</a:t>
            </a:r>
          </a:p>
        </p:txBody>
      </p:sp>
      <p:sp>
        <p:nvSpPr>
          <p:cNvPr id="4" name="Marcador de fecha 3">
            <a:extLst>
              <a:ext uri="{FF2B5EF4-FFF2-40B4-BE49-F238E27FC236}">
                <a16:creationId xmlns:a16="http://schemas.microsoft.com/office/drawing/2014/main" id="{EDE5DF0A-442B-49C4-0D2D-DD742E13260D}"/>
              </a:ext>
            </a:extLst>
          </p:cNvPr>
          <p:cNvSpPr>
            <a:spLocks noGrp="1"/>
          </p:cNvSpPr>
          <p:nvPr>
            <p:ph type="dt" sz="half" idx="10"/>
          </p:nvPr>
        </p:nvSpPr>
        <p:spPr/>
        <p:txBody>
          <a:bodyPr/>
          <a:lstStyle/>
          <a:p>
            <a:fld id="{2EEBA433-B0FC-4449-B922-8D526B0D74C0}" type="datetime1">
              <a:rPr lang="es-CL" smtClean="0"/>
              <a:t>12-03-2024</a:t>
            </a:fld>
            <a:endParaRPr lang="en-US"/>
          </a:p>
        </p:txBody>
      </p:sp>
      <p:sp>
        <p:nvSpPr>
          <p:cNvPr id="5" name="Marcador de pie de página 4">
            <a:extLst>
              <a:ext uri="{FF2B5EF4-FFF2-40B4-BE49-F238E27FC236}">
                <a16:creationId xmlns:a16="http://schemas.microsoft.com/office/drawing/2014/main" id="{11F7F98B-63F0-1743-7B86-12321DD01A21}"/>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B825EC62-044F-42B0-7658-B3862F93CA90}"/>
              </a:ext>
            </a:extLst>
          </p:cNvPr>
          <p:cNvSpPr>
            <a:spLocks noGrp="1"/>
          </p:cNvSpPr>
          <p:nvPr>
            <p:ph type="sldNum" sz="quarter" idx="12"/>
          </p:nvPr>
        </p:nvSpPr>
        <p:spPr/>
        <p:txBody>
          <a:bodyPr/>
          <a:lstStyle/>
          <a:p>
            <a:fld id="{87E7843D-FF13-4365-9478-9625B70A2705}" type="slidenum">
              <a:rPr lang="en-US" smtClean="0"/>
              <a:t>46</a:t>
            </a:fld>
            <a:endParaRPr lang="en-US"/>
          </a:p>
        </p:txBody>
      </p:sp>
      <p:pic>
        <p:nvPicPr>
          <p:cNvPr id="10" name="Imagen 9" descr="Texto&#10;&#10;Descripción generada automáticamente con confianza media">
            <a:extLst>
              <a:ext uri="{FF2B5EF4-FFF2-40B4-BE49-F238E27FC236}">
                <a16:creationId xmlns:a16="http://schemas.microsoft.com/office/drawing/2014/main" id="{D2AEB9FB-C505-45A9-0279-976BA4D32A9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00111" y="2673554"/>
            <a:ext cx="6075803" cy="3117646"/>
          </a:xfrm>
          <a:prstGeom prst="rect">
            <a:avLst/>
          </a:prstGeom>
        </p:spPr>
      </p:pic>
      <p:sp>
        <p:nvSpPr>
          <p:cNvPr id="11" name="CuadroTexto 10">
            <a:extLst>
              <a:ext uri="{FF2B5EF4-FFF2-40B4-BE49-F238E27FC236}">
                <a16:creationId xmlns:a16="http://schemas.microsoft.com/office/drawing/2014/main" id="{D953FF57-C821-823B-3E05-5E671C4D4584}"/>
              </a:ext>
            </a:extLst>
          </p:cNvPr>
          <p:cNvSpPr txBox="1"/>
          <p:nvPr/>
        </p:nvSpPr>
        <p:spPr>
          <a:xfrm>
            <a:off x="2600111" y="7148731"/>
            <a:ext cx="6075803" cy="230832"/>
          </a:xfrm>
          <a:prstGeom prst="rect">
            <a:avLst/>
          </a:prstGeom>
          <a:noFill/>
        </p:spPr>
        <p:txBody>
          <a:bodyPr wrap="square" rtlCol="0">
            <a:spAutoFit/>
          </a:bodyPr>
          <a:lstStyle/>
          <a:p>
            <a:r>
              <a:rPr lang="es-CL" sz="900">
                <a:hlinkClick r:id="rId3" tooltip="http://laenfermeraenatencionprimaria.blogspot.com/2016/11/bienvenidos-al-blog-enfermero.html"/>
              </a:rPr>
              <a:t>Esta foto</a:t>
            </a:r>
            <a:r>
              <a:rPr lang="es-CL" sz="900"/>
              <a:t> de Autor desconocido está bajo licencia </a:t>
            </a:r>
            <a:r>
              <a:rPr lang="es-CL" sz="900">
                <a:hlinkClick r:id="rId4" tooltip="https://creativecommons.org/licenses/by-nc/3.0/"/>
              </a:rPr>
              <a:t>CC BY-NC</a:t>
            </a:r>
            <a:endParaRPr lang="es-CL" sz="900"/>
          </a:p>
        </p:txBody>
      </p:sp>
      <p:sp>
        <p:nvSpPr>
          <p:cNvPr id="3" name="CuadroTexto 2">
            <a:extLst>
              <a:ext uri="{FF2B5EF4-FFF2-40B4-BE49-F238E27FC236}">
                <a16:creationId xmlns:a16="http://schemas.microsoft.com/office/drawing/2014/main" id="{EDF94B06-306C-4E55-8214-CC1C03495303}"/>
              </a:ext>
            </a:extLst>
          </p:cNvPr>
          <p:cNvSpPr txBox="1"/>
          <p:nvPr/>
        </p:nvSpPr>
        <p:spPr>
          <a:xfrm>
            <a:off x="1280861" y="5337418"/>
            <a:ext cx="9806239" cy="646331"/>
          </a:xfrm>
          <a:prstGeom prst="rect">
            <a:avLst/>
          </a:prstGeom>
          <a:noFill/>
        </p:spPr>
        <p:txBody>
          <a:bodyPr wrap="square">
            <a:spAutoFit/>
          </a:bodyPr>
          <a:lstStyle/>
          <a:p>
            <a:r>
              <a:rPr lang="es-CL" dirty="0"/>
              <a:t>Buscar en Moodle LABORATORIO </a:t>
            </a:r>
            <a:r>
              <a:rPr lang="es-CL" dirty="0" err="1"/>
              <a:t>N°</a:t>
            </a:r>
            <a:r>
              <a:rPr lang="es-CL" dirty="0"/>
              <a:t> 1 - ACTIVIDADES PRE-LABORATORIO</a:t>
            </a:r>
          </a:p>
          <a:p>
            <a:r>
              <a:rPr lang="es-CL" dirty="0"/>
              <a:t>ARQUÍMEDES &amp; CENTROS DE FLOTACIÓN</a:t>
            </a:r>
          </a:p>
        </p:txBody>
      </p:sp>
    </p:spTree>
    <p:extLst>
      <p:ext uri="{BB962C8B-B14F-4D97-AF65-F5344CB8AC3E}">
        <p14:creationId xmlns:p14="http://schemas.microsoft.com/office/powerpoint/2010/main" val="1255030140"/>
      </p:ext>
    </p:extLst>
  </p:cSld>
  <p:clrMapOvr>
    <a:masterClrMapping/>
  </p:clrMapOvr>
</p:sld>
</file>

<file path=ppt/theme/theme1.xml><?xml version="1.0" encoding="utf-8"?>
<a:theme xmlns:a="http://schemas.openxmlformats.org/drawingml/2006/main" name="ChronicleVTI">
  <a:themeElements>
    <a:clrScheme name="AnalogousFromLightSeed_2SEEDS">
      <a:dk1>
        <a:srgbClr val="000000"/>
      </a:dk1>
      <a:lt1>
        <a:srgbClr val="FFFFFF"/>
      </a:lt1>
      <a:dk2>
        <a:srgbClr val="243941"/>
      </a:dk2>
      <a:lt2>
        <a:srgbClr val="E8E5E2"/>
      </a:lt2>
      <a:accent1>
        <a:srgbClr val="7F99BA"/>
      </a:accent1>
      <a:accent2>
        <a:srgbClr val="7EA9B0"/>
      </a:accent2>
      <a:accent3>
        <a:srgbClr val="9697C6"/>
      </a:accent3>
      <a:accent4>
        <a:srgbClr val="BA807F"/>
      </a:accent4>
      <a:accent5>
        <a:srgbClr val="BB9B82"/>
      </a:accent5>
      <a:accent6>
        <a:srgbClr val="ACA476"/>
      </a:accent6>
      <a:hlink>
        <a:srgbClr val="997E5D"/>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15878</TotalTime>
  <Words>4065</Words>
  <Application>Microsoft Office PowerPoint</Application>
  <PresentationFormat>Panorámica</PresentationFormat>
  <Paragraphs>373</Paragraphs>
  <Slides>46</Slides>
  <Notes>0</Notes>
  <HiddenSlides>3</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46</vt:i4>
      </vt:variant>
    </vt:vector>
  </HeadingPairs>
  <TitlesOfParts>
    <vt:vector size="53" baseType="lpstr">
      <vt:lpstr>Arial</vt:lpstr>
      <vt:lpstr>Calibri</vt:lpstr>
      <vt:lpstr>Calisto MT</vt:lpstr>
      <vt:lpstr>Cambria Math</vt:lpstr>
      <vt:lpstr>Symbol</vt:lpstr>
      <vt:lpstr>Univers Condensed</vt:lpstr>
      <vt:lpstr>ChronicleVTI</vt:lpstr>
      <vt:lpstr>UT 1 Fundamentos de Estabilidad </vt:lpstr>
      <vt:lpstr>Flotación</vt:lpstr>
      <vt:lpstr>Volumen sumergido</vt:lpstr>
      <vt:lpstr>Flotación Volumen sumergido</vt:lpstr>
      <vt:lpstr>Flotación  volumen sumergido- Ejemplo 2</vt:lpstr>
      <vt:lpstr>Flotación  volumen sumergido - Resolución ejemplo 2</vt:lpstr>
      <vt:lpstr>Relación de densidad v/s Calado y Desplazamiento</vt:lpstr>
      <vt:lpstr>Relación de densidad v/s Calado y Desplazamiento</vt:lpstr>
      <vt:lpstr>Ejercicio</vt:lpstr>
      <vt:lpstr>Solución</vt:lpstr>
      <vt:lpstr>Ejercicio 2</vt:lpstr>
      <vt:lpstr>Solución 2</vt:lpstr>
      <vt:lpstr>En Sistema Inglés de Unidades</vt:lpstr>
      <vt:lpstr>Ejercicio</vt:lpstr>
      <vt:lpstr>Respuesta</vt:lpstr>
      <vt:lpstr>Ejercicios de estudio</vt:lpstr>
      <vt:lpstr>Flotación Hidrómetro de inmersión variable:</vt:lpstr>
      <vt:lpstr>Forma práctica de uso Hidrómetro</vt:lpstr>
      <vt:lpstr>Flotación  Reserva de boyantéz . Introducción</vt:lpstr>
      <vt:lpstr>Flotación  Reserva de boyantéz . Introducción</vt:lpstr>
      <vt:lpstr>Flotación  Reserva de Boyantéz</vt:lpstr>
      <vt:lpstr>Flotación  Reserva de boyantez o flotación</vt:lpstr>
      <vt:lpstr>Flotación  Reserva de boyantéz</vt:lpstr>
      <vt:lpstr>Flotación  Reserva de boyantéz - Ejemplo 1</vt:lpstr>
      <vt:lpstr>Flotación  Reserva de boyantéz - Resolución ejemplo 1</vt:lpstr>
      <vt:lpstr>Flotación  Reserva de boyantez - Ejemplo 2</vt:lpstr>
      <vt:lpstr>Flotación  Reserva de boyantez - Resolución ejemplo 3</vt:lpstr>
      <vt:lpstr>Flotación  Reserva de boyantez - Ejemplo 3</vt:lpstr>
      <vt:lpstr>Flotación Toneladas por centímetro de inmersión</vt:lpstr>
      <vt:lpstr>Ejemplo 2 Coeficiente plano flotación</vt:lpstr>
      <vt:lpstr>Flotación  Toneladas por centímetro de inmersión</vt:lpstr>
      <vt:lpstr>Flotación Toneladas por centímetro de inmersión</vt:lpstr>
      <vt:lpstr>Flotación  TPC en aguas de distinta densidad</vt:lpstr>
      <vt:lpstr>Flotación Toneladas por Pulgada de Inmersión</vt:lpstr>
      <vt:lpstr>Flotación Toneladas por Pulgada de Inmersión</vt:lpstr>
      <vt:lpstr>Uso de curvas de hidrostáticas o de forma</vt:lpstr>
      <vt:lpstr>Curvas hidrostáticas de un buque</vt:lpstr>
      <vt:lpstr>Curvas hidrostáticas de un buque</vt:lpstr>
      <vt:lpstr>Uso de las Curvas hidrostáticas</vt:lpstr>
      <vt:lpstr>Uso de las Curvas hidrostáticas</vt:lpstr>
      <vt:lpstr>Uso de curvas cruzadas Desplazamiento</vt:lpstr>
      <vt:lpstr>Flotación  Ejercicios de estudio</vt:lpstr>
      <vt:lpstr>Flotación  Ejercicios de estudio</vt:lpstr>
      <vt:lpstr>Flotación  Ejercicios de estudio</vt:lpstr>
      <vt:lpstr>Flotación  Ejercicios de estudio</vt:lpstr>
      <vt:lpstr>Fin Unidad temática 1 FUNDAMENTOS DE ESTABILIDAD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de Estabilidad</dc:title>
  <dc:creator>3068</dc:creator>
  <cp:lastModifiedBy>3068</cp:lastModifiedBy>
  <cp:revision>19</cp:revision>
  <dcterms:created xsi:type="dcterms:W3CDTF">2024-01-25T16:56:15Z</dcterms:created>
  <dcterms:modified xsi:type="dcterms:W3CDTF">2024-03-14T19:37:42Z</dcterms:modified>
</cp:coreProperties>
</file>