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48"/>
  </p:normalViewPr>
  <p:slideViewPr>
    <p:cSldViewPr snapToGrid="0" snapToObjects="1">
      <p:cViewPr varScale="1">
        <p:scale>
          <a:sx n="108" d="100"/>
          <a:sy n="108" d="100"/>
        </p:scale>
        <p:origin x="67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7F9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914400"/>
          </a:xfrm>
          <a:prstGeom prst="rect">
            <a:avLst/>
          </a:prstGeom>
          <a:solidFill>
            <a:srgbClr val="0A2A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4" name="Picture 3" descr="729078d6-43e6-5031-b027-e27310d5015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592" y="91440"/>
            <a:ext cx="668388" cy="71323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43000" y="109728"/>
            <a:ext cx="905256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500" b="1">
                <a:solidFill>
                  <a:srgbClr val="FFFFFF"/>
                </a:solidFill>
              </a:rPr>
              <a:t>ESTADO ACTUAL DEL PROCESO DE ELECTIVOS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43000" y="475488"/>
            <a:ext cx="87782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250" dirty="0">
                <a:solidFill>
                  <a:srgbClr val="DCE6F0"/>
                </a:solidFill>
              </a:rPr>
              <a:t>RIE • </a:t>
            </a:r>
            <a:r>
              <a:rPr sz="1250" dirty="0" err="1">
                <a:solidFill>
                  <a:srgbClr val="DCE6F0"/>
                </a:solidFill>
              </a:rPr>
              <a:t>Síntesis</a:t>
            </a:r>
            <a:r>
              <a:rPr sz="1250" dirty="0">
                <a:solidFill>
                  <a:srgbClr val="DCE6F0"/>
                </a:solidFill>
              </a:rPr>
              <a:t> de </a:t>
            </a:r>
            <a:r>
              <a:rPr sz="1250" dirty="0" err="1">
                <a:solidFill>
                  <a:srgbClr val="DCE6F0"/>
                </a:solidFill>
              </a:rPr>
              <a:t>antecedentes</a:t>
            </a:r>
            <a:r>
              <a:rPr sz="1250" dirty="0">
                <a:solidFill>
                  <a:srgbClr val="DCE6F0"/>
                </a:solidFill>
              </a:rPr>
              <a:t>, </a:t>
            </a:r>
            <a:r>
              <a:rPr sz="1250" dirty="0" err="1">
                <a:solidFill>
                  <a:srgbClr val="DCE6F0"/>
                </a:solidFill>
              </a:rPr>
              <a:t>observaciones</a:t>
            </a:r>
            <a:r>
              <a:rPr sz="1250" dirty="0">
                <a:solidFill>
                  <a:srgbClr val="DCE6F0"/>
                </a:solidFill>
              </a:rPr>
              <a:t> DEA y </a:t>
            </a:r>
            <a:r>
              <a:rPr sz="1250" dirty="0" err="1">
                <a:solidFill>
                  <a:srgbClr val="DCE6F0"/>
                </a:solidFill>
              </a:rPr>
              <a:t>línea</a:t>
            </a:r>
            <a:r>
              <a:rPr sz="1250" dirty="0">
                <a:solidFill>
                  <a:srgbClr val="DCE6F0"/>
                </a:solidFill>
              </a:rPr>
              <a:t> de </a:t>
            </a:r>
            <a:r>
              <a:rPr sz="1250" dirty="0" err="1">
                <a:solidFill>
                  <a:srgbClr val="DCE6F0"/>
                </a:solidFill>
              </a:rPr>
              <a:t>trabajo</a:t>
            </a:r>
            <a:r>
              <a:rPr sz="1250" dirty="0">
                <a:solidFill>
                  <a:srgbClr val="DCE6F0"/>
                </a:solidFill>
              </a:rPr>
              <a:t> </a:t>
            </a:r>
            <a:r>
              <a:rPr sz="1250" dirty="0" err="1">
                <a:solidFill>
                  <a:srgbClr val="DCE6F0"/>
                </a:solidFill>
              </a:rPr>
              <a:t>en</a:t>
            </a:r>
            <a:r>
              <a:rPr sz="1250" dirty="0">
                <a:solidFill>
                  <a:srgbClr val="DCE6F0"/>
                </a:solidFill>
              </a:rPr>
              <a:t> </a:t>
            </a:r>
            <a:r>
              <a:rPr sz="1250" dirty="0" err="1">
                <a:solidFill>
                  <a:srgbClr val="DCE6F0"/>
                </a:solidFill>
              </a:rPr>
              <a:t>desarrollo</a:t>
            </a:r>
            <a:endParaRPr sz="1250" dirty="0">
              <a:solidFill>
                <a:srgbClr val="DCE6F0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0012680" y="164592"/>
            <a:ext cx="1874519" cy="438912"/>
          </a:xfrm>
          <a:prstGeom prst="roundRect">
            <a:avLst/>
          </a:prstGeom>
          <a:solidFill>
            <a:srgbClr val="12737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 dirty="0" err="1">
                <a:solidFill>
                  <a:srgbClr val="FFFFFF"/>
                </a:solidFill>
              </a:rPr>
              <a:t>Enfoque</a:t>
            </a:r>
            <a:r>
              <a:rPr sz="1600" b="1" dirty="0">
                <a:solidFill>
                  <a:srgbClr val="FFFFFF"/>
                </a:solidFill>
              </a:rPr>
              <a:t> MEDOC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20040" y="1051560"/>
            <a:ext cx="5623560" cy="2148840"/>
          </a:xfrm>
          <a:prstGeom prst="roundRect">
            <a:avLst/>
          </a:prstGeom>
          <a:solidFill>
            <a:srgbClr val="FFFFFF"/>
          </a:solidFill>
          <a:ln>
            <a:solidFill>
              <a:srgbClr val="0A2A5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320040" y="1051560"/>
            <a:ext cx="5623560" cy="347472"/>
          </a:xfrm>
          <a:prstGeom prst="rect">
            <a:avLst/>
          </a:prstGeom>
          <a:solidFill>
            <a:srgbClr val="0A2A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550" b="1">
                <a:solidFill>
                  <a:srgbClr val="FFFFFF"/>
                </a:solidFill>
              </a:rPr>
              <a:t>1. Lo presentado a la DEA (19 junio 2026)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6344" y="1472184"/>
            <a:ext cx="5330952" cy="16367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20">
                <a:solidFill>
                  <a:srgbClr val="222C3A"/>
                </a:solidFill>
              </a:defRPr>
            </a:pPr>
            <a:r>
              <a:rPr dirty="0" err="1"/>
              <a:t>Propuesta</a:t>
            </a:r>
            <a:r>
              <a:rPr dirty="0"/>
              <a:t> </a:t>
            </a:r>
            <a:r>
              <a:rPr dirty="0" err="1"/>
              <a:t>inicial</a:t>
            </a:r>
            <a:r>
              <a:rPr dirty="0"/>
              <a:t> de Plan de </a:t>
            </a:r>
            <a:r>
              <a:rPr dirty="0" err="1"/>
              <a:t>Especialidad</a:t>
            </a:r>
            <a:r>
              <a:rPr dirty="0"/>
              <a:t> con </a:t>
            </a:r>
            <a:r>
              <a:rPr dirty="0" err="1"/>
              <a:t>electivos</a:t>
            </a:r>
            <a:r>
              <a:rPr dirty="0"/>
              <a:t> </a:t>
            </a:r>
            <a:r>
              <a:rPr dirty="0" err="1"/>
              <a:t>organizados</a:t>
            </a:r>
            <a:r>
              <a:rPr dirty="0"/>
              <a:t> </a:t>
            </a:r>
            <a:r>
              <a:rPr dirty="0" err="1"/>
              <a:t>por</a:t>
            </a:r>
            <a:r>
              <a:rPr dirty="0"/>
              <a:t> </a:t>
            </a:r>
            <a:r>
              <a:rPr dirty="0" err="1"/>
              <a:t>escalafón</a:t>
            </a:r>
            <a:r>
              <a:rPr dirty="0"/>
              <a:t> y </a:t>
            </a:r>
            <a:r>
              <a:rPr dirty="0" err="1"/>
              <a:t>momento</a:t>
            </a:r>
            <a:r>
              <a:rPr dirty="0"/>
              <a:t> </a:t>
            </a:r>
            <a:r>
              <a:rPr dirty="0" err="1"/>
              <a:t>formativo</a:t>
            </a:r>
            <a:r>
              <a:rPr dirty="0"/>
              <a:t>.</a:t>
            </a:r>
          </a:p>
          <a:p>
            <a:pPr>
              <a:defRPr sz="1120">
                <a:solidFill>
                  <a:srgbClr val="222C3A"/>
                </a:solidFill>
              </a:defRPr>
            </a:pPr>
            <a:r>
              <a:rPr dirty="0"/>
              <a:t>La </a:t>
            </a:r>
            <a:r>
              <a:rPr dirty="0" err="1"/>
              <a:t>propuesta</a:t>
            </a:r>
            <a:r>
              <a:rPr dirty="0"/>
              <a:t> </a:t>
            </a:r>
            <a:r>
              <a:rPr dirty="0" err="1"/>
              <a:t>buscaba</a:t>
            </a:r>
            <a:r>
              <a:rPr dirty="0"/>
              <a:t> </a:t>
            </a:r>
            <a:r>
              <a:rPr dirty="0" err="1"/>
              <a:t>orientar</a:t>
            </a:r>
            <a:r>
              <a:rPr dirty="0"/>
              <a:t> </a:t>
            </a:r>
            <a:r>
              <a:rPr dirty="0" err="1"/>
              <a:t>trayectorias</a:t>
            </a:r>
            <a:r>
              <a:rPr dirty="0"/>
              <a:t>, </a:t>
            </a:r>
            <a:r>
              <a:rPr dirty="0" err="1"/>
              <a:t>flexibilizar</a:t>
            </a:r>
            <a:r>
              <a:rPr dirty="0"/>
              <a:t> la </a:t>
            </a:r>
            <a:r>
              <a:rPr dirty="0" err="1"/>
              <a:t>formación</a:t>
            </a:r>
            <a:r>
              <a:rPr dirty="0"/>
              <a:t> y responder a </a:t>
            </a:r>
            <a:r>
              <a:rPr dirty="0" err="1"/>
              <a:t>intereses</a:t>
            </a:r>
            <a:r>
              <a:rPr dirty="0"/>
              <a:t> </a:t>
            </a:r>
            <a:r>
              <a:rPr dirty="0" err="1"/>
              <a:t>diferenciados</a:t>
            </a:r>
            <a:r>
              <a:rPr dirty="0"/>
              <a:t> de </a:t>
            </a:r>
            <a:r>
              <a:rPr dirty="0" err="1"/>
              <a:t>los</a:t>
            </a:r>
            <a:r>
              <a:rPr dirty="0"/>
              <a:t> </a:t>
            </a:r>
            <a:r>
              <a:rPr dirty="0" err="1"/>
              <a:t>cadetes</a:t>
            </a:r>
            <a:r>
              <a:rPr dirty="0"/>
              <a:t>.</a:t>
            </a:r>
          </a:p>
          <a:p>
            <a:pPr>
              <a:defRPr sz="1120">
                <a:solidFill>
                  <a:srgbClr val="222C3A"/>
                </a:solidFill>
              </a:defRPr>
            </a:pPr>
            <a:r>
              <a:rPr dirty="0" err="1"/>
              <a:t>Incluía</a:t>
            </a:r>
            <a:r>
              <a:rPr dirty="0"/>
              <a:t> </a:t>
            </a:r>
            <a:r>
              <a:rPr dirty="0" err="1"/>
              <a:t>asignaturas</a:t>
            </a:r>
            <a:r>
              <a:rPr dirty="0"/>
              <a:t> </a:t>
            </a:r>
            <a:r>
              <a:rPr dirty="0" err="1"/>
              <a:t>vinculadas</a:t>
            </a:r>
            <a:r>
              <a:rPr dirty="0"/>
              <a:t> a </a:t>
            </a:r>
            <a:r>
              <a:rPr dirty="0" err="1"/>
              <a:t>tecnología</a:t>
            </a:r>
            <a:r>
              <a:rPr dirty="0"/>
              <a:t>, </a:t>
            </a:r>
            <a:r>
              <a:rPr dirty="0" err="1"/>
              <a:t>estrategia</a:t>
            </a:r>
            <a:r>
              <a:rPr dirty="0"/>
              <a:t>, </a:t>
            </a:r>
            <a:r>
              <a:rPr dirty="0" err="1"/>
              <a:t>liderazgo</a:t>
            </a:r>
            <a:r>
              <a:rPr dirty="0"/>
              <a:t>, </a:t>
            </a:r>
            <a:r>
              <a:rPr dirty="0" err="1"/>
              <a:t>programación</a:t>
            </a:r>
            <a:r>
              <a:rPr dirty="0"/>
              <a:t>, </a:t>
            </a:r>
            <a:r>
              <a:rPr dirty="0" err="1"/>
              <a:t>logística</a:t>
            </a:r>
            <a:r>
              <a:rPr dirty="0"/>
              <a:t> y </a:t>
            </a:r>
            <a:r>
              <a:rPr dirty="0" err="1"/>
              <a:t>navegación</a:t>
            </a:r>
            <a:r>
              <a:rPr dirty="0"/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236208" y="1051560"/>
            <a:ext cx="5623560" cy="2148840"/>
          </a:xfrm>
          <a:prstGeom prst="roundRect">
            <a:avLst/>
          </a:prstGeom>
          <a:solidFill>
            <a:srgbClr val="F9F2E2"/>
          </a:solidFill>
          <a:ln>
            <a:solidFill>
              <a:srgbClr val="0A2A5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6236208" y="1051560"/>
            <a:ext cx="5623560" cy="347472"/>
          </a:xfrm>
          <a:prstGeom prst="rect">
            <a:avLst/>
          </a:prstGeom>
          <a:solidFill>
            <a:srgbClr val="BC95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550" b="1">
                <a:solidFill>
                  <a:srgbClr val="FFFFFF"/>
                </a:solidFill>
              </a:rPr>
              <a:t>2. Principales observaciones de la DEA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382512" y="1472184"/>
            <a:ext cx="5330952" cy="12988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20">
                <a:solidFill>
                  <a:srgbClr val="222C3A"/>
                </a:solidFill>
              </a:defRPr>
            </a:pPr>
            <a:r>
              <a:rPr dirty="0" err="1"/>
              <a:t>Aprovechar</a:t>
            </a:r>
            <a:r>
              <a:rPr dirty="0"/>
              <a:t> </a:t>
            </a:r>
            <a:r>
              <a:rPr dirty="0" err="1"/>
              <a:t>mejor</a:t>
            </a:r>
            <a:r>
              <a:rPr dirty="0"/>
              <a:t> </a:t>
            </a:r>
            <a:r>
              <a:rPr dirty="0" err="1"/>
              <a:t>el</a:t>
            </a:r>
            <a:r>
              <a:rPr dirty="0"/>
              <a:t> </a:t>
            </a:r>
            <a:r>
              <a:rPr dirty="0" err="1"/>
              <a:t>tiempo</a:t>
            </a:r>
            <a:r>
              <a:rPr dirty="0"/>
              <a:t> con </a:t>
            </a:r>
            <a:r>
              <a:rPr dirty="0" err="1"/>
              <a:t>temáticas</a:t>
            </a:r>
            <a:r>
              <a:rPr dirty="0"/>
              <a:t> que </a:t>
            </a:r>
            <a:r>
              <a:rPr dirty="0" err="1"/>
              <a:t>los</a:t>
            </a:r>
            <a:r>
              <a:rPr dirty="0"/>
              <a:t> </a:t>
            </a:r>
            <a:r>
              <a:rPr dirty="0" err="1"/>
              <a:t>cadetes</a:t>
            </a:r>
            <a:r>
              <a:rPr dirty="0"/>
              <a:t> </a:t>
            </a:r>
            <a:r>
              <a:rPr dirty="0" err="1"/>
              <a:t>puedan</a:t>
            </a:r>
            <a:r>
              <a:rPr dirty="0"/>
              <a:t> </a:t>
            </a:r>
            <a:r>
              <a:rPr dirty="0" err="1"/>
              <a:t>explotar</a:t>
            </a:r>
            <a:r>
              <a:rPr dirty="0"/>
              <a:t> y que </a:t>
            </a:r>
            <a:r>
              <a:rPr dirty="0" err="1"/>
              <a:t>abran</a:t>
            </a:r>
            <a:r>
              <a:rPr dirty="0"/>
              <a:t> </a:t>
            </a:r>
            <a:r>
              <a:rPr dirty="0" err="1"/>
              <a:t>oportunidades</a:t>
            </a:r>
            <a:r>
              <a:rPr dirty="0"/>
              <a:t> a un </a:t>
            </a:r>
            <a:r>
              <a:rPr dirty="0" err="1"/>
              <a:t>mundo</a:t>
            </a:r>
            <a:r>
              <a:rPr dirty="0"/>
              <a:t> </a:t>
            </a:r>
            <a:r>
              <a:rPr dirty="0" err="1"/>
              <a:t>más</a:t>
            </a:r>
            <a:r>
              <a:rPr dirty="0"/>
              <a:t> </a:t>
            </a:r>
            <a:r>
              <a:rPr dirty="0" err="1"/>
              <a:t>amplio</a:t>
            </a:r>
            <a:r>
              <a:rPr dirty="0"/>
              <a:t>.</a:t>
            </a:r>
          </a:p>
          <a:p>
            <a:pPr>
              <a:defRPr sz="1120">
                <a:solidFill>
                  <a:srgbClr val="222C3A"/>
                </a:solidFill>
              </a:defRPr>
            </a:pPr>
            <a:r>
              <a:rPr dirty="0" err="1"/>
              <a:t>Formar</a:t>
            </a:r>
            <a:r>
              <a:rPr dirty="0"/>
              <a:t> un </a:t>
            </a:r>
            <a:r>
              <a:rPr dirty="0" err="1"/>
              <a:t>cadete</a:t>
            </a:r>
            <a:r>
              <a:rPr dirty="0"/>
              <a:t> </a:t>
            </a:r>
            <a:r>
              <a:rPr dirty="0" err="1"/>
              <a:t>más</a:t>
            </a:r>
            <a:r>
              <a:rPr dirty="0"/>
              <a:t> </a:t>
            </a:r>
            <a:r>
              <a:rPr dirty="0" err="1"/>
              <a:t>culto</a:t>
            </a:r>
            <a:r>
              <a:rPr dirty="0"/>
              <a:t>; se </a:t>
            </a:r>
            <a:r>
              <a:rPr dirty="0" err="1"/>
              <a:t>consideró</a:t>
            </a:r>
            <a:r>
              <a:rPr dirty="0"/>
              <a:t> que la </a:t>
            </a:r>
            <a:r>
              <a:rPr dirty="0" err="1"/>
              <a:t>oferta</a:t>
            </a:r>
            <a:r>
              <a:rPr dirty="0"/>
              <a:t> </a:t>
            </a:r>
            <a:r>
              <a:rPr dirty="0" err="1"/>
              <a:t>presentada</a:t>
            </a:r>
            <a:r>
              <a:rPr dirty="0"/>
              <a:t> era </a:t>
            </a:r>
            <a:r>
              <a:rPr dirty="0" err="1"/>
              <a:t>todavía</a:t>
            </a:r>
            <a:r>
              <a:rPr dirty="0"/>
              <a:t> </a:t>
            </a:r>
            <a:r>
              <a:rPr dirty="0" err="1"/>
              <a:t>pobre</a:t>
            </a:r>
            <a:r>
              <a:rPr dirty="0"/>
              <a:t>.</a:t>
            </a:r>
          </a:p>
          <a:p>
            <a:pPr>
              <a:defRPr sz="1120">
                <a:solidFill>
                  <a:srgbClr val="222C3A"/>
                </a:solidFill>
              </a:defRPr>
            </a:pPr>
            <a:r>
              <a:rPr dirty="0" err="1"/>
              <a:t>Retirar</a:t>
            </a:r>
            <a:r>
              <a:rPr dirty="0"/>
              <a:t> </a:t>
            </a:r>
            <a:r>
              <a:rPr dirty="0" err="1"/>
              <a:t>Shiphandling</a:t>
            </a:r>
            <a:r>
              <a:rPr dirty="0"/>
              <a:t>, RIPA</a:t>
            </a:r>
            <a:r>
              <a:rPr lang="es-ES" dirty="0"/>
              <a:t>, </a:t>
            </a:r>
            <a:r>
              <a:rPr dirty="0" err="1"/>
              <a:t>Logística</a:t>
            </a:r>
            <a:r>
              <a:rPr dirty="0"/>
              <a:t> </a:t>
            </a:r>
            <a:r>
              <a:rPr dirty="0" err="1"/>
              <a:t>Operativa</a:t>
            </a:r>
            <a:r>
              <a:rPr lang="es-ES" dirty="0"/>
              <a:t>, Análisis Operacional, entre otros </a:t>
            </a:r>
            <a:r>
              <a:rPr dirty="0"/>
              <a:t>de la </a:t>
            </a:r>
            <a:r>
              <a:rPr dirty="0" err="1"/>
              <a:t>oferta</a:t>
            </a:r>
            <a:r>
              <a:rPr dirty="0"/>
              <a:t> </a:t>
            </a:r>
            <a:r>
              <a:rPr dirty="0" err="1"/>
              <a:t>electiva</a:t>
            </a:r>
            <a:r>
              <a:rPr dirty="0"/>
              <a:t>, </a:t>
            </a:r>
            <a:r>
              <a:rPr dirty="0" err="1"/>
              <a:t>pues</a:t>
            </a:r>
            <a:r>
              <a:rPr dirty="0"/>
              <a:t> </a:t>
            </a:r>
            <a:r>
              <a:rPr dirty="0" err="1"/>
              <a:t>debieran</a:t>
            </a:r>
            <a:r>
              <a:rPr dirty="0"/>
              <a:t> </a:t>
            </a:r>
            <a:r>
              <a:rPr dirty="0" err="1"/>
              <a:t>abordarse</a:t>
            </a:r>
            <a:r>
              <a:rPr dirty="0"/>
              <a:t> </a:t>
            </a:r>
            <a:r>
              <a:rPr dirty="0" err="1"/>
              <a:t>en</a:t>
            </a:r>
            <a:r>
              <a:rPr dirty="0"/>
              <a:t> la </a:t>
            </a:r>
            <a:r>
              <a:rPr dirty="0" err="1"/>
              <a:t>formación</a:t>
            </a:r>
            <a:r>
              <a:rPr dirty="0"/>
              <a:t> basal de la </a:t>
            </a:r>
            <a:r>
              <a:rPr dirty="0" err="1"/>
              <a:t>malla</a:t>
            </a:r>
            <a:r>
              <a:rPr dirty="0"/>
              <a:t>.</a:t>
            </a:r>
          </a:p>
          <a:p>
            <a:pPr>
              <a:defRPr sz="1120">
                <a:solidFill>
                  <a:srgbClr val="222C3A"/>
                </a:solidFill>
              </a:defRPr>
            </a:pPr>
            <a:r>
              <a:rPr dirty="0" err="1"/>
              <a:t>Incorporar</a:t>
            </a:r>
            <a:r>
              <a:rPr dirty="0"/>
              <a:t> </a:t>
            </a:r>
            <a:r>
              <a:rPr dirty="0" err="1"/>
              <a:t>nuevas</a:t>
            </a:r>
            <a:r>
              <a:rPr dirty="0"/>
              <a:t> </a:t>
            </a:r>
            <a:r>
              <a:rPr dirty="0" err="1"/>
              <a:t>temáticas</a:t>
            </a:r>
            <a:r>
              <a:rPr lang="es-ES" dirty="0"/>
              <a:t> como por ejemple: </a:t>
            </a:r>
            <a:r>
              <a:rPr dirty="0" err="1"/>
              <a:t>Oceanografía</a:t>
            </a:r>
            <a:r>
              <a:rPr dirty="0"/>
              <a:t> y </a:t>
            </a:r>
            <a:r>
              <a:rPr dirty="0" err="1"/>
              <a:t>Relaciones</a:t>
            </a:r>
            <a:r>
              <a:rPr dirty="0"/>
              <a:t> </a:t>
            </a:r>
            <a:r>
              <a:rPr dirty="0" err="1"/>
              <a:t>Internacionales</a:t>
            </a:r>
            <a:r>
              <a:rPr dirty="0"/>
              <a:t>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20040" y="3429000"/>
            <a:ext cx="5623560" cy="2697480"/>
          </a:xfrm>
          <a:prstGeom prst="roundRect">
            <a:avLst/>
          </a:prstGeom>
          <a:solidFill>
            <a:srgbClr val="E7F4EF"/>
          </a:solidFill>
          <a:ln>
            <a:solidFill>
              <a:srgbClr val="0A2A5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ectangle 14"/>
          <p:cNvSpPr/>
          <p:nvPr/>
        </p:nvSpPr>
        <p:spPr>
          <a:xfrm>
            <a:off x="320040" y="3429000"/>
            <a:ext cx="5623560" cy="347472"/>
          </a:xfrm>
          <a:prstGeom prst="rect">
            <a:avLst/>
          </a:prstGeom>
          <a:solidFill>
            <a:srgbClr val="12737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550" b="1">
                <a:solidFill>
                  <a:srgbClr val="FFFFFF"/>
                </a:solidFill>
              </a:rPr>
              <a:t>3. Trabajo en curso: nuevo diseño de electivos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6344" y="3849624"/>
            <a:ext cx="5330952" cy="7817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20">
                <a:solidFill>
                  <a:srgbClr val="222C3A"/>
                </a:solidFill>
              </a:defRPr>
            </a:pPr>
            <a:r>
              <a:rPr dirty="0"/>
              <a:t>Se </a:t>
            </a:r>
            <a:r>
              <a:rPr dirty="0" err="1"/>
              <a:t>está</a:t>
            </a:r>
            <a:r>
              <a:rPr dirty="0"/>
              <a:t> </a:t>
            </a:r>
            <a:r>
              <a:rPr dirty="0" err="1"/>
              <a:t>reformulando</a:t>
            </a:r>
            <a:r>
              <a:rPr dirty="0"/>
              <a:t> </a:t>
            </a:r>
            <a:r>
              <a:rPr dirty="0" err="1"/>
              <a:t>el</a:t>
            </a:r>
            <a:r>
              <a:rPr dirty="0"/>
              <a:t> plan a </a:t>
            </a:r>
            <a:r>
              <a:rPr dirty="0" err="1"/>
              <a:t>partir</a:t>
            </a:r>
            <a:r>
              <a:rPr dirty="0"/>
              <a:t> de </a:t>
            </a:r>
            <a:r>
              <a:rPr dirty="0" err="1"/>
              <a:t>tres</a:t>
            </a:r>
            <a:r>
              <a:rPr dirty="0"/>
              <a:t> </a:t>
            </a:r>
            <a:r>
              <a:rPr dirty="0" err="1"/>
              <a:t>grandes</a:t>
            </a:r>
            <a:r>
              <a:rPr dirty="0"/>
              <a:t> </a:t>
            </a:r>
            <a:r>
              <a:rPr dirty="0" err="1"/>
              <a:t>áreas</a:t>
            </a:r>
            <a:r>
              <a:rPr dirty="0"/>
              <a:t> de </a:t>
            </a:r>
            <a:r>
              <a:rPr dirty="0" err="1"/>
              <a:t>formación</a:t>
            </a:r>
            <a:r>
              <a:rPr dirty="0"/>
              <a:t>:</a:t>
            </a:r>
          </a:p>
          <a:p>
            <a:pPr marL="228600" indent="-228600">
              <a:buFont typeface="+mj-lt"/>
              <a:buAutoNum type="arabicPeriod"/>
              <a:defRPr sz="1120">
                <a:solidFill>
                  <a:srgbClr val="222C3A"/>
                </a:solidFill>
              </a:defRPr>
            </a:pPr>
            <a:r>
              <a:rPr dirty="0" err="1"/>
              <a:t>Ciencias</a:t>
            </a:r>
            <a:r>
              <a:rPr dirty="0"/>
              <a:t>, </a:t>
            </a:r>
            <a:r>
              <a:rPr dirty="0" err="1"/>
              <a:t>Tecnología</a:t>
            </a:r>
            <a:r>
              <a:rPr dirty="0"/>
              <a:t> e </a:t>
            </a:r>
            <a:r>
              <a:rPr dirty="0" err="1"/>
              <a:t>Innovación</a:t>
            </a:r>
            <a:r>
              <a:rPr dirty="0"/>
              <a:t>.</a:t>
            </a:r>
          </a:p>
          <a:p>
            <a:pPr marL="228600" indent="-228600">
              <a:buFont typeface="+mj-lt"/>
              <a:buAutoNum type="arabicPeriod"/>
              <a:defRPr sz="1120">
                <a:solidFill>
                  <a:srgbClr val="222C3A"/>
                </a:solidFill>
              </a:defRPr>
            </a:pPr>
            <a:r>
              <a:rPr dirty="0" err="1"/>
              <a:t>Humanidades</a:t>
            </a:r>
            <a:r>
              <a:rPr dirty="0"/>
              <a:t> y </a:t>
            </a:r>
            <a:r>
              <a:rPr dirty="0" err="1"/>
              <a:t>Pensamiento</a:t>
            </a:r>
            <a:r>
              <a:rPr dirty="0"/>
              <a:t> </a:t>
            </a:r>
            <a:r>
              <a:rPr dirty="0" err="1"/>
              <a:t>Estratégico</a:t>
            </a:r>
            <a:r>
              <a:rPr dirty="0"/>
              <a:t>.</a:t>
            </a:r>
          </a:p>
          <a:p>
            <a:pPr marL="228600" indent="-228600">
              <a:buFont typeface="+mj-lt"/>
              <a:buAutoNum type="arabicPeriod"/>
              <a:defRPr sz="1120">
                <a:solidFill>
                  <a:srgbClr val="222C3A"/>
                </a:solidFill>
              </a:defRPr>
            </a:pPr>
            <a:r>
              <a:rPr dirty="0" err="1"/>
              <a:t>Sistemas</a:t>
            </a:r>
            <a:r>
              <a:rPr dirty="0"/>
              <a:t> e </a:t>
            </a:r>
            <a:r>
              <a:rPr dirty="0" err="1"/>
              <a:t>Ingeniería</a:t>
            </a:r>
            <a:r>
              <a:rPr dirty="0"/>
              <a:t> </a:t>
            </a:r>
            <a:r>
              <a:rPr dirty="0" err="1"/>
              <a:t>Aplicada</a:t>
            </a:r>
            <a:r>
              <a:rPr dirty="0"/>
              <a:t>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236208" y="3429000"/>
            <a:ext cx="5623560" cy="2697480"/>
          </a:xfrm>
          <a:prstGeom prst="roundRect">
            <a:avLst/>
          </a:prstGeom>
          <a:solidFill>
            <a:srgbClr val="FFFFFF"/>
          </a:solidFill>
          <a:ln>
            <a:solidFill>
              <a:srgbClr val="0A2A5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6236208" y="3429000"/>
            <a:ext cx="5623560" cy="347472"/>
          </a:xfrm>
          <a:prstGeom prst="rect">
            <a:avLst/>
          </a:prstGeom>
          <a:solidFill>
            <a:srgbClr val="0A2A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550" b="1" dirty="0">
                <a:solidFill>
                  <a:srgbClr val="FFFFFF"/>
                </a:solidFill>
              </a:rPr>
              <a:t>4. Estado actual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382512" y="3849624"/>
            <a:ext cx="5330952" cy="21605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20">
                <a:solidFill>
                  <a:srgbClr val="222C3A"/>
                </a:solidFill>
              </a:defRPr>
            </a:pPr>
            <a:r>
              <a:rPr dirty="0"/>
              <a:t>La </a:t>
            </a:r>
            <a:r>
              <a:rPr dirty="0" err="1"/>
              <a:t>logística</a:t>
            </a:r>
            <a:r>
              <a:rPr dirty="0"/>
              <a:t> </a:t>
            </a:r>
            <a:r>
              <a:rPr dirty="0" err="1"/>
              <a:t>operativa</a:t>
            </a:r>
            <a:r>
              <a:rPr dirty="0"/>
              <a:t> de </a:t>
            </a:r>
            <a:r>
              <a:rPr dirty="0" err="1"/>
              <a:t>implementación</a:t>
            </a:r>
            <a:r>
              <a:rPr dirty="0"/>
              <a:t> </a:t>
            </a:r>
            <a:r>
              <a:rPr dirty="0" err="1"/>
              <a:t>aún</a:t>
            </a:r>
            <a:r>
              <a:rPr dirty="0"/>
              <a:t> se </a:t>
            </a:r>
            <a:r>
              <a:rPr dirty="0" err="1"/>
              <a:t>encuentra</a:t>
            </a:r>
            <a:r>
              <a:rPr dirty="0"/>
              <a:t> </a:t>
            </a:r>
            <a:r>
              <a:rPr dirty="0" err="1"/>
              <a:t>en</a:t>
            </a:r>
            <a:r>
              <a:rPr dirty="0"/>
              <a:t> </a:t>
            </a:r>
            <a:r>
              <a:rPr dirty="0" err="1"/>
              <a:t>definición</a:t>
            </a:r>
            <a:r>
              <a:rPr dirty="0"/>
              <a:t>.</a:t>
            </a:r>
          </a:p>
          <a:p>
            <a:pPr>
              <a:defRPr sz="1120">
                <a:solidFill>
                  <a:srgbClr val="222C3A"/>
                </a:solidFill>
              </a:defRPr>
            </a:pPr>
            <a:endParaRPr lang="es-ES" dirty="0"/>
          </a:p>
          <a:p>
            <a:pPr>
              <a:defRPr sz="1120">
                <a:solidFill>
                  <a:srgbClr val="222C3A"/>
                </a:solidFill>
              </a:defRPr>
            </a:pPr>
            <a:r>
              <a:rPr dirty="0"/>
              <a:t>Como </a:t>
            </a:r>
            <a:r>
              <a:rPr dirty="0" err="1"/>
              <a:t>criterio</a:t>
            </a:r>
            <a:r>
              <a:rPr dirty="0"/>
              <a:t> </a:t>
            </a:r>
            <a:r>
              <a:rPr dirty="0" err="1"/>
              <a:t>preliminar</a:t>
            </a:r>
            <a:r>
              <a:rPr dirty="0"/>
              <a:t>, se </a:t>
            </a:r>
            <a:r>
              <a:rPr dirty="0" err="1"/>
              <a:t>proyecta</a:t>
            </a:r>
            <a:r>
              <a:rPr dirty="0"/>
              <a:t> que </a:t>
            </a:r>
            <a:r>
              <a:rPr dirty="0" err="1"/>
              <a:t>el</a:t>
            </a:r>
            <a:r>
              <a:rPr dirty="0"/>
              <a:t> </a:t>
            </a:r>
            <a:r>
              <a:rPr dirty="0" err="1"/>
              <a:t>área</a:t>
            </a:r>
            <a:r>
              <a:rPr dirty="0"/>
              <a:t> de </a:t>
            </a:r>
            <a:r>
              <a:rPr dirty="0" err="1"/>
              <a:t>Sistemas</a:t>
            </a:r>
            <a:r>
              <a:rPr dirty="0"/>
              <a:t> e </a:t>
            </a:r>
            <a:r>
              <a:rPr dirty="0" err="1"/>
              <a:t>Ingeniería</a:t>
            </a:r>
            <a:r>
              <a:rPr dirty="0"/>
              <a:t> </a:t>
            </a:r>
            <a:r>
              <a:rPr dirty="0" err="1"/>
              <a:t>Aplicada</a:t>
            </a:r>
            <a:r>
              <a:rPr dirty="0"/>
              <a:t> se </a:t>
            </a:r>
            <a:r>
              <a:rPr dirty="0" err="1"/>
              <a:t>ofrezca</a:t>
            </a:r>
            <a:r>
              <a:rPr dirty="0"/>
              <a:t> </a:t>
            </a:r>
            <a:r>
              <a:rPr dirty="0" err="1"/>
              <a:t>preferentemente</a:t>
            </a:r>
            <a:r>
              <a:rPr dirty="0"/>
              <a:t> al </a:t>
            </a:r>
            <a:r>
              <a:rPr dirty="0" err="1"/>
              <a:t>escalafón</a:t>
            </a:r>
            <a:r>
              <a:rPr dirty="0"/>
              <a:t> </a:t>
            </a:r>
            <a:r>
              <a:rPr dirty="0" err="1"/>
              <a:t>ejecutivo</a:t>
            </a:r>
            <a:r>
              <a:rPr dirty="0"/>
              <a:t> </a:t>
            </a:r>
            <a:r>
              <a:rPr dirty="0" err="1"/>
              <a:t>en</a:t>
            </a:r>
            <a:r>
              <a:rPr dirty="0"/>
              <a:t> 2.º </a:t>
            </a:r>
            <a:r>
              <a:rPr dirty="0" err="1"/>
              <a:t>semestre</a:t>
            </a:r>
            <a:r>
              <a:rPr dirty="0"/>
              <a:t> de 4.º </a:t>
            </a:r>
            <a:r>
              <a:rPr dirty="0" err="1"/>
              <a:t>año</a:t>
            </a:r>
            <a:r>
              <a:rPr dirty="0"/>
              <a:t>.</a:t>
            </a:r>
          </a:p>
          <a:p>
            <a:pPr>
              <a:defRPr sz="1120">
                <a:solidFill>
                  <a:srgbClr val="222C3A"/>
                </a:solidFill>
              </a:defRPr>
            </a:pPr>
            <a:endParaRPr lang="es-ES" dirty="0"/>
          </a:p>
          <a:p>
            <a:pPr>
              <a:defRPr sz="1120">
                <a:solidFill>
                  <a:srgbClr val="222C3A"/>
                </a:solidFill>
              </a:defRPr>
            </a:pPr>
            <a:r>
              <a:rPr dirty="0"/>
              <a:t>El nuevo plan se </a:t>
            </a:r>
            <a:r>
              <a:rPr dirty="0" err="1"/>
              <a:t>concibe</a:t>
            </a:r>
            <a:r>
              <a:rPr dirty="0"/>
              <a:t> </a:t>
            </a:r>
            <a:r>
              <a:rPr dirty="0" err="1"/>
              <a:t>como</a:t>
            </a:r>
            <a:r>
              <a:rPr dirty="0"/>
              <a:t> </a:t>
            </a:r>
            <a:r>
              <a:rPr dirty="0" err="1"/>
              <a:t>una</a:t>
            </a:r>
            <a:r>
              <a:rPr dirty="0"/>
              <a:t> </a:t>
            </a:r>
            <a:r>
              <a:rPr dirty="0" err="1"/>
              <a:t>instancia</a:t>
            </a:r>
            <a:r>
              <a:rPr dirty="0"/>
              <a:t> de </a:t>
            </a:r>
            <a:r>
              <a:rPr dirty="0" err="1"/>
              <a:t>innovación</a:t>
            </a:r>
            <a:r>
              <a:rPr dirty="0"/>
              <a:t> curricular que </a:t>
            </a:r>
            <a:r>
              <a:rPr dirty="0" err="1"/>
              <a:t>flexibiliza</a:t>
            </a:r>
            <a:r>
              <a:rPr dirty="0"/>
              <a:t> </a:t>
            </a:r>
            <a:r>
              <a:rPr dirty="0" err="1"/>
              <a:t>trayectorias</a:t>
            </a:r>
            <a:r>
              <a:rPr dirty="0"/>
              <a:t> y </a:t>
            </a:r>
            <a:r>
              <a:rPr dirty="0" err="1"/>
              <a:t>enriquece</a:t>
            </a:r>
            <a:r>
              <a:rPr dirty="0"/>
              <a:t> la </a:t>
            </a:r>
            <a:r>
              <a:rPr dirty="0" err="1"/>
              <a:t>formación</a:t>
            </a:r>
            <a:r>
              <a:rPr dirty="0"/>
              <a:t> </a:t>
            </a:r>
            <a:r>
              <a:rPr dirty="0" err="1"/>
              <a:t>según</a:t>
            </a:r>
            <a:r>
              <a:rPr dirty="0"/>
              <a:t> </a:t>
            </a:r>
            <a:r>
              <a:rPr dirty="0" err="1"/>
              <a:t>intereses</a:t>
            </a:r>
            <a:r>
              <a:rPr dirty="0"/>
              <a:t> y </a:t>
            </a:r>
            <a:r>
              <a:rPr dirty="0" err="1"/>
              <a:t>proyección</a:t>
            </a:r>
            <a:r>
              <a:rPr dirty="0"/>
              <a:t> </a:t>
            </a:r>
            <a:r>
              <a:rPr dirty="0" err="1"/>
              <a:t>profesional</a:t>
            </a:r>
            <a:r>
              <a:rPr dirty="0"/>
              <a:t> del </a:t>
            </a:r>
            <a:r>
              <a:rPr dirty="0" err="1"/>
              <a:t>cadete</a:t>
            </a:r>
            <a:r>
              <a:rPr lang="es-ES" dirty="0"/>
              <a:t>, respondiendo también  a necesidades propias del mundo actual.</a:t>
            </a:r>
            <a:endParaRPr dirty="0"/>
          </a:p>
          <a:p>
            <a:pPr>
              <a:defRPr sz="1120">
                <a:solidFill>
                  <a:srgbClr val="222C3A"/>
                </a:solidFill>
              </a:defRPr>
            </a:pPr>
            <a:endParaRPr lang="es-ES" dirty="0"/>
          </a:p>
          <a:p>
            <a:pPr>
              <a:defRPr sz="1120">
                <a:solidFill>
                  <a:srgbClr val="222C3A"/>
                </a:solidFill>
              </a:defRPr>
            </a:pPr>
            <a:r>
              <a:rPr lang="es-ES" dirty="0"/>
              <a:t>L</a:t>
            </a:r>
            <a:r>
              <a:rPr dirty="0"/>
              <a:t>as </a:t>
            </a:r>
            <a:r>
              <a:rPr dirty="0" err="1"/>
              <a:t>asignaturas</a:t>
            </a:r>
            <a:r>
              <a:rPr dirty="0"/>
              <a:t> </a:t>
            </a:r>
            <a:r>
              <a:rPr dirty="0" err="1"/>
              <a:t>deben</a:t>
            </a:r>
            <a:r>
              <a:rPr dirty="0"/>
              <a:t> </a:t>
            </a:r>
            <a:r>
              <a:rPr dirty="0" err="1"/>
              <a:t>diseñarse</a:t>
            </a:r>
            <a:r>
              <a:rPr dirty="0"/>
              <a:t> e </a:t>
            </a:r>
            <a:r>
              <a:rPr dirty="0" err="1"/>
              <a:t>implementarse</a:t>
            </a:r>
            <a:r>
              <a:rPr dirty="0"/>
              <a:t> bajo </a:t>
            </a:r>
            <a:r>
              <a:rPr dirty="0" err="1"/>
              <a:t>metodología</a:t>
            </a:r>
            <a:r>
              <a:rPr dirty="0"/>
              <a:t> MEDOC, </a:t>
            </a:r>
            <a:r>
              <a:rPr dirty="0" err="1"/>
              <a:t>favoreciendo</a:t>
            </a:r>
            <a:r>
              <a:rPr dirty="0"/>
              <a:t> </a:t>
            </a:r>
            <a:r>
              <a:rPr dirty="0" err="1"/>
              <a:t>integración</a:t>
            </a:r>
            <a:r>
              <a:rPr dirty="0"/>
              <a:t> curricular, </a:t>
            </a:r>
            <a:r>
              <a:rPr dirty="0" err="1"/>
              <a:t>pertinencia</a:t>
            </a:r>
            <a:r>
              <a:rPr dirty="0"/>
              <a:t> </a:t>
            </a:r>
            <a:r>
              <a:rPr dirty="0" err="1"/>
              <a:t>formativa</a:t>
            </a:r>
            <a:r>
              <a:rPr dirty="0"/>
              <a:t> y </a:t>
            </a:r>
            <a:r>
              <a:rPr dirty="0" err="1"/>
              <a:t>continuidad</a:t>
            </a:r>
            <a:r>
              <a:rPr dirty="0"/>
              <a:t> con </a:t>
            </a:r>
            <a:r>
              <a:rPr dirty="0" err="1"/>
              <a:t>el</a:t>
            </a:r>
            <a:r>
              <a:rPr dirty="0"/>
              <a:t> </a:t>
            </a:r>
            <a:r>
              <a:rPr dirty="0" err="1"/>
              <a:t>perfil</a:t>
            </a:r>
            <a:r>
              <a:rPr dirty="0"/>
              <a:t> de </a:t>
            </a:r>
            <a:r>
              <a:rPr dirty="0" err="1"/>
              <a:t>egreso</a:t>
            </a:r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7F9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914400"/>
          </a:xfrm>
          <a:prstGeom prst="rect">
            <a:avLst/>
          </a:prstGeom>
          <a:solidFill>
            <a:srgbClr val="0A2A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592" y="91440"/>
            <a:ext cx="668388" cy="71323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43000" y="109728"/>
            <a:ext cx="932688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 b="1">
                <a:solidFill>
                  <a:srgbClr val="FFFFFF"/>
                </a:solidFill>
              </a:rPr>
              <a:t>NUEVOS ELECTIVOS PROPUESTOS POR ÁREA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43000" y="475488"/>
            <a:ext cx="89611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250" dirty="0" err="1">
                <a:solidFill>
                  <a:srgbClr val="DCE6F0"/>
                </a:solidFill>
              </a:rPr>
              <a:t>Propuesta</a:t>
            </a:r>
            <a:r>
              <a:rPr sz="1250" dirty="0">
                <a:solidFill>
                  <a:srgbClr val="DCE6F0"/>
                </a:solidFill>
              </a:rPr>
              <a:t> </a:t>
            </a:r>
            <a:r>
              <a:rPr sz="1250" dirty="0" err="1">
                <a:solidFill>
                  <a:srgbClr val="DCE6F0"/>
                </a:solidFill>
              </a:rPr>
              <a:t>preliminar</a:t>
            </a:r>
            <a:r>
              <a:rPr sz="1250" dirty="0">
                <a:solidFill>
                  <a:srgbClr val="DCE6F0"/>
                </a:solidFill>
              </a:rPr>
              <a:t> </a:t>
            </a:r>
            <a:r>
              <a:rPr sz="1250" dirty="0" err="1">
                <a:solidFill>
                  <a:srgbClr val="DCE6F0"/>
                </a:solidFill>
              </a:rPr>
              <a:t>en</a:t>
            </a:r>
            <a:r>
              <a:rPr sz="1250" dirty="0">
                <a:solidFill>
                  <a:srgbClr val="DCE6F0"/>
                </a:solidFill>
              </a:rPr>
              <a:t> </a:t>
            </a:r>
            <a:r>
              <a:rPr sz="1250" dirty="0" err="1">
                <a:solidFill>
                  <a:srgbClr val="DCE6F0"/>
                </a:solidFill>
              </a:rPr>
              <a:t>reformulación</a:t>
            </a:r>
            <a:r>
              <a:rPr sz="1250" dirty="0">
                <a:solidFill>
                  <a:srgbClr val="DCE6F0"/>
                </a:solidFill>
              </a:rPr>
              <a:t> a </a:t>
            </a:r>
            <a:r>
              <a:rPr sz="1250" dirty="0" err="1">
                <a:solidFill>
                  <a:srgbClr val="DCE6F0"/>
                </a:solidFill>
              </a:rPr>
              <a:t>partir</a:t>
            </a:r>
            <a:r>
              <a:rPr sz="1250" dirty="0">
                <a:solidFill>
                  <a:srgbClr val="DCE6F0"/>
                </a:solidFill>
              </a:rPr>
              <a:t> de </a:t>
            </a:r>
            <a:r>
              <a:rPr sz="1250" dirty="0" err="1">
                <a:solidFill>
                  <a:srgbClr val="DCE6F0"/>
                </a:solidFill>
              </a:rPr>
              <a:t>observaciones</a:t>
            </a:r>
            <a:r>
              <a:rPr sz="1250" dirty="0">
                <a:solidFill>
                  <a:srgbClr val="DCE6F0"/>
                </a:solidFill>
              </a:rPr>
              <a:t> DEA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92608" y="1188720"/>
            <a:ext cx="3794760" cy="4983480"/>
          </a:xfrm>
          <a:prstGeom prst="roundRect">
            <a:avLst/>
          </a:prstGeom>
          <a:solidFill>
            <a:srgbClr val="E8EEF5"/>
          </a:solidFill>
          <a:ln w="15240">
            <a:solidFill>
              <a:srgbClr val="0A2A5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292608" y="1188720"/>
            <a:ext cx="3794760" cy="438912"/>
          </a:xfrm>
          <a:prstGeom prst="rect">
            <a:avLst/>
          </a:prstGeom>
          <a:solidFill>
            <a:srgbClr val="0A2A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 dirty="0">
                <a:solidFill>
                  <a:srgbClr val="FFFFFF"/>
                </a:solidFill>
              </a:rPr>
              <a:t>CIENCIAS, TECNOLOGÍA E INNOVACIÓN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29768" y="1691640"/>
            <a:ext cx="3151825" cy="4154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050" i="1" dirty="0" err="1">
                <a:solidFill>
                  <a:srgbClr val="5A6069"/>
                </a:solidFill>
              </a:rPr>
              <a:t>Orientada</a:t>
            </a:r>
            <a:r>
              <a:rPr sz="1050" i="1" dirty="0">
                <a:solidFill>
                  <a:srgbClr val="5A6069"/>
                </a:solidFill>
              </a:rPr>
              <a:t> a </a:t>
            </a:r>
            <a:r>
              <a:rPr sz="1050" i="1" dirty="0" err="1">
                <a:solidFill>
                  <a:srgbClr val="5A6069"/>
                </a:solidFill>
              </a:rPr>
              <a:t>cultura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científica</a:t>
            </a:r>
            <a:r>
              <a:rPr sz="1050" i="1" dirty="0">
                <a:solidFill>
                  <a:srgbClr val="5A6069"/>
                </a:solidFill>
              </a:rPr>
              <a:t>, </a:t>
            </a:r>
            <a:r>
              <a:rPr sz="1050" i="1" dirty="0" err="1">
                <a:solidFill>
                  <a:srgbClr val="5A6069"/>
                </a:solidFill>
              </a:rPr>
              <a:t>herramientas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digitales</a:t>
            </a:r>
            <a:r>
              <a:rPr sz="1050" i="1" dirty="0">
                <a:solidFill>
                  <a:srgbClr val="5A6069"/>
                </a:solidFill>
              </a:rPr>
              <a:t> e</a:t>
            </a:r>
            <a:endParaRPr lang="es-ES" sz="1050" i="1" dirty="0">
              <a:solidFill>
                <a:srgbClr val="5A6069"/>
              </a:solidFill>
            </a:endParaRPr>
          </a:p>
          <a:p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innovación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aplicada</a:t>
            </a:r>
            <a:r>
              <a:rPr sz="1050" i="1" dirty="0">
                <a:solidFill>
                  <a:srgbClr val="5A6069"/>
                </a:solidFill>
              </a:rPr>
              <a:t>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36168" y="2395728"/>
            <a:ext cx="3465576" cy="2831544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Ciberseguridad</a:t>
            </a:r>
            <a:r>
              <a:rPr sz="1400" b="1" dirty="0"/>
              <a:t> y </a:t>
            </a:r>
            <a:r>
              <a:rPr sz="1400" b="1" dirty="0" err="1"/>
              <a:t>Defensa</a:t>
            </a:r>
            <a:r>
              <a:rPr sz="1400" b="1" dirty="0"/>
              <a:t> Digita</a:t>
            </a:r>
            <a:r>
              <a:rPr sz="1400" dirty="0"/>
              <a:t>l (2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Inteligencia</a:t>
            </a:r>
            <a:r>
              <a:rPr sz="1400" b="1" dirty="0"/>
              <a:t> Artificial: </a:t>
            </a:r>
            <a:r>
              <a:rPr sz="1400" b="1" dirty="0" err="1"/>
              <a:t>uso</a:t>
            </a:r>
            <a:r>
              <a:rPr sz="1400" b="1" dirty="0"/>
              <a:t> </a:t>
            </a:r>
            <a:r>
              <a:rPr sz="1400" b="1" dirty="0" err="1"/>
              <a:t>ético</a:t>
            </a:r>
            <a:r>
              <a:rPr sz="1400" b="1" dirty="0"/>
              <a:t> y </a:t>
            </a:r>
            <a:r>
              <a:rPr sz="1400" b="1" dirty="0" err="1"/>
              <a:t>responsable</a:t>
            </a:r>
            <a:r>
              <a:rPr sz="1400" dirty="0"/>
              <a:t> (2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Investigación</a:t>
            </a:r>
            <a:r>
              <a:rPr sz="1400" b="1" dirty="0"/>
              <a:t>, </a:t>
            </a:r>
            <a:r>
              <a:rPr sz="1400" b="1" dirty="0" err="1"/>
              <a:t>Emprendimiento</a:t>
            </a:r>
            <a:r>
              <a:rPr sz="1400" b="1" dirty="0"/>
              <a:t> e </a:t>
            </a:r>
            <a:r>
              <a:rPr sz="1400" b="1" dirty="0" err="1"/>
              <a:t>Innovación</a:t>
            </a:r>
            <a:r>
              <a:rPr sz="1400" b="1" dirty="0"/>
              <a:t> </a:t>
            </a:r>
            <a:r>
              <a:rPr sz="1400" dirty="0"/>
              <a:t>(2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Introducción</a:t>
            </a:r>
            <a:r>
              <a:rPr sz="1400" b="1" dirty="0"/>
              <a:t> a la </a:t>
            </a:r>
            <a:r>
              <a:rPr sz="1400" b="1" dirty="0" err="1"/>
              <a:t>Programación</a:t>
            </a:r>
            <a:r>
              <a:rPr sz="1400" b="1" dirty="0"/>
              <a:t> </a:t>
            </a:r>
            <a:r>
              <a:rPr sz="1400" b="1" dirty="0" err="1"/>
              <a:t>en</a:t>
            </a:r>
            <a:r>
              <a:rPr sz="1400" b="1" dirty="0"/>
              <a:t> Python</a:t>
            </a:r>
            <a:r>
              <a:rPr sz="1400" dirty="0"/>
              <a:t> (4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Física</a:t>
            </a:r>
            <a:r>
              <a:rPr sz="1400" b="1" dirty="0"/>
              <a:t> al </a:t>
            </a:r>
            <a:r>
              <a:rPr sz="1400" b="1" dirty="0" err="1"/>
              <a:t>Servicio</a:t>
            </a:r>
            <a:r>
              <a:rPr sz="1400" b="1" dirty="0"/>
              <a:t> del Mar </a:t>
            </a:r>
            <a:r>
              <a:rPr sz="1400" dirty="0"/>
              <a:t>(4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Oceanografía</a:t>
            </a:r>
            <a:r>
              <a:rPr sz="1400" b="1" dirty="0"/>
              <a:t> </a:t>
            </a:r>
            <a:r>
              <a:rPr sz="1400" dirty="0"/>
              <a:t>(2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/>
              <a:t>Control de </a:t>
            </a:r>
            <a:r>
              <a:rPr sz="1400" b="1" dirty="0" err="1"/>
              <a:t>Gestión</a:t>
            </a:r>
            <a:r>
              <a:rPr sz="1400" b="1" dirty="0"/>
              <a:t> y </a:t>
            </a:r>
            <a:r>
              <a:rPr sz="1400" b="1" dirty="0" err="1"/>
              <a:t>Eficacia</a:t>
            </a:r>
            <a:r>
              <a:rPr sz="1400" b="1" dirty="0"/>
              <a:t> </a:t>
            </a:r>
            <a:r>
              <a:rPr sz="1400" b="1" dirty="0" err="1"/>
              <a:t>Operacional</a:t>
            </a:r>
            <a:r>
              <a:rPr sz="1400" b="1" dirty="0"/>
              <a:t> </a:t>
            </a:r>
            <a:r>
              <a:rPr sz="1400" dirty="0"/>
              <a:t>(4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197096" y="1188720"/>
            <a:ext cx="3794760" cy="4983480"/>
          </a:xfrm>
          <a:prstGeom prst="roundRect">
            <a:avLst/>
          </a:prstGeom>
          <a:solidFill>
            <a:srgbClr val="E7F4EF"/>
          </a:solidFill>
          <a:ln w="15240">
            <a:solidFill>
              <a:srgbClr val="0A2A5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197096" y="1188720"/>
            <a:ext cx="3794760" cy="438912"/>
          </a:xfrm>
          <a:prstGeom prst="rect">
            <a:avLst/>
          </a:prstGeom>
          <a:solidFill>
            <a:srgbClr val="12737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>
                <a:solidFill>
                  <a:srgbClr val="FFFFFF"/>
                </a:solidFill>
              </a:rPr>
              <a:t>HUMANIDADES Y PENSAMIENTO ESTRATÉGICO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334256" y="1691640"/>
            <a:ext cx="3110147" cy="4154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050" i="1" dirty="0" err="1">
                <a:solidFill>
                  <a:srgbClr val="5A6069"/>
                </a:solidFill>
              </a:rPr>
              <a:t>Busca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formar</a:t>
            </a:r>
            <a:r>
              <a:rPr sz="1050" i="1" dirty="0">
                <a:solidFill>
                  <a:srgbClr val="5A6069"/>
                </a:solidFill>
              </a:rPr>
              <a:t> un </a:t>
            </a:r>
            <a:r>
              <a:rPr sz="1050" i="1" dirty="0" err="1">
                <a:solidFill>
                  <a:srgbClr val="5A6069"/>
                </a:solidFill>
              </a:rPr>
              <a:t>cadete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más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culto</a:t>
            </a:r>
            <a:r>
              <a:rPr sz="1050" i="1" dirty="0">
                <a:solidFill>
                  <a:srgbClr val="5A6069"/>
                </a:solidFill>
              </a:rPr>
              <a:t>, </a:t>
            </a:r>
            <a:r>
              <a:rPr sz="1050" i="1" dirty="0" err="1">
                <a:solidFill>
                  <a:srgbClr val="5A6069"/>
                </a:solidFill>
              </a:rPr>
              <a:t>reflexivo</a:t>
            </a:r>
            <a:r>
              <a:rPr sz="1050" i="1" dirty="0">
                <a:solidFill>
                  <a:srgbClr val="5A6069"/>
                </a:solidFill>
              </a:rPr>
              <a:t> y </a:t>
            </a:r>
            <a:r>
              <a:rPr sz="1050" i="1" dirty="0" err="1">
                <a:solidFill>
                  <a:srgbClr val="5A6069"/>
                </a:solidFill>
              </a:rPr>
              <a:t>abierto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lang="es-ES" sz="1050" i="1" dirty="0">
                <a:solidFill>
                  <a:srgbClr val="5A6069"/>
                </a:solidFill>
              </a:rPr>
              <a:t/>
            </a:r>
            <a:br>
              <a:rPr lang="es-ES" sz="1050" i="1" dirty="0">
                <a:solidFill>
                  <a:srgbClr val="5A6069"/>
                </a:solidFill>
              </a:rPr>
            </a:br>
            <a:r>
              <a:rPr sz="1050" i="1" dirty="0">
                <a:solidFill>
                  <a:srgbClr val="5A6069"/>
                </a:solidFill>
              </a:rPr>
              <a:t>al </a:t>
            </a:r>
            <a:r>
              <a:rPr sz="1050" i="1" dirty="0" err="1">
                <a:solidFill>
                  <a:srgbClr val="5A6069"/>
                </a:solidFill>
              </a:rPr>
              <a:t>entorno</a:t>
            </a:r>
            <a:r>
              <a:rPr sz="1050" i="1" dirty="0">
                <a:solidFill>
                  <a:srgbClr val="5A6069"/>
                </a:solidFill>
              </a:rPr>
              <a:t> global.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370832" y="2331720"/>
            <a:ext cx="3465576" cy="2831544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Antropología</a:t>
            </a:r>
            <a:r>
              <a:rPr sz="1400" b="1" dirty="0"/>
              <a:t> del </a:t>
            </a:r>
            <a:r>
              <a:rPr sz="1400" b="1" dirty="0" err="1"/>
              <a:t>Conflicto</a:t>
            </a:r>
            <a:r>
              <a:rPr sz="1400" b="1" dirty="0"/>
              <a:t> y la Guerra</a:t>
            </a:r>
            <a:r>
              <a:rPr sz="1400" dirty="0"/>
              <a:t> (4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Geopolítica</a:t>
            </a:r>
            <a:r>
              <a:rPr sz="1400" b="1" dirty="0"/>
              <a:t> </a:t>
            </a:r>
            <a:r>
              <a:rPr sz="1400" dirty="0"/>
              <a:t>(2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Relaciones</a:t>
            </a:r>
            <a:r>
              <a:rPr sz="1400" b="1" dirty="0"/>
              <a:t> </a:t>
            </a:r>
            <a:r>
              <a:rPr sz="1400" b="1" dirty="0" err="1"/>
              <a:t>Internacionales</a:t>
            </a:r>
            <a:r>
              <a:rPr sz="1400" b="1" dirty="0"/>
              <a:t> </a:t>
            </a:r>
            <a:r>
              <a:rPr sz="1400" dirty="0"/>
              <a:t>(2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Sostenibilidad</a:t>
            </a:r>
            <a:r>
              <a:rPr sz="1400" b="1" dirty="0"/>
              <a:t> </a:t>
            </a:r>
            <a:r>
              <a:rPr sz="1400" b="1" dirty="0" err="1"/>
              <a:t>Marítima</a:t>
            </a:r>
            <a:r>
              <a:rPr sz="1400" b="1" dirty="0"/>
              <a:t> y </a:t>
            </a:r>
            <a:r>
              <a:rPr sz="1400" b="1" dirty="0" err="1"/>
              <a:t>Gobernanza</a:t>
            </a:r>
            <a:r>
              <a:rPr sz="1400" b="1" dirty="0"/>
              <a:t> </a:t>
            </a:r>
            <a:r>
              <a:rPr sz="1400" b="1" dirty="0" err="1"/>
              <a:t>Oceánica</a:t>
            </a:r>
            <a:r>
              <a:rPr sz="1400" dirty="0"/>
              <a:t> (2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Comunicación</a:t>
            </a:r>
            <a:r>
              <a:rPr sz="1400" b="1" dirty="0"/>
              <a:t> </a:t>
            </a:r>
            <a:r>
              <a:rPr sz="1400" b="1" dirty="0" err="1"/>
              <a:t>Estratégica</a:t>
            </a:r>
            <a:r>
              <a:rPr sz="1400" b="1" dirty="0"/>
              <a:t> y </a:t>
            </a:r>
            <a:r>
              <a:rPr sz="1400" b="1" dirty="0" err="1"/>
              <a:t>Operacional</a:t>
            </a:r>
            <a:r>
              <a:rPr sz="1400" b="1" dirty="0"/>
              <a:t> </a:t>
            </a:r>
            <a:r>
              <a:rPr sz="1400" dirty="0"/>
              <a:t>(2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Neurociencia</a:t>
            </a:r>
            <a:r>
              <a:rPr sz="1400" b="1" dirty="0"/>
              <a:t>, </a:t>
            </a:r>
            <a:r>
              <a:rPr sz="1400" b="1" dirty="0" err="1"/>
              <a:t>Comportamiento</a:t>
            </a:r>
            <a:r>
              <a:rPr sz="1400" b="1" dirty="0"/>
              <a:t> y </a:t>
            </a:r>
            <a:r>
              <a:rPr sz="1400" b="1" dirty="0" err="1"/>
              <a:t>Liderazgo</a:t>
            </a:r>
            <a:r>
              <a:rPr sz="1400" b="1" dirty="0"/>
              <a:t> </a:t>
            </a:r>
            <a:r>
              <a:rPr sz="1400" dirty="0"/>
              <a:t>(2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Inteligencia</a:t>
            </a:r>
            <a:r>
              <a:rPr sz="1400" b="1" dirty="0"/>
              <a:t> </a:t>
            </a:r>
            <a:r>
              <a:rPr sz="1400" b="1" dirty="0" err="1"/>
              <a:t>Emocional</a:t>
            </a:r>
            <a:r>
              <a:rPr sz="1400" b="1" dirty="0"/>
              <a:t> y </a:t>
            </a:r>
            <a:r>
              <a:rPr sz="1400" b="1" dirty="0" err="1"/>
              <a:t>Gestión</a:t>
            </a:r>
            <a:r>
              <a:rPr sz="1400" b="1" dirty="0"/>
              <a:t> del </a:t>
            </a:r>
            <a:r>
              <a:rPr sz="1400" b="1" dirty="0" err="1"/>
              <a:t>Comportamiento</a:t>
            </a:r>
            <a:r>
              <a:rPr sz="1400" b="1" dirty="0"/>
              <a:t> </a:t>
            </a:r>
            <a:r>
              <a:rPr sz="1400" dirty="0"/>
              <a:t>(2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101583" y="1188720"/>
            <a:ext cx="3794760" cy="4983480"/>
          </a:xfrm>
          <a:prstGeom prst="roundRect">
            <a:avLst/>
          </a:prstGeom>
          <a:solidFill>
            <a:srgbClr val="F9F2E2"/>
          </a:solidFill>
          <a:ln w="15240">
            <a:solidFill>
              <a:srgbClr val="0A2A5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8101583" y="1188720"/>
            <a:ext cx="3794760" cy="438912"/>
          </a:xfrm>
          <a:prstGeom prst="rect">
            <a:avLst/>
          </a:prstGeom>
          <a:solidFill>
            <a:srgbClr val="BC95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>
                <a:solidFill>
                  <a:srgbClr val="FFFFFF"/>
                </a:solidFill>
              </a:rPr>
              <a:t>SISTEMAS E INGENIERÍA APLICADA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238743" y="1691640"/>
            <a:ext cx="3650358" cy="4154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050" i="1" dirty="0" err="1">
                <a:solidFill>
                  <a:srgbClr val="5A6069"/>
                </a:solidFill>
              </a:rPr>
              <a:t>Área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en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construcción</a:t>
            </a:r>
            <a:r>
              <a:rPr sz="1050" i="1" dirty="0">
                <a:solidFill>
                  <a:srgbClr val="5A6069"/>
                </a:solidFill>
              </a:rPr>
              <a:t> para </a:t>
            </a:r>
            <a:r>
              <a:rPr sz="1050" i="1" dirty="0" err="1">
                <a:solidFill>
                  <a:srgbClr val="5A6069"/>
                </a:solidFill>
              </a:rPr>
              <a:t>fortalecer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modelamiento</a:t>
            </a:r>
            <a:r>
              <a:rPr sz="1050" i="1" dirty="0">
                <a:solidFill>
                  <a:srgbClr val="5A6069"/>
                </a:solidFill>
              </a:rPr>
              <a:t>, </a:t>
            </a:r>
            <a:r>
              <a:rPr sz="1050" i="1" dirty="0" err="1">
                <a:solidFill>
                  <a:srgbClr val="5A6069"/>
                </a:solidFill>
              </a:rPr>
              <a:t>sistemas</a:t>
            </a:r>
            <a:r>
              <a:rPr sz="1050" i="1" dirty="0">
                <a:solidFill>
                  <a:srgbClr val="5A6069"/>
                </a:solidFill>
              </a:rPr>
              <a:t> y </a:t>
            </a:r>
            <a:r>
              <a:rPr lang="es-ES" sz="1050" i="1" dirty="0">
                <a:solidFill>
                  <a:srgbClr val="5A6069"/>
                </a:solidFill>
              </a:rPr>
              <a:t/>
            </a:r>
            <a:br>
              <a:rPr lang="es-ES" sz="1050" i="1" dirty="0">
                <a:solidFill>
                  <a:srgbClr val="5A6069"/>
                </a:solidFill>
              </a:rPr>
            </a:br>
            <a:r>
              <a:rPr sz="1050" i="1" dirty="0" err="1">
                <a:solidFill>
                  <a:srgbClr val="5A6069"/>
                </a:solidFill>
              </a:rPr>
              <a:t>proyección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profesional</a:t>
            </a:r>
            <a:r>
              <a:rPr sz="1050" i="1" dirty="0">
                <a:solidFill>
                  <a:srgbClr val="5A6069"/>
                </a:solidFill>
              </a:rPr>
              <a:t>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66175" y="2312814"/>
            <a:ext cx="3465576" cy="1696875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Modelamiento</a:t>
            </a:r>
            <a:r>
              <a:rPr sz="1400" b="1" dirty="0"/>
              <a:t> de </a:t>
            </a:r>
            <a:r>
              <a:rPr sz="1400" b="1" dirty="0" err="1"/>
              <a:t>Sistemas</a:t>
            </a:r>
            <a:r>
              <a:rPr sz="1400" b="1" dirty="0"/>
              <a:t> para </a:t>
            </a:r>
            <a:r>
              <a:rPr sz="1400" b="1" dirty="0" err="1"/>
              <a:t>Proyectos</a:t>
            </a:r>
            <a:r>
              <a:rPr sz="1400" b="1" dirty="0"/>
              <a:t> de </a:t>
            </a:r>
            <a:r>
              <a:rPr sz="1400" b="1" dirty="0" err="1"/>
              <a:t>Ingeniería</a:t>
            </a:r>
            <a:r>
              <a:rPr lang="es-ES" sz="1400" b="1" dirty="0"/>
              <a:t> </a:t>
            </a:r>
            <a:r>
              <a:rPr lang="es-ES" sz="1400" dirty="0"/>
              <a:t>(4 créditos)</a:t>
            </a:r>
            <a:endParaRPr sz="1400" dirty="0"/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Aprendizajes</a:t>
            </a:r>
            <a:r>
              <a:rPr sz="1400" b="1" dirty="0"/>
              <a:t> para la </a:t>
            </a:r>
            <a:r>
              <a:rPr sz="1400" b="1" dirty="0" err="1"/>
              <a:t>Ingeniería</a:t>
            </a:r>
            <a:r>
              <a:rPr sz="1400" b="1" dirty="0"/>
              <a:t> Naval y </a:t>
            </a:r>
            <a:r>
              <a:rPr sz="1400" b="1" dirty="0" err="1"/>
              <a:t>Electrónica</a:t>
            </a:r>
            <a:r>
              <a:rPr lang="es-ES" sz="1400" b="1" dirty="0"/>
              <a:t> </a:t>
            </a:r>
            <a:r>
              <a:rPr lang="es-ES" sz="1400" dirty="0"/>
              <a:t>(4 créditos)</a:t>
            </a:r>
            <a:endParaRPr sz="1400" b="1" dirty="0"/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endParaRPr lang="es-ES" dirty="0"/>
          </a:p>
          <a:p>
            <a:pPr>
              <a:spcAft>
                <a:spcPts val="200"/>
              </a:spcAft>
              <a:defRPr sz="1040">
                <a:solidFill>
                  <a:srgbClr val="222C3A"/>
                </a:solidFill>
              </a:defRPr>
            </a:pPr>
            <a:r>
              <a:rPr dirty="0" err="1"/>
              <a:t>Nuevas</a:t>
            </a:r>
            <a:r>
              <a:rPr dirty="0"/>
              <a:t> </a:t>
            </a:r>
            <a:r>
              <a:rPr dirty="0" err="1"/>
              <a:t>asignaturas</a:t>
            </a:r>
            <a:r>
              <a:rPr dirty="0"/>
              <a:t> del </a:t>
            </a:r>
            <a:r>
              <a:rPr dirty="0" err="1"/>
              <a:t>área</a:t>
            </a:r>
            <a:r>
              <a:rPr dirty="0"/>
              <a:t> </a:t>
            </a:r>
            <a:r>
              <a:rPr dirty="0" err="1"/>
              <a:t>en</a:t>
            </a:r>
            <a:r>
              <a:rPr dirty="0"/>
              <a:t> </a:t>
            </a:r>
            <a:r>
              <a:rPr dirty="0" err="1"/>
              <a:t>proceso</a:t>
            </a:r>
            <a:r>
              <a:rPr dirty="0"/>
              <a:t> de </a:t>
            </a:r>
            <a:r>
              <a:rPr dirty="0" err="1"/>
              <a:t>definición</a:t>
            </a:r>
            <a:endParaRPr dirty="0"/>
          </a:p>
          <a:p>
            <a:pPr>
              <a:spcAft>
                <a:spcPts val="200"/>
              </a:spcAft>
              <a:defRPr sz="1040">
                <a:solidFill>
                  <a:srgbClr val="222C3A"/>
                </a:solidFill>
              </a:defRPr>
            </a:pPr>
            <a:r>
              <a:rPr dirty="0" err="1"/>
              <a:t>Criterio</a:t>
            </a:r>
            <a:r>
              <a:rPr dirty="0"/>
              <a:t> </a:t>
            </a:r>
            <a:r>
              <a:rPr dirty="0" err="1"/>
              <a:t>preliminar</a:t>
            </a:r>
            <a:r>
              <a:rPr dirty="0"/>
              <a:t>: </a:t>
            </a:r>
            <a:r>
              <a:rPr dirty="0" err="1"/>
              <a:t>oferta</a:t>
            </a:r>
            <a:r>
              <a:rPr dirty="0"/>
              <a:t> </a:t>
            </a:r>
            <a:r>
              <a:rPr dirty="0" err="1"/>
              <a:t>prioritaria</a:t>
            </a:r>
            <a:r>
              <a:rPr dirty="0"/>
              <a:t> para </a:t>
            </a:r>
            <a:r>
              <a:rPr dirty="0" err="1"/>
              <a:t>el</a:t>
            </a:r>
            <a:r>
              <a:rPr dirty="0"/>
              <a:t> </a:t>
            </a:r>
            <a:r>
              <a:rPr dirty="0" err="1"/>
              <a:t>escalafón</a:t>
            </a:r>
            <a:r>
              <a:rPr dirty="0"/>
              <a:t> </a:t>
            </a:r>
            <a:r>
              <a:rPr dirty="0" err="1"/>
              <a:t>ejecutivo</a:t>
            </a:r>
            <a:r>
              <a:rPr dirty="0"/>
              <a:t> </a:t>
            </a:r>
            <a:r>
              <a:rPr dirty="0" err="1"/>
              <a:t>en</a:t>
            </a:r>
            <a:r>
              <a:rPr dirty="0"/>
              <a:t> 2.º </a:t>
            </a:r>
            <a:r>
              <a:rPr dirty="0" err="1"/>
              <a:t>semestre</a:t>
            </a:r>
            <a:r>
              <a:rPr dirty="0"/>
              <a:t> de 4.º </a:t>
            </a:r>
            <a:r>
              <a:rPr dirty="0" err="1"/>
              <a:t>año</a:t>
            </a:r>
            <a:endParaRPr dirty="0"/>
          </a:p>
        </p:txBody>
      </p:sp>
      <p:sp>
        <p:nvSpPr>
          <p:cNvPr id="19" name="Rounded Rectangle 18"/>
          <p:cNvSpPr/>
          <p:nvPr/>
        </p:nvSpPr>
        <p:spPr>
          <a:xfrm>
            <a:off x="640080" y="6236208"/>
            <a:ext cx="10927080" cy="384048"/>
          </a:xfrm>
          <a:prstGeom prst="roundRect">
            <a:avLst/>
          </a:prstGeom>
          <a:solidFill>
            <a:srgbClr val="FFFFFF"/>
          </a:solidFill>
          <a:ln>
            <a:solidFill>
              <a:srgbClr val="0A2A5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00" b="1" dirty="0">
              <a:solidFill>
                <a:srgbClr val="0A2A5C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541</Words>
  <Application>Microsoft Office PowerPoint</Application>
  <PresentationFormat>Panorámica</PresentationFormat>
  <Paragraphs>53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Presentación de PowerPoint</vt:lpstr>
      <vt:lpstr>Presentación de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/>
  <dc:creator/>
  <cp:keywords/>
  <dc:description>generated using python-pptx</dc:description>
  <cp:lastModifiedBy>I06 Asesor Educación Prof. Yanina Leiva A.</cp:lastModifiedBy>
  <cp:revision>3</cp:revision>
  <dcterms:created xsi:type="dcterms:W3CDTF">2013-01-27T09:14:16Z</dcterms:created>
  <dcterms:modified xsi:type="dcterms:W3CDTF">2026-07-07T14:54:22Z</dcterms:modified>
  <cp:category/>
</cp:coreProperties>
</file>