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1" r:id="rId2"/>
    <p:sldId id="372" r:id="rId3"/>
    <p:sldId id="287" r:id="rId4"/>
    <p:sldId id="286" r:id="rId5"/>
    <p:sldId id="288" r:id="rId6"/>
    <p:sldId id="373" r:id="rId7"/>
    <p:sldId id="370" r:id="rId8"/>
    <p:sldId id="290" r:id="rId9"/>
    <p:sldId id="375" r:id="rId10"/>
    <p:sldId id="376" r:id="rId11"/>
    <p:sldId id="282" r:id="rId12"/>
    <p:sldId id="377" r:id="rId13"/>
    <p:sldId id="281" r:id="rId14"/>
    <p:sldId id="285" r:id="rId15"/>
    <p:sldId id="284" r:id="rId16"/>
    <p:sldId id="283" r:id="rId17"/>
    <p:sldId id="369" r:id="rId18"/>
    <p:sldId id="263" r:id="rId19"/>
    <p:sldId id="277" r:id="rId20"/>
    <p:sldId id="269" r:id="rId21"/>
    <p:sldId id="264" r:id="rId22"/>
    <p:sldId id="276" r:id="rId23"/>
    <p:sldId id="271" r:id="rId24"/>
    <p:sldId id="266" r:id="rId25"/>
    <p:sldId id="279" r:id="rId26"/>
    <p:sldId id="273" r:id="rId27"/>
    <p:sldId id="267" r:id="rId28"/>
    <p:sldId id="280" r:id="rId29"/>
    <p:sldId id="274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4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E5EAB42-CBCE-4F27-A15F-718A8D1B06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02E4F52A-0208-41E5-B594-10ACA25ECE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C3998C74-B37C-4F5E-B429-9E8B77ABC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37A5E79-F759-488B-A70A-DD5371D55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8EA0306-941E-4902-9FD4-0F7CD1192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71045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579A622-698F-4C21-A8EF-2B23B087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3264FC12-78EA-42DF-B6F5-2722F36E5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88F38E6-7DD3-4AAF-89DE-DAC8499AB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7187CB0E-A5C8-4507-8358-02180B9B3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4AF3AA0F-F884-4E3E-B965-6A6254D01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57183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BC3760A-3DFF-4E94-BE36-546BEB203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D5BC0C02-AC8A-4C6E-9E8E-907D90E345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4B37EEC-06B1-40A3-A774-A8A9EA49E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0042299-50E5-4A01-B7A4-882029521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5892DE7C-5898-46F9-80E9-B5C317701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84863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A1908DA-AE93-47ED-9C10-99B470A22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27394F46-30F4-4CFA-8512-ABC0B7C21E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E1DED819-F00B-4578-8B25-7E713A3A5D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99919939-4078-40D7-BDB5-5654DB45C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6D7CCE0-EB2D-4BB9-9022-EECA053E7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BCFCC5DC-61B7-4F41-B58F-C772B181D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827381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7E3A2E7-75F5-4251-914E-F11E0B708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82D9BA2-353F-4FE2-AB9A-74E59836F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783E507A-5B2D-43F9-8394-F421156BC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B84A0E43-4ACC-4AC2-B48D-0E67B3995C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84C8A6FD-0868-4F21-BC26-58832B48EB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6101A4E5-7E50-4837-8E2B-2696B3311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BB90CFD5-82BB-4357-B865-3547C8618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7FE60281-C7C4-4F9C-8AAC-503E60092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8814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BD47853-B1DD-4973-8AC2-50A4239F0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081E84AF-0856-453A-A1AB-609EDC5ED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46460945-7E91-434F-9CDC-CA45318D1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23CCF2D9-DAB7-4D5F-B10A-B64B5CDFB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11599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CB942916-4631-40B9-B1D3-F5B5F3D40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395D49E8-300F-4A6D-8778-32F53669B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A2924F8C-E413-44EC-AEC2-6BB4A2926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780748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F7AEF67-38FC-4FD2-A636-E1406997B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6CAB248F-6731-4F11-B313-2B223550D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945B48FD-F6ED-4689-9939-0E8B3EF5D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3C5D865D-22AD-4B0E-89AC-E667C171B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8F7E3444-4A97-498E-A66E-CA907DF78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3C3F7232-0C44-4634-B056-82E5209CB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46116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6F0A0E9-4A95-4DEF-A12B-CEE1B0430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95B49696-28C8-41D1-8CB2-806B19FDA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D1C3CF1D-8450-4644-B971-05AC62F4D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F53072D0-A1E6-47D5-AFCD-DC42C95D8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4F0B2C5-621D-487D-A620-68BB3F06C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8D462A5D-F19F-495F-8637-76D201801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91813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ED947E7-0C12-4885-A7CA-E7442D60D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57FE6D1B-933C-4B01-BE6D-C0F32406A4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19A235A-B378-4CFE-AFD5-E1096B263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92C4F28-F69C-4739-BDDE-AD79A945B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5B2A12F8-5E5C-4596-9B36-A8EBB6286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2652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0D17BDBB-8B4F-40D1-9D4A-956C381DD2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EC9A77C7-BFEC-4784-90E2-7CDCBDB70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0310D0EA-3C08-46ED-A336-B8D39FFF9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57D4D95-331B-4856-8B2E-1368DDE28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12FC65B-CF03-4928-9973-FDA140359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55594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9CC3E8A9-38FE-4436-BD26-6E4659C8E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19E5F5BF-47BA-4A9F-A08D-1663C129A9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94B0983D-72AB-4ED9-A8D0-2360D81C52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BE01E-36F6-4BF5-9EEB-B252500584C2}" type="datetimeFigureOut">
              <a:rPr lang="es-CL" smtClean="0"/>
              <a:pPr/>
              <a:t>21-07-23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395D335-CB70-4379-9292-6A0EC419A1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9B22D02-2AFE-44BA-B415-5B430F43BB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50EAE-7ACA-401E-8774-00817A4BF30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96151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arduino.cc/hc/en-us/articles/360019833020-Download-and-install-Arduino-IDE" TargetMode="External"/><Relationship Id="rId2" Type="http://schemas.openxmlformats.org/officeDocument/2006/relationships/hyperlink" Target="https://www.arduino.cc/en/Main/Donat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b="1" dirty="0" smtClean="0">
                <a:solidFill>
                  <a:srgbClr val="FF0000"/>
                </a:solidFill>
              </a:rPr>
              <a:t>Modelamiento de Sistemas II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s-CL" sz="4400" b="1" dirty="0" smtClean="0">
                <a:solidFill>
                  <a:srgbClr val="002060"/>
                </a:solidFill>
              </a:rPr>
              <a:t>“Uso de </a:t>
            </a:r>
            <a:r>
              <a:rPr lang="es-CL" sz="4400" b="1" dirty="0" err="1" smtClean="0">
                <a:solidFill>
                  <a:srgbClr val="002060"/>
                </a:solidFill>
              </a:rPr>
              <a:t>Arduino</a:t>
            </a:r>
            <a:r>
              <a:rPr lang="es-CL" sz="4400" b="1" dirty="0" smtClean="0">
                <a:solidFill>
                  <a:srgbClr val="002060"/>
                </a:solidFill>
              </a:rPr>
              <a:t>”</a:t>
            </a:r>
          </a:p>
          <a:p>
            <a:pPr algn="r"/>
            <a:r>
              <a:rPr lang="es-CL" b="1" dirty="0" smtClean="0"/>
              <a:t>20-07-2023</a:t>
            </a:r>
            <a:endParaRPr lang="es-ES" b="1" dirty="0"/>
          </a:p>
        </p:txBody>
      </p:sp>
      <p:sp>
        <p:nvSpPr>
          <p:cNvPr id="1026" name="AutoShape 2" descr="Escuela Naval Arturo Prat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8" name="Picture 4" descr="Escuela Naval Arturo Prat - Armada de 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0089" y="464495"/>
            <a:ext cx="1477282" cy="2043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solidFill>
                  <a:srgbClr val="FF0000"/>
                </a:solidFill>
              </a:rPr>
              <a:t>OBJETIVO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58546"/>
          </a:xfrm>
        </p:spPr>
        <p:txBody>
          <a:bodyPr/>
          <a:lstStyle/>
          <a:p>
            <a:r>
              <a:rPr lang="es-CL" dirty="0" smtClean="0"/>
              <a:t>Conocer la codificación de ARDUINO.</a:t>
            </a:r>
          </a:p>
          <a:p>
            <a:pPr>
              <a:buNone/>
            </a:pPr>
            <a:endParaRPr lang="es-CL" dirty="0" smtClean="0"/>
          </a:p>
          <a:p>
            <a:r>
              <a:rPr lang="es-CL" dirty="0" smtClean="0"/>
              <a:t>Aplicar los códigos de programación, para elaboración de proyectos.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70C0"/>
                </a:solidFill>
                <a:latin typeface="Raleway" panose="020B0503030101060003" pitchFamily="34" charset="0"/>
              </a:rPr>
              <a:t>ARDUINO</a:t>
            </a:r>
            <a:endParaRPr lang="es-CL" dirty="0">
              <a:solidFill>
                <a:srgbClr val="0070C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838200" y="1947656"/>
            <a:ext cx="5880652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Es </a:t>
            </a:r>
            <a:r>
              <a:rPr lang="es-ES" sz="2000" dirty="0">
                <a:latin typeface="Raleway" panose="020B0503030101060003" pitchFamily="34" charset="0"/>
              </a:rPr>
              <a:t>una </a:t>
            </a:r>
            <a:r>
              <a:rPr lang="es-ES" sz="2000" b="1" dirty="0">
                <a:solidFill>
                  <a:srgbClr val="FF0000"/>
                </a:solidFill>
                <a:latin typeface="Raleway" panose="020B0503030101060003" pitchFamily="34" charset="0"/>
              </a:rPr>
              <a:t>plataforma de desarrollo </a:t>
            </a:r>
            <a:r>
              <a:rPr lang="es-ES" sz="2000" dirty="0">
                <a:latin typeface="Raleway" panose="020B0503030101060003" pitchFamily="34" charset="0"/>
              </a:rPr>
              <a:t>basada en una </a:t>
            </a:r>
            <a:r>
              <a:rPr lang="es-ES" sz="2000" b="1" dirty="0">
                <a:solidFill>
                  <a:srgbClr val="FFC000"/>
                </a:solidFill>
                <a:latin typeface="Raleway" panose="020B0503030101060003" pitchFamily="34" charset="0"/>
              </a:rPr>
              <a:t>placa electrónica de hardware libre </a:t>
            </a:r>
            <a:r>
              <a:rPr lang="es-ES" sz="2000" dirty="0">
                <a:latin typeface="Raleway" panose="020B0503030101060003" pitchFamily="34" charset="0"/>
              </a:rPr>
              <a:t>que incorpora un microcontrolador re-programable y con una serie de puertos disponibles. </a:t>
            </a:r>
            <a:endParaRPr lang="es-ES" sz="2000" dirty="0" smtClean="0">
              <a:latin typeface="Raleway" panose="020B0503030101060003" pitchFamily="34" charset="0"/>
            </a:endParaRPr>
          </a:p>
          <a:p>
            <a:pPr algn="just"/>
            <a:endParaRPr lang="es-ES" sz="2000" dirty="0" smtClean="0">
              <a:latin typeface="Raleway" panose="020B0503030101060003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Estos </a:t>
            </a:r>
            <a:r>
              <a:rPr lang="es-ES" sz="2000" dirty="0">
                <a:latin typeface="Raleway" panose="020B0503030101060003" pitchFamily="34" charset="0"/>
              </a:rPr>
              <a:t>permiten </a:t>
            </a:r>
            <a:r>
              <a:rPr lang="es-ES" sz="2000" b="1" dirty="0">
                <a:solidFill>
                  <a:srgbClr val="FFC000"/>
                </a:solidFill>
                <a:latin typeface="Raleway" panose="020B0503030101060003" pitchFamily="34" charset="0"/>
              </a:rPr>
              <a:t>establecer conexiones entre el microcontrolador y los diferentes sensores y actuadores</a:t>
            </a:r>
            <a:r>
              <a:rPr lang="es-ES" sz="2000" dirty="0">
                <a:latin typeface="Raleway" panose="020B0503030101060003" pitchFamily="34" charset="0"/>
              </a:rPr>
              <a:t> de una manera muy sencilla para elaborar proyectos y también </a:t>
            </a:r>
            <a:r>
              <a:rPr lang="es-ES" sz="2000" dirty="0" smtClean="0">
                <a:latin typeface="Raleway" panose="020B0503030101060003" pitchFamily="34" charset="0"/>
              </a:rPr>
              <a:t>MVP (producto mínimo viables) </a:t>
            </a:r>
            <a:r>
              <a:rPr lang="es-ES" sz="2000" dirty="0">
                <a:latin typeface="Raleway" panose="020B0503030101060003" pitchFamily="34" charset="0"/>
              </a:rPr>
              <a:t>de manera rápida y efectiva.</a:t>
            </a: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7A7731F5-AE75-427E-B485-F551977452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52" r="13129"/>
          <a:stretch/>
        </p:blipFill>
        <p:spPr>
          <a:xfrm>
            <a:off x="7005099" y="1947656"/>
            <a:ext cx="4548147" cy="2962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6306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70C0"/>
                </a:solidFill>
                <a:latin typeface="Raleway" panose="020B0503030101060003" pitchFamily="34" charset="0"/>
              </a:rPr>
              <a:t>MICROCONTROLADORES</a:t>
            </a:r>
            <a:endParaRPr lang="es-CL" dirty="0">
              <a:solidFill>
                <a:srgbClr val="0070C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655983" y="2456952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970723" y="1928399"/>
            <a:ext cx="625487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>
                <a:latin typeface="Raleway" panose="020B0503030101060003" pitchFamily="34" charset="0"/>
              </a:rPr>
              <a:t>Es un circuito integrado programable, capaz de ejecutar las órdenes grabadas en su memoria</a:t>
            </a:r>
            <a:r>
              <a:rPr lang="es-ES" sz="2000" dirty="0" smtClean="0">
                <a:latin typeface="Raleway" panose="020B0503030101060003" pitchFamily="34" charset="0"/>
              </a:rPr>
              <a:t>.</a:t>
            </a:r>
          </a:p>
          <a:p>
            <a:pPr algn="just"/>
            <a:r>
              <a:rPr lang="es-ES" sz="2000" dirty="0" smtClean="0">
                <a:latin typeface="Raleway" panose="020B0503030101060003" pitchFamily="34" charset="0"/>
              </a:rPr>
              <a:t> 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En </a:t>
            </a:r>
            <a:r>
              <a:rPr lang="es-ES" sz="2000" dirty="0">
                <a:latin typeface="Raleway" panose="020B0503030101060003" pitchFamily="34" charset="0"/>
              </a:rPr>
              <a:t>su interior contiene tres principales unidades funcionales de una computadora: unidad central de procesos, memoria y periféricos de entrada/salida.</a:t>
            </a:r>
          </a:p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Google Shape;243;p55">
            <a:extLst>
              <a:ext uri="{FF2B5EF4-FFF2-40B4-BE49-F238E27FC236}">
                <a16:creationId xmlns="" xmlns:a16="http://schemas.microsoft.com/office/drawing/2014/main" id="{E5E53E16-A132-48E9-B9B6-5ECD2B601791}"/>
              </a:ext>
            </a:extLst>
          </p:cNvPr>
          <p:cNvPicPr preferRelativeResize="0"/>
          <p:nvPr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1295867" y="4803280"/>
            <a:ext cx="1035716" cy="1035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44;p55">
            <a:extLst>
              <a:ext uri="{FF2B5EF4-FFF2-40B4-BE49-F238E27FC236}">
                <a16:creationId xmlns="" xmlns:a16="http://schemas.microsoft.com/office/drawing/2014/main" id="{8F9E448B-088B-45A6-8304-201BA50B412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66740" y="4483149"/>
            <a:ext cx="1361090" cy="1409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45;p55">
            <a:extLst>
              <a:ext uri="{FF2B5EF4-FFF2-40B4-BE49-F238E27FC236}">
                <a16:creationId xmlns="" xmlns:a16="http://schemas.microsoft.com/office/drawing/2014/main" id="{3C8BBEF0-5CB6-4890-B7D1-93C1BCA8541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76521" y="4711840"/>
            <a:ext cx="1656754" cy="99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28;p54">
            <a:extLst>
              <a:ext uri="{FF2B5EF4-FFF2-40B4-BE49-F238E27FC236}">
                <a16:creationId xmlns="" xmlns:a16="http://schemas.microsoft.com/office/drawing/2014/main" id="{20D9B55E-6865-4465-A674-CD33CE9A16D8}"/>
              </a:ext>
            </a:extLst>
          </p:cNvPr>
          <p:cNvPicPr preferRelativeResize="0"/>
          <p:nvPr/>
        </p:nvPicPr>
        <p:blipFill rotWithShape="1">
          <a:blip r:embed="rId5" cstate="print">
            <a:alphaModFix/>
          </a:blip>
          <a:srcRect l="13246" t="7780" r="12487" b="7780"/>
          <a:stretch/>
        </p:blipFill>
        <p:spPr>
          <a:xfrm>
            <a:off x="7352392" y="1771901"/>
            <a:ext cx="4563751" cy="34090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98510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>
                <a:solidFill>
                  <a:srgbClr val="0070C0"/>
                </a:solidFill>
                <a:latin typeface="Raleway" panose="020B0503030101060003" pitchFamily="34" charset="0"/>
              </a:rPr>
              <a:t>ARDUINO Y APLICACIONES INDUSTRIALES</a:t>
            </a:r>
            <a:endParaRPr lang="es-CL" dirty="0">
              <a:solidFill>
                <a:srgbClr val="0070C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890451" y="2025774"/>
            <a:ext cx="81229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latin typeface="Raleway" panose="020B0503030101060003" pitchFamily="34" charset="0"/>
              </a:rPr>
              <a:t>Existen multitud de entornos de aplicación de </a:t>
            </a:r>
            <a:r>
              <a:rPr lang="es-ES" sz="2000" dirty="0" err="1">
                <a:latin typeface="Raleway" panose="020B0503030101060003" pitchFamily="34" charset="0"/>
              </a:rPr>
              <a:t>Arduino</a:t>
            </a:r>
            <a:r>
              <a:rPr lang="es-ES" sz="2000" dirty="0" smtClean="0">
                <a:latin typeface="Raleway" panose="020B0503030101060003" pitchFamily="34" charset="0"/>
              </a:rPr>
              <a:t>:</a:t>
            </a:r>
          </a:p>
          <a:p>
            <a:pPr algn="just"/>
            <a:endParaRPr lang="es-ES" sz="2000" dirty="0" smtClean="0">
              <a:latin typeface="Raleway" panose="020B0503030101060003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Automatización industrial.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err="1" smtClean="0">
                <a:latin typeface="Raleway" panose="020B0503030101060003" pitchFamily="34" charset="0"/>
              </a:rPr>
              <a:t>Domótica</a:t>
            </a:r>
            <a:r>
              <a:rPr lang="es-ES" sz="2000" dirty="0" smtClean="0">
                <a:latin typeface="Raleway" panose="020B0503030101060003" pitchFamily="34" charset="0"/>
              </a:rPr>
              <a:t> (automatización de vivienda).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Herramienta </a:t>
            </a:r>
            <a:r>
              <a:rPr lang="es-ES" sz="2000" dirty="0">
                <a:latin typeface="Raleway" panose="020B0503030101060003" pitchFamily="34" charset="0"/>
              </a:rPr>
              <a:t>de </a:t>
            </a:r>
            <a:r>
              <a:rPr lang="es-ES" sz="2000" dirty="0" err="1" smtClean="0">
                <a:latin typeface="Raleway" panose="020B0503030101060003" pitchFamily="34" charset="0"/>
              </a:rPr>
              <a:t>prototipado</a:t>
            </a:r>
            <a:r>
              <a:rPr lang="es-ES" sz="2000" dirty="0" smtClean="0">
                <a:latin typeface="Raleway" panose="020B0503030101060003" pitchFamily="34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Plataforma </a:t>
            </a:r>
            <a:r>
              <a:rPr lang="es-ES" sz="2000" dirty="0">
                <a:latin typeface="Raleway" panose="020B0503030101060003" pitchFamily="34" charset="0"/>
              </a:rPr>
              <a:t>de entrenamiento para aprendizaje de </a:t>
            </a:r>
            <a:r>
              <a:rPr lang="es-ES" sz="2000" dirty="0" smtClean="0">
                <a:latin typeface="Raleway" panose="020B0503030101060003" pitchFamily="34" charset="0"/>
              </a:rPr>
              <a:t>electrónica.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Tecnología </a:t>
            </a:r>
            <a:r>
              <a:rPr lang="es-ES" sz="2000" dirty="0">
                <a:latin typeface="Raleway" panose="020B0503030101060003" pitchFamily="34" charset="0"/>
              </a:rPr>
              <a:t>para </a:t>
            </a:r>
            <a:r>
              <a:rPr lang="es-ES" sz="2000" dirty="0" smtClean="0">
                <a:latin typeface="Raleway" panose="020B0503030101060003" pitchFamily="34" charset="0"/>
              </a:rPr>
              <a:t>artistas.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Eficiencia energética.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Monitorización.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Adquisición </a:t>
            </a:r>
            <a:r>
              <a:rPr lang="es-ES" sz="2000" dirty="0">
                <a:latin typeface="Raleway" panose="020B0503030101060003" pitchFamily="34" charset="0"/>
              </a:rPr>
              <a:t>de </a:t>
            </a:r>
            <a:r>
              <a:rPr lang="es-ES" sz="2000" dirty="0" smtClean="0">
                <a:latin typeface="Raleway" panose="020B0503030101060003" pitchFamily="34" charset="0"/>
              </a:rPr>
              <a:t>datos.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DIY (Do </a:t>
            </a:r>
            <a:r>
              <a:rPr lang="es-ES" sz="2000" dirty="0" err="1" smtClean="0">
                <a:latin typeface="Raleway" panose="020B0503030101060003" pitchFamily="34" charset="0"/>
              </a:rPr>
              <a:t>it</a:t>
            </a:r>
            <a:r>
              <a:rPr lang="es-ES" sz="2000" dirty="0" smtClean="0">
                <a:latin typeface="Raleway" panose="020B0503030101060003" pitchFamily="34" charset="0"/>
              </a:rPr>
              <a:t> </a:t>
            </a:r>
            <a:r>
              <a:rPr lang="es-ES" sz="2000" dirty="0" err="1" smtClean="0">
                <a:latin typeface="Raleway" panose="020B0503030101060003" pitchFamily="34" charset="0"/>
              </a:rPr>
              <a:t>yourself</a:t>
            </a:r>
            <a:r>
              <a:rPr lang="es-ES" sz="2000" dirty="0" smtClean="0">
                <a:latin typeface="Raleway" panose="020B0503030101060003" pitchFamily="34" charset="0"/>
              </a:rPr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>
                <a:latin typeface="Raleway" panose="020B0503030101060003" pitchFamily="34" charset="0"/>
              </a:rPr>
              <a:t>Aprendizaje </a:t>
            </a:r>
            <a:r>
              <a:rPr lang="es-ES" sz="2000" dirty="0">
                <a:latin typeface="Raleway" panose="020B0503030101060003" pitchFamily="34" charset="0"/>
              </a:rPr>
              <a:t>de habilidades tecnológicas y programación, </a:t>
            </a:r>
            <a:r>
              <a:rPr lang="es-ES" sz="2000" dirty="0" smtClean="0">
                <a:latin typeface="Raleway" panose="020B0503030101060003" pitchFamily="34" charset="0"/>
              </a:rPr>
              <a:t>etc.</a:t>
            </a: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73F07BB6-8BC9-40BD-8632-79CF0BF831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52" r="13129"/>
          <a:stretch/>
        </p:blipFill>
        <p:spPr>
          <a:xfrm rot="5400000">
            <a:off x="9086473" y="2241426"/>
            <a:ext cx="3116810" cy="20303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1943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>
                <a:solidFill>
                  <a:srgbClr val="0070C0"/>
                </a:solidFill>
                <a:latin typeface="Raleway" panose="020B0503030101060003" pitchFamily="34" charset="0"/>
              </a:rPr>
              <a:t>ARDUINO Y APLICACIONES INDUSTRIALES</a:t>
            </a:r>
            <a:endParaRPr lang="es-CL" dirty="0">
              <a:solidFill>
                <a:srgbClr val="0070C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838200" y="1986586"/>
            <a:ext cx="782247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sz="2000" dirty="0">
                <a:latin typeface="Raleway" panose="020B0503030101060003" pitchFamily="34" charset="0"/>
              </a:rPr>
              <a:t>También podemos ver  a Arduino en lo siguientes tipos de usos</a:t>
            </a:r>
            <a:r>
              <a:rPr lang="es-ES" sz="2000" dirty="0" smtClean="0">
                <a:latin typeface="Raleway" panose="020B0503030101060003" pitchFamily="34" charset="0"/>
              </a:rPr>
              <a:t>:</a:t>
            </a:r>
          </a:p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Monitorización en Tiempo </a:t>
            </a:r>
            <a:r>
              <a:rPr lang="es-ES" sz="2000" dirty="0" smtClean="0">
                <a:latin typeface="Raleway" panose="020B0503030101060003" pitchFamily="34" charset="0"/>
              </a:rPr>
              <a:t>real.</a:t>
            </a:r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Control remoto de </a:t>
            </a:r>
            <a:r>
              <a:rPr lang="es-ES" sz="2000" dirty="0" smtClean="0">
                <a:latin typeface="Raleway" panose="020B0503030101060003" pitchFamily="34" charset="0"/>
              </a:rPr>
              <a:t>instalaciones.</a:t>
            </a:r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Eficiencia </a:t>
            </a:r>
            <a:r>
              <a:rPr lang="es-ES" sz="2000" dirty="0" smtClean="0">
                <a:latin typeface="Raleway" panose="020B0503030101060003" pitchFamily="34" charset="0"/>
              </a:rPr>
              <a:t>energética.</a:t>
            </a:r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Automatización de </a:t>
            </a:r>
            <a:r>
              <a:rPr lang="es-ES" sz="2000" dirty="0" smtClean="0">
                <a:latin typeface="Raleway" panose="020B0503030101060003" pitchFamily="34" charset="0"/>
              </a:rPr>
              <a:t>procesos.</a:t>
            </a:r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Automatización de informes/Cuadros de </a:t>
            </a:r>
            <a:r>
              <a:rPr lang="es-ES" sz="2000" dirty="0" smtClean="0">
                <a:latin typeface="Raleway" panose="020B0503030101060003" pitchFamily="34" charset="0"/>
              </a:rPr>
              <a:t>mando.</a:t>
            </a:r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>
              <a:buAutoNum type="arabicPeriod"/>
            </a:pPr>
            <a:r>
              <a:rPr lang="es-ES" sz="2000" dirty="0">
                <a:latin typeface="Raleway" panose="020B0503030101060003" pitchFamily="34" charset="0"/>
              </a:rPr>
              <a:t>Mantenimientos </a:t>
            </a:r>
            <a:r>
              <a:rPr lang="es-ES" sz="2000" dirty="0" smtClean="0">
                <a:latin typeface="Raleway" panose="020B0503030101060003" pitchFamily="34" charset="0"/>
              </a:rPr>
              <a:t>Predictivos.</a:t>
            </a:r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73F07BB6-8BC9-40BD-8632-79CF0BF831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52" r="13129"/>
          <a:stretch/>
        </p:blipFill>
        <p:spPr>
          <a:xfrm rot="5400000">
            <a:off x="8756860" y="2421268"/>
            <a:ext cx="3120493" cy="20327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1943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ARDUINO IDE</a:t>
            </a:r>
            <a:endParaRPr lang="es-CL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838200" y="1620826"/>
            <a:ext cx="709720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latin typeface="Raleway" panose="020B0503030101060003" pitchFamily="34" charset="0"/>
              </a:rPr>
              <a:t>LINK de descarga</a:t>
            </a:r>
            <a:r>
              <a:rPr lang="es-ES" sz="2000" dirty="0" smtClean="0">
                <a:latin typeface="Raleway" panose="020B0503030101060003" pitchFamily="34" charset="0"/>
              </a:rPr>
              <a:t>:</a:t>
            </a:r>
          </a:p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sz="2000" dirty="0">
                <a:latin typeface="Raleway" panose="020B0503030101060003" pitchFamily="34" charset="0"/>
              </a:rPr>
              <a:t> </a:t>
            </a:r>
            <a:r>
              <a:rPr lang="es-ES" sz="2000" dirty="0">
                <a:latin typeface="Raleway" panose="020B0503030101060003" pitchFamily="34" charset="0"/>
                <a:hlinkClick r:id="rId2"/>
              </a:rPr>
              <a:t>https://</a:t>
            </a:r>
            <a:r>
              <a:rPr lang="es-ES" sz="2000" dirty="0" smtClean="0">
                <a:latin typeface="Raleway" panose="020B0503030101060003" pitchFamily="34" charset="0"/>
                <a:hlinkClick r:id="rId2"/>
              </a:rPr>
              <a:t>www.arduino.cc/en/Main/Donate</a:t>
            </a:r>
            <a:endParaRPr lang="es-ES" sz="2000" dirty="0" smtClean="0">
              <a:latin typeface="Raleway" panose="020B0503030101060003" pitchFamily="34" charset="0"/>
            </a:endParaRPr>
          </a:p>
          <a:p>
            <a:pPr algn="just"/>
            <a:endParaRPr lang="es-ES" sz="2000" dirty="0" smtClean="0">
              <a:latin typeface="Raleway" panose="020B0503030101060003" pitchFamily="34" charset="0"/>
            </a:endParaRPr>
          </a:p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marL="457200" indent="-457200" algn="just"/>
            <a:r>
              <a:rPr lang="es-ES" sz="2000" dirty="0" smtClean="0">
                <a:latin typeface="Raleway" panose="020B0503030101060003" pitchFamily="34" charset="0"/>
              </a:rPr>
              <a:t>1.Hacer </a:t>
            </a:r>
            <a:r>
              <a:rPr lang="es-ES" sz="2000" dirty="0" err="1">
                <a:latin typeface="Raleway" panose="020B0503030101060003" pitchFamily="34" charset="0"/>
              </a:rPr>
              <a:t>click</a:t>
            </a:r>
            <a:r>
              <a:rPr lang="es-ES" sz="2000" dirty="0">
                <a:latin typeface="Raleway" panose="020B0503030101060003" pitchFamily="34" charset="0"/>
              </a:rPr>
              <a:t> en “Just </a:t>
            </a:r>
            <a:r>
              <a:rPr lang="es-ES" sz="2000" dirty="0" err="1">
                <a:latin typeface="Raleway" panose="020B0503030101060003" pitchFamily="34" charset="0"/>
              </a:rPr>
              <a:t>download</a:t>
            </a:r>
            <a:r>
              <a:rPr lang="es-ES" sz="2000" dirty="0">
                <a:latin typeface="Raleway" panose="020B0503030101060003" pitchFamily="34" charset="0"/>
              </a:rPr>
              <a:t>”</a:t>
            </a:r>
          </a:p>
          <a:p>
            <a:pPr marL="342900" indent="-342900" algn="just"/>
            <a:r>
              <a:rPr lang="es-ES" sz="2000" dirty="0" smtClean="0">
                <a:latin typeface="Raleway" panose="020B0503030101060003" pitchFamily="34" charset="0"/>
              </a:rPr>
              <a:t>2. Instalar </a:t>
            </a:r>
            <a:r>
              <a:rPr lang="es-ES" sz="2000" dirty="0">
                <a:latin typeface="Raleway" panose="020B0503030101060003" pitchFamily="34" charset="0"/>
              </a:rPr>
              <a:t>Arduino IDE</a:t>
            </a:r>
          </a:p>
          <a:p>
            <a:pPr marL="342900" indent="-342900" algn="just"/>
            <a:r>
              <a:rPr lang="es-ES" sz="2000" dirty="0" smtClean="0">
                <a:latin typeface="Raleway" panose="020B0503030101060003" pitchFamily="34" charset="0"/>
              </a:rPr>
              <a:t>3. Instalar </a:t>
            </a:r>
            <a:r>
              <a:rPr lang="es-ES" sz="2000" dirty="0" smtClean="0">
                <a:latin typeface="Raleway" panose="020B0503030101060003" pitchFamily="34" charset="0"/>
              </a:rPr>
              <a:t>DRIVERS</a:t>
            </a:r>
          </a:p>
          <a:p>
            <a:pPr marL="342900" indent="-342900" algn="just"/>
            <a:endParaRPr lang="es-CL" sz="2000" dirty="0" smtClean="0">
              <a:latin typeface="Raleway" panose="020B0503030101060003" pitchFamily="34" charset="0"/>
            </a:endParaRPr>
          </a:p>
          <a:p>
            <a:pPr marL="342900" indent="-342900" algn="just"/>
            <a:r>
              <a:rPr lang="es-ES" sz="2000" u="sng" dirty="0" smtClean="0">
                <a:hlinkClick r:id="rId3"/>
              </a:rPr>
              <a:t>https://support.arduino.cc/hc/en-us/articles/360019833020-Download-and-install-Arduino-IDE</a:t>
            </a:r>
            <a:r>
              <a:rPr lang="es-ES" sz="2000" dirty="0" smtClean="0"/>
              <a:t> </a:t>
            </a:r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73F07BB6-8BC9-40BD-8632-79CF0BF831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752" r="13129"/>
          <a:stretch/>
        </p:blipFill>
        <p:spPr>
          <a:xfrm rot="5400000">
            <a:off x="7826237" y="2483418"/>
            <a:ext cx="4548147" cy="29626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785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EASYPLUG</a:t>
            </a:r>
            <a:endParaRPr lang="es-CL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766639" y="1690688"/>
            <a:ext cx="6992698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latin typeface="Raleway" panose="020B0503030101060003" pitchFamily="34" charset="0"/>
              </a:rPr>
              <a:t>El Arduino EASYPLUG es una placa </a:t>
            </a:r>
            <a:r>
              <a:rPr lang="es-ES" sz="2000" dirty="0" smtClean="0">
                <a:latin typeface="Raleway" panose="020B0503030101060003" pitchFamily="34" charset="0"/>
              </a:rPr>
              <a:t>electrónica que a </a:t>
            </a:r>
            <a:r>
              <a:rPr lang="es-ES" sz="2000" dirty="0">
                <a:latin typeface="Raleway" panose="020B0503030101060003" pitchFamily="34" charset="0"/>
              </a:rPr>
              <a:t>diferencia de </a:t>
            </a:r>
            <a:r>
              <a:rPr lang="es-ES" sz="2000" dirty="0" err="1" smtClean="0">
                <a:latin typeface="Raleway" panose="020B0503030101060003" pitchFamily="34" charset="0"/>
              </a:rPr>
              <a:t>Arduino</a:t>
            </a:r>
            <a:r>
              <a:rPr lang="es-ES" sz="2000" dirty="0" smtClean="0">
                <a:latin typeface="Raleway" panose="020B0503030101060003" pitchFamily="34" charset="0"/>
              </a:rPr>
              <a:t>, viene </a:t>
            </a:r>
            <a:r>
              <a:rPr lang="es-ES" sz="2000" dirty="0">
                <a:latin typeface="Raleway" panose="020B0503030101060003" pitchFamily="34" charset="0"/>
              </a:rPr>
              <a:t>con </a:t>
            </a:r>
            <a:r>
              <a:rPr lang="es-ES" sz="2000" b="1" dirty="0">
                <a:solidFill>
                  <a:srgbClr val="0070C0"/>
                </a:solidFill>
                <a:latin typeface="Raleway" panose="020B0503030101060003" pitchFamily="34" charset="0"/>
              </a:rPr>
              <a:t>conectores tipo RJ11 </a:t>
            </a:r>
            <a:r>
              <a:rPr lang="es-ES" sz="2000" dirty="0">
                <a:latin typeface="Raleway" panose="020B0503030101060003" pitchFamily="34" charset="0"/>
              </a:rPr>
              <a:t>lo que permite realizar </a:t>
            </a:r>
            <a:r>
              <a:rPr lang="es-ES" sz="2000" dirty="0" smtClean="0">
                <a:latin typeface="Raleway" panose="020B0503030101060003" pitchFamily="34" charset="0"/>
              </a:rPr>
              <a:t>aún </a:t>
            </a:r>
            <a:r>
              <a:rPr lang="es-ES" sz="2000" dirty="0">
                <a:latin typeface="Raleway" panose="020B0503030101060003" pitchFamily="34" charset="0"/>
              </a:rPr>
              <a:t>mas rápido los circuitos por que </a:t>
            </a:r>
            <a:r>
              <a:rPr lang="es-ES" sz="2000" dirty="0" smtClean="0">
                <a:latin typeface="Raleway" panose="020B0503030101060003" pitchFamily="34" charset="0"/>
              </a:rPr>
              <a:t>sólo </a:t>
            </a:r>
            <a:r>
              <a:rPr lang="es-ES" sz="2000" dirty="0">
                <a:latin typeface="Raleway" panose="020B0503030101060003" pitchFamily="34" charset="0"/>
              </a:rPr>
              <a:t>utilizan un cable de </a:t>
            </a:r>
            <a:r>
              <a:rPr lang="es-ES" sz="2000" dirty="0" smtClean="0">
                <a:latin typeface="Raleway" panose="020B0503030101060003" pitchFamily="34" charset="0"/>
              </a:rPr>
              <a:t>conexión, </a:t>
            </a:r>
            <a:r>
              <a:rPr lang="es-ES" sz="2000" dirty="0">
                <a:latin typeface="Raleway" panose="020B0503030101060003" pitchFamily="34" charset="0"/>
              </a:rPr>
              <a:t>por lo que es muy útil a la hora de elaborar circuitos </a:t>
            </a:r>
            <a:r>
              <a:rPr lang="es-ES" sz="2000" dirty="0" smtClean="0">
                <a:latin typeface="Raleway" panose="020B0503030101060003" pitchFamily="34" charset="0"/>
              </a:rPr>
              <a:t>rápidos </a:t>
            </a:r>
            <a:r>
              <a:rPr lang="es-ES" sz="2000" dirty="0">
                <a:latin typeface="Raleway" panose="020B0503030101060003" pitchFamily="34" charset="0"/>
              </a:rPr>
              <a:t>y sencillos, gracias a este tipo de conectores se </a:t>
            </a:r>
            <a:r>
              <a:rPr lang="es-ES" sz="2000" dirty="0" smtClean="0">
                <a:latin typeface="Raleway" panose="020B0503030101060003" pitchFamily="34" charset="0"/>
              </a:rPr>
              <a:t>eliminan </a:t>
            </a:r>
            <a:r>
              <a:rPr lang="es-ES" sz="2000" dirty="0">
                <a:latin typeface="Raleway" panose="020B0503030101060003" pitchFamily="34" charset="0"/>
              </a:rPr>
              <a:t>los errores </a:t>
            </a:r>
            <a:r>
              <a:rPr lang="es-ES" sz="2000" dirty="0" smtClean="0">
                <a:latin typeface="Raleway" panose="020B0503030101060003" pitchFamily="34" charset="0"/>
              </a:rPr>
              <a:t>en circuitos </a:t>
            </a:r>
            <a:r>
              <a:rPr lang="es-ES" sz="2000" dirty="0">
                <a:latin typeface="Raleway" panose="020B0503030101060003" pitchFamily="34" charset="0"/>
              </a:rPr>
              <a:t>mal conectados</a:t>
            </a:r>
            <a:r>
              <a:rPr lang="es-ES" sz="2000" dirty="0" smtClean="0">
                <a:latin typeface="Raleway" panose="020B0503030101060003" pitchFamily="34" charset="0"/>
              </a:rPr>
              <a:t>.</a:t>
            </a:r>
          </a:p>
          <a:p>
            <a:pPr algn="just"/>
            <a:endParaRPr lang="es-ES" sz="2000" dirty="0">
              <a:latin typeface="Raleway" panose="020B0503030101060003" pitchFamily="34" charset="0"/>
            </a:endParaRPr>
          </a:p>
          <a:p>
            <a:pPr algn="just"/>
            <a:r>
              <a:rPr lang="es-ES" sz="2000" b="0" i="0" dirty="0">
                <a:effectLst/>
                <a:latin typeface="Raleway" panose="020B0503030101060003" pitchFamily="34" charset="0"/>
              </a:rPr>
              <a:t>Por otro </a:t>
            </a:r>
            <a:r>
              <a:rPr lang="es-ES" sz="2000" b="0" i="0" dirty="0" smtClean="0">
                <a:effectLst/>
                <a:latin typeface="Raleway" panose="020B0503030101060003" pitchFamily="34" charset="0"/>
              </a:rPr>
              <a:t>lado también 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tiene </a:t>
            </a:r>
            <a:r>
              <a:rPr lang="es-ES" sz="2000" b="1" i="0" dirty="0">
                <a:solidFill>
                  <a:srgbClr val="0070C0"/>
                </a:solidFill>
                <a:effectLst/>
                <a:latin typeface="Raleway" panose="020B0503030101060003" pitchFamily="34" charset="0"/>
              </a:rPr>
              <a:t>colores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 que diferencian los tipos de puertos para hacerlo mas intuitivo a la hora de </a:t>
            </a:r>
            <a:r>
              <a:rPr lang="es-ES" sz="2000" b="0" i="0" dirty="0" smtClean="0">
                <a:effectLst/>
                <a:latin typeface="Raleway" panose="020B0503030101060003" pitchFamily="34" charset="0"/>
              </a:rPr>
              <a:t>trabajar.</a:t>
            </a:r>
          </a:p>
          <a:p>
            <a:pPr algn="just"/>
            <a:endParaRPr lang="es-ES" sz="2000" b="0" i="0" dirty="0">
              <a:effectLst/>
              <a:latin typeface="Raleway" panose="020B0503030101060003" pitchFamily="34" charset="0"/>
            </a:endParaRPr>
          </a:p>
          <a:p>
            <a:pPr algn="just"/>
            <a:r>
              <a:rPr lang="es-ES" sz="2000" dirty="0">
                <a:latin typeface="Raleway" panose="020B0503030101060003" pitchFamily="34" charset="0"/>
              </a:rPr>
              <a:t>Por </a:t>
            </a:r>
            <a:r>
              <a:rPr lang="es-ES" sz="2000" dirty="0" smtClean="0">
                <a:latin typeface="Raleway" panose="020B0503030101060003" pitchFamily="34" charset="0"/>
              </a:rPr>
              <a:t>último, </a:t>
            </a:r>
            <a:r>
              <a:rPr lang="es-ES" sz="2000" dirty="0">
                <a:latin typeface="Raleway" panose="020B0503030101060003" pitchFamily="34" charset="0"/>
              </a:rPr>
              <a:t>se puede programar a través de </a:t>
            </a:r>
            <a:r>
              <a:rPr lang="es-ES" sz="2000" b="1" dirty="0">
                <a:solidFill>
                  <a:srgbClr val="0070C0"/>
                </a:solidFill>
                <a:latin typeface="Raleway" panose="020B0503030101060003" pitchFamily="34" charset="0"/>
              </a:rPr>
              <a:t>lenguaje de código</a:t>
            </a:r>
            <a:r>
              <a:rPr lang="es-ES" sz="2000" dirty="0">
                <a:latin typeface="Raleway" panose="020B0503030101060003" pitchFamily="34" charset="0"/>
              </a:rPr>
              <a:t> y también a través de </a:t>
            </a:r>
            <a:r>
              <a:rPr lang="es-ES" sz="2000" b="1" dirty="0" smtClean="0">
                <a:solidFill>
                  <a:srgbClr val="0070C0"/>
                </a:solidFill>
                <a:latin typeface="Raleway" panose="020B0503030101060003" pitchFamily="34" charset="0"/>
              </a:rPr>
              <a:t>bloques.</a:t>
            </a:r>
            <a:endParaRPr lang="es-ES" sz="2000" b="1" i="0" dirty="0">
              <a:solidFill>
                <a:srgbClr val="0070C0"/>
              </a:solidFill>
              <a:effectLst/>
              <a:latin typeface="Raleway" panose="020B0503030101060003" pitchFamily="34" charset="0"/>
            </a:endParaRP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98007493-67CA-473D-90C8-F814F46119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134" r="30453"/>
          <a:stretch/>
        </p:blipFill>
        <p:spPr>
          <a:xfrm>
            <a:off x="8360116" y="879443"/>
            <a:ext cx="3365691" cy="2187128"/>
          </a:xfrm>
          <a:prstGeom prst="rect">
            <a:avLst/>
          </a:prstGeom>
        </p:spPr>
      </p:pic>
      <p:pic>
        <p:nvPicPr>
          <p:cNvPr id="5" name="Google Shape;261;p56">
            <a:extLst>
              <a:ext uri="{FF2B5EF4-FFF2-40B4-BE49-F238E27FC236}">
                <a16:creationId xmlns="" xmlns:a16="http://schemas.microsoft.com/office/drawing/2014/main" id="{EA58B490-F76B-4A43-A9A8-41C86DCD609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8277" t="11327" r="28515" b="12467"/>
          <a:stretch/>
        </p:blipFill>
        <p:spPr>
          <a:xfrm>
            <a:off x="8668569" y="3385459"/>
            <a:ext cx="816047" cy="804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62;p56">
            <a:extLst>
              <a:ext uri="{FF2B5EF4-FFF2-40B4-BE49-F238E27FC236}">
                <a16:creationId xmlns="" xmlns:a16="http://schemas.microsoft.com/office/drawing/2014/main" id="{0FD834D4-194C-4B59-86E7-DA9A019F5424}"/>
              </a:ext>
            </a:extLst>
          </p:cNvPr>
          <p:cNvPicPr preferRelativeResize="0"/>
          <p:nvPr/>
        </p:nvPicPr>
        <p:blipFill rotWithShape="1">
          <a:blip r:embed="rId4" cstate="print">
            <a:alphaModFix/>
          </a:blip>
          <a:srcRect t="39890" b="40544"/>
          <a:stretch/>
        </p:blipFill>
        <p:spPr>
          <a:xfrm>
            <a:off x="9723460" y="3636946"/>
            <a:ext cx="1583058" cy="3534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3628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solidFill>
                  <a:srgbClr val="FF0000"/>
                </a:solidFill>
              </a:rPr>
              <a:t>TIPOS DE PUERTOS.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81892" y="1890947"/>
            <a:ext cx="7548154" cy="2837807"/>
          </a:xfrm>
        </p:spPr>
        <p:txBody>
          <a:bodyPr>
            <a:normAutofit fontScale="55000" lnSpcReduction="20000"/>
          </a:bodyPr>
          <a:lstStyle/>
          <a:p>
            <a:r>
              <a:rPr lang="es-CL" i="1" dirty="0" smtClean="0">
                <a:latin typeface="Raleway" panose="020B0503030101060003" pitchFamily="34" charset="0"/>
              </a:rPr>
              <a:t>Digital.</a:t>
            </a:r>
          </a:p>
          <a:p>
            <a:endParaRPr lang="es-CL" i="1" dirty="0" smtClean="0">
              <a:latin typeface="Raleway" panose="020B0503030101060003" pitchFamily="34" charset="0"/>
            </a:endParaRPr>
          </a:p>
          <a:p>
            <a:r>
              <a:rPr lang="es-CL" i="1" dirty="0" smtClean="0">
                <a:latin typeface="Raleway" panose="020B0503030101060003" pitchFamily="34" charset="0"/>
              </a:rPr>
              <a:t>Análogo.</a:t>
            </a:r>
          </a:p>
          <a:p>
            <a:pPr>
              <a:buNone/>
            </a:pPr>
            <a:endParaRPr lang="es-CL" i="1" dirty="0" smtClean="0">
              <a:latin typeface="Raleway" panose="020B0503030101060003" pitchFamily="34" charset="0"/>
            </a:endParaRPr>
          </a:p>
          <a:p>
            <a:pPr algn="just"/>
            <a:r>
              <a:rPr lang="es-CL" i="1" dirty="0" smtClean="0">
                <a:latin typeface="Raleway" panose="020B0503030101060003" pitchFamily="34" charset="0"/>
              </a:rPr>
              <a:t>I2C: permite conectar dispositivos de baja velocidad como </a:t>
            </a:r>
            <a:r>
              <a:rPr lang="es-CL" i="1" dirty="0" err="1" smtClean="0">
                <a:latin typeface="Raleway" panose="020B0503030101060003" pitchFamily="34" charset="0"/>
              </a:rPr>
              <a:t>microcontroladores</a:t>
            </a:r>
            <a:r>
              <a:rPr lang="es-CL" i="1" dirty="0" smtClean="0">
                <a:latin typeface="Raleway" panose="020B0503030101060003" pitchFamily="34" charset="0"/>
              </a:rPr>
              <a:t>.</a:t>
            </a:r>
          </a:p>
          <a:p>
            <a:pPr algn="just">
              <a:buNone/>
            </a:pPr>
            <a:endParaRPr lang="es-CL" i="1" dirty="0" smtClean="0">
              <a:latin typeface="Raleway" panose="020B0503030101060003" pitchFamily="34" charset="0"/>
            </a:endParaRPr>
          </a:p>
          <a:p>
            <a:pPr algn="just"/>
            <a:r>
              <a:rPr lang="es-CL" i="1" dirty="0" smtClean="0">
                <a:latin typeface="Raleway" panose="020B0503030101060003" pitchFamily="34" charset="0"/>
              </a:rPr>
              <a:t>SPI: Interfaz periférica Serial, diseñado, para que los </a:t>
            </a:r>
            <a:r>
              <a:rPr lang="es-CL" i="1" dirty="0" err="1" smtClean="0">
                <a:latin typeface="Raleway" panose="020B0503030101060003" pitchFamily="34" charset="0"/>
              </a:rPr>
              <a:t>microcontroladores</a:t>
            </a:r>
            <a:r>
              <a:rPr lang="es-CL" i="1" dirty="0" smtClean="0">
                <a:latin typeface="Raleway" panose="020B0503030101060003" pitchFamily="34" charset="0"/>
              </a:rPr>
              <a:t> se comuniquen entre sí.</a:t>
            </a:r>
          </a:p>
          <a:p>
            <a:pPr algn="just">
              <a:buNone/>
            </a:pPr>
            <a:endParaRPr lang="es-CL" i="1" dirty="0" smtClean="0">
              <a:latin typeface="Raleway" panose="020B0503030101060003" pitchFamily="34" charset="0"/>
            </a:endParaRPr>
          </a:p>
          <a:p>
            <a:r>
              <a:rPr lang="es-CL" i="1" dirty="0" smtClean="0">
                <a:latin typeface="Raleway" panose="020B0503030101060003" pitchFamily="34" charset="0"/>
              </a:rPr>
              <a:t>COM</a:t>
            </a:r>
          </a:p>
          <a:p>
            <a:endParaRPr lang="es-ES" dirty="0"/>
          </a:p>
        </p:txBody>
      </p:sp>
      <p:pic>
        <p:nvPicPr>
          <p:cNvPr id="4" name="Imagen 19">
            <a:extLst>
              <a:ext uri="{FF2B5EF4-FFF2-40B4-BE49-F238E27FC236}">
                <a16:creationId xmlns="" xmlns:a16="http://schemas.microsoft.com/office/drawing/2014/main" id="{B2E1ECA7-60E2-4656-BBFA-B01FF21E25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50897" b="98759" l="735" r="68873">
                        <a14:foregroundMark x1="735" y1="99034" x2="3922" y2="62621"/>
                        <a14:foregroundMark x1="3922" y1="62621" x2="10172" y2="54207"/>
                        <a14:foregroundMark x1="10172" y1="54207" x2="26593" y2="51172"/>
                        <a14:foregroundMark x1="26593" y1="51172" x2="61765" y2="53931"/>
                        <a14:foregroundMark x1="3431" y1="93379" x2="22181" y2="95448"/>
                        <a14:foregroundMark x1="22181" y1="95448" x2="57843" y2="93379"/>
                        <a14:foregroundMark x1="7598" y1="90897" x2="38725" y2="93241"/>
                        <a14:foregroundMark x1="38725" y1="93241" x2="40564" y2="92552"/>
                        <a14:foregroundMark x1="11029" y1="90621" x2="33211" y2="87862"/>
                        <a14:foregroundMark x1="11887" y1="90897" x2="37990" y2="91310"/>
                        <a14:foregroundMark x1="25858" y1="89379" x2="43260" y2="90345"/>
                        <a14:foregroundMark x1="35662" y1="89931" x2="47059" y2="90069"/>
                        <a14:foregroundMark x1="5270" y1="98759" x2="40441" y2="97517"/>
                        <a14:foregroundMark x1="1961" y1="95586" x2="4044" y2="74069"/>
                        <a14:foregroundMark x1="4044" y1="74069" x2="1348" y2="57655"/>
                        <a14:foregroundMark x1="2819" y1="69103" x2="8578" y2="69655"/>
                        <a14:foregroundMark x1="8088" y1="64276" x2="3799" y2="72000"/>
                        <a14:foregroundMark x1="3799" y1="72000" x2="3676" y2="72138"/>
                        <a14:foregroundMark x1="6985" y1="68966" x2="7353" y2="73241"/>
                        <a14:foregroundMark x1="7353" y1="72552" x2="7721" y2="66069"/>
                        <a14:foregroundMark x1="2696" y1="67586" x2="1961" y2="71862"/>
                        <a14:foregroundMark x1="3676" y1="87448" x2="4779" y2="91034"/>
                        <a14:foregroundMark x1="12377" y1="71310" x2="56005" y2="64138"/>
                        <a14:foregroundMark x1="14093" y1="68828" x2="19363" y2="76276"/>
                        <a14:foregroundMark x1="19363" y1="76276" x2="57843" y2="84690"/>
                        <a14:foregroundMark x1="55392" y1="90345" x2="51593" y2="94759"/>
                        <a14:foregroundMark x1="49877" y1="90897" x2="53431" y2="90483"/>
                        <a14:foregroundMark x1="55392" y1="88828" x2="55392" y2="92138"/>
                        <a14:foregroundMark x1="55882" y1="95448" x2="55637" y2="98069"/>
                        <a14:foregroundMark x1="42279" y1="92000" x2="43995" y2="98207"/>
                        <a14:foregroundMark x1="41054" y1="96690" x2="49387" y2="97379"/>
                        <a14:foregroundMark x1="40319" y1="96690" x2="58333" y2="96690"/>
                        <a14:foregroundMark x1="53431" y1="95724" x2="59436" y2="94483"/>
                        <a14:foregroundMark x1="47304" y1="96000" x2="58333" y2="94207"/>
                        <a14:foregroundMark x1="22304" y1="93379" x2="8088" y2="94759"/>
                        <a14:foregroundMark x1="7598" y1="95034" x2="14706" y2="97103"/>
                        <a14:foregroundMark x1="14706" y1="97103" x2="17402" y2="96690"/>
                        <a14:foregroundMark x1="6618" y1="51586" x2="17402" y2="51034"/>
                        <a14:foregroundMark x1="17402" y1="51034" x2="42157" y2="56552"/>
                        <a14:foregroundMark x1="42157" y1="56552" x2="49632" y2="52690"/>
                        <a14:foregroundMark x1="49632" y1="52690" x2="41299" y2="55034"/>
                        <a14:foregroundMark x1="41299" y1="55034" x2="32353" y2="52966"/>
                        <a14:foregroundMark x1="32353" y1="52966" x2="20466" y2="53931"/>
                        <a14:foregroundMark x1="64951" y1="51862" x2="67279" y2="66759"/>
                        <a14:foregroundMark x1="67279" y1="66759" x2="65441" y2="95034"/>
                        <a14:foregroundMark x1="57966" y1="85103" x2="56985" y2="88414"/>
                        <a14:foregroundMark x1="56127" y1="65379" x2="56373" y2="62621"/>
                        <a14:foregroundMark x1="55760" y1="61379" x2="55760" y2="64276"/>
                        <a14:foregroundMark x1="63113" y1="63448" x2="62868" y2="83724"/>
                        <a14:foregroundMark x1="67892" y1="76690" x2="64216" y2="84966"/>
                        <a14:foregroundMark x1="64216" y1="84966" x2="62500" y2="76552"/>
                        <a14:foregroundMark x1="62500" y1="76552" x2="62500" y2="76276"/>
                        <a14:foregroundMark x1="62255" y1="70069" x2="61520" y2="67586"/>
                        <a14:foregroundMark x1="63113" y1="58759" x2="60539" y2="57655"/>
                        <a14:foregroundMark x1="43137" y1="77793" x2="50858" y2="76966"/>
                        <a14:foregroundMark x1="60049" y1="65241" x2="59069" y2="75034"/>
                        <a14:foregroundMark x1="59069" y1="75034" x2="62990" y2="82069"/>
                        <a14:foregroundMark x1="62990" y1="82069" x2="60417" y2="77241"/>
                        <a14:foregroundMark x1="60294" y1="77931" x2="58946" y2="84828"/>
                        <a14:foregroundMark x1="68873" y1="76276" x2="68260" y2="84414"/>
                        <a14:foregroundMark x1="51716" y1="96966" x2="51225" y2="98759"/>
                        <a14:foregroundMark x1="63971" y1="92966" x2="60172" y2="94483"/>
                        <a14:foregroundMark x1="56618" y1="65793" x2="57598" y2="62897"/>
                        <a14:foregroundMark x1="38971" y1="64552" x2="34069" y2="65931"/>
                        <a14:foregroundMark x1="22181" y1="75448" x2="21078" y2="84276"/>
                        <a14:foregroundMark x1="21078" y1="84276" x2="20956" y2="84690"/>
                        <a14:foregroundMark x1="15441" y1="76000" x2="13113" y2="76138"/>
                        <a14:foregroundMark x1="735" y1="66483" x2="2574" y2="73379"/>
                        <a14:foregroundMark x1="43505" y1="57103" x2="43750" y2="58759"/>
                        <a14:foregroundMark x1="54044" y1="57379" x2="54044" y2="59724"/>
                        <a14:foregroundMark x1="61642" y1="51586" x2="52819" y2="51586"/>
                        <a14:foregroundMark x1="62010" y1="96138" x2="66422" y2="96138"/>
                        <a14:foregroundMark x1="47549" y1="64000" x2="48407" y2="68414"/>
                      </a14:backgroundRemoval>
                    </a14:imgEffect>
                  </a14:imgLayer>
                </a14:imgProps>
              </a:ext>
            </a:extLst>
          </a:blip>
          <a:srcRect t="49134" r="30453"/>
          <a:stretch/>
        </p:blipFill>
        <p:spPr>
          <a:xfrm rot="5400000">
            <a:off x="8017611" y="2117737"/>
            <a:ext cx="4488179" cy="2916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08794969-641F-4703-946E-406EC44903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957" b="25957" l="1740" r="18097">
                        <a14:foregroundMark x1="11369" y1="9928" x2="16241" y2="1914"/>
                        <a14:foregroundMark x1="16705" y1="1435" x2="5916" y2="957"/>
                        <a14:foregroundMark x1="13805" y1="19856" x2="4872" y2="25000"/>
                        <a14:foregroundMark x1="4872" y1="25000" x2="14617" y2="24282"/>
                        <a14:foregroundMark x1="14617" y1="24282" x2="16473" y2="25957"/>
                        <a14:foregroundMark x1="10325" y1="11483" x2="10905" y2="14115"/>
                        <a14:foregroundMark x1="12645" y1="13636" x2="11369" y2="11005"/>
                        <a14:foregroundMark x1="12761" y1="16388" x2="9513" y2="16388"/>
                        <a14:foregroundMark x1="10789" y1="15431" x2="9861" y2="14115"/>
                        <a14:foregroundMark x1="13225" y1="15431" x2="14965" y2="14952"/>
                        <a14:foregroundMark x1="13341" y1="14713" x2="12181" y2="144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9571" b="72731"/>
          <a:stretch/>
        </p:blipFill>
        <p:spPr bwMode="auto">
          <a:xfrm>
            <a:off x="3202611" y="1258886"/>
            <a:ext cx="1015443" cy="1314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7D3DE1A9-3655-4C47-AEAC-04013E62BA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47608" b="74761" l="83295" r="98028">
                        <a14:foregroundMark x1="84687" y1="48804" x2="94780" y2="49043"/>
                        <a14:foregroundMark x1="94780" y1="49043" x2="98260" y2="59211"/>
                        <a14:foregroundMark x1="98260" y1="59211" x2="98492" y2="69498"/>
                        <a14:foregroundMark x1="98492" y1="69498" x2="90371" y2="75957"/>
                        <a14:foregroundMark x1="90371" y1="75957" x2="83295" y2="68182"/>
                        <a14:foregroundMark x1="83295" y1="68182" x2="84803" y2="47727"/>
                        <a14:foregroundMark x1="89095" y1="74761" x2="94316" y2="72727"/>
                        <a14:foregroundMark x1="92227" y1="52273" x2="91299" y2="53230"/>
                        <a14:foregroundMark x1="93968" y1="52273" x2="90951" y2="51435"/>
                        <a14:foregroundMark x1="93852" y1="53589" x2="89907" y2="53110"/>
                        <a14:foregroundMark x1="92575" y1="54067" x2="88747" y2="51914"/>
                        <a14:foregroundMark x1="85151" y1="63636" x2="85151" y2="63636"/>
                        <a14:foregroundMark x1="85151" y1="63636" x2="85151" y2="62321"/>
                        <a14:foregroundMark x1="92343" y1="62679" x2="89907" y2="62321"/>
                        <a14:foregroundMark x1="90603" y1="62560" x2="92575" y2="62560"/>
                        <a14:foregroundMark x1="92575" y1="62081" x2="88979" y2="60048"/>
                        <a14:foregroundMark x1="90371" y1="62799" x2="92111" y2="63278"/>
                        <a14:foregroundMark x1="92111" y1="63278" x2="92691" y2="63278"/>
                        <a14:foregroundMark x1="92691" y1="63278" x2="93503" y2="63158"/>
                        <a14:foregroundMark x1="92575" y1="63038" x2="92227" y2="63636"/>
                        <a14:foregroundMark x1="92227" y1="63278" x2="89675" y2="63038"/>
                        <a14:foregroundMark x1="92227" y1="63038" x2="90371" y2="64115"/>
                        <a14:foregroundMark x1="90371" y1="62201" x2="87935" y2="62081"/>
                        <a14:foregroundMark x1="90603" y1="61842" x2="92343" y2="61005"/>
                        <a14:foregroundMark x1="98028" y1="63636" x2="97448" y2="643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3411" t="47174" r="1025" b="23823"/>
          <a:stretch/>
        </p:blipFill>
        <p:spPr bwMode="auto">
          <a:xfrm>
            <a:off x="6318506" y="1258887"/>
            <a:ext cx="751826" cy="13586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="" xmlns:a16="http://schemas.microsoft.com/office/drawing/2014/main" id="{D6A728D6-7D64-46B8-A5FE-5EBEE9CAF1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63510" b="95404" l="84756" r="98293">
                        <a14:foregroundMark x1="91098" y1="66574" x2="97195" y2="76880"/>
                        <a14:foregroundMark x1="97195" y1="76880" x2="97317" y2="88719"/>
                        <a14:foregroundMark x1="97317" y1="88719" x2="87561" y2="94290"/>
                        <a14:foregroundMark x1="87561" y1="94290" x2="83850" y2="83295"/>
                        <a14:foregroundMark x1="83693" y1="82348" x2="84756" y2="70334"/>
                        <a14:foregroundMark x1="84756" y1="70334" x2="93171" y2="63510"/>
                        <a14:foregroundMark x1="93171" y1="63510" x2="95244" y2="64903"/>
                        <a14:foregroundMark x1="85854" y1="73955" x2="85122" y2="74930"/>
                        <a14:foregroundMark x1="90854" y1="75905" x2="91098" y2="76184"/>
                        <a14:foregroundMark x1="90122" y1="76741" x2="91220" y2="77577"/>
                        <a14:foregroundMark x1="91220" y1="77577" x2="92317" y2="77019"/>
                        <a14:foregroundMark x1="91585" y1="75627" x2="89756" y2="75348"/>
                        <a14:foregroundMark x1="90732" y1="75348" x2="92317" y2="75627"/>
                        <a14:foregroundMark x1="85000" y1="94708" x2="97927" y2="95404"/>
                        <a14:foregroundMark x1="87073" y1="80919" x2="96829" y2="80780"/>
                        <a14:foregroundMark x1="85854" y1="77577" x2="86851" y2="81705"/>
                        <a14:foregroundMark x1="85854" y1="78273" x2="95976" y2="80919"/>
                        <a14:foregroundMark x1="95976" y1="80919" x2="96829" y2="80501"/>
                        <a14:foregroundMark x1="85000" y1="81616" x2="85366" y2="75487"/>
                        <a14:foregroundMark x1="84634" y1="84123" x2="84634" y2="82451"/>
                        <a14:backgroundMark x1="84024" y1="82173" x2="84390" y2="83008"/>
                        <a14:backgroundMark x1="84958" y1="76920" x2="85122" y2="74373"/>
                        <a14:backgroundMark x1="84512" y1="83844" x2="84555" y2="831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3312" t="63428" b="3728"/>
          <a:stretch/>
        </p:blipFill>
        <p:spPr bwMode="auto">
          <a:xfrm rot="10800000">
            <a:off x="4755036" y="1258887"/>
            <a:ext cx="777877" cy="13406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BED2C5B-DE80-4322-B878-7C16C82850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16100" b="39200" l="72627" r="86314">
                        <a14:foregroundMark x1="74525" y1="18500" x2="83516" y2="17400"/>
                        <a14:foregroundMark x1="83516" y1="17400" x2="80420" y2="19100"/>
                        <a14:foregroundMark x1="84116" y1="18900" x2="77722" y2="16100"/>
                        <a14:foregroundMark x1="76424" y1="18600" x2="72827" y2="18600"/>
                        <a14:foregroundMark x1="78022" y1="20600" x2="78122" y2="22200"/>
                        <a14:foregroundMark x1="78621" y1="22900" x2="80020" y2="26300"/>
                        <a14:foregroundMark x1="80020" y1="22300" x2="82817" y2="31200"/>
                        <a14:foregroundMark x1="82817" y1="31200" x2="78621" y2="39200"/>
                        <a14:foregroundMark x1="78621" y1="39200" x2="74525" y2="30800"/>
                        <a14:foregroundMark x1="74525" y1="30800" x2="77822" y2="22600"/>
                        <a14:foregroundMark x1="77822" y1="22600" x2="78921" y2="223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198" t="15456" r="11924" b="60276"/>
          <a:stretch/>
        </p:blipFill>
        <p:spPr bwMode="auto">
          <a:xfrm>
            <a:off x="3202611" y="3999824"/>
            <a:ext cx="967853" cy="13902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="" xmlns:a16="http://schemas.microsoft.com/office/drawing/2014/main" id="{068E5C66-0045-4F68-A4E2-1A468396A8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4000" b="56400" l="77922" r="91608">
                        <a14:foregroundMark x1="77722" y1="33400" x2="87812" y2="34400"/>
                        <a14:foregroundMark x1="87812" y1="34400" x2="91009" y2="34000"/>
                        <a14:foregroundMark x1="91009" y1="53500" x2="81918" y2="56400"/>
                        <a14:foregroundMark x1="81918" y1="56400" x2="84915" y2="55500"/>
                        <a14:foregroundMark x1="79121" y1="52300" x2="77922" y2="52000"/>
                        <a14:foregroundMark x1="78521" y1="46500" x2="79620" y2="37000"/>
                        <a14:foregroundMark x1="79620" y1="37000" x2="89311" y2="35700"/>
                        <a14:foregroundMark x1="89311" y1="35700" x2="91309" y2="45200"/>
                        <a14:foregroundMark x1="91309" y1="45200" x2="83716" y2="47600"/>
                        <a14:foregroundMark x1="84915" y1="47600" x2="86114" y2="47900"/>
                        <a14:foregroundMark x1="85914" y1="47900" x2="89411" y2="44700"/>
                        <a14:foregroundMark x1="79520" y1="36200" x2="81019" y2="37300"/>
                        <a14:foregroundMark x1="81319" y1="43500" x2="79520" y2="45800"/>
                        <a14:foregroundMark x1="90110" y1="55200" x2="89810" y2="54400"/>
                        <a14:foregroundMark x1="79421" y1="54100" x2="80420" y2="53700"/>
                        <a14:foregroundMark x1="79421" y1="55000" x2="78222" y2="53800"/>
                        <a14:foregroundMark x1="79221" y1="54000" x2="79520" y2="541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6398" t="32090" r="6379" b="42297"/>
          <a:stretch/>
        </p:blipFill>
        <p:spPr bwMode="auto">
          <a:xfrm>
            <a:off x="4704423" y="4079724"/>
            <a:ext cx="879102" cy="13061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>
            <a:extLst>
              <a:ext uri="{FF2B5EF4-FFF2-40B4-BE49-F238E27FC236}">
                <a16:creationId xmlns="" xmlns:a16="http://schemas.microsoft.com/office/drawing/2014/main" id="{BED6E59F-64C0-4986-B779-9F68387C26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0500" b="49200" l="79000" r="94300">
                        <a14:foregroundMark x1="79300" y1="31500" x2="87200" y2="30500"/>
                        <a14:foregroundMark x1="87200" y1="30500" x2="91200" y2="30800"/>
                        <a14:foregroundMark x1="91200" y1="31100" x2="91100" y2="46900"/>
                        <a14:foregroundMark x1="91100" y1="46900" x2="83800" y2="49700"/>
                        <a14:foregroundMark x1="83800" y1="49700" x2="78700" y2="44100"/>
                        <a14:foregroundMark x1="78700" y1="44100" x2="79000" y2="36400"/>
                        <a14:foregroundMark x1="79000" y1="36400" x2="84200" y2="30800"/>
                        <a14:foregroundMark x1="84200" y1="30800" x2="91000" y2="32000"/>
                        <a14:foregroundMark x1="91400" y1="48900" x2="82200" y2="49200"/>
                        <a14:foregroundMark x1="90700" y1="48100" x2="89900" y2="48100"/>
                        <a14:foregroundMark x1="79000" y1="48100" x2="81200" y2="48600"/>
                        <a14:foregroundMark x1="79900" y1="37500" x2="90400" y2="38600"/>
                        <a14:foregroundMark x1="89900" y1="37600" x2="80300" y2="37600"/>
                        <a14:foregroundMark x1="81300" y1="37000" x2="88800" y2="36700"/>
                        <a14:foregroundMark x1="88800" y1="36700" x2="90200" y2="36900"/>
                        <a14:foregroundMark x1="88500" y1="37200" x2="79500" y2="35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8181" t="29529" r="3823" b="50000"/>
          <a:stretch/>
        </p:blipFill>
        <p:spPr bwMode="auto">
          <a:xfrm>
            <a:off x="6120321" y="4079725"/>
            <a:ext cx="1148196" cy="13061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19">
            <a:extLst>
              <a:ext uri="{FF2B5EF4-FFF2-40B4-BE49-F238E27FC236}">
                <a16:creationId xmlns="" xmlns:a16="http://schemas.microsoft.com/office/drawing/2014/main" id="{B2E1ECA7-60E2-4656-BBFA-B01FF21E257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50897" b="98759" l="735" r="68873">
                        <a14:foregroundMark x1="735" y1="99034" x2="3922" y2="62621"/>
                        <a14:foregroundMark x1="3922" y1="62621" x2="10172" y2="54207"/>
                        <a14:foregroundMark x1="10172" y1="54207" x2="26593" y2="51172"/>
                        <a14:foregroundMark x1="26593" y1="51172" x2="61765" y2="53931"/>
                        <a14:foregroundMark x1="3431" y1="93379" x2="22181" y2="95448"/>
                        <a14:foregroundMark x1="22181" y1="95448" x2="57843" y2="93379"/>
                        <a14:foregroundMark x1="7598" y1="90897" x2="38725" y2="93241"/>
                        <a14:foregroundMark x1="38725" y1="93241" x2="40564" y2="92552"/>
                        <a14:foregroundMark x1="11029" y1="90621" x2="33211" y2="87862"/>
                        <a14:foregroundMark x1="11887" y1="90897" x2="37990" y2="91310"/>
                        <a14:foregroundMark x1="25858" y1="89379" x2="43260" y2="90345"/>
                        <a14:foregroundMark x1="35662" y1="89931" x2="47059" y2="90069"/>
                        <a14:foregroundMark x1="5270" y1="98759" x2="40441" y2="97517"/>
                        <a14:foregroundMark x1="1961" y1="95586" x2="4044" y2="74069"/>
                        <a14:foregroundMark x1="4044" y1="74069" x2="1348" y2="57655"/>
                        <a14:foregroundMark x1="2819" y1="69103" x2="8578" y2="69655"/>
                        <a14:foregroundMark x1="8088" y1="64276" x2="3799" y2="72000"/>
                        <a14:foregroundMark x1="3799" y1="72000" x2="3676" y2="72138"/>
                        <a14:foregroundMark x1="6985" y1="68966" x2="7353" y2="73241"/>
                        <a14:foregroundMark x1="7353" y1="72552" x2="7721" y2="66069"/>
                        <a14:foregroundMark x1="2696" y1="67586" x2="1961" y2="71862"/>
                        <a14:foregroundMark x1="3676" y1="87448" x2="4779" y2="91034"/>
                        <a14:foregroundMark x1="12377" y1="71310" x2="56005" y2="64138"/>
                        <a14:foregroundMark x1="14093" y1="68828" x2="19363" y2="76276"/>
                        <a14:foregroundMark x1="19363" y1="76276" x2="57843" y2="84690"/>
                        <a14:foregroundMark x1="55392" y1="90345" x2="51593" y2="94759"/>
                        <a14:foregroundMark x1="49877" y1="90897" x2="53431" y2="90483"/>
                        <a14:foregroundMark x1="55392" y1="88828" x2="55392" y2="92138"/>
                        <a14:foregroundMark x1="55882" y1="95448" x2="55637" y2="98069"/>
                        <a14:foregroundMark x1="42279" y1="92000" x2="43995" y2="98207"/>
                        <a14:foregroundMark x1="41054" y1="96690" x2="49387" y2="97379"/>
                        <a14:foregroundMark x1="40319" y1="96690" x2="58333" y2="96690"/>
                        <a14:foregroundMark x1="53431" y1="95724" x2="59436" y2="94483"/>
                        <a14:foregroundMark x1="47304" y1="96000" x2="58333" y2="94207"/>
                        <a14:foregroundMark x1="22304" y1="93379" x2="8088" y2="94759"/>
                        <a14:foregroundMark x1="7598" y1="95034" x2="14706" y2="97103"/>
                        <a14:foregroundMark x1="14706" y1="97103" x2="17402" y2="96690"/>
                        <a14:foregroundMark x1="6618" y1="51586" x2="17402" y2="51034"/>
                        <a14:foregroundMark x1="17402" y1="51034" x2="42157" y2="56552"/>
                        <a14:foregroundMark x1="42157" y1="56552" x2="49632" y2="52690"/>
                        <a14:foregroundMark x1="49632" y1="52690" x2="41299" y2="55034"/>
                        <a14:foregroundMark x1="41299" y1="55034" x2="32353" y2="52966"/>
                        <a14:foregroundMark x1="32353" y1="52966" x2="20466" y2="53931"/>
                        <a14:foregroundMark x1="64951" y1="51862" x2="67279" y2="66759"/>
                        <a14:foregroundMark x1="67279" y1="66759" x2="65441" y2="95034"/>
                        <a14:foregroundMark x1="57966" y1="85103" x2="56985" y2="88414"/>
                        <a14:foregroundMark x1="56127" y1="65379" x2="56373" y2="62621"/>
                        <a14:foregroundMark x1="55760" y1="61379" x2="55760" y2="64276"/>
                        <a14:foregroundMark x1="63113" y1="63448" x2="62868" y2="83724"/>
                        <a14:foregroundMark x1="67892" y1="76690" x2="64216" y2="84966"/>
                        <a14:foregroundMark x1="64216" y1="84966" x2="62500" y2="76552"/>
                        <a14:foregroundMark x1="62500" y1="76552" x2="62500" y2="76276"/>
                        <a14:foregroundMark x1="62255" y1="70069" x2="61520" y2="67586"/>
                        <a14:foregroundMark x1="63113" y1="58759" x2="60539" y2="57655"/>
                        <a14:foregroundMark x1="43137" y1="77793" x2="50858" y2="76966"/>
                        <a14:foregroundMark x1="60049" y1="65241" x2="59069" y2="75034"/>
                        <a14:foregroundMark x1="59069" y1="75034" x2="62990" y2="82069"/>
                        <a14:foregroundMark x1="62990" y1="82069" x2="60417" y2="77241"/>
                        <a14:foregroundMark x1="60294" y1="77931" x2="58946" y2="84828"/>
                        <a14:foregroundMark x1="68873" y1="76276" x2="68260" y2="84414"/>
                        <a14:foregroundMark x1="51716" y1="96966" x2="51225" y2="98759"/>
                        <a14:foregroundMark x1="63971" y1="92966" x2="60172" y2="94483"/>
                        <a14:foregroundMark x1="56618" y1="65793" x2="57598" y2="62897"/>
                        <a14:foregroundMark x1="38971" y1="64552" x2="34069" y2="65931"/>
                        <a14:foregroundMark x1="22181" y1="75448" x2="21078" y2="84276"/>
                        <a14:foregroundMark x1="21078" y1="84276" x2="20956" y2="84690"/>
                        <a14:foregroundMark x1="15441" y1="76000" x2="13113" y2="76138"/>
                        <a14:foregroundMark x1="735" y1="66483" x2="2574" y2="73379"/>
                        <a14:foregroundMark x1="43505" y1="57103" x2="43750" y2="58759"/>
                        <a14:foregroundMark x1="54044" y1="57379" x2="54044" y2="59724"/>
                        <a14:foregroundMark x1="61642" y1="51586" x2="52819" y2="51586"/>
                        <a14:foregroundMark x1="62010" y1="96138" x2="66422" y2="96138"/>
                        <a14:foregroundMark x1="47549" y1="64000" x2="48407" y2="68414"/>
                      </a14:backgroundRemoval>
                    </a14:imgEffect>
                  </a14:imgLayer>
                </a14:imgProps>
              </a:ext>
            </a:extLst>
          </a:blip>
          <a:srcRect t="49134" r="30453"/>
          <a:stretch/>
        </p:blipFill>
        <p:spPr>
          <a:xfrm rot="5400000">
            <a:off x="8082925" y="1229463"/>
            <a:ext cx="4488179" cy="2916555"/>
          </a:xfrm>
          <a:prstGeom prst="rect">
            <a:avLst/>
          </a:prstGeom>
        </p:spPr>
      </p:pic>
      <p:sp>
        <p:nvSpPr>
          <p:cNvPr id="11" name="CuadroTexto 21">
            <a:extLst>
              <a:ext uri="{FF2B5EF4-FFF2-40B4-BE49-F238E27FC236}">
                <a16:creationId xmlns="" xmlns:a16="http://schemas.microsoft.com/office/drawing/2014/main" id="{C9622422-304F-4661-8A98-8A70669705A3}"/>
              </a:ext>
            </a:extLst>
          </p:cNvPr>
          <p:cNvSpPr txBox="1"/>
          <p:nvPr/>
        </p:nvSpPr>
        <p:spPr>
          <a:xfrm>
            <a:off x="3219743" y="2617571"/>
            <a:ext cx="9811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Actuador</a:t>
            </a:r>
          </a:p>
          <a:p>
            <a:pPr algn="ctr"/>
            <a:r>
              <a:rPr lang="es-ES" sz="1600" b="1" dirty="0"/>
              <a:t>Digital</a:t>
            </a:r>
            <a:endParaRPr lang="es-CL" sz="1600" b="1" dirty="0"/>
          </a:p>
        </p:txBody>
      </p:sp>
      <p:sp>
        <p:nvSpPr>
          <p:cNvPr id="12" name="CuadroTexto 23">
            <a:extLst>
              <a:ext uri="{FF2B5EF4-FFF2-40B4-BE49-F238E27FC236}">
                <a16:creationId xmlns="" xmlns:a16="http://schemas.microsoft.com/office/drawing/2014/main" id="{1CB27371-6483-46A1-8DFA-7E78BDB4F12D}"/>
              </a:ext>
            </a:extLst>
          </p:cNvPr>
          <p:cNvSpPr txBox="1"/>
          <p:nvPr/>
        </p:nvSpPr>
        <p:spPr>
          <a:xfrm>
            <a:off x="4653385" y="2740681"/>
            <a:ext cx="9811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Sensor Digital</a:t>
            </a:r>
            <a:endParaRPr lang="es-CL" sz="1600" b="1" dirty="0"/>
          </a:p>
        </p:txBody>
      </p:sp>
      <p:sp>
        <p:nvSpPr>
          <p:cNvPr id="13" name="CuadroTexto 25">
            <a:extLst>
              <a:ext uri="{FF2B5EF4-FFF2-40B4-BE49-F238E27FC236}">
                <a16:creationId xmlns="" xmlns:a16="http://schemas.microsoft.com/office/drawing/2014/main" id="{A631A8C1-8D07-44FB-A82C-A7C127E7AAE3}"/>
              </a:ext>
            </a:extLst>
          </p:cNvPr>
          <p:cNvSpPr txBox="1"/>
          <p:nvPr/>
        </p:nvSpPr>
        <p:spPr>
          <a:xfrm>
            <a:off x="6203830" y="2740681"/>
            <a:ext cx="9811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Sensor</a:t>
            </a:r>
            <a:br>
              <a:rPr lang="es-ES" sz="1600" b="1" dirty="0"/>
            </a:br>
            <a:r>
              <a:rPr lang="es-ES" sz="1600" b="1" dirty="0"/>
              <a:t>Análogo</a:t>
            </a:r>
          </a:p>
        </p:txBody>
      </p:sp>
      <p:sp>
        <p:nvSpPr>
          <p:cNvPr id="14" name="CuadroTexto 27">
            <a:extLst>
              <a:ext uri="{FF2B5EF4-FFF2-40B4-BE49-F238E27FC236}">
                <a16:creationId xmlns="" xmlns:a16="http://schemas.microsoft.com/office/drawing/2014/main" id="{D7E3BAFE-ADF0-4A6E-94A3-CAC134335E47}"/>
              </a:ext>
            </a:extLst>
          </p:cNvPr>
          <p:cNvSpPr txBox="1"/>
          <p:nvPr/>
        </p:nvSpPr>
        <p:spPr>
          <a:xfrm>
            <a:off x="3004476" y="5504084"/>
            <a:ext cx="1196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Doble Canal Digital</a:t>
            </a:r>
            <a:endParaRPr lang="es-CL" sz="1600" b="1" dirty="0"/>
          </a:p>
        </p:txBody>
      </p:sp>
      <p:sp>
        <p:nvSpPr>
          <p:cNvPr id="15" name="CuadroTexto 29">
            <a:extLst>
              <a:ext uri="{FF2B5EF4-FFF2-40B4-BE49-F238E27FC236}">
                <a16:creationId xmlns="" xmlns:a16="http://schemas.microsoft.com/office/drawing/2014/main" id="{BBB76000-07D3-4ACD-A8B8-60C259E0C7A3}"/>
              </a:ext>
            </a:extLst>
          </p:cNvPr>
          <p:cNvSpPr txBox="1"/>
          <p:nvPr/>
        </p:nvSpPr>
        <p:spPr>
          <a:xfrm>
            <a:off x="4545751" y="5504084"/>
            <a:ext cx="1196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Doble Canal Análogo</a:t>
            </a:r>
            <a:endParaRPr lang="es-CL" sz="1600" b="1" dirty="0"/>
          </a:p>
        </p:txBody>
      </p:sp>
      <p:sp>
        <p:nvSpPr>
          <p:cNvPr id="16" name="CuadroTexto 31">
            <a:extLst>
              <a:ext uri="{FF2B5EF4-FFF2-40B4-BE49-F238E27FC236}">
                <a16:creationId xmlns="" xmlns:a16="http://schemas.microsoft.com/office/drawing/2014/main" id="{9908976E-6EC2-4AE1-8E71-3E8CE37C9DCD}"/>
              </a:ext>
            </a:extLst>
          </p:cNvPr>
          <p:cNvSpPr txBox="1"/>
          <p:nvPr/>
        </p:nvSpPr>
        <p:spPr>
          <a:xfrm>
            <a:off x="6318506" y="5657971"/>
            <a:ext cx="570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I2C</a:t>
            </a:r>
            <a:endParaRPr lang="es-CL" sz="1600" b="1" dirty="0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86B18A56-2116-4F1B-A4FA-C63EB203E6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6614" b="44444" l="84600" r="94600">
                        <a14:foregroundMark x1="93400" y1="6878" x2="84600" y2="7407"/>
                        <a14:foregroundMark x1="87400" y1="11640" x2="90400" y2="33862"/>
                        <a14:foregroundMark x1="90400" y1="33862" x2="87600" y2="43651"/>
                        <a14:foregroundMark x1="94600" y1="43915" x2="85400" y2="44444"/>
                        <a14:foregroundMark x1="86400" y1="28836" x2="93200" y2="29101"/>
                        <a14:foregroundMark x1="94200" y1="6878" x2="94200" y2="74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765" t="4909" r="4197" b="54709"/>
          <a:stretch/>
        </p:blipFill>
        <p:spPr bwMode="auto">
          <a:xfrm>
            <a:off x="7620840" y="2617571"/>
            <a:ext cx="664146" cy="18368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uadroTexto 35">
            <a:extLst>
              <a:ext uri="{FF2B5EF4-FFF2-40B4-BE49-F238E27FC236}">
                <a16:creationId xmlns="" xmlns:a16="http://schemas.microsoft.com/office/drawing/2014/main" id="{79F3D0C7-D8DE-40AA-B906-04C9934C5300}"/>
              </a:ext>
            </a:extLst>
          </p:cNvPr>
          <p:cNvSpPr txBox="1"/>
          <p:nvPr/>
        </p:nvSpPr>
        <p:spPr>
          <a:xfrm>
            <a:off x="7165845" y="4471176"/>
            <a:ext cx="1459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Comunicación</a:t>
            </a:r>
          </a:p>
          <a:p>
            <a:pPr algn="ctr"/>
            <a:endParaRPr lang="es-CL" sz="1200" dirty="0"/>
          </a:p>
        </p:txBody>
      </p:sp>
      <p:sp>
        <p:nvSpPr>
          <p:cNvPr id="19" name="1 Título"/>
          <p:cNvSpPr>
            <a:spLocks noGrp="1"/>
          </p:cNvSpPr>
          <p:nvPr>
            <p:ph type="title"/>
          </p:nvPr>
        </p:nvSpPr>
        <p:spPr>
          <a:xfrm>
            <a:off x="302623" y="2167800"/>
            <a:ext cx="2649583" cy="2038440"/>
          </a:xfrm>
        </p:spPr>
        <p:txBody>
          <a:bodyPr/>
          <a:lstStyle/>
          <a:p>
            <a:pPr algn="ctr"/>
            <a:r>
              <a:rPr lang="es-CL" b="1" dirty="0" smtClean="0">
                <a:solidFill>
                  <a:srgbClr val="FF0000"/>
                </a:solidFill>
              </a:rPr>
              <a:t>TIPOS DE PUERTOS.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latin typeface="Raleway" panose="020B0503030101060003" pitchFamily="34" charset="0"/>
              </a:rPr>
              <a:t>COMPONENTES: </a:t>
            </a:r>
            <a:r>
              <a:rPr lang="es-ES" dirty="0">
                <a:latin typeface="Raleway" panose="020B0503030101060003" pitchFamily="34" charset="0"/>
              </a:rPr>
              <a:t>DIODO LED</a:t>
            </a: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5B096F40-7C49-45FC-8AB5-3C4C5D998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484" y="1392640"/>
            <a:ext cx="4422516" cy="402047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33670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5E030C41-9AD8-4F83-845F-147CDB9E83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830" y="4523724"/>
            <a:ext cx="1790700" cy="19050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838199" y="2034294"/>
            <a:ext cx="682969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>
                <a:latin typeface="Raleway" panose="020B0503030101060003" pitchFamily="34" charset="0"/>
              </a:rPr>
              <a:t>El diodo LED, esta compuesto por un ánodo (pata positiva) y un cátodo (pata negativa).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>
              <a:latin typeface="Raleway" panose="020B0503030101060003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s-ES" sz="2000" b="0" i="0" dirty="0" smtClean="0">
                <a:effectLst/>
                <a:latin typeface="Raleway" panose="020B0503030101060003" pitchFamily="34" charset="0"/>
              </a:rPr>
              <a:t>Cuando 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conectamos con polarización directa el diodo led el semiconductor de la parte de arriba permite el paso de </a:t>
            </a:r>
            <a:r>
              <a:rPr lang="es-ES" sz="2000" dirty="0">
                <a:latin typeface="Raleway" panose="020B0503030101060003" pitchFamily="34" charset="0"/>
              </a:rPr>
              <a:t>la corriente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 que circulará por las </a:t>
            </a:r>
            <a:r>
              <a:rPr lang="es-ES" sz="2000" dirty="0">
                <a:latin typeface="Raleway" panose="020B0503030101060003" pitchFamily="34" charset="0"/>
              </a:rPr>
              <a:t>los terminales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 (cátodo y ánodo) y al pasar por el semiconductor, este semiconductor emite luz.</a:t>
            </a:r>
          </a:p>
          <a:p>
            <a:pPr algn="just"/>
            <a:r>
              <a:rPr lang="es-ES" dirty="0">
                <a:latin typeface="Raleway" panose="020B0503030101060003" pitchFamily="34" charset="0"/>
              </a:rPr>
              <a:t/>
            </a:r>
            <a:br>
              <a:rPr lang="es-ES" dirty="0">
                <a:latin typeface="Raleway" panose="020B0503030101060003" pitchFamily="34" charset="0"/>
              </a:rPr>
            </a:br>
            <a:endParaRPr lang="es-CL" dirty="0"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697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LEY DE OHM</a:t>
            </a:r>
            <a:endParaRPr lang="es-CL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4372D80D-33E9-4BC0-BB2D-275385465F58}"/>
              </a:ext>
            </a:extLst>
          </p:cNvPr>
          <p:cNvSpPr txBox="1"/>
          <p:nvPr/>
        </p:nvSpPr>
        <p:spPr>
          <a:xfrm>
            <a:off x="1062308" y="2456953"/>
            <a:ext cx="4222142" cy="346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="" xmlns:a16="http://schemas.microsoft.com/office/drawing/2014/main" id="{99256527-07EE-46D3-8FAD-35C9240297F4}"/>
              </a:ext>
            </a:extLst>
          </p:cNvPr>
          <p:cNvSpPr txBox="1"/>
          <p:nvPr/>
        </p:nvSpPr>
        <p:spPr>
          <a:xfrm>
            <a:off x="993914" y="1519036"/>
            <a:ext cx="103598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000" dirty="0">
                <a:latin typeface="Raleway" panose="020B0503030101060003" pitchFamily="34" charset="0"/>
              </a:rPr>
              <a:t>Es la ley mas básica de la electrónica en cuanto a los conceptos de voltaje, corriente, y resistencia, la siguiente imagen grafica el comportamiento de esta ley.</a:t>
            </a:r>
            <a:endParaRPr lang="es-CL" dirty="0">
              <a:latin typeface="Raleway" panose="020B0503030101060003" pitchFamily="34" charset="0"/>
            </a:endParaRPr>
          </a:p>
        </p:txBody>
      </p:sp>
      <p:pic>
        <p:nvPicPr>
          <p:cNvPr id="3" name="Google Shape;319;p59">
            <a:extLst>
              <a:ext uri="{FF2B5EF4-FFF2-40B4-BE49-F238E27FC236}">
                <a16:creationId xmlns="" xmlns:a16="http://schemas.microsoft.com/office/drawing/2014/main" id="{9C718730-F534-4439-B7C2-CB6EB9B26A1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21050" y="2456953"/>
            <a:ext cx="8136963" cy="40049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56561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FUNCIONES PRINCIPALES ARDUINO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pic>
        <p:nvPicPr>
          <p:cNvPr id="6" name="Marcador de contenido 5">
            <a:extLst>
              <a:ext uri="{FF2B5EF4-FFF2-40B4-BE49-F238E27FC236}">
                <a16:creationId xmlns="" xmlns:a16="http://schemas.microsoft.com/office/drawing/2014/main" id="{BD41F30A-A986-4E6F-9190-6C3035BB51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654" y="2009699"/>
            <a:ext cx="5680518" cy="3977633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="" xmlns:a16="http://schemas.microsoft.com/office/drawing/2014/main" id="{EFC9B7E2-BC8D-4147-B6E5-5C5202202CA7}"/>
              </a:ext>
            </a:extLst>
          </p:cNvPr>
          <p:cNvSpPr txBox="1"/>
          <p:nvPr/>
        </p:nvSpPr>
        <p:spPr>
          <a:xfrm>
            <a:off x="5186901" y="2337683"/>
            <a:ext cx="5311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err="1">
                <a:latin typeface="Raleway" panose="020B0503030101060003" pitchFamily="34" charset="0"/>
              </a:rPr>
              <a:t>Void</a:t>
            </a:r>
            <a:r>
              <a:rPr lang="es-ES" sz="2000" dirty="0">
                <a:latin typeface="Raleway" panose="020B0503030101060003" pitchFamily="34" charset="0"/>
              </a:rPr>
              <a:t> </a:t>
            </a:r>
            <a:r>
              <a:rPr lang="es-ES" sz="2000" dirty="0" err="1">
                <a:latin typeface="Raleway" panose="020B0503030101060003" pitchFamily="34" charset="0"/>
              </a:rPr>
              <a:t>Setup</a:t>
            </a:r>
            <a:r>
              <a:rPr lang="es-ES" sz="2000" dirty="0">
                <a:latin typeface="Raleway" panose="020B0503030101060003" pitchFamily="34" charset="0"/>
              </a:rPr>
              <a:t> es una función en donde se ejecutan las configuraciones básicas </a:t>
            </a:r>
            <a:r>
              <a:rPr lang="es-ES" sz="2000" b="1" dirty="0">
                <a:solidFill>
                  <a:srgbClr val="0070C0"/>
                </a:solidFill>
                <a:latin typeface="Raleway" panose="020B0503030101060003" pitchFamily="34" charset="0"/>
              </a:rPr>
              <a:t>solo una vez</a:t>
            </a:r>
            <a:endParaRPr lang="es-CL" sz="2000" b="1" dirty="0">
              <a:solidFill>
                <a:srgbClr val="0070C0"/>
              </a:solidFill>
              <a:latin typeface="Raleway" panose="020B0503030101060003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="" xmlns:a16="http://schemas.microsoft.com/office/drawing/2014/main" id="{68ECBCEA-D0BD-4AB2-80A0-310FAB58C519}"/>
              </a:ext>
            </a:extLst>
          </p:cNvPr>
          <p:cNvSpPr txBox="1"/>
          <p:nvPr/>
        </p:nvSpPr>
        <p:spPr>
          <a:xfrm>
            <a:off x="5186901" y="3651643"/>
            <a:ext cx="5311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err="1">
                <a:latin typeface="Raleway" panose="020B0503030101060003" pitchFamily="34" charset="0"/>
              </a:rPr>
              <a:t>Void</a:t>
            </a:r>
            <a:r>
              <a:rPr lang="es-ES" sz="2000" dirty="0">
                <a:latin typeface="Raleway" panose="020B0503030101060003" pitchFamily="34" charset="0"/>
              </a:rPr>
              <a:t> </a:t>
            </a:r>
            <a:r>
              <a:rPr lang="es-ES" sz="2000" dirty="0" err="1">
                <a:latin typeface="Raleway" panose="020B0503030101060003" pitchFamily="34" charset="0"/>
              </a:rPr>
              <a:t>Loop</a:t>
            </a:r>
            <a:r>
              <a:rPr lang="es-ES" sz="2000" dirty="0">
                <a:latin typeface="Raleway" panose="020B0503030101060003" pitchFamily="34" charset="0"/>
              </a:rPr>
              <a:t> es nuestra función principal donde se </a:t>
            </a:r>
            <a:r>
              <a:rPr lang="es-ES" sz="2000" dirty="0" smtClean="0">
                <a:latin typeface="Raleway" panose="020B0503030101060003" pitchFamily="34" charset="0"/>
              </a:rPr>
              <a:t>realizarán </a:t>
            </a:r>
            <a:r>
              <a:rPr lang="es-ES" sz="2000" dirty="0">
                <a:latin typeface="Raleway" panose="020B0503030101060003" pitchFamily="34" charset="0"/>
              </a:rPr>
              <a:t>las programaciones principales, es </a:t>
            </a:r>
            <a:r>
              <a:rPr lang="es-ES" sz="2000" dirty="0" smtClean="0">
                <a:latin typeface="Raleway" panose="020B0503030101060003" pitchFamily="34" charset="0"/>
              </a:rPr>
              <a:t>decir, </a:t>
            </a:r>
            <a:r>
              <a:rPr lang="es-ES" sz="2000" dirty="0">
                <a:latin typeface="Raleway" panose="020B0503030101060003" pitchFamily="34" charset="0"/>
              </a:rPr>
              <a:t>donde se desarrolla el código y  esta función </a:t>
            </a:r>
            <a:r>
              <a:rPr lang="es-ES" sz="2000" b="1" dirty="0">
                <a:solidFill>
                  <a:srgbClr val="0070C0"/>
                </a:solidFill>
                <a:latin typeface="Raleway" panose="020B0503030101060003" pitchFamily="34" charset="0"/>
              </a:rPr>
              <a:t>no tiene </a:t>
            </a:r>
            <a:r>
              <a:rPr lang="es-ES" sz="2000" b="1" dirty="0" smtClean="0">
                <a:solidFill>
                  <a:srgbClr val="0070C0"/>
                </a:solidFill>
                <a:latin typeface="Raleway" panose="020B0503030101060003" pitchFamily="34" charset="0"/>
              </a:rPr>
              <a:t>término</a:t>
            </a:r>
            <a:r>
              <a:rPr lang="es-ES" sz="2000" dirty="0">
                <a:latin typeface="Raleway" panose="020B0503030101060003" pitchFamily="34" charset="0"/>
              </a:rPr>
              <a:t>.</a:t>
            </a:r>
            <a:endParaRPr lang="es-CL" sz="2000" b="1" dirty="0"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962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>
                <a:latin typeface="Raleway" panose="020B0503030101060003" pitchFamily="34" charset="0"/>
              </a:rPr>
              <a:t>FUNCIÓN</a:t>
            </a:r>
            <a:r>
              <a:rPr lang="es-ES" b="1" dirty="0">
                <a:latin typeface="Raleway" panose="020B0503030101060003" pitchFamily="34" charset="0"/>
              </a:rPr>
              <a:t>: </a:t>
            </a:r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PINMODE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="" xmlns:a16="http://schemas.microsoft.com/office/drawing/2014/main" id="{EFC9B7E2-BC8D-4147-B6E5-5C5202202CA7}"/>
              </a:ext>
            </a:extLst>
          </p:cNvPr>
          <p:cNvSpPr txBox="1"/>
          <p:nvPr/>
        </p:nvSpPr>
        <p:spPr>
          <a:xfrm>
            <a:off x="760674" y="1568010"/>
            <a:ext cx="10983402" cy="70788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000" b="0" i="0" dirty="0">
                <a:solidFill>
                  <a:srgbClr val="444444"/>
                </a:solidFill>
                <a:effectLst/>
                <a:latin typeface="Raleway" panose="020B0503030101060003" pitchFamily="34" charset="0"/>
              </a:rPr>
              <a:t>Esta función nos permite definir como trabaja nuestro puerto digital, es decir, como entrada o como salida, las configuraciones son las siguientes</a:t>
            </a:r>
            <a:r>
              <a:rPr lang="es-ES" sz="2000" b="0" i="0" dirty="0" smtClean="0">
                <a:solidFill>
                  <a:srgbClr val="444444"/>
                </a:solidFill>
                <a:effectLst/>
                <a:latin typeface="Raleway" panose="020B0503030101060003" pitchFamily="34" charset="0"/>
              </a:rPr>
              <a:t>:</a:t>
            </a:r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6C451C46-4464-4C9A-908D-F7D3F3BC4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21575"/>
            <a:ext cx="7249585" cy="168340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="" xmlns:a16="http://schemas.microsoft.com/office/drawing/2014/main" id="{60DC78F3-7EB4-4270-AC1F-DD31C9C2B776}"/>
              </a:ext>
            </a:extLst>
          </p:cNvPr>
          <p:cNvSpPr txBox="1"/>
          <p:nvPr/>
        </p:nvSpPr>
        <p:spPr>
          <a:xfrm>
            <a:off x="6096000" y="3128037"/>
            <a:ext cx="5072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Se definió el puerto 13 como entrada</a:t>
            </a:r>
          </a:p>
          <a:p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65E44359-B089-423F-9ED8-0F4F35DEBC70}"/>
              </a:ext>
            </a:extLst>
          </p:cNvPr>
          <p:cNvSpPr txBox="1"/>
          <p:nvPr/>
        </p:nvSpPr>
        <p:spPr>
          <a:xfrm>
            <a:off x="6096000" y="3819169"/>
            <a:ext cx="5072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Se definió el puerto 8 como salida</a:t>
            </a:r>
          </a:p>
          <a:p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="" xmlns:a16="http://schemas.microsoft.com/office/drawing/2014/main" id="{0A32CF08-5FA9-403F-85AC-5223BD5DF562}"/>
              </a:ext>
            </a:extLst>
          </p:cNvPr>
          <p:cNvSpPr txBox="1"/>
          <p:nvPr/>
        </p:nvSpPr>
        <p:spPr>
          <a:xfrm>
            <a:off x="628153" y="4739121"/>
            <a:ext cx="11251096" cy="163121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Es muy importante también saber que para </a:t>
            </a:r>
            <a:r>
              <a:rPr lang="es-ES" sz="2000" dirty="0" smtClean="0">
                <a:solidFill>
                  <a:srgbClr val="444444"/>
                </a:solidFill>
                <a:latin typeface="Raleway" panose="020B0503030101060003" pitchFamily="34" charset="0"/>
              </a:rPr>
              <a:t>trabajar </a:t>
            </a:r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con sensores, el puerto </a:t>
            </a:r>
            <a:r>
              <a:rPr lang="es-ES" sz="2000" dirty="0" smtClean="0">
                <a:solidFill>
                  <a:srgbClr val="444444"/>
                </a:solidFill>
                <a:latin typeface="Raleway" panose="020B0503030101060003" pitchFamily="34" charset="0"/>
              </a:rPr>
              <a:t>al </a:t>
            </a:r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cual se conectara el sensor debe definirse como </a:t>
            </a:r>
            <a:r>
              <a:rPr lang="es-ES" sz="2000" b="1" dirty="0">
                <a:solidFill>
                  <a:srgbClr val="FF0000"/>
                </a:solidFill>
                <a:latin typeface="Raleway" panose="020B0503030101060003" pitchFamily="34" charset="0"/>
              </a:rPr>
              <a:t>entrada</a:t>
            </a:r>
            <a:r>
              <a:rPr lang="es-ES" sz="2000" dirty="0" smtClean="0">
                <a:solidFill>
                  <a:srgbClr val="444444"/>
                </a:solidFill>
                <a:latin typeface="Raleway" panose="020B0503030101060003" pitchFamily="34" charset="0"/>
              </a:rPr>
              <a:t>.</a:t>
            </a:r>
          </a:p>
          <a:p>
            <a:pPr algn="just"/>
            <a:endParaRPr lang="es-ES" sz="2000" dirty="0">
              <a:solidFill>
                <a:srgbClr val="444444"/>
              </a:solidFill>
              <a:latin typeface="Raleway" panose="020B0503030101060003" pitchFamily="34" charset="0"/>
            </a:endParaRPr>
          </a:p>
          <a:p>
            <a:pPr algn="just"/>
            <a:r>
              <a:rPr lang="es-ES" sz="2000" dirty="0">
                <a:solidFill>
                  <a:srgbClr val="444444"/>
                </a:solidFill>
                <a:latin typeface="Raleway" panose="020B0503030101060003" pitchFamily="34" charset="0"/>
              </a:rPr>
              <a:t>Para trabajar con dispositivos de control , es decir actuadores, el puerto se debe definir </a:t>
            </a:r>
            <a:r>
              <a:rPr lang="es-ES" sz="2000" dirty="0" smtClean="0">
                <a:solidFill>
                  <a:srgbClr val="444444"/>
                </a:solidFill>
                <a:latin typeface="Raleway" panose="020B0503030101060003" pitchFamily="34" charset="0"/>
              </a:rPr>
              <a:t>como </a:t>
            </a:r>
            <a:r>
              <a:rPr lang="es-ES" sz="2000" b="1" dirty="0" smtClean="0">
                <a:solidFill>
                  <a:srgbClr val="FF0000"/>
                </a:solidFill>
                <a:latin typeface="Raleway" panose="020B0503030101060003" pitchFamily="34" charset="0"/>
              </a:rPr>
              <a:t>salida</a:t>
            </a:r>
            <a:r>
              <a:rPr lang="es-ES" sz="2000" dirty="0" smtClean="0">
                <a:solidFill>
                  <a:srgbClr val="444444"/>
                </a:solidFill>
                <a:latin typeface="Raleway" panose="020B0503030101060003" pitchFamily="34" charset="0"/>
              </a:rPr>
              <a:t>.</a:t>
            </a:r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4487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>
                <a:latin typeface="Raleway" panose="020B0503030101060003" pitchFamily="34" charset="0"/>
              </a:rPr>
              <a:t>FUNCIÓN</a:t>
            </a:r>
            <a:r>
              <a:rPr lang="es-ES" b="1" dirty="0">
                <a:latin typeface="Raleway" panose="020B0503030101060003" pitchFamily="34" charset="0"/>
              </a:rPr>
              <a:t>: </a:t>
            </a:r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DIGITALWRITE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="" xmlns:a16="http://schemas.microsoft.com/office/drawing/2014/main" id="{EFC9B7E2-BC8D-4147-B6E5-5C5202202CA7}"/>
              </a:ext>
            </a:extLst>
          </p:cNvPr>
          <p:cNvSpPr txBox="1"/>
          <p:nvPr/>
        </p:nvSpPr>
        <p:spPr>
          <a:xfrm>
            <a:off x="760674" y="1698639"/>
            <a:ext cx="10983402" cy="101566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latin typeface="Raleway" panose="020B0503030101060003" pitchFamily="34" charset="0"/>
              </a:rPr>
              <a:t>Esta función lo que nos permite hacer es escribir un estado alto “HIGH” o un estado Bajo “LOW” en un puerto seleccionado, con este tipo de funciones podemos controlar motores, válvulas, relés, etc</a:t>
            </a:r>
            <a:r>
              <a:rPr lang="es-ES" sz="2000" dirty="0" smtClean="0">
                <a:latin typeface="Raleway" panose="020B0503030101060003" pitchFamily="34" charset="0"/>
              </a:rPr>
              <a:t>.</a:t>
            </a:r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39F43914-B3CE-4CBB-B1D9-4333008E8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79425"/>
            <a:ext cx="4775173" cy="118727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="" xmlns:a16="http://schemas.microsoft.com/office/drawing/2014/main" id="{A6B3CF0F-E407-401C-A19F-320A12CCA95A}"/>
              </a:ext>
            </a:extLst>
          </p:cNvPr>
          <p:cNvSpPr txBox="1"/>
          <p:nvPr/>
        </p:nvSpPr>
        <p:spPr>
          <a:xfrm>
            <a:off x="5602072" y="390372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i="0" dirty="0">
                <a:effectLst/>
                <a:latin typeface="Raleway" panose="020B0503030101060003" pitchFamily="34" charset="0"/>
              </a:rPr>
              <a:t>Estamos escribiendo en el puerto 13 un estado alto (1)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="" xmlns:a16="http://schemas.microsoft.com/office/drawing/2014/main" id="{391BDE7E-11F4-4B8B-8AA8-79D5AC5926AB}"/>
              </a:ext>
            </a:extLst>
          </p:cNvPr>
          <p:cNvSpPr txBox="1"/>
          <p:nvPr/>
        </p:nvSpPr>
        <p:spPr>
          <a:xfrm>
            <a:off x="5613373" y="427306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i="0" dirty="0">
                <a:effectLst/>
                <a:latin typeface="Raleway" panose="020B0503030101060003" pitchFamily="34" charset="0"/>
              </a:rPr>
              <a:t>Estamos escribiendo en el puerto 8 un estado bajo (0)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84990" y="3152894"/>
            <a:ext cx="5404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Raleway" panose="020B0503030101060003" pitchFamily="34" charset="0"/>
              </a:rPr>
              <a:t>La función esta compuesta de la siguiente manera: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335312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26" y="234496"/>
            <a:ext cx="10515600" cy="1325563"/>
          </a:xfrm>
        </p:spPr>
        <p:txBody>
          <a:bodyPr/>
          <a:lstStyle/>
          <a:p>
            <a:r>
              <a:rPr lang="es-ES" b="1" dirty="0" smtClean="0">
                <a:latin typeface="Raleway" panose="020B0503030101060003" pitchFamily="34" charset="0"/>
              </a:rPr>
              <a:t>FUNCIÓN</a:t>
            </a:r>
            <a:r>
              <a:rPr lang="es-ES" b="1" dirty="0">
                <a:latin typeface="Raleway" panose="020B0503030101060003" pitchFamily="34" charset="0"/>
              </a:rPr>
              <a:t>: </a:t>
            </a:r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DELAY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="" xmlns:a16="http://schemas.microsoft.com/office/drawing/2014/main" id="{EFC9B7E2-BC8D-4147-B6E5-5C5202202CA7}"/>
              </a:ext>
            </a:extLst>
          </p:cNvPr>
          <p:cNvSpPr txBox="1"/>
          <p:nvPr/>
        </p:nvSpPr>
        <p:spPr>
          <a:xfrm>
            <a:off x="773736" y="1476571"/>
            <a:ext cx="11113463" cy="40011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b="0" i="0" dirty="0">
                <a:effectLst/>
                <a:latin typeface="Raleway" panose="020B0503030101060003" pitchFamily="34" charset="0"/>
              </a:rPr>
              <a:t>El </a:t>
            </a:r>
            <a:r>
              <a:rPr lang="es-ES" sz="2000" b="1" i="0" dirty="0" err="1">
                <a:effectLst/>
                <a:latin typeface="Raleway" panose="020B0503030101060003" pitchFamily="34" charset="0"/>
              </a:rPr>
              <a:t>Delay</a:t>
            </a:r>
            <a:r>
              <a:rPr lang="es-ES" sz="2000" b="0" i="0" dirty="0">
                <a:effectLst/>
                <a:latin typeface="Raleway" panose="020B0503030101060003" pitchFamily="34" charset="0"/>
              </a:rPr>
              <a:t> o también conocida como “retardo” es una función que hace que el procesador espere</a:t>
            </a:r>
            <a:r>
              <a:rPr lang="es-ES" sz="2000" b="0" i="0" dirty="0" smtClean="0">
                <a:effectLst/>
                <a:latin typeface="Raleway" panose="020B0503030101060003" pitchFamily="34" charset="0"/>
              </a:rPr>
              <a:t>.</a:t>
            </a:r>
            <a:endParaRPr lang="es-ES" sz="2000" b="0" i="0" dirty="0">
              <a:solidFill>
                <a:srgbClr val="444444"/>
              </a:solidFill>
              <a:effectLst/>
              <a:latin typeface="Raleway" panose="020B0503030101060003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803BD4CF-597E-4CBA-A16B-A50A13A47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567" y="4610825"/>
            <a:ext cx="5004452" cy="109707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="" xmlns:a16="http://schemas.microsoft.com/office/drawing/2014/main" id="{E9C47372-67F7-4A01-967E-67FCA888A459}"/>
              </a:ext>
            </a:extLst>
          </p:cNvPr>
          <p:cNvSpPr txBox="1"/>
          <p:nvPr/>
        </p:nvSpPr>
        <p:spPr>
          <a:xfrm>
            <a:off x="5007427" y="4918085"/>
            <a:ext cx="5311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Raleway" panose="020B0503030101060003" pitchFamily="34" charset="0"/>
              </a:rPr>
              <a:t>Trabaja con valores enteros, en milisegundos y la relación es la siguiente:</a:t>
            </a:r>
          </a:p>
          <a:p>
            <a:r>
              <a:rPr lang="es-ES" sz="2000" b="1" dirty="0">
                <a:latin typeface="Raleway" panose="020B0503030101060003" pitchFamily="34" charset="0"/>
              </a:rPr>
              <a:t>1000 milisegundos = 1 segundo</a:t>
            </a:r>
            <a:endParaRPr lang="es-CL" sz="2000" b="1" dirty="0">
              <a:latin typeface="Raleway" panose="020B0503030101060003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7646" y="2136339"/>
            <a:ext cx="1112955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1" dirty="0" smtClean="0">
                <a:latin typeface="Raleway" panose="020B0503030101060003" pitchFamily="34" charset="0"/>
              </a:rPr>
              <a:t>Podemos realizar pausas entre las ejecuciones del programa, </a:t>
            </a:r>
            <a:r>
              <a:rPr lang="es-CL" dirty="0" smtClean="0">
                <a:latin typeface="Raleway" panose="020B0503030101060003" pitchFamily="34" charset="0"/>
              </a:rPr>
              <a:t>como por ejemplo en un veamos el ejemplo en un sistema de aire acondicionado</a:t>
            </a:r>
            <a:r>
              <a:rPr lang="es-CL" b="1" dirty="0" smtClean="0">
                <a:latin typeface="Raleway" panose="020B0503030101060003" pitchFamily="34" charset="0"/>
              </a:rPr>
              <a:t>:</a:t>
            </a:r>
          </a:p>
          <a:p>
            <a:r>
              <a:rPr lang="es-CL" b="1" dirty="0" smtClean="0">
                <a:latin typeface="Raleway" panose="020B0503030101060003" pitchFamily="34" charset="0"/>
              </a:rPr>
              <a:t/>
            </a:r>
            <a:br>
              <a:rPr lang="es-CL" b="1" dirty="0" smtClean="0">
                <a:latin typeface="Raleway" panose="020B0503030101060003" pitchFamily="34" charset="0"/>
              </a:rPr>
            </a:br>
            <a:r>
              <a:rPr lang="es-CL" b="1" dirty="0" smtClean="0">
                <a:latin typeface="Raleway" panose="020B0503030101060003" pitchFamily="34" charset="0"/>
              </a:rPr>
              <a:t>-Acción 1 (medir temperatura)</a:t>
            </a:r>
            <a:br>
              <a:rPr lang="es-CL" b="1" dirty="0" smtClean="0">
                <a:latin typeface="Raleway" panose="020B0503030101060003" pitchFamily="34" charset="0"/>
              </a:rPr>
            </a:br>
            <a:r>
              <a:rPr lang="es-CL" b="1" dirty="0" smtClean="0">
                <a:latin typeface="Raleway" panose="020B0503030101060003" pitchFamily="34" charset="0"/>
              </a:rPr>
              <a:t>-Espera (1 segundo)</a:t>
            </a:r>
            <a:br>
              <a:rPr lang="es-CL" b="1" dirty="0" smtClean="0">
                <a:latin typeface="Raleway" panose="020B0503030101060003" pitchFamily="34" charset="0"/>
              </a:rPr>
            </a:br>
            <a:r>
              <a:rPr lang="es-CL" b="1" dirty="0" smtClean="0">
                <a:latin typeface="Raleway" panose="020B0503030101060003" pitchFamily="34" charset="0"/>
              </a:rPr>
              <a:t>-Acción 2 (Subir o bajar la temperatura, dependiendo de como se haya configurado)</a:t>
            </a:r>
            <a:br>
              <a:rPr lang="es-CL" b="1" dirty="0" smtClean="0">
                <a:latin typeface="Raleway" panose="020B0503030101060003" pitchFamily="34" charset="0"/>
              </a:rPr>
            </a:br>
            <a:r>
              <a:rPr lang="es-CL" b="1" dirty="0" smtClean="0">
                <a:latin typeface="Raleway" panose="020B0503030101060003" pitchFamily="34" charset="0"/>
              </a:rPr>
              <a:t>-Espera (2 segundos) 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85728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727ADC2-590F-4F6B-9E1A-FDB3BAA4D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MATERIALES PARA LA SESIÓN </a:t>
            </a:r>
            <a:endParaRPr lang="es-CL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CF9B1BD7-2E67-4E44-8748-0481A4BD1D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134" r="30453"/>
          <a:stretch/>
        </p:blipFill>
        <p:spPr>
          <a:xfrm>
            <a:off x="1192177" y="1978171"/>
            <a:ext cx="4009902" cy="260575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3E206111-0542-4324-83FF-F51B6A83AA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396" t="161" r="76821" b="69321"/>
          <a:stretch/>
        </p:blipFill>
        <p:spPr>
          <a:xfrm>
            <a:off x="6014100" y="2288247"/>
            <a:ext cx="1550021" cy="178274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96F0ECEE-BD65-4E4C-B216-1BDEE1D480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97" t="68" r="9324" b="80731"/>
          <a:stretch/>
        </p:blipFill>
        <p:spPr>
          <a:xfrm rot="16200000">
            <a:off x="7354137" y="2601218"/>
            <a:ext cx="1747734" cy="112179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54139ED7-0185-4F52-9D15-0E0135FA4E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191" t="62836" r="-880" b="6021"/>
          <a:stretch/>
        </p:blipFill>
        <p:spPr>
          <a:xfrm rot="10800000">
            <a:off x="9073250" y="2353563"/>
            <a:ext cx="1054064" cy="1648786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="" xmlns:a16="http://schemas.microsoft.com/office/drawing/2014/main" id="{3087FAC0-AF26-48A2-B4EF-C3CE51B90BBF}"/>
              </a:ext>
            </a:extLst>
          </p:cNvPr>
          <p:cNvSpPr txBox="1"/>
          <p:nvPr/>
        </p:nvSpPr>
        <p:spPr>
          <a:xfrm>
            <a:off x="2675766" y="4686744"/>
            <a:ext cx="1609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Easy-Plug</a:t>
            </a:r>
            <a:endParaRPr lang="es-CL" dirty="0"/>
          </a:p>
        </p:txBody>
      </p:sp>
      <p:sp>
        <p:nvSpPr>
          <p:cNvPr id="17" name="CuadroTexto 16">
            <a:extLst>
              <a:ext uri="{FF2B5EF4-FFF2-40B4-BE49-F238E27FC236}">
                <a16:creationId xmlns="" xmlns:a16="http://schemas.microsoft.com/office/drawing/2014/main" id="{8B2A5FFC-2218-4DD4-8AFD-CF4303F54CC7}"/>
              </a:ext>
            </a:extLst>
          </p:cNvPr>
          <p:cNvSpPr txBox="1"/>
          <p:nvPr/>
        </p:nvSpPr>
        <p:spPr>
          <a:xfrm>
            <a:off x="6228214" y="4142942"/>
            <a:ext cx="1121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LED</a:t>
            </a:r>
          </a:p>
          <a:p>
            <a:pPr algn="ctr"/>
            <a:r>
              <a:rPr lang="es-ES" dirty="0"/>
              <a:t>rojo</a:t>
            </a:r>
            <a:endParaRPr lang="es-CL" dirty="0"/>
          </a:p>
        </p:txBody>
      </p:sp>
      <p:sp>
        <p:nvSpPr>
          <p:cNvPr id="19" name="CuadroTexto 18">
            <a:extLst>
              <a:ext uri="{FF2B5EF4-FFF2-40B4-BE49-F238E27FC236}">
                <a16:creationId xmlns="" xmlns:a16="http://schemas.microsoft.com/office/drawing/2014/main" id="{B24FCAC7-81B1-4FE8-8B65-263E8D3E52AA}"/>
              </a:ext>
            </a:extLst>
          </p:cNvPr>
          <p:cNvSpPr txBox="1"/>
          <p:nvPr/>
        </p:nvSpPr>
        <p:spPr>
          <a:xfrm>
            <a:off x="7597001" y="4127118"/>
            <a:ext cx="1262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LED</a:t>
            </a:r>
          </a:p>
          <a:p>
            <a:pPr algn="ctr"/>
            <a:r>
              <a:rPr lang="es-ES" dirty="0"/>
              <a:t>Amarillo</a:t>
            </a:r>
            <a:endParaRPr lang="es-CL" dirty="0"/>
          </a:p>
        </p:txBody>
      </p:sp>
      <p:sp>
        <p:nvSpPr>
          <p:cNvPr id="21" name="CuadroTexto 20">
            <a:extLst>
              <a:ext uri="{FF2B5EF4-FFF2-40B4-BE49-F238E27FC236}">
                <a16:creationId xmlns="" xmlns:a16="http://schemas.microsoft.com/office/drawing/2014/main" id="{C4512E1D-C85F-4111-9275-8E6C04AB69D2}"/>
              </a:ext>
            </a:extLst>
          </p:cNvPr>
          <p:cNvSpPr txBox="1"/>
          <p:nvPr/>
        </p:nvSpPr>
        <p:spPr>
          <a:xfrm>
            <a:off x="9288170" y="4127118"/>
            <a:ext cx="85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LED</a:t>
            </a:r>
          </a:p>
          <a:p>
            <a:pPr algn="ctr"/>
            <a:r>
              <a:rPr lang="es-ES" dirty="0"/>
              <a:t>Verde</a:t>
            </a:r>
            <a:endParaRPr lang="es-CL" dirty="0"/>
          </a:p>
        </p:txBody>
      </p:sp>
      <p:sp>
        <p:nvSpPr>
          <p:cNvPr id="23" name="CuadroTexto 22">
            <a:extLst>
              <a:ext uri="{FF2B5EF4-FFF2-40B4-BE49-F238E27FC236}">
                <a16:creationId xmlns="" xmlns:a16="http://schemas.microsoft.com/office/drawing/2014/main" id="{52721F24-F017-427D-A2B9-F27CD3231C4A}"/>
              </a:ext>
            </a:extLst>
          </p:cNvPr>
          <p:cNvSpPr txBox="1"/>
          <p:nvPr/>
        </p:nvSpPr>
        <p:spPr>
          <a:xfrm>
            <a:off x="9183661" y="5588092"/>
            <a:ext cx="6122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RJ11</a:t>
            </a:r>
            <a:endParaRPr lang="es-CL" dirty="0"/>
          </a:p>
        </p:txBody>
      </p:sp>
      <p:pic>
        <p:nvPicPr>
          <p:cNvPr id="25" name="Imagen 24" descr="Imagen que contiene copa, cable, conector, café&#10;&#10;Descripción generada automáticamente">
            <a:extLst>
              <a:ext uri="{FF2B5EF4-FFF2-40B4-BE49-F238E27FC236}">
                <a16:creationId xmlns="" xmlns:a16="http://schemas.microsoft.com/office/drawing/2014/main" id="{F35FA146-2065-4B62-A529-4711988FF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1488" y="5098013"/>
            <a:ext cx="1412833" cy="141283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225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="" xmlns:a16="http://schemas.microsoft.com/office/drawing/2014/main" id="{D152653A-2093-49C6-8DC2-EF66A7BE2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5005" y="0"/>
            <a:ext cx="17486535" cy="6858000"/>
          </a:xfrm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C7098ED-5F7C-437D-AF84-3D43954A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01" y="4929173"/>
            <a:ext cx="10515600" cy="1325563"/>
          </a:xfrm>
        </p:spPr>
        <p:txBody>
          <a:bodyPr/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PROYECTO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1: ENCENDER UN LED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035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DIAGRAMA DE CONEXIÓN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="" xmlns:a16="http://schemas.microsoft.com/office/drawing/2014/main" id="{A97D1204-A72C-42DD-912B-D266772F1E8F}"/>
              </a:ext>
            </a:extLst>
          </p:cNvPr>
          <p:cNvGrpSpPr/>
          <p:nvPr/>
        </p:nvGrpSpPr>
        <p:grpSpPr>
          <a:xfrm>
            <a:off x="2524125" y="2315154"/>
            <a:ext cx="7319590" cy="3870961"/>
            <a:chOff x="2524125" y="2315154"/>
            <a:chExt cx="7319590" cy="3870961"/>
          </a:xfrm>
        </p:grpSpPr>
        <p:pic>
          <p:nvPicPr>
            <p:cNvPr id="4" name="Imagen 3">
              <a:extLst>
                <a:ext uri="{FF2B5EF4-FFF2-40B4-BE49-F238E27FC236}">
                  <a16:creationId xmlns="" xmlns:a16="http://schemas.microsoft.com/office/drawing/2014/main" id="{9E49C753-B68A-4B97-AD9F-91464D095F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38666" r="36384" b="12531"/>
            <a:stretch/>
          </p:blipFill>
          <p:spPr>
            <a:xfrm>
              <a:off x="2524125" y="3164618"/>
              <a:ext cx="4544585" cy="3021497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="" xmlns:a16="http://schemas.microsoft.com/office/drawing/2014/main" id="{C5202BD7-E15A-463C-9D2B-25B5C77C4D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64467" t="23896" r="95" b="22527"/>
            <a:stretch/>
          </p:blipFill>
          <p:spPr>
            <a:xfrm>
              <a:off x="7312135" y="2315154"/>
              <a:ext cx="2531580" cy="3317019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="" xmlns:a16="http://schemas.microsoft.com/office/drawing/2014/main" id="{9A854E1F-D754-41F0-9C54-8F9BAD1EB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600" t="24697" r="49090" b="62225"/>
            <a:stretch/>
          </p:blipFill>
          <p:spPr>
            <a:xfrm>
              <a:off x="5742664" y="2362860"/>
              <a:ext cx="2736781" cy="809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150783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PROGRAMACIÓN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CD422DB6-7762-4A40-B919-747485160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156" y="1690688"/>
            <a:ext cx="6119688" cy="4167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15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="" xmlns:a16="http://schemas.microsoft.com/office/drawing/2014/main" id="{D152653A-2093-49C6-8DC2-EF66A7BE2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5005" y="0"/>
            <a:ext cx="17486535" cy="6858000"/>
          </a:xfrm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C7098ED-5F7C-437D-AF84-3D43954A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01" y="4929173"/>
            <a:ext cx="10515600" cy="1325563"/>
          </a:xfrm>
        </p:spPr>
        <p:txBody>
          <a:bodyPr/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PROYECTO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2: </a:t>
            </a:r>
            <a:r>
              <a:rPr lang="es-E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PARPADEO </a:t>
            </a:r>
            <a:r>
              <a:rPr lang="es-E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DE UN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LED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011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DIAGRAMA DE CONEXIÓN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="" xmlns:a16="http://schemas.microsoft.com/office/drawing/2014/main" id="{A97D1204-A72C-42DD-912B-D266772F1E8F}"/>
              </a:ext>
            </a:extLst>
          </p:cNvPr>
          <p:cNvGrpSpPr/>
          <p:nvPr/>
        </p:nvGrpSpPr>
        <p:grpSpPr>
          <a:xfrm>
            <a:off x="2524125" y="2315154"/>
            <a:ext cx="7319590" cy="3870961"/>
            <a:chOff x="2524125" y="2315154"/>
            <a:chExt cx="7319590" cy="3870961"/>
          </a:xfrm>
        </p:grpSpPr>
        <p:pic>
          <p:nvPicPr>
            <p:cNvPr id="4" name="Imagen 3">
              <a:extLst>
                <a:ext uri="{FF2B5EF4-FFF2-40B4-BE49-F238E27FC236}">
                  <a16:creationId xmlns="" xmlns:a16="http://schemas.microsoft.com/office/drawing/2014/main" id="{9E49C753-B68A-4B97-AD9F-91464D095F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38666" r="36384" b="12531"/>
            <a:stretch/>
          </p:blipFill>
          <p:spPr>
            <a:xfrm>
              <a:off x="2524125" y="3164618"/>
              <a:ext cx="4544585" cy="3021497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="" xmlns:a16="http://schemas.microsoft.com/office/drawing/2014/main" id="{C5202BD7-E15A-463C-9D2B-25B5C77C4D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64467" t="23896" r="95" b="22527"/>
            <a:stretch/>
          </p:blipFill>
          <p:spPr>
            <a:xfrm>
              <a:off x="7312135" y="2315154"/>
              <a:ext cx="2531580" cy="3317019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="" xmlns:a16="http://schemas.microsoft.com/office/drawing/2014/main" id="{9A854E1F-D754-41F0-9C54-8F9BAD1EB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2600" t="24697" r="49090" b="62225"/>
            <a:stretch/>
          </p:blipFill>
          <p:spPr>
            <a:xfrm>
              <a:off x="5742664" y="2362860"/>
              <a:ext cx="2736781" cy="809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54657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latin typeface="Raleway" panose="020B0503030101060003" pitchFamily="34" charset="0"/>
              </a:rPr>
              <a:t>PROGRAMACIÓN</a:t>
            </a:r>
            <a:endParaRPr lang="es-CL" b="1" dirty="0">
              <a:latin typeface="Raleway" panose="020B0503030101060003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C3C225F5-2A8E-407B-B9D1-22E099A6F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090" y="1690688"/>
            <a:ext cx="4655820" cy="4160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8539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="" xmlns:a16="http://schemas.microsoft.com/office/drawing/2014/main" id="{D152653A-2093-49C6-8DC2-EF66A7BE2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5005" y="0"/>
            <a:ext cx="17486535" cy="6858000"/>
          </a:xfrm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C7098ED-5F7C-437D-AF84-3D43954A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01" y="4929173"/>
            <a:ext cx="10515600" cy="1325563"/>
          </a:xfrm>
        </p:spPr>
        <p:txBody>
          <a:bodyPr/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PROYECTO 3: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SECUENCIA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BÁSICA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373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DIAGRAMA DE CONEXIÓN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="" xmlns:a16="http://schemas.microsoft.com/office/drawing/2014/main" id="{938C8BA6-21F8-4691-A0FB-7EAF834E193E}"/>
              </a:ext>
            </a:extLst>
          </p:cNvPr>
          <p:cNvGrpSpPr/>
          <p:nvPr/>
        </p:nvGrpSpPr>
        <p:grpSpPr>
          <a:xfrm>
            <a:off x="2524125" y="1463756"/>
            <a:ext cx="9613540" cy="4722359"/>
            <a:chOff x="2524125" y="1463756"/>
            <a:chExt cx="9613540" cy="4722359"/>
          </a:xfrm>
        </p:grpSpPr>
        <p:grpSp>
          <p:nvGrpSpPr>
            <p:cNvPr id="8" name="Grupo 7">
              <a:extLst>
                <a:ext uri="{FF2B5EF4-FFF2-40B4-BE49-F238E27FC236}">
                  <a16:creationId xmlns="" xmlns:a16="http://schemas.microsoft.com/office/drawing/2014/main" id="{A97D1204-A72C-42DD-912B-D266772F1E8F}"/>
                </a:ext>
              </a:extLst>
            </p:cNvPr>
            <p:cNvGrpSpPr/>
            <p:nvPr/>
          </p:nvGrpSpPr>
          <p:grpSpPr>
            <a:xfrm>
              <a:off x="2524125" y="2315154"/>
              <a:ext cx="7319590" cy="3870961"/>
              <a:chOff x="2524125" y="2315154"/>
              <a:chExt cx="7319590" cy="3870961"/>
            </a:xfrm>
          </p:grpSpPr>
          <p:pic>
            <p:nvPicPr>
              <p:cNvPr id="4" name="Imagen 3">
                <a:extLst>
                  <a:ext uri="{FF2B5EF4-FFF2-40B4-BE49-F238E27FC236}">
                    <a16:creationId xmlns="" xmlns:a16="http://schemas.microsoft.com/office/drawing/2014/main" id="{9E49C753-B68A-4B97-AD9F-91464D095F5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38666" r="36384" b="12531"/>
              <a:stretch/>
            </p:blipFill>
            <p:spPr>
              <a:xfrm>
                <a:off x="2524125" y="3164618"/>
                <a:ext cx="4544585" cy="3021497"/>
              </a:xfrm>
              <a:prstGeom prst="rect">
                <a:avLst/>
              </a:prstGeom>
            </p:spPr>
          </p:pic>
          <p:pic>
            <p:nvPicPr>
              <p:cNvPr id="3" name="Imagen 2">
                <a:extLst>
                  <a:ext uri="{FF2B5EF4-FFF2-40B4-BE49-F238E27FC236}">
                    <a16:creationId xmlns="" xmlns:a16="http://schemas.microsoft.com/office/drawing/2014/main" id="{C5202BD7-E15A-463C-9D2B-25B5C77C4D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64467" t="23896" r="95" b="22527"/>
              <a:stretch/>
            </p:blipFill>
            <p:spPr>
              <a:xfrm>
                <a:off x="7312135" y="2315154"/>
                <a:ext cx="2531580" cy="3317019"/>
              </a:xfrm>
              <a:prstGeom prst="rect">
                <a:avLst/>
              </a:prstGeom>
            </p:spPr>
          </p:pic>
          <p:pic>
            <p:nvPicPr>
              <p:cNvPr id="7" name="Imagen 6">
                <a:extLst>
                  <a:ext uri="{FF2B5EF4-FFF2-40B4-BE49-F238E27FC236}">
                    <a16:creationId xmlns="" xmlns:a16="http://schemas.microsoft.com/office/drawing/2014/main" id="{9A854E1F-D754-41F0-9C54-8F9BAD1EBD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12600" t="24697" r="49090" b="62225"/>
              <a:stretch/>
            </p:blipFill>
            <p:spPr>
              <a:xfrm>
                <a:off x="5742664" y="2362860"/>
                <a:ext cx="2736781" cy="809709"/>
              </a:xfrm>
              <a:prstGeom prst="rect">
                <a:avLst/>
              </a:prstGeom>
            </p:spPr>
          </p:pic>
        </p:grpSp>
        <p:grpSp>
          <p:nvGrpSpPr>
            <p:cNvPr id="9" name="Grupo 8">
              <a:extLst>
                <a:ext uri="{FF2B5EF4-FFF2-40B4-BE49-F238E27FC236}">
                  <a16:creationId xmlns="" xmlns:a16="http://schemas.microsoft.com/office/drawing/2014/main" id="{EA850BFF-00F6-4A7D-8F67-BD10230936FC}"/>
                </a:ext>
              </a:extLst>
            </p:cNvPr>
            <p:cNvGrpSpPr/>
            <p:nvPr/>
          </p:nvGrpSpPr>
          <p:grpSpPr>
            <a:xfrm>
              <a:off x="5223384" y="1482255"/>
              <a:ext cx="6914281" cy="3317019"/>
              <a:chOff x="2929434" y="2291301"/>
              <a:chExt cx="6914281" cy="3317019"/>
            </a:xfrm>
          </p:grpSpPr>
          <p:pic>
            <p:nvPicPr>
              <p:cNvPr id="11" name="Imagen 10">
                <a:extLst>
                  <a:ext uri="{FF2B5EF4-FFF2-40B4-BE49-F238E27FC236}">
                    <a16:creationId xmlns="" xmlns:a16="http://schemas.microsoft.com/office/drawing/2014/main" id="{05430F88-3032-456A-BC5F-5FC7BFEB4C0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64467" t="23896" r="95" b="22527"/>
              <a:stretch/>
            </p:blipFill>
            <p:spPr>
              <a:xfrm>
                <a:off x="7312135" y="2291301"/>
                <a:ext cx="2531580" cy="3317019"/>
              </a:xfrm>
              <a:prstGeom prst="rect">
                <a:avLst/>
              </a:prstGeom>
            </p:spPr>
          </p:pic>
          <p:pic>
            <p:nvPicPr>
              <p:cNvPr id="12" name="Imagen 11">
                <a:extLst>
                  <a:ext uri="{FF2B5EF4-FFF2-40B4-BE49-F238E27FC236}">
                    <a16:creationId xmlns="" xmlns:a16="http://schemas.microsoft.com/office/drawing/2014/main" id="{E132D718-BC52-47C4-A5E4-DF6558BBB8A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12600" t="24697" r="49090" b="62225"/>
              <a:stretch/>
            </p:blipFill>
            <p:spPr>
              <a:xfrm>
                <a:off x="2929434" y="2339377"/>
                <a:ext cx="2736781" cy="809709"/>
              </a:xfrm>
              <a:prstGeom prst="rect">
                <a:avLst/>
              </a:prstGeom>
            </p:spPr>
          </p:pic>
        </p:grpSp>
        <p:pic>
          <p:nvPicPr>
            <p:cNvPr id="5" name="Imagen 4">
              <a:extLst>
                <a:ext uri="{FF2B5EF4-FFF2-40B4-BE49-F238E27FC236}">
                  <a16:creationId xmlns="" xmlns:a16="http://schemas.microsoft.com/office/drawing/2014/main" id="{2B32B3D2-C184-40A4-8F5D-83D41B6437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6615" t="23742" r="49091" b="71531"/>
            <a:stretch/>
          </p:blipFill>
          <p:spPr>
            <a:xfrm>
              <a:off x="7234155" y="1463756"/>
              <a:ext cx="2449911" cy="292648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="" xmlns:a16="http://schemas.microsoft.com/office/drawing/2014/main" id="{4AD488E4-2FE3-4E17-B9D3-AAD9AA1DA2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8649" t="25021" r="68089" b="69249"/>
            <a:stretch/>
          </p:blipFill>
          <p:spPr>
            <a:xfrm rot="16200000">
              <a:off x="5107429" y="2522756"/>
              <a:ext cx="947527" cy="3547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357503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PROGRAMACIÓN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D9AF5087-D887-4B2C-947D-C2C412CCF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770" y="1557130"/>
            <a:ext cx="4442460" cy="5181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4341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="" xmlns:a16="http://schemas.microsoft.com/office/drawing/2014/main" id="{D152653A-2093-49C6-8DC2-EF66A7BE2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5005" y="0"/>
            <a:ext cx="17486535" cy="6858000"/>
          </a:xfrm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C7098ED-5F7C-437D-AF84-3D43954A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01" y="4929173"/>
            <a:ext cx="10515600" cy="1325563"/>
          </a:xfrm>
        </p:spPr>
        <p:txBody>
          <a:bodyPr/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PROYECTO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4: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anose="020B0503030101060003" pitchFamily="34" charset="0"/>
              </a:rPr>
              <a:t>SEMÁFORO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58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DIAGRAMA DE CONEXIÓN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="" xmlns:a16="http://schemas.microsoft.com/office/drawing/2014/main" id="{938C8BA6-21F8-4691-A0FB-7EAF834E193E}"/>
              </a:ext>
            </a:extLst>
          </p:cNvPr>
          <p:cNvGrpSpPr/>
          <p:nvPr/>
        </p:nvGrpSpPr>
        <p:grpSpPr>
          <a:xfrm>
            <a:off x="2524125" y="1463756"/>
            <a:ext cx="9613540" cy="4722359"/>
            <a:chOff x="2524125" y="1463756"/>
            <a:chExt cx="9613540" cy="4722359"/>
          </a:xfrm>
        </p:grpSpPr>
        <p:grpSp>
          <p:nvGrpSpPr>
            <p:cNvPr id="8" name="Grupo 7">
              <a:extLst>
                <a:ext uri="{FF2B5EF4-FFF2-40B4-BE49-F238E27FC236}">
                  <a16:creationId xmlns="" xmlns:a16="http://schemas.microsoft.com/office/drawing/2014/main" id="{A97D1204-A72C-42DD-912B-D266772F1E8F}"/>
                </a:ext>
              </a:extLst>
            </p:cNvPr>
            <p:cNvGrpSpPr/>
            <p:nvPr/>
          </p:nvGrpSpPr>
          <p:grpSpPr>
            <a:xfrm>
              <a:off x="2524125" y="2315154"/>
              <a:ext cx="7319590" cy="3870961"/>
              <a:chOff x="2524125" y="2315154"/>
              <a:chExt cx="7319590" cy="3870961"/>
            </a:xfrm>
          </p:grpSpPr>
          <p:pic>
            <p:nvPicPr>
              <p:cNvPr id="4" name="Imagen 3">
                <a:extLst>
                  <a:ext uri="{FF2B5EF4-FFF2-40B4-BE49-F238E27FC236}">
                    <a16:creationId xmlns="" xmlns:a16="http://schemas.microsoft.com/office/drawing/2014/main" id="{9E49C753-B68A-4B97-AD9F-91464D095F5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38666" r="36384" b="12531"/>
              <a:stretch/>
            </p:blipFill>
            <p:spPr>
              <a:xfrm>
                <a:off x="2524125" y="3164618"/>
                <a:ext cx="4544585" cy="3021497"/>
              </a:xfrm>
              <a:prstGeom prst="rect">
                <a:avLst/>
              </a:prstGeom>
            </p:spPr>
          </p:pic>
          <p:pic>
            <p:nvPicPr>
              <p:cNvPr id="3" name="Imagen 2">
                <a:extLst>
                  <a:ext uri="{FF2B5EF4-FFF2-40B4-BE49-F238E27FC236}">
                    <a16:creationId xmlns="" xmlns:a16="http://schemas.microsoft.com/office/drawing/2014/main" id="{C5202BD7-E15A-463C-9D2B-25B5C77C4D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64467" t="23896" r="95" b="22527"/>
              <a:stretch/>
            </p:blipFill>
            <p:spPr>
              <a:xfrm>
                <a:off x="7312135" y="2315154"/>
                <a:ext cx="2531580" cy="3317019"/>
              </a:xfrm>
              <a:prstGeom prst="rect">
                <a:avLst/>
              </a:prstGeom>
            </p:spPr>
          </p:pic>
          <p:pic>
            <p:nvPicPr>
              <p:cNvPr id="7" name="Imagen 6">
                <a:extLst>
                  <a:ext uri="{FF2B5EF4-FFF2-40B4-BE49-F238E27FC236}">
                    <a16:creationId xmlns="" xmlns:a16="http://schemas.microsoft.com/office/drawing/2014/main" id="{9A854E1F-D754-41F0-9C54-8F9BAD1EBD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12600" t="24697" r="49090" b="62225"/>
              <a:stretch/>
            </p:blipFill>
            <p:spPr>
              <a:xfrm>
                <a:off x="5742664" y="2362860"/>
                <a:ext cx="2736781" cy="809709"/>
              </a:xfrm>
              <a:prstGeom prst="rect">
                <a:avLst/>
              </a:prstGeom>
            </p:spPr>
          </p:pic>
        </p:grpSp>
        <p:grpSp>
          <p:nvGrpSpPr>
            <p:cNvPr id="9" name="Grupo 8">
              <a:extLst>
                <a:ext uri="{FF2B5EF4-FFF2-40B4-BE49-F238E27FC236}">
                  <a16:creationId xmlns="" xmlns:a16="http://schemas.microsoft.com/office/drawing/2014/main" id="{EA850BFF-00F6-4A7D-8F67-BD10230936FC}"/>
                </a:ext>
              </a:extLst>
            </p:cNvPr>
            <p:cNvGrpSpPr/>
            <p:nvPr/>
          </p:nvGrpSpPr>
          <p:grpSpPr>
            <a:xfrm>
              <a:off x="5223384" y="1482255"/>
              <a:ext cx="6914281" cy="3317019"/>
              <a:chOff x="2929434" y="2291301"/>
              <a:chExt cx="6914281" cy="3317019"/>
            </a:xfrm>
          </p:grpSpPr>
          <p:pic>
            <p:nvPicPr>
              <p:cNvPr id="11" name="Imagen 10">
                <a:extLst>
                  <a:ext uri="{FF2B5EF4-FFF2-40B4-BE49-F238E27FC236}">
                    <a16:creationId xmlns="" xmlns:a16="http://schemas.microsoft.com/office/drawing/2014/main" id="{05430F88-3032-456A-BC5F-5FC7BFEB4C0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64467" t="23896" r="95" b="22527"/>
              <a:stretch/>
            </p:blipFill>
            <p:spPr>
              <a:xfrm>
                <a:off x="7312135" y="2291301"/>
                <a:ext cx="2531580" cy="3317019"/>
              </a:xfrm>
              <a:prstGeom prst="rect">
                <a:avLst/>
              </a:prstGeom>
            </p:spPr>
          </p:pic>
          <p:pic>
            <p:nvPicPr>
              <p:cNvPr id="12" name="Imagen 11">
                <a:extLst>
                  <a:ext uri="{FF2B5EF4-FFF2-40B4-BE49-F238E27FC236}">
                    <a16:creationId xmlns="" xmlns:a16="http://schemas.microsoft.com/office/drawing/2014/main" id="{E132D718-BC52-47C4-A5E4-DF6558BBB8A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12600" t="24697" r="49090" b="62225"/>
              <a:stretch/>
            </p:blipFill>
            <p:spPr>
              <a:xfrm>
                <a:off x="2929434" y="2339377"/>
                <a:ext cx="2736781" cy="809709"/>
              </a:xfrm>
              <a:prstGeom prst="rect">
                <a:avLst/>
              </a:prstGeom>
            </p:spPr>
          </p:pic>
        </p:grpSp>
        <p:pic>
          <p:nvPicPr>
            <p:cNvPr id="5" name="Imagen 4">
              <a:extLst>
                <a:ext uri="{FF2B5EF4-FFF2-40B4-BE49-F238E27FC236}">
                  <a16:creationId xmlns="" xmlns:a16="http://schemas.microsoft.com/office/drawing/2014/main" id="{2B32B3D2-C184-40A4-8F5D-83D41B6437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6615" t="23742" r="49091" b="71531"/>
            <a:stretch/>
          </p:blipFill>
          <p:spPr>
            <a:xfrm>
              <a:off x="7234155" y="1463756"/>
              <a:ext cx="2449911" cy="292648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="" xmlns:a16="http://schemas.microsoft.com/office/drawing/2014/main" id="{4AD488E4-2FE3-4E17-B9D3-AAD9AA1DA2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18649" t="25021" r="68089" b="69249"/>
            <a:stretch/>
          </p:blipFill>
          <p:spPr>
            <a:xfrm rot="16200000">
              <a:off x="5107429" y="2522756"/>
              <a:ext cx="947527" cy="354745"/>
            </a:xfrm>
            <a:prstGeom prst="rect">
              <a:avLst/>
            </a:prstGeom>
          </p:spPr>
        </p:pic>
      </p:grpSp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83640082-7C7F-46AA-AAD2-C38BB0F608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467" t="29761" r="95" b="22527"/>
          <a:stretch/>
        </p:blipFill>
        <p:spPr>
          <a:xfrm>
            <a:off x="230175" y="3061252"/>
            <a:ext cx="2531580" cy="2953909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E7019F0D-F6A5-4F99-8D31-82A95883D6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0" t="24697" r="49090" b="62225"/>
          <a:stretch/>
        </p:blipFill>
        <p:spPr>
          <a:xfrm>
            <a:off x="1693916" y="2253529"/>
            <a:ext cx="2736781" cy="809709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="" xmlns:a16="http://schemas.microsoft.com/office/drawing/2014/main" id="{BBE4EB24-DF64-48D2-9510-A191C70B19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00" t="24697" r="72345" b="62225"/>
          <a:stretch/>
        </p:blipFill>
        <p:spPr>
          <a:xfrm rot="5400000">
            <a:off x="4167947" y="2222029"/>
            <a:ext cx="1075469" cy="8097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96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27D854-2658-4D2D-B201-EDF652BD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0000"/>
                </a:solidFill>
                <a:latin typeface="Raleway" panose="020B0503030101060003" pitchFamily="34" charset="0"/>
              </a:rPr>
              <a:t>PROGRAMACIÓN</a:t>
            </a:r>
            <a:endParaRPr lang="es-CL" b="1" dirty="0">
              <a:solidFill>
                <a:srgbClr val="FF0000"/>
              </a:solidFill>
              <a:latin typeface="Raleway" panose="020B0503030101060003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CD2AA096-3C80-4887-A48D-198A70BFC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817" y="1345020"/>
            <a:ext cx="3992880" cy="51739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700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812</Words>
  <Application>Microsoft Office PowerPoint</Application>
  <PresentationFormat>Personalizado</PresentationFormat>
  <Paragraphs>129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Tema de Office</vt:lpstr>
      <vt:lpstr>Modelamiento de Sistemas II</vt:lpstr>
      <vt:lpstr>OBJETIVO</vt:lpstr>
      <vt:lpstr>ARDUINO</vt:lpstr>
      <vt:lpstr>MICROCONTROLADORES</vt:lpstr>
      <vt:lpstr>ARDUINO Y APLICACIONES INDUSTRIALES</vt:lpstr>
      <vt:lpstr>ARDUINO Y APLICACIONES INDUSTRIALES</vt:lpstr>
      <vt:lpstr>ARDUINO IDE</vt:lpstr>
      <vt:lpstr>EASYPLUG</vt:lpstr>
      <vt:lpstr>TIPOS DE PUERTOS.</vt:lpstr>
      <vt:lpstr>TIPOS DE PUERTOS.</vt:lpstr>
      <vt:lpstr>COMPONENTES: DIODO LED</vt:lpstr>
      <vt:lpstr>LEY DE OHM</vt:lpstr>
      <vt:lpstr>FUNCIONES PRINCIPALES ARDUINO</vt:lpstr>
      <vt:lpstr>FUNCIÓN: PINMODE</vt:lpstr>
      <vt:lpstr>FUNCIÓN: DIGITALWRITE</vt:lpstr>
      <vt:lpstr>FUNCIÓN: DELAY</vt:lpstr>
      <vt:lpstr>MATERIALES PARA LA SESIÓN </vt:lpstr>
      <vt:lpstr>PROYECTO 1: ENCENDER UN LED</vt:lpstr>
      <vt:lpstr>DIAGRAMA DE CONEXIÓN</vt:lpstr>
      <vt:lpstr>PROGRAMACIÓN</vt:lpstr>
      <vt:lpstr>PROYECTO 2: PARPADEO DE UN LED</vt:lpstr>
      <vt:lpstr>DIAGRAMA DE CONEXIÓN</vt:lpstr>
      <vt:lpstr>PROGRAMACIÓN</vt:lpstr>
      <vt:lpstr>PROYECTO 3: SECUENCIA BÁSICA</vt:lpstr>
      <vt:lpstr>DIAGRAMA DE CONEXIÓN</vt:lpstr>
      <vt:lpstr>PROGRAMACIÓN</vt:lpstr>
      <vt:lpstr>PROYECTO 4: SEMÁFORO</vt:lpstr>
      <vt:lpstr>DIAGRAMA DE CONEXIÓN</vt:lpstr>
      <vt:lpstr>PROGRAMACIÓN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ARDUINO EN DISEÑOS INDUSTRIALES</dc:title>
  <dc:creator>nicolas Vasquez</dc:creator>
  <cp:lastModifiedBy>56968</cp:lastModifiedBy>
  <cp:revision>42</cp:revision>
  <dcterms:created xsi:type="dcterms:W3CDTF">2020-10-27T18:19:18Z</dcterms:created>
  <dcterms:modified xsi:type="dcterms:W3CDTF">2023-07-21T13:56:45Z</dcterms:modified>
</cp:coreProperties>
</file>