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6"/>
  </p:notesMasterIdLst>
  <p:sldIdLst>
    <p:sldId id="256" r:id="rId2"/>
    <p:sldId id="257" r:id="rId3"/>
    <p:sldId id="290" r:id="rId4"/>
    <p:sldId id="318" r:id="rId5"/>
    <p:sldId id="333" r:id="rId6"/>
    <p:sldId id="301" r:id="rId7"/>
    <p:sldId id="334" r:id="rId8"/>
    <p:sldId id="319" r:id="rId9"/>
    <p:sldId id="276" r:id="rId10"/>
    <p:sldId id="279" r:id="rId11"/>
    <p:sldId id="335" r:id="rId12"/>
    <p:sldId id="280" r:id="rId13"/>
    <p:sldId id="281" r:id="rId14"/>
    <p:sldId id="321" r:id="rId15"/>
    <p:sldId id="322" r:id="rId16"/>
    <p:sldId id="323" r:id="rId17"/>
    <p:sldId id="320" r:id="rId18"/>
    <p:sldId id="336" r:id="rId19"/>
    <p:sldId id="325" r:id="rId20"/>
    <p:sldId id="326" r:id="rId21"/>
    <p:sldId id="328" r:id="rId22"/>
    <p:sldId id="330" r:id="rId23"/>
    <p:sldId id="331" r:id="rId24"/>
    <p:sldId id="332" r:id="rId25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42" autoAdjust="0"/>
    <p:restoredTop sz="94660"/>
  </p:normalViewPr>
  <p:slideViewPr>
    <p:cSldViewPr>
      <p:cViewPr>
        <p:scale>
          <a:sx n="80" d="100"/>
          <a:sy n="80" d="100"/>
        </p:scale>
        <p:origin x="-798" y="-16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B2F27-B0AE-43B1-95B3-A46DC768D935}" type="datetimeFigureOut">
              <a:rPr lang="es-CL" smtClean="0"/>
              <a:t>11-06-2026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4EDB3-2B7E-41F5-8F68-E96906AE810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729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4EDB3-2B7E-41F5-8F68-E96906AE810D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86916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>
                <a:solidFill>
                  <a:prstClr val="black"/>
                </a:solidFill>
              </a:rPr>
              <a:pPr/>
              <a:t>5</a:t>
            </a:fld>
            <a:endParaRPr lang="es-ES" altLang="es-E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812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  <a:ln/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ES" smtClean="0"/>
              <a:t>2do Comandante</a:t>
            </a:r>
            <a:endParaRPr lang="es-CL" altLang="es-ES" smtClean="0"/>
          </a:p>
          <a:p>
            <a:endParaRPr lang="es-CL" altLang="es-ES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8B5C3F-4F13-466B-AFBD-5B40672F9416}" type="slidenum">
              <a:rPr lang="es-ES" altLang="es-ES" smtClean="0"/>
              <a:pPr/>
              <a:t>6</a:t>
            </a:fld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673624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19100" y="744538"/>
            <a:ext cx="5959475" cy="37242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 dirty="0"/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237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4EDB3-2B7E-41F5-8F68-E96906AE810D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2787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xmlns="" id="{11CA9D27-25BC-4311-98B4-1F73615810FA}"/>
              </a:ext>
            </a:extLst>
          </p:cNvPr>
          <p:cNvSpPr/>
          <p:nvPr userDrawn="1"/>
        </p:nvSpPr>
        <p:spPr>
          <a:xfrm>
            <a:off x="0" y="5268442"/>
            <a:ext cx="9144000" cy="469378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18" y="57357"/>
            <a:ext cx="414099" cy="627617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" y="57357"/>
            <a:ext cx="379414" cy="532280"/>
          </a:xfrm>
          <a:prstGeom prst="rect">
            <a:avLst/>
          </a:prstGeom>
          <a:noFill/>
        </p:spPr>
      </p:pic>
      <p:sp>
        <p:nvSpPr>
          <p:cNvPr id="12" name="Proceso alternativo 5">
            <a:extLst>
              <a:ext uri="{FF2B5EF4-FFF2-40B4-BE49-F238E27FC236}">
                <a16:creationId xmlns:a16="http://schemas.microsoft.com/office/drawing/2014/main" xmlns="" id="{A9B50D0E-EF3B-4F81-8D1C-45E23C4F8FF5}"/>
              </a:ext>
            </a:extLst>
          </p:cNvPr>
          <p:cNvSpPr/>
          <p:nvPr userDrawn="1"/>
        </p:nvSpPr>
        <p:spPr>
          <a:xfrm>
            <a:off x="755576" y="560809"/>
            <a:ext cx="7704856" cy="56443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>
              <a:solidFill>
                <a:prstClr val="white"/>
              </a:solidFill>
            </a:endParaRPr>
          </a:p>
        </p:txBody>
      </p:sp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6954216" y="5356855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200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17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7303"/>
            <a:ext cx="9144000" cy="882984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5436"/>
            <a:ext cx="608006" cy="899252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84102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37464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91970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45400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932891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28029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5356855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200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993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xmlns="" id="{60287B85-9DAD-4312-83C2-CD2469EEDED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40352" cy="5741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7303"/>
            <a:ext cx="9144000" cy="882984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5436"/>
            <a:ext cx="608006" cy="899252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84102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37464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91970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45400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932891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28029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5356855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200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657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B54E42B8-AA7B-41E1-B47E-5097ED6C27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5" b="5282"/>
          <a:stretch/>
        </p:blipFill>
        <p:spPr>
          <a:xfrm>
            <a:off x="0" y="0"/>
            <a:ext cx="7596336" cy="5715000"/>
          </a:xfrm>
          <a:prstGeom prst="rect">
            <a:avLst/>
          </a:prstGeom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7303"/>
            <a:ext cx="9144000" cy="882984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5436"/>
            <a:ext cx="608006" cy="899252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84102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37464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91970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45400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932891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28029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5356855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200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sz="1200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562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7303"/>
            <a:ext cx="9144000" cy="882984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5436"/>
            <a:ext cx="608006" cy="899252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84102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37464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91970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45400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932891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28029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5356855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200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sz="1200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01C93F8-D81C-4A92-80E9-861F1B3208F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51"/>
          <a:stretch/>
        </p:blipFill>
        <p:spPr>
          <a:xfrm>
            <a:off x="11546" y="875681"/>
            <a:ext cx="7705004" cy="483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396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51B781-D3B6-4E56-9BD1-A11B3E48F5C7}"/>
              </a:ext>
            </a:extLst>
          </p:cNvPr>
          <p:cNvSpPr/>
          <p:nvPr userDrawn="1"/>
        </p:nvSpPr>
        <p:spPr>
          <a:xfrm>
            <a:off x="0" y="-7303"/>
            <a:ext cx="9144000" cy="882984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18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xmlns="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10" y="-15436"/>
            <a:ext cx="608006" cy="899252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7804044" y="184102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7804044" y="237464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7804044" y="291970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7804044" y="3454002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7804044" y="3932891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7804044" y="1280295"/>
            <a:ext cx="1213718" cy="370314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" sz="105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05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6954216" y="5356855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z="1200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sz="1200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2E187E47-9EEB-4BE5-A43D-D9B6977B4A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9" r="11464"/>
          <a:stretch/>
        </p:blipFill>
        <p:spPr>
          <a:xfrm>
            <a:off x="0" y="891949"/>
            <a:ext cx="7741230" cy="482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24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D11DAF4B-EEA2-49B7-9F96-C8136FE23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F8A4D-036B-426D-818B-0C35D6332A3A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11-06-2026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43D6D2C2-1900-45D2-9A4C-629BA5FD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F81557A-CAB5-40FC-B7D9-6E38387FD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65143-19B2-4742-8C9A-E0A7677B8915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012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6257602"/>
            <a:chOff x="-731331" y="-1"/>
            <a:chExt cx="8994070" cy="7509123"/>
          </a:xfrm>
        </p:grpSpPr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s-ES" sz="1350" dirty="0">
                <a:solidFill>
                  <a:prstClr val="black"/>
                </a:solidFill>
              </a:endParaRPr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s-ES" sz="1350" dirty="0">
                <a:solidFill>
                  <a:prstClr val="black"/>
                </a:solidFill>
              </a:endParaRPr>
            </a:p>
          </p:txBody>
        </p:sp>
      </p:grpSp>
      <p:sp>
        <p:nvSpPr>
          <p:cNvPr id="47" name="Marcador de posición de imagen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3352512"/>
            <a:ext cx="912848" cy="10140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6" name="Marcador de posición de imagen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1" y="3352512"/>
            <a:ext cx="911267" cy="10140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5" name="Marcador de posición de imagen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3352512"/>
            <a:ext cx="898102" cy="10140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4" name="Marcador de posición de imagen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1880250"/>
            <a:ext cx="892046" cy="10140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3" name="Marcador de posición de imagen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1880250"/>
            <a:ext cx="912848" cy="10140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1880250"/>
            <a:ext cx="912848" cy="10140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2015126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 dirty="0"/>
              <a:t>Nombre completo</a:t>
            </a:r>
          </a:p>
        </p:txBody>
      </p:sp>
      <p:sp>
        <p:nvSpPr>
          <p:cNvPr id="19" name="Marcador de texto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2598594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36" name="Marcador de texto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2015126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2598594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2015126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41" name="Marcador de texto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2598594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2" name="Marcador de texto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3487388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3" name="Marcador de texto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4070856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7" name="Marcador de texto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3487388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8" name="Marcador de texto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4070856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9" name="Marcador de texto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3487388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60" name="Marcador de texto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4070856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fld id="{B67B645E-C5E5-4727-B977-D372A0AA71D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5149063"/>
            <a:ext cx="8820749" cy="606469"/>
          </a:xfrm>
          <a:prstGeom prst="rect">
            <a:avLst/>
          </a:prstGeom>
        </p:spPr>
      </p:pic>
      <p:sp>
        <p:nvSpPr>
          <p:cNvPr id="38" name="Marcador de texto 4">
            <a:extLst>
              <a:ext uri="{FF2B5EF4-FFF2-40B4-BE49-F238E27FC236}">
                <a16:creationId xmlns:a16="http://schemas.microsoft.com/office/drawing/2014/main" xmlns="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080" y="621464"/>
            <a:ext cx="7708938" cy="201704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 rtl="0"/>
            <a:r>
              <a:rPr lang="es-ES" noProof="0" dirty="0"/>
              <a:t>Subtítulo</a:t>
            </a:r>
          </a:p>
        </p:txBody>
      </p:sp>
      <p:sp>
        <p:nvSpPr>
          <p:cNvPr id="39" name="Título 18">
            <a:extLst>
              <a:ext uri="{FF2B5EF4-FFF2-40B4-BE49-F238E27FC236}">
                <a16:creationId xmlns:a16="http://schemas.microsoft.com/office/drawing/2014/main" xmlns="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41462"/>
            <a:ext cx="7708558" cy="360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1035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Miembros del equip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2952818" y="0"/>
            <a:ext cx="6745553" cy="6257602"/>
            <a:chOff x="-731331" y="-1"/>
            <a:chExt cx="8994070" cy="7509123"/>
          </a:xfrm>
        </p:grpSpPr>
        <p:sp>
          <p:nvSpPr>
            <p:cNvPr id="48" name="Forma libre: Forma 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s-ES" sz="1350" dirty="0">
                <a:solidFill>
                  <a:prstClr val="black"/>
                </a:solidFill>
              </a:endParaRPr>
            </a:p>
          </p:txBody>
        </p:sp>
        <p:sp>
          <p:nvSpPr>
            <p:cNvPr id="49" name="Forma libre: Forma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s-ES" sz="1350" dirty="0">
                <a:solidFill>
                  <a:prstClr val="black"/>
                </a:solidFill>
              </a:endParaRPr>
            </a:p>
          </p:txBody>
        </p:sp>
      </p:grpSp>
      <p:sp>
        <p:nvSpPr>
          <p:cNvPr id="47" name="Marcador de posición de imagen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6609187" y="3352512"/>
            <a:ext cx="912848" cy="10140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6" name="Marcador de posición de imagen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3489341" y="3352512"/>
            <a:ext cx="911267" cy="10140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5" name="Marcador de posición de imagen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69567" y="3352512"/>
            <a:ext cx="898102" cy="10140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4" name="Marcador de posición de imagen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09187" y="1880250"/>
            <a:ext cx="892046" cy="10140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3" name="Marcador de posición de imagen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3489340" y="1880250"/>
            <a:ext cx="912848" cy="10140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42" name="Marcador de posición de imagen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369492" y="1880250"/>
            <a:ext cx="912848" cy="10140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00025" indent="-200025" algn="ctr">
              <a:buNone/>
              <a:defRPr lang="en-ZA" sz="825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00025" lvl="0" indent="-200025" algn="ctr" rtl="0"/>
            <a:r>
              <a:rPr lang="es-ES" noProof="0" dirty="0"/>
              <a:t>Foto de perfil</a:t>
            </a:r>
          </a:p>
        </p:txBody>
      </p:sp>
      <p:sp>
        <p:nvSpPr>
          <p:cNvPr id="18" name="Marcador de texto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00557" y="2015126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 dirty="0"/>
              <a:t>Nombre completo</a:t>
            </a:r>
          </a:p>
        </p:txBody>
      </p:sp>
      <p:sp>
        <p:nvSpPr>
          <p:cNvPr id="19" name="Marcador de texto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12417" y="2598594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36" name="Marcador de texto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20405" y="2015126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20405" y="2598594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40" name="Marcador de texto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640253" y="2015126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41" name="Marcador de texto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40253" y="2598594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2" name="Marcador de texto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400557" y="3487388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3" name="Marcador de texto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412417" y="4070856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7" name="Marcador de texto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20405" y="3487388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58" name="Marcador de texto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520405" y="4070856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59" name="Marcador de texto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40253" y="3487388"/>
            <a:ext cx="1179552" cy="547120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1800"/>
            </a:lvl1pPr>
          </a:lstStyle>
          <a:p>
            <a:pPr lvl="0" rtl="0"/>
            <a:r>
              <a:rPr lang="es-ES" noProof="0"/>
              <a:t>Nombre completo</a:t>
            </a:r>
          </a:p>
        </p:txBody>
      </p:sp>
      <p:sp>
        <p:nvSpPr>
          <p:cNvPr id="60" name="Marcador de texto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40253" y="4070856"/>
            <a:ext cx="1179552" cy="295932"/>
          </a:xfrm>
        </p:spPr>
        <p:txBody>
          <a:bodyPr rtlCol="0"/>
          <a:lstStyle>
            <a:lvl1pPr marL="0" indent="0" algn="l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es-ES" noProof="0"/>
              <a:t>Descripción de la viñeta</a:t>
            </a:r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fld id="{B67B645E-C5E5-4727-B977-D372A0AA71D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2" name="Imagen 3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5149063"/>
            <a:ext cx="8820749" cy="606469"/>
          </a:xfrm>
          <a:prstGeom prst="rect">
            <a:avLst/>
          </a:prstGeom>
        </p:spPr>
      </p:pic>
      <p:sp>
        <p:nvSpPr>
          <p:cNvPr id="38" name="Marcador de texto 4">
            <a:extLst>
              <a:ext uri="{FF2B5EF4-FFF2-40B4-BE49-F238E27FC236}">
                <a16:creationId xmlns:a16="http://schemas.microsoft.com/office/drawing/2014/main" xmlns="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5080" y="621464"/>
            <a:ext cx="7708938" cy="201704"/>
          </a:xfrm>
        </p:spPr>
        <p:txBody>
          <a:bodyPr rtlCol="0"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00025" indent="0">
              <a:buNone/>
              <a:defRPr/>
            </a:lvl2pPr>
            <a:lvl3pPr marL="407194" indent="0">
              <a:buNone/>
              <a:defRPr/>
            </a:lvl3pPr>
            <a:lvl4pPr marL="607219" indent="0">
              <a:buNone/>
              <a:defRPr/>
            </a:lvl4pPr>
            <a:lvl5pPr marL="807244" indent="0">
              <a:buNone/>
              <a:defRPr/>
            </a:lvl5pPr>
          </a:lstStyle>
          <a:p>
            <a:pPr lvl="0" rtl="0"/>
            <a:r>
              <a:rPr lang="es-ES" noProof="0" dirty="0"/>
              <a:t>Subtítulo</a:t>
            </a:r>
          </a:p>
        </p:txBody>
      </p:sp>
      <p:sp>
        <p:nvSpPr>
          <p:cNvPr id="39" name="Título 18">
            <a:extLst>
              <a:ext uri="{FF2B5EF4-FFF2-40B4-BE49-F238E27FC236}">
                <a16:creationId xmlns:a16="http://schemas.microsoft.com/office/drawing/2014/main" xmlns="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459" y="141462"/>
            <a:ext cx="7708558" cy="360000"/>
          </a:xfrm>
        </p:spPr>
        <p:txBody>
          <a:bodyPr rtlCol="0"/>
          <a:lstStyle>
            <a:lvl1pPr>
              <a:defRPr sz="2100" spc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rtl="0"/>
            <a:r>
              <a:rPr lang="es-ES" noProof="0" dirty="0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6284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874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9" r:id="rId7"/>
    <p:sldLayoutId id="2147483670" r:id="rId8"/>
    <p:sldLayoutId id="2147483671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/>
          <p:cNvSpPr/>
          <p:nvPr/>
        </p:nvSpPr>
        <p:spPr>
          <a:xfrm>
            <a:off x="395536" y="2478550"/>
            <a:ext cx="8291264" cy="109902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13400" tIns="56520" rIns="113400" bIns="5652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3600" b="1" strike="noStrike" spc="-1" dirty="0" smtClean="0">
                <a:solidFill>
                  <a:srgbClr val="002060"/>
                </a:solidFill>
                <a:ea typeface="DejaVu Sans"/>
              </a:rPr>
              <a:t>FF 18 “ALMIRANTE RIVEROS”.</a:t>
            </a:r>
            <a:endParaRPr lang="es-CL" sz="3600" b="0" strike="noStrike" spc="-1" dirty="0"/>
          </a:p>
          <a:p>
            <a:pPr algn="ctr">
              <a:lnSpc>
                <a:spcPct val="100000"/>
              </a:lnSpc>
            </a:pPr>
            <a:r>
              <a:rPr lang="es-ES" sz="2800" spc="-1" dirty="0" smtClean="0">
                <a:solidFill>
                  <a:srgbClr val="002060"/>
                </a:solidFill>
              </a:rPr>
              <a:t>Dirección de Recuperación de Unidades de la Armada</a:t>
            </a:r>
            <a:endParaRPr lang="es-CL" sz="2800" b="0" strike="noStrike" spc="-1" dirty="0"/>
          </a:p>
        </p:txBody>
      </p:sp>
      <p:sp>
        <p:nvSpPr>
          <p:cNvPr id="5" name="CustomShape 2"/>
          <p:cNvSpPr/>
          <p:nvPr/>
        </p:nvSpPr>
        <p:spPr>
          <a:xfrm>
            <a:off x="6895586" y="4507007"/>
            <a:ext cx="2248414" cy="7987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es-CL" sz="1800" b="0" strike="noStrike" spc="-1" dirty="0"/>
          </a:p>
          <a:p>
            <a:r>
              <a:rPr lang="es-CL" sz="1400" b="1" strike="noStrike" spc="-1" dirty="0" smtClean="0">
                <a:solidFill>
                  <a:srgbClr val="002060"/>
                </a:solidFill>
                <a:ea typeface="DejaVu Sans"/>
              </a:rPr>
              <a:t>Talcahuano, marzo </a:t>
            </a:r>
            <a:r>
              <a:rPr lang="es-CL" sz="1400" b="1" spc="-1" dirty="0" smtClean="0">
                <a:solidFill>
                  <a:srgbClr val="002060"/>
                </a:solidFill>
                <a:ea typeface="DejaVu Sans"/>
              </a:rPr>
              <a:t>de 2026</a:t>
            </a:r>
            <a:r>
              <a:rPr lang="es-CL" sz="1400" b="1" spc="-1" dirty="0" smtClean="0">
                <a:solidFill>
                  <a:srgbClr val="002060"/>
                </a:solidFill>
              </a:rPr>
              <a:t>.</a:t>
            </a:r>
            <a:endParaRPr lang="es-CL" sz="1400" spc="-1" dirty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</a:pPr>
            <a:endParaRPr lang="es-CL" sz="1400" b="0" strike="noStrike" spc="-1" dirty="0">
              <a:solidFill>
                <a:srgbClr val="FF0000"/>
              </a:solidFill>
            </a:endParaRPr>
          </a:p>
        </p:txBody>
      </p:sp>
      <p:sp>
        <p:nvSpPr>
          <p:cNvPr id="6" name="CustomShape 3"/>
          <p:cNvSpPr/>
          <p:nvPr/>
        </p:nvSpPr>
        <p:spPr>
          <a:xfrm>
            <a:off x="3825053" y="5017740"/>
            <a:ext cx="1212480" cy="3063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1400" b="0" strike="noStrike" spc="-1" dirty="0">
                <a:solidFill>
                  <a:srgbClr val="C22138"/>
                </a:solidFill>
                <a:ea typeface="DejaVu Sans"/>
              </a:rPr>
              <a:t>RESERVADO</a:t>
            </a:r>
            <a:endParaRPr lang="es-CL" sz="1400" b="0" strike="noStrike" spc="-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115" y="1110698"/>
            <a:ext cx="1520356" cy="133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4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TEMARIO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1333500"/>
            <a:ext cx="8229600" cy="3771900"/>
          </a:xfrm>
        </p:spPr>
        <p:txBody>
          <a:bodyPr>
            <a:normAutofit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DATOS GENERALES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PERSONAL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MATERIAL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FINANZAS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PROYECTO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95536" y="1417340"/>
            <a:ext cx="3240360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458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949708" y="0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DATOS GENERALES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290895" y="913284"/>
            <a:ext cx="8229600" cy="3771900"/>
          </a:xfrm>
        </p:spPr>
        <p:txBody>
          <a:bodyPr>
            <a:normAutofit fontScale="92500" lnSpcReduction="20000"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sz="1800" dirty="0" smtClean="0"/>
              <a:t>ALOP</a:t>
            </a:r>
            <a:r>
              <a:rPr lang="es-CL" sz="1800" dirty="0"/>
              <a:t>: NO OPERATIVO. </a:t>
            </a:r>
            <a:br>
              <a:rPr lang="es-CL" sz="1800" dirty="0"/>
            </a:br>
            <a:r>
              <a:rPr lang="es-CL" sz="1800" dirty="0"/>
              <a:t/>
            </a:r>
            <a:br>
              <a:rPr lang="es-CL" sz="1800" dirty="0"/>
            </a:br>
            <a:r>
              <a:rPr lang="es-CL" sz="1800" b="1" dirty="0"/>
              <a:t>PLATAFORMA </a:t>
            </a:r>
          </a:p>
          <a:p>
            <a:pPr marL="361950" indent="0">
              <a:buSzPct val="75000"/>
              <a:buNone/>
            </a:pPr>
            <a:r>
              <a:rPr lang="es-CL" sz="1800" dirty="0" smtClean="0"/>
              <a:t>KAPUT </a:t>
            </a:r>
            <a:r>
              <a:rPr lang="es-CL" sz="1800" dirty="0"/>
              <a:t>RV97755 TRANSDUCTOR PROA ECOSONDA FTR: 01/11/2026. </a:t>
            </a:r>
            <a:br>
              <a:rPr lang="es-CL" sz="1800" dirty="0"/>
            </a:br>
            <a:r>
              <a:rPr lang="es-CL" sz="1800" dirty="0" smtClean="0"/>
              <a:t>KAPUT </a:t>
            </a:r>
            <a:r>
              <a:rPr lang="es-CL" sz="1800" dirty="0"/>
              <a:t>RV100641 FILTRACION ACEITE GRUA BABOR FTR: 30/04/2026. </a:t>
            </a:r>
            <a:br>
              <a:rPr lang="es-CL" sz="1800" dirty="0"/>
            </a:br>
            <a:r>
              <a:rPr lang="es-CL" sz="1800" dirty="0"/>
              <a:t>KAPUT RV100470 FALLA MOTOR RHIB DE BABOR FTR: 30/04/2026. </a:t>
            </a:r>
            <a:br>
              <a:rPr lang="es-CL" sz="1800" dirty="0"/>
            </a:br>
            <a:r>
              <a:rPr lang="es-CL" sz="1800" dirty="0"/>
              <a:t>KAPUT RV99798 FALLA TCI CPXS2 AGUA ENF. POPA FTR: 30/04/2026. </a:t>
            </a:r>
            <a:br>
              <a:rPr lang="es-CL" sz="1800" dirty="0"/>
            </a:br>
            <a:r>
              <a:rPr lang="es-CL" sz="1800" dirty="0"/>
              <a:t/>
            </a:r>
            <a:br>
              <a:rPr lang="es-CL" sz="1800" dirty="0"/>
            </a:br>
            <a:r>
              <a:rPr lang="es-CL" sz="1800" b="1" dirty="0"/>
              <a:t>ROLES </a:t>
            </a:r>
            <a:r>
              <a:rPr lang="es-CL" sz="1800" b="1" dirty="0" smtClean="0"/>
              <a:t>PRINCIPALES</a:t>
            </a:r>
          </a:p>
          <a:p>
            <a:pPr marL="361950" indent="0">
              <a:buSzPct val="75000"/>
              <a:buNone/>
            </a:pPr>
            <a:r>
              <a:rPr lang="es-CL" sz="1800" dirty="0" smtClean="0"/>
              <a:t>DEFOP </a:t>
            </a:r>
            <a:r>
              <a:rPr lang="es-CL" sz="1800" dirty="0"/>
              <a:t>RV99920 MONTAJE NO OPERATIVO FTR: 30/12/2026. </a:t>
            </a:r>
            <a:br>
              <a:rPr lang="es-CL" sz="1800" dirty="0"/>
            </a:br>
            <a:r>
              <a:rPr lang="es-CL" sz="1800" dirty="0"/>
              <a:t>KAPUT RV100805 FALLA TRANSMISOR CWI-2 FTR: 30/03/2026. </a:t>
            </a:r>
            <a:br>
              <a:rPr lang="es-CL" sz="1800" dirty="0"/>
            </a:br>
            <a:r>
              <a:rPr lang="es-CL" sz="1800" dirty="0"/>
              <a:t>KAPUT RV100806 FALLA GPS-IT EXOCET FTR: 30/03/2026. </a:t>
            </a:r>
            <a:br>
              <a:rPr lang="es-CL" sz="1800" dirty="0"/>
            </a:br>
            <a:r>
              <a:rPr lang="es-CL" sz="1800" dirty="0"/>
              <a:t>KAPUT RV100921, APECS II DE BAJA POR TRASPASO DE EQUIPOS FF BLANCO. </a:t>
            </a:r>
            <a:br>
              <a:rPr lang="es-CL" sz="1800" dirty="0"/>
            </a:br>
            <a:r>
              <a:rPr lang="es-CL" sz="1800" dirty="0"/>
              <a:t/>
            </a:r>
            <a:br>
              <a:rPr lang="es-CL" sz="1800" dirty="0"/>
            </a:br>
            <a:r>
              <a:rPr lang="es-CL" sz="1800" b="1" dirty="0"/>
              <a:t>ENTRENAMIENTO</a:t>
            </a:r>
            <a:r>
              <a:rPr lang="es-CL" sz="1800" dirty="0"/>
              <a:t> </a:t>
            </a:r>
            <a:endParaRPr lang="es-CL" sz="1800" dirty="0" smtClean="0"/>
          </a:p>
          <a:p>
            <a:pPr marL="361950" indent="0">
              <a:buSzPct val="75000"/>
              <a:buNone/>
            </a:pPr>
            <a:r>
              <a:rPr lang="es-CL" sz="1800" dirty="0" smtClean="0"/>
              <a:t>MODO </a:t>
            </a:r>
            <a:r>
              <a:rPr lang="es-CL" sz="1800" dirty="0"/>
              <a:t>AUTOMATICO DESACTIVADO A CONTAR </a:t>
            </a:r>
            <a:r>
              <a:rPr lang="es-CL" sz="1800" dirty="0" smtClean="0"/>
              <a:t>ENE </a:t>
            </a:r>
            <a:r>
              <a:rPr lang="es-CL" sz="1800" dirty="0"/>
              <a:t>21.</a:t>
            </a:r>
            <a:endParaRPr lang="es-CL" sz="2000" dirty="0"/>
          </a:p>
          <a:p>
            <a:pPr>
              <a:buSzPct val="75000"/>
              <a:buFont typeface="Wingdings" pitchFamily="2" charset="2"/>
              <a:buChar char="Ø"/>
            </a:pPr>
            <a:endParaRPr lang="es-CL" sz="2400" dirty="0" smtClean="0"/>
          </a:p>
        </p:txBody>
      </p:sp>
    </p:spTree>
    <p:extLst>
      <p:ext uri="{BB962C8B-B14F-4D97-AF65-F5344CB8AC3E}">
        <p14:creationId xmlns:p14="http://schemas.microsoft.com/office/powerpoint/2010/main" val="302106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TEMARIO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1333500"/>
            <a:ext cx="8229600" cy="3771900"/>
          </a:xfrm>
        </p:spPr>
        <p:txBody>
          <a:bodyPr>
            <a:normAutofit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DATOS GENERALES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PERSONAL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MATERIAL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FINANZAS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/>
              <a:t>PROYECTO</a:t>
            </a:r>
          </a:p>
          <a:p>
            <a:pPr marL="0" indent="0">
              <a:buSzPct val="75000"/>
              <a:buNone/>
            </a:pPr>
            <a:endParaRPr lang="es-CL" dirty="0" smtClean="0"/>
          </a:p>
        </p:txBody>
      </p:sp>
      <p:sp>
        <p:nvSpPr>
          <p:cNvPr id="7" name="Rectángulo 6"/>
          <p:cNvSpPr/>
          <p:nvPr/>
        </p:nvSpPr>
        <p:spPr>
          <a:xfrm>
            <a:off x="395536" y="1993404"/>
            <a:ext cx="1872208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984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0" name="Tabla 3"/>
          <p:cNvGraphicFramePr>
            <a:graphicFrameLocks noGrp="1"/>
          </p:cNvGraphicFramePr>
          <p:nvPr>
            <p:extLst/>
          </p:nvPr>
        </p:nvGraphicFramePr>
        <p:xfrm>
          <a:off x="855056" y="913284"/>
          <a:ext cx="6309232" cy="2520280"/>
        </p:xfrm>
        <a:graphic>
          <a:graphicData uri="http://schemas.openxmlformats.org/drawingml/2006/table">
            <a:tbl>
              <a:tblPr firstRow="1">
                <a:tableStyleId>{7DF18680-E054-41AD-8BC1-D1AEF772440D}</a:tableStyleId>
              </a:tblPr>
              <a:tblGrid>
                <a:gridCol w="25881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738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2361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2361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u="none" strike="noStrike" dirty="0">
                          <a:effectLst/>
                        </a:rPr>
                        <a:t> 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>
                          <a:effectLst/>
                        </a:rPr>
                        <a:t>DD.RR.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2025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2026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b="1" u="none" strike="noStrike" dirty="0">
                          <a:effectLst/>
                        </a:rPr>
                        <a:t>SS.AA.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45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40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0" i="0" u="none" strike="noStrike" dirty="0" smtClean="0">
                          <a:effectLst/>
                          <a:latin typeface="+mn-lt"/>
                          <a:cs typeface="+mn-cs"/>
                        </a:rPr>
                        <a:t>41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b="1" u="none" strike="noStrike" dirty="0">
                          <a:effectLst/>
                        </a:rPr>
                        <a:t>INGENIERÍA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>
                          <a:effectLst/>
                        </a:rPr>
                        <a:t>37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31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24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b="1" u="none" strike="noStrike" dirty="0">
                          <a:effectLst/>
                        </a:rPr>
                        <a:t>OPERACIONES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51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41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0" i="0" u="none" strike="noStrike" dirty="0" smtClean="0">
                          <a:effectLst/>
                          <a:latin typeface="+mn-lt"/>
                          <a:cs typeface="+mn-cs"/>
                        </a:rPr>
                        <a:t>33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b="1" u="none" strike="noStrike" dirty="0">
                          <a:effectLst/>
                        </a:rPr>
                        <a:t>ABASTECIMIENTO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>
                          <a:effectLst/>
                        </a:rPr>
                        <a:t>29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22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0" i="0" u="none" strike="noStrike" dirty="0" smtClean="0">
                          <a:effectLst/>
                          <a:latin typeface="+mn-lt"/>
                          <a:cs typeface="+mn-cs"/>
                        </a:rPr>
                        <a:t>15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b="1" u="none" strike="noStrike" dirty="0">
                          <a:effectLst/>
                        </a:rPr>
                        <a:t>MANDO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0" i="0" u="none" strike="noStrike" dirty="0">
                          <a:effectLst/>
                          <a:latin typeface="+mn-lt"/>
                          <a:cs typeface="+mn-cs"/>
                        </a:rPr>
                        <a:t>7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6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0" i="0" u="none" strike="noStrike" dirty="0" smtClean="0">
                          <a:effectLst/>
                          <a:latin typeface="+mn-lt"/>
                          <a:cs typeface="+mn-cs"/>
                        </a:rPr>
                        <a:t>6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ctr"/>
                      <a:r>
                        <a:rPr lang="es-CL" sz="1600" b="1" u="none" strike="noStrike" dirty="0" smtClean="0">
                          <a:effectLst/>
                        </a:rPr>
                        <a:t>TOTAL</a:t>
                      </a:r>
                      <a:endParaRPr lang="es-CL" sz="1600" b="1" i="0" u="none" strike="noStrike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168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u="none" strike="noStrike" dirty="0" smtClean="0">
                          <a:effectLst/>
                        </a:rPr>
                        <a:t>140 (83%)</a:t>
                      </a:r>
                      <a:endParaRPr lang="es-CL" sz="1600" b="0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600" b="1" u="none" strike="noStrike" dirty="0" smtClean="0">
                          <a:effectLst/>
                        </a:rPr>
                        <a:t>121 (72%)</a:t>
                      </a:r>
                      <a:endParaRPr lang="es-CL" sz="1600" b="1" i="0" u="none" strike="noStrike" dirty="0"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8746" marR="8746" marT="874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5868144" y="913284"/>
            <a:ext cx="1296144" cy="249657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prstClr val="white"/>
              </a:solidFill>
            </a:endParaRP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961256" y="102355"/>
            <a:ext cx="7571184" cy="540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>
                <a:solidFill>
                  <a:prstClr val="black"/>
                </a:solidFill>
              </a:rPr>
              <a:t>DOTACIÓN 2025 - 2026</a:t>
            </a:r>
            <a:endParaRPr 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917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1 Título"/>
          <p:cNvSpPr txBox="1">
            <a:spLocks/>
          </p:cNvSpPr>
          <p:nvPr/>
        </p:nvSpPr>
        <p:spPr>
          <a:xfrm>
            <a:off x="961256" y="102355"/>
            <a:ext cx="7571184" cy="540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DOTACIÓN 2025 - 2026</a:t>
            </a:r>
            <a:endParaRPr lang="es-CL" dirty="0"/>
          </a:p>
        </p:txBody>
      </p:sp>
      <p:sp>
        <p:nvSpPr>
          <p:cNvPr id="9" name="Rectángulo 4"/>
          <p:cNvSpPr/>
          <p:nvPr/>
        </p:nvSpPr>
        <p:spPr>
          <a:xfrm>
            <a:off x="714400" y="841276"/>
            <a:ext cx="806489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CL" b="1" dirty="0" smtClean="0">
                <a:ln w="12700" cmpd="sng">
                  <a:noFill/>
                  <a:prstDash val="solid"/>
                </a:ln>
              </a:rPr>
              <a:t>¿Cómo nos afecta?</a:t>
            </a:r>
            <a:endParaRPr lang="es-ES" b="1" dirty="0">
              <a:ln w="12700" cmpd="sng">
                <a:noFill/>
                <a:prstDash val="solid"/>
              </a:ln>
            </a:endParaRP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Régimen a 4 guardias con puestos reducidos, prácticamente sin margen para bajas o comisiones.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Sin especialista como monitor proyecto IPMS.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Sin especialista a cargo línea de eje.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Especialidades criticas:</a:t>
            </a:r>
          </a:p>
          <a:p>
            <a:pPr algn="just" defTabSz="361950"/>
            <a:r>
              <a:rPr lang="es-ES" sz="1400" b="1" dirty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endParaRPr lang="es-ES" sz="1400" b="1" dirty="0" smtClean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61256" y="2065412"/>
            <a:ext cx="5838800" cy="295465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r>
              <a:rPr lang="es-ES" sz="1400" b="1" u="sng" dirty="0"/>
              <a:t>Ingeniería</a:t>
            </a:r>
          </a:p>
          <a:p>
            <a:pPr marL="285750" indent="-285750" algn="just">
              <a:buFontTx/>
              <a:buChar char="-"/>
            </a:pP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Oficiales (2/4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) </a:t>
            </a:r>
            <a:endParaRPr lang="es-ES" sz="1400" dirty="0">
              <a:ln w="12700" cmpd="sng">
                <a:noFill/>
                <a:prstDash val="solid"/>
              </a:ln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Mc. </a:t>
            </a:r>
            <a:r>
              <a:rPr lang="es-ES" sz="1400" dirty="0" err="1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Mq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(5/9)</a:t>
            </a:r>
          </a:p>
          <a:p>
            <a:pPr marL="285750" indent="-285750" algn="just">
              <a:buFontTx/>
              <a:buChar char="-"/>
            </a:pPr>
            <a:r>
              <a:rPr lang="es-ES" sz="1400" dirty="0" err="1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Mc.El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. (8/10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Mc. B.S.C.A. (1/2)</a:t>
            </a: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es-ES" dirty="0"/>
          </a:p>
          <a:p>
            <a:r>
              <a:rPr lang="es-ES" sz="1400" b="1" u="sng" dirty="0" err="1"/>
              <a:t>Abstecimiento</a:t>
            </a:r>
            <a:endParaRPr lang="es-ES" sz="1400" b="1" u="sng" dirty="0"/>
          </a:p>
          <a:p>
            <a:pPr marL="285750" indent="-285750" algn="just">
              <a:buFontTx/>
              <a:buChar char="-"/>
            </a:pPr>
            <a:r>
              <a:rPr lang="es-ES" sz="1400" dirty="0" err="1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Enf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(1/2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)</a:t>
            </a:r>
            <a:endParaRPr lang="es-ES" sz="1400" dirty="0">
              <a:ln w="12700" cmpd="sng">
                <a:noFill/>
                <a:prstDash val="solid"/>
              </a:ln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" sz="1400" dirty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Mayordomos (3/8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Ab. (7/10)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Cocineros (4/6)</a:t>
            </a: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 smtClean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r>
              <a:rPr lang="es-ES" sz="1400" b="1" u="sng" dirty="0" smtClean="0"/>
              <a:t>SS.AA.</a:t>
            </a:r>
            <a:endParaRPr lang="es-ES" sz="1400" b="1" u="sng" dirty="0"/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Mc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</a:t>
            </a:r>
            <a:r>
              <a:rPr lang="es-ES" sz="1400" dirty="0" err="1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Eln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</a:t>
            </a:r>
            <a:r>
              <a:rPr lang="es-ES" sz="1400" dirty="0" err="1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Rd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(2/5)</a:t>
            </a:r>
          </a:p>
          <a:p>
            <a:pPr marL="285750" indent="-285750" algn="just">
              <a:buFontTx/>
              <a:buChar char="-"/>
            </a:pPr>
            <a:r>
              <a:rPr lang="es-ES" sz="1400" dirty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Mc. </a:t>
            </a:r>
            <a:r>
              <a:rPr lang="es-ES" sz="1400" dirty="0" err="1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Eln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. </a:t>
            </a:r>
            <a:r>
              <a:rPr lang="es-ES" sz="1400" dirty="0" err="1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Op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. (4/8)</a:t>
            </a:r>
          </a:p>
          <a:p>
            <a:pPr marL="285750" indent="-285750" algn="just">
              <a:buFontTx/>
              <a:buChar char="-"/>
            </a:pP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Mc. </a:t>
            </a:r>
            <a:r>
              <a:rPr lang="es-ES" sz="1400" dirty="0" err="1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Eln</a:t>
            </a:r>
            <a:r>
              <a:rPr lang="es-ES" sz="1400" dirty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S</a:t>
            </a: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</a:rPr>
              <a:t>. (1/2)</a:t>
            </a:r>
            <a:endParaRPr lang="es-ES" sz="1400" dirty="0">
              <a:ln w="12700" cmpd="sng">
                <a:noFill/>
                <a:prstDash val="solid"/>
              </a:ln>
              <a:solidFill>
                <a:srgbClr val="FF0000"/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 smtClean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r>
              <a:rPr lang="es-ES" sz="1400" b="1" u="sng" dirty="0" smtClean="0"/>
              <a:t>Operaciones</a:t>
            </a:r>
            <a:endParaRPr lang="es-ES" sz="1400" b="1" u="sng" dirty="0"/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Mn.-Av. (0/1)</a:t>
            </a:r>
          </a:p>
          <a:p>
            <a:pPr marL="285750" indent="-285750" algn="just">
              <a:buFontTx/>
              <a:buChar char="-"/>
            </a:pPr>
            <a:r>
              <a:rPr lang="es-ES" sz="1400" dirty="0" smtClean="0">
                <a:ln w="12700" cmpd="sng">
                  <a:noFill/>
                  <a:prstDash val="solid"/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Mn. (6/10)</a:t>
            </a: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 smtClean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285750" indent="-285750" algn="just">
              <a:buFontTx/>
              <a:buChar char="-"/>
            </a:pPr>
            <a:endParaRPr lang="es-ES" sz="1400" dirty="0">
              <a:ln w="12700" cmpd="sng">
                <a:noFill/>
                <a:prstDash val="solid"/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6084168" y="2065412"/>
            <a:ext cx="22322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Requerimiento puestos críticos: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FF0000"/>
                </a:solidFill>
              </a:rPr>
              <a:t>01 Of. 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FF0000"/>
                </a:solidFill>
              </a:rPr>
              <a:t>02 Mc. </a:t>
            </a:r>
            <a:r>
              <a:rPr lang="es-ES" dirty="0" err="1" smtClean="0">
                <a:solidFill>
                  <a:srgbClr val="FF0000"/>
                </a:solidFill>
              </a:rPr>
              <a:t>Mq</a:t>
            </a:r>
            <a:r>
              <a:rPr lang="es-ES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FF0000"/>
                </a:solidFill>
              </a:rPr>
              <a:t>02 </a:t>
            </a:r>
            <a:r>
              <a:rPr lang="es-ES" dirty="0" err="1" smtClean="0">
                <a:solidFill>
                  <a:srgbClr val="FF0000"/>
                </a:solidFill>
              </a:rPr>
              <a:t>Eln</a:t>
            </a:r>
            <a:r>
              <a:rPr lang="es-ES" dirty="0" smtClean="0">
                <a:solidFill>
                  <a:srgbClr val="FF0000"/>
                </a:solidFill>
              </a:rPr>
              <a:t>. </a:t>
            </a:r>
            <a:r>
              <a:rPr lang="es-ES" dirty="0" err="1" smtClean="0">
                <a:solidFill>
                  <a:srgbClr val="FF0000"/>
                </a:solidFill>
              </a:rPr>
              <a:t>Rd</a:t>
            </a:r>
            <a:r>
              <a:rPr lang="es-ES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FF0000"/>
                </a:solidFill>
              </a:rPr>
              <a:t>01 Mc. </a:t>
            </a:r>
            <a:r>
              <a:rPr lang="es-ES" dirty="0" err="1" smtClean="0">
                <a:solidFill>
                  <a:srgbClr val="FF0000"/>
                </a:solidFill>
              </a:rPr>
              <a:t>Eln</a:t>
            </a:r>
            <a:r>
              <a:rPr lang="es-ES" dirty="0" smtClean="0">
                <a:solidFill>
                  <a:srgbClr val="FF0000"/>
                </a:solidFill>
              </a:rPr>
              <a:t>. 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 smtClean="0">
                <a:solidFill>
                  <a:srgbClr val="FF0000"/>
                </a:solidFill>
              </a:rPr>
              <a:t>01 </a:t>
            </a:r>
            <a:r>
              <a:rPr lang="es-ES" dirty="0" err="1" smtClean="0">
                <a:solidFill>
                  <a:srgbClr val="FF0000"/>
                </a:solidFill>
              </a:rPr>
              <a:t>Enf</a:t>
            </a:r>
            <a:r>
              <a:rPr lang="es-ES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103935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2100267" y="339336"/>
            <a:ext cx="5101829" cy="43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altLang="es-MX" sz="2250" b="1" dirty="0">
                <a:solidFill>
                  <a:srgbClr val="215968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 </a:t>
            </a:r>
            <a:endParaRPr lang="es-CL" altLang="es-MX" sz="2250" b="1" dirty="0">
              <a:solidFill>
                <a:srgbClr val="215968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-1116632" y="-17687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3429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altLang="es-MX" sz="36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GUARDIAS DE PUERTO REC M</a:t>
            </a:r>
            <a:endParaRPr lang="es-CL" altLang="es-MX" sz="3600" dirty="0">
              <a:solidFill>
                <a:prstClr val="black"/>
              </a:solidFill>
              <a:latin typeface="Calibri"/>
              <a:ea typeface="+mj-ea"/>
              <a:cs typeface="+mj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s-ES" altLang="es-MX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/>
          </p:nvPr>
        </p:nvGraphicFramePr>
        <p:xfrm>
          <a:off x="987878" y="1403040"/>
          <a:ext cx="7298871" cy="318494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3295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992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5599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PERSONAL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CANTIDAD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OBSERVACIONES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Oficial de guardia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5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es-CL" sz="1200" i="1" dirty="0" smtClean="0"/>
                        <a:t>Personal</a:t>
                      </a:r>
                      <a:r>
                        <a:rPr lang="es-CL" sz="1200" i="1" baseline="0" dirty="0" smtClean="0"/>
                        <a:t> a 4 guardias, SO y </a:t>
                      </a:r>
                      <a:r>
                        <a:rPr lang="es-CL" sz="1200" i="1" baseline="0" dirty="0" err="1" smtClean="0"/>
                        <a:t>Sgtos</a:t>
                      </a:r>
                      <a:r>
                        <a:rPr lang="es-CL" sz="1200" i="1" baseline="0" dirty="0" smtClean="0"/>
                        <a:t>. a 6 y Of a 5.</a:t>
                      </a:r>
                      <a:endParaRPr lang="es-CL" sz="1200" i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SO de Entrepuentes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6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Sgto de Relevos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5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Ingeniero de guardia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5 ( 1 of + 4 </a:t>
                      </a:r>
                      <a:r>
                        <a:rPr lang="es-CL" sz="1400" dirty="0" err="1" smtClean="0"/>
                        <a:t>gm</a:t>
                      </a:r>
                      <a:r>
                        <a:rPr lang="es-CL" sz="1400" dirty="0" smtClean="0"/>
                        <a:t>)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Personal (M1°</a:t>
                      </a:r>
                      <a:r>
                        <a:rPr lang="es-CL" sz="1400" baseline="0" dirty="0" smtClean="0"/>
                        <a:t> a S1°)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100 </a:t>
                      </a:r>
                      <a:r>
                        <a:rPr lang="es-CL" sz="800" i="1" dirty="0" smtClean="0"/>
                        <a:t>( 22</a:t>
                      </a:r>
                      <a:r>
                        <a:rPr lang="es-CL" sz="800" i="1" baseline="0" dirty="0" smtClean="0"/>
                        <a:t> por guardia)</a:t>
                      </a:r>
                      <a:endParaRPr lang="es-CL" sz="1400" i="1" dirty="0"/>
                    </a:p>
                  </a:txBody>
                  <a:tcPr marL="68580" marR="68580" marT="34290" marB="34290"/>
                </a:tc>
                <a:tc vMerge="1">
                  <a:txBody>
                    <a:bodyPr/>
                    <a:lstStyle/>
                    <a:p>
                      <a:endParaRPr lang="es-CL" i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Oficiales sin guardia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4 </a:t>
                      </a:r>
                      <a:r>
                        <a:rPr lang="es-CL" sz="800" dirty="0" smtClean="0"/>
                        <a:t>(CO, XO, MEO, OFABAS)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GGMM</a:t>
                      </a:r>
                      <a:r>
                        <a:rPr lang="es-CL" sz="1400" baseline="0" dirty="0" smtClean="0"/>
                        <a:t> sin guardia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5 </a:t>
                      </a:r>
                      <a:r>
                        <a:rPr lang="es-CL" sz="800" dirty="0" smtClean="0"/>
                        <a:t>(SOM y </a:t>
                      </a:r>
                      <a:r>
                        <a:rPr lang="es-CL" sz="800" dirty="0" err="1" smtClean="0"/>
                        <a:t>SO´s</a:t>
                      </a:r>
                      <a:r>
                        <a:rPr lang="es-CL" sz="800" dirty="0" smtClean="0"/>
                        <a:t>)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s-CL" sz="14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95084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Categorías médicas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4 </a:t>
                      </a:r>
                      <a:r>
                        <a:rPr lang="es-CL" sz="800" dirty="0" smtClean="0"/>
                        <a:t>(01 OF Y 3 GM)</a:t>
                      </a:r>
                      <a:endParaRPr lang="es-CL" sz="1400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r>
                        <a:rPr lang="es-CL" sz="1200" i="1" dirty="0" smtClean="0"/>
                        <a:t>Dato estadístico, puede ser mayor o menor.</a:t>
                      </a:r>
                      <a:endParaRPr lang="es-CL" sz="1200" i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343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Comisiones y Cursos</a:t>
                      </a:r>
                      <a:endParaRPr lang="es-CL" sz="14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10 </a:t>
                      </a:r>
                      <a:r>
                        <a:rPr lang="es-CL" sz="800" dirty="0" smtClean="0"/>
                        <a:t>( 2 OF CURSO CENTARM, 04 GM  DRUATALC, 01 GM FOB</a:t>
                      </a:r>
                      <a:r>
                        <a:rPr lang="es-CL" sz="800" baseline="0" dirty="0" smtClean="0"/>
                        <a:t> LOS ALAMOS, 3 GM CONDICION ZULU</a:t>
                      </a:r>
                      <a:r>
                        <a:rPr lang="es-CL" sz="800" dirty="0" smtClean="0"/>
                        <a:t>)</a:t>
                      </a:r>
                      <a:endParaRPr lang="es-CL" sz="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i="1" dirty="0" smtClean="0"/>
                        <a:t>Dato estadístico, puede ser mayor o menor.</a:t>
                      </a:r>
                      <a:endParaRPr lang="es-CL" sz="1200" i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Rectángulo 4"/>
          <p:cNvSpPr/>
          <p:nvPr/>
        </p:nvSpPr>
        <p:spPr>
          <a:xfrm>
            <a:off x="-28155" y="815373"/>
            <a:ext cx="9144000" cy="4847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</a:pPr>
            <a:r>
              <a:rPr lang="es-ES" sz="2700" b="1" dirty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Arial" panose="020B0604020202020204" pitchFamily="34" charset="0"/>
              </a:rPr>
              <a:t>¿Cuánto personal </a:t>
            </a:r>
            <a:r>
              <a:rPr lang="es-ES" sz="2700" b="1" dirty="0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Arial" panose="020B0604020202020204" pitchFamily="34" charset="0"/>
              </a:rPr>
              <a:t>se necesita?</a:t>
            </a:r>
            <a:endParaRPr lang="es-ES" sz="270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81829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TEMARIO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1333500"/>
            <a:ext cx="8229600" cy="3771900"/>
          </a:xfrm>
        </p:spPr>
        <p:txBody>
          <a:bodyPr>
            <a:normAutofit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DATOS GENERALES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PERSONAL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MATERIAL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FINANZAS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/>
              <a:t>PROYECTO</a:t>
            </a:r>
          </a:p>
          <a:p>
            <a:pPr>
              <a:buSzPct val="75000"/>
              <a:buFont typeface="Wingdings" pitchFamily="2" charset="2"/>
              <a:buChar char="Ø"/>
            </a:pPr>
            <a:endParaRPr lang="es-CL" dirty="0" smtClean="0"/>
          </a:p>
        </p:txBody>
      </p:sp>
      <p:sp>
        <p:nvSpPr>
          <p:cNvPr id="7" name="Rectángulo 6"/>
          <p:cNvSpPr/>
          <p:nvPr/>
        </p:nvSpPr>
        <p:spPr>
          <a:xfrm>
            <a:off x="395536" y="2569468"/>
            <a:ext cx="1872208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284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755576" y="32221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MATERIAL</a:t>
            </a:r>
            <a:endParaRPr lang="es-CL" dirty="0"/>
          </a:p>
        </p:txBody>
      </p:sp>
      <p:pic>
        <p:nvPicPr>
          <p:cNvPr id="15" name="Picture 2" descr="C:\Users\168144458\Desktop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922" y="1257637"/>
            <a:ext cx="7067550" cy="26289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639136" y="4154121"/>
            <a:ext cx="1152128" cy="553998"/>
          </a:xfrm>
          <a:prstGeom prst="rect">
            <a:avLst/>
          </a:prstGeom>
          <a:solidFill>
            <a:srgbClr val="FFFF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 smtClean="0"/>
              <a:t>KP RV97755</a:t>
            </a:r>
          </a:p>
          <a:p>
            <a:r>
              <a:rPr lang="es-CL" dirty="0" smtClean="0"/>
              <a:t>TRANSDUCTOR ECOSONDA</a:t>
            </a:r>
            <a:endParaRPr lang="es-CL" dirty="0"/>
          </a:p>
        </p:txBody>
      </p:sp>
      <p:cxnSp>
        <p:nvCxnSpPr>
          <p:cNvPr id="17" name="16 Conector recto de flecha"/>
          <p:cNvCxnSpPr>
            <a:stCxn id="16" idx="0"/>
          </p:cNvCxnSpPr>
          <p:nvPr/>
        </p:nvCxnSpPr>
        <p:spPr bwMode="auto">
          <a:xfrm flipH="1" flipV="1">
            <a:off x="8107188" y="3633901"/>
            <a:ext cx="108012" cy="52022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1" name="21 Conector recto de flecha"/>
          <p:cNvCxnSpPr/>
          <p:nvPr/>
        </p:nvCxnSpPr>
        <p:spPr bwMode="auto">
          <a:xfrm flipV="1">
            <a:off x="2942259" y="3363197"/>
            <a:ext cx="938500" cy="79796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2" name="18 Conector recto de flecha"/>
          <p:cNvCxnSpPr/>
          <p:nvPr/>
        </p:nvCxnSpPr>
        <p:spPr bwMode="auto">
          <a:xfrm>
            <a:off x="1014989" y="2696678"/>
            <a:ext cx="924188" cy="433167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3" name="20 CuadroTexto"/>
          <p:cNvSpPr txBox="1"/>
          <p:nvPr/>
        </p:nvSpPr>
        <p:spPr>
          <a:xfrm>
            <a:off x="1967688" y="4167613"/>
            <a:ext cx="1648381" cy="246221"/>
          </a:xfrm>
          <a:prstGeom prst="rect">
            <a:avLst/>
          </a:prstGeom>
          <a:solidFill>
            <a:srgbClr val="FFFF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/>
              <a:t>KP </a:t>
            </a:r>
            <a:r>
              <a:rPr lang="es-CL" dirty="0" smtClean="0"/>
              <a:t>RV99798 KWM N°2</a:t>
            </a:r>
          </a:p>
        </p:txBody>
      </p:sp>
      <p:sp>
        <p:nvSpPr>
          <p:cNvPr id="25" name="15 CuadroTexto"/>
          <p:cNvSpPr txBox="1"/>
          <p:nvPr/>
        </p:nvSpPr>
        <p:spPr>
          <a:xfrm>
            <a:off x="7647930" y="2155009"/>
            <a:ext cx="1143334" cy="400110"/>
          </a:xfrm>
          <a:prstGeom prst="rect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 smtClean="0"/>
              <a:t>DF RV99920</a:t>
            </a:r>
            <a:endParaRPr lang="es-CL" dirty="0"/>
          </a:p>
          <a:p>
            <a:r>
              <a:rPr lang="es-CL" dirty="0" smtClean="0"/>
              <a:t>MONTAJE 76/62</a:t>
            </a:r>
            <a:endParaRPr lang="es-CL" dirty="0"/>
          </a:p>
        </p:txBody>
      </p:sp>
      <p:cxnSp>
        <p:nvCxnSpPr>
          <p:cNvPr id="26" name="16 Conector recto de flecha"/>
          <p:cNvCxnSpPr>
            <a:stCxn id="25" idx="2"/>
          </p:cNvCxnSpPr>
          <p:nvPr/>
        </p:nvCxnSpPr>
        <p:spPr bwMode="auto">
          <a:xfrm flipH="1">
            <a:off x="7639137" y="2555119"/>
            <a:ext cx="580460" cy="25189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7" name="16 Conector recto de flecha"/>
          <p:cNvCxnSpPr>
            <a:stCxn id="28" idx="3"/>
          </p:cNvCxnSpPr>
          <p:nvPr/>
        </p:nvCxnSpPr>
        <p:spPr bwMode="auto">
          <a:xfrm>
            <a:off x="4169097" y="1533513"/>
            <a:ext cx="1279195" cy="110664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8" name="15 CuadroTexto"/>
          <p:cNvSpPr txBox="1"/>
          <p:nvPr/>
        </p:nvSpPr>
        <p:spPr>
          <a:xfrm>
            <a:off x="2603361" y="1333458"/>
            <a:ext cx="1565736" cy="400110"/>
          </a:xfrm>
          <a:prstGeom prst="rect">
            <a:avLst/>
          </a:prstGeom>
          <a:solidFill>
            <a:srgbClr val="FFFF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 smtClean="0"/>
              <a:t>KP RV100470 RHIB BB</a:t>
            </a:r>
          </a:p>
          <a:p>
            <a:r>
              <a:rPr lang="es-CL" dirty="0"/>
              <a:t>KP </a:t>
            </a:r>
            <a:r>
              <a:rPr lang="es-CL" dirty="0" smtClean="0"/>
              <a:t>RV100641 GRÚA BB</a:t>
            </a:r>
            <a:endParaRPr lang="es-CL" dirty="0"/>
          </a:p>
        </p:txBody>
      </p:sp>
      <p:sp>
        <p:nvSpPr>
          <p:cNvPr id="29" name="20 CuadroTexto"/>
          <p:cNvSpPr txBox="1"/>
          <p:nvPr/>
        </p:nvSpPr>
        <p:spPr>
          <a:xfrm>
            <a:off x="4059804" y="813955"/>
            <a:ext cx="1497779" cy="246221"/>
          </a:xfrm>
          <a:prstGeom prst="rect">
            <a:avLst/>
          </a:prstGeom>
          <a:solidFill>
            <a:srgbClr val="FFFF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KP RV100805 CWI-2 *</a:t>
            </a:r>
          </a:p>
        </p:txBody>
      </p:sp>
      <p:sp>
        <p:nvSpPr>
          <p:cNvPr id="30" name="20 CuadroTexto"/>
          <p:cNvSpPr txBox="1"/>
          <p:nvPr/>
        </p:nvSpPr>
        <p:spPr>
          <a:xfrm>
            <a:off x="6368030" y="1224710"/>
            <a:ext cx="1497779" cy="246221"/>
          </a:xfrm>
          <a:prstGeom prst="rect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/>
              <a:t>KP RV100921 APECS II</a:t>
            </a:r>
          </a:p>
        </p:txBody>
      </p:sp>
      <p:cxnSp>
        <p:nvCxnSpPr>
          <p:cNvPr id="31" name="16 Conector recto de flecha"/>
          <p:cNvCxnSpPr>
            <a:stCxn id="29" idx="2"/>
          </p:cNvCxnSpPr>
          <p:nvPr/>
        </p:nvCxnSpPr>
        <p:spPr bwMode="auto">
          <a:xfrm>
            <a:off x="4808694" y="1060176"/>
            <a:ext cx="821403" cy="1106649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2" name="16 Conector recto de flecha"/>
          <p:cNvCxnSpPr/>
          <p:nvPr/>
        </p:nvCxnSpPr>
        <p:spPr bwMode="auto">
          <a:xfrm flipH="1">
            <a:off x="6817206" y="1492953"/>
            <a:ext cx="196822" cy="1079134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4" name="20 CuadroTexto"/>
          <p:cNvSpPr txBox="1"/>
          <p:nvPr/>
        </p:nvSpPr>
        <p:spPr>
          <a:xfrm>
            <a:off x="3411510" y="4699511"/>
            <a:ext cx="1779640" cy="246221"/>
          </a:xfrm>
          <a:prstGeom prst="rect">
            <a:avLst/>
          </a:prstGeom>
          <a:solidFill>
            <a:srgbClr val="FFFF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/>
              <a:t>KP </a:t>
            </a:r>
            <a:r>
              <a:rPr lang="es-CL" dirty="0" smtClean="0"/>
              <a:t>RV100806 GPS EXOCET</a:t>
            </a:r>
          </a:p>
        </p:txBody>
      </p:sp>
      <p:cxnSp>
        <p:nvCxnSpPr>
          <p:cNvPr id="39" name="21 Conector recto de flecha"/>
          <p:cNvCxnSpPr>
            <a:stCxn id="34" idx="0"/>
          </p:cNvCxnSpPr>
          <p:nvPr/>
        </p:nvCxnSpPr>
        <p:spPr bwMode="auto">
          <a:xfrm flipV="1">
            <a:off x="4301330" y="3008313"/>
            <a:ext cx="378153" cy="169119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00009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0" name="20 CuadroTexto"/>
          <p:cNvSpPr txBox="1"/>
          <p:nvPr/>
        </p:nvSpPr>
        <p:spPr>
          <a:xfrm>
            <a:off x="399349" y="2432008"/>
            <a:ext cx="1209367" cy="246221"/>
          </a:xfrm>
          <a:prstGeom prst="rect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RV96758 TACTAS </a:t>
            </a:r>
            <a:endParaRPr lang="es-CL" sz="100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99101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168144458\Desktop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165" y="1057300"/>
            <a:ext cx="5082470" cy="1890514"/>
          </a:xfrm>
          <a:prstGeom prst="rect">
            <a:avLst/>
          </a:prstGeom>
          <a:noFill/>
        </p:spPr>
      </p:pic>
      <p:sp>
        <p:nvSpPr>
          <p:cNvPr id="9" name="20 CuadroTexto"/>
          <p:cNvSpPr txBox="1"/>
          <p:nvPr/>
        </p:nvSpPr>
        <p:spPr>
          <a:xfrm>
            <a:off x="194088" y="2953958"/>
            <a:ext cx="1296278" cy="246221"/>
          </a:xfrm>
          <a:prstGeom prst="rect">
            <a:avLst/>
          </a:prstGeom>
          <a:solidFill>
            <a:srgbClr val="6ED248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dirty="0" smtClean="0"/>
              <a:t>HVGT BB</a:t>
            </a:r>
            <a:endParaRPr lang="es-CL" dirty="0"/>
          </a:p>
        </p:txBody>
      </p:sp>
      <p:sp>
        <p:nvSpPr>
          <p:cNvPr id="10" name="20 CuadroTexto"/>
          <p:cNvSpPr txBox="1"/>
          <p:nvPr/>
        </p:nvSpPr>
        <p:spPr>
          <a:xfrm>
            <a:off x="194088" y="3411271"/>
            <a:ext cx="1296278" cy="246221"/>
          </a:xfrm>
          <a:prstGeom prst="rect">
            <a:avLst/>
          </a:prstGeom>
          <a:solidFill>
            <a:srgbClr val="6ED248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ES" dirty="0"/>
              <a:t>HVGT </a:t>
            </a:r>
            <a:r>
              <a:rPr lang="es-ES" dirty="0" smtClean="0"/>
              <a:t>EB</a:t>
            </a:r>
            <a:endParaRPr lang="es-CL" dirty="0"/>
          </a:p>
        </p:txBody>
      </p:sp>
      <p:grpSp>
        <p:nvGrpSpPr>
          <p:cNvPr id="17" name="13 Grupo"/>
          <p:cNvGrpSpPr/>
          <p:nvPr/>
        </p:nvGrpSpPr>
        <p:grpSpPr>
          <a:xfrm>
            <a:off x="1674728" y="2939847"/>
            <a:ext cx="1622778" cy="717645"/>
            <a:chOff x="1724984" y="2570042"/>
            <a:chExt cx="1622778" cy="717645"/>
          </a:xfrm>
        </p:grpSpPr>
        <p:sp>
          <p:nvSpPr>
            <p:cNvPr id="18" name="20 CuadroTexto"/>
            <p:cNvSpPr txBox="1"/>
            <p:nvPr/>
          </p:nvSpPr>
          <p:spPr>
            <a:xfrm>
              <a:off x="1724984" y="2799289"/>
              <a:ext cx="1622778" cy="246221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00099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000" dirty="0" smtClean="0">
                  <a:solidFill>
                    <a:srgbClr val="000000"/>
                  </a:solidFill>
                  <a:latin typeface="Tahoma"/>
                </a:rPr>
                <a:t>MOTORES DE PARTIDA</a:t>
              </a:r>
              <a:endParaRPr lang="es-CL" sz="1000" dirty="0" smtClean="0">
                <a:solidFill>
                  <a:srgbClr val="000000"/>
                </a:solidFill>
                <a:latin typeface="Tahoma"/>
              </a:endParaRPr>
            </a:p>
          </p:txBody>
        </p:sp>
        <p:sp>
          <p:nvSpPr>
            <p:cNvPr id="19" name="15 Flecha doblada hacia arriba"/>
            <p:cNvSpPr/>
            <p:nvPr/>
          </p:nvSpPr>
          <p:spPr>
            <a:xfrm flipV="1">
              <a:off x="1724984" y="2570042"/>
              <a:ext cx="1094696" cy="205636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6 Flecha doblada hacia arriba"/>
            <p:cNvSpPr/>
            <p:nvPr/>
          </p:nvSpPr>
          <p:spPr>
            <a:xfrm>
              <a:off x="1724984" y="3069713"/>
              <a:ext cx="1094696" cy="217974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21" name="2 Marcador de contenido"/>
          <p:cNvSpPr txBox="1">
            <a:spLocks/>
          </p:cNvSpPr>
          <p:nvPr/>
        </p:nvSpPr>
        <p:spPr>
          <a:xfrm>
            <a:off x="595316" y="78179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Ingeniería </a:t>
            </a:r>
          </a:p>
          <a:p>
            <a:pPr>
              <a:buSzPct val="75000"/>
              <a:buFont typeface="Wingdings" pitchFamily="2" charset="2"/>
              <a:buChar char="Ø"/>
            </a:pPr>
            <a:endParaRPr lang="es-CL" sz="2400" dirty="0" smtClean="0"/>
          </a:p>
        </p:txBody>
      </p:sp>
      <p:sp>
        <p:nvSpPr>
          <p:cNvPr id="22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MATERIAL</a:t>
            </a:r>
            <a:endParaRPr lang="es-CL" dirty="0"/>
          </a:p>
        </p:txBody>
      </p:sp>
      <p:sp>
        <p:nvSpPr>
          <p:cNvPr id="23" name="20 CuadroTexto"/>
          <p:cNvSpPr txBox="1"/>
          <p:nvPr/>
        </p:nvSpPr>
        <p:spPr>
          <a:xfrm>
            <a:off x="3740670" y="2922873"/>
            <a:ext cx="1937115" cy="1938992"/>
          </a:xfrm>
          <a:prstGeom prst="rect">
            <a:avLst/>
          </a:prstGeom>
          <a:solidFill>
            <a:srgbClr val="FFC0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SITREP FALLA: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AIRE DE ALTA PRESIÓN CON HUMEDAD.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PURGA CON COMPRESOR SS.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INSPECCIÓN BOROSCÓPICA APOYO GAE.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PENDIENTE OPINIÓN TÉCNICA DIRISNAV.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CONSERVACIÓN TURBINAS.</a:t>
            </a:r>
            <a:endParaRPr lang="es-CL" sz="1000" dirty="0" smtClean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82510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168144458\Desktop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165" y="1057300"/>
            <a:ext cx="5082470" cy="1890514"/>
          </a:xfrm>
          <a:prstGeom prst="rect">
            <a:avLst/>
          </a:prstGeom>
          <a:noFill/>
        </p:spPr>
      </p:pic>
      <p:sp>
        <p:nvSpPr>
          <p:cNvPr id="8" name="20 CuadroTexto"/>
          <p:cNvSpPr txBox="1"/>
          <p:nvPr/>
        </p:nvSpPr>
        <p:spPr>
          <a:xfrm>
            <a:off x="4500978" y="3419250"/>
            <a:ext cx="1718060" cy="400110"/>
          </a:xfrm>
          <a:prstGeom prst="rect">
            <a:avLst/>
          </a:prstGeom>
          <a:solidFill>
            <a:srgbClr val="FFC0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CAMBIO CONSIDERADO PID REC MOD</a:t>
            </a:r>
          </a:p>
        </p:txBody>
      </p:sp>
      <p:sp>
        <p:nvSpPr>
          <p:cNvPr id="9" name="20 CuadroTexto"/>
          <p:cNvSpPr txBox="1"/>
          <p:nvPr/>
        </p:nvSpPr>
        <p:spPr>
          <a:xfrm>
            <a:off x="194088" y="2953958"/>
            <a:ext cx="1296278" cy="246221"/>
          </a:xfrm>
          <a:prstGeom prst="rect">
            <a:avLst/>
          </a:prstGeom>
          <a:solidFill>
            <a:srgbClr val="6ED248"/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s-ES"/>
            </a:defPPr>
            <a:lvl1pPr algn="ctr">
              <a:defRPr sz="1000">
                <a:solidFill>
                  <a:srgbClr val="000000"/>
                </a:solidFill>
                <a:latin typeface="Tahoma"/>
              </a:defRPr>
            </a:lvl1pPr>
          </a:lstStyle>
          <a:p>
            <a:r>
              <a:rPr lang="es-CL" dirty="0"/>
              <a:t>DG 1: Operativo</a:t>
            </a:r>
          </a:p>
        </p:txBody>
      </p:sp>
      <p:sp>
        <p:nvSpPr>
          <p:cNvPr id="10" name="20 CuadroTexto"/>
          <p:cNvSpPr txBox="1"/>
          <p:nvPr/>
        </p:nvSpPr>
        <p:spPr>
          <a:xfrm>
            <a:off x="194088" y="3411271"/>
            <a:ext cx="1296278" cy="246221"/>
          </a:xfrm>
          <a:prstGeom prst="rect">
            <a:avLst/>
          </a:prstGeom>
          <a:solidFill>
            <a:srgbClr val="6ED248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DG 2: Operativo</a:t>
            </a:r>
            <a:endParaRPr lang="es-CL" sz="100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11" name="20 CuadroTexto"/>
          <p:cNvSpPr txBox="1"/>
          <p:nvPr/>
        </p:nvSpPr>
        <p:spPr>
          <a:xfrm>
            <a:off x="194088" y="3853077"/>
            <a:ext cx="1296278" cy="24622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DG 3: Desmontado</a:t>
            </a:r>
            <a:endParaRPr lang="es-CL" sz="100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12" name="20 CuadroTexto"/>
          <p:cNvSpPr txBox="1"/>
          <p:nvPr/>
        </p:nvSpPr>
        <p:spPr>
          <a:xfrm>
            <a:off x="194088" y="4291913"/>
            <a:ext cx="1296278" cy="24622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DG 4: Desmontado</a:t>
            </a:r>
            <a:endParaRPr lang="es-CL" sz="100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13" name="9 Flecha derecha"/>
          <p:cNvSpPr/>
          <p:nvPr/>
        </p:nvSpPr>
        <p:spPr>
          <a:xfrm>
            <a:off x="3732504" y="3498144"/>
            <a:ext cx="633220" cy="3186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4" name="10 Grupo"/>
          <p:cNvGrpSpPr/>
          <p:nvPr/>
        </p:nvGrpSpPr>
        <p:grpSpPr>
          <a:xfrm>
            <a:off x="6386776" y="3486995"/>
            <a:ext cx="2438140" cy="340994"/>
            <a:chOff x="6444208" y="2729134"/>
            <a:chExt cx="2438140" cy="340994"/>
          </a:xfrm>
        </p:grpSpPr>
        <p:sp>
          <p:nvSpPr>
            <p:cNvPr id="15" name="20 CuadroTexto"/>
            <p:cNvSpPr txBox="1"/>
            <p:nvPr/>
          </p:nvSpPr>
          <p:spPr>
            <a:xfrm>
              <a:off x="7164288" y="2729134"/>
              <a:ext cx="1718060" cy="246221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00099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00" dirty="0" smtClean="0">
                  <a:solidFill>
                    <a:srgbClr val="000000"/>
                  </a:solidFill>
                  <a:latin typeface="Tahoma"/>
                </a:rPr>
                <a:t>En trabajos con ASMAR T.</a:t>
              </a:r>
            </a:p>
          </p:txBody>
        </p:sp>
        <p:sp>
          <p:nvSpPr>
            <p:cNvPr id="16" name="12 Flecha derecha"/>
            <p:cNvSpPr/>
            <p:nvPr/>
          </p:nvSpPr>
          <p:spPr>
            <a:xfrm>
              <a:off x="6444208" y="2751432"/>
              <a:ext cx="633220" cy="318696"/>
            </a:xfrm>
            <a:prstGeom prst="right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17" name="13 Grupo"/>
          <p:cNvGrpSpPr/>
          <p:nvPr/>
        </p:nvGrpSpPr>
        <p:grpSpPr>
          <a:xfrm>
            <a:off x="1619672" y="3031227"/>
            <a:ext cx="1997394" cy="1436850"/>
            <a:chOff x="1677104" y="2291463"/>
            <a:chExt cx="1997394" cy="1436850"/>
          </a:xfrm>
        </p:grpSpPr>
        <p:sp>
          <p:nvSpPr>
            <p:cNvPr id="18" name="20 CuadroTexto"/>
            <p:cNvSpPr txBox="1"/>
            <p:nvPr/>
          </p:nvSpPr>
          <p:spPr>
            <a:xfrm>
              <a:off x="2051720" y="2528438"/>
              <a:ext cx="1622778" cy="86177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000099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000" dirty="0" smtClean="0">
                  <a:solidFill>
                    <a:srgbClr val="000000"/>
                  </a:solidFill>
                  <a:latin typeface="Tahoma"/>
                </a:rPr>
                <a:t>PLAN DIÉSEL DG1 Y DG4</a:t>
              </a:r>
            </a:p>
            <a:p>
              <a:pPr algn="ctr"/>
              <a:r>
                <a:rPr lang="es-CL" sz="1000" dirty="0" smtClean="0">
                  <a:solidFill>
                    <a:srgbClr val="000000"/>
                  </a:solidFill>
                  <a:latin typeface="Tahoma"/>
                </a:rPr>
                <a:t> </a:t>
              </a:r>
            </a:p>
            <a:p>
              <a:pPr algn="ctr"/>
              <a:r>
                <a:rPr lang="es-CL" sz="1000" dirty="0" smtClean="0">
                  <a:solidFill>
                    <a:srgbClr val="000000"/>
                  </a:solidFill>
                  <a:latin typeface="Tahoma"/>
                </a:rPr>
                <a:t>24.000 HRS</a:t>
              </a:r>
            </a:p>
            <a:p>
              <a:pPr algn="ctr"/>
              <a:endParaRPr lang="es-CL" sz="1000" dirty="0" smtClean="0">
                <a:solidFill>
                  <a:srgbClr val="000000"/>
                </a:solidFill>
                <a:latin typeface="Tahoma"/>
              </a:endParaRPr>
            </a:p>
            <a:p>
              <a:pPr algn="ctr"/>
              <a:r>
                <a:rPr lang="es-CL" sz="1000" dirty="0" smtClean="0">
                  <a:solidFill>
                    <a:srgbClr val="000000"/>
                  </a:solidFill>
                  <a:latin typeface="Tahoma"/>
                </a:rPr>
                <a:t>(JUN-AGO 2023)</a:t>
              </a:r>
            </a:p>
          </p:txBody>
        </p:sp>
        <p:sp>
          <p:nvSpPr>
            <p:cNvPr id="19" name="15 Flecha doblada hacia arriba"/>
            <p:cNvSpPr/>
            <p:nvPr/>
          </p:nvSpPr>
          <p:spPr>
            <a:xfrm flipV="1">
              <a:off x="1677104" y="2291463"/>
              <a:ext cx="1094696" cy="205636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6 Flecha doblada hacia arriba"/>
            <p:cNvSpPr/>
            <p:nvPr/>
          </p:nvSpPr>
          <p:spPr>
            <a:xfrm>
              <a:off x="1768413" y="3510339"/>
              <a:ext cx="1094696" cy="217974"/>
            </a:xfrm>
            <a:prstGeom prst="ben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21" name="2 Marcador de contenido"/>
          <p:cNvSpPr txBox="1">
            <a:spLocks/>
          </p:cNvSpPr>
          <p:nvPr/>
        </p:nvSpPr>
        <p:spPr>
          <a:xfrm>
            <a:off x="595316" y="78179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Ingeniería </a:t>
            </a:r>
          </a:p>
          <a:p>
            <a:pPr>
              <a:buSzPct val="75000"/>
              <a:buFont typeface="Wingdings" pitchFamily="2" charset="2"/>
              <a:buChar char="Ø"/>
            </a:pPr>
            <a:endParaRPr lang="es-CL" sz="2400" dirty="0" smtClean="0"/>
          </a:p>
        </p:txBody>
      </p:sp>
      <p:sp>
        <p:nvSpPr>
          <p:cNvPr id="22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MATERIAL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2191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Users\168144458\Desktop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904061"/>
            <a:ext cx="5400600" cy="2062418"/>
          </a:xfrm>
          <a:prstGeom prst="rect">
            <a:avLst/>
          </a:prstGeom>
          <a:noFill/>
        </p:spPr>
      </p:pic>
      <p:sp>
        <p:nvSpPr>
          <p:cNvPr id="22" name="20 CuadroTexto"/>
          <p:cNvSpPr txBox="1"/>
          <p:nvPr/>
        </p:nvSpPr>
        <p:spPr>
          <a:xfrm>
            <a:off x="327140" y="1489348"/>
            <a:ext cx="4422777" cy="1477328"/>
          </a:xfrm>
          <a:prstGeom prst="rect">
            <a:avLst/>
          </a:prstGeom>
          <a:solidFill>
            <a:srgbClr val="FFC0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b="1" dirty="0">
                <a:solidFill>
                  <a:srgbClr val="000000"/>
                </a:solidFill>
                <a:latin typeface="Tahoma"/>
              </a:rPr>
              <a:t>Observación:</a:t>
            </a:r>
            <a:r>
              <a:rPr lang="es-ES" sz="1000" dirty="0">
                <a:solidFill>
                  <a:srgbClr val="000000"/>
                </a:solidFill>
                <a:latin typeface="Tahoma"/>
              </a:rPr>
              <a:t> Superficie presenta picaduras por corrosión pasantes y otras de magnitud </a:t>
            </a: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considerable de los siguientes lugares: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Palo Principal.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Pulpito.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Sector de la cubierta G y F.</a:t>
            </a:r>
            <a:endParaRPr lang="es-ES" sz="1000" dirty="0">
              <a:solidFill>
                <a:srgbClr val="000000"/>
              </a:solidFill>
              <a:latin typeface="Tahoma"/>
            </a:endParaRPr>
          </a:p>
          <a:p>
            <a:pPr algn="just"/>
            <a:r>
              <a:rPr lang="es-ES" sz="1000" b="1" dirty="0">
                <a:solidFill>
                  <a:srgbClr val="000000"/>
                </a:solidFill>
                <a:latin typeface="Tahoma"/>
              </a:rPr>
              <a:t>Recomendación:</a:t>
            </a:r>
            <a:r>
              <a:rPr lang="es-ES" sz="1000" dirty="0">
                <a:solidFill>
                  <a:srgbClr val="000000"/>
                </a:solidFill>
                <a:latin typeface="Tahoma"/>
              </a:rPr>
              <a:t> Efectuar cambio de planchaje en sector con excesivas picaduras por corrosión y </a:t>
            </a: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realizar tratamiento </a:t>
            </a:r>
            <a:r>
              <a:rPr lang="es-ES" sz="1000" dirty="0">
                <a:solidFill>
                  <a:srgbClr val="000000"/>
                </a:solidFill>
                <a:latin typeface="Tahoma"/>
              </a:rPr>
              <a:t>de superficie, en zonas con alta presencia de corrosión, mediante esmerilado y </a:t>
            </a: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aplicación de recubrimiento</a:t>
            </a:r>
            <a:r>
              <a:rPr lang="es-ES" sz="1000" dirty="0">
                <a:solidFill>
                  <a:srgbClr val="000000"/>
                </a:solidFill>
                <a:latin typeface="Tahoma"/>
              </a:rPr>
              <a:t>.</a:t>
            </a:r>
            <a:endParaRPr lang="es-CL" sz="1000" dirty="0">
              <a:solidFill>
                <a:srgbClr val="000000"/>
              </a:solidFill>
              <a:latin typeface="Tahoma"/>
            </a:endParaRPr>
          </a:p>
        </p:txBody>
      </p:sp>
      <p:sp>
        <p:nvSpPr>
          <p:cNvPr id="23" name="Elipse 19"/>
          <p:cNvSpPr/>
          <p:nvPr/>
        </p:nvSpPr>
        <p:spPr>
          <a:xfrm rot="16200000">
            <a:off x="6984405" y="2501782"/>
            <a:ext cx="375170" cy="641780"/>
          </a:xfrm>
          <a:prstGeom prst="ellipse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Elipse 20"/>
          <p:cNvSpPr/>
          <p:nvPr/>
        </p:nvSpPr>
        <p:spPr>
          <a:xfrm>
            <a:off x="6509754" y="2023597"/>
            <a:ext cx="438510" cy="796272"/>
          </a:xfrm>
          <a:prstGeom prst="ellipse">
            <a:avLst/>
          </a:pr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5" name="Conector recto 3"/>
          <p:cNvCxnSpPr/>
          <p:nvPr/>
        </p:nvCxnSpPr>
        <p:spPr>
          <a:xfrm>
            <a:off x="4572000" y="3283159"/>
            <a:ext cx="10801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7"/>
          <p:cNvCxnSpPr/>
          <p:nvPr/>
        </p:nvCxnSpPr>
        <p:spPr>
          <a:xfrm>
            <a:off x="6155484" y="3274739"/>
            <a:ext cx="108012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596" y="3633332"/>
            <a:ext cx="1768752" cy="136108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28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822" y="3633332"/>
            <a:ext cx="1817791" cy="135508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9" name="20 CuadroTexto"/>
          <p:cNvSpPr txBox="1"/>
          <p:nvPr/>
        </p:nvSpPr>
        <p:spPr>
          <a:xfrm>
            <a:off x="4187213" y="3901445"/>
            <a:ext cx="4422777" cy="1015663"/>
          </a:xfrm>
          <a:prstGeom prst="rect">
            <a:avLst/>
          </a:prstGeom>
          <a:solidFill>
            <a:srgbClr val="FFC000"/>
          </a:solidFill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1000" b="1" dirty="0">
                <a:solidFill>
                  <a:srgbClr val="000000"/>
                </a:solidFill>
                <a:latin typeface="Tahoma"/>
              </a:rPr>
              <a:t>Observación:</a:t>
            </a:r>
            <a:r>
              <a:rPr lang="es-ES" sz="1000" dirty="0">
                <a:solidFill>
                  <a:srgbClr val="000000"/>
                </a:solidFill>
                <a:latin typeface="Tahoma"/>
              </a:rPr>
              <a:t> </a:t>
            </a:r>
            <a:r>
              <a:rPr lang="es-ES" sz="1000" dirty="0" smtClean="0">
                <a:solidFill>
                  <a:srgbClr val="000000"/>
                </a:solidFill>
                <a:latin typeface="Tahoma"/>
              </a:rPr>
              <a:t>DIRISNAV envió informe de espesores, basándose en mediciones efectuadas año 2023, actualizando solo el estado de este informe a través de fotografías.</a:t>
            </a:r>
          </a:p>
          <a:p>
            <a:pPr algn="just"/>
            <a:r>
              <a:rPr lang="es-CL" sz="1000" dirty="0" smtClean="0">
                <a:solidFill>
                  <a:srgbClr val="000000"/>
                </a:solidFill>
                <a:latin typeface="Tahoma"/>
              </a:rPr>
              <a:t>Personal de ASMARTALC e IDISTALC asistieron a bordo para identificación de zonas afectadas y elevar estimación de trabajos de reparación para PID 2026.</a:t>
            </a:r>
            <a:endParaRPr lang="es-CL" sz="1000" dirty="0">
              <a:solidFill>
                <a:srgbClr val="000000"/>
              </a:solidFill>
              <a:latin typeface="Tahoma"/>
            </a:endParaRPr>
          </a:p>
        </p:txBody>
      </p:sp>
      <p:cxnSp>
        <p:nvCxnSpPr>
          <p:cNvPr id="14" name="Conector recto 3"/>
          <p:cNvCxnSpPr/>
          <p:nvPr/>
        </p:nvCxnSpPr>
        <p:spPr>
          <a:xfrm>
            <a:off x="3851920" y="3443937"/>
            <a:ext cx="656753" cy="2679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smtClean="0"/>
              <a:t>MATERIAL</a:t>
            </a:r>
            <a:endParaRPr lang="es-CL" dirty="0"/>
          </a:p>
        </p:txBody>
      </p:sp>
      <p:sp>
        <p:nvSpPr>
          <p:cNvPr id="17" name="2 Marcador de contenido"/>
          <p:cNvSpPr txBox="1">
            <a:spLocks/>
          </p:cNvSpPr>
          <p:nvPr/>
        </p:nvSpPr>
        <p:spPr>
          <a:xfrm>
            <a:off x="595316" y="78179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Ingeniería / Estructuras </a:t>
            </a:r>
          </a:p>
          <a:p>
            <a:pPr>
              <a:buSzPct val="75000"/>
              <a:buFont typeface="Wingdings" pitchFamily="2" charset="2"/>
              <a:buChar char="Ø"/>
            </a:pPr>
            <a:endParaRPr lang="es-CL" sz="2400" dirty="0" smtClean="0"/>
          </a:p>
        </p:txBody>
      </p:sp>
    </p:spTree>
    <p:extLst>
      <p:ext uri="{BB962C8B-B14F-4D97-AF65-F5344CB8AC3E}">
        <p14:creationId xmlns:p14="http://schemas.microsoft.com/office/powerpoint/2010/main" val="2160222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611560" y="697260"/>
            <a:ext cx="8229600" cy="3771900"/>
          </a:xfrm>
        </p:spPr>
        <p:txBody>
          <a:bodyPr>
            <a:normAutofit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Sistemas de Armas </a:t>
            </a:r>
          </a:p>
          <a:p>
            <a:pPr marL="0" indent="0">
              <a:buSzPct val="75000"/>
              <a:buNone/>
            </a:pPr>
            <a:endParaRPr lang="es-CL" sz="2400" dirty="0" smtClean="0"/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smtClean="0"/>
              <a:t>MATERIAL</a:t>
            </a:r>
            <a:endParaRPr lang="es-CL" dirty="0"/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400192"/>
              </p:ext>
            </p:extLst>
          </p:nvPr>
        </p:nvGraphicFramePr>
        <p:xfrm>
          <a:off x="368948" y="1129308"/>
          <a:ext cx="8352927" cy="3219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72819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37626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NR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TIPO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OT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EQUIPO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DESCRIPCIÓN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IMPLICANCIA OPERATIVA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FTR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900" b="1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ESTADO ACTUAL</a:t>
                      </a:r>
                      <a:endParaRPr lang="es-ES" sz="9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DEFOP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RV99920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MONTAJE 76/62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DEFLEXIÓN EN LA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BANDEJA DE CARGA, FILTRACIONES DE ACEITE HIDRÁULICO,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MANÓMETROS FUERA DE TOLERANCIA.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Unidad sin la capacidad de efectuar acción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Artillera con su montaje principal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09-02-2026</a:t>
                      </a:r>
                      <a:endParaRPr lang="es-CL" sz="8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</a:t>
                      </a:r>
                      <a:r>
                        <a:rPr lang="es-ES" sz="800" baseline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será reparado hasta que Unidad entre a PID en 2026.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KP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RV97755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ECOSONDA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FALLA TRANSDUCTOR ECOSONDA PROA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Unidad sin redundancia de sondeo de profundidad.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01-02-2026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Transductor en gestión de adquisición, COMOPER</a:t>
                      </a:r>
                      <a:r>
                        <a:rPr lang="es-CL" sz="800" baseline="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en proceso de compra con BZ Naval.</a:t>
                      </a:r>
                      <a:endParaRPr lang="es-CL" sz="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KP</a:t>
                      </a:r>
                      <a:endParaRPr lang="es-ES" sz="8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RV100806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CONSOLA CONJUNTO GPS MISIL EXOCET MM-40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FALLA GPS-IT EXOCET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SIN CAPACIDAD LANZAMIENTO DE SOBRE BLANCOS COSTEROS NI EMPLEO DE WP VERITICALES MANUALES.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28/012025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 ESPERA DE REPUESTO EN ASMARVALP 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KP</a:t>
                      </a:r>
                      <a:endParaRPr lang="es-ES" sz="8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RV100805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RADAR TRANSMISOR CWI N°2MK 73 MOD. 1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FALLA SWITCH TRANSMISOR CWI-2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SIN CAPACIDAD DE GUIADO DE MISILES NSS, CON LINEA DE MIRA 2.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28/01/2026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FALLA EN DIAGNOSTICO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KP</a:t>
                      </a:r>
                      <a:endParaRPr lang="es-ES" sz="8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RV100925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RADAR TRANSMISOR CWI N°1MK 73 MOD. 1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FALLA HVPS UNDERCURRENT 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SIN CAPACIDAD DE GUIADO DE MISILES NSS, CON LINEA DE MIRA 1.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28/01/2026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 ESPERA DE COTIZACION ASMARTALC DE ELEMENTOS FALLADOS 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KP</a:t>
                      </a:r>
                      <a:endParaRPr lang="es-ES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RV100921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MAE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TRASPASO ELEMENTOS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1660" algn="l"/>
                          <a:tab pos="1163320" algn="l"/>
                          <a:tab pos="1744980" algn="l"/>
                          <a:tab pos="2326640" algn="l"/>
                          <a:tab pos="2908300" algn="l"/>
                          <a:tab pos="3489960" algn="l"/>
                          <a:tab pos="4071620" algn="l"/>
                          <a:tab pos="4653280" algn="l"/>
                          <a:tab pos="5234940" algn="l"/>
                          <a:tab pos="5816600" algn="l"/>
                          <a:tab pos="6398260" algn="l"/>
                          <a:tab pos="6979920" algn="l"/>
                          <a:tab pos="7561580" algn="l"/>
                          <a:tab pos="8143240" algn="l"/>
                          <a:tab pos="8724900" algn="l"/>
                          <a:tab pos="9306560" algn="l"/>
                        </a:tabLs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APECS II Y MAE NO OPERATIVO</a:t>
                      </a:r>
                      <a:r>
                        <a:rPr lang="es-CL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POR TRASPASO DE ELEMENTOS FFBLANCO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28/01/2026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8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 ESPERA DE DESMONTE.</a:t>
                      </a:r>
                      <a:endParaRPr lang="es-CL" sz="8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4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Marcador de contenido 8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611561" y="913284"/>
          <a:ext cx="7920881" cy="43116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824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6411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0592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683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3988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MANIOBRA</a:t>
                      </a:r>
                      <a:endParaRPr lang="es-MX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DESCRIPCIÓN</a:t>
                      </a:r>
                      <a:endParaRPr lang="es-MX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FECHA PRUEBA</a:t>
                      </a:r>
                      <a:endParaRPr lang="es-MX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FECHA VENCIMIENTO</a:t>
                      </a:r>
                      <a:endParaRPr lang="es-MX" sz="8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3988"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 dirty="0">
                          <a:effectLst/>
                        </a:rPr>
                        <a:t>REMOLQUE</a:t>
                      </a:r>
                      <a:endParaRPr lang="es-MX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CÁNCAMO DE POPA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23/03/2021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23/03/2026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BRIDA CON GANCHO 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GRILLETE KENTER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14/03/2022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14/03/2027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GANCHO DE ESCAPE POPA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PERNADA GIRATORIA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14/03/2022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14/03/2027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ARGOLLON ESPIA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14/03/2022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14/03/2027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53988">
                <a:tc rowSpan="17"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 dirty="0">
                          <a:effectLst/>
                        </a:rPr>
                        <a:t>LOGOS</a:t>
                      </a:r>
                      <a:endParaRPr lang="es-MX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 ROÑADAS DE ALAMBRE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26/02/2023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26/02/2028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PESO DE PRUEBA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18/05/2021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18/05/2026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PENDANT LOGOS PROA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 PENDANT SMALL DERRICK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GANCHO PELICANO BB 8 T.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800" u="none" strike="noStrike" dirty="0">
                          <a:effectLst/>
                        </a:rPr>
                        <a:t>PENDANT NATO B 7.5 TON.</a:t>
                      </a:r>
                      <a:endParaRPr lang="fr-FR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15/03/2022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ARGOLLÓN NATO B 12 TON.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15/03/2022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GANCHO ESCAPE EB 16 TON.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15/06/2024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15/06/2029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GANCHO ESCAPE BB 16 TON.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15/06/2024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15/06/2029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ARGOLLÓN ALARGADO 12 T.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15/03/2022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15/03/2027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GANCHO QRD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15/03/2022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15/03/2027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CANCAMOS 16 TON.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22/03/2021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22/03/2026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CANCAMOS 04 TON.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22/03/2021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22/03/2026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CANCAMO 06 TON.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22/03/2021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22/03/2026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GANCHO PELICANO EB 8 T.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12/07/2021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12/07/2026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 TROLLEY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02-07-2020 OT:RV99219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02/07/2025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12 PASTECAS DE FIERRO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02-07-2020 OT:RV99219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02/07/2025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  <a:tr h="15398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MX" sz="800" u="none" strike="noStrike">
                          <a:effectLst/>
                        </a:rPr>
                        <a:t>AMARRE</a:t>
                      </a:r>
                      <a:endParaRPr lang="es-MX" sz="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CANCAMOS  BITAS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01/05/2023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01/05/2028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24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MOLINETES CENTRO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01/05/2023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01/05/2028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25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MOLINETES POPA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12/04/2024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12/04/2029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26"/>
                  </a:ext>
                </a:extLst>
              </a:tr>
              <a:tr h="153988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BITAS Y GUIA ESPIAS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>
                          <a:effectLst/>
                        </a:rPr>
                        <a:t>20/03/2023</a:t>
                      </a:r>
                      <a:endParaRPr lang="es-MX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800" u="none" strike="noStrike" dirty="0">
                          <a:effectLst/>
                        </a:rPr>
                        <a:t>20/03/2028</a:t>
                      </a:r>
                      <a:endParaRPr lang="es-MX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4" marR="7924" marT="7924" marB="0" anchor="ctr"/>
                </a:tc>
                <a:extLst>
                  <a:ext uri="{0D108BD9-81ED-4DB2-BD59-A6C34878D82A}">
                    <a16:rowId xmlns:a16="http://schemas.microsoft.com/office/drawing/2014/main" xmlns="" val="10027"/>
                  </a:ext>
                </a:extLst>
              </a:tr>
            </a:tbl>
          </a:graphicData>
        </a:graphic>
      </p:graphicFrame>
      <p:sp>
        <p:nvSpPr>
          <p:cNvPr id="6" name="2 Marcador de contenido"/>
          <p:cNvSpPr txBox="1">
            <a:spLocks/>
          </p:cNvSpPr>
          <p:nvPr/>
        </p:nvSpPr>
        <p:spPr>
          <a:xfrm>
            <a:off x="611560" y="521079"/>
            <a:ext cx="7920880" cy="968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Operaciones: Cargo Maniobras.</a:t>
            </a: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MATERIAL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5559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Marcador de contenido 9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647433" y="1057301"/>
          <a:ext cx="7452959" cy="41044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71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85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05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520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5201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 dirty="0">
                          <a:solidFill>
                            <a:schemeClr val="bg1"/>
                          </a:solidFill>
                          <a:effectLst/>
                        </a:rPr>
                        <a:t>MANIOBRA</a:t>
                      </a:r>
                      <a:endParaRPr lang="es-MX" sz="9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 dirty="0">
                          <a:solidFill>
                            <a:schemeClr val="bg1"/>
                          </a:solidFill>
                          <a:effectLst/>
                        </a:rPr>
                        <a:t>DESCRIPCIÓN</a:t>
                      </a:r>
                      <a:endParaRPr lang="es-MX" sz="9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FECHA PRUEBA</a:t>
                      </a:r>
                      <a:endParaRPr lang="es-MX" sz="9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FECHA VENCIMIENTO</a:t>
                      </a:r>
                      <a:endParaRPr lang="es-MX" sz="9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201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INFORMES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PUMAR AR 670 EB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15/07/2025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15/07/2026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PUMAR AR 670 BB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15/07/2025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15/07/2026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SALVAVIDAS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07/12/2024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07/12/2025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2017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 dirty="0">
                          <a:effectLst/>
                        </a:rPr>
                        <a:t>BALSAS SALVAVIDAS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ZODIAC  XDC7FD27F111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31/08/2023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ZODIAC  XDC8FD64F111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31/08/2023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RFD 4582300101000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31/08/2023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RFD 4582300101001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31/08/2023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RFD 4582300101002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31/08/2023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RFD 4582300101003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31/08/2023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RFD 4582300101004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31/08/2023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RFD 4582300101005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31/08/2023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 smtClean="0">
                          <a:effectLst/>
                        </a:rPr>
                        <a:t>28/02/2026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52017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GRÚA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BABOR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22/04/2024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22/04/2029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ESTRIBOR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22/06/2023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22/06/2028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ARGOLLON CROSBY EB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03/08/2022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03/08/2027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ARGOLLON CROSBY BB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03/08/2022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03/08/2027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15201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FONDEO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ANCLA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11/11/2024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11/11/2028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CADENA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26/11/2024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26/11/2026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15201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GANCHO RFD. TR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GANCHO RFD TRASPASO (LT)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OT: RV99031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 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15201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ESCALA REAL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ESCALA REAL RV99218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23/12/2020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23/12/2025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  <a:tr h="15201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PASARELA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PASARELA LARGA (EX PT)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OT: RV99987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 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0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PASARELA CORTA RV:84463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06/06/2017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06/06/2022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1"/>
                  </a:ext>
                </a:extLst>
              </a:tr>
              <a:tr h="15201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PERAS DE RESCATE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PERAS DE RESCATE MOB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01/03/2024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01/03/2028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2"/>
                  </a:ext>
                </a:extLst>
              </a:tr>
              <a:tr h="15201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 dirty="0">
                          <a:effectLst/>
                        </a:rPr>
                        <a:t>GANCHO RFD.</a:t>
                      </a:r>
                      <a:endParaRPr lang="es-MX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GANCHO RFD MK V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15/04/2024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15/04/2029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3"/>
                  </a:ext>
                </a:extLst>
              </a:tr>
              <a:tr h="15201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PESCANTES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PESCANTES HOMBRE AL AGUA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27/03/2025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27/03/2030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4"/>
                  </a:ext>
                </a:extLst>
              </a:tr>
              <a:tr h="15201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900" u="none" strike="noStrike">
                          <a:effectLst/>
                        </a:rPr>
                        <a:t>ARRAIGADO</a:t>
                      </a:r>
                      <a:endParaRPr lang="es-MX" sz="9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PUMAR AR 670 (NUEVO)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14/04/2024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14/04/2029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5"/>
                  </a:ext>
                </a:extLst>
              </a:tr>
              <a:tr h="152017">
                <a:tc v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PUMAR AR 670 (VIEJO)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>
                          <a:effectLst/>
                        </a:rPr>
                        <a:t>01/08/2022</a:t>
                      </a:r>
                      <a:endParaRPr lang="es-MX" sz="9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MX" sz="900" u="none" strike="noStrike" dirty="0">
                          <a:effectLst/>
                        </a:rPr>
                        <a:t>01/08/2027</a:t>
                      </a:r>
                      <a:endParaRPr lang="es-MX" sz="9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218" marR="8218" marT="8218" marB="0" anchor="ctr"/>
                </a:tc>
                <a:extLst>
                  <a:ext uri="{0D108BD9-81ED-4DB2-BD59-A6C34878D82A}">
                    <a16:rowId xmlns:a16="http://schemas.microsoft.com/office/drawing/2014/main" xmlns="" val="10026"/>
                  </a:ext>
                </a:extLst>
              </a:tr>
            </a:tbl>
          </a:graphicData>
        </a:graphic>
      </p:graphicFrame>
      <p:sp>
        <p:nvSpPr>
          <p:cNvPr id="8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MATERIAL</a:t>
            </a:r>
            <a:endParaRPr lang="es-CL" dirty="0"/>
          </a:p>
        </p:txBody>
      </p:sp>
      <p:sp>
        <p:nvSpPr>
          <p:cNvPr id="11" name="2 Marcador de contenido"/>
          <p:cNvSpPr txBox="1">
            <a:spLocks/>
          </p:cNvSpPr>
          <p:nvPr/>
        </p:nvSpPr>
        <p:spPr>
          <a:xfrm>
            <a:off x="611560" y="521079"/>
            <a:ext cx="7920880" cy="968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Operaciones: Cargo Maniobras.</a:t>
            </a:r>
          </a:p>
        </p:txBody>
      </p:sp>
    </p:spTree>
    <p:extLst>
      <p:ext uri="{BB962C8B-B14F-4D97-AF65-F5344CB8AC3E}">
        <p14:creationId xmlns:p14="http://schemas.microsoft.com/office/powerpoint/2010/main" val="180826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Marcador de contenido 2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758305" y="1273324"/>
          <a:ext cx="7129666" cy="23042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788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438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69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26224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CERTICACIONES</a:t>
                      </a:r>
                      <a:endParaRPr lang="es-MX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FECHA EFECTUADA </a:t>
                      </a:r>
                      <a:endParaRPr lang="es-MX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solidFill>
                            <a:schemeClr val="bg1"/>
                          </a:solidFill>
                          <a:effectLst/>
                        </a:rPr>
                        <a:t>FECHA VENCIMIENTO</a:t>
                      </a:r>
                      <a:endParaRPr lang="es-MX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6224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ALTIMETRO 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2025</a:t>
                      </a:r>
                      <a:endParaRPr lang="es-MX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2027</a:t>
                      </a:r>
                      <a:endParaRPr lang="es-MX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6224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ELEMENTOS AVIACION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2025</a:t>
                      </a:r>
                      <a:endParaRPr lang="es-MX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>
                          <a:effectLst/>
                        </a:rPr>
                        <a:t>2028</a:t>
                      </a:r>
                      <a:endParaRPr lang="es-MX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6224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CANCAMOS HANGAR Y C.V 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2024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u="none" strike="noStrike" dirty="0">
                          <a:effectLst/>
                        </a:rPr>
                        <a:t>2026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622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COEF ROCE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Dic-2025</a:t>
                      </a:r>
                      <a:endParaRPr lang="es-MX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Dic-2026</a:t>
                      </a:r>
                      <a:endParaRPr lang="es-MX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622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RIT AVIACION</a:t>
                      </a:r>
                    </a:p>
                  </a:txBody>
                  <a:tcPr marL="9525" marR="9525" marT="9525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Nov-25</a:t>
                      </a:r>
                      <a:endParaRPr lang="es-MX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Nov-26</a:t>
                      </a:r>
                      <a:endParaRPr lang="es-MX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691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ITD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Ago-2025</a:t>
                      </a:r>
                      <a:endParaRPr lang="es-MX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s-MX" sz="11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Ago-2026</a:t>
                      </a:r>
                      <a:endParaRPr lang="es-MX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9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MATERIAL</a:t>
            </a:r>
            <a:endParaRPr lang="es-CL" dirty="0"/>
          </a:p>
        </p:txBody>
      </p:sp>
      <p:sp>
        <p:nvSpPr>
          <p:cNvPr id="10" name="2 Marcador de contenido"/>
          <p:cNvSpPr txBox="1">
            <a:spLocks/>
          </p:cNvSpPr>
          <p:nvPr/>
        </p:nvSpPr>
        <p:spPr>
          <a:xfrm>
            <a:off x="611560" y="593087"/>
            <a:ext cx="7920880" cy="9682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75000"/>
              <a:buFont typeface="Wingdings" pitchFamily="2" charset="2"/>
              <a:buChar char="Ø"/>
            </a:pPr>
            <a:r>
              <a:rPr lang="es-CL" sz="2400" dirty="0" smtClean="0"/>
              <a:t>Operaciones: Cargo Aviación.</a:t>
            </a:r>
          </a:p>
        </p:txBody>
      </p:sp>
    </p:spTree>
    <p:extLst>
      <p:ext uri="{BB962C8B-B14F-4D97-AF65-F5344CB8AC3E}">
        <p14:creationId xmlns:p14="http://schemas.microsoft.com/office/powerpoint/2010/main" val="14233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TEMARIO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1333500"/>
            <a:ext cx="8229600" cy="3771900"/>
          </a:xfrm>
        </p:spPr>
        <p:txBody>
          <a:bodyPr>
            <a:normAutofit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DATOS GENERALES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PERSONAL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MATERIAL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FINANZAS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/>
              <a:t>PROYECTO</a:t>
            </a:r>
          </a:p>
          <a:p>
            <a:pPr marL="0" indent="0">
              <a:buSzPct val="75000"/>
              <a:buNone/>
            </a:pPr>
            <a:endParaRPr lang="es-CL" dirty="0" smtClean="0"/>
          </a:p>
        </p:txBody>
      </p:sp>
      <p:sp>
        <p:nvSpPr>
          <p:cNvPr id="7" name="Rectángulo 6"/>
          <p:cNvSpPr/>
          <p:nvPr/>
        </p:nvSpPr>
        <p:spPr>
          <a:xfrm>
            <a:off x="395536" y="3145532"/>
            <a:ext cx="1800200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733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27947"/>
              </p:ext>
            </p:extLst>
          </p:nvPr>
        </p:nvGraphicFramePr>
        <p:xfrm>
          <a:off x="107504" y="193204"/>
          <a:ext cx="8928991" cy="5400597"/>
        </p:xfrm>
        <a:graphic>
          <a:graphicData uri="http://schemas.openxmlformats.org/drawingml/2006/table">
            <a:tbl>
              <a:tblPr/>
              <a:tblGrid>
                <a:gridCol w="750336"/>
                <a:gridCol w="825369"/>
                <a:gridCol w="975436"/>
                <a:gridCol w="825369"/>
                <a:gridCol w="600268"/>
                <a:gridCol w="1387818"/>
                <a:gridCol w="712879"/>
                <a:gridCol w="712879"/>
                <a:gridCol w="712879"/>
                <a:gridCol w="712879"/>
                <a:gridCol w="712879"/>
              </a:tblGrid>
              <a:tr h="346041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GLOSAS RIVEROS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ITEM DE GASTO PDM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ASIGNACION PDM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ITEM DE GASTO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ASIGNACION ITEM PDM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ASIGNACION TOTAL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OBLIGADO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PREAFECTADO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OBLIGADO + PREAFECTADO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SALDOS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30694"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es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Mano de Obra, servicio de astillero, </a:t>
                      </a:r>
                      <a:r>
                        <a:rPr lang="es-E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Reparacion</a:t>
                      </a:r>
                      <a:r>
                        <a:rPr lang="es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de equipos y sistemas en fabrica, Compra de equipos y sistemas, Asistencias </a:t>
                      </a:r>
                      <a:r>
                        <a:rPr lang="es-E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tecnicas</a:t>
                      </a:r>
                      <a:r>
                        <a:rPr lang="es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, </a:t>
                      </a:r>
                      <a:r>
                        <a:rPr lang="es-E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Repuetos</a:t>
                      </a:r>
                      <a:r>
                        <a:rPr lang="es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,  </a:t>
                      </a:r>
                      <a:r>
                        <a:rPr lang="es-E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Adquisicion</a:t>
                      </a:r>
                      <a:r>
                        <a:rPr lang="es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de Herramientas, Lubricante.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TRABAJOS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16.419.477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ACT-11 PID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16.419.477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12.718.444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2.790.511,50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1.230.447,00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4.020.958,50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8.697.485,89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ACT-11 LINEA EJE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1.524.369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2.837.575,49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2.837.575,49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9C0006"/>
                          </a:solidFill>
                          <a:effectLst/>
                          <a:latin typeface="Arial" panose="020B0604020202020204" pitchFamily="34" charset="0"/>
                        </a:rPr>
                        <a:t>-1.313.206,57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ACT-11 IPMS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1.854.555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1.512.555,33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1.512.555,33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341.999,34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 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535.202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535.202,00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535.202,00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0227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PAMA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492.098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492.098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492.098,30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RESERVA DRUA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1.149.363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1.149.363,39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1.149.363,39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ADQUISICIONES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4.799.976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ADQ.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4.799.976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4.799.976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4.292.925,75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507.050,25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4.799.976,00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PROYECTOS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19.163.448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ASIST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COMÚN RV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2.421.100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2.421.100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428.000,00 USD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778.000,00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1.643.100,00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350.000,00 USD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29883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FOCON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3.822.847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3.822.847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3.900.326,18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3.900.326,18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9C0006"/>
                          </a:solidFill>
                          <a:effectLst/>
                          <a:latin typeface="Arial" panose="020B0604020202020204" pitchFamily="34" charset="0"/>
                        </a:rPr>
                        <a:t>-77.479,18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GENERADORES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4.913.856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4.913.856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2.701.245,00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8.367.520,00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9C0006"/>
                          </a:solidFill>
                          <a:effectLst/>
                          <a:latin typeface="Arial" panose="020B0604020202020204" pitchFamily="34" charset="0"/>
                        </a:rPr>
                        <a:t>-3.453.664,00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5.666.275,00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IPMS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8.005.645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6.151.090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70.250,33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6.151.090,33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6.080.840,00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3069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Servicio Hotel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 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2.175.112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 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2.175.112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2.175.112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3.038.750,00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3.038.750,00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9C0006"/>
                          </a:solidFill>
                          <a:effectLst/>
                          <a:latin typeface="Arial" panose="020B0604020202020204" pitchFamily="34" charset="0"/>
                        </a:rPr>
                        <a:t>-863.639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</a:tr>
              <a:tr h="5767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Gastos menores y consumos (sostenimiento durante las reparaciones)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GASTOS MENORES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250.000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GASTOS MENORES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250.000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250.000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Petróleo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700.000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700.000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700.000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198.494,42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198.494,42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501.506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069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Munición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100.000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100.000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USD 100.000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-   USD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100.000 USD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96607"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43.608.013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                  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                                43.608.013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43.608.013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 33.005.663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  4.776.247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 37.781.910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USD        5.826.103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569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ctrTitle" idx="4294967295"/>
          </p:nvPr>
        </p:nvSpPr>
        <p:spPr>
          <a:xfrm>
            <a:off x="755576" y="913284"/>
            <a:ext cx="6102424" cy="315912"/>
          </a:xfrm>
        </p:spPr>
        <p:txBody>
          <a:bodyPr>
            <a:noAutofit/>
          </a:bodyPr>
          <a:lstStyle/>
          <a:p>
            <a:pPr algn="l"/>
            <a:r>
              <a:rPr lang="es-ES" altLang="es-CL" sz="1600" b="1" dirty="0"/>
              <a:t>PRESUPUESTO </a:t>
            </a:r>
            <a:r>
              <a:rPr lang="es-ES" altLang="es-CL" sz="1600" b="1" dirty="0" smtClean="0"/>
              <a:t>AFL 2026:</a:t>
            </a:r>
            <a:endParaRPr lang="es-CL" altLang="es-CL" sz="1600" b="1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725018"/>
              </p:ext>
            </p:extLst>
          </p:nvPr>
        </p:nvGraphicFramePr>
        <p:xfrm>
          <a:off x="1259632" y="1568921"/>
          <a:ext cx="6768753" cy="29289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674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786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226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9930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CATÁLOGO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COMPONENTE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>
                          <a:effectLst/>
                          <a:latin typeface="+mn-lt"/>
                        </a:rPr>
                        <a:t>PPTO VIGENTE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331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MATERIALES Y UTILES DE ASEO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>
                          <a:effectLst/>
                          <a:latin typeface="+mn-lt"/>
                        </a:rPr>
                        <a:t>SUMINISTRAR ARTICULOS DE ASEO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 $         3.500.000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331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OTROS MATERIALES, REPUESTOS Y UTILES DIVERSOS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SOLVENTAR SUMINISTROS DE CONSUMOS BASICOS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 $         5.940.000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14636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PASAJES FLETES Y BODEGAJE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>
                          <a:effectLst/>
                          <a:latin typeface="+mn-lt"/>
                        </a:rPr>
                        <a:t>ADQUIRIR PASAJES DOTACION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 $       55.605.000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9331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>
                          <a:effectLst/>
                          <a:latin typeface="+mn-lt"/>
                        </a:rPr>
                        <a:t>OTROS SERVICIOS GENERALES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>
                          <a:effectLst/>
                          <a:latin typeface="+mn-lt"/>
                        </a:rPr>
                        <a:t>RETIRO CONTAMINANTES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>
                          <a:effectLst/>
                          <a:latin typeface="+mn-lt"/>
                        </a:rPr>
                        <a:t> $       11.150.000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331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>
                          <a:effectLst/>
                          <a:latin typeface="+mn-lt"/>
                        </a:rPr>
                        <a:t>ARRIENDO DE MAQUINAS Y EQUIPOS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SOLVENTAR SERVICIO DE ARRIENDO EQUIPO </a:t>
                      </a:r>
                      <a:r>
                        <a:rPr lang="es-ES" sz="1200" b="0" i="0" u="none" strike="noStrike" dirty="0" smtClean="0">
                          <a:effectLst/>
                          <a:latin typeface="+mn-lt"/>
                        </a:rPr>
                        <a:t>MULTIFUNCIONAL (IMPRESORA)</a:t>
                      </a:r>
                      <a:endParaRPr lang="es-E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 $         </a:t>
                      </a:r>
                      <a:r>
                        <a:rPr lang="es-ES" sz="1200" b="0" i="0" u="none" strike="noStrike" dirty="0" smtClean="0">
                          <a:effectLst/>
                          <a:latin typeface="+mn-lt"/>
                        </a:rPr>
                        <a:t>3.238.939 </a:t>
                      </a:r>
                      <a:endParaRPr lang="es-E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9331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GASTOS MENORES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SOLVENTAR SUMINISTROS DE CONSUMOS BASICOS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>
                          <a:effectLst/>
                          <a:latin typeface="+mn-lt"/>
                        </a:rPr>
                        <a:t> $         5.000.000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93310"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COMISIÓN DEL SERVICIO EN EL PAIS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1200" b="0" i="0" u="none" strike="noStrike">
                          <a:effectLst/>
                          <a:latin typeface="+mn-lt"/>
                        </a:rPr>
                        <a:t>APOYO PERSONAL AVIACION Y GAE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0" i="0" u="none" strike="noStrike" dirty="0">
                          <a:effectLst/>
                          <a:latin typeface="+mn-lt"/>
                        </a:rPr>
                        <a:t> $             </a:t>
                      </a:r>
                      <a:r>
                        <a:rPr lang="es-ES" sz="1200" b="0" i="0" u="none" strike="noStrike" dirty="0" smtClean="0">
                          <a:effectLst/>
                          <a:latin typeface="+mn-lt"/>
                        </a:rPr>
                        <a:t>615.628 </a:t>
                      </a:r>
                      <a:endParaRPr lang="es-ES" sz="12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8627">
                <a:tc>
                  <a:txBody>
                    <a:bodyPr/>
                    <a:lstStyle/>
                    <a:p>
                      <a:pPr algn="l" fontAlgn="ctr"/>
                      <a:endParaRPr lang="es-ES" sz="12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1" i="0" u="none" strike="noStrike">
                          <a:effectLst/>
                          <a:latin typeface="+mn-lt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s-ES" sz="1200" b="1" i="0" u="none" strike="noStrike" dirty="0">
                          <a:effectLst/>
                          <a:latin typeface="+mn-lt"/>
                        </a:rPr>
                        <a:t> $       85.310.628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6" name="1 Título"/>
          <p:cNvSpPr txBox="1">
            <a:spLocks/>
          </p:cNvSpPr>
          <p:nvPr/>
        </p:nvSpPr>
        <p:spPr>
          <a:xfrm>
            <a:off x="755576" y="32221"/>
            <a:ext cx="7570787" cy="541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CL" dirty="0" smtClean="0"/>
              <a:t>FINANZAS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0012393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TEMARIO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1333500"/>
            <a:ext cx="8229600" cy="3771900"/>
          </a:xfrm>
        </p:spPr>
        <p:txBody>
          <a:bodyPr>
            <a:normAutofit/>
          </a:bodyPr>
          <a:lstStyle/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DATOS GENERALES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PERSONAL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MATERIAL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 smtClean="0"/>
              <a:t>FINANZAS</a:t>
            </a:r>
          </a:p>
          <a:p>
            <a:pPr>
              <a:buSzPct val="75000"/>
              <a:buFont typeface="Wingdings" pitchFamily="2" charset="2"/>
              <a:buChar char="Ø"/>
            </a:pPr>
            <a:r>
              <a:rPr lang="es-CL" dirty="0"/>
              <a:t>PROYECTO</a:t>
            </a:r>
          </a:p>
          <a:p>
            <a:pPr marL="0" indent="0">
              <a:buSzPct val="75000"/>
              <a:buNone/>
            </a:pPr>
            <a:endParaRPr lang="es-CL" dirty="0" smtClean="0"/>
          </a:p>
        </p:txBody>
      </p:sp>
      <p:sp>
        <p:nvSpPr>
          <p:cNvPr id="7" name="Rectángulo 6"/>
          <p:cNvSpPr/>
          <p:nvPr/>
        </p:nvSpPr>
        <p:spPr>
          <a:xfrm>
            <a:off x="395536" y="3721596"/>
            <a:ext cx="1800200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300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PROYECTO</a:t>
            </a:r>
            <a:endParaRPr lang="es-CL" dirty="0"/>
          </a:p>
        </p:txBody>
      </p:sp>
      <p:sp>
        <p:nvSpPr>
          <p:cNvPr id="5" name="CuadroTexto 4"/>
          <p:cNvSpPr txBox="1"/>
          <p:nvPr/>
        </p:nvSpPr>
        <p:spPr>
          <a:xfrm>
            <a:off x="539552" y="769268"/>
            <a:ext cx="7715352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0487" lvl="1" algn="just"/>
            <a:r>
              <a:rPr lang="es-ES" sz="2000" b="1" u="sng" dirty="0" smtClean="0"/>
              <a:t>RUTAS CRÍTICAS</a:t>
            </a:r>
          </a:p>
          <a:p>
            <a:pPr marL="90487" lvl="1" algn="just"/>
            <a:endParaRPr lang="es-ES" sz="2000" b="1" u="sng" dirty="0" smtClean="0"/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GÉMINIS: Inspección y reparación del sonar (pre requisito de SSAA).</a:t>
            </a:r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INSPECCIÓN EST. OBRA VIVA: a la espera inspección 1era entrada a dique.</a:t>
            </a:r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INSPECCIÓN EST. OBRA MUERTA (PALO PRINCIPAL): A la espera de estimación por parte ASMAR en base a inspección. </a:t>
            </a:r>
            <a:endParaRPr lang="es-ES" sz="1400" dirty="0"/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LÍNEA DE EJE: Se autorizó compra de TRIBO TOP a través de DRUA / CHILONDON.</a:t>
            </a:r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INTERACCIÓN ENTRE PROYECTOS: desconexión cableado sector calderas v/s poder de a bordo inspecciones SS.AA.</a:t>
            </a:r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RECEPCIÓN CALDERA Y POI: Necesario antes FED.</a:t>
            </a:r>
          </a:p>
          <a:p>
            <a:pPr marL="361950" lvl="1" indent="-271463" algn="just">
              <a:lnSpc>
                <a:spcPct val="150000"/>
              </a:lnSpc>
              <a:buFont typeface="+mj-lt"/>
              <a:buAutoNum type="alphaLcPeriod"/>
            </a:pPr>
            <a:r>
              <a:rPr lang="es-ES" sz="1400" dirty="0" smtClean="0"/>
              <a:t>CONSERVACIÓN TURBINAS: En proceso, humedad eliminada del circuito de aire de alta, se mantiene inspección motor de partida por presencia de </a:t>
            </a:r>
            <a:r>
              <a:rPr lang="es-ES" sz="1400" dirty="0" err="1" smtClean="0"/>
              <a:t>particulado</a:t>
            </a:r>
            <a:r>
              <a:rPr lang="es-ES" sz="1400" dirty="0" smtClean="0"/>
              <a:t> metálico (apoyo GAE- inspectoría).</a:t>
            </a:r>
            <a:endParaRPr lang="es-ES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70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PROYECTO</a:t>
            </a:r>
            <a:endParaRPr lang="es-CL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622799"/>
              </p:ext>
            </p:extLst>
          </p:nvPr>
        </p:nvGraphicFramePr>
        <p:xfrm>
          <a:off x="684116" y="769268"/>
          <a:ext cx="8064348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55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1287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3180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PROYECTO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OBSERVACIONES</a:t>
                      </a:r>
                      <a:endParaRPr lang="es-C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IPMS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 espera conexión NOOD TC. (MAR 13 SO</a:t>
                      </a:r>
                      <a:r>
                        <a:rPr lang="es-CL" sz="11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Veas DIRISNAV)</a:t>
                      </a:r>
                      <a:endParaRPr lang="es-CL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C1 Rodríguez</a:t>
                      </a:r>
                      <a:r>
                        <a:rPr lang="es-CL" sz="11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en trabajos DRUA (monitor IPMS).</a:t>
                      </a:r>
                      <a:endParaRPr lang="es-CL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GÉMINIS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la espera de estudio de ingeniería de empresa HAVELSAN (fecha estimada para fines de ABR 2026). pendiente la inspección del sonar y reparación estructural como pre requisito proyecto GÉMINIS. (Visita HAVELSAN entre MAR 09 al 17).</a:t>
                      </a:r>
                      <a:endParaRPr lang="es-CL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DG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la fecha se recibieron a bordo de plantas ASMAR 04/04 motores DG y contenedor con periféricos. Despeje DG 4 90%, MAR 02 inició despeje DG3 60%.</a:t>
                      </a:r>
                      <a:endParaRPr lang="es-CL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CALDERAS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 encuentra en proceso de des </a:t>
                      </a:r>
                      <a:r>
                        <a:rPr lang="es-CL" sz="11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aduanamiento</a:t>
                      </a: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fecha tentativa arribo NLT MAR 20.</a:t>
                      </a:r>
                      <a:endParaRPr lang="es-CL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POI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Arribo estimado</a:t>
                      </a:r>
                      <a:r>
                        <a:rPr lang="es-CL" sz="11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NLT MAY 20, debe ingresar unidad previo cierre estructural en dique</a:t>
                      </a: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s-CL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SAGITARIO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L" sz="1100" dirty="0" smtClean="0"/>
                        <a:t>Visita RAYTHEON entre MAR 09 al 13. </a:t>
                      </a:r>
                      <a:endParaRPr lang="es-CL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FOCON 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(ICCS-6)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L" sz="1100" dirty="0" smtClean="0"/>
                        <a:t>En espera de cotización por</a:t>
                      </a:r>
                      <a:r>
                        <a:rPr lang="es-CL" sz="1100" baseline="0" dirty="0" smtClean="0"/>
                        <a:t> parte de ASMARTALC para definir empresa que tomará el proyecto.</a:t>
                      </a:r>
                      <a:r>
                        <a:rPr lang="es-CL" sz="1100" dirty="0" smtClean="0"/>
                        <a:t>  </a:t>
                      </a:r>
                      <a:endParaRPr lang="es-CL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VISION MASTER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L" sz="1100" dirty="0" smtClean="0"/>
                        <a:t>Radar</a:t>
                      </a:r>
                      <a:r>
                        <a:rPr lang="es-CL" sz="1100" baseline="0" dirty="0" smtClean="0"/>
                        <a:t> y consola en</a:t>
                      </a:r>
                      <a:r>
                        <a:rPr lang="es-CL" sz="1100" dirty="0" smtClean="0"/>
                        <a:t> dependencias de TALCABAS y en espera de compra de repuestos de implementación e interfaces.</a:t>
                      </a:r>
                      <a:endParaRPr lang="es-CL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272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684117" y="10324"/>
            <a:ext cx="7570787" cy="541338"/>
          </a:xfrm>
        </p:spPr>
        <p:txBody>
          <a:bodyPr>
            <a:normAutofit fontScale="90000"/>
          </a:bodyPr>
          <a:lstStyle/>
          <a:p>
            <a:pPr algn="l"/>
            <a:r>
              <a:rPr lang="es-CL" dirty="0" smtClean="0"/>
              <a:t>PROYECTO</a:t>
            </a:r>
            <a:endParaRPr lang="es-CL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157209"/>
              </p:ext>
            </p:extLst>
          </p:nvPr>
        </p:nvGraphicFramePr>
        <p:xfrm>
          <a:off x="684116" y="769268"/>
          <a:ext cx="7920332" cy="144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33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770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31800"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PROYECTO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 smtClean="0"/>
                        <a:t>OBSERVACIONES</a:t>
                      </a:r>
                      <a:endParaRPr lang="es-C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ES" sz="1200" dirty="0" smtClean="0"/>
                        <a:t>ESTRUCTURA</a:t>
                      </a:r>
                      <a:endParaRPr lang="es-C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s-CL" sz="11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INFOTEC Sancionado, ASMAR T. debe generar cotización.</a:t>
                      </a:r>
                      <a:endParaRPr lang="es-CL" sz="11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536575" lvl="1" indent="-536575" algn="just">
                        <a:buFont typeface="+mj-lt"/>
                        <a:buNone/>
                      </a:pPr>
                      <a:r>
                        <a:rPr lang="es-C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LÍNEA DE EJE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</a:t>
                      </a:r>
                      <a:r>
                        <a:rPr lang="es-CL" sz="11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especialista a cargo Línea de eje (C1 Navarro de baja).</a:t>
                      </a:r>
                      <a:endParaRPr lang="es-CL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1" indent="0" algn="just">
                        <a:buFont typeface="+mj-lt"/>
                        <a:buNone/>
                      </a:pPr>
                      <a:r>
                        <a:rPr lang="es-C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P.I.D.</a:t>
                      </a:r>
                      <a:endParaRPr lang="es-C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100" dirty="0" smtClean="0"/>
                        <a:t>Rutina de dique.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100" dirty="0" smtClean="0"/>
                        <a:t>Válvulas</a:t>
                      </a:r>
                      <a:r>
                        <a:rPr lang="es-CL" sz="1100" baseline="0" dirty="0" smtClean="0"/>
                        <a:t> de fondo.</a:t>
                      </a:r>
                      <a:endParaRPr lang="es-CL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83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stomShape 1"/>
          <p:cNvSpPr/>
          <p:nvPr/>
        </p:nvSpPr>
        <p:spPr>
          <a:xfrm>
            <a:off x="395536" y="2478550"/>
            <a:ext cx="8291264" cy="109902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113400" tIns="56520" rIns="113400" bIns="5652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3600" b="1" strike="noStrike" spc="-1" dirty="0" smtClean="0">
                <a:solidFill>
                  <a:srgbClr val="002060"/>
                </a:solidFill>
                <a:ea typeface="DejaVu Sans"/>
              </a:rPr>
              <a:t>FF 18 “ALMIRANTE RIVEROS”.</a:t>
            </a:r>
            <a:endParaRPr lang="es-CL" sz="3600" b="0" strike="noStrike" spc="-1" dirty="0"/>
          </a:p>
          <a:p>
            <a:pPr algn="ctr">
              <a:lnSpc>
                <a:spcPct val="100000"/>
              </a:lnSpc>
            </a:pPr>
            <a:r>
              <a:rPr lang="es-ES" sz="2800" spc="-1" dirty="0" smtClean="0">
                <a:solidFill>
                  <a:srgbClr val="002060"/>
                </a:solidFill>
              </a:rPr>
              <a:t>Dirección de Recuperación de Unidades de la Armada</a:t>
            </a:r>
            <a:endParaRPr lang="es-CL" sz="2800" b="0" strike="noStrike" spc="-1" dirty="0"/>
          </a:p>
        </p:txBody>
      </p:sp>
      <p:sp>
        <p:nvSpPr>
          <p:cNvPr id="5" name="CustomShape 2"/>
          <p:cNvSpPr/>
          <p:nvPr/>
        </p:nvSpPr>
        <p:spPr>
          <a:xfrm>
            <a:off x="6895586" y="4507007"/>
            <a:ext cx="2248414" cy="7987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es-CL" sz="1800" b="0" strike="noStrike" spc="-1" dirty="0"/>
          </a:p>
          <a:p>
            <a:r>
              <a:rPr lang="es-CL" sz="1400" b="1" strike="noStrike" spc="-1" dirty="0" smtClean="0">
                <a:solidFill>
                  <a:srgbClr val="002060"/>
                </a:solidFill>
                <a:ea typeface="DejaVu Sans"/>
              </a:rPr>
              <a:t>Talcahuano, marzo </a:t>
            </a:r>
            <a:r>
              <a:rPr lang="es-CL" sz="1400" b="1" spc="-1" dirty="0" smtClean="0">
                <a:solidFill>
                  <a:srgbClr val="002060"/>
                </a:solidFill>
                <a:ea typeface="DejaVu Sans"/>
              </a:rPr>
              <a:t>de 2026</a:t>
            </a:r>
            <a:r>
              <a:rPr lang="es-CL" sz="1400" b="1" spc="-1" dirty="0" smtClean="0">
                <a:solidFill>
                  <a:srgbClr val="002060"/>
                </a:solidFill>
              </a:rPr>
              <a:t>.</a:t>
            </a:r>
            <a:endParaRPr lang="es-CL" sz="1400" spc="-1" dirty="0">
              <a:solidFill>
                <a:srgbClr val="002060"/>
              </a:solidFill>
            </a:endParaRPr>
          </a:p>
          <a:p>
            <a:pPr>
              <a:lnSpc>
                <a:spcPct val="100000"/>
              </a:lnSpc>
            </a:pPr>
            <a:endParaRPr lang="es-CL" sz="1400" b="0" strike="noStrike" spc="-1" dirty="0">
              <a:solidFill>
                <a:srgbClr val="FF0000"/>
              </a:solidFill>
            </a:endParaRPr>
          </a:p>
        </p:txBody>
      </p:sp>
      <p:sp>
        <p:nvSpPr>
          <p:cNvPr id="6" name="CustomShape 3"/>
          <p:cNvSpPr/>
          <p:nvPr/>
        </p:nvSpPr>
        <p:spPr>
          <a:xfrm>
            <a:off x="3825053" y="5017740"/>
            <a:ext cx="1212480" cy="30632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s-CL" sz="1400" b="0" strike="noStrike" spc="-1" dirty="0">
                <a:solidFill>
                  <a:srgbClr val="C22138"/>
                </a:solidFill>
                <a:ea typeface="DejaVu Sans"/>
              </a:rPr>
              <a:t>RESERVADO</a:t>
            </a:r>
            <a:endParaRPr lang="es-CL" sz="1400" b="0" strike="noStrike" spc="-1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115" y="1110698"/>
            <a:ext cx="1520356" cy="1333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13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2724</TotalTime>
  <Words>2065</Words>
  <Application>Microsoft Office PowerPoint</Application>
  <PresentationFormat>Presentación en pantalla (16:10)</PresentationFormat>
  <Paragraphs>693</Paragraphs>
  <Slides>24</Slides>
  <Notes>5</Notes>
  <HiddenSlides>5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5" baseType="lpstr">
      <vt:lpstr>1_Tema de Office</vt:lpstr>
      <vt:lpstr>Presentación de PowerPoint</vt:lpstr>
      <vt:lpstr>TEMARIO</vt:lpstr>
      <vt:lpstr>DATOS GENERALES</vt:lpstr>
      <vt:lpstr>TEMARIO</vt:lpstr>
      <vt:lpstr>Presentación de PowerPoint</vt:lpstr>
      <vt:lpstr>Presentación de PowerPoint</vt:lpstr>
      <vt:lpstr>Presentación de PowerPoint</vt:lpstr>
      <vt:lpstr>TEMARIO</vt:lpstr>
      <vt:lpstr>MATERIAL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TEMARIO</vt:lpstr>
      <vt:lpstr>Presentación de PowerPoint</vt:lpstr>
      <vt:lpstr>PRESUPUESTO AFL 2026:</vt:lpstr>
      <vt:lpstr>TEMARIO</vt:lpstr>
      <vt:lpstr>PROYECTO</vt:lpstr>
      <vt:lpstr>PROYECTO</vt:lpstr>
      <vt:lpstr>PROYECTO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CF E. Lopez O.</dc:creator>
  <cp:lastModifiedBy>XO</cp:lastModifiedBy>
  <cp:revision>133</cp:revision>
  <dcterms:created xsi:type="dcterms:W3CDTF">2025-07-24T12:56:54Z</dcterms:created>
  <dcterms:modified xsi:type="dcterms:W3CDTF">2026-06-11T20:36:54Z</dcterms:modified>
</cp:coreProperties>
</file>