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63"/>
  </p:notesMasterIdLst>
  <p:handoutMasterIdLst>
    <p:handoutMasterId r:id="rId64"/>
  </p:handoutMasterIdLst>
  <p:sldIdLst>
    <p:sldId id="256" r:id="rId2"/>
    <p:sldId id="257" r:id="rId3"/>
    <p:sldId id="258" r:id="rId4"/>
    <p:sldId id="323" r:id="rId5"/>
    <p:sldId id="324" r:id="rId6"/>
    <p:sldId id="259" r:id="rId7"/>
    <p:sldId id="305" r:id="rId8"/>
    <p:sldId id="308" r:id="rId9"/>
    <p:sldId id="310" r:id="rId10"/>
    <p:sldId id="316" r:id="rId11"/>
    <p:sldId id="325" r:id="rId12"/>
    <p:sldId id="326" r:id="rId13"/>
    <p:sldId id="327" r:id="rId14"/>
    <p:sldId id="328" r:id="rId15"/>
    <p:sldId id="342" r:id="rId16"/>
    <p:sldId id="341" r:id="rId17"/>
    <p:sldId id="329" r:id="rId18"/>
    <p:sldId id="330" r:id="rId19"/>
    <p:sldId id="331" r:id="rId20"/>
    <p:sldId id="332" r:id="rId21"/>
    <p:sldId id="333" r:id="rId22"/>
    <p:sldId id="334" r:id="rId23"/>
    <p:sldId id="335" r:id="rId24"/>
    <p:sldId id="264" r:id="rId25"/>
    <p:sldId id="265" r:id="rId26"/>
    <p:sldId id="319" r:id="rId27"/>
    <p:sldId id="262" r:id="rId28"/>
    <p:sldId id="263" r:id="rId29"/>
    <p:sldId id="266" r:id="rId30"/>
    <p:sldId id="267" r:id="rId31"/>
    <p:sldId id="268" r:id="rId32"/>
    <p:sldId id="295" r:id="rId33"/>
    <p:sldId id="269" r:id="rId34"/>
    <p:sldId id="270" r:id="rId35"/>
    <p:sldId id="277" r:id="rId36"/>
    <p:sldId id="271" r:id="rId37"/>
    <p:sldId id="299" r:id="rId38"/>
    <p:sldId id="272" r:id="rId39"/>
    <p:sldId id="278" r:id="rId40"/>
    <p:sldId id="300" r:id="rId41"/>
    <p:sldId id="273" r:id="rId42"/>
    <p:sldId id="301" r:id="rId43"/>
    <p:sldId id="302" r:id="rId44"/>
    <p:sldId id="274" r:id="rId45"/>
    <p:sldId id="303" r:id="rId46"/>
    <p:sldId id="275" r:id="rId47"/>
    <p:sldId id="292" r:id="rId48"/>
    <p:sldId id="279" r:id="rId49"/>
    <p:sldId id="337" r:id="rId50"/>
    <p:sldId id="338" r:id="rId51"/>
    <p:sldId id="339" r:id="rId52"/>
    <p:sldId id="287" r:id="rId53"/>
    <p:sldId id="293" r:id="rId54"/>
    <p:sldId id="320" r:id="rId55"/>
    <p:sldId id="321" r:id="rId56"/>
    <p:sldId id="322" r:id="rId57"/>
    <p:sldId id="340" r:id="rId58"/>
    <p:sldId id="288" r:id="rId59"/>
    <p:sldId id="289" r:id="rId60"/>
    <p:sldId id="291" r:id="rId61"/>
    <p:sldId id="290" r:id="rId62"/>
  </p:sldIdLst>
  <p:sldSz cx="9144000" cy="6858000" type="screen4x3"/>
  <p:notesSz cx="7315200" cy="96012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474"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lvl1pPr>
          </a:lstStyle>
          <a:p>
            <a:endParaRPr lang="es-ES"/>
          </a:p>
        </p:txBody>
      </p:sp>
      <p:sp>
        <p:nvSpPr>
          <p:cNvPr id="105475" name="Rectangle 3"/>
          <p:cNvSpPr>
            <a:spLocks noGrp="1" noChangeArrowheads="1"/>
          </p:cNvSpPr>
          <p:nvPr>
            <p:ph type="dt" sz="quarter" idx="1"/>
          </p:nvPr>
        </p:nvSpPr>
        <p:spPr bwMode="auto">
          <a:xfrm>
            <a:off x="4143375"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lvl1pPr>
          </a:lstStyle>
          <a:p>
            <a:endParaRPr lang="es-ES"/>
          </a:p>
        </p:txBody>
      </p:sp>
      <p:sp>
        <p:nvSpPr>
          <p:cNvPr id="105476" name="Rectangle 4"/>
          <p:cNvSpPr>
            <a:spLocks noGrp="1" noChangeArrowheads="1"/>
          </p:cNvSpPr>
          <p:nvPr>
            <p:ph type="ftr" sz="quarter" idx="2"/>
          </p:nvPr>
        </p:nvSpPr>
        <p:spPr bwMode="auto">
          <a:xfrm>
            <a:off x="0"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lvl1pPr>
          </a:lstStyle>
          <a:p>
            <a:endParaRPr lang="es-ES"/>
          </a:p>
        </p:txBody>
      </p:sp>
      <p:sp>
        <p:nvSpPr>
          <p:cNvPr id="105477" name="Rectangle 5"/>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lvl1pPr>
          </a:lstStyle>
          <a:p>
            <a:fld id="{6A1F8D36-8195-49A4-8BCC-709282DB74D4}" type="slidenum">
              <a:rPr lang="es-ES"/>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lvl1pPr>
          </a:lstStyle>
          <a:p>
            <a:endParaRPr lang="es-ES"/>
          </a:p>
        </p:txBody>
      </p:sp>
      <p:sp>
        <p:nvSpPr>
          <p:cNvPr id="49155" name="Rectangle 3"/>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lvl1pPr>
          </a:lstStyle>
          <a:p>
            <a:endParaRPr lang="es-ES"/>
          </a:p>
        </p:txBody>
      </p:sp>
      <p:sp>
        <p:nvSpPr>
          <p:cNvPr id="491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p:spPr>
      </p:sp>
      <p:sp>
        <p:nvSpPr>
          <p:cNvPr id="49157" name="Rectangle 5"/>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9158" name="Rectangle 6"/>
          <p:cNvSpPr>
            <a:spLocks noGrp="1" noChangeArrowheads="1"/>
          </p:cNvSpPr>
          <p:nvPr>
            <p:ph type="ftr" sz="quarter" idx="4"/>
          </p:nvPr>
        </p:nvSpPr>
        <p:spPr bwMode="auto">
          <a:xfrm>
            <a:off x="0"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lvl1pPr>
          </a:lstStyle>
          <a:p>
            <a:endParaRPr lang="es-ES"/>
          </a:p>
        </p:txBody>
      </p:sp>
      <p:sp>
        <p:nvSpPr>
          <p:cNvPr id="49159" name="Rectangle 7"/>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lvl1pPr>
          </a:lstStyle>
          <a:p>
            <a:fld id="{039531E4-8C93-4948-AB88-A3D1F406774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170" name="Group 2"/>
          <p:cNvGrpSpPr>
            <a:grpSpLocks/>
          </p:cNvGrpSpPr>
          <p:nvPr/>
        </p:nvGrpSpPr>
        <p:grpSpPr bwMode="auto">
          <a:xfrm>
            <a:off x="0" y="0"/>
            <a:ext cx="5867400" cy="6858000"/>
            <a:chOff x="0" y="0"/>
            <a:chExt cx="3696" cy="4320"/>
          </a:xfrm>
        </p:grpSpPr>
        <p:sp>
          <p:nvSpPr>
            <p:cNvPr id="7171"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a:endParaRPr kumimoji="1" lang="es-ES" sz="2400">
                <a:latin typeface="Times New Roman" pitchFamily="18" charset="0"/>
              </a:endParaRPr>
            </a:p>
          </p:txBody>
        </p:sp>
        <p:sp>
          <p:nvSpPr>
            <p:cNvPr id="7172"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a:endParaRPr kumimoji="1" lang="es-ES" sz="2400">
                <a:latin typeface="Times New Roman" pitchFamily="18" charset="0"/>
              </a:endParaRPr>
            </a:p>
          </p:txBody>
        </p:sp>
      </p:grpSp>
      <p:grpSp>
        <p:nvGrpSpPr>
          <p:cNvPr id="7173" name="Group 5"/>
          <p:cNvGrpSpPr>
            <a:grpSpLocks/>
          </p:cNvGrpSpPr>
          <p:nvPr/>
        </p:nvGrpSpPr>
        <p:grpSpPr bwMode="auto">
          <a:xfrm>
            <a:off x="3632200" y="4889500"/>
            <a:ext cx="4876800" cy="319088"/>
            <a:chOff x="2288" y="3080"/>
            <a:chExt cx="3072" cy="201"/>
          </a:xfrm>
        </p:grpSpPr>
        <p:sp>
          <p:nvSpPr>
            <p:cNvPr id="7174"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endParaRPr lang="es-ES"/>
            </a:p>
          </p:txBody>
        </p:sp>
        <p:sp>
          <p:nvSpPr>
            <p:cNvPr id="7175"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endParaRPr lang="es-ES"/>
            </a:p>
          </p:txBody>
        </p:sp>
      </p:grpSp>
      <p:sp>
        <p:nvSpPr>
          <p:cNvPr id="7176"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es-ES"/>
              <a:t>Haga clic para modificar el estilo de subtítulo del patrón</a:t>
            </a:r>
          </a:p>
        </p:txBody>
      </p:sp>
      <p:sp>
        <p:nvSpPr>
          <p:cNvPr id="7177" name="Rectangle 9"/>
          <p:cNvSpPr>
            <a:spLocks noGrp="1" noChangeArrowheads="1"/>
          </p:cNvSpPr>
          <p:nvPr>
            <p:ph type="dt" sz="quarter" idx="2"/>
          </p:nvPr>
        </p:nvSpPr>
        <p:spPr/>
        <p:txBody>
          <a:bodyPr/>
          <a:lstStyle>
            <a:lvl1pPr>
              <a:defRPr>
                <a:solidFill>
                  <a:schemeClr val="bg1"/>
                </a:solidFill>
              </a:defRPr>
            </a:lvl1pPr>
          </a:lstStyle>
          <a:p>
            <a:endParaRPr lang="es-ES"/>
          </a:p>
        </p:txBody>
      </p:sp>
      <p:sp>
        <p:nvSpPr>
          <p:cNvPr id="7178" name="Rectangle 10"/>
          <p:cNvSpPr>
            <a:spLocks noGrp="1" noChangeArrowheads="1"/>
          </p:cNvSpPr>
          <p:nvPr>
            <p:ph type="ftr" sz="quarter" idx="3"/>
          </p:nvPr>
        </p:nvSpPr>
        <p:spPr/>
        <p:txBody>
          <a:bodyPr/>
          <a:lstStyle>
            <a:lvl1pPr algn="r">
              <a:defRPr/>
            </a:lvl1pPr>
          </a:lstStyle>
          <a:p>
            <a:endParaRPr lang="es-ES"/>
          </a:p>
        </p:txBody>
      </p:sp>
      <p:sp>
        <p:nvSpPr>
          <p:cNvPr id="7179" name="Rectangle 11"/>
          <p:cNvSpPr>
            <a:spLocks noGrp="1" noChangeArrowheads="1"/>
          </p:cNvSpPr>
          <p:nvPr>
            <p:ph type="sldNum" sz="quarter" idx="4"/>
          </p:nvPr>
        </p:nvSpPr>
        <p:spPr>
          <a:xfrm>
            <a:off x="76200" y="6248400"/>
            <a:ext cx="587375" cy="488950"/>
          </a:xfrm>
        </p:spPr>
        <p:txBody>
          <a:bodyPr anchorCtr="0"/>
          <a:lstStyle>
            <a:lvl1pPr>
              <a:defRPr/>
            </a:lvl1pPr>
          </a:lstStyle>
          <a:p>
            <a:fld id="{866B94A6-3E5C-40A2-B145-26A651FCE88F}" type="slidenum">
              <a:rPr lang="es-ES"/>
              <a:pPr/>
              <a:t>‹Nº›</a:t>
            </a:fld>
            <a:endParaRPr lang="es-ES"/>
          </a:p>
        </p:txBody>
      </p:sp>
      <p:sp>
        <p:nvSpPr>
          <p:cNvPr id="7180"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es-ES"/>
              <a:t>Haga clic para cambiar el estilo de título	</a:t>
            </a:r>
          </a:p>
        </p:txBody>
      </p:sp>
    </p:spTree>
  </p:cSld>
  <p:clrMapOvr>
    <a:masterClrMapping/>
  </p:clrMapOvr>
  <p:transition>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694EAB2-A9D6-41B6-AC09-E25F45ACBBB8}" type="slidenum">
              <a:rPr lang="es-ES"/>
              <a:pPr/>
              <a:t>‹Nº›</a:t>
            </a:fld>
            <a:endParaRPr lang="es-ES"/>
          </a:p>
        </p:txBody>
      </p:sp>
    </p:spTree>
  </p:cSld>
  <p:clrMapOvr>
    <a:masterClrMapping/>
  </p:clrMapOvr>
  <p:transition>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174AB31-17F7-4994-836E-D96E4E8086AA}" type="slidenum">
              <a:rPr lang="es-ES"/>
              <a:pPr/>
              <a:t>‹Nº›</a:t>
            </a:fld>
            <a:endParaRPr lang="es-ES"/>
          </a:p>
        </p:txBody>
      </p:sp>
    </p:spTree>
  </p:cSld>
  <p:clrMapOvr>
    <a:masterClrMapping/>
  </p:clrMapOvr>
  <p:transition>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54F963A-3704-4D4B-BF54-F1DAAAE35DDE}" type="slidenum">
              <a:rPr lang="es-ES"/>
              <a:pPr/>
              <a:t>‹Nº›</a:t>
            </a:fld>
            <a:endParaRPr lang="es-ES"/>
          </a:p>
        </p:txBody>
      </p:sp>
    </p:spTree>
  </p:cSld>
  <p:clrMapOvr>
    <a:masterClrMapping/>
  </p:clrMapOvr>
  <p:transition>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7502C42-AD7D-42A9-B631-945BD4A3FF3D}" type="slidenum">
              <a:rPr lang="es-ES"/>
              <a:pPr/>
              <a:t>‹Nº›</a:t>
            </a:fld>
            <a:endParaRPr lang="es-ES"/>
          </a:p>
        </p:txBody>
      </p:sp>
    </p:spTree>
  </p:cSld>
  <p:clrMapOvr>
    <a:masterClrMapping/>
  </p:clrMapOvr>
  <p:transition>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DE6B1297-796F-4A54-A7CC-0170C1D9DCA5}" type="slidenum">
              <a:rPr lang="es-ES"/>
              <a:pPr/>
              <a:t>‹Nº›</a:t>
            </a:fld>
            <a:endParaRPr lang="es-ES"/>
          </a:p>
        </p:txBody>
      </p:sp>
    </p:spTree>
  </p:cSld>
  <p:clrMapOvr>
    <a:masterClrMapping/>
  </p:clrMapOvr>
  <p:transition>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8F4D7DE9-74AA-48F6-9C27-73FD40238F1C}" type="slidenum">
              <a:rPr lang="es-ES"/>
              <a:pPr/>
              <a:t>‹Nº›</a:t>
            </a:fld>
            <a:endParaRPr lang="es-ES"/>
          </a:p>
        </p:txBody>
      </p:sp>
    </p:spTree>
  </p:cSld>
  <p:clrMapOvr>
    <a:masterClrMapping/>
  </p:clrMapOvr>
  <p:transition>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E32CB6C-FA9C-49EA-872F-D7A5FB0D3306}" type="slidenum">
              <a:rPr lang="es-ES"/>
              <a:pPr/>
              <a:t>‹Nº›</a:t>
            </a:fld>
            <a:endParaRPr lang="es-ES"/>
          </a:p>
        </p:txBody>
      </p:sp>
    </p:spTree>
  </p:cSld>
  <p:clrMapOvr>
    <a:masterClrMapping/>
  </p:clrMapOvr>
  <p:transition>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D2584AE-B49C-4483-93D6-DC83AF8F0C5E}" type="slidenum">
              <a:rPr lang="es-ES"/>
              <a:pPr/>
              <a:t>‹Nº›</a:t>
            </a:fld>
            <a:endParaRPr lang="es-ES"/>
          </a:p>
        </p:txBody>
      </p:sp>
    </p:spTree>
  </p:cSld>
  <p:clrMapOvr>
    <a:masterClrMapping/>
  </p:clrMapOvr>
  <p:transition>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6410D57-3A93-416E-BC85-EF263649AEA5}" type="slidenum">
              <a:rPr lang="es-ES"/>
              <a:pPr/>
              <a:t>‹Nº›</a:t>
            </a:fld>
            <a:endParaRPr lang="es-ES"/>
          </a:p>
        </p:txBody>
      </p:sp>
    </p:spTree>
  </p:cSld>
  <p:clrMapOvr>
    <a:masterClrMapping/>
  </p:clrMapOvr>
  <p:transition>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05600" y="762000"/>
            <a:ext cx="1981200" cy="532447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762000" y="762000"/>
            <a:ext cx="5791200" cy="532447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704BAC1-5E31-4036-AB7C-5B25E35120AC}" type="slidenum">
              <a:rPr lang="es-ES"/>
              <a:pPr/>
              <a:t>‹Nº›</a:t>
            </a:fld>
            <a:endParaRPr lang="es-ES"/>
          </a:p>
        </p:txBody>
      </p:sp>
    </p:spTree>
  </p:cSld>
  <p:clrMapOvr>
    <a:masterClrMapping/>
  </p:clrMapOvr>
  <p:transition>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762000" y="762000"/>
            <a:ext cx="7924800" cy="1143000"/>
          </a:xfrm>
        </p:spPr>
        <p:txBody>
          <a:bodyPr/>
          <a:lstStyle/>
          <a:p>
            <a:r>
              <a:rPr lang="es-ES" smtClean="0"/>
              <a:t>Haga clic para modificar el estilo de título del patrón</a:t>
            </a:r>
            <a:endParaRPr lang="es-ES"/>
          </a:p>
        </p:txBody>
      </p:sp>
      <p:sp>
        <p:nvSpPr>
          <p:cNvPr id="3" name="2 Marcador de tabla"/>
          <p:cNvSpPr>
            <a:spLocks noGrp="1"/>
          </p:cNvSpPr>
          <p:nvPr>
            <p:ph type="tbl" idx="1"/>
          </p:nvPr>
        </p:nvSpPr>
        <p:spPr>
          <a:xfrm>
            <a:off x="838200" y="2362200"/>
            <a:ext cx="7693025" cy="3724275"/>
          </a:xfrm>
        </p:spPr>
        <p:txBody>
          <a:bodyPr/>
          <a:lstStyle/>
          <a:p>
            <a:endParaRPr lang="es-ES"/>
          </a:p>
        </p:txBody>
      </p:sp>
      <p:sp>
        <p:nvSpPr>
          <p:cNvPr id="4" name="3 Marcador de fecha"/>
          <p:cNvSpPr>
            <a:spLocks noGrp="1"/>
          </p:cNvSpPr>
          <p:nvPr>
            <p:ph type="dt" sz="half" idx="10"/>
          </p:nvPr>
        </p:nvSpPr>
        <p:spPr>
          <a:xfrm>
            <a:off x="2438400" y="6248400"/>
            <a:ext cx="2130425" cy="474663"/>
          </a:xfrm>
        </p:spPr>
        <p:txBody>
          <a:bodyPr/>
          <a:lstStyle>
            <a:lvl1pPr>
              <a:defRPr/>
            </a:lvl1pPr>
          </a:lstStyle>
          <a:p>
            <a:endParaRPr lang="es-ES"/>
          </a:p>
        </p:txBody>
      </p:sp>
      <p:sp>
        <p:nvSpPr>
          <p:cNvPr id="5" name="4 Marcador de pie de página"/>
          <p:cNvSpPr>
            <a:spLocks noGrp="1"/>
          </p:cNvSpPr>
          <p:nvPr>
            <p:ph type="ftr" sz="quarter" idx="11"/>
          </p:nvPr>
        </p:nvSpPr>
        <p:spPr>
          <a:xfrm>
            <a:off x="5791200" y="6248400"/>
            <a:ext cx="2897188" cy="474663"/>
          </a:xfrm>
        </p:spPr>
        <p:txBody>
          <a:bodyPr/>
          <a:lstStyle>
            <a:lvl1pPr>
              <a:defRPr/>
            </a:lvl1pPr>
          </a:lstStyle>
          <a:p>
            <a:endParaRPr lang="es-ES"/>
          </a:p>
        </p:txBody>
      </p:sp>
      <p:sp>
        <p:nvSpPr>
          <p:cNvPr id="6" name="5 Marcador de número de diapositiva"/>
          <p:cNvSpPr>
            <a:spLocks noGrp="1"/>
          </p:cNvSpPr>
          <p:nvPr>
            <p:ph type="sldNum" sz="quarter" idx="12"/>
          </p:nvPr>
        </p:nvSpPr>
        <p:spPr>
          <a:xfrm>
            <a:off x="84138" y="6242050"/>
            <a:ext cx="587375" cy="488950"/>
          </a:xfrm>
        </p:spPr>
        <p:txBody>
          <a:bodyPr/>
          <a:lstStyle>
            <a:lvl1pPr>
              <a:defRPr/>
            </a:lvl1pPr>
          </a:lstStyle>
          <a:p>
            <a:fld id="{29C3955C-0F08-49F6-9F74-360ADDCB50BF}" type="slidenum">
              <a:rPr lang="es-ES"/>
              <a:pPr/>
              <a:t>‹Nº›</a:t>
            </a:fld>
            <a:endParaRPr lang="es-ES"/>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0" y="0"/>
            <a:ext cx="7620000" cy="6858000"/>
            <a:chOff x="0" y="0"/>
            <a:chExt cx="4800" cy="4320"/>
          </a:xfrm>
        </p:grpSpPr>
        <p:grpSp>
          <p:nvGrpSpPr>
            <p:cNvPr id="6147" name="Group 3"/>
            <p:cNvGrpSpPr>
              <a:grpSpLocks/>
            </p:cNvGrpSpPr>
            <p:nvPr userDrawn="1"/>
          </p:nvGrpSpPr>
          <p:grpSpPr bwMode="auto">
            <a:xfrm>
              <a:off x="0" y="0"/>
              <a:ext cx="2016" cy="4320"/>
              <a:chOff x="0" y="0"/>
              <a:chExt cx="2016" cy="4320"/>
            </a:xfrm>
          </p:grpSpPr>
          <p:sp>
            <p:nvSpPr>
              <p:cNvPr id="6148"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endParaRPr lang="es-ES"/>
              </a:p>
            </p:txBody>
          </p:sp>
          <p:sp>
            <p:nvSpPr>
              <p:cNvPr id="6149"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endParaRPr lang="es-ES"/>
              </a:p>
            </p:txBody>
          </p:sp>
        </p:grpSp>
        <p:grpSp>
          <p:nvGrpSpPr>
            <p:cNvPr id="6150" name="Group 6"/>
            <p:cNvGrpSpPr>
              <a:grpSpLocks/>
            </p:cNvGrpSpPr>
            <p:nvPr/>
          </p:nvGrpSpPr>
          <p:grpSpPr bwMode="auto">
            <a:xfrm>
              <a:off x="144" y="1248"/>
              <a:ext cx="4656" cy="201"/>
              <a:chOff x="144" y="1248"/>
              <a:chExt cx="4656" cy="201"/>
            </a:xfrm>
          </p:grpSpPr>
          <p:sp>
            <p:nvSpPr>
              <p:cNvPr id="6151"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endParaRPr lang="es-ES"/>
              </a:p>
            </p:txBody>
          </p:sp>
          <p:sp>
            <p:nvSpPr>
              <p:cNvPr id="6152"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endParaRPr lang="es-ES"/>
              </a:p>
            </p:txBody>
          </p:sp>
        </p:grpSp>
      </p:grpSp>
      <p:sp>
        <p:nvSpPr>
          <p:cNvPr id="6153"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a:effectLst/>
        </p:spPr>
        <p:txBody>
          <a:bodyPr vert="horz" wrap="square" lIns="91440" tIns="45720" rIns="91440" bIns="45720" numCol="1" anchor="b" anchorCtr="0" compatLnSpc="1">
            <a:prstTxWarp prst="textNoShape">
              <a:avLst/>
            </a:prstTxWarp>
          </a:bodyPr>
          <a:lstStyle/>
          <a:p>
            <a:pPr lvl="0"/>
            <a:r>
              <a:rPr lang="es-ES" smtClean="0"/>
              <a:t>Haga clic para cambiar el estilo de título	</a:t>
            </a:r>
          </a:p>
        </p:txBody>
      </p:sp>
      <p:sp>
        <p:nvSpPr>
          <p:cNvPr id="6154"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155"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vl1pPr>
          </a:lstStyle>
          <a:p>
            <a:endParaRPr lang="es-ES"/>
          </a:p>
        </p:txBody>
      </p:sp>
      <p:sp>
        <p:nvSpPr>
          <p:cNvPr id="6156"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vl1pPr>
          </a:lstStyle>
          <a:p>
            <a:endParaRPr lang="es-ES"/>
          </a:p>
        </p:txBody>
      </p:sp>
      <p:sp>
        <p:nvSpPr>
          <p:cNvPr id="6157"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defRPr sz="2600" b="1">
                <a:solidFill>
                  <a:schemeClr val="bg1"/>
                </a:solidFill>
              </a:defRPr>
            </a:lvl1pPr>
          </a:lstStyle>
          <a:p>
            <a:fld id="{303E8852-2640-46FB-B6BB-F2C95515E0D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ransition>
    <p:zoom dir="in"/>
  </p:transition>
  <p:hf hdr="0" ftr="0" dt="0"/>
  <p:txStyles>
    <p:titleStyle>
      <a:lvl1pPr algn="l" rtl="0" fontAlgn="base">
        <a:lnSpc>
          <a:spcPct val="90000"/>
        </a:lnSpc>
        <a:spcBef>
          <a:spcPct val="0"/>
        </a:spcBef>
        <a:spcAft>
          <a:spcPct val="0"/>
        </a:spcAft>
        <a:defRPr sz="3600" b="1">
          <a:solidFill>
            <a:schemeClr val="tx2"/>
          </a:solidFill>
          <a:latin typeface="+mj-lt"/>
          <a:ea typeface="+mj-ea"/>
          <a:cs typeface="+mj-cs"/>
        </a:defRPr>
      </a:lvl1pPr>
      <a:lvl2pPr algn="l" rtl="0" fontAlgn="base">
        <a:lnSpc>
          <a:spcPct val="90000"/>
        </a:lnSpc>
        <a:spcBef>
          <a:spcPct val="0"/>
        </a:spcBef>
        <a:spcAft>
          <a:spcPct val="0"/>
        </a:spcAft>
        <a:defRPr sz="3600" b="1">
          <a:solidFill>
            <a:schemeClr val="tx2"/>
          </a:solidFill>
          <a:latin typeface="Arial" charset="0"/>
          <a:cs typeface="Arial" charset="0"/>
        </a:defRPr>
      </a:lvl2pPr>
      <a:lvl3pPr algn="l" rtl="0" fontAlgn="base">
        <a:lnSpc>
          <a:spcPct val="90000"/>
        </a:lnSpc>
        <a:spcBef>
          <a:spcPct val="0"/>
        </a:spcBef>
        <a:spcAft>
          <a:spcPct val="0"/>
        </a:spcAft>
        <a:defRPr sz="3600" b="1">
          <a:solidFill>
            <a:schemeClr val="tx2"/>
          </a:solidFill>
          <a:latin typeface="Arial" charset="0"/>
          <a:cs typeface="Arial" charset="0"/>
        </a:defRPr>
      </a:lvl3pPr>
      <a:lvl4pPr algn="l" rtl="0" fontAlgn="base">
        <a:lnSpc>
          <a:spcPct val="90000"/>
        </a:lnSpc>
        <a:spcBef>
          <a:spcPct val="0"/>
        </a:spcBef>
        <a:spcAft>
          <a:spcPct val="0"/>
        </a:spcAft>
        <a:defRPr sz="3600" b="1">
          <a:solidFill>
            <a:schemeClr val="tx2"/>
          </a:solidFill>
          <a:latin typeface="Arial" charset="0"/>
          <a:cs typeface="Arial" charset="0"/>
        </a:defRPr>
      </a:lvl4pPr>
      <a:lvl5pPr algn="l" rtl="0" fontAlgn="base">
        <a:lnSpc>
          <a:spcPct val="90000"/>
        </a:lnSpc>
        <a:spcBef>
          <a:spcPct val="0"/>
        </a:spcBef>
        <a:spcAft>
          <a:spcPct val="0"/>
        </a:spcAft>
        <a:defRPr sz="3600" b="1">
          <a:solidFill>
            <a:schemeClr val="tx2"/>
          </a:solidFill>
          <a:latin typeface="Arial" charset="0"/>
          <a:cs typeface="Arial" charset="0"/>
        </a:defRPr>
      </a:lvl5pPr>
      <a:lvl6pPr marL="457200" algn="l" rtl="0" fontAlgn="base">
        <a:lnSpc>
          <a:spcPct val="90000"/>
        </a:lnSpc>
        <a:spcBef>
          <a:spcPct val="0"/>
        </a:spcBef>
        <a:spcAft>
          <a:spcPct val="0"/>
        </a:spcAft>
        <a:defRPr sz="3600" b="1">
          <a:solidFill>
            <a:schemeClr val="tx2"/>
          </a:solidFill>
          <a:latin typeface="Arial" charset="0"/>
          <a:cs typeface="Arial" charset="0"/>
        </a:defRPr>
      </a:lvl6pPr>
      <a:lvl7pPr marL="914400" algn="l" rtl="0" fontAlgn="base">
        <a:lnSpc>
          <a:spcPct val="90000"/>
        </a:lnSpc>
        <a:spcBef>
          <a:spcPct val="0"/>
        </a:spcBef>
        <a:spcAft>
          <a:spcPct val="0"/>
        </a:spcAft>
        <a:defRPr sz="3600" b="1">
          <a:solidFill>
            <a:schemeClr val="tx2"/>
          </a:solidFill>
          <a:latin typeface="Arial" charset="0"/>
          <a:cs typeface="Arial" charset="0"/>
        </a:defRPr>
      </a:lvl7pPr>
      <a:lvl8pPr marL="1371600" algn="l" rtl="0" fontAlgn="base">
        <a:lnSpc>
          <a:spcPct val="90000"/>
        </a:lnSpc>
        <a:spcBef>
          <a:spcPct val="0"/>
        </a:spcBef>
        <a:spcAft>
          <a:spcPct val="0"/>
        </a:spcAft>
        <a:defRPr sz="3600" b="1">
          <a:solidFill>
            <a:schemeClr val="tx2"/>
          </a:solidFill>
          <a:latin typeface="Arial" charset="0"/>
          <a:cs typeface="Arial" charset="0"/>
        </a:defRPr>
      </a:lvl8pPr>
      <a:lvl9pPr marL="1828800" algn="l" rtl="0" fontAlgn="base">
        <a:lnSpc>
          <a:spcPct val="90000"/>
        </a:lnSpc>
        <a:spcBef>
          <a:spcPct val="0"/>
        </a:spcBef>
        <a:spcAft>
          <a:spcPct val="0"/>
        </a:spcAft>
        <a:defRPr sz="3600" b="1">
          <a:solidFill>
            <a:schemeClr val="tx2"/>
          </a:solidFill>
          <a:latin typeface="Arial" charset="0"/>
          <a:cs typeface="Arial" charset="0"/>
        </a:defRPr>
      </a:lvl9pPr>
    </p:titleStyle>
    <p:bodyStyle>
      <a:lvl1pPr marL="342900" indent="-342900" algn="l" rtl="0" fontAlgn="base">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75000"/>
        <a:buChar char="–"/>
        <a:defRPr sz="2400">
          <a:solidFill>
            <a:schemeClr val="tx1"/>
          </a:solidFill>
          <a:latin typeface="+mn-lt"/>
          <a:cs typeface="+mn-cs"/>
        </a:defRPr>
      </a:lvl2pPr>
      <a:lvl3pPr marL="1143000" indent="-228600" algn="l" rtl="0" fontAlgn="base">
        <a:spcBef>
          <a:spcPct val="20000"/>
        </a:spcBef>
        <a:spcAft>
          <a:spcPct val="0"/>
        </a:spcAft>
        <a:buClr>
          <a:schemeClr val="tx1"/>
        </a:buClr>
        <a:buSzPct val="75000"/>
        <a:buFont typeface="Wingdings" pitchFamily="2" charset="2"/>
        <a:buChar char="l"/>
        <a:defRPr sz="2000">
          <a:solidFill>
            <a:schemeClr val="tx1"/>
          </a:solidFill>
          <a:latin typeface="+mn-lt"/>
          <a:cs typeface="+mn-cs"/>
        </a:defRPr>
      </a:lvl3pPr>
      <a:lvl4pPr marL="1600200" indent="-228600" algn="l" rtl="0" fontAlgn="base">
        <a:spcBef>
          <a:spcPct val="20000"/>
        </a:spcBef>
        <a:spcAft>
          <a:spcPct val="0"/>
        </a:spcAft>
        <a:buClr>
          <a:schemeClr val="tx1"/>
        </a:buClr>
        <a:buSzPct val="80000"/>
        <a:buChar char="–"/>
        <a:defRPr>
          <a:solidFill>
            <a:schemeClr val="tx1"/>
          </a:solidFill>
          <a:latin typeface="+mn-lt"/>
          <a:cs typeface="+mn-cs"/>
        </a:defRPr>
      </a:lvl4pPr>
      <a:lvl5pPr marL="20574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images.google.cl/imgres?imgurl=http://www.oph.fi/etalukio/espanja/kurssi4/3_conoces_hispanoamerica/Bandera_de_Chile.jpg&amp;imgrefurl=http://www.es.5wk.com/viewtopic.php?f=4&amp;t=91277&amp;start=20&amp;h=369&amp;w=336&amp;sz=16&amp;hl=es&amp;start=1&amp;tbnid=oUiTGpSnajPPxM:&amp;tbnh=122&amp;tbnw=111&amp;prev=/images?q=bandera+de+chile&amp;gbv=2&amp;svnum=10&amp;hl=es&amp;sa=G"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ucentral.cl/paginacentral/fotografias_contenido/banda_presidencial.jp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anticomunismo.8m.com/junta-militare73.jpg"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images.google.cl/imgres?imgurl=http://clacsec.lima.icao.int/Reuniones/2010/CE78/Convocatoria/LogoLA/Escudo_de_Chile.jpg&amp;imgrefurl=http://clacsec.lima.icao.int/Reuniones/2010/CE78/Convocatoria/conv78.htm&amp;usg=__qUBCluCMcrWNPyFDVJkoCscnOIA=&amp;h=298&amp;w=386&amp;sz=40&amp;hl=es&amp;start=2&amp;um=1&amp;itbs=1&amp;tbnid=WMaNDq2-IRRYYM:&amp;tbnh=95&amp;tbnw=123&amp;prev=/images?q=escudo&amp;um=1&amp;hl=es&amp;sa=N&amp;tbs=isch:1"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upload.wikimedia.org/wikipedia/commons/1/15/C%C2%B0.jpg" TargetMode="Externa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6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teletrece.canal13.cl/html/11Chile/Gobiernom/index.html%5b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1042988" y="0"/>
            <a:ext cx="4814887" cy="1006475"/>
          </a:xfrm>
          <a:prstGeom prst="rect">
            <a:avLst/>
          </a:prstGeom>
          <a:solidFill>
            <a:schemeClr val="accent2"/>
          </a:solidFill>
          <a:ln w="9525">
            <a:noFill/>
            <a:miter lim="800000"/>
            <a:headEnd/>
            <a:tailEnd/>
          </a:ln>
          <a:effectLst/>
        </p:spPr>
        <p:txBody>
          <a:bodyPr wrap="none">
            <a:spAutoFit/>
          </a:bodyPr>
          <a:lstStyle/>
          <a:p>
            <a:r>
              <a:rPr lang="es-CL" sz="2000" b="1" dirty="0">
                <a:latin typeface="Verdana" pitchFamily="34" charset="0"/>
              </a:rPr>
              <a:t>ESCUELA NAVAL ARTURO PRAT</a:t>
            </a:r>
          </a:p>
          <a:p>
            <a:r>
              <a:rPr lang="es-CL" sz="2000" b="1" dirty="0">
                <a:latin typeface="Verdana" pitchFamily="34" charset="0"/>
              </a:rPr>
              <a:t>CÁTEDRA DE HISTORIA</a:t>
            </a:r>
          </a:p>
          <a:p>
            <a:r>
              <a:rPr lang="es-CL" sz="2000" b="1" dirty="0">
                <a:latin typeface="Verdana" pitchFamily="34" charset="0"/>
              </a:rPr>
              <a:t>ANÁLISIS REALIDAD NAC E INT.</a:t>
            </a:r>
            <a:endParaRPr lang="es-ES" sz="2000" b="1" dirty="0">
              <a:latin typeface="Verdana" pitchFamily="34" charset="0"/>
            </a:endParaRPr>
          </a:p>
        </p:txBody>
      </p:sp>
      <p:pic>
        <p:nvPicPr>
          <p:cNvPr id="2054" name="Picture 6" descr="Bandera_de_Chile">
            <a:hlinkClick r:id="rId2"/>
          </p:cNvPr>
          <p:cNvPicPr>
            <a:picLocks noChangeAspect="1" noChangeArrowheads="1"/>
          </p:cNvPicPr>
          <p:nvPr/>
        </p:nvPicPr>
        <p:blipFill>
          <a:blip r:embed="rId3"/>
          <a:srcRect/>
          <a:stretch>
            <a:fillRect/>
          </a:stretch>
        </p:blipFill>
        <p:spPr bwMode="auto">
          <a:xfrm>
            <a:off x="7524750" y="188913"/>
            <a:ext cx="1350963" cy="1484312"/>
          </a:xfrm>
          <a:prstGeom prst="rect">
            <a:avLst/>
          </a:prstGeom>
          <a:noFill/>
        </p:spPr>
      </p:pic>
      <p:sp>
        <p:nvSpPr>
          <p:cNvPr id="2055" name="Rectangle 7"/>
          <p:cNvSpPr>
            <a:spLocks noGrp="1" noChangeArrowheads="1"/>
          </p:cNvSpPr>
          <p:nvPr>
            <p:ph type="ctrTitle"/>
          </p:nvPr>
        </p:nvSpPr>
        <p:spPr>
          <a:xfrm>
            <a:off x="684213" y="1125538"/>
            <a:ext cx="8208962" cy="1905000"/>
          </a:xfrm>
          <a:prstGeom prst="rect">
            <a:avLst/>
          </a:prstGeom>
          <a:noFill/>
          <a:ln/>
        </p:spPr>
        <p:txBody>
          <a:bodyPr/>
          <a:lstStyle/>
          <a:p>
            <a:r>
              <a:rPr lang="es-CL" sz="3200" dirty="0"/>
              <a:t>UNIDAD TEMÁTICA N° 2</a:t>
            </a:r>
            <a:br>
              <a:rPr lang="es-CL" sz="3200" dirty="0"/>
            </a:br>
            <a:r>
              <a:rPr lang="es-CL" sz="2400" dirty="0"/>
              <a:t>NUEVO ORDEN INSTITUCIONAL</a:t>
            </a:r>
            <a:endParaRPr lang="es-ES" sz="2400" dirty="0"/>
          </a:p>
        </p:txBody>
      </p:sp>
      <p:sp>
        <p:nvSpPr>
          <p:cNvPr id="2056" name="Rectangle 8"/>
          <p:cNvSpPr>
            <a:spLocks noGrp="1" noChangeArrowheads="1"/>
          </p:cNvSpPr>
          <p:nvPr>
            <p:ph type="subTitle" idx="1"/>
          </p:nvPr>
        </p:nvSpPr>
        <p:spPr>
          <a:xfrm>
            <a:off x="5076825" y="6021388"/>
            <a:ext cx="4394200" cy="431800"/>
          </a:xfrm>
          <a:noFill/>
          <a:ln/>
        </p:spPr>
        <p:txBody>
          <a:bodyPr/>
          <a:lstStyle/>
          <a:p>
            <a:pPr algn="ctr"/>
            <a:r>
              <a:rPr lang="es-CL" sz="1800" b="1" dirty="0"/>
              <a:t>B. RAMÍREZ T.</a:t>
            </a:r>
          </a:p>
        </p:txBody>
      </p:sp>
      <p:pic>
        <p:nvPicPr>
          <p:cNvPr id="2058" name="Picture 10" descr="ESCUDO ESNAVAL"/>
          <p:cNvPicPr>
            <a:picLocks noChangeAspect="1" noChangeArrowheads="1"/>
          </p:cNvPicPr>
          <p:nvPr/>
        </p:nvPicPr>
        <p:blipFill>
          <a:blip r:embed="rId4">
            <a:clrChange>
              <a:clrFrom>
                <a:srgbClr val="FFFFFF"/>
              </a:clrFrom>
              <a:clrTo>
                <a:srgbClr val="FFFFFF">
                  <a:alpha val="0"/>
                </a:srgbClr>
              </a:clrTo>
            </a:clrChange>
          </a:blip>
          <a:srcRect l="16730" t="16605" r="16730" b="16605"/>
          <a:stretch>
            <a:fillRect/>
          </a:stretch>
        </p:blipFill>
        <p:spPr bwMode="auto">
          <a:xfrm>
            <a:off x="0" y="0"/>
            <a:ext cx="946150" cy="1008063"/>
          </a:xfrm>
          <a:prstGeom prst="rect">
            <a:avLst/>
          </a:prstGeom>
          <a:noFill/>
          <a:ln w="9525">
            <a:noFill/>
            <a:miter lim="800000"/>
            <a:headEnd/>
            <a:tailEnd/>
          </a:ln>
        </p:spPr>
      </p:pic>
      <p:pic>
        <p:nvPicPr>
          <p:cNvPr id="2059" name="Picture 11" descr="junta_militar1"/>
          <p:cNvPicPr>
            <a:picLocks noChangeAspect="1" noChangeArrowheads="1"/>
          </p:cNvPicPr>
          <p:nvPr/>
        </p:nvPicPr>
        <p:blipFill>
          <a:blip r:embed="rId5"/>
          <a:srcRect/>
          <a:stretch>
            <a:fillRect/>
          </a:stretch>
        </p:blipFill>
        <p:spPr bwMode="auto">
          <a:xfrm>
            <a:off x="539750" y="4005263"/>
            <a:ext cx="2879725" cy="2162175"/>
          </a:xfrm>
          <a:prstGeom prst="rect">
            <a:avLst/>
          </a:prstGeom>
          <a:noFill/>
        </p:spPr>
      </p:pic>
    </p:spTree>
  </p:cSld>
  <p:clrMapOvr>
    <a:masterClrMapping/>
  </p:clrMapOvr>
  <p:transition>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B515522C-724F-481C-BCEE-075527EC4328}" type="slidenum">
              <a:rPr lang="es-ES"/>
              <a:pPr/>
              <a:t>2</a:t>
            </a:fld>
            <a:endParaRPr lang="es-ES" dirty="0"/>
          </a:p>
        </p:txBody>
      </p:sp>
      <p:sp>
        <p:nvSpPr>
          <p:cNvPr id="8194" name="AutoShape 2"/>
          <p:cNvSpPr>
            <a:spLocks noGrp="1" noChangeArrowheads="1"/>
          </p:cNvSpPr>
          <p:nvPr>
            <p:ph type="title"/>
          </p:nvPr>
        </p:nvSpPr>
        <p:spPr>
          <a:xfrm>
            <a:off x="611188" y="836613"/>
            <a:ext cx="7924800" cy="866775"/>
          </a:xfrm>
        </p:spPr>
        <p:txBody>
          <a:bodyPr/>
          <a:lstStyle/>
          <a:p>
            <a:r>
              <a:rPr lang="es-CL" dirty="0"/>
              <a:t>NUEVO ORDEN INSTITUCIONAL</a:t>
            </a:r>
            <a:endParaRPr lang="es-ES" dirty="0"/>
          </a:p>
        </p:txBody>
      </p:sp>
      <p:sp>
        <p:nvSpPr>
          <p:cNvPr id="8195" name="Rectangle 3"/>
          <p:cNvSpPr>
            <a:spLocks noGrp="1" noChangeArrowheads="1"/>
          </p:cNvSpPr>
          <p:nvPr>
            <p:ph type="body" idx="1"/>
          </p:nvPr>
        </p:nvSpPr>
        <p:spPr>
          <a:xfrm>
            <a:off x="971550" y="2781300"/>
            <a:ext cx="7704138" cy="3724275"/>
          </a:xfrm>
        </p:spPr>
        <p:txBody>
          <a:bodyPr/>
          <a:lstStyle/>
          <a:p>
            <a:pPr marL="628650" indent="-628650" algn="just">
              <a:buFont typeface="Wingdings" pitchFamily="2" charset="2"/>
              <a:buNone/>
            </a:pPr>
            <a:endParaRPr lang="es-CL" b="1" dirty="0"/>
          </a:p>
          <a:p>
            <a:pPr marL="628650" indent="-628650" algn="just">
              <a:buFont typeface="Wingdings" pitchFamily="2" charset="2"/>
              <a:buNone/>
            </a:pPr>
            <a:r>
              <a:rPr lang="es-CL" dirty="0"/>
              <a:t>a.-	La Junta Militar en el Gobierno.</a:t>
            </a:r>
          </a:p>
          <a:p>
            <a:pPr marL="628650" indent="-628650" algn="just">
              <a:buFont typeface="Wingdings" pitchFamily="2" charset="2"/>
              <a:buNone/>
            </a:pPr>
            <a:r>
              <a:rPr lang="es-CL" dirty="0"/>
              <a:t>b.-	Pensamiento y Acciones de la Junta de  Gobierno.</a:t>
            </a:r>
          </a:p>
          <a:p>
            <a:pPr marL="628650" indent="-628650" algn="just">
              <a:buFont typeface="Wingdings" pitchFamily="2" charset="2"/>
              <a:buNone/>
            </a:pPr>
            <a:r>
              <a:rPr lang="es-CL" dirty="0"/>
              <a:t>c.-	La Presidencia de A. Pinochet U.</a:t>
            </a:r>
          </a:p>
          <a:p>
            <a:pPr marL="628650" indent="-628650" algn="just"/>
            <a:endParaRPr lang="es-ES" dirty="0"/>
          </a:p>
        </p:txBody>
      </p:sp>
      <p:pic>
        <p:nvPicPr>
          <p:cNvPr id="8196" name="Picture 4" descr="LIBRO%20DE%20VISITAS"/>
          <p:cNvPicPr>
            <a:picLocks noChangeAspect="1" noChangeArrowheads="1"/>
          </p:cNvPicPr>
          <p:nvPr/>
        </p:nvPicPr>
        <p:blipFill>
          <a:blip r:embed="rId2"/>
          <a:srcRect/>
          <a:stretch>
            <a:fillRect/>
          </a:stretch>
        </p:blipFill>
        <p:spPr bwMode="auto">
          <a:xfrm>
            <a:off x="7812088" y="260350"/>
            <a:ext cx="1101725" cy="1220788"/>
          </a:xfrm>
          <a:prstGeom prst="rect">
            <a:avLst/>
          </a:prstGeom>
          <a:noFill/>
        </p:spPr>
      </p:pic>
    </p:spTree>
  </p:cSld>
  <p:clrMapOvr>
    <a:masterClrMapping/>
  </p:clrMapOvr>
  <p:transition>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BEB9611B-D8D4-4191-8976-47D12AF12227}" type="slidenum">
              <a:rPr lang="es-ES"/>
              <a:pPr/>
              <a:t>3</a:t>
            </a:fld>
            <a:endParaRPr lang="es-ES" dirty="0"/>
          </a:p>
        </p:txBody>
      </p:sp>
      <p:sp>
        <p:nvSpPr>
          <p:cNvPr id="9218" name="AutoShape 2"/>
          <p:cNvSpPr>
            <a:spLocks noGrp="1" noChangeArrowheads="1"/>
          </p:cNvSpPr>
          <p:nvPr>
            <p:ph type="title"/>
          </p:nvPr>
        </p:nvSpPr>
        <p:spPr>
          <a:xfrm>
            <a:off x="900113" y="765175"/>
            <a:ext cx="4602162" cy="795338"/>
          </a:xfrm>
        </p:spPr>
        <p:txBody>
          <a:bodyPr/>
          <a:lstStyle/>
          <a:p>
            <a:r>
              <a:rPr lang="es-CL" dirty="0"/>
              <a:t>OBJETIVO</a:t>
            </a:r>
            <a:endParaRPr lang="es-ES" dirty="0"/>
          </a:p>
        </p:txBody>
      </p:sp>
      <p:sp>
        <p:nvSpPr>
          <p:cNvPr id="9219" name="Rectangle 3"/>
          <p:cNvSpPr>
            <a:spLocks noGrp="1" noChangeArrowheads="1"/>
          </p:cNvSpPr>
          <p:nvPr>
            <p:ph type="body" idx="1"/>
          </p:nvPr>
        </p:nvSpPr>
        <p:spPr>
          <a:xfrm>
            <a:off x="900113" y="3133725"/>
            <a:ext cx="7704137" cy="3724275"/>
          </a:xfrm>
        </p:spPr>
        <p:txBody>
          <a:bodyPr/>
          <a:lstStyle/>
          <a:p>
            <a:pPr algn="just"/>
            <a:r>
              <a:rPr lang="es-CL" dirty="0"/>
              <a:t>Determinar los aportes y desaciertos más relevantes, realizados  en los planos político, económico, social, cultural y territorial del Gobierno Militar en Chile a fines del XX. </a:t>
            </a:r>
          </a:p>
          <a:p>
            <a:endParaRPr lang="es-ES" dirty="0"/>
          </a:p>
        </p:txBody>
      </p:sp>
      <p:pic>
        <p:nvPicPr>
          <p:cNvPr id="9220" name="Picture 4" descr="objetivo"/>
          <p:cNvPicPr>
            <a:picLocks noChangeAspect="1" noChangeArrowheads="1"/>
          </p:cNvPicPr>
          <p:nvPr/>
        </p:nvPicPr>
        <p:blipFill>
          <a:blip r:embed="rId2"/>
          <a:srcRect/>
          <a:stretch>
            <a:fillRect/>
          </a:stretch>
        </p:blipFill>
        <p:spPr bwMode="auto">
          <a:xfrm>
            <a:off x="6877050" y="549275"/>
            <a:ext cx="1751013" cy="1147763"/>
          </a:xfrm>
          <a:prstGeom prst="rect">
            <a:avLst/>
          </a:prstGeom>
          <a:noFill/>
        </p:spPr>
      </p:pic>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DDFC49AB-59C1-4114-8FB5-2CFB6C8FFAFA}" type="slidenum">
              <a:rPr lang="es-ES"/>
              <a:pPr/>
              <a:t>4</a:t>
            </a:fld>
            <a:endParaRPr lang="es-ES" dirty="0"/>
          </a:p>
        </p:txBody>
      </p:sp>
      <p:sp>
        <p:nvSpPr>
          <p:cNvPr id="81922" name="AutoShape 2"/>
          <p:cNvSpPr>
            <a:spLocks noGrp="1" noChangeArrowheads="1"/>
          </p:cNvSpPr>
          <p:nvPr>
            <p:ph type="title"/>
          </p:nvPr>
        </p:nvSpPr>
        <p:spPr>
          <a:xfrm>
            <a:off x="762000" y="762000"/>
            <a:ext cx="8131175" cy="795338"/>
          </a:xfrm>
        </p:spPr>
        <p:txBody>
          <a:bodyPr/>
          <a:lstStyle/>
          <a:p>
            <a:r>
              <a:rPr lang="es-CL" sz="2800" dirty="0"/>
              <a:t>¿POR QUÉ LA INTERVENCIÓN MILITAR?</a:t>
            </a:r>
            <a:endParaRPr lang="es-ES" sz="2800" dirty="0"/>
          </a:p>
        </p:txBody>
      </p:sp>
      <p:sp>
        <p:nvSpPr>
          <p:cNvPr id="81923" name="Rectangle 3"/>
          <p:cNvSpPr>
            <a:spLocks noGrp="1" noChangeArrowheads="1"/>
          </p:cNvSpPr>
          <p:nvPr>
            <p:ph type="body" idx="1"/>
          </p:nvPr>
        </p:nvSpPr>
        <p:spPr>
          <a:xfrm>
            <a:off x="838200" y="2362200"/>
            <a:ext cx="7981950" cy="4495800"/>
          </a:xfrm>
        </p:spPr>
        <p:txBody>
          <a:bodyPr/>
          <a:lstStyle/>
          <a:p>
            <a:pPr algn="just">
              <a:lnSpc>
                <a:spcPct val="80000"/>
              </a:lnSpc>
              <a:buFont typeface="Wingdings" pitchFamily="2" charset="2"/>
              <a:buNone/>
            </a:pPr>
            <a:r>
              <a:rPr lang="es-CL" sz="1800" dirty="0"/>
              <a:t>Por el fracaso del Gobierno de Allende y la Unidad Popular, puesto que: </a:t>
            </a:r>
          </a:p>
          <a:p>
            <a:pPr algn="just">
              <a:lnSpc>
                <a:spcPct val="80000"/>
              </a:lnSpc>
            </a:pPr>
            <a:endParaRPr lang="es-CL" sz="1800" dirty="0"/>
          </a:p>
          <a:p>
            <a:pPr algn="just">
              <a:lnSpc>
                <a:spcPct val="80000"/>
              </a:lnSpc>
            </a:pPr>
            <a:r>
              <a:rPr lang="es-CL" sz="1800" dirty="0"/>
              <a:t>El gobierno de Allende tuvo conflictos que afectaron uno de los valores más preciados por los militares, el orden “institucional”:</a:t>
            </a:r>
          </a:p>
          <a:p>
            <a:pPr lvl="1" algn="just">
              <a:lnSpc>
                <a:spcPct val="80000"/>
              </a:lnSpc>
            </a:pPr>
            <a:r>
              <a:rPr lang="es-CL" sz="1600" dirty="0"/>
              <a:t>caos ambiental</a:t>
            </a:r>
          </a:p>
          <a:p>
            <a:pPr lvl="1" algn="just">
              <a:lnSpc>
                <a:spcPct val="80000"/>
              </a:lnSpc>
            </a:pPr>
            <a:r>
              <a:rPr lang="es-CL" sz="1600" dirty="0"/>
              <a:t>fantasma de la guerra civil</a:t>
            </a:r>
          </a:p>
          <a:p>
            <a:pPr lvl="1" algn="just">
              <a:lnSpc>
                <a:spcPct val="80000"/>
              </a:lnSpc>
            </a:pPr>
            <a:r>
              <a:rPr lang="es-CL" sz="1600" dirty="0"/>
              <a:t>crisis económica</a:t>
            </a:r>
          </a:p>
          <a:p>
            <a:pPr lvl="1" algn="just">
              <a:lnSpc>
                <a:spcPct val="80000"/>
              </a:lnSpc>
            </a:pPr>
            <a:r>
              <a:rPr lang="es-CL" sz="1600" dirty="0"/>
              <a:t>paros y tomas</a:t>
            </a:r>
          </a:p>
          <a:p>
            <a:pPr lvl="1" algn="just">
              <a:lnSpc>
                <a:spcPct val="80000"/>
              </a:lnSpc>
            </a:pPr>
            <a:r>
              <a:rPr lang="es-CL" sz="1600" dirty="0"/>
              <a:t>grupos paramilitares</a:t>
            </a:r>
          </a:p>
          <a:p>
            <a:pPr lvl="1" algn="just">
              <a:lnSpc>
                <a:spcPct val="80000"/>
              </a:lnSpc>
            </a:pPr>
            <a:r>
              <a:rPr lang="es-CL" sz="1600" dirty="0"/>
              <a:t>violencia</a:t>
            </a:r>
          </a:p>
          <a:p>
            <a:pPr algn="just">
              <a:lnSpc>
                <a:spcPct val="80000"/>
              </a:lnSpc>
            </a:pPr>
            <a:endParaRPr lang="es-CL" sz="1800" dirty="0"/>
          </a:p>
          <a:p>
            <a:pPr algn="just">
              <a:lnSpc>
                <a:spcPct val="80000"/>
              </a:lnSpc>
            </a:pPr>
            <a:r>
              <a:rPr lang="es-CL" sz="1800" dirty="0"/>
              <a:t>Sectores de la UP promovían una resolución armada del conflicto político, dejando atrás la llamada “vía chilena al socialismo”. </a:t>
            </a:r>
          </a:p>
          <a:p>
            <a:pPr algn="just">
              <a:lnSpc>
                <a:spcPct val="80000"/>
              </a:lnSpc>
            </a:pPr>
            <a:endParaRPr lang="es-CL" sz="1800" dirty="0"/>
          </a:p>
          <a:p>
            <a:pPr algn="just">
              <a:lnSpc>
                <a:spcPct val="80000"/>
              </a:lnSpc>
            </a:pPr>
            <a:r>
              <a:rPr lang="es-CL" sz="1800" dirty="0"/>
              <a:t>De ahí que en 1973, desde todos los ambientes, se denunciara el peligro inminente de la guerra civil.</a:t>
            </a:r>
            <a:endParaRPr lang="es-ES" sz="1800" dirty="0"/>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3E35EFBD-1375-40EB-A7DE-53E7166DF2F8}" type="slidenum">
              <a:rPr lang="es-ES"/>
              <a:pPr/>
              <a:t>5</a:t>
            </a:fld>
            <a:endParaRPr lang="es-ES" dirty="0"/>
          </a:p>
        </p:txBody>
      </p:sp>
      <p:sp>
        <p:nvSpPr>
          <p:cNvPr id="82946" name="AutoShape 2"/>
          <p:cNvSpPr>
            <a:spLocks noGrp="1" noChangeArrowheads="1"/>
          </p:cNvSpPr>
          <p:nvPr>
            <p:ph type="title"/>
          </p:nvPr>
        </p:nvSpPr>
        <p:spPr>
          <a:xfrm>
            <a:off x="762000" y="762000"/>
            <a:ext cx="7924800" cy="866775"/>
          </a:xfrm>
        </p:spPr>
        <p:txBody>
          <a:bodyPr/>
          <a:lstStyle/>
          <a:p>
            <a:r>
              <a:rPr lang="es-CL" sz="3200" dirty="0"/>
              <a:t>LA DECISIÓN DE LA INTERVENCIÓN </a:t>
            </a:r>
            <a:endParaRPr lang="es-ES" sz="3200" dirty="0"/>
          </a:p>
        </p:txBody>
      </p:sp>
      <p:sp>
        <p:nvSpPr>
          <p:cNvPr id="82947" name="Rectangle 3"/>
          <p:cNvSpPr>
            <a:spLocks noGrp="1" noChangeArrowheads="1"/>
          </p:cNvSpPr>
          <p:nvPr>
            <p:ph type="body" idx="1"/>
          </p:nvPr>
        </p:nvSpPr>
        <p:spPr>
          <a:xfrm>
            <a:off x="468313" y="2362200"/>
            <a:ext cx="8424862" cy="4495800"/>
          </a:xfrm>
        </p:spPr>
        <p:txBody>
          <a:bodyPr/>
          <a:lstStyle/>
          <a:p>
            <a:pPr algn="just">
              <a:buFont typeface="Wingdings" pitchFamily="2" charset="2"/>
              <a:buNone/>
            </a:pPr>
            <a:r>
              <a:rPr lang="es-CL" sz="2400" dirty="0"/>
              <a:t>	Apoyo de sectores civiles y políticos:  </a:t>
            </a:r>
          </a:p>
          <a:p>
            <a:pPr algn="just"/>
            <a:endParaRPr lang="es-CL" sz="2400" dirty="0"/>
          </a:p>
          <a:p>
            <a:pPr lvl="1" algn="just"/>
            <a:r>
              <a:rPr lang="es-CL" sz="2000" dirty="0"/>
              <a:t>Mujeres y sus cacerolazos en señal de descontento. </a:t>
            </a:r>
          </a:p>
          <a:p>
            <a:pPr lvl="1" algn="just">
              <a:buFontTx/>
              <a:buNone/>
            </a:pPr>
            <a:endParaRPr lang="es-CL" sz="2000" dirty="0"/>
          </a:p>
          <a:p>
            <a:pPr lvl="1" algn="just"/>
            <a:r>
              <a:rPr lang="es-CL" sz="2000" dirty="0"/>
              <a:t>Estudiantes de la FEUC, pidieron la renuncia de Allende.  </a:t>
            </a:r>
          </a:p>
          <a:p>
            <a:pPr lvl="1" algn="just">
              <a:buFontTx/>
              <a:buNone/>
            </a:pPr>
            <a:endParaRPr lang="es-CL" sz="2000" dirty="0"/>
          </a:p>
          <a:p>
            <a:pPr lvl="1" algn="just"/>
            <a:r>
              <a:rPr lang="es-CL" sz="2000" dirty="0"/>
              <a:t>Paro de octubre ‘72 en disconformidad del gobierno de la UP. </a:t>
            </a:r>
          </a:p>
          <a:p>
            <a:pPr lvl="1" algn="just">
              <a:buFontTx/>
              <a:buNone/>
            </a:pPr>
            <a:endParaRPr lang="es-ES" sz="2000" dirty="0"/>
          </a:p>
          <a:p>
            <a:pPr lvl="1" algn="just"/>
            <a:r>
              <a:rPr lang="es-CL" sz="2000" dirty="0"/>
              <a:t>Marcha mineros de El Teniente a Santiago por mejora sociales. </a:t>
            </a:r>
          </a:p>
          <a:p>
            <a:pPr lvl="1" algn="just">
              <a:buFontTx/>
              <a:buNone/>
            </a:pPr>
            <a:endParaRPr lang="es-CL" sz="2000" dirty="0"/>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9BEED6EF-5AD5-4102-A71B-02E341537346}" type="slidenum">
              <a:rPr lang="es-ES"/>
              <a:pPr/>
              <a:t>6</a:t>
            </a:fld>
            <a:endParaRPr lang="es-ES" dirty="0"/>
          </a:p>
        </p:txBody>
      </p:sp>
      <p:sp>
        <p:nvSpPr>
          <p:cNvPr id="10242" name="AutoShape 2"/>
          <p:cNvSpPr>
            <a:spLocks noGrp="1" noChangeArrowheads="1"/>
          </p:cNvSpPr>
          <p:nvPr>
            <p:ph type="title"/>
          </p:nvPr>
        </p:nvSpPr>
        <p:spPr>
          <a:xfrm>
            <a:off x="755650" y="1341438"/>
            <a:ext cx="6337300" cy="506412"/>
          </a:xfrm>
        </p:spPr>
        <p:txBody>
          <a:bodyPr/>
          <a:lstStyle/>
          <a:p>
            <a:r>
              <a:rPr lang="es-CL" sz="2800" dirty="0"/>
              <a:t>CONFORMACIÓN DE LA </a:t>
            </a:r>
            <a:br>
              <a:rPr lang="es-CL" sz="2800" dirty="0"/>
            </a:br>
            <a:r>
              <a:rPr lang="es-CL" sz="2800" dirty="0"/>
              <a:t>JUNTA MILITAR</a:t>
            </a:r>
            <a:endParaRPr lang="es-ES" sz="2800" dirty="0"/>
          </a:p>
        </p:txBody>
      </p:sp>
      <p:sp>
        <p:nvSpPr>
          <p:cNvPr id="10243" name="Rectangle 3"/>
          <p:cNvSpPr>
            <a:spLocks noGrp="1" noChangeArrowheads="1"/>
          </p:cNvSpPr>
          <p:nvPr>
            <p:ph type="body" idx="1"/>
          </p:nvPr>
        </p:nvSpPr>
        <p:spPr>
          <a:xfrm>
            <a:off x="755650" y="2420938"/>
            <a:ext cx="8137525" cy="4437062"/>
          </a:xfrm>
        </p:spPr>
        <p:txBody>
          <a:bodyPr/>
          <a:lstStyle/>
          <a:p>
            <a:pPr algn="just">
              <a:lnSpc>
                <a:spcPct val="80000"/>
              </a:lnSpc>
            </a:pPr>
            <a:r>
              <a:rPr lang="es-ES" sz="2400" dirty="0"/>
              <a:t>Un mes antes del Pronunciamiento hubo cambios del alto mando de FFAA y Orden, clave para el 11/9. </a:t>
            </a:r>
          </a:p>
          <a:p>
            <a:pPr algn="just">
              <a:lnSpc>
                <a:spcPct val="80000"/>
              </a:lnSpc>
            </a:pPr>
            <a:endParaRPr lang="es-ES" sz="2400" dirty="0"/>
          </a:p>
          <a:p>
            <a:pPr algn="just">
              <a:lnSpc>
                <a:spcPct val="80000"/>
              </a:lnSpc>
            </a:pPr>
            <a:r>
              <a:rPr lang="es-ES" sz="2400" dirty="0"/>
              <a:t>20/8/1973 asumieron como Comandantes en Jefe de la:</a:t>
            </a:r>
          </a:p>
          <a:p>
            <a:pPr lvl="1" algn="just">
              <a:lnSpc>
                <a:spcPct val="80000"/>
              </a:lnSpc>
            </a:pPr>
            <a:r>
              <a:rPr lang="es-ES" sz="2000" b="1" dirty="0"/>
              <a:t>Fuerza Aérea</a:t>
            </a:r>
            <a:r>
              <a:rPr lang="es-ES" sz="2000" dirty="0"/>
              <a:t>: Gustavo </a:t>
            </a:r>
            <a:r>
              <a:rPr lang="es-ES" sz="2000" dirty="0" err="1"/>
              <a:t>Leight</a:t>
            </a:r>
            <a:r>
              <a:rPr lang="es-ES" sz="2000"/>
              <a:t> Guzmán en reemplazo de  César Ruiz Danyau.</a:t>
            </a:r>
          </a:p>
          <a:p>
            <a:pPr lvl="1" algn="just">
              <a:lnSpc>
                <a:spcPct val="80000"/>
              </a:lnSpc>
            </a:pPr>
            <a:r>
              <a:rPr lang="es-ES" sz="2000" b="1"/>
              <a:t>Ejército</a:t>
            </a:r>
            <a:r>
              <a:rPr lang="es-ES" sz="2000"/>
              <a:t>: Augusto Pinochet Ugarte, en reemplazo de Carlos Prats González.</a:t>
            </a:r>
          </a:p>
          <a:p>
            <a:pPr algn="just">
              <a:lnSpc>
                <a:spcPct val="80000"/>
              </a:lnSpc>
              <a:buFont typeface="Wingdings" pitchFamily="2" charset="2"/>
              <a:buNone/>
            </a:pPr>
            <a:endParaRPr lang="es-ES" sz="2400"/>
          </a:p>
          <a:p>
            <a:pPr algn="just">
              <a:lnSpc>
                <a:spcPct val="80000"/>
              </a:lnSpc>
            </a:pPr>
            <a:r>
              <a:rPr lang="es-ES" sz="2400"/>
              <a:t>11/9/1973:</a:t>
            </a:r>
          </a:p>
          <a:p>
            <a:pPr lvl="1" algn="just">
              <a:lnSpc>
                <a:spcPct val="80000"/>
              </a:lnSpc>
            </a:pPr>
            <a:r>
              <a:rPr lang="es-ES" sz="2000" b="1"/>
              <a:t>Armada</a:t>
            </a:r>
            <a:r>
              <a:rPr lang="es-ES" sz="2000"/>
              <a:t>: José Toribio Merino Castro, en reemplazo de Raúl Montero Cornejo</a:t>
            </a:r>
          </a:p>
          <a:p>
            <a:pPr lvl="1" algn="just">
              <a:lnSpc>
                <a:spcPct val="80000"/>
              </a:lnSpc>
            </a:pPr>
            <a:r>
              <a:rPr lang="es-ES" sz="2000" b="1"/>
              <a:t>Carabineros</a:t>
            </a:r>
            <a:r>
              <a:rPr lang="es-ES" sz="2000"/>
              <a:t>: César Mendoza Durán, en reemplazo de José María Sepúlveda.</a:t>
            </a:r>
          </a:p>
          <a:p>
            <a:pPr algn="just">
              <a:lnSpc>
                <a:spcPct val="80000"/>
              </a:lnSpc>
              <a:buFont typeface="Wingdings" pitchFamily="2" charset="2"/>
              <a:buNone/>
            </a:pPr>
            <a:endParaRPr lang="es-ES" sz="2400"/>
          </a:p>
        </p:txBody>
      </p:sp>
      <p:pic>
        <p:nvPicPr>
          <p:cNvPr id="10244" name="Picture 4" descr="junta_militar1"/>
          <p:cNvPicPr>
            <a:picLocks noChangeAspect="1" noChangeArrowheads="1"/>
          </p:cNvPicPr>
          <p:nvPr/>
        </p:nvPicPr>
        <p:blipFill>
          <a:blip r:embed="rId2"/>
          <a:srcRect/>
          <a:stretch>
            <a:fillRect/>
          </a:stretch>
        </p:blipFill>
        <p:spPr bwMode="auto">
          <a:xfrm>
            <a:off x="6804025" y="260350"/>
            <a:ext cx="2087563" cy="1566863"/>
          </a:xfrm>
          <a:prstGeom prst="rect">
            <a:avLst/>
          </a:prstGeom>
          <a:noFill/>
        </p:spPr>
      </p:pic>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1116013" y="1268413"/>
            <a:ext cx="7416800" cy="576262"/>
          </a:xfrm>
          <a:prstGeom prst="rect">
            <a:avLst/>
          </a:prstGeom>
          <a:noFill/>
          <a:ln w="9525">
            <a:noFill/>
            <a:miter lim="800000"/>
            <a:headEnd/>
            <a:tailEnd/>
          </a:ln>
          <a:effectLst/>
        </p:spPr>
        <p:txBody>
          <a:bodyPr anchor="ctr"/>
          <a:lstStyle/>
          <a:p>
            <a:pPr algn="just">
              <a:lnSpc>
                <a:spcPct val="90000"/>
              </a:lnSpc>
              <a:buFont typeface="Verdana" pitchFamily="34" charset="0"/>
              <a:buNone/>
            </a:pPr>
            <a:r>
              <a:rPr lang="es-CO" sz="2400" b="1">
                <a:latin typeface="Verdana" pitchFamily="34" charset="0"/>
              </a:rPr>
              <a:t>CAUSAS DEL PRONUNCIAMIENTO MILITAR </a:t>
            </a:r>
            <a:endParaRPr lang="en-US" sz="2400" b="1">
              <a:latin typeface="Verdana" pitchFamily="34" charset="0"/>
            </a:endParaRPr>
          </a:p>
        </p:txBody>
      </p:sp>
      <p:sp>
        <p:nvSpPr>
          <p:cNvPr id="61444" name="Rectangle 4"/>
          <p:cNvSpPr>
            <a:spLocks noChangeArrowheads="1"/>
          </p:cNvSpPr>
          <p:nvPr/>
        </p:nvSpPr>
        <p:spPr bwMode="auto">
          <a:xfrm>
            <a:off x="971550" y="1916113"/>
            <a:ext cx="6121400" cy="360362"/>
          </a:xfrm>
          <a:prstGeom prst="rect">
            <a:avLst/>
          </a:prstGeom>
          <a:noFill/>
          <a:ln w="9525">
            <a:noFill/>
            <a:miter lim="800000"/>
            <a:headEnd/>
            <a:tailEnd/>
          </a:ln>
          <a:effectLst/>
        </p:spPr>
        <p:txBody>
          <a:bodyPr anchor="ctr"/>
          <a:lstStyle/>
          <a:p>
            <a:pPr algn="just">
              <a:lnSpc>
                <a:spcPct val="90000"/>
              </a:lnSpc>
              <a:buFont typeface="Verdana" pitchFamily="34" charset="0"/>
              <a:buNone/>
            </a:pPr>
            <a:r>
              <a:rPr lang="en-US" sz="1600" b="1">
                <a:latin typeface="Verdana" pitchFamily="34" charset="0"/>
              </a:rPr>
              <a:t>1. Derecha Clásica:</a:t>
            </a:r>
          </a:p>
        </p:txBody>
      </p:sp>
      <p:sp>
        <p:nvSpPr>
          <p:cNvPr id="61445" name="Rectangle 5"/>
          <p:cNvSpPr>
            <a:spLocks noChangeArrowheads="1"/>
          </p:cNvSpPr>
          <p:nvPr/>
        </p:nvSpPr>
        <p:spPr bwMode="auto">
          <a:xfrm>
            <a:off x="323850" y="2365375"/>
            <a:ext cx="8496300" cy="1728788"/>
          </a:xfrm>
          <a:prstGeom prst="rect">
            <a:avLst/>
          </a:prstGeom>
          <a:noFill/>
          <a:ln w="19050">
            <a:solidFill>
              <a:srgbClr val="CC99FF"/>
            </a:solidFill>
            <a:miter lim="800000"/>
            <a:headEnd/>
            <a:tailEnd/>
          </a:ln>
          <a:effectLst/>
        </p:spPr>
        <p:txBody>
          <a:bodyPr wrap="none" anchor="ctr"/>
          <a:lstStyle/>
          <a:p>
            <a:endParaRPr lang="es-ES"/>
          </a:p>
        </p:txBody>
      </p:sp>
      <p:sp>
        <p:nvSpPr>
          <p:cNvPr id="61446" name="Rectangle 6"/>
          <p:cNvSpPr>
            <a:spLocks noChangeArrowheads="1"/>
          </p:cNvSpPr>
          <p:nvPr/>
        </p:nvSpPr>
        <p:spPr bwMode="auto">
          <a:xfrm>
            <a:off x="1908175" y="2465388"/>
            <a:ext cx="6913563" cy="360362"/>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Gonzalo Vial (Historiador)</a:t>
            </a:r>
          </a:p>
        </p:txBody>
      </p:sp>
      <p:sp>
        <p:nvSpPr>
          <p:cNvPr id="61447" name="Rectangle 7"/>
          <p:cNvSpPr>
            <a:spLocks noChangeArrowheads="1"/>
          </p:cNvSpPr>
          <p:nvPr/>
        </p:nvSpPr>
        <p:spPr bwMode="auto">
          <a:xfrm>
            <a:off x="1908175" y="2797175"/>
            <a:ext cx="6911975" cy="1296988"/>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s-CO" sz="1600" b="1">
                <a:latin typeface="Verdana" pitchFamily="34" charset="0"/>
              </a:rPr>
              <a:t>Crisis política (cambios en la masa electoral, los defectos del régimen de partidos, el malestar económico) social y el impacto del “guevarismo”.</a:t>
            </a:r>
            <a:endParaRPr lang="en-US" sz="1600" b="1">
              <a:latin typeface="Verdana" pitchFamily="34" charset="0"/>
            </a:endParaRPr>
          </a:p>
        </p:txBody>
      </p:sp>
      <p:sp>
        <p:nvSpPr>
          <p:cNvPr id="61448" name="Rectangle 8" descr="Gonzalo Vial 2"/>
          <p:cNvSpPr>
            <a:spLocks noChangeArrowheads="1"/>
          </p:cNvSpPr>
          <p:nvPr/>
        </p:nvSpPr>
        <p:spPr bwMode="auto">
          <a:xfrm>
            <a:off x="395288" y="2438400"/>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
        <p:nvSpPr>
          <p:cNvPr id="61449" name="Rectangle 9"/>
          <p:cNvSpPr>
            <a:spLocks noChangeArrowheads="1"/>
          </p:cNvSpPr>
          <p:nvPr/>
        </p:nvSpPr>
        <p:spPr bwMode="auto">
          <a:xfrm>
            <a:off x="323850" y="4237038"/>
            <a:ext cx="8496300" cy="1728787"/>
          </a:xfrm>
          <a:prstGeom prst="rect">
            <a:avLst/>
          </a:prstGeom>
          <a:solidFill>
            <a:schemeClr val="accent2"/>
          </a:solidFill>
          <a:ln w="19050">
            <a:solidFill>
              <a:srgbClr val="CC99FF"/>
            </a:solidFill>
            <a:miter lim="800000"/>
            <a:headEnd/>
            <a:tailEnd/>
          </a:ln>
          <a:effectLst/>
        </p:spPr>
        <p:txBody>
          <a:bodyPr wrap="none" anchor="ctr"/>
          <a:lstStyle/>
          <a:p>
            <a:endParaRPr lang="es-ES"/>
          </a:p>
        </p:txBody>
      </p:sp>
      <p:sp>
        <p:nvSpPr>
          <p:cNvPr id="61450" name="Rectangle 10"/>
          <p:cNvSpPr>
            <a:spLocks noChangeArrowheads="1"/>
          </p:cNvSpPr>
          <p:nvPr/>
        </p:nvSpPr>
        <p:spPr bwMode="auto">
          <a:xfrm>
            <a:off x="1908175" y="4381500"/>
            <a:ext cx="6913563" cy="360363"/>
          </a:xfrm>
          <a:prstGeom prst="rect">
            <a:avLst/>
          </a:prstGeom>
          <a:noFill/>
          <a:ln w="9525">
            <a:noFill/>
            <a:miter lim="800000"/>
            <a:headEnd/>
            <a:tailEnd/>
          </a:ln>
          <a:effectLst/>
        </p:spPr>
        <p:txBody>
          <a:bodyPr anchor="ctr"/>
          <a:lstStyle/>
          <a:p>
            <a:pPr algn="just">
              <a:lnSpc>
                <a:spcPct val="90000"/>
              </a:lnSpc>
              <a:buFontTx/>
              <a:buChar char="•"/>
            </a:pPr>
            <a:r>
              <a:rPr lang="en-US" sz="1600" b="1">
                <a:latin typeface="Verdana" pitchFamily="34" charset="0"/>
              </a:rPr>
              <a:t>Nombre: Ricardo Krebs (Historiador)</a:t>
            </a:r>
          </a:p>
        </p:txBody>
      </p:sp>
      <p:sp>
        <p:nvSpPr>
          <p:cNvPr id="61451" name="Rectangle 11"/>
          <p:cNvSpPr>
            <a:spLocks noChangeArrowheads="1"/>
          </p:cNvSpPr>
          <p:nvPr/>
        </p:nvSpPr>
        <p:spPr bwMode="auto">
          <a:xfrm>
            <a:off x="1908175" y="4797425"/>
            <a:ext cx="6840538" cy="776288"/>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s-CO" sz="1600" b="1">
                <a:latin typeface="Verdana" pitchFamily="34" charset="0"/>
              </a:rPr>
              <a:t>Profunda crisis política, social  y económica de los años de la Unidad Popular sumado a la influencia del contexto mundial.</a:t>
            </a:r>
            <a:endParaRPr lang="en-US" sz="1600" b="1">
              <a:latin typeface="Verdana" pitchFamily="34" charset="0"/>
            </a:endParaRPr>
          </a:p>
        </p:txBody>
      </p:sp>
      <p:sp>
        <p:nvSpPr>
          <p:cNvPr id="61452" name="Rectangle 12" descr="Ricardo Krebs"/>
          <p:cNvSpPr>
            <a:spLocks noChangeArrowheads="1"/>
          </p:cNvSpPr>
          <p:nvPr/>
        </p:nvSpPr>
        <p:spPr bwMode="auto">
          <a:xfrm>
            <a:off x="395288" y="431006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Tree>
  </p:cSld>
  <p:clrMapOvr>
    <a:masterClrMapping/>
  </p:clrMapOvr>
  <p:transition>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ChangeArrowheads="1"/>
          </p:cNvSpPr>
          <p:nvPr/>
        </p:nvSpPr>
        <p:spPr bwMode="auto">
          <a:xfrm>
            <a:off x="323850" y="1916113"/>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64516" name="Rectangle 4"/>
          <p:cNvSpPr>
            <a:spLocks noChangeArrowheads="1"/>
          </p:cNvSpPr>
          <p:nvPr/>
        </p:nvSpPr>
        <p:spPr bwMode="auto">
          <a:xfrm>
            <a:off x="1908175" y="1982788"/>
            <a:ext cx="6913563" cy="360362"/>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Sergio Villalobos (Historiador)</a:t>
            </a:r>
          </a:p>
        </p:txBody>
      </p:sp>
      <p:sp>
        <p:nvSpPr>
          <p:cNvPr id="64517" name="Rectangle 5"/>
          <p:cNvSpPr>
            <a:spLocks noChangeArrowheads="1"/>
          </p:cNvSpPr>
          <p:nvPr/>
        </p:nvSpPr>
        <p:spPr bwMode="auto">
          <a:xfrm>
            <a:off x="1908175" y="2349500"/>
            <a:ext cx="6911975" cy="1295400"/>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n-US" sz="1600" b="1">
                <a:latin typeface="Verdana" pitchFamily="34" charset="0"/>
              </a:rPr>
              <a:t>Bajo apoyo popular de Allende (por su elección), además de ser sobrepasado por los grupos de extrema izquierda, la movilización social y el deterioro político y económico del país.</a:t>
            </a:r>
          </a:p>
        </p:txBody>
      </p:sp>
      <p:sp>
        <p:nvSpPr>
          <p:cNvPr id="64518" name="Rectangle 6" descr="Sergio Villalobos 3"/>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
        <p:nvSpPr>
          <p:cNvPr id="64519" name="Rectangle 7"/>
          <p:cNvSpPr>
            <a:spLocks noChangeArrowheads="1"/>
          </p:cNvSpPr>
          <p:nvPr/>
        </p:nvSpPr>
        <p:spPr bwMode="auto">
          <a:xfrm>
            <a:off x="323850" y="3887788"/>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64520" name="Rectangle 8"/>
          <p:cNvSpPr>
            <a:spLocks noChangeArrowheads="1"/>
          </p:cNvSpPr>
          <p:nvPr/>
        </p:nvSpPr>
        <p:spPr bwMode="auto">
          <a:xfrm>
            <a:off x="1908175" y="3965575"/>
            <a:ext cx="6913563" cy="360363"/>
          </a:xfrm>
          <a:prstGeom prst="rect">
            <a:avLst/>
          </a:prstGeom>
          <a:noFill/>
          <a:ln w="9525">
            <a:noFill/>
            <a:miter lim="800000"/>
            <a:headEnd/>
            <a:tailEnd/>
          </a:ln>
          <a:effectLst/>
        </p:spPr>
        <p:txBody>
          <a:bodyPr anchor="ctr"/>
          <a:lstStyle/>
          <a:p>
            <a:pPr algn="just">
              <a:lnSpc>
                <a:spcPct val="90000"/>
              </a:lnSpc>
              <a:buFontTx/>
              <a:buChar char="•"/>
            </a:pPr>
            <a:r>
              <a:rPr lang="en-US" sz="1600" b="1">
                <a:latin typeface="Verdana" pitchFamily="34" charset="0"/>
              </a:rPr>
              <a:t>Nombre: Cristián Gazmuri (Abogado e Historiador)</a:t>
            </a:r>
          </a:p>
        </p:txBody>
      </p:sp>
      <p:sp>
        <p:nvSpPr>
          <p:cNvPr id="64521" name="Rectangle 9"/>
          <p:cNvSpPr>
            <a:spLocks noChangeArrowheads="1"/>
          </p:cNvSpPr>
          <p:nvPr/>
        </p:nvSpPr>
        <p:spPr bwMode="auto">
          <a:xfrm>
            <a:off x="1908175" y="4241800"/>
            <a:ext cx="6985000" cy="1412875"/>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a:t>
            </a:r>
            <a:br>
              <a:rPr lang="en-US" sz="1600" b="1">
                <a:latin typeface="Verdana" pitchFamily="34" charset="0"/>
              </a:rPr>
            </a:br>
            <a:r>
              <a:rPr lang="en-US" sz="1600" b="1">
                <a:latin typeface="Verdana" pitchFamily="34" charset="0"/>
              </a:rPr>
              <a:t/>
            </a:r>
            <a:br>
              <a:rPr lang="en-US" sz="1600" b="1">
                <a:latin typeface="Verdana" pitchFamily="34" charset="0"/>
              </a:rPr>
            </a:br>
            <a:r>
              <a:rPr lang="en-US" sz="1600" b="1">
                <a:latin typeface="Verdana" pitchFamily="34" charset="0"/>
              </a:rPr>
              <a:t>Radicalización de la izquierda desde el gobierno de Frei, aplicación de la ilegalidad para aplicar medidas de gobierno de la UP, polarización de los partidos políticos. </a:t>
            </a:r>
          </a:p>
        </p:txBody>
      </p:sp>
      <p:sp>
        <p:nvSpPr>
          <p:cNvPr id="64522" name="Rectangle 10" descr="Cristián Gazmuri 2"/>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
        <p:nvSpPr>
          <p:cNvPr id="64523" name="Rectangle 11"/>
          <p:cNvSpPr>
            <a:spLocks noChangeArrowheads="1"/>
          </p:cNvSpPr>
          <p:nvPr/>
        </p:nvSpPr>
        <p:spPr bwMode="auto">
          <a:xfrm>
            <a:off x="971550" y="1268413"/>
            <a:ext cx="7345363" cy="360362"/>
          </a:xfrm>
          <a:prstGeom prst="rect">
            <a:avLst/>
          </a:prstGeom>
          <a:noFill/>
          <a:ln w="9525">
            <a:noFill/>
            <a:miter lim="800000"/>
            <a:headEnd/>
            <a:tailEnd/>
          </a:ln>
          <a:effectLst/>
        </p:spPr>
        <p:txBody>
          <a:bodyPr anchor="ctr"/>
          <a:lstStyle/>
          <a:p>
            <a:pPr algn="just">
              <a:lnSpc>
                <a:spcPct val="90000"/>
              </a:lnSpc>
              <a:buFont typeface="Verdana" pitchFamily="34" charset="0"/>
              <a:buNone/>
            </a:pPr>
            <a:r>
              <a:rPr lang="en-US" sz="2400" b="1" dirty="0" smtClean="0">
                <a:latin typeface="Verdana" pitchFamily="34" charset="0"/>
              </a:rPr>
              <a:t>2. Centro:</a:t>
            </a:r>
            <a:endParaRPr lang="en-US" sz="2400" b="1" dirty="0">
              <a:latin typeface="Verdana" pitchFamily="34" charset="0"/>
            </a:endParaRPr>
          </a:p>
        </p:txBody>
      </p:sp>
    </p:spTree>
  </p:cSld>
  <p:clrMapOvr>
    <a:masterClrMapping/>
  </p:clrMapOvr>
  <p:transition>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ChangeArrowheads="1"/>
          </p:cNvSpPr>
          <p:nvPr/>
        </p:nvSpPr>
        <p:spPr bwMode="auto">
          <a:xfrm>
            <a:off x="323850" y="1916113"/>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1908175" y="1960563"/>
            <a:ext cx="6913563" cy="360362"/>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Tomás Moulián (Sociólogo y Cientista Político)</a:t>
            </a:r>
          </a:p>
        </p:txBody>
      </p:sp>
      <p:sp>
        <p:nvSpPr>
          <p:cNvPr id="66565" name="Rectangle 5"/>
          <p:cNvSpPr>
            <a:spLocks noChangeArrowheads="1"/>
          </p:cNvSpPr>
          <p:nvPr/>
        </p:nvSpPr>
        <p:spPr bwMode="auto">
          <a:xfrm>
            <a:off x="1908175" y="2276475"/>
            <a:ext cx="6911975" cy="1368425"/>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n-US" sz="1600" b="1">
                <a:latin typeface="Verdana" pitchFamily="34" charset="0"/>
              </a:rPr>
              <a:t>Al ser la UP un gobierno revolucionario, la oposición reaccionó de igual forma, crisis interna de la UP por la lucha entre el “polo” y los “poderes” revolucionarios.</a:t>
            </a:r>
          </a:p>
        </p:txBody>
      </p:sp>
      <p:sp>
        <p:nvSpPr>
          <p:cNvPr id="66566" name="Rectangle 6" descr="Tomas Moulián"/>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
        <p:nvSpPr>
          <p:cNvPr id="66567" name="Rectangle 7"/>
          <p:cNvSpPr>
            <a:spLocks noChangeArrowheads="1"/>
          </p:cNvSpPr>
          <p:nvPr/>
        </p:nvSpPr>
        <p:spPr bwMode="auto">
          <a:xfrm>
            <a:off x="1042988" y="1268413"/>
            <a:ext cx="7058025" cy="360362"/>
          </a:xfrm>
          <a:prstGeom prst="rect">
            <a:avLst/>
          </a:prstGeom>
          <a:solidFill>
            <a:schemeClr val="bg1"/>
          </a:solidFill>
          <a:ln w="9525">
            <a:noFill/>
            <a:miter lim="800000"/>
            <a:headEnd/>
            <a:tailEnd/>
          </a:ln>
          <a:effectLst/>
        </p:spPr>
        <p:txBody>
          <a:bodyPr anchor="ctr"/>
          <a:lstStyle/>
          <a:p>
            <a:pPr algn="just">
              <a:lnSpc>
                <a:spcPct val="90000"/>
              </a:lnSpc>
              <a:buFont typeface="Verdana" pitchFamily="34" charset="0"/>
              <a:buNone/>
            </a:pPr>
            <a:r>
              <a:rPr lang="en-US" sz="2400" b="1" dirty="0" smtClean="0">
                <a:latin typeface="Verdana" pitchFamily="34" charset="0"/>
              </a:rPr>
              <a:t>3. </a:t>
            </a:r>
            <a:r>
              <a:rPr lang="en-US" sz="2400" b="1" dirty="0" err="1" smtClean="0">
                <a:latin typeface="Verdana" pitchFamily="34" charset="0"/>
              </a:rPr>
              <a:t>Izquierda</a:t>
            </a:r>
            <a:r>
              <a:rPr lang="en-US" sz="2400" b="1" dirty="0" smtClean="0">
                <a:latin typeface="Verdana" pitchFamily="34" charset="0"/>
              </a:rPr>
              <a:t>: </a:t>
            </a:r>
            <a:r>
              <a:rPr lang="en-US" sz="2400" b="1" dirty="0" err="1" smtClean="0">
                <a:latin typeface="Verdana" pitchFamily="34" charset="0"/>
              </a:rPr>
              <a:t>Marxista</a:t>
            </a:r>
            <a:endParaRPr lang="en-US" sz="2400" b="1" dirty="0">
              <a:latin typeface="Verdana" pitchFamily="34" charset="0"/>
            </a:endParaRPr>
          </a:p>
        </p:txBody>
      </p:sp>
      <p:sp>
        <p:nvSpPr>
          <p:cNvPr id="66568" name="Rectangle 8"/>
          <p:cNvSpPr>
            <a:spLocks noChangeArrowheads="1"/>
          </p:cNvSpPr>
          <p:nvPr/>
        </p:nvSpPr>
        <p:spPr bwMode="auto">
          <a:xfrm>
            <a:off x="323850" y="3887788"/>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66569" name="Rectangle 9"/>
          <p:cNvSpPr>
            <a:spLocks noChangeArrowheads="1"/>
          </p:cNvSpPr>
          <p:nvPr/>
        </p:nvSpPr>
        <p:spPr bwMode="auto">
          <a:xfrm>
            <a:off x="1908175" y="3965575"/>
            <a:ext cx="6913563" cy="360363"/>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Gabriel Salazar (Historiador)</a:t>
            </a:r>
          </a:p>
        </p:txBody>
      </p:sp>
      <p:sp>
        <p:nvSpPr>
          <p:cNvPr id="66570" name="Rectangle 10"/>
          <p:cNvSpPr>
            <a:spLocks noChangeArrowheads="1"/>
          </p:cNvSpPr>
          <p:nvPr/>
        </p:nvSpPr>
        <p:spPr bwMode="auto">
          <a:xfrm>
            <a:off x="1908175" y="4241800"/>
            <a:ext cx="6985000" cy="1347788"/>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n-US" sz="1600" b="1">
                <a:latin typeface="Verdana" pitchFamily="34" charset="0"/>
              </a:rPr>
              <a:t>Las FF.AA. y sus asesores civiles buscan terminar con la movilización social y el reformismo del gobierno de la UP para proteger sus intereses.</a:t>
            </a:r>
          </a:p>
        </p:txBody>
      </p:sp>
      <p:sp>
        <p:nvSpPr>
          <p:cNvPr id="66571" name="Rectangle 11" descr="Gabriel Salazar 2"/>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Tree>
  </p:cSld>
  <p:clrMapOvr>
    <a:masterClrMapping/>
  </p:clrMapOvr>
  <p:transition>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ChangeArrowheads="1"/>
          </p:cNvSpPr>
          <p:nvPr/>
        </p:nvSpPr>
        <p:spPr bwMode="auto">
          <a:xfrm>
            <a:off x="323850" y="1916113"/>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72708" name="Rectangle 4"/>
          <p:cNvSpPr>
            <a:spLocks noChangeArrowheads="1"/>
          </p:cNvSpPr>
          <p:nvPr/>
        </p:nvSpPr>
        <p:spPr bwMode="auto">
          <a:xfrm>
            <a:off x="1908175" y="1960563"/>
            <a:ext cx="6913563" cy="360362"/>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Julio Canessa</a:t>
            </a:r>
          </a:p>
        </p:txBody>
      </p:sp>
      <p:sp>
        <p:nvSpPr>
          <p:cNvPr id="72709" name="Rectangle 5"/>
          <p:cNvSpPr>
            <a:spLocks noChangeArrowheads="1"/>
          </p:cNvSpPr>
          <p:nvPr/>
        </p:nvSpPr>
        <p:spPr bwMode="auto">
          <a:xfrm>
            <a:off x="1908175" y="2276475"/>
            <a:ext cx="6911975" cy="1368425"/>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dirty="0" err="1">
                <a:latin typeface="Verdana" pitchFamily="34" charset="0"/>
              </a:rPr>
              <a:t>Razones</a:t>
            </a:r>
            <a:r>
              <a:rPr lang="en-US" sz="1600" b="1" dirty="0">
                <a:latin typeface="Verdana" pitchFamily="34" charset="0"/>
              </a:rPr>
              <a:t>: </a:t>
            </a:r>
            <a:br>
              <a:rPr lang="en-US" sz="1600" b="1" dirty="0">
                <a:latin typeface="Verdana" pitchFamily="34" charset="0"/>
              </a:rPr>
            </a:br>
            <a:r>
              <a:rPr lang="en-US" sz="1600" b="1" dirty="0">
                <a:latin typeface="Verdana" pitchFamily="34" charset="0"/>
              </a:rPr>
              <a:t/>
            </a:r>
            <a:br>
              <a:rPr lang="en-US" sz="1600" b="1" dirty="0">
                <a:latin typeface="Verdana" pitchFamily="34" charset="0"/>
              </a:rPr>
            </a:br>
            <a:r>
              <a:rPr lang="en-US" sz="1600" b="1" dirty="0">
                <a:latin typeface="Verdana" pitchFamily="34" charset="0"/>
              </a:rPr>
              <a:t>El </a:t>
            </a:r>
            <a:r>
              <a:rPr lang="en-US" sz="1600" b="1" dirty="0" err="1">
                <a:latin typeface="Verdana" pitchFamily="34" charset="0"/>
              </a:rPr>
              <a:t>gobierno</a:t>
            </a:r>
            <a:r>
              <a:rPr lang="en-US" sz="1600" b="1" dirty="0">
                <a:latin typeface="Verdana" pitchFamily="34" charset="0"/>
              </a:rPr>
              <a:t> de la UP </a:t>
            </a:r>
            <a:r>
              <a:rPr lang="en-US" sz="1600" b="1" dirty="0" err="1">
                <a:latin typeface="Verdana" pitchFamily="34" charset="0"/>
              </a:rPr>
              <a:t>estaba</a:t>
            </a:r>
            <a:r>
              <a:rPr lang="en-US" sz="1600" b="1" dirty="0">
                <a:latin typeface="Verdana" pitchFamily="34" charset="0"/>
              </a:rPr>
              <a:t> </a:t>
            </a:r>
            <a:r>
              <a:rPr lang="en-US" sz="1600" b="1" dirty="0" err="1">
                <a:latin typeface="Verdana" pitchFamily="34" charset="0"/>
              </a:rPr>
              <a:t>fomentando</a:t>
            </a:r>
            <a:r>
              <a:rPr lang="en-US" sz="1600" b="1" dirty="0">
                <a:latin typeface="Verdana" pitchFamily="34" charset="0"/>
              </a:rPr>
              <a:t> </a:t>
            </a:r>
            <a:r>
              <a:rPr lang="en-US" sz="1600" b="1" dirty="0" err="1">
                <a:latin typeface="Verdana" pitchFamily="34" charset="0"/>
              </a:rPr>
              <a:t>una</a:t>
            </a:r>
            <a:r>
              <a:rPr lang="en-US" sz="1600" b="1" dirty="0">
                <a:latin typeface="Verdana" pitchFamily="34" charset="0"/>
              </a:rPr>
              <a:t> </a:t>
            </a:r>
            <a:r>
              <a:rPr lang="en-US" sz="1600" b="1" dirty="0" err="1">
                <a:latin typeface="Verdana" pitchFamily="34" charset="0"/>
              </a:rPr>
              <a:t>guerra</a:t>
            </a:r>
            <a:r>
              <a:rPr lang="en-US" sz="1600" b="1" dirty="0">
                <a:latin typeface="Verdana" pitchFamily="34" charset="0"/>
              </a:rPr>
              <a:t> civil a la </a:t>
            </a:r>
            <a:r>
              <a:rPr lang="en-US" sz="1600" b="1" dirty="0" err="1">
                <a:latin typeface="Verdana" pitchFamily="34" charset="0"/>
              </a:rPr>
              <a:t>cual</a:t>
            </a:r>
            <a:r>
              <a:rPr lang="en-US" sz="1600" b="1" dirty="0">
                <a:latin typeface="Verdana" pitchFamily="34" charset="0"/>
              </a:rPr>
              <a:t> </a:t>
            </a:r>
            <a:r>
              <a:rPr lang="en-US" sz="1600" b="1" dirty="0" err="1">
                <a:latin typeface="Verdana" pitchFamily="34" charset="0"/>
              </a:rPr>
              <a:t>simplemente</a:t>
            </a:r>
            <a:r>
              <a:rPr lang="en-US" sz="1600" b="1" dirty="0">
                <a:latin typeface="Verdana" pitchFamily="34" charset="0"/>
              </a:rPr>
              <a:t> los </a:t>
            </a:r>
            <a:r>
              <a:rPr lang="en-US" sz="1600" b="1" dirty="0" err="1">
                <a:latin typeface="Verdana" pitchFamily="34" charset="0"/>
              </a:rPr>
              <a:t>militares</a:t>
            </a:r>
            <a:r>
              <a:rPr lang="en-US" sz="1600" b="1" dirty="0">
                <a:latin typeface="Verdana" pitchFamily="34" charset="0"/>
              </a:rPr>
              <a:t> </a:t>
            </a:r>
            <a:r>
              <a:rPr lang="en-US" sz="1600" b="1" dirty="0" err="1">
                <a:latin typeface="Verdana" pitchFamily="34" charset="0"/>
              </a:rPr>
              <a:t>por</a:t>
            </a:r>
            <a:r>
              <a:rPr lang="en-US" sz="1600" b="1" dirty="0">
                <a:latin typeface="Verdana" pitchFamily="34" charset="0"/>
              </a:rPr>
              <a:t> </a:t>
            </a:r>
            <a:r>
              <a:rPr lang="en-US" sz="1600" b="1" dirty="0" err="1">
                <a:latin typeface="Verdana" pitchFamily="34" charset="0"/>
              </a:rPr>
              <a:t>mandato</a:t>
            </a:r>
            <a:r>
              <a:rPr lang="en-US" sz="1600" b="1" dirty="0">
                <a:latin typeface="Verdana" pitchFamily="34" charset="0"/>
              </a:rPr>
              <a:t> del pueblo </a:t>
            </a:r>
            <a:r>
              <a:rPr lang="en-US" sz="1600" b="1" dirty="0" err="1">
                <a:latin typeface="Verdana" pitchFamily="34" charset="0"/>
              </a:rPr>
              <a:t>ponen</a:t>
            </a:r>
            <a:r>
              <a:rPr lang="en-US" sz="1600" b="1" dirty="0">
                <a:latin typeface="Verdana" pitchFamily="34" charset="0"/>
              </a:rPr>
              <a:t> fin a </a:t>
            </a:r>
            <a:r>
              <a:rPr lang="en-US" sz="1600" b="1" dirty="0" err="1">
                <a:latin typeface="Verdana" pitchFamily="34" charset="0"/>
              </a:rPr>
              <a:t>través</a:t>
            </a:r>
            <a:r>
              <a:rPr lang="en-US" sz="1600" b="1" dirty="0">
                <a:latin typeface="Verdana" pitchFamily="34" charset="0"/>
              </a:rPr>
              <a:t> del </a:t>
            </a:r>
            <a:r>
              <a:rPr lang="en-US" sz="1600" b="1" dirty="0" err="1">
                <a:latin typeface="Verdana" pitchFamily="34" charset="0"/>
              </a:rPr>
              <a:t>pronunciamiento</a:t>
            </a:r>
            <a:r>
              <a:rPr lang="en-US" sz="1600" b="1" dirty="0">
                <a:latin typeface="Verdana" pitchFamily="34" charset="0"/>
              </a:rPr>
              <a:t> </a:t>
            </a:r>
            <a:r>
              <a:rPr lang="en-US" sz="1600" b="1" dirty="0" err="1">
                <a:latin typeface="Verdana" pitchFamily="34" charset="0"/>
              </a:rPr>
              <a:t>militar</a:t>
            </a:r>
            <a:r>
              <a:rPr lang="en-US" sz="1600" b="1" dirty="0">
                <a:latin typeface="Verdana" pitchFamily="34" charset="0"/>
              </a:rPr>
              <a:t>.</a:t>
            </a:r>
          </a:p>
        </p:txBody>
      </p:sp>
      <p:sp>
        <p:nvSpPr>
          <p:cNvPr id="72710" name="Rectangle 6" descr="Julio Canessa"/>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
        <p:nvSpPr>
          <p:cNvPr id="72711" name="Rectangle 7"/>
          <p:cNvSpPr>
            <a:spLocks noChangeArrowheads="1"/>
          </p:cNvSpPr>
          <p:nvPr/>
        </p:nvSpPr>
        <p:spPr bwMode="auto">
          <a:xfrm>
            <a:off x="971550" y="1268413"/>
            <a:ext cx="6626225" cy="360362"/>
          </a:xfrm>
          <a:prstGeom prst="rect">
            <a:avLst/>
          </a:prstGeom>
          <a:noFill/>
          <a:ln w="9525">
            <a:noFill/>
            <a:miter lim="800000"/>
            <a:headEnd/>
            <a:tailEnd/>
          </a:ln>
          <a:effectLst/>
        </p:spPr>
        <p:txBody>
          <a:bodyPr anchor="ctr"/>
          <a:lstStyle/>
          <a:p>
            <a:pPr algn="just">
              <a:lnSpc>
                <a:spcPct val="90000"/>
              </a:lnSpc>
              <a:buFont typeface="Verdana" pitchFamily="34" charset="0"/>
              <a:buNone/>
            </a:pPr>
            <a:r>
              <a:rPr lang="en-US" sz="2400" b="1" dirty="0" smtClean="0">
                <a:latin typeface="Verdana" pitchFamily="34" charset="0"/>
              </a:rPr>
              <a:t>4. </a:t>
            </a:r>
            <a:r>
              <a:rPr lang="en-US" sz="2400" b="1" dirty="0" err="1" smtClean="0">
                <a:latin typeface="Verdana" pitchFamily="34" charset="0"/>
              </a:rPr>
              <a:t>Mundo</a:t>
            </a:r>
            <a:r>
              <a:rPr lang="en-US" sz="2400" b="1" dirty="0" smtClean="0">
                <a:latin typeface="Verdana" pitchFamily="34" charset="0"/>
              </a:rPr>
              <a:t> </a:t>
            </a:r>
            <a:r>
              <a:rPr lang="en-US" sz="2400" b="1" dirty="0" err="1">
                <a:latin typeface="Verdana" pitchFamily="34" charset="0"/>
              </a:rPr>
              <a:t>Militar</a:t>
            </a:r>
            <a:r>
              <a:rPr lang="en-US" sz="2400" b="1" dirty="0">
                <a:latin typeface="Verdana" pitchFamily="34" charset="0"/>
              </a:rPr>
              <a:t>:</a:t>
            </a:r>
          </a:p>
        </p:txBody>
      </p:sp>
      <p:sp>
        <p:nvSpPr>
          <p:cNvPr id="72712" name="Rectangle 8"/>
          <p:cNvSpPr>
            <a:spLocks noChangeArrowheads="1"/>
          </p:cNvSpPr>
          <p:nvPr/>
        </p:nvSpPr>
        <p:spPr bwMode="auto">
          <a:xfrm>
            <a:off x="323850" y="3887788"/>
            <a:ext cx="8496300" cy="1728787"/>
          </a:xfrm>
          <a:prstGeom prst="rect">
            <a:avLst/>
          </a:prstGeom>
          <a:noFill/>
          <a:ln w="19050">
            <a:solidFill>
              <a:srgbClr val="CC99FF"/>
            </a:solidFill>
            <a:miter lim="800000"/>
            <a:headEnd/>
            <a:tailEnd/>
          </a:ln>
          <a:effectLst/>
        </p:spPr>
        <p:txBody>
          <a:bodyPr wrap="none" anchor="ctr"/>
          <a:lstStyle/>
          <a:p>
            <a:endParaRPr lang="es-ES"/>
          </a:p>
        </p:txBody>
      </p:sp>
      <p:sp>
        <p:nvSpPr>
          <p:cNvPr id="72713" name="Rectangle 9"/>
          <p:cNvSpPr>
            <a:spLocks noChangeArrowheads="1"/>
          </p:cNvSpPr>
          <p:nvPr/>
        </p:nvSpPr>
        <p:spPr bwMode="auto">
          <a:xfrm>
            <a:off x="1908175" y="3965575"/>
            <a:ext cx="6985000" cy="360363"/>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Nombre: Augusto Pinochet</a:t>
            </a:r>
          </a:p>
        </p:txBody>
      </p:sp>
      <p:sp>
        <p:nvSpPr>
          <p:cNvPr id="72714" name="Rectangle 10"/>
          <p:cNvSpPr>
            <a:spLocks noChangeArrowheads="1"/>
          </p:cNvSpPr>
          <p:nvPr/>
        </p:nvSpPr>
        <p:spPr bwMode="auto">
          <a:xfrm>
            <a:off x="1908175" y="4241800"/>
            <a:ext cx="6985000" cy="1347788"/>
          </a:xfrm>
          <a:prstGeom prst="rect">
            <a:avLst/>
          </a:prstGeom>
          <a:solidFill>
            <a:schemeClr val="accent2"/>
          </a:solidFill>
          <a:ln w="9525">
            <a:noFill/>
            <a:miter lim="800000"/>
            <a:headEnd/>
            <a:tailEnd/>
          </a:ln>
          <a:effectLst/>
        </p:spPr>
        <p:txBody>
          <a:bodyPr anchor="ctr"/>
          <a:lstStyle/>
          <a:p>
            <a:pPr algn="just">
              <a:lnSpc>
                <a:spcPct val="90000"/>
              </a:lnSpc>
              <a:buFontTx/>
              <a:buChar char="•"/>
            </a:pPr>
            <a:r>
              <a:rPr lang="en-US" sz="1600" b="1">
                <a:latin typeface="Verdana" pitchFamily="34" charset="0"/>
              </a:rPr>
              <a:t>Razones: </a:t>
            </a:r>
            <a:br>
              <a:rPr lang="en-US" sz="1600" b="1">
                <a:latin typeface="Verdana" pitchFamily="34" charset="0"/>
              </a:rPr>
            </a:br>
            <a:r>
              <a:rPr lang="en-US" sz="1600" b="1">
                <a:latin typeface="Verdana" pitchFamily="34" charset="0"/>
              </a:rPr>
              <a:t/>
            </a:r>
            <a:br>
              <a:rPr lang="en-US" sz="1600" b="1">
                <a:latin typeface="Verdana" pitchFamily="34" charset="0"/>
              </a:rPr>
            </a:br>
            <a:r>
              <a:rPr lang="en-US" sz="1600" b="1">
                <a:latin typeface="Verdana" pitchFamily="34" charset="0"/>
              </a:rPr>
              <a:t>Se debía poner fin al influjo marxista y al clima de guerra civil que fomentaba la UP para hacerce con el poder total, ante este escenario las FF.AA. sólo hacen lo que su deber manda.</a:t>
            </a:r>
          </a:p>
        </p:txBody>
      </p:sp>
      <p:sp>
        <p:nvSpPr>
          <p:cNvPr id="72715" name="Rectangle 11" descr="Augusto Pinochet"/>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p>
            <a:endParaRPr lang="es-ES"/>
          </a:p>
        </p:txBody>
      </p:sp>
    </p:spTree>
  </p:cSld>
  <p:clrMapOvr>
    <a:masterClrMapping/>
  </p:clrMapOvr>
  <p:transition>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0C404713-AE8D-4EC4-9BC6-1355146F2FDA}" type="slidenum">
              <a:rPr lang="es-ES"/>
              <a:pPr/>
              <a:t>11</a:t>
            </a:fld>
            <a:endParaRPr lang="es-ES"/>
          </a:p>
        </p:txBody>
      </p:sp>
      <p:sp>
        <p:nvSpPr>
          <p:cNvPr id="83970" name="AutoShape 2"/>
          <p:cNvSpPr>
            <a:spLocks noGrp="1" noChangeArrowheads="1"/>
          </p:cNvSpPr>
          <p:nvPr>
            <p:ph type="title"/>
          </p:nvPr>
        </p:nvSpPr>
        <p:spPr/>
        <p:txBody>
          <a:bodyPr/>
          <a:lstStyle/>
          <a:p>
            <a:r>
              <a:rPr lang="es-CL" sz="3200"/>
              <a:t>¿Y DESPUÉS DEL PRONUNCIAMIENTO QUÉ?</a:t>
            </a:r>
            <a:endParaRPr lang="es-ES" sz="3200"/>
          </a:p>
        </p:txBody>
      </p:sp>
      <p:sp>
        <p:nvSpPr>
          <p:cNvPr id="83971" name="Rectangle 3"/>
          <p:cNvSpPr>
            <a:spLocks noGrp="1" noChangeArrowheads="1"/>
          </p:cNvSpPr>
          <p:nvPr>
            <p:ph type="body" idx="1"/>
          </p:nvPr>
        </p:nvSpPr>
        <p:spPr>
          <a:xfrm>
            <a:off x="838200" y="2362200"/>
            <a:ext cx="7837488" cy="4306888"/>
          </a:xfrm>
        </p:spPr>
        <p:txBody>
          <a:bodyPr/>
          <a:lstStyle/>
          <a:p>
            <a:pPr algn="just">
              <a:lnSpc>
                <a:spcPct val="80000"/>
              </a:lnSpc>
            </a:pPr>
            <a:r>
              <a:rPr lang="es-CL" sz="1400"/>
              <a:t>Una vez controlado el poder, la Junta de Gobierno debió preguntarse qué hacer desde el Gobierno: </a:t>
            </a:r>
          </a:p>
          <a:p>
            <a:pPr lvl="1" algn="just">
              <a:lnSpc>
                <a:spcPct val="80000"/>
              </a:lnSpc>
            </a:pPr>
            <a:r>
              <a:rPr lang="es-CL" sz="1400"/>
              <a:t>¿Convocar a elecciones? </a:t>
            </a:r>
          </a:p>
          <a:p>
            <a:pPr lvl="1" algn="just">
              <a:lnSpc>
                <a:spcPct val="80000"/>
              </a:lnSpc>
            </a:pPr>
            <a:r>
              <a:rPr lang="es-CL" sz="1400"/>
              <a:t>¿Devolverlo a un grupo de civiles más o menos representativo? </a:t>
            </a:r>
          </a:p>
          <a:p>
            <a:pPr lvl="1" algn="just">
              <a:lnSpc>
                <a:spcPct val="80000"/>
              </a:lnSpc>
            </a:pPr>
            <a:r>
              <a:rPr lang="es-CL" sz="1400"/>
              <a:t>¿Cómo reorganizar la economía chilena, destruida durante la UP? </a:t>
            </a:r>
          </a:p>
          <a:p>
            <a:pPr lvl="1" algn="just">
              <a:lnSpc>
                <a:spcPct val="80000"/>
              </a:lnSpc>
            </a:pPr>
            <a:r>
              <a:rPr lang="es-CL" sz="1400"/>
              <a:t>¿Cuál de todos los modelos (políticos y económicos) en boga seguir?</a:t>
            </a:r>
          </a:p>
          <a:p>
            <a:pPr algn="just">
              <a:lnSpc>
                <a:spcPct val="80000"/>
              </a:lnSpc>
            </a:pPr>
            <a:endParaRPr lang="es-CL" sz="1400"/>
          </a:p>
          <a:p>
            <a:pPr algn="just">
              <a:lnSpc>
                <a:spcPct val="80000"/>
              </a:lnSpc>
            </a:pPr>
            <a:r>
              <a:rPr lang="es-CL" sz="1400"/>
              <a:t>Lo único claro, es que:</a:t>
            </a:r>
          </a:p>
          <a:p>
            <a:pPr lvl="1" algn="just">
              <a:lnSpc>
                <a:spcPct val="80000"/>
              </a:lnSpc>
            </a:pPr>
            <a:r>
              <a:rPr lang="es-CL" sz="1400"/>
              <a:t>El gobierno militar no tenía un programa político ni económico al momento de asumir.</a:t>
            </a:r>
          </a:p>
          <a:p>
            <a:pPr lvl="1" algn="just">
              <a:lnSpc>
                <a:spcPct val="80000"/>
              </a:lnSpc>
            </a:pPr>
            <a:r>
              <a:rPr lang="es-CL" sz="1400"/>
              <a:t>Las definiciones en esta área, nacieron de algunas propuestas provenientes de:</a:t>
            </a:r>
          </a:p>
          <a:p>
            <a:pPr lvl="2" algn="just">
              <a:lnSpc>
                <a:spcPct val="80000"/>
              </a:lnSpc>
            </a:pPr>
            <a:r>
              <a:rPr lang="es-CL" sz="1400"/>
              <a:t>Sectores afines al gobierno</a:t>
            </a:r>
          </a:p>
          <a:p>
            <a:pPr lvl="2" algn="just">
              <a:lnSpc>
                <a:spcPct val="80000"/>
              </a:lnSpc>
            </a:pPr>
            <a:r>
              <a:rPr lang="es-CL" sz="1400"/>
              <a:t>Sectores que apoyaron la intervención militar</a:t>
            </a:r>
          </a:p>
          <a:p>
            <a:pPr algn="just">
              <a:lnSpc>
                <a:spcPct val="80000"/>
              </a:lnSpc>
            </a:pPr>
            <a:endParaRPr lang="es-CL" sz="1400"/>
          </a:p>
          <a:p>
            <a:pPr algn="just">
              <a:lnSpc>
                <a:spcPct val="80000"/>
              </a:lnSpc>
            </a:pPr>
            <a:r>
              <a:rPr lang="es-CL" sz="1400"/>
              <a:t>El nuevo gobierno llamó a restaurar la: </a:t>
            </a:r>
          </a:p>
          <a:p>
            <a:pPr lvl="1" algn="just">
              <a:lnSpc>
                <a:spcPct val="80000"/>
              </a:lnSpc>
            </a:pPr>
            <a:r>
              <a:rPr lang="es-CL" sz="1400"/>
              <a:t>chilenidad </a:t>
            </a:r>
          </a:p>
          <a:p>
            <a:pPr lvl="1" algn="just">
              <a:lnSpc>
                <a:spcPct val="80000"/>
              </a:lnSpc>
            </a:pPr>
            <a:r>
              <a:rPr lang="es-CL" sz="1400"/>
              <a:t>justicia</a:t>
            </a:r>
          </a:p>
          <a:p>
            <a:pPr lvl="1" algn="just">
              <a:lnSpc>
                <a:spcPct val="80000"/>
              </a:lnSpc>
            </a:pPr>
            <a:r>
              <a:rPr lang="es-CL" sz="1400"/>
              <a:t>institucionalidad quebrantada</a:t>
            </a:r>
          </a:p>
          <a:p>
            <a:pPr algn="just">
              <a:lnSpc>
                <a:spcPct val="80000"/>
              </a:lnSpc>
            </a:pPr>
            <a:endParaRPr lang="es-CL" sz="1400"/>
          </a:p>
          <a:p>
            <a:pPr algn="just">
              <a:lnSpc>
                <a:spcPct val="80000"/>
              </a:lnSpc>
            </a:pPr>
            <a:r>
              <a:rPr lang="es-CL" sz="1400"/>
              <a:t>Asumiendo el poder por el lapso que las:</a:t>
            </a:r>
          </a:p>
          <a:p>
            <a:pPr lvl="1" algn="just">
              <a:lnSpc>
                <a:spcPct val="80000"/>
              </a:lnSpc>
            </a:pPr>
            <a:r>
              <a:rPr lang="es-CL" sz="1400"/>
              <a:t>circunstancias lo exijan.</a:t>
            </a:r>
          </a:p>
        </p:txBody>
      </p:sp>
      <p:pic>
        <p:nvPicPr>
          <p:cNvPr id="83973" name="Picture 5" descr="junta_militar1"/>
          <p:cNvPicPr>
            <a:picLocks noChangeAspect="1" noChangeArrowheads="1"/>
          </p:cNvPicPr>
          <p:nvPr/>
        </p:nvPicPr>
        <p:blipFill>
          <a:blip r:embed="rId2"/>
          <a:srcRect/>
          <a:stretch>
            <a:fillRect/>
          </a:stretch>
        </p:blipFill>
        <p:spPr bwMode="auto">
          <a:xfrm>
            <a:off x="6516688" y="260350"/>
            <a:ext cx="2171700" cy="1628775"/>
          </a:xfrm>
          <a:prstGeom prst="rect">
            <a:avLst/>
          </a:prstGeom>
          <a:noFill/>
        </p:spPr>
      </p:pic>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70657CBF-BAB0-414E-BF80-145B0B39F3E9}" type="slidenum">
              <a:rPr lang="es-ES"/>
              <a:pPr/>
              <a:t>12</a:t>
            </a:fld>
            <a:endParaRPr lang="es-ES"/>
          </a:p>
        </p:txBody>
      </p:sp>
      <p:sp>
        <p:nvSpPr>
          <p:cNvPr id="84994" name="AutoShape 2"/>
          <p:cNvSpPr>
            <a:spLocks noGrp="1" noChangeArrowheads="1"/>
          </p:cNvSpPr>
          <p:nvPr>
            <p:ph type="title"/>
          </p:nvPr>
        </p:nvSpPr>
        <p:spPr/>
        <p:txBody>
          <a:bodyPr/>
          <a:lstStyle/>
          <a:p>
            <a:r>
              <a:rPr lang="es-CL"/>
              <a:t>LA DECISIÓN POLÍTICA</a:t>
            </a:r>
            <a:endParaRPr lang="es-ES"/>
          </a:p>
        </p:txBody>
      </p:sp>
      <p:sp>
        <p:nvSpPr>
          <p:cNvPr id="84995" name="Rectangle 3"/>
          <p:cNvSpPr>
            <a:spLocks noGrp="1" noChangeArrowheads="1"/>
          </p:cNvSpPr>
          <p:nvPr>
            <p:ph type="body" idx="1"/>
          </p:nvPr>
        </p:nvSpPr>
        <p:spPr>
          <a:xfrm>
            <a:off x="838200" y="2362200"/>
            <a:ext cx="7910513" cy="4495800"/>
          </a:xfrm>
        </p:spPr>
        <p:txBody>
          <a:bodyPr/>
          <a:lstStyle/>
          <a:p>
            <a:pPr algn="just"/>
            <a:r>
              <a:rPr lang="es-CL"/>
              <a:t>Fue establecer una profunda reforma, que significaba crear una:</a:t>
            </a:r>
          </a:p>
          <a:p>
            <a:pPr lvl="1" algn="just"/>
            <a:r>
              <a:rPr lang="es-CL"/>
              <a:t>nueva institucionalidad.</a:t>
            </a:r>
          </a:p>
          <a:p>
            <a:pPr lvl="1" algn="just">
              <a:buFontTx/>
              <a:buNone/>
            </a:pPr>
            <a:endParaRPr lang="es-CL"/>
          </a:p>
          <a:p>
            <a:pPr lvl="1" algn="just"/>
            <a:r>
              <a:rPr lang="es-CL"/>
              <a:t>liderada por militares y civiles afines, que culminaran con una nueva: </a:t>
            </a:r>
          </a:p>
          <a:p>
            <a:pPr lvl="2" algn="just"/>
            <a:r>
              <a:rPr lang="es-CL"/>
              <a:t>Constitución Política.</a:t>
            </a:r>
          </a:p>
          <a:p>
            <a:pPr lvl="2" algn="just"/>
            <a:r>
              <a:rPr lang="es-CL"/>
              <a:t>Transición progresiva a la democracia. </a:t>
            </a:r>
          </a:p>
          <a:p>
            <a:pPr lvl="1" algn="just">
              <a:buFontTx/>
              <a:buNone/>
            </a:pPr>
            <a:endParaRPr lang="es-CL"/>
          </a:p>
          <a:p>
            <a:pPr lvl="1" algn="just"/>
            <a:r>
              <a:rPr lang="es-CL"/>
              <a:t>Principal gestor político fue Jaime Guzmán.</a:t>
            </a:r>
            <a:endParaRPr lang="es-ES"/>
          </a:p>
        </p:txBody>
      </p:sp>
      <p:pic>
        <p:nvPicPr>
          <p:cNvPr id="84997" name="Picture 5" descr="noticia_17853_normal"/>
          <p:cNvPicPr>
            <a:picLocks noChangeAspect="1" noChangeArrowheads="1"/>
          </p:cNvPicPr>
          <p:nvPr/>
        </p:nvPicPr>
        <p:blipFill>
          <a:blip r:embed="rId2"/>
          <a:srcRect/>
          <a:stretch>
            <a:fillRect/>
          </a:stretch>
        </p:blipFill>
        <p:spPr bwMode="auto">
          <a:xfrm>
            <a:off x="6777038" y="260350"/>
            <a:ext cx="1928812" cy="2016125"/>
          </a:xfrm>
          <a:prstGeom prst="rect">
            <a:avLst/>
          </a:prstGeom>
          <a:noFill/>
        </p:spPr>
      </p:pic>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672A6E3-F2C1-4A3E-B8B9-1662CEFD8283}" type="slidenum">
              <a:rPr lang="es-ES"/>
              <a:pPr/>
              <a:t>13</a:t>
            </a:fld>
            <a:endParaRPr lang="es-ES"/>
          </a:p>
        </p:txBody>
      </p:sp>
      <p:sp>
        <p:nvSpPr>
          <p:cNvPr id="86018" name="AutoShape 2"/>
          <p:cNvSpPr>
            <a:spLocks noGrp="1" noChangeArrowheads="1"/>
          </p:cNvSpPr>
          <p:nvPr>
            <p:ph type="title"/>
          </p:nvPr>
        </p:nvSpPr>
        <p:spPr>
          <a:xfrm>
            <a:off x="755650" y="620713"/>
            <a:ext cx="7924800" cy="1143000"/>
          </a:xfrm>
        </p:spPr>
        <p:txBody>
          <a:bodyPr/>
          <a:lstStyle/>
          <a:p>
            <a:r>
              <a:rPr lang="es-CL"/>
              <a:t>LA DECISIÓN ECONÓMICA</a:t>
            </a:r>
            <a:endParaRPr lang="es-ES"/>
          </a:p>
        </p:txBody>
      </p:sp>
      <p:sp>
        <p:nvSpPr>
          <p:cNvPr id="86019" name="Rectangle 3"/>
          <p:cNvSpPr>
            <a:spLocks noGrp="1" noChangeArrowheads="1"/>
          </p:cNvSpPr>
          <p:nvPr>
            <p:ph type="body" idx="1"/>
          </p:nvPr>
        </p:nvSpPr>
        <p:spPr>
          <a:xfrm>
            <a:off x="684213" y="2695575"/>
            <a:ext cx="8135937" cy="4162425"/>
          </a:xfrm>
        </p:spPr>
        <p:txBody>
          <a:bodyPr/>
          <a:lstStyle/>
          <a:p>
            <a:pPr algn="just"/>
            <a:r>
              <a:rPr lang="es-CL"/>
              <a:t>La Junta Militar optó por un modelo de desarrollo económico liberal, apoyado por: </a:t>
            </a:r>
          </a:p>
          <a:p>
            <a:pPr algn="just">
              <a:buFont typeface="Wingdings" pitchFamily="2" charset="2"/>
              <a:buNone/>
            </a:pPr>
            <a:endParaRPr lang="es-CL"/>
          </a:p>
          <a:p>
            <a:pPr lvl="1" algn="just"/>
            <a:r>
              <a:rPr lang="es-CL"/>
              <a:t>Jóvenes economistas graduados en universidades norteamericanas, los “Chicago Boys”, que:</a:t>
            </a:r>
          </a:p>
          <a:p>
            <a:pPr lvl="1" algn="just">
              <a:buFontTx/>
              <a:buNone/>
            </a:pPr>
            <a:endParaRPr lang="es-CL"/>
          </a:p>
          <a:p>
            <a:pPr lvl="2" algn="just"/>
            <a:r>
              <a:rPr lang="es-CL"/>
              <a:t>Tenían a su favor una sólida formación técnica.</a:t>
            </a:r>
          </a:p>
          <a:p>
            <a:pPr lvl="2" algn="just"/>
            <a:r>
              <a:rPr lang="es-CL"/>
              <a:t>Contaban con un discurso coherente y homogéneo. </a:t>
            </a:r>
            <a:endParaRPr lang="es-ES"/>
          </a:p>
        </p:txBody>
      </p:sp>
      <p:pic>
        <p:nvPicPr>
          <p:cNvPr id="86021" name="Picture 5" descr="20090112095248-dinero"/>
          <p:cNvPicPr>
            <a:picLocks noChangeAspect="1" noChangeArrowheads="1"/>
          </p:cNvPicPr>
          <p:nvPr/>
        </p:nvPicPr>
        <p:blipFill>
          <a:blip r:embed="rId2"/>
          <a:srcRect/>
          <a:stretch>
            <a:fillRect/>
          </a:stretch>
        </p:blipFill>
        <p:spPr bwMode="auto">
          <a:xfrm>
            <a:off x="7164388" y="188913"/>
            <a:ext cx="1757362" cy="2016125"/>
          </a:xfrm>
          <a:prstGeom prst="rect">
            <a:avLst/>
          </a:prstGeom>
          <a:noFill/>
        </p:spPr>
      </p:pic>
    </p:spTree>
  </p:cSld>
  <p:clrMapOvr>
    <a:masterClrMapping/>
  </p:clrMapOvr>
  <p:transition>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71C52020-0EAE-4BAA-9911-4A3966F213EE}" type="slidenum">
              <a:rPr lang="es-ES"/>
              <a:pPr/>
              <a:t>14</a:t>
            </a:fld>
            <a:endParaRPr lang="es-ES" dirty="0"/>
          </a:p>
        </p:txBody>
      </p:sp>
      <p:sp>
        <p:nvSpPr>
          <p:cNvPr id="87042" name="AutoShape 2"/>
          <p:cNvSpPr>
            <a:spLocks noGrp="1" noChangeArrowheads="1"/>
          </p:cNvSpPr>
          <p:nvPr>
            <p:ph type="title"/>
          </p:nvPr>
        </p:nvSpPr>
        <p:spPr>
          <a:xfrm>
            <a:off x="762000" y="762000"/>
            <a:ext cx="7924800" cy="938213"/>
          </a:xfrm>
        </p:spPr>
        <p:txBody>
          <a:bodyPr/>
          <a:lstStyle/>
          <a:p>
            <a:r>
              <a:rPr lang="es-CL" dirty="0"/>
              <a:t>TAREAS DE LA JUNTA</a:t>
            </a:r>
            <a:endParaRPr lang="es-ES" dirty="0"/>
          </a:p>
        </p:txBody>
      </p:sp>
      <p:sp>
        <p:nvSpPr>
          <p:cNvPr id="87043" name="Rectangle 3"/>
          <p:cNvSpPr>
            <a:spLocks noGrp="1" noChangeArrowheads="1"/>
          </p:cNvSpPr>
          <p:nvPr>
            <p:ph type="body" idx="1"/>
          </p:nvPr>
        </p:nvSpPr>
        <p:spPr>
          <a:xfrm>
            <a:off x="838200" y="2362200"/>
            <a:ext cx="7981950" cy="4306888"/>
          </a:xfrm>
        </p:spPr>
        <p:txBody>
          <a:bodyPr/>
          <a:lstStyle/>
          <a:p>
            <a:pPr algn="just"/>
            <a:r>
              <a:rPr lang="es-CL" sz="2400" dirty="0"/>
              <a:t>La formación de equipos de trabajo para definir:</a:t>
            </a:r>
          </a:p>
          <a:p>
            <a:pPr lvl="1" algn="just"/>
            <a:r>
              <a:rPr lang="es-CL" sz="2000" dirty="0"/>
              <a:t>el modelo económico liderado por estudiantes de Economía de la UC, con post-grados en la U. de Chicago. </a:t>
            </a:r>
          </a:p>
          <a:p>
            <a:pPr lvl="1" algn="just"/>
            <a:r>
              <a:rPr lang="es-CL" sz="2000" dirty="0"/>
              <a:t>la institucionalidad política del país, determinado por el  principio de subsidiariedad del Estado. </a:t>
            </a:r>
          </a:p>
          <a:p>
            <a:pPr algn="just"/>
            <a:endParaRPr lang="es-CL" sz="2400" dirty="0"/>
          </a:p>
          <a:p>
            <a:pPr algn="just"/>
            <a:r>
              <a:rPr lang="es-CL" sz="2400" dirty="0"/>
              <a:t>Posteriormente, la Junta optó por el apoyo de:</a:t>
            </a:r>
          </a:p>
          <a:p>
            <a:pPr lvl="1" algn="just"/>
            <a:r>
              <a:rPr lang="es-CL" sz="2000" dirty="0"/>
              <a:t>economistas liberales, chicago </a:t>
            </a:r>
            <a:r>
              <a:rPr lang="es-CL" sz="2000" dirty="0" err="1"/>
              <a:t>boys</a:t>
            </a:r>
            <a:r>
              <a:rPr lang="es-CL" sz="2000" dirty="0"/>
              <a:t>.</a:t>
            </a:r>
          </a:p>
          <a:p>
            <a:pPr lvl="1" algn="just"/>
            <a:r>
              <a:rPr lang="es-CL" sz="2000" dirty="0"/>
              <a:t>abogados, Jaime Guzmán, nueva Constitución.</a:t>
            </a:r>
            <a:endParaRPr lang="es-ES" sz="2000" dirty="0"/>
          </a:p>
        </p:txBody>
      </p:sp>
      <p:pic>
        <p:nvPicPr>
          <p:cNvPr id="87045" name="Picture 5" descr="1206019368junta_militar1"/>
          <p:cNvPicPr>
            <a:picLocks noChangeAspect="1" noChangeArrowheads="1"/>
          </p:cNvPicPr>
          <p:nvPr/>
        </p:nvPicPr>
        <p:blipFill>
          <a:blip r:embed="rId2"/>
          <a:srcRect/>
          <a:stretch>
            <a:fillRect/>
          </a:stretch>
        </p:blipFill>
        <p:spPr bwMode="auto">
          <a:xfrm>
            <a:off x="6372225" y="260350"/>
            <a:ext cx="2466975" cy="1771650"/>
          </a:xfrm>
          <a:prstGeom prst="rect">
            <a:avLst/>
          </a:prstGeom>
          <a:noFill/>
        </p:spPr>
      </p:pic>
    </p:spTree>
  </p:cSld>
  <p:clrMapOvr>
    <a:masterClrMapping/>
  </p:clrMapOvr>
  <p:transition>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2CB1CF4-29C5-4D77-8070-A71E6831E547}" type="slidenum">
              <a:rPr lang="es-ES"/>
              <a:pPr/>
              <a:t>15</a:t>
            </a:fld>
            <a:endParaRPr lang="es-ES"/>
          </a:p>
        </p:txBody>
      </p:sp>
      <p:sp>
        <p:nvSpPr>
          <p:cNvPr id="104450" name="AutoShape 2"/>
          <p:cNvSpPr>
            <a:spLocks noGrp="1" noChangeArrowheads="1"/>
          </p:cNvSpPr>
          <p:nvPr>
            <p:ph type="title"/>
          </p:nvPr>
        </p:nvSpPr>
        <p:spPr>
          <a:xfrm>
            <a:off x="762000" y="762000"/>
            <a:ext cx="7924800" cy="809612"/>
          </a:xfrm>
        </p:spPr>
        <p:txBody>
          <a:bodyPr/>
          <a:lstStyle/>
          <a:p>
            <a:r>
              <a:rPr lang="es-ES" sz="4000" i="1" dirty="0"/>
              <a:t>Chicago </a:t>
            </a:r>
            <a:r>
              <a:rPr lang="es-ES" sz="4000" i="1" dirty="0" err="1"/>
              <a:t>Boys</a:t>
            </a:r>
            <a:endParaRPr lang="es-ES" sz="4000" i="1" dirty="0"/>
          </a:p>
        </p:txBody>
      </p:sp>
      <p:sp>
        <p:nvSpPr>
          <p:cNvPr id="104451" name="Rectangle 3"/>
          <p:cNvSpPr>
            <a:spLocks noGrp="1" noChangeArrowheads="1"/>
          </p:cNvSpPr>
          <p:nvPr>
            <p:ph type="body" idx="1"/>
          </p:nvPr>
        </p:nvSpPr>
        <p:spPr>
          <a:xfrm>
            <a:off x="684213" y="2349500"/>
            <a:ext cx="8135937" cy="4162425"/>
          </a:xfrm>
        </p:spPr>
        <p:txBody>
          <a:bodyPr/>
          <a:lstStyle/>
          <a:p>
            <a:pPr algn="just">
              <a:lnSpc>
                <a:spcPct val="80000"/>
              </a:lnSpc>
            </a:pPr>
            <a:r>
              <a:rPr lang="es-ES" sz="2000" dirty="0"/>
              <a:t>Término </a:t>
            </a:r>
            <a:r>
              <a:rPr lang="es-ES" sz="2000" dirty="0" smtClean="0"/>
              <a:t>de la </a:t>
            </a:r>
            <a:r>
              <a:rPr lang="es-ES" sz="2000" dirty="0"/>
              <a:t>década de 1970.</a:t>
            </a:r>
          </a:p>
          <a:p>
            <a:pPr algn="just">
              <a:lnSpc>
                <a:spcPct val="80000"/>
              </a:lnSpc>
            </a:pPr>
            <a:endParaRPr lang="es-ES" sz="2000" dirty="0"/>
          </a:p>
          <a:p>
            <a:pPr algn="just">
              <a:lnSpc>
                <a:spcPct val="80000"/>
              </a:lnSpc>
            </a:pPr>
            <a:r>
              <a:rPr lang="es-ES" sz="2000" dirty="0"/>
              <a:t>Economistas </a:t>
            </a:r>
            <a:r>
              <a:rPr lang="es-ES" sz="2000" dirty="0" smtClean="0"/>
              <a:t>de la </a:t>
            </a:r>
            <a:r>
              <a:rPr lang="es-ES" sz="2000" dirty="0"/>
              <a:t>Universidad de </a:t>
            </a:r>
            <a:r>
              <a:rPr lang="es-ES" sz="2000" dirty="0" smtClean="0"/>
              <a:t>Chicago (Milton </a:t>
            </a:r>
            <a:r>
              <a:rPr lang="es-ES" sz="2000" dirty="0" err="1"/>
              <a:t>Friedman</a:t>
            </a:r>
            <a:r>
              <a:rPr lang="es-ES" sz="2000" dirty="0"/>
              <a:t> y de </a:t>
            </a:r>
            <a:r>
              <a:rPr lang="es-ES" sz="2000" dirty="0" err="1"/>
              <a:t>Arnold</a:t>
            </a:r>
            <a:r>
              <a:rPr lang="es-ES" sz="2000" dirty="0"/>
              <a:t> </a:t>
            </a:r>
            <a:r>
              <a:rPr lang="es-ES" sz="2000" dirty="0" err="1" smtClean="0"/>
              <a:t>Harberger</a:t>
            </a:r>
            <a:r>
              <a:rPr lang="es-ES" sz="2000" dirty="0" smtClean="0"/>
              <a:t>).</a:t>
            </a:r>
            <a:endParaRPr lang="es-ES" sz="2000" dirty="0"/>
          </a:p>
          <a:p>
            <a:pPr algn="just">
              <a:lnSpc>
                <a:spcPct val="80000"/>
              </a:lnSpc>
            </a:pPr>
            <a:endParaRPr lang="es-ES" sz="2000" dirty="0"/>
          </a:p>
          <a:p>
            <a:pPr algn="just">
              <a:lnSpc>
                <a:spcPct val="80000"/>
              </a:lnSpc>
            </a:pPr>
            <a:r>
              <a:rPr lang="es-ES" sz="2000" dirty="0" smtClean="0"/>
              <a:t>Influencia </a:t>
            </a:r>
            <a:r>
              <a:rPr lang="es-ES" sz="2000" dirty="0"/>
              <a:t>decisiva en el régimen </a:t>
            </a:r>
            <a:r>
              <a:rPr lang="es-ES" sz="2000" dirty="0" smtClean="0"/>
              <a:t>militar, siendo </a:t>
            </a:r>
            <a:r>
              <a:rPr lang="es-ES" sz="2000" dirty="0"/>
              <a:t>los </a:t>
            </a:r>
            <a:r>
              <a:rPr lang="es-ES" sz="2000" dirty="0" err="1"/>
              <a:t>artíficies</a:t>
            </a:r>
            <a:r>
              <a:rPr lang="es-ES" sz="2000" dirty="0"/>
              <a:t> de reformas económicas y sociales.</a:t>
            </a:r>
          </a:p>
          <a:p>
            <a:pPr algn="just">
              <a:lnSpc>
                <a:spcPct val="80000"/>
              </a:lnSpc>
            </a:pPr>
            <a:endParaRPr lang="es-ES" sz="2000" dirty="0"/>
          </a:p>
          <a:p>
            <a:pPr algn="just">
              <a:lnSpc>
                <a:spcPct val="80000"/>
              </a:lnSpc>
            </a:pPr>
            <a:r>
              <a:rPr lang="es-ES" sz="2000" dirty="0" smtClean="0"/>
              <a:t>Política </a:t>
            </a:r>
            <a:r>
              <a:rPr lang="es-ES" sz="2000" dirty="0"/>
              <a:t>económica </a:t>
            </a:r>
            <a:r>
              <a:rPr lang="es-ES" sz="2000" dirty="0" smtClean="0"/>
              <a:t>de orientación </a:t>
            </a:r>
            <a:r>
              <a:rPr lang="es-ES" sz="2000" dirty="0"/>
              <a:t>neoclásica y monetarista, y a la descentralización del control de la economía. </a:t>
            </a:r>
          </a:p>
          <a:p>
            <a:pPr algn="just">
              <a:lnSpc>
                <a:spcPct val="80000"/>
              </a:lnSpc>
            </a:pPr>
            <a:endParaRPr lang="es-ES" sz="2000" dirty="0"/>
          </a:p>
          <a:p>
            <a:pPr algn="just">
              <a:lnSpc>
                <a:spcPct val="80000"/>
              </a:lnSpc>
            </a:pPr>
            <a:r>
              <a:rPr lang="es-ES" sz="2000" dirty="0"/>
              <a:t>Milton </a:t>
            </a:r>
            <a:r>
              <a:rPr lang="es-ES" sz="2000" dirty="0" err="1"/>
              <a:t>Friedman</a:t>
            </a:r>
            <a:r>
              <a:rPr lang="es-ES" sz="2000" dirty="0"/>
              <a:t> acuñó el término el "milagro de Chile" (</a:t>
            </a:r>
            <a:r>
              <a:rPr lang="es-ES" sz="2000" i="1" dirty="0" err="1"/>
              <a:t>The</a:t>
            </a:r>
            <a:r>
              <a:rPr lang="es-ES" sz="2000" i="1" dirty="0"/>
              <a:t> </a:t>
            </a:r>
            <a:r>
              <a:rPr lang="es-ES" sz="2000" i="1" dirty="0" err="1"/>
              <a:t>miracle</a:t>
            </a:r>
            <a:r>
              <a:rPr lang="es-ES" sz="2000" i="1" dirty="0"/>
              <a:t> of Chile</a:t>
            </a:r>
            <a:r>
              <a:rPr lang="es-ES" sz="2000" dirty="0"/>
              <a:t>), para referirse a la obra de sus discípulos en ese país.</a:t>
            </a:r>
          </a:p>
        </p:txBody>
      </p:sp>
    </p:spTree>
  </p:cSld>
  <p:clrMapOvr>
    <a:masterClrMapping/>
  </p:clrMapOvr>
  <p:transition>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DCC046F6-7C06-4EA1-B9C0-4CC830F736D3}" type="slidenum">
              <a:rPr lang="es-ES"/>
              <a:pPr/>
              <a:t>16</a:t>
            </a:fld>
            <a:endParaRPr lang="es-ES"/>
          </a:p>
        </p:txBody>
      </p:sp>
      <p:sp>
        <p:nvSpPr>
          <p:cNvPr id="103426" name="AutoShape 2"/>
          <p:cNvSpPr>
            <a:spLocks noGrp="1" noChangeArrowheads="1"/>
          </p:cNvSpPr>
          <p:nvPr>
            <p:ph type="title"/>
          </p:nvPr>
        </p:nvSpPr>
        <p:spPr>
          <a:xfrm>
            <a:off x="762000" y="762000"/>
            <a:ext cx="7924800" cy="938213"/>
          </a:xfrm>
        </p:spPr>
        <p:txBody>
          <a:bodyPr/>
          <a:lstStyle/>
          <a:p>
            <a:r>
              <a:rPr lang="es-ES" i="1"/>
              <a:t>Chicago Boys</a:t>
            </a:r>
            <a:endParaRPr lang="es-ES"/>
          </a:p>
        </p:txBody>
      </p:sp>
      <p:sp>
        <p:nvSpPr>
          <p:cNvPr id="103427" name="Rectangle 3"/>
          <p:cNvSpPr>
            <a:spLocks noGrp="1" noChangeArrowheads="1"/>
          </p:cNvSpPr>
          <p:nvPr>
            <p:ph type="body" idx="1"/>
          </p:nvPr>
        </p:nvSpPr>
        <p:spPr>
          <a:xfrm>
            <a:off x="935038" y="2565400"/>
            <a:ext cx="8208962" cy="4495800"/>
          </a:xfrm>
        </p:spPr>
        <p:txBody>
          <a:bodyPr/>
          <a:lstStyle/>
          <a:p>
            <a:pPr algn="just">
              <a:lnSpc>
                <a:spcPct val="80000"/>
              </a:lnSpc>
            </a:pPr>
            <a:r>
              <a:rPr lang="es-CL" sz="1800"/>
              <a:t>Pablo </a:t>
            </a:r>
            <a:r>
              <a:rPr lang="es-CL" sz="1800" b="1"/>
              <a:t>Baraona</a:t>
            </a:r>
            <a:r>
              <a:rPr lang="es-CL" sz="1800"/>
              <a:t>: Presidente BCentral 75-76; Ministro Economía, 76-78.</a:t>
            </a:r>
          </a:p>
          <a:p>
            <a:pPr algn="just">
              <a:lnSpc>
                <a:spcPct val="80000"/>
              </a:lnSpc>
            </a:pPr>
            <a:r>
              <a:rPr lang="es-CL" sz="1800"/>
              <a:t>Álvaro </a:t>
            </a:r>
            <a:r>
              <a:rPr lang="es-CL" sz="1800" b="1"/>
              <a:t>Bardón</a:t>
            </a:r>
            <a:r>
              <a:rPr lang="es-CL" sz="1800"/>
              <a:t>: Presidente BC 77-81; Subsecretario Economía, 82-83.</a:t>
            </a:r>
          </a:p>
          <a:p>
            <a:pPr algn="just">
              <a:lnSpc>
                <a:spcPct val="80000"/>
              </a:lnSpc>
            </a:pPr>
            <a:r>
              <a:rPr lang="es-CL" sz="1800"/>
              <a:t>H. </a:t>
            </a:r>
            <a:r>
              <a:rPr lang="es-CL" sz="1800" b="1"/>
              <a:t>Büchi</a:t>
            </a:r>
            <a:r>
              <a:rPr lang="es-CL" sz="1800"/>
              <a:t>: Ministro Economía, 79-80; ODEPLAN 83-84; Hacienda, 85-89. </a:t>
            </a:r>
          </a:p>
          <a:p>
            <a:pPr algn="just">
              <a:lnSpc>
                <a:spcPct val="80000"/>
              </a:lnSpc>
            </a:pPr>
            <a:r>
              <a:rPr lang="es-CL" sz="1800"/>
              <a:t>Jorge </a:t>
            </a:r>
            <a:r>
              <a:rPr lang="es-CL" sz="1800" b="1"/>
              <a:t>Cauas</a:t>
            </a:r>
            <a:r>
              <a:rPr lang="es-CL" sz="1800"/>
              <a:t>: Ministro  Hacienda 74-77.</a:t>
            </a:r>
          </a:p>
          <a:p>
            <a:pPr algn="just">
              <a:lnSpc>
                <a:spcPct val="80000"/>
              </a:lnSpc>
            </a:pPr>
            <a:r>
              <a:rPr lang="es-CL" sz="1800"/>
              <a:t>Sergio de </a:t>
            </a:r>
            <a:r>
              <a:rPr lang="es-CL" sz="1800" b="1"/>
              <a:t>Castro</a:t>
            </a:r>
            <a:r>
              <a:rPr lang="es-CL" sz="1800"/>
              <a:t>: Ministro Hacienda 77-82.</a:t>
            </a:r>
          </a:p>
          <a:p>
            <a:pPr algn="just">
              <a:lnSpc>
                <a:spcPct val="80000"/>
              </a:lnSpc>
            </a:pPr>
            <a:r>
              <a:rPr lang="es-CL" sz="1800"/>
              <a:t>Miguel </a:t>
            </a:r>
            <a:r>
              <a:rPr lang="es-CL" sz="1800" b="1"/>
              <a:t>Kast</a:t>
            </a:r>
            <a:r>
              <a:rPr lang="es-CL" sz="1800"/>
              <a:t>: ODEPLAN 78-80; Ministro Trabajo 81-82; Presidente  BC, 82.</a:t>
            </a:r>
          </a:p>
          <a:p>
            <a:pPr algn="just">
              <a:lnSpc>
                <a:spcPct val="80000"/>
              </a:lnSpc>
            </a:pPr>
            <a:r>
              <a:rPr lang="es-CL" sz="1800"/>
              <a:t>Roberto </a:t>
            </a:r>
            <a:r>
              <a:rPr lang="es-CL" sz="1800" b="1"/>
              <a:t>Kelly</a:t>
            </a:r>
            <a:r>
              <a:rPr lang="es-CL" sz="1800"/>
              <a:t>: Ministro Economía, 78-79.</a:t>
            </a:r>
          </a:p>
          <a:p>
            <a:pPr algn="just">
              <a:lnSpc>
                <a:spcPct val="80000"/>
              </a:lnSpc>
            </a:pPr>
            <a:r>
              <a:rPr lang="es-CL" sz="1800"/>
              <a:t>Felipe </a:t>
            </a:r>
            <a:r>
              <a:rPr lang="es-CL" sz="1800" b="1"/>
              <a:t>Lamarca</a:t>
            </a:r>
            <a:r>
              <a:rPr lang="es-CL" sz="1800"/>
              <a:t>: Director  Servicio de Impuestos Internos 78-84.</a:t>
            </a:r>
          </a:p>
          <a:p>
            <a:pPr algn="just">
              <a:lnSpc>
                <a:spcPct val="80000"/>
              </a:lnSpc>
            </a:pPr>
            <a:r>
              <a:rPr lang="es-CL" sz="1800"/>
              <a:t>Rolf </a:t>
            </a:r>
            <a:r>
              <a:rPr lang="es-CL" sz="1800" b="1"/>
              <a:t>Lüders</a:t>
            </a:r>
            <a:r>
              <a:rPr lang="es-CL" sz="1800"/>
              <a:t>: (Ministro Economía, 82; de Hacienda, 82-83.</a:t>
            </a:r>
          </a:p>
          <a:p>
            <a:pPr algn="just">
              <a:lnSpc>
                <a:spcPct val="80000"/>
              </a:lnSpc>
            </a:pPr>
            <a:r>
              <a:rPr lang="es-CL" sz="1800"/>
              <a:t>Juan Carlos </a:t>
            </a:r>
            <a:r>
              <a:rPr lang="es-CL" sz="1800" b="1"/>
              <a:t>Méndez</a:t>
            </a:r>
            <a:r>
              <a:rPr lang="es-CL" sz="1800"/>
              <a:t> González: Director de Presupuestos 75-81.</a:t>
            </a:r>
          </a:p>
          <a:p>
            <a:pPr algn="just">
              <a:lnSpc>
                <a:spcPct val="80000"/>
              </a:lnSpc>
            </a:pPr>
            <a:r>
              <a:rPr lang="es-CL" sz="1800"/>
              <a:t>Juan Ariztía </a:t>
            </a:r>
            <a:r>
              <a:rPr lang="es-CL" sz="1800" b="1"/>
              <a:t>Matte</a:t>
            </a:r>
            <a:r>
              <a:rPr lang="es-CL" sz="1800"/>
              <a:t>: Superintendente de AFP 80-89.</a:t>
            </a:r>
          </a:p>
          <a:p>
            <a:pPr algn="just">
              <a:lnSpc>
                <a:spcPct val="80000"/>
              </a:lnSpc>
            </a:pPr>
            <a:r>
              <a:rPr lang="es-CL" sz="1800"/>
              <a:t>José Piñera </a:t>
            </a:r>
            <a:r>
              <a:rPr lang="es-CL" sz="1800" b="1"/>
              <a:t>Echenique</a:t>
            </a:r>
            <a:r>
              <a:rPr lang="es-CL" sz="1800"/>
              <a:t>: Ministro Trabajo, 79-80; Minería, 80-81. </a:t>
            </a:r>
          </a:p>
          <a:p>
            <a:pPr algn="just">
              <a:lnSpc>
                <a:spcPct val="80000"/>
              </a:lnSpc>
              <a:buFont typeface="Wingdings" pitchFamily="2" charset="2"/>
              <a:buNone/>
            </a:pPr>
            <a:endParaRPr lang="es-CL" sz="1800"/>
          </a:p>
          <a:p>
            <a:pPr algn="just">
              <a:lnSpc>
                <a:spcPct val="80000"/>
              </a:lnSpc>
              <a:buFont typeface="Wingdings" pitchFamily="2" charset="2"/>
              <a:buNone/>
            </a:pPr>
            <a:endParaRPr lang="es-ES" sz="1800"/>
          </a:p>
          <a:p>
            <a:pPr algn="just">
              <a:lnSpc>
                <a:spcPct val="80000"/>
              </a:lnSpc>
            </a:pPr>
            <a:endParaRPr lang="es-ES" sz="1800"/>
          </a:p>
        </p:txBody>
      </p:sp>
      <p:sp>
        <p:nvSpPr>
          <p:cNvPr id="103428" name="Rectangle 4"/>
          <p:cNvSpPr>
            <a:spLocks noChangeArrowheads="1"/>
          </p:cNvSpPr>
          <p:nvPr/>
        </p:nvSpPr>
        <p:spPr bwMode="auto">
          <a:xfrm>
            <a:off x="0" y="0"/>
            <a:ext cx="184150" cy="641350"/>
          </a:xfrm>
          <a:prstGeom prst="rect">
            <a:avLst/>
          </a:prstGeom>
          <a:noFill/>
          <a:ln w="9525">
            <a:noFill/>
            <a:miter lim="800000"/>
            <a:headEnd/>
            <a:tailEnd/>
          </a:ln>
          <a:effectLst/>
        </p:spPr>
        <p:txBody>
          <a:bodyPr wrap="none" anchor="ctr">
            <a:spAutoFit/>
          </a:bodyPr>
          <a:lstStyle/>
          <a:p>
            <a:endParaRPr lang="es-ES"/>
          </a:p>
          <a:p>
            <a:pPr eaLnBrk="0" hangingPunct="0"/>
            <a:endParaRPr lang="es-ES"/>
          </a:p>
        </p:txBody>
      </p:sp>
    </p:spTree>
  </p:cSld>
  <p:clrMapOvr>
    <a:masterClrMapping/>
  </p:clrMapOvr>
  <p:transition>
    <p:zoom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E8881CA-ADE2-4C4E-8852-80C63054DC09}" type="slidenum">
              <a:rPr lang="es-ES"/>
              <a:pPr/>
              <a:t>17</a:t>
            </a:fld>
            <a:endParaRPr lang="es-ES"/>
          </a:p>
        </p:txBody>
      </p:sp>
      <p:sp>
        <p:nvSpPr>
          <p:cNvPr id="88066" name="AutoShape 2"/>
          <p:cNvSpPr>
            <a:spLocks noGrp="1" noChangeArrowheads="1"/>
          </p:cNvSpPr>
          <p:nvPr>
            <p:ph type="title"/>
          </p:nvPr>
        </p:nvSpPr>
        <p:spPr>
          <a:xfrm>
            <a:off x="762000" y="762000"/>
            <a:ext cx="7924800" cy="938213"/>
          </a:xfrm>
        </p:spPr>
        <p:txBody>
          <a:bodyPr/>
          <a:lstStyle/>
          <a:p>
            <a:r>
              <a:rPr lang="es-CL"/>
              <a:t>PLAN ECONÓMICO</a:t>
            </a:r>
            <a:endParaRPr lang="es-ES"/>
          </a:p>
        </p:txBody>
      </p:sp>
      <p:sp>
        <p:nvSpPr>
          <p:cNvPr id="88067" name="Rectangle 3"/>
          <p:cNvSpPr>
            <a:spLocks noGrp="1" noChangeArrowheads="1"/>
          </p:cNvSpPr>
          <p:nvPr>
            <p:ph type="body" idx="1"/>
          </p:nvPr>
        </p:nvSpPr>
        <p:spPr>
          <a:xfrm>
            <a:off x="838200" y="2362200"/>
            <a:ext cx="7981950" cy="4235450"/>
          </a:xfrm>
        </p:spPr>
        <p:txBody>
          <a:bodyPr/>
          <a:lstStyle/>
          <a:p>
            <a:pPr algn="just"/>
            <a:r>
              <a:rPr lang="es-CL"/>
              <a:t>Divergencias respecto al plan económico: </a:t>
            </a:r>
          </a:p>
          <a:p>
            <a:pPr algn="just"/>
            <a:endParaRPr lang="es-CL"/>
          </a:p>
          <a:p>
            <a:pPr lvl="1" algn="just"/>
            <a:r>
              <a:rPr lang="es-CL"/>
              <a:t>El gobierno debió optar entre dos alternativas de emergencia: </a:t>
            </a:r>
          </a:p>
          <a:p>
            <a:pPr lvl="2" algn="just"/>
            <a:r>
              <a:rPr lang="es-CL"/>
              <a:t>prudente y gradual ajuste, con ayuda financiera internacional.</a:t>
            </a:r>
          </a:p>
          <a:p>
            <a:pPr lvl="1" algn="just">
              <a:buFontTx/>
              <a:buNone/>
            </a:pPr>
            <a:endParaRPr lang="es-CL"/>
          </a:p>
          <a:p>
            <a:pPr lvl="2" algn="just"/>
            <a:r>
              <a:rPr lang="es-CL"/>
              <a:t>shock fiscal y monetario, restaurar rápidamente la economía y detener la espiral inflacionaria. </a:t>
            </a:r>
            <a:endParaRPr lang="es-ES"/>
          </a:p>
        </p:txBody>
      </p:sp>
      <p:pic>
        <p:nvPicPr>
          <p:cNvPr id="88069" name="Picture 5" descr="dinero"/>
          <p:cNvPicPr>
            <a:picLocks noChangeAspect="1" noChangeArrowheads="1"/>
          </p:cNvPicPr>
          <p:nvPr/>
        </p:nvPicPr>
        <p:blipFill>
          <a:blip r:embed="rId2"/>
          <a:srcRect/>
          <a:stretch>
            <a:fillRect/>
          </a:stretch>
        </p:blipFill>
        <p:spPr bwMode="auto">
          <a:xfrm>
            <a:off x="6156325" y="188913"/>
            <a:ext cx="2627313" cy="1970087"/>
          </a:xfrm>
          <a:prstGeom prst="rect">
            <a:avLst/>
          </a:prstGeom>
          <a:noFill/>
        </p:spPr>
      </p:pic>
    </p:spTree>
  </p:cSld>
  <p:clrMapOvr>
    <a:masterClrMapping/>
  </p:clrMapOvr>
  <p:transition>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6915BD5-6D0B-4691-A313-A061B566BFEC}" type="slidenum">
              <a:rPr lang="es-ES"/>
              <a:pPr/>
              <a:t>18</a:t>
            </a:fld>
            <a:endParaRPr lang="es-ES"/>
          </a:p>
        </p:txBody>
      </p:sp>
      <p:sp>
        <p:nvSpPr>
          <p:cNvPr id="89090" name="AutoShape 2"/>
          <p:cNvSpPr>
            <a:spLocks noGrp="1" noChangeArrowheads="1"/>
          </p:cNvSpPr>
          <p:nvPr>
            <p:ph type="title"/>
          </p:nvPr>
        </p:nvSpPr>
        <p:spPr>
          <a:xfrm>
            <a:off x="684213" y="765175"/>
            <a:ext cx="7924800" cy="938213"/>
          </a:xfrm>
        </p:spPr>
        <p:txBody>
          <a:bodyPr/>
          <a:lstStyle/>
          <a:p>
            <a:r>
              <a:rPr lang="es-CL"/>
              <a:t>TRANSFORMACIÓN RADICAL</a:t>
            </a:r>
            <a:endParaRPr lang="es-ES"/>
          </a:p>
        </p:txBody>
      </p:sp>
      <p:sp>
        <p:nvSpPr>
          <p:cNvPr id="89091" name="Rectangle 3"/>
          <p:cNvSpPr>
            <a:spLocks noGrp="1" noChangeArrowheads="1"/>
          </p:cNvSpPr>
          <p:nvPr>
            <p:ph type="body" idx="1"/>
          </p:nvPr>
        </p:nvSpPr>
        <p:spPr>
          <a:xfrm>
            <a:off x="755650" y="2636838"/>
            <a:ext cx="7993063" cy="4508500"/>
          </a:xfrm>
        </p:spPr>
        <p:txBody>
          <a:bodyPr/>
          <a:lstStyle/>
          <a:p>
            <a:pPr algn="just">
              <a:lnSpc>
                <a:spcPct val="90000"/>
              </a:lnSpc>
            </a:pPr>
            <a:r>
              <a:rPr lang="es-CL" sz="2000"/>
              <a:t>La Junta y sus asesores optaron por el shock fiscal, economía chilena liberal. </a:t>
            </a:r>
          </a:p>
          <a:p>
            <a:pPr algn="just">
              <a:lnSpc>
                <a:spcPct val="90000"/>
              </a:lnSpc>
            </a:pPr>
            <a:endParaRPr lang="es-CL" sz="2000"/>
          </a:p>
          <a:p>
            <a:pPr algn="just">
              <a:lnSpc>
                <a:spcPct val="90000"/>
              </a:lnSpc>
            </a:pPr>
            <a:r>
              <a:rPr lang="es-CL" sz="2000"/>
              <a:t>Para ello se conjugaron varias cosas: </a:t>
            </a:r>
          </a:p>
          <a:p>
            <a:pPr lvl="1" algn="just">
              <a:lnSpc>
                <a:spcPct val="90000"/>
              </a:lnSpc>
            </a:pPr>
            <a:r>
              <a:rPr lang="es-CL" sz="2000"/>
              <a:t>fracaso de los modelos socialistas precedentes.</a:t>
            </a:r>
          </a:p>
          <a:p>
            <a:pPr lvl="1" algn="just">
              <a:lnSpc>
                <a:spcPct val="90000"/>
              </a:lnSpc>
            </a:pPr>
            <a:r>
              <a:rPr lang="es-CL" sz="2000"/>
              <a:t>formación de un equipo de trabajo liberal, “Chicago Boys”.</a:t>
            </a:r>
          </a:p>
          <a:p>
            <a:pPr lvl="1" algn="just">
              <a:lnSpc>
                <a:spcPct val="90000"/>
              </a:lnSpc>
            </a:pPr>
            <a:r>
              <a:rPr lang="es-CL" sz="2000"/>
              <a:t>existencia de un plan, expuesto en documento El Ladrillo. </a:t>
            </a:r>
          </a:p>
          <a:p>
            <a:pPr lvl="1" algn="just">
              <a:lnSpc>
                <a:spcPct val="90000"/>
              </a:lnSpc>
            </a:pPr>
            <a:r>
              <a:rPr lang="es-CL" sz="2000"/>
              <a:t>decisión de avanzar en la ruta del libre mercado.</a:t>
            </a:r>
          </a:p>
          <a:p>
            <a:pPr lvl="1" algn="just">
              <a:lnSpc>
                <a:spcPct val="90000"/>
              </a:lnSpc>
            </a:pPr>
            <a:r>
              <a:rPr lang="es-CL" sz="2000"/>
              <a:t>revolución capitalista chilena. </a:t>
            </a:r>
            <a:endParaRPr lang="es-ES" sz="2000"/>
          </a:p>
        </p:txBody>
      </p:sp>
      <p:pic>
        <p:nvPicPr>
          <p:cNvPr id="89093" name="Picture 5" descr="el-dinero-vuela"/>
          <p:cNvPicPr>
            <a:picLocks noChangeAspect="1" noChangeArrowheads="1"/>
          </p:cNvPicPr>
          <p:nvPr/>
        </p:nvPicPr>
        <p:blipFill>
          <a:blip r:embed="rId2"/>
          <a:srcRect/>
          <a:stretch>
            <a:fillRect/>
          </a:stretch>
        </p:blipFill>
        <p:spPr bwMode="auto">
          <a:xfrm>
            <a:off x="7380288" y="404813"/>
            <a:ext cx="1582737" cy="1296987"/>
          </a:xfrm>
          <a:prstGeom prst="rect">
            <a:avLst/>
          </a:prstGeom>
          <a:noFill/>
        </p:spPr>
      </p:pic>
    </p:spTree>
  </p:cSld>
  <p:clrMapOvr>
    <a:masterClrMapping/>
  </p:clrMapOvr>
  <p:transition>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453B9B3F-94BE-403B-92B1-648463B3E2E2}" type="slidenum">
              <a:rPr lang="es-ES"/>
              <a:pPr/>
              <a:t>19</a:t>
            </a:fld>
            <a:endParaRPr lang="es-ES"/>
          </a:p>
        </p:txBody>
      </p:sp>
      <p:sp>
        <p:nvSpPr>
          <p:cNvPr id="90114" name="AutoShape 2"/>
          <p:cNvSpPr>
            <a:spLocks noGrp="1" noChangeArrowheads="1"/>
          </p:cNvSpPr>
          <p:nvPr>
            <p:ph type="title"/>
          </p:nvPr>
        </p:nvSpPr>
        <p:spPr>
          <a:xfrm>
            <a:off x="762000" y="762000"/>
            <a:ext cx="7924800" cy="938213"/>
          </a:xfrm>
        </p:spPr>
        <p:txBody>
          <a:bodyPr/>
          <a:lstStyle/>
          <a:p>
            <a:r>
              <a:rPr lang="es-CL"/>
              <a:t>MEDIDAS ECONÓMICAS</a:t>
            </a:r>
            <a:endParaRPr lang="es-ES"/>
          </a:p>
        </p:txBody>
      </p:sp>
      <p:sp>
        <p:nvSpPr>
          <p:cNvPr id="90115" name="Rectangle 3"/>
          <p:cNvSpPr>
            <a:spLocks noGrp="1" noChangeArrowheads="1"/>
          </p:cNvSpPr>
          <p:nvPr>
            <p:ph type="body" idx="1"/>
          </p:nvPr>
        </p:nvSpPr>
        <p:spPr>
          <a:xfrm>
            <a:off x="785786" y="2790804"/>
            <a:ext cx="7837488" cy="4067196"/>
          </a:xfrm>
        </p:spPr>
        <p:txBody>
          <a:bodyPr/>
          <a:lstStyle/>
          <a:p>
            <a:pPr algn="just">
              <a:lnSpc>
                <a:spcPct val="90000"/>
              </a:lnSpc>
            </a:pPr>
            <a:r>
              <a:rPr lang="es-CL" sz="2000" dirty="0" smtClean="0"/>
              <a:t>Redefinición </a:t>
            </a:r>
            <a:r>
              <a:rPr lang="es-CL" sz="2000" dirty="0"/>
              <a:t>del papel del Estado en la economía:</a:t>
            </a:r>
          </a:p>
          <a:p>
            <a:pPr lvl="1" algn="just">
              <a:lnSpc>
                <a:spcPct val="90000"/>
              </a:lnSpc>
            </a:pPr>
            <a:r>
              <a:rPr lang="es-CL" sz="1800" dirty="0"/>
              <a:t>Redujo el gasto fiscal y los impuestos.</a:t>
            </a:r>
          </a:p>
          <a:p>
            <a:pPr lvl="1" algn="just">
              <a:lnSpc>
                <a:spcPct val="90000"/>
              </a:lnSpc>
            </a:pPr>
            <a:r>
              <a:rPr lang="es-CL" sz="1800" dirty="0"/>
              <a:t>Levantó los controles de precios.</a:t>
            </a:r>
          </a:p>
          <a:p>
            <a:pPr lvl="1" algn="just">
              <a:lnSpc>
                <a:spcPct val="90000"/>
              </a:lnSpc>
            </a:pPr>
            <a:r>
              <a:rPr lang="es-CL" sz="1800" dirty="0"/>
              <a:t>Privatizó la mayoría de las empresas estatales y, parcialmente la seguridad social, la educación y la salud. </a:t>
            </a:r>
          </a:p>
          <a:p>
            <a:pPr algn="just">
              <a:lnSpc>
                <a:spcPct val="90000"/>
              </a:lnSpc>
            </a:pPr>
            <a:r>
              <a:rPr lang="es-CL" sz="2000" dirty="0"/>
              <a:t>Apertura de la economía al mundo exterior. </a:t>
            </a:r>
          </a:p>
          <a:p>
            <a:pPr algn="just">
              <a:lnSpc>
                <a:spcPct val="90000"/>
              </a:lnSpc>
            </a:pPr>
            <a:r>
              <a:rPr lang="es-CL" sz="2000" dirty="0"/>
              <a:t>Creación de un mercado de capitales libre, y el establecimiento de un Banco Central autónomo. </a:t>
            </a:r>
          </a:p>
          <a:p>
            <a:pPr algn="just">
              <a:lnSpc>
                <a:spcPct val="90000"/>
              </a:lnSpc>
            </a:pPr>
            <a:r>
              <a:rPr lang="es-CL" sz="2000" dirty="0"/>
              <a:t>Flexibilización de mercados laborales y eliminación de las barreras de entrada a las diferentes ocupaciones. </a:t>
            </a:r>
          </a:p>
          <a:p>
            <a:pPr algn="just">
              <a:lnSpc>
                <a:spcPct val="90000"/>
              </a:lnSpc>
            </a:pPr>
            <a:r>
              <a:rPr lang="es-CL" sz="2000" dirty="0"/>
              <a:t>Fortalecimiento red social, para mejorar las condiciones de los más pobres y protegerlos del ajuste económico, ODEPLAN.</a:t>
            </a:r>
            <a:endParaRPr lang="es-ES" sz="2000" dirty="0"/>
          </a:p>
        </p:txBody>
      </p:sp>
      <p:pic>
        <p:nvPicPr>
          <p:cNvPr id="90117" name="Picture 5" descr="dinero1"/>
          <p:cNvPicPr>
            <a:picLocks noChangeAspect="1" noChangeArrowheads="1"/>
          </p:cNvPicPr>
          <p:nvPr/>
        </p:nvPicPr>
        <p:blipFill>
          <a:blip r:embed="rId2"/>
          <a:srcRect/>
          <a:stretch>
            <a:fillRect/>
          </a:stretch>
        </p:blipFill>
        <p:spPr bwMode="auto">
          <a:xfrm>
            <a:off x="6757988" y="260350"/>
            <a:ext cx="1958975" cy="2016125"/>
          </a:xfrm>
          <a:prstGeom prst="rect">
            <a:avLst/>
          </a:prstGeom>
          <a:noFill/>
        </p:spPr>
      </p:pic>
    </p:spTree>
  </p:cSld>
  <p:clrMapOvr>
    <a:masterClrMapping/>
  </p:clrMapOvr>
  <p:transition>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5 Marcador de número de diapositiva"/>
          <p:cNvSpPr>
            <a:spLocks noGrp="1"/>
          </p:cNvSpPr>
          <p:nvPr>
            <p:ph type="sldNum" sz="quarter" idx="12"/>
          </p:nvPr>
        </p:nvSpPr>
        <p:spPr/>
        <p:txBody>
          <a:bodyPr/>
          <a:lstStyle/>
          <a:p>
            <a:fld id="{793D0966-5AC9-4C60-B321-C7A357F0C53A}" type="slidenum">
              <a:rPr lang="es-ES"/>
              <a:pPr/>
              <a:t>20</a:t>
            </a:fld>
            <a:endParaRPr lang="es-ES"/>
          </a:p>
        </p:txBody>
      </p:sp>
      <p:sp>
        <p:nvSpPr>
          <p:cNvPr id="91800" name="AutoShape 664"/>
          <p:cNvSpPr>
            <a:spLocks noGrp="1" noChangeArrowheads="1"/>
          </p:cNvSpPr>
          <p:nvPr>
            <p:ph type="title"/>
          </p:nvPr>
        </p:nvSpPr>
        <p:spPr/>
        <p:txBody>
          <a:bodyPr/>
          <a:lstStyle/>
          <a:p>
            <a:pPr algn="ctr"/>
            <a:r>
              <a:rPr lang="es-ES" sz="3200"/>
              <a:t>CHILE: PRINCIPALES INDICADORES MACROECONÓMICOS, 1974-1981</a:t>
            </a:r>
          </a:p>
        </p:txBody>
      </p:sp>
      <p:graphicFrame>
        <p:nvGraphicFramePr>
          <p:cNvPr id="91833" name="Group 697"/>
          <p:cNvGraphicFramePr>
            <a:graphicFrameLocks noGrp="1"/>
          </p:cNvGraphicFramePr>
          <p:nvPr>
            <p:ph idx="1"/>
          </p:nvPr>
        </p:nvGraphicFramePr>
        <p:xfrm>
          <a:off x="395288" y="2786058"/>
          <a:ext cx="8424862" cy="3027369"/>
        </p:xfrm>
        <a:graphic>
          <a:graphicData uri="http://schemas.openxmlformats.org/drawingml/2006/table">
            <a:tbl>
              <a:tblPr/>
              <a:tblGrid>
                <a:gridCol w="3033704"/>
                <a:gridCol w="785818"/>
                <a:gridCol w="785818"/>
                <a:gridCol w="714380"/>
                <a:gridCol w="714380"/>
                <a:gridCol w="652450"/>
                <a:gridCol w="581025"/>
                <a:gridCol w="577850"/>
                <a:gridCol w="579437"/>
              </a:tblGrid>
              <a:tr h="571505">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1974</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1975</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1976</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1977</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1978</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1979</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1980</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bg1"/>
                          </a:solidFill>
                          <a:effectLst/>
                          <a:latin typeface="Times New Roman" pitchFamily="18" charset="0"/>
                          <a:cs typeface="Times New Roman" pitchFamily="18" charset="0"/>
                        </a:rPr>
                        <a:t>1981</a:t>
                      </a:r>
                      <a:endParaRPr kumimoji="0" lang="es-ES" sz="14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6127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Crecimiento del PIB</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-13,3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8,3</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7,8</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7,1</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7,7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6,7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6143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Tasa de Desempleo (promedio anual)</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 </a:t>
                      </a:r>
                      <a:r>
                        <a:rPr kumimoji="0" lang="es-MX" sz="1600" b="1" i="0" u="none" strike="noStrike" cap="none" normalizeH="0" baseline="0" smtClean="0">
                          <a:ln>
                            <a:noFill/>
                          </a:ln>
                          <a:solidFill>
                            <a:schemeClr val="bg1"/>
                          </a:solidFill>
                          <a:effectLst/>
                          <a:latin typeface="Times New Roman" pitchFamily="18" charset="0"/>
                          <a:cs typeface="Times New Roman" pitchFamily="18" charset="0"/>
                        </a:rPr>
                        <a:t>4,8</a:t>
                      </a:r>
                      <a:endParaRPr kumimoji="0" lang="es-ES" sz="1600" b="1" i="0" u="none" strike="noStrike" cap="none" normalizeH="0" baseline="0" smtClean="0">
                        <a:ln>
                          <a:noFill/>
                        </a:ln>
                        <a:solidFill>
                          <a:schemeClr val="bg1"/>
                        </a:solidFill>
                        <a:effectLst/>
                        <a:latin typeface="Times New Roman" pitchFamily="18" charset="0"/>
                        <a:cs typeface="Times New Roman" pitchFamily="18" charset="0"/>
                      </a:endParaRPr>
                    </a:p>
                    <a:p>
                      <a:pPr marL="342900" marR="0" lvl="0" indent="-342900" algn="r" defTabSz="914400" rtl="0" eaLnBrk="1" fontAlgn="base" latinLnBrk="0" hangingPunct="1">
                        <a:lnSpc>
                          <a:spcPct val="100000"/>
                        </a:lnSpc>
                        <a:spcBef>
                          <a:spcPct val="0"/>
                        </a:spcBef>
                        <a:spcAft>
                          <a:spcPct val="0"/>
                        </a:spcAft>
                        <a:buClrTx/>
                        <a:buSzTx/>
                        <a:buFontTx/>
                        <a:buNone/>
                        <a:tabLst/>
                      </a:pPr>
                      <a:endParaRPr kumimoji="0" lang="es-ES" sz="1600" b="1" i="0" u="none" strike="noStrike" cap="none" normalizeH="0" baseline="0" smtClean="0">
                        <a:ln>
                          <a:noFill/>
                        </a:ln>
                        <a:solidFill>
                          <a:schemeClr val="bg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14,9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12,7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11,8</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14,2</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13,6</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10,4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11,3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6143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Crecimiento real anual de los salarios</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10,3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6,3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8,3</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8,6</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9,0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6143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Inflación (IPC) (de dic- a dic)</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369,2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343,3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197,9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84,2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37,2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38,9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31,2</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9,5</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91834" name="Rectangle 698"/>
          <p:cNvSpPr>
            <a:spLocks noChangeArrowheads="1"/>
          </p:cNvSpPr>
          <p:nvPr/>
        </p:nvSpPr>
        <p:spPr bwMode="auto">
          <a:xfrm>
            <a:off x="684213" y="6021388"/>
            <a:ext cx="11574462" cy="228600"/>
          </a:xfrm>
          <a:prstGeom prst="rect">
            <a:avLst/>
          </a:prstGeom>
          <a:noFill/>
          <a:ln w="9525">
            <a:noFill/>
            <a:miter lim="800000"/>
            <a:headEnd/>
            <a:tailEnd/>
          </a:ln>
          <a:effectLst/>
        </p:spPr>
        <p:txBody>
          <a:bodyPr anchor="ctr">
            <a:spAutoFit/>
          </a:bodyPr>
          <a:lstStyle/>
          <a:p>
            <a:r>
              <a:rPr lang="es-ES" sz="900"/>
              <a:t>Fuente: Banco Central de Chile. Citado de: Felipe Larraín y Rodrigo Vergara (eds). </a:t>
            </a:r>
            <a:r>
              <a:rPr lang="es-ES" sz="900" i="1"/>
              <a:t>La transformación económica de Chile</a:t>
            </a:r>
            <a:r>
              <a:rPr lang="es-ES" sz="900"/>
              <a:t> (Santiago, CEP, 2000), p. 7.</a:t>
            </a:r>
          </a:p>
        </p:txBody>
      </p:sp>
    </p:spTree>
  </p:cSld>
  <p:clrMapOvr>
    <a:masterClrMapping/>
  </p:clrMapOvr>
  <p:transition>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D957DF27-465C-4950-A357-0B26A81609E0}" type="slidenum">
              <a:rPr lang="es-ES"/>
              <a:pPr/>
              <a:t>21</a:t>
            </a:fld>
            <a:endParaRPr lang="es-ES"/>
          </a:p>
        </p:txBody>
      </p:sp>
      <p:sp>
        <p:nvSpPr>
          <p:cNvPr id="93186" name="AutoShape 2"/>
          <p:cNvSpPr>
            <a:spLocks noGrp="1" noChangeArrowheads="1"/>
          </p:cNvSpPr>
          <p:nvPr>
            <p:ph type="title"/>
          </p:nvPr>
        </p:nvSpPr>
        <p:spPr>
          <a:xfrm>
            <a:off x="762000" y="762000"/>
            <a:ext cx="7924800" cy="938213"/>
          </a:xfrm>
        </p:spPr>
        <p:txBody>
          <a:bodyPr/>
          <a:lstStyle/>
          <a:p>
            <a:r>
              <a:rPr lang="es-CL"/>
              <a:t>CRISIS ECONÓMICA 1982</a:t>
            </a:r>
            <a:endParaRPr lang="es-ES"/>
          </a:p>
        </p:txBody>
      </p:sp>
      <p:sp>
        <p:nvSpPr>
          <p:cNvPr id="93187" name="Rectangle 3"/>
          <p:cNvSpPr>
            <a:spLocks noGrp="1" noChangeArrowheads="1"/>
          </p:cNvSpPr>
          <p:nvPr>
            <p:ph type="body" idx="1"/>
          </p:nvPr>
        </p:nvSpPr>
        <p:spPr>
          <a:xfrm>
            <a:off x="838200" y="2362200"/>
            <a:ext cx="7910513" cy="4235450"/>
          </a:xfrm>
        </p:spPr>
        <p:txBody>
          <a:bodyPr/>
          <a:lstStyle/>
          <a:p>
            <a:pPr algn="just">
              <a:lnSpc>
                <a:spcPct val="80000"/>
              </a:lnSpc>
              <a:buNone/>
            </a:pPr>
            <a:endParaRPr lang="es-CL" sz="2000" dirty="0"/>
          </a:p>
          <a:p>
            <a:pPr algn="just">
              <a:lnSpc>
                <a:spcPct val="80000"/>
              </a:lnSpc>
            </a:pPr>
            <a:r>
              <a:rPr lang="es-CL" sz="2000" dirty="0" smtClean="0"/>
              <a:t>1981 alza </a:t>
            </a:r>
            <a:r>
              <a:rPr lang="es-CL" sz="2000" dirty="0"/>
              <a:t>de las tasas de interés internacionales.  </a:t>
            </a:r>
          </a:p>
          <a:p>
            <a:pPr algn="just">
              <a:lnSpc>
                <a:spcPct val="80000"/>
              </a:lnSpc>
            </a:pPr>
            <a:endParaRPr lang="es-CL" sz="2000" dirty="0"/>
          </a:p>
          <a:p>
            <a:pPr algn="just">
              <a:lnSpc>
                <a:spcPct val="80000"/>
              </a:lnSpc>
            </a:pPr>
            <a:r>
              <a:rPr lang="es-CL" sz="2000" dirty="0"/>
              <a:t>La crisis puso en duda el modelo económico imperante.</a:t>
            </a:r>
          </a:p>
          <a:p>
            <a:pPr algn="just">
              <a:lnSpc>
                <a:spcPct val="80000"/>
              </a:lnSpc>
            </a:pPr>
            <a:endParaRPr lang="es-CL" sz="2000" dirty="0"/>
          </a:p>
          <a:p>
            <a:pPr algn="just">
              <a:lnSpc>
                <a:spcPct val="80000"/>
              </a:lnSpc>
            </a:pPr>
            <a:r>
              <a:rPr lang="es-CL" sz="2000" dirty="0"/>
              <a:t>Los economistas de oposición previeron que no habría una recuperación, sosteniendo que la raíz del problema estaba en una excesiva liberalización de la economía. </a:t>
            </a:r>
          </a:p>
          <a:p>
            <a:pPr algn="just">
              <a:lnSpc>
                <a:spcPct val="80000"/>
              </a:lnSpc>
            </a:pPr>
            <a:endParaRPr lang="es-CL" sz="2000" dirty="0"/>
          </a:p>
          <a:p>
            <a:pPr algn="just">
              <a:lnSpc>
                <a:spcPct val="80000"/>
              </a:lnSpc>
            </a:pPr>
            <a:r>
              <a:rPr lang="es-CL" sz="2000" dirty="0"/>
              <a:t>Incluso se escribieron documentos y libros explicando “el por qué del fracaso” y declararon “muerto  el modelo liberal”.</a:t>
            </a:r>
            <a:endParaRPr lang="es-ES" sz="2000" dirty="0"/>
          </a:p>
        </p:txBody>
      </p:sp>
      <p:pic>
        <p:nvPicPr>
          <p:cNvPr id="93189" name="Picture 5" descr="20090929173642-crisis"/>
          <p:cNvPicPr>
            <a:picLocks noChangeAspect="1" noChangeArrowheads="1"/>
          </p:cNvPicPr>
          <p:nvPr/>
        </p:nvPicPr>
        <p:blipFill>
          <a:blip r:embed="rId2"/>
          <a:srcRect/>
          <a:stretch>
            <a:fillRect/>
          </a:stretch>
        </p:blipFill>
        <p:spPr bwMode="auto">
          <a:xfrm>
            <a:off x="7308850" y="260350"/>
            <a:ext cx="1428750" cy="1905000"/>
          </a:xfrm>
          <a:prstGeom prst="rect">
            <a:avLst/>
          </a:prstGeom>
          <a:noFill/>
        </p:spPr>
      </p:pic>
    </p:spTree>
  </p:cSld>
  <p:clrMapOvr>
    <a:masterClrMapping/>
  </p:clrMapOvr>
  <p:transition>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CB310375-256A-41FB-A045-0C571B68FD52}" type="slidenum">
              <a:rPr lang="es-ES"/>
              <a:pPr/>
              <a:t>22</a:t>
            </a:fld>
            <a:endParaRPr lang="es-ES"/>
          </a:p>
        </p:txBody>
      </p:sp>
      <p:sp>
        <p:nvSpPr>
          <p:cNvPr id="94210" name="AutoShape 2"/>
          <p:cNvSpPr>
            <a:spLocks noGrp="1" noChangeArrowheads="1"/>
          </p:cNvSpPr>
          <p:nvPr>
            <p:ph type="title"/>
          </p:nvPr>
        </p:nvSpPr>
        <p:spPr>
          <a:xfrm>
            <a:off x="762000" y="762000"/>
            <a:ext cx="7924800" cy="938213"/>
          </a:xfrm>
        </p:spPr>
        <p:txBody>
          <a:bodyPr/>
          <a:lstStyle/>
          <a:p>
            <a:r>
              <a:rPr lang="es-CL"/>
              <a:t>NUEVO EQUIPO ECONÓMICO</a:t>
            </a:r>
            <a:endParaRPr lang="es-ES"/>
          </a:p>
        </p:txBody>
      </p:sp>
      <p:sp>
        <p:nvSpPr>
          <p:cNvPr id="94211" name="Rectangle 3"/>
          <p:cNvSpPr>
            <a:spLocks noGrp="1" noChangeArrowheads="1"/>
          </p:cNvSpPr>
          <p:nvPr>
            <p:ph type="body" idx="1"/>
          </p:nvPr>
        </p:nvSpPr>
        <p:spPr>
          <a:xfrm>
            <a:off x="785786" y="2622550"/>
            <a:ext cx="7993062" cy="4235450"/>
          </a:xfrm>
        </p:spPr>
        <p:txBody>
          <a:bodyPr/>
          <a:lstStyle/>
          <a:p>
            <a:pPr algn="just">
              <a:lnSpc>
                <a:spcPct val="80000"/>
              </a:lnSpc>
            </a:pPr>
            <a:r>
              <a:rPr lang="es-CL" sz="1600" dirty="0"/>
              <a:t>1985 </a:t>
            </a:r>
            <a:r>
              <a:rPr lang="es-CL" sz="1600" dirty="0" smtClean="0"/>
              <a:t>nuevo equipo, liderado por </a:t>
            </a:r>
            <a:r>
              <a:rPr lang="es-CL" sz="1600" dirty="0"/>
              <a:t>Hernán </a:t>
            </a:r>
            <a:r>
              <a:rPr lang="es-CL" sz="1600" dirty="0" err="1" smtClean="0"/>
              <a:t>Büchi</a:t>
            </a:r>
            <a:r>
              <a:rPr lang="es-CL" sz="1600" dirty="0" smtClean="0"/>
              <a:t>.</a:t>
            </a:r>
            <a:r>
              <a:rPr lang="es-CL" sz="1600" dirty="0" smtClean="0"/>
              <a:t> </a:t>
            </a:r>
            <a:endParaRPr lang="es-CL" sz="1600" dirty="0"/>
          </a:p>
          <a:p>
            <a:pPr algn="just">
              <a:lnSpc>
                <a:spcPct val="80000"/>
              </a:lnSpc>
            </a:pPr>
            <a:endParaRPr lang="es-CL" sz="1600" dirty="0"/>
          </a:p>
          <a:p>
            <a:pPr algn="just">
              <a:lnSpc>
                <a:spcPct val="80000"/>
              </a:lnSpc>
            </a:pPr>
            <a:r>
              <a:rPr lang="es-CL" sz="1600" dirty="0" smtClean="0"/>
              <a:t>El </a:t>
            </a:r>
            <a:r>
              <a:rPr lang="es-CL" sz="1600" dirty="0"/>
              <a:t>nuevo plan incluyó:</a:t>
            </a:r>
          </a:p>
          <a:p>
            <a:pPr lvl="1" algn="just">
              <a:lnSpc>
                <a:spcPct val="80000"/>
              </a:lnSpc>
            </a:pPr>
            <a:r>
              <a:rPr lang="es-CL" sz="1600" dirty="0"/>
              <a:t>ajuste fiscal. </a:t>
            </a:r>
          </a:p>
          <a:p>
            <a:pPr lvl="1" algn="just">
              <a:lnSpc>
                <a:spcPct val="80000"/>
              </a:lnSpc>
            </a:pPr>
            <a:r>
              <a:rPr lang="es-CL" sz="1600" dirty="0"/>
              <a:t>estimular las exportaciones no tradicionales. </a:t>
            </a:r>
          </a:p>
          <a:p>
            <a:pPr lvl="1" algn="just">
              <a:lnSpc>
                <a:spcPct val="80000"/>
              </a:lnSpc>
            </a:pPr>
            <a:r>
              <a:rPr lang="es-CL" sz="1600" dirty="0"/>
              <a:t>recuperación del producto y del empleo. </a:t>
            </a:r>
          </a:p>
          <a:p>
            <a:pPr algn="just">
              <a:lnSpc>
                <a:spcPct val="80000"/>
              </a:lnSpc>
            </a:pPr>
            <a:endParaRPr lang="es-CL" sz="1600" dirty="0"/>
          </a:p>
          <a:p>
            <a:pPr algn="just">
              <a:lnSpc>
                <a:spcPct val="80000"/>
              </a:lnSpc>
            </a:pPr>
            <a:r>
              <a:rPr lang="es-CL" sz="1600" dirty="0"/>
              <a:t>La delantera la tomaron las exportaciones y la inversión, en tanto que el consumo y los salarios reales crecieron más lentamente. </a:t>
            </a:r>
          </a:p>
          <a:p>
            <a:pPr algn="just">
              <a:lnSpc>
                <a:spcPct val="80000"/>
              </a:lnSpc>
            </a:pPr>
            <a:endParaRPr lang="es-CL" sz="1600" dirty="0"/>
          </a:p>
          <a:p>
            <a:pPr algn="just">
              <a:lnSpc>
                <a:spcPct val="80000"/>
              </a:lnSpc>
            </a:pPr>
            <a:r>
              <a:rPr lang="es-CL" sz="1600" dirty="0"/>
              <a:t>La inflación y la deuda externa bajaron tras su renegociación, lo que dio al país una confianza nacional e internacional. </a:t>
            </a:r>
          </a:p>
          <a:p>
            <a:pPr algn="just">
              <a:lnSpc>
                <a:spcPct val="80000"/>
              </a:lnSpc>
            </a:pPr>
            <a:endParaRPr lang="es-CL" sz="1600" dirty="0"/>
          </a:p>
          <a:p>
            <a:pPr algn="just">
              <a:lnSpc>
                <a:spcPct val="80000"/>
              </a:lnSpc>
            </a:pPr>
            <a:r>
              <a:rPr lang="es-CL" sz="1600" dirty="0"/>
              <a:t>En 1989 se dio plena autonomía al Banco Central.</a:t>
            </a:r>
            <a:endParaRPr lang="es-ES" sz="1600" dirty="0"/>
          </a:p>
        </p:txBody>
      </p:sp>
      <p:pic>
        <p:nvPicPr>
          <p:cNvPr id="94213" name="Picture 5" descr="img_49305658d038f"/>
          <p:cNvPicPr>
            <a:picLocks noChangeAspect="1" noChangeArrowheads="1"/>
          </p:cNvPicPr>
          <p:nvPr/>
        </p:nvPicPr>
        <p:blipFill>
          <a:blip r:embed="rId2"/>
          <a:srcRect/>
          <a:stretch>
            <a:fillRect/>
          </a:stretch>
        </p:blipFill>
        <p:spPr bwMode="auto">
          <a:xfrm>
            <a:off x="7524750" y="0"/>
            <a:ext cx="1563688" cy="2085975"/>
          </a:xfrm>
          <a:prstGeom prst="rect">
            <a:avLst/>
          </a:prstGeom>
          <a:noFill/>
        </p:spPr>
      </p:pic>
    </p:spTree>
  </p:cSld>
  <p:clrMapOvr>
    <a:masterClrMapping/>
  </p:clrMapOvr>
  <p:transition>
    <p:zoom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5 Marcador de número de diapositiva"/>
          <p:cNvSpPr>
            <a:spLocks noGrp="1"/>
          </p:cNvSpPr>
          <p:nvPr>
            <p:ph type="sldNum" sz="quarter" idx="12"/>
          </p:nvPr>
        </p:nvSpPr>
        <p:spPr/>
        <p:txBody>
          <a:bodyPr/>
          <a:lstStyle/>
          <a:p>
            <a:fld id="{E733B9AA-439B-4614-85D0-7B7D805E170B}" type="slidenum">
              <a:rPr lang="es-ES"/>
              <a:pPr/>
              <a:t>23</a:t>
            </a:fld>
            <a:endParaRPr lang="es-ES"/>
          </a:p>
        </p:txBody>
      </p:sp>
      <p:sp>
        <p:nvSpPr>
          <p:cNvPr id="95971" name="AutoShape 739"/>
          <p:cNvSpPr>
            <a:spLocks noGrp="1" noChangeArrowheads="1"/>
          </p:cNvSpPr>
          <p:nvPr>
            <p:ph type="title"/>
          </p:nvPr>
        </p:nvSpPr>
        <p:spPr/>
        <p:txBody>
          <a:bodyPr/>
          <a:lstStyle/>
          <a:p>
            <a:r>
              <a:rPr lang="es-ES" sz="3200"/>
              <a:t>CHILE: PRINCIPALES INDICADORES MACROECONÓMICOS, 1982-1990</a:t>
            </a:r>
          </a:p>
        </p:txBody>
      </p:sp>
      <p:graphicFrame>
        <p:nvGraphicFramePr>
          <p:cNvPr id="96027" name="Group 795"/>
          <p:cNvGraphicFramePr>
            <a:graphicFrameLocks noGrp="1"/>
          </p:cNvGraphicFramePr>
          <p:nvPr>
            <p:ph idx="1"/>
          </p:nvPr>
        </p:nvGraphicFramePr>
        <p:xfrm>
          <a:off x="323850" y="2781300"/>
          <a:ext cx="8569325" cy="2696528"/>
        </p:xfrm>
        <a:graphic>
          <a:graphicData uri="http://schemas.openxmlformats.org/drawingml/2006/table">
            <a:tbl>
              <a:tblPr/>
              <a:tblGrid>
                <a:gridCol w="2087563"/>
                <a:gridCol w="865187"/>
                <a:gridCol w="719138"/>
                <a:gridCol w="647700"/>
                <a:gridCol w="720725"/>
                <a:gridCol w="647700"/>
                <a:gridCol w="720725"/>
                <a:gridCol w="719137"/>
                <a:gridCol w="720725"/>
                <a:gridCol w="720725"/>
              </a:tblGrid>
              <a:tr h="62388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1988</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1989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1990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2921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Times New Roman" pitchFamily="18" charset="0"/>
                          <a:cs typeface="Times New Roman" pitchFamily="18" charset="0"/>
                        </a:rPr>
                        <a:t>Crecimiento del PIB</a:t>
                      </a:r>
                      <a:endParaRPr kumimoji="0" lang="es-ES" sz="1600" b="1" i="0" u="none" strike="noStrike" cap="none" normalizeH="0" baseline="0" dirty="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-13,4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6,1</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5,6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6,6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7,3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10,6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3,7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292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Tasa de Desempleo (promedio anual)</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14,6</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13,9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12,0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12,3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11,0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9,9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8,0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7,8</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Crecimiento real anual de los salarios</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0,3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-10,9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0,2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-4,5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-0,2</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6,5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1,9</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1,8</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292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Inflación (IPC)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(dic-dic)</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20,7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23,1</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23,0</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26,4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17,4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21,5</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12,7</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21,4</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smtClean="0">
                          <a:ln>
                            <a:noFill/>
                          </a:ln>
                          <a:solidFill>
                            <a:schemeClr val="bg1"/>
                          </a:solidFill>
                          <a:effectLst/>
                          <a:latin typeface="Times New Roman" pitchFamily="18" charset="0"/>
                          <a:cs typeface="Times New Roman" pitchFamily="18" charset="0"/>
                        </a:rPr>
                        <a:t>27,3</a:t>
                      </a:r>
                      <a:endParaRPr kumimoji="0" lang="es-ES" sz="16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96028" name="Rectangle 796"/>
          <p:cNvSpPr>
            <a:spLocks noChangeArrowheads="1"/>
          </p:cNvSpPr>
          <p:nvPr/>
        </p:nvSpPr>
        <p:spPr bwMode="auto">
          <a:xfrm>
            <a:off x="755650" y="5734050"/>
            <a:ext cx="11574463" cy="228600"/>
          </a:xfrm>
          <a:prstGeom prst="rect">
            <a:avLst/>
          </a:prstGeom>
          <a:noFill/>
          <a:ln w="9525">
            <a:noFill/>
            <a:miter lim="800000"/>
            <a:headEnd/>
            <a:tailEnd/>
          </a:ln>
          <a:effectLst/>
        </p:spPr>
        <p:txBody>
          <a:bodyPr anchor="ctr">
            <a:spAutoFit/>
          </a:bodyPr>
          <a:lstStyle/>
          <a:p>
            <a:r>
              <a:rPr lang="es-ES" sz="900"/>
              <a:t>Fuente: Banco Central de Chile. Citado de: Felipe Larraín y Rodrigo Vergara (eds). </a:t>
            </a:r>
            <a:r>
              <a:rPr lang="es-ES" sz="900" i="1"/>
              <a:t>La transformación económica de Chile</a:t>
            </a:r>
            <a:r>
              <a:rPr lang="es-ES" sz="900"/>
              <a:t> (Santiago, CEP, 2000), p. 7.</a:t>
            </a:r>
          </a:p>
        </p:txBody>
      </p:sp>
    </p:spTree>
  </p:cSld>
  <p:clrMapOvr>
    <a:masterClrMapping/>
  </p:clrMapOvr>
  <p:transition>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165A6A6A-6B96-4802-956E-862FF667F2AD}" type="slidenum">
              <a:rPr lang="es-ES"/>
              <a:pPr/>
              <a:t>24</a:t>
            </a:fld>
            <a:endParaRPr lang="es-ES"/>
          </a:p>
        </p:txBody>
      </p:sp>
      <p:sp>
        <p:nvSpPr>
          <p:cNvPr id="15362" name="AutoShape 2"/>
          <p:cNvSpPr>
            <a:spLocks noGrp="1" noChangeArrowheads="1"/>
          </p:cNvSpPr>
          <p:nvPr>
            <p:ph type="title"/>
          </p:nvPr>
        </p:nvSpPr>
        <p:spPr>
          <a:xfrm>
            <a:off x="762000" y="762000"/>
            <a:ext cx="6618288" cy="1143000"/>
          </a:xfrm>
        </p:spPr>
        <p:txBody>
          <a:bodyPr/>
          <a:lstStyle/>
          <a:p>
            <a:r>
              <a:rPr lang="es-ES" sz="3200"/>
              <a:t>DECLARACIÓN DE PRINCIPIOS DEL GOBIERNO DE CHILE </a:t>
            </a:r>
          </a:p>
        </p:txBody>
      </p:sp>
      <p:sp>
        <p:nvSpPr>
          <p:cNvPr id="15363" name="Rectangle 3"/>
          <p:cNvSpPr>
            <a:spLocks noGrp="1" noChangeArrowheads="1"/>
          </p:cNvSpPr>
          <p:nvPr>
            <p:ph type="body" idx="1"/>
          </p:nvPr>
        </p:nvSpPr>
        <p:spPr>
          <a:xfrm>
            <a:off x="827088" y="2420938"/>
            <a:ext cx="7981950" cy="4162425"/>
          </a:xfrm>
        </p:spPr>
        <p:txBody>
          <a:bodyPr/>
          <a:lstStyle/>
          <a:p>
            <a:pPr algn="just">
              <a:lnSpc>
                <a:spcPct val="90000"/>
              </a:lnSpc>
            </a:pPr>
            <a:r>
              <a:rPr lang="es-ES" sz="2000"/>
              <a:t>Libertad: como la forma de vida que debe armonizarse con:</a:t>
            </a:r>
          </a:p>
          <a:p>
            <a:pPr lvl="1" algn="just">
              <a:lnSpc>
                <a:spcPct val="90000"/>
              </a:lnSpc>
            </a:pPr>
            <a:r>
              <a:rPr lang="es-ES" sz="1800"/>
              <a:t>desarrollo acelerado de nuestra economía,</a:t>
            </a:r>
          </a:p>
          <a:p>
            <a:pPr lvl="1" algn="just">
              <a:lnSpc>
                <a:spcPct val="90000"/>
              </a:lnSpc>
            </a:pPr>
            <a:r>
              <a:rPr lang="es-ES" sz="1800"/>
              <a:t>progreso o justicia social,</a:t>
            </a:r>
          </a:p>
          <a:p>
            <a:pPr lvl="1" algn="just">
              <a:lnSpc>
                <a:spcPct val="90000"/>
              </a:lnSpc>
            </a:pPr>
            <a:r>
              <a:rPr lang="es-ES" sz="1800"/>
              <a:t>satisfacción de las inquietudes espirituales del ser humano.</a:t>
            </a:r>
          </a:p>
          <a:p>
            <a:pPr algn="just">
              <a:lnSpc>
                <a:spcPct val="90000"/>
              </a:lnSpc>
              <a:buFont typeface="Wingdings" pitchFamily="2" charset="2"/>
              <a:buNone/>
            </a:pPr>
            <a:r>
              <a:rPr lang="es-ES" sz="2000"/>
              <a:t> </a:t>
            </a:r>
          </a:p>
          <a:p>
            <a:pPr algn="just">
              <a:lnSpc>
                <a:spcPct val="90000"/>
              </a:lnSpc>
            </a:pPr>
            <a:r>
              <a:rPr lang="es-ES" sz="2000"/>
              <a:t>El hombre tiene derechos naturales anteriores y superiores al Estado; es este último el que debe estar al servicio del hombre: </a:t>
            </a:r>
          </a:p>
          <a:p>
            <a:pPr lvl="1" algn="just">
              <a:lnSpc>
                <a:spcPct val="90000"/>
              </a:lnSpc>
            </a:pPr>
            <a:r>
              <a:rPr lang="es-ES" sz="1800"/>
              <a:t>Fin del Estado: bien común general. </a:t>
            </a:r>
          </a:p>
          <a:p>
            <a:pPr algn="just">
              <a:lnSpc>
                <a:spcPct val="90000"/>
              </a:lnSpc>
              <a:buFont typeface="Wingdings" pitchFamily="2" charset="2"/>
              <a:buNone/>
            </a:pPr>
            <a:endParaRPr lang="es-ES" sz="2000"/>
          </a:p>
          <a:p>
            <a:pPr algn="just">
              <a:lnSpc>
                <a:spcPct val="90000"/>
              </a:lnSpc>
            </a:pPr>
            <a:r>
              <a:rPr lang="es-ES" sz="2000"/>
              <a:t>Gobierno Militar: inspiración nacionalista, realista y pragmática.</a:t>
            </a:r>
          </a:p>
          <a:p>
            <a:pPr algn="just">
              <a:lnSpc>
                <a:spcPct val="90000"/>
              </a:lnSpc>
            </a:pPr>
            <a:endParaRPr lang="es-ES" sz="2000"/>
          </a:p>
          <a:p>
            <a:pPr algn="just">
              <a:lnSpc>
                <a:spcPct val="90000"/>
              </a:lnSpc>
            </a:pPr>
            <a:r>
              <a:rPr lang="es-ES" sz="2000"/>
              <a:t>Objetivo Gob Militar: hacer de Chile una gran nación. </a:t>
            </a:r>
          </a:p>
        </p:txBody>
      </p:sp>
      <p:pic>
        <p:nvPicPr>
          <p:cNvPr id="15365" name="Picture 5" descr="banda_presidencial">
            <a:hlinkClick r:id="rId2"/>
          </p:cNvPr>
          <p:cNvPicPr>
            <a:picLocks noChangeAspect="1" noChangeArrowheads="1"/>
          </p:cNvPicPr>
          <p:nvPr/>
        </p:nvPicPr>
        <p:blipFill>
          <a:blip r:embed="rId3"/>
          <a:srcRect/>
          <a:stretch>
            <a:fillRect/>
          </a:stretch>
        </p:blipFill>
        <p:spPr bwMode="auto">
          <a:xfrm>
            <a:off x="7524750" y="333375"/>
            <a:ext cx="1130300" cy="1368425"/>
          </a:xfrm>
          <a:prstGeom prst="rect">
            <a:avLst/>
          </a:prstGeom>
          <a:noFill/>
        </p:spPr>
      </p:pic>
    </p:spTree>
  </p:cSld>
  <p:clrMapOvr>
    <a:masterClrMapping/>
  </p:clrMapOvr>
  <p:transition>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0CE562FB-F60A-4A8C-BBEB-1C9505230A1D}" type="slidenum">
              <a:rPr lang="es-ES"/>
              <a:pPr/>
              <a:t>25</a:t>
            </a:fld>
            <a:endParaRPr lang="es-ES"/>
          </a:p>
        </p:txBody>
      </p:sp>
      <p:sp>
        <p:nvSpPr>
          <p:cNvPr id="16386" name="AutoShape 2"/>
          <p:cNvSpPr>
            <a:spLocks noGrp="1" noChangeArrowheads="1"/>
          </p:cNvSpPr>
          <p:nvPr>
            <p:ph type="title"/>
          </p:nvPr>
        </p:nvSpPr>
        <p:spPr>
          <a:xfrm>
            <a:off x="762000" y="762000"/>
            <a:ext cx="6186488" cy="1143000"/>
          </a:xfrm>
        </p:spPr>
        <p:txBody>
          <a:bodyPr/>
          <a:lstStyle/>
          <a:p>
            <a:r>
              <a:rPr lang="es-ES" sz="3200"/>
              <a:t>EL GOBIERNO MILITAR NO FIJA PLAZOS A SU GESTIÓN</a:t>
            </a:r>
          </a:p>
        </p:txBody>
      </p:sp>
      <p:sp>
        <p:nvSpPr>
          <p:cNvPr id="16387" name="Rectangle 3"/>
          <p:cNvSpPr>
            <a:spLocks noGrp="1" noChangeArrowheads="1"/>
          </p:cNvSpPr>
          <p:nvPr>
            <p:ph type="body" idx="1"/>
          </p:nvPr>
        </p:nvSpPr>
        <p:spPr>
          <a:xfrm>
            <a:off x="827088" y="2565400"/>
            <a:ext cx="7921625" cy="4103688"/>
          </a:xfrm>
        </p:spPr>
        <p:txBody>
          <a:bodyPr/>
          <a:lstStyle/>
          <a:p>
            <a:pPr algn="just">
              <a:lnSpc>
                <a:spcPct val="80000"/>
              </a:lnSpc>
            </a:pPr>
            <a:r>
              <a:rPr lang="es-ES" sz="2400"/>
              <a:t>Reconstruir al país requería de una acción profunda y prolongada.   </a:t>
            </a:r>
          </a:p>
          <a:p>
            <a:pPr algn="just">
              <a:lnSpc>
                <a:spcPct val="80000"/>
              </a:lnSpc>
            </a:pPr>
            <a:endParaRPr lang="es-ES" sz="2400"/>
          </a:p>
          <a:p>
            <a:pPr algn="just">
              <a:lnSpc>
                <a:spcPct val="80000"/>
              </a:lnSpc>
            </a:pPr>
            <a:r>
              <a:rPr lang="es-ES" sz="2400"/>
              <a:t>Entregar el poder, a quienes el pueblo eligiera, a través de un sufragio universal, libre, secreto e informado.   </a:t>
            </a:r>
          </a:p>
          <a:p>
            <a:pPr algn="just">
              <a:lnSpc>
                <a:spcPct val="80000"/>
              </a:lnSpc>
            </a:pPr>
            <a:endParaRPr lang="es-ES" sz="2400"/>
          </a:p>
          <a:p>
            <a:pPr algn="just">
              <a:lnSpc>
                <a:spcPct val="80000"/>
              </a:lnSpc>
            </a:pPr>
            <a:r>
              <a:rPr lang="es-ES" sz="2400"/>
              <a:t>Abriendo el paso a futuras generaciones de chilenos con sanos hábitos cívicos. </a:t>
            </a:r>
          </a:p>
          <a:p>
            <a:pPr algn="just">
              <a:lnSpc>
                <a:spcPct val="80000"/>
              </a:lnSpc>
              <a:buFont typeface="Wingdings" pitchFamily="2" charset="2"/>
              <a:buNone/>
            </a:pPr>
            <a:endParaRPr lang="es-ES" sz="2400"/>
          </a:p>
          <a:p>
            <a:pPr algn="just">
              <a:lnSpc>
                <a:spcPct val="80000"/>
              </a:lnSpc>
            </a:pPr>
            <a:r>
              <a:rPr lang="es-ES" sz="2400"/>
              <a:t>El Gobierno Militar, consideraba que, lo anterior se  fundamentaba en la familia, la mujer y la juventud.  </a:t>
            </a:r>
          </a:p>
        </p:txBody>
      </p:sp>
      <p:pic>
        <p:nvPicPr>
          <p:cNvPr id="16389" name="Picture 5" descr="Junta%20Militar"/>
          <p:cNvPicPr>
            <a:picLocks noChangeAspect="1" noChangeArrowheads="1"/>
          </p:cNvPicPr>
          <p:nvPr/>
        </p:nvPicPr>
        <p:blipFill>
          <a:blip r:embed="rId2"/>
          <a:srcRect/>
          <a:stretch>
            <a:fillRect/>
          </a:stretch>
        </p:blipFill>
        <p:spPr bwMode="auto">
          <a:xfrm>
            <a:off x="6732588" y="404813"/>
            <a:ext cx="2222500" cy="1414462"/>
          </a:xfrm>
          <a:prstGeom prst="rect">
            <a:avLst/>
          </a:prstGeom>
          <a:noFill/>
        </p:spPr>
      </p:pic>
    </p:spTree>
  </p:cSld>
  <p:clrMapOvr>
    <a:masterClrMapping/>
  </p:clrMapOvr>
  <p:transition>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539750" y="404813"/>
            <a:ext cx="8208963" cy="360362"/>
          </a:xfrm>
          <a:prstGeom prst="rect">
            <a:avLst/>
          </a:prstGeom>
          <a:solidFill>
            <a:schemeClr val="accent2"/>
          </a:solidFill>
          <a:ln w="9525">
            <a:noFill/>
            <a:miter lim="800000"/>
            <a:headEnd/>
            <a:tailEnd/>
          </a:ln>
          <a:effectLst/>
        </p:spPr>
        <p:txBody>
          <a:bodyPr anchor="ctr"/>
          <a:lstStyle/>
          <a:p>
            <a:pPr algn="just">
              <a:lnSpc>
                <a:spcPct val="90000"/>
              </a:lnSpc>
            </a:pPr>
            <a:r>
              <a:rPr lang="es-CO" sz="2400" b="1">
                <a:latin typeface="Verdana" pitchFamily="34" charset="0"/>
              </a:rPr>
              <a:t>Días Posteriores al Pronunciamiento  Militar</a:t>
            </a:r>
            <a:endParaRPr lang="en-US" sz="2400" b="1">
              <a:latin typeface="Verdana" pitchFamily="34" charset="0"/>
            </a:endParaRPr>
          </a:p>
        </p:txBody>
      </p:sp>
      <p:sp>
        <p:nvSpPr>
          <p:cNvPr id="75779" name="Rectangle 3"/>
          <p:cNvSpPr>
            <a:spLocks noChangeArrowheads="1"/>
          </p:cNvSpPr>
          <p:nvPr/>
        </p:nvSpPr>
        <p:spPr bwMode="auto">
          <a:xfrm>
            <a:off x="250825" y="1412875"/>
            <a:ext cx="4681538" cy="2376488"/>
          </a:xfrm>
          <a:prstGeom prst="rect">
            <a:avLst/>
          </a:prstGeom>
          <a:solidFill>
            <a:schemeClr val="accent2"/>
          </a:solidFill>
          <a:ln w="9525">
            <a:noFill/>
            <a:miter lim="800000"/>
            <a:headEnd/>
            <a:tailEnd/>
          </a:ln>
          <a:effectLst/>
        </p:spPr>
        <p:txBody>
          <a:bodyPr anchor="ctr"/>
          <a:lstStyle/>
          <a:p>
            <a:pPr marL="274638" indent="-274638" algn="just" defTabSz="539750">
              <a:lnSpc>
                <a:spcPct val="90000"/>
              </a:lnSpc>
              <a:buFont typeface="Verdana" pitchFamily="34" charset="0"/>
              <a:buChar char="•"/>
            </a:pPr>
            <a:r>
              <a:rPr lang="es-CO" sz="1600" b="1">
                <a:latin typeface="Verdana" pitchFamily="34" charset="0"/>
              </a:rPr>
              <a:t>Campaña de “Reconstrucción Nacional”:</a:t>
            </a:r>
            <a:br>
              <a:rPr lang="es-CO" sz="1600" b="1">
                <a:latin typeface="Verdana" pitchFamily="34" charset="0"/>
              </a:rPr>
            </a:br>
            <a:r>
              <a:rPr lang="es-CO" sz="1600" b="1">
                <a:latin typeface="Verdana" pitchFamily="34" charset="0"/>
              </a:rPr>
              <a:t/>
            </a:r>
            <a:br>
              <a:rPr lang="es-CO" sz="1600" b="1">
                <a:latin typeface="Verdana" pitchFamily="34" charset="0"/>
              </a:rPr>
            </a:br>
            <a:r>
              <a:rPr lang="es-CO" sz="1600" b="1">
                <a:latin typeface="Verdana" pitchFamily="34" charset="0"/>
              </a:rPr>
              <a:t>	Objetivo: recolectar dinero par 	“hacer andar al país”.</a:t>
            </a:r>
            <a:br>
              <a:rPr lang="es-CO" sz="1600" b="1">
                <a:latin typeface="Verdana" pitchFamily="34" charset="0"/>
              </a:rPr>
            </a:br>
            <a:r>
              <a:rPr lang="es-CO" sz="1600" b="1">
                <a:latin typeface="Verdana" pitchFamily="34" charset="0"/>
              </a:rPr>
              <a:t>	</a:t>
            </a:r>
            <a:br>
              <a:rPr lang="es-CO" sz="1600" b="1">
                <a:latin typeface="Verdana" pitchFamily="34" charset="0"/>
              </a:rPr>
            </a:br>
            <a:r>
              <a:rPr lang="es-CO" sz="1600" b="1">
                <a:latin typeface="Verdana" pitchFamily="34" charset="0"/>
              </a:rPr>
              <a:t>	</a:t>
            </a:r>
            <a:endParaRPr lang="en-US" sz="1600" b="1">
              <a:latin typeface="Verdana" pitchFamily="34" charset="0"/>
            </a:endParaRPr>
          </a:p>
        </p:txBody>
      </p:sp>
      <p:sp>
        <p:nvSpPr>
          <p:cNvPr id="75780" name="Rectangle 4"/>
          <p:cNvSpPr>
            <a:spLocks noChangeArrowheads="1"/>
          </p:cNvSpPr>
          <p:nvPr/>
        </p:nvSpPr>
        <p:spPr bwMode="auto">
          <a:xfrm>
            <a:off x="250825" y="3933825"/>
            <a:ext cx="4681538" cy="2160588"/>
          </a:xfrm>
          <a:prstGeom prst="rect">
            <a:avLst/>
          </a:prstGeom>
          <a:solidFill>
            <a:schemeClr val="accent2"/>
          </a:solidFill>
          <a:ln w="9525">
            <a:noFill/>
            <a:miter lim="800000"/>
            <a:headEnd/>
            <a:tailEnd/>
          </a:ln>
          <a:effectLst/>
        </p:spPr>
        <p:txBody>
          <a:bodyPr anchor="ctr"/>
          <a:lstStyle/>
          <a:p>
            <a:pPr marL="365125" indent="-365125" algn="just">
              <a:lnSpc>
                <a:spcPct val="90000"/>
              </a:lnSpc>
              <a:buFont typeface="Verdana" pitchFamily="34" charset="0"/>
              <a:buChar char="•"/>
            </a:pPr>
            <a:r>
              <a:rPr lang="es-CO" sz="1600" b="1">
                <a:latin typeface="Verdana" pitchFamily="34" charset="0"/>
              </a:rPr>
              <a:t>El Régimen Militar organizó colectas en dinero y especies joyas, objetos de oro, etc...) principalmente en los barrios de altos ingresos. </a:t>
            </a:r>
            <a:endParaRPr lang="en-US" sz="1600" b="1">
              <a:latin typeface="Verdana" pitchFamily="34" charset="0"/>
            </a:endParaRPr>
          </a:p>
        </p:txBody>
      </p:sp>
      <p:graphicFrame>
        <p:nvGraphicFramePr>
          <p:cNvPr id="75781" name="Object 5"/>
          <p:cNvGraphicFramePr>
            <a:graphicFrameLocks noChangeAspect="1"/>
          </p:cNvGraphicFramePr>
          <p:nvPr/>
        </p:nvGraphicFramePr>
        <p:xfrm>
          <a:off x="5003800" y="1052513"/>
          <a:ext cx="3781425" cy="5545137"/>
        </p:xfrm>
        <a:graphic>
          <a:graphicData uri="http://schemas.openxmlformats.org/presentationml/2006/ole">
            <p:oleObj spid="_x0000_s75781" name="Fotografía de Photo Editor" r:id="rId3" imgW="2857899" imgH="4191585" progId="">
              <p:embed/>
            </p:oleObj>
          </a:graphicData>
        </a:graphic>
      </p:graphicFrame>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5779"/>
                                        </p:tgtEl>
                                        <p:attrNameLst>
                                          <p:attrName>style.visibility</p:attrName>
                                        </p:attrNameLst>
                                      </p:cBhvr>
                                      <p:to>
                                        <p:strVal val="visible"/>
                                      </p:to>
                                    </p:set>
                                    <p:animEffect transition="in" filter="wipe(left)">
                                      <p:cBhvr>
                                        <p:cTn id="7" dur="2000"/>
                                        <p:tgtEl>
                                          <p:spTgt spid="757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5780"/>
                                        </p:tgtEl>
                                        <p:attrNameLst>
                                          <p:attrName>style.visibility</p:attrName>
                                        </p:attrNameLst>
                                      </p:cBhvr>
                                      <p:to>
                                        <p:strVal val="visible"/>
                                      </p:to>
                                    </p:set>
                                    <p:animEffect transition="in" filter="wipe(left)">
                                      <p:cBhvr>
                                        <p:cTn id="12" dur="2000"/>
                                        <p:tgtEl>
                                          <p:spTgt spid="7578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5781"/>
                                        </p:tgtEl>
                                        <p:attrNameLst>
                                          <p:attrName>style.visibility</p:attrName>
                                        </p:attrNameLst>
                                      </p:cBhvr>
                                      <p:to>
                                        <p:strVal val="visible"/>
                                      </p:to>
                                    </p:set>
                                    <p:animEffect transition="in" filter="fade">
                                      <p:cBhvr>
                                        <p:cTn id="17" dur="2000"/>
                                        <p:tgtEl>
                                          <p:spTgt spid="757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animBg="1"/>
      <p:bldP spid="7578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13162439-B313-4BC5-892E-B3D9EB485658}" type="slidenum">
              <a:rPr lang="es-ES"/>
              <a:pPr/>
              <a:t>27</a:t>
            </a:fld>
            <a:endParaRPr lang="es-ES"/>
          </a:p>
        </p:txBody>
      </p:sp>
      <p:sp>
        <p:nvSpPr>
          <p:cNvPr id="13314" name="AutoShape 2"/>
          <p:cNvSpPr>
            <a:spLocks noGrp="1" noChangeArrowheads="1"/>
          </p:cNvSpPr>
          <p:nvPr>
            <p:ph type="title"/>
          </p:nvPr>
        </p:nvSpPr>
        <p:spPr>
          <a:xfrm>
            <a:off x="684213" y="620713"/>
            <a:ext cx="7924800" cy="1143000"/>
          </a:xfrm>
        </p:spPr>
        <p:txBody>
          <a:bodyPr/>
          <a:lstStyle/>
          <a:p>
            <a:r>
              <a:rPr lang="es-CL"/>
              <a:t>ETAPAS</a:t>
            </a:r>
            <a:endParaRPr lang="es-ES"/>
          </a:p>
        </p:txBody>
      </p:sp>
      <p:sp>
        <p:nvSpPr>
          <p:cNvPr id="13315" name="Rectangle 3"/>
          <p:cNvSpPr>
            <a:spLocks noGrp="1" noChangeArrowheads="1"/>
          </p:cNvSpPr>
          <p:nvPr>
            <p:ph type="body" idx="1"/>
          </p:nvPr>
        </p:nvSpPr>
        <p:spPr>
          <a:xfrm>
            <a:off x="827088" y="2997200"/>
            <a:ext cx="8066087" cy="2435225"/>
          </a:xfrm>
        </p:spPr>
        <p:txBody>
          <a:bodyPr/>
          <a:lstStyle/>
          <a:p>
            <a:pPr marL="274638" indent="-274638">
              <a:buSzPct val="80000"/>
              <a:buFont typeface="Wingdings" pitchFamily="2" charset="2"/>
              <a:buAutoNum type="arabicPeriod"/>
            </a:pPr>
            <a:r>
              <a:rPr lang="es-ES"/>
              <a:t>“Recuperación” 			  1973 - 1980 </a:t>
            </a:r>
          </a:p>
          <a:p>
            <a:pPr marL="274638" indent="-274638">
              <a:buSzPct val="80000"/>
              <a:buFont typeface="Wingdings" pitchFamily="2" charset="2"/>
              <a:buAutoNum type="arabicPeriod"/>
            </a:pPr>
            <a:r>
              <a:rPr lang="es-ES"/>
              <a:t>“Transición” 			  	  1981 - 1988</a:t>
            </a:r>
          </a:p>
          <a:p>
            <a:pPr marL="274638" indent="-274638">
              <a:buSzPct val="80000"/>
              <a:buFont typeface="Wingdings" pitchFamily="2" charset="2"/>
              <a:buAutoNum type="arabicPeriod"/>
            </a:pPr>
            <a:r>
              <a:rPr lang="es-ES"/>
              <a:t>“Normalidad o Consolidación”  	  1989 - 1990</a:t>
            </a:r>
          </a:p>
        </p:txBody>
      </p:sp>
      <p:pic>
        <p:nvPicPr>
          <p:cNvPr id="13319" name="Picture 7" descr="Bandera_de_Chile"/>
          <p:cNvPicPr>
            <a:picLocks noChangeAspect="1" noChangeArrowheads="1"/>
          </p:cNvPicPr>
          <p:nvPr/>
        </p:nvPicPr>
        <p:blipFill>
          <a:blip r:embed="rId2"/>
          <a:srcRect/>
          <a:stretch>
            <a:fillRect/>
          </a:stretch>
        </p:blipFill>
        <p:spPr bwMode="auto">
          <a:xfrm>
            <a:off x="6588125" y="260350"/>
            <a:ext cx="1797050" cy="1973263"/>
          </a:xfrm>
          <a:prstGeom prst="rect">
            <a:avLst/>
          </a:prstGeom>
          <a:noFill/>
        </p:spPr>
      </p:pic>
    </p:spTree>
  </p:cSld>
  <p:clrMapOvr>
    <a:masterClrMapping/>
  </p:clrMapOvr>
  <p:transition>
    <p:zoom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127FFD58-AC85-43A2-812C-425632048668}" type="slidenum">
              <a:rPr lang="es-ES"/>
              <a:pPr/>
              <a:t>28</a:t>
            </a:fld>
            <a:endParaRPr lang="es-ES"/>
          </a:p>
        </p:txBody>
      </p:sp>
      <p:sp>
        <p:nvSpPr>
          <p:cNvPr id="14338" name="AutoShape 2"/>
          <p:cNvSpPr>
            <a:spLocks noGrp="1" noChangeArrowheads="1"/>
          </p:cNvSpPr>
          <p:nvPr>
            <p:ph type="title"/>
          </p:nvPr>
        </p:nvSpPr>
        <p:spPr>
          <a:xfrm>
            <a:off x="755650" y="981075"/>
            <a:ext cx="7924800" cy="1143000"/>
          </a:xfrm>
        </p:spPr>
        <p:txBody>
          <a:bodyPr/>
          <a:lstStyle/>
          <a:p>
            <a:pPr marL="685800" indent="-685800"/>
            <a:r>
              <a:rPr lang="es-CL" sz="3200"/>
              <a:t>1</a:t>
            </a:r>
            <a:r>
              <a:rPr lang="es-CL" sz="3200" baseline="30000"/>
              <a:t>RA.</a:t>
            </a:r>
            <a:r>
              <a:rPr lang="es-CL" sz="3200"/>
              <a:t> ETAPA:</a:t>
            </a:r>
            <a:r>
              <a:rPr lang="es-CL" sz="3200" baseline="30000"/>
              <a:t> </a:t>
            </a:r>
            <a:r>
              <a:rPr lang="es-ES" sz="3200"/>
              <a:t>“De Recuperación”</a:t>
            </a:r>
            <a:br>
              <a:rPr lang="es-ES" sz="3200"/>
            </a:br>
            <a:endParaRPr lang="es-ES" sz="3200"/>
          </a:p>
        </p:txBody>
      </p:sp>
      <p:sp>
        <p:nvSpPr>
          <p:cNvPr id="14339" name="Rectangle 3"/>
          <p:cNvSpPr>
            <a:spLocks noGrp="1" noChangeArrowheads="1"/>
          </p:cNvSpPr>
          <p:nvPr>
            <p:ph type="body" idx="1"/>
          </p:nvPr>
        </p:nvSpPr>
        <p:spPr>
          <a:xfrm>
            <a:off x="785786" y="2357430"/>
            <a:ext cx="8054975" cy="4090988"/>
          </a:xfrm>
        </p:spPr>
        <p:txBody>
          <a:bodyPr/>
          <a:lstStyle/>
          <a:p>
            <a:pPr algn="just">
              <a:buFont typeface="Wingdings" pitchFamily="2" charset="2"/>
              <a:buNone/>
            </a:pPr>
            <a:r>
              <a:rPr lang="es-CL" b="1" dirty="0"/>
              <a:t>OBJETIVOS:</a:t>
            </a:r>
          </a:p>
          <a:p>
            <a:pPr algn="just">
              <a:buFont typeface="Wingdings" pitchFamily="2" charset="2"/>
              <a:buNone/>
            </a:pPr>
            <a:endParaRPr lang="es-ES" b="1" dirty="0"/>
          </a:p>
          <a:p>
            <a:pPr algn="just"/>
            <a:r>
              <a:rPr lang="es-ES" dirty="0"/>
              <a:t>Restablecer el orden y la tranquilidad.  </a:t>
            </a:r>
          </a:p>
          <a:p>
            <a:pPr algn="just">
              <a:buFont typeface="Wingdings" pitchFamily="2" charset="2"/>
              <a:buNone/>
            </a:pPr>
            <a:endParaRPr lang="es-ES" dirty="0"/>
          </a:p>
          <a:p>
            <a:pPr algn="just"/>
            <a:r>
              <a:rPr lang="es-ES" dirty="0"/>
              <a:t>Reconstruir el orden económico y social. </a:t>
            </a:r>
          </a:p>
          <a:p>
            <a:pPr algn="just">
              <a:buFont typeface="Wingdings" pitchFamily="2" charset="2"/>
              <a:buNone/>
            </a:pPr>
            <a:endParaRPr lang="es-ES" dirty="0"/>
          </a:p>
          <a:p>
            <a:pPr algn="just"/>
            <a:r>
              <a:rPr lang="es-ES" dirty="0"/>
              <a:t>Estudiar y establecer una nueva institucionalidad democrática</a:t>
            </a:r>
          </a:p>
        </p:txBody>
      </p:sp>
      <p:pic>
        <p:nvPicPr>
          <p:cNvPr id="14341" name="Picture 5" descr="paloma_paz"/>
          <p:cNvPicPr>
            <a:picLocks noChangeAspect="1" noChangeArrowheads="1"/>
          </p:cNvPicPr>
          <p:nvPr/>
        </p:nvPicPr>
        <p:blipFill>
          <a:blip r:embed="rId2"/>
          <a:srcRect/>
          <a:stretch>
            <a:fillRect/>
          </a:stretch>
        </p:blipFill>
        <p:spPr bwMode="auto">
          <a:xfrm>
            <a:off x="7451725" y="333375"/>
            <a:ext cx="1347788" cy="1419225"/>
          </a:xfrm>
          <a:prstGeom prst="rect">
            <a:avLst/>
          </a:prstGeom>
          <a:noFill/>
        </p:spPr>
      </p:pic>
    </p:spTree>
  </p:cSld>
  <p:clrMapOvr>
    <a:masterClrMapping/>
  </p:clrMapOvr>
  <p:transition>
    <p:zoom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C914031E-4B60-4BDA-A9CD-75CF62A34080}" type="slidenum">
              <a:rPr lang="es-ES"/>
              <a:pPr/>
              <a:t>29</a:t>
            </a:fld>
            <a:endParaRPr lang="es-ES"/>
          </a:p>
        </p:txBody>
      </p:sp>
      <p:sp>
        <p:nvSpPr>
          <p:cNvPr id="17410" name="AutoShape 2"/>
          <p:cNvSpPr>
            <a:spLocks noGrp="1" noChangeArrowheads="1"/>
          </p:cNvSpPr>
          <p:nvPr>
            <p:ph type="title"/>
          </p:nvPr>
        </p:nvSpPr>
        <p:spPr>
          <a:xfrm>
            <a:off x="755650" y="549275"/>
            <a:ext cx="7924800" cy="1143000"/>
          </a:xfrm>
        </p:spPr>
        <p:txBody>
          <a:bodyPr/>
          <a:lstStyle/>
          <a:p>
            <a:r>
              <a:rPr lang="es-CL"/>
              <a:t>2</a:t>
            </a:r>
            <a:r>
              <a:rPr lang="es-CL" baseline="30000"/>
              <a:t>RA.</a:t>
            </a:r>
            <a:r>
              <a:rPr lang="es-CL"/>
              <a:t> ETAPA: </a:t>
            </a:r>
            <a:r>
              <a:rPr lang="es-ES"/>
              <a:t>“DE TRANSICIÓN” </a:t>
            </a:r>
          </a:p>
        </p:txBody>
      </p:sp>
      <p:sp>
        <p:nvSpPr>
          <p:cNvPr id="17411" name="Rectangle 3"/>
          <p:cNvSpPr>
            <a:spLocks noGrp="1" noChangeArrowheads="1"/>
          </p:cNvSpPr>
          <p:nvPr>
            <p:ph type="body" idx="1"/>
          </p:nvPr>
        </p:nvSpPr>
        <p:spPr>
          <a:xfrm>
            <a:off x="827088" y="2420938"/>
            <a:ext cx="8054975" cy="4162425"/>
          </a:xfrm>
        </p:spPr>
        <p:txBody>
          <a:bodyPr/>
          <a:lstStyle/>
          <a:p>
            <a:pPr algn="just">
              <a:lnSpc>
                <a:spcPct val="80000"/>
              </a:lnSpc>
            </a:pPr>
            <a:r>
              <a:rPr lang="es-ES" sz="2000"/>
              <a:t>Marzo de 1981, entró en vigencia de la nueva Constitución, la cual definiría el marco legal de una nueva democracia. </a:t>
            </a:r>
          </a:p>
          <a:p>
            <a:pPr algn="just">
              <a:lnSpc>
                <a:spcPct val="80000"/>
              </a:lnSpc>
            </a:pPr>
            <a:endParaRPr lang="es-ES" sz="2000"/>
          </a:p>
          <a:p>
            <a:pPr algn="just">
              <a:lnSpc>
                <a:spcPct val="80000"/>
              </a:lnSpc>
            </a:pPr>
            <a:r>
              <a:rPr lang="es-ES" sz="2000"/>
              <a:t>Su objetivo era producir un avance gradual hacia la plenitud institucional y democrática, la que debía quedar completada a más tardar en marzo de 1990. </a:t>
            </a:r>
          </a:p>
          <a:p>
            <a:pPr algn="just">
              <a:lnSpc>
                <a:spcPct val="80000"/>
              </a:lnSpc>
            </a:pPr>
            <a:endParaRPr lang="es-ES" sz="2000"/>
          </a:p>
          <a:p>
            <a:pPr algn="just">
              <a:lnSpc>
                <a:spcPct val="80000"/>
              </a:lnSpc>
            </a:pPr>
            <a:r>
              <a:rPr lang="es-ES" sz="2000"/>
              <a:t>Fecha que marcó el inicio del período presidencial 1981-1988, previo acto plebiscitario. </a:t>
            </a:r>
          </a:p>
          <a:p>
            <a:pPr algn="just">
              <a:lnSpc>
                <a:spcPct val="80000"/>
              </a:lnSpc>
            </a:pPr>
            <a:endParaRPr lang="es-ES" sz="2000"/>
          </a:p>
          <a:p>
            <a:pPr algn="just">
              <a:lnSpc>
                <a:spcPct val="80000"/>
              </a:lnSpc>
            </a:pPr>
            <a:r>
              <a:rPr lang="es-ES" sz="2000"/>
              <a:t>Incorporando a distintos sectores de la sociedad a las responsabilidades de la conducción política de la nación.</a:t>
            </a:r>
          </a:p>
          <a:p>
            <a:pPr algn="just">
              <a:lnSpc>
                <a:spcPct val="80000"/>
              </a:lnSpc>
            </a:pPr>
            <a:endParaRPr lang="es-ES" sz="2000"/>
          </a:p>
          <a:p>
            <a:pPr algn="just">
              <a:lnSpc>
                <a:spcPct val="80000"/>
              </a:lnSpc>
            </a:pPr>
            <a:r>
              <a:rPr lang="es-ES" sz="2000"/>
              <a:t>Conformando gabinetes integrados por civiles y militares. </a:t>
            </a:r>
          </a:p>
        </p:txBody>
      </p:sp>
      <p:pic>
        <p:nvPicPr>
          <p:cNvPr id="17413" name="Picture 5" descr="0,,1_151840702_165,00"/>
          <p:cNvPicPr>
            <a:picLocks noChangeAspect="1" noChangeArrowheads="1"/>
          </p:cNvPicPr>
          <p:nvPr/>
        </p:nvPicPr>
        <p:blipFill>
          <a:blip r:embed="rId2"/>
          <a:srcRect/>
          <a:stretch>
            <a:fillRect/>
          </a:stretch>
        </p:blipFill>
        <p:spPr bwMode="auto">
          <a:xfrm>
            <a:off x="7956550" y="404813"/>
            <a:ext cx="925513" cy="1239837"/>
          </a:xfrm>
          <a:prstGeom prst="rect">
            <a:avLst/>
          </a:prstGeom>
          <a:noFill/>
        </p:spPr>
      </p:pic>
    </p:spTree>
  </p:cSld>
  <p:clrMapOvr>
    <a:masterClrMapping/>
  </p:clrMapOvr>
  <p:transition>
    <p:zoom dir="in"/>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A16AEB6F-ABA4-4F91-97C4-6D01C9891F83}" type="slidenum">
              <a:rPr lang="es-ES"/>
              <a:pPr/>
              <a:t>30</a:t>
            </a:fld>
            <a:endParaRPr lang="es-ES"/>
          </a:p>
        </p:txBody>
      </p:sp>
      <p:sp>
        <p:nvSpPr>
          <p:cNvPr id="18434" name="AutoShape 2"/>
          <p:cNvSpPr>
            <a:spLocks noGrp="1" noChangeArrowheads="1"/>
          </p:cNvSpPr>
          <p:nvPr>
            <p:ph type="title"/>
          </p:nvPr>
        </p:nvSpPr>
        <p:spPr>
          <a:xfrm>
            <a:off x="611188" y="765175"/>
            <a:ext cx="7924800" cy="1143000"/>
          </a:xfrm>
        </p:spPr>
        <p:txBody>
          <a:bodyPr/>
          <a:lstStyle/>
          <a:p>
            <a:pPr marL="800100" indent="-800100"/>
            <a:r>
              <a:rPr lang="es-CL" sz="3200"/>
              <a:t>3</a:t>
            </a:r>
            <a:r>
              <a:rPr lang="es-CL" sz="3200" baseline="30000"/>
              <a:t>RA.</a:t>
            </a:r>
            <a:r>
              <a:rPr lang="es-CL" sz="3200"/>
              <a:t> ETAPA: </a:t>
            </a:r>
            <a:r>
              <a:rPr lang="es-ES" sz="3200"/>
              <a:t>“DE NORMALIDAD O    CONSOLIDACIÓN”</a:t>
            </a:r>
          </a:p>
        </p:txBody>
      </p:sp>
      <p:sp>
        <p:nvSpPr>
          <p:cNvPr id="18435" name="Rectangle 3"/>
          <p:cNvSpPr>
            <a:spLocks noGrp="1" noChangeArrowheads="1"/>
          </p:cNvSpPr>
          <p:nvPr>
            <p:ph type="body" idx="1"/>
          </p:nvPr>
        </p:nvSpPr>
        <p:spPr>
          <a:xfrm>
            <a:off x="838200" y="2362200"/>
            <a:ext cx="8054975" cy="4090988"/>
          </a:xfrm>
        </p:spPr>
        <p:txBody>
          <a:bodyPr/>
          <a:lstStyle/>
          <a:p>
            <a:pPr algn="just"/>
            <a:r>
              <a:rPr lang="es-ES" sz="2400"/>
              <a:t>Traspaso del gobierno a las nuevas autoridades. </a:t>
            </a:r>
          </a:p>
          <a:p>
            <a:pPr algn="just">
              <a:buFont typeface="Wingdings" pitchFamily="2" charset="2"/>
              <a:buNone/>
            </a:pPr>
            <a:endParaRPr lang="es-ES" sz="2400"/>
          </a:p>
          <a:p>
            <a:pPr algn="just"/>
            <a:r>
              <a:rPr lang="es-ES" sz="2400"/>
              <a:t>Mientras se ejerció el Gobierno Militar, existió  preocupación por no confundir el rol que legalmente le correspondía a las FF.AA. con la labor de conducción del país desarrollada por una parte de sus miembros.</a:t>
            </a:r>
          </a:p>
          <a:p>
            <a:pPr algn="just"/>
            <a:endParaRPr lang="es-ES" sz="2400"/>
          </a:p>
          <a:p>
            <a:pPr algn="just"/>
            <a:r>
              <a:rPr lang="es-ES" sz="2400"/>
              <a:t>Lo cual evitó que se produjera un proceso de politización de dichas instituciones y permitió un reintegro pleno y expedito a sus funciones habituales. </a:t>
            </a:r>
          </a:p>
        </p:txBody>
      </p:sp>
      <p:pic>
        <p:nvPicPr>
          <p:cNvPr id="18437" name="Picture 5" descr="Bandera_de_Chile"/>
          <p:cNvPicPr>
            <a:picLocks noChangeAspect="1" noChangeArrowheads="1"/>
          </p:cNvPicPr>
          <p:nvPr/>
        </p:nvPicPr>
        <p:blipFill>
          <a:blip r:embed="rId2"/>
          <a:srcRect/>
          <a:stretch>
            <a:fillRect/>
          </a:stretch>
        </p:blipFill>
        <p:spPr bwMode="auto">
          <a:xfrm>
            <a:off x="7388225" y="188913"/>
            <a:ext cx="1573213" cy="1727200"/>
          </a:xfrm>
          <a:prstGeom prst="rect">
            <a:avLst/>
          </a:prstGeom>
          <a:noFill/>
        </p:spPr>
      </p:pic>
    </p:spTree>
  </p:cSld>
  <p:clrMapOvr>
    <a:masterClrMapping/>
  </p:clrMapOvr>
  <p:transition>
    <p:zoom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F5126453-D77B-416D-A534-AD56F20FA938}" type="slidenum">
              <a:rPr lang="es-ES"/>
              <a:pPr/>
              <a:t>31</a:t>
            </a:fld>
            <a:endParaRPr lang="es-ES"/>
          </a:p>
        </p:txBody>
      </p:sp>
      <p:sp>
        <p:nvSpPr>
          <p:cNvPr id="19458" name="AutoShape 2"/>
          <p:cNvSpPr>
            <a:spLocks noGrp="1" noChangeArrowheads="1"/>
          </p:cNvSpPr>
          <p:nvPr>
            <p:ph type="title"/>
          </p:nvPr>
        </p:nvSpPr>
        <p:spPr>
          <a:xfrm>
            <a:off x="611188" y="692150"/>
            <a:ext cx="7924800" cy="1143000"/>
          </a:xfrm>
        </p:spPr>
        <p:txBody>
          <a:bodyPr/>
          <a:lstStyle/>
          <a:p>
            <a:r>
              <a:rPr lang="es-ES" sz="3200"/>
              <a:t>TRANSFORMACIONES Y OBRAS </a:t>
            </a:r>
            <a:br>
              <a:rPr lang="es-ES" sz="3200"/>
            </a:br>
            <a:r>
              <a:rPr lang="es-ES" sz="3200"/>
              <a:t>DEL GOBIERNO MILITAR </a:t>
            </a:r>
          </a:p>
        </p:txBody>
      </p:sp>
      <p:sp>
        <p:nvSpPr>
          <p:cNvPr id="19459" name="Rectangle 3"/>
          <p:cNvSpPr>
            <a:spLocks noGrp="1" noChangeArrowheads="1"/>
          </p:cNvSpPr>
          <p:nvPr>
            <p:ph type="body" idx="1"/>
          </p:nvPr>
        </p:nvSpPr>
        <p:spPr>
          <a:xfrm>
            <a:off x="838200" y="2362200"/>
            <a:ext cx="7837488" cy="4090988"/>
          </a:xfrm>
        </p:spPr>
        <p:txBody>
          <a:bodyPr/>
          <a:lstStyle/>
          <a:p>
            <a:pPr marL="457200" indent="-457200" algn="just">
              <a:buFont typeface="Wingdings" pitchFamily="2" charset="2"/>
              <a:buAutoNum type="arabicPeriod"/>
            </a:pPr>
            <a:r>
              <a:rPr lang="es-ES" sz="2400" b="1"/>
              <a:t>REFORMA ADMINISTRATIVA Y  REGIONALIZACIÓN.</a:t>
            </a:r>
          </a:p>
          <a:p>
            <a:pPr marL="457200" indent="-457200" algn="just"/>
            <a:endParaRPr lang="es-ES" sz="2400" b="1"/>
          </a:p>
          <a:p>
            <a:pPr marL="838200" lvl="1" indent="-381000" algn="just"/>
            <a:r>
              <a:rPr lang="es-ES" sz="2000"/>
              <a:t>Con el propósito de subsanar las deficiencias orgánicas del Estado entró en funciones la Comisión Nacional de la Reforma Administrativa (CONARA).</a:t>
            </a:r>
          </a:p>
          <a:p>
            <a:pPr marL="457200" indent="-457200" algn="just"/>
            <a:endParaRPr lang="es-ES" sz="2400"/>
          </a:p>
          <a:p>
            <a:pPr marL="838200" lvl="1" indent="-381000" algn="just"/>
            <a:r>
              <a:rPr lang="es-ES" sz="2000"/>
              <a:t>Emprendiendo la tarea de dimensionar de manera estructural, funcional y geográficamente la administración pública a las verdaderas necesidades del país. </a:t>
            </a:r>
          </a:p>
        </p:txBody>
      </p:sp>
      <p:pic>
        <p:nvPicPr>
          <p:cNvPr id="19461" name="Picture 5" descr="Ver imagen en tamaño completo">
            <a:hlinkClick r:id="rId2"/>
          </p:cNvPr>
          <p:cNvPicPr>
            <a:picLocks noChangeAspect="1" noChangeArrowheads="1"/>
          </p:cNvPicPr>
          <p:nvPr/>
        </p:nvPicPr>
        <p:blipFill>
          <a:blip r:embed="rId3"/>
          <a:srcRect/>
          <a:stretch>
            <a:fillRect/>
          </a:stretch>
        </p:blipFill>
        <p:spPr bwMode="auto">
          <a:xfrm>
            <a:off x="7308850" y="476250"/>
            <a:ext cx="1633538" cy="1177925"/>
          </a:xfrm>
          <a:prstGeom prst="rect">
            <a:avLst/>
          </a:prstGeom>
          <a:noFill/>
        </p:spPr>
      </p:pic>
    </p:spTree>
  </p:cSld>
  <p:clrMapOvr>
    <a:masterClrMapping/>
  </p:clrMapOvr>
  <p:transition>
    <p:zoom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D497783B-E92E-4872-8E92-233029EA0348}" type="slidenum">
              <a:rPr lang="es-ES"/>
              <a:pPr/>
              <a:t>32</a:t>
            </a:fld>
            <a:endParaRPr lang="es-ES"/>
          </a:p>
        </p:txBody>
      </p:sp>
      <p:sp>
        <p:nvSpPr>
          <p:cNvPr id="51202" name="AutoShape 2"/>
          <p:cNvSpPr>
            <a:spLocks noGrp="1" noChangeArrowheads="1"/>
          </p:cNvSpPr>
          <p:nvPr>
            <p:ph type="title"/>
          </p:nvPr>
        </p:nvSpPr>
        <p:spPr/>
        <p:txBody>
          <a:bodyPr/>
          <a:lstStyle/>
          <a:p>
            <a:r>
              <a:rPr lang="es-CL"/>
              <a:t>CONARA</a:t>
            </a:r>
            <a:endParaRPr lang="es-ES"/>
          </a:p>
        </p:txBody>
      </p:sp>
      <p:sp>
        <p:nvSpPr>
          <p:cNvPr id="51203" name="Rectangle 3"/>
          <p:cNvSpPr>
            <a:spLocks noGrp="1" noChangeArrowheads="1"/>
          </p:cNvSpPr>
          <p:nvPr>
            <p:ph type="body" idx="1"/>
          </p:nvPr>
        </p:nvSpPr>
        <p:spPr>
          <a:xfrm>
            <a:off x="827088" y="2622550"/>
            <a:ext cx="4957762" cy="4235450"/>
          </a:xfrm>
        </p:spPr>
        <p:txBody>
          <a:bodyPr/>
          <a:lstStyle/>
          <a:p>
            <a:pPr algn="just">
              <a:lnSpc>
                <a:spcPct val="90000"/>
              </a:lnSpc>
            </a:pPr>
            <a:r>
              <a:rPr lang="es-CL" sz="2400"/>
              <a:t>Creada en diciembre de 1973, bajo el gobierno de A. Pinochet. </a:t>
            </a:r>
          </a:p>
          <a:p>
            <a:pPr algn="just">
              <a:lnSpc>
                <a:spcPct val="90000"/>
              </a:lnSpc>
              <a:buFont typeface="Wingdings" pitchFamily="2" charset="2"/>
              <a:buNone/>
            </a:pPr>
            <a:endParaRPr lang="es-CL" sz="2400"/>
          </a:p>
          <a:p>
            <a:pPr algn="just">
              <a:lnSpc>
                <a:spcPct val="90000"/>
              </a:lnSpc>
            </a:pPr>
            <a:r>
              <a:rPr lang="es-CL" sz="2400"/>
              <a:t>El objetivo fue aplicar una nueva regionalización que rigiera al país, a partir de 1974. </a:t>
            </a:r>
          </a:p>
          <a:p>
            <a:pPr algn="just">
              <a:lnSpc>
                <a:spcPct val="90000"/>
              </a:lnSpc>
              <a:buFont typeface="Wingdings" pitchFamily="2" charset="2"/>
              <a:buNone/>
            </a:pPr>
            <a:endParaRPr lang="es-CL" sz="2400"/>
          </a:p>
          <a:p>
            <a:pPr algn="just">
              <a:lnSpc>
                <a:spcPct val="90000"/>
              </a:lnSpc>
            </a:pPr>
            <a:r>
              <a:rPr lang="es-CL" sz="2400"/>
              <a:t>En este mapa del Instituto Geográfico Militar se aprecia la regionalización. </a:t>
            </a:r>
          </a:p>
          <a:p>
            <a:pPr algn="just">
              <a:lnSpc>
                <a:spcPct val="90000"/>
              </a:lnSpc>
            </a:pPr>
            <a:endParaRPr lang="es-ES" sz="2400"/>
          </a:p>
        </p:txBody>
      </p:sp>
      <p:pic>
        <p:nvPicPr>
          <p:cNvPr id="51205" name="Picture 5" descr="regionalizacion_conara"/>
          <p:cNvPicPr>
            <a:picLocks noChangeAspect="1" noChangeArrowheads="1"/>
          </p:cNvPicPr>
          <p:nvPr/>
        </p:nvPicPr>
        <p:blipFill>
          <a:blip r:embed="rId2"/>
          <a:srcRect/>
          <a:stretch>
            <a:fillRect/>
          </a:stretch>
        </p:blipFill>
        <p:spPr bwMode="auto">
          <a:xfrm>
            <a:off x="5867400" y="260350"/>
            <a:ext cx="2828925" cy="6597650"/>
          </a:xfrm>
          <a:prstGeom prst="rect">
            <a:avLst/>
          </a:prstGeom>
          <a:noFill/>
        </p:spPr>
      </p:pic>
    </p:spTree>
  </p:cSld>
  <p:clrMapOvr>
    <a:masterClrMapping/>
  </p:clrMapOvr>
  <p:transition>
    <p:zoom dir="in"/>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7ED0A9D5-10A0-41B1-82FE-4B8BCEE88832}" type="slidenum">
              <a:rPr lang="es-ES"/>
              <a:pPr/>
              <a:t>33</a:t>
            </a:fld>
            <a:endParaRPr lang="es-ES"/>
          </a:p>
        </p:txBody>
      </p:sp>
      <p:sp>
        <p:nvSpPr>
          <p:cNvPr id="20482" name="AutoShape 2"/>
          <p:cNvSpPr>
            <a:spLocks noGrp="1" noChangeArrowheads="1"/>
          </p:cNvSpPr>
          <p:nvPr>
            <p:ph type="title"/>
          </p:nvPr>
        </p:nvSpPr>
        <p:spPr>
          <a:xfrm>
            <a:off x="755650" y="620713"/>
            <a:ext cx="7924800" cy="1143000"/>
          </a:xfrm>
        </p:spPr>
        <p:txBody>
          <a:bodyPr/>
          <a:lstStyle/>
          <a:p>
            <a:pPr marL="685800" indent="-685800"/>
            <a:r>
              <a:rPr lang="es-ES"/>
              <a:t>2.	EL PLAN LABORAL</a:t>
            </a:r>
          </a:p>
        </p:txBody>
      </p:sp>
      <p:sp>
        <p:nvSpPr>
          <p:cNvPr id="20483" name="Rectangle 3"/>
          <p:cNvSpPr>
            <a:spLocks noGrp="1" noChangeArrowheads="1"/>
          </p:cNvSpPr>
          <p:nvPr>
            <p:ph type="body" idx="1"/>
          </p:nvPr>
        </p:nvSpPr>
        <p:spPr>
          <a:xfrm>
            <a:off x="827088" y="2636838"/>
            <a:ext cx="7848600" cy="3724275"/>
          </a:xfrm>
        </p:spPr>
        <p:txBody>
          <a:bodyPr/>
          <a:lstStyle/>
          <a:p>
            <a:pPr marL="533400" indent="-533400" algn="just"/>
            <a:r>
              <a:rPr lang="es-ES"/>
              <a:t>Situar las organizaciones laborales y empresariales en un mismo plano. </a:t>
            </a:r>
          </a:p>
          <a:p>
            <a:pPr marL="533400" indent="-533400" algn="just"/>
            <a:endParaRPr lang="es-ES"/>
          </a:p>
          <a:p>
            <a:pPr marL="533400" indent="-533400" algn="just"/>
            <a:r>
              <a:rPr lang="es-ES"/>
              <a:t>Consagró un sindicalismo verdaderamente libre y garantizó una negociación colectiva justa, responsable y tecnificada. </a:t>
            </a:r>
          </a:p>
        </p:txBody>
      </p:sp>
      <p:pic>
        <p:nvPicPr>
          <p:cNvPr id="20485" name="Picture 5" descr="ObreroMinimizacion"/>
          <p:cNvPicPr>
            <a:picLocks noChangeAspect="1" noChangeArrowheads="1"/>
          </p:cNvPicPr>
          <p:nvPr/>
        </p:nvPicPr>
        <p:blipFill>
          <a:blip r:embed="rId2"/>
          <a:srcRect/>
          <a:stretch>
            <a:fillRect/>
          </a:stretch>
        </p:blipFill>
        <p:spPr bwMode="auto">
          <a:xfrm>
            <a:off x="7380288" y="260350"/>
            <a:ext cx="1373187" cy="1577975"/>
          </a:xfrm>
          <a:prstGeom prst="rect">
            <a:avLst/>
          </a:prstGeom>
          <a:noFill/>
        </p:spPr>
      </p:pic>
    </p:spTree>
  </p:cSld>
  <p:clrMapOvr>
    <a:masterClrMapping/>
  </p:clrMapOvr>
  <p:transition>
    <p:zoom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99371CFF-AF4A-41A1-BCB9-16538AD5901A}" type="slidenum">
              <a:rPr lang="es-ES"/>
              <a:pPr/>
              <a:t>34</a:t>
            </a:fld>
            <a:endParaRPr lang="es-ES"/>
          </a:p>
        </p:txBody>
      </p:sp>
      <p:sp>
        <p:nvSpPr>
          <p:cNvPr id="21506" name="AutoShape 2"/>
          <p:cNvSpPr>
            <a:spLocks noGrp="1" noChangeArrowheads="1"/>
          </p:cNvSpPr>
          <p:nvPr>
            <p:ph type="title"/>
          </p:nvPr>
        </p:nvSpPr>
        <p:spPr>
          <a:xfrm>
            <a:off x="762000" y="762000"/>
            <a:ext cx="7924800" cy="938213"/>
          </a:xfrm>
        </p:spPr>
        <p:txBody>
          <a:bodyPr/>
          <a:lstStyle/>
          <a:p>
            <a:r>
              <a:rPr lang="es-ES"/>
              <a:t>3. LA REFORMA PREVISIONAL</a:t>
            </a:r>
          </a:p>
        </p:txBody>
      </p:sp>
      <p:sp>
        <p:nvSpPr>
          <p:cNvPr id="21507" name="Rectangle 3"/>
          <p:cNvSpPr>
            <a:spLocks noGrp="1" noChangeArrowheads="1"/>
          </p:cNvSpPr>
          <p:nvPr>
            <p:ph type="body" idx="1"/>
          </p:nvPr>
        </p:nvSpPr>
        <p:spPr>
          <a:xfrm>
            <a:off x="827088" y="2420938"/>
            <a:ext cx="7910512" cy="4090987"/>
          </a:xfrm>
        </p:spPr>
        <p:txBody>
          <a:bodyPr/>
          <a:lstStyle/>
          <a:p>
            <a:pPr algn="just"/>
            <a:r>
              <a:rPr lang="es-ES" sz="2400"/>
              <a:t>Innovación profunda por su complejidad  y  por los altos intereses creados. </a:t>
            </a:r>
          </a:p>
          <a:p>
            <a:pPr algn="just">
              <a:buFont typeface="Wingdings" pitchFamily="2" charset="2"/>
              <a:buNone/>
            </a:pPr>
            <a:endParaRPr lang="es-ES" sz="2400"/>
          </a:p>
          <a:p>
            <a:pPr algn="just"/>
            <a:r>
              <a:rPr lang="es-CL" sz="2400"/>
              <a:t>La creación de las AFP implica un cambio cultural en los trabajadores chilenos. </a:t>
            </a:r>
          </a:p>
          <a:p>
            <a:pPr algn="just">
              <a:buFont typeface="Wingdings" pitchFamily="2" charset="2"/>
              <a:buNone/>
            </a:pPr>
            <a:endParaRPr lang="es-CL" sz="2400"/>
          </a:p>
          <a:p>
            <a:pPr algn="just"/>
            <a:r>
              <a:rPr lang="es-CL" sz="2400"/>
              <a:t>El actor principal es el trabajador, quien debe participar activamente en la construcción de su pensión y de los beneficios que le puede entregar el sistema. </a:t>
            </a:r>
            <a:endParaRPr lang="es-ES" sz="2400"/>
          </a:p>
        </p:txBody>
      </p:sp>
      <p:pic>
        <p:nvPicPr>
          <p:cNvPr id="21509" name="Picture 5" descr="20081123185308-afp"/>
          <p:cNvPicPr>
            <a:picLocks noChangeAspect="1" noChangeArrowheads="1"/>
          </p:cNvPicPr>
          <p:nvPr/>
        </p:nvPicPr>
        <p:blipFill>
          <a:blip r:embed="rId2"/>
          <a:srcRect/>
          <a:stretch>
            <a:fillRect/>
          </a:stretch>
        </p:blipFill>
        <p:spPr bwMode="auto">
          <a:xfrm>
            <a:off x="7734300" y="260350"/>
            <a:ext cx="1119188" cy="1728788"/>
          </a:xfrm>
          <a:prstGeom prst="rect">
            <a:avLst/>
          </a:prstGeom>
          <a:noFill/>
        </p:spPr>
      </p:pic>
    </p:spTree>
  </p:cSld>
  <p:clrMapOvr>
    <a:masterClrMapping/>
  </p:clrMapOvr>
  <p:transition>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8526468E-D66C-4207-9F8C-687ADD2BEE11}" type="slidenum">
              <a:rPr lang="es-ES"/>
              <a:pPr/>
              <a:t>35</a:t>
            </a:fld>
            <a:endParaRPr lang="es-ES"/>
          </a:p>
        </p:txBody>
      </p:sp>
      <p:sp>
        <p:nvSpPr>
          <p:cNvPr id="28674" name="AutoShape 2"/>
          <p:cNvSpPr>
            <a:spLocks noGrp="1" noChangeArrowheads="1"/>
          </p:cNvSpPr>
          <p:nvPr>
            <p:ph type="title"/>
          </p:nvPr>
        </p:nvSpPr>
        <p:spPr>
          <a:xfrm>
            <a:off x="762000" y="762000"/>
            <a:ext cx="6186488" cy="1143000"/>
          </a:xfrm>
        </p:spPr>
        <p:txBody>
          <a:bodyPr/>
          <a:lstStyle/>
          <a:p>
            <a:r>
              <a:rPr lang="es-ES" sz="3200"/>
              <a:t>ADMINISTRADORAS DE FONDOS DE PENSIONES</a:t>
            </a:r>
          </a:p>
        </p:txBody>
      </p:sp>
      <p:sp>
        <p:nvSpPr>
          <p:cNvPr id="28675" name="Rectangle 3"/>
          <p:cNvSpPr>
            <a:spLocks noGrp="1" noChangeArrowheads="1"/>
          </p:cNvSpPr>
          <p:nvPr>
            <p:ph type="body" idx="1"/>
          </p:nvPr>
        </p:nvSpPr>
        <p:spPr>
          <a:xfrm>
            <a:off x="827088" y="2565400"/>
            <a:ext cx="7981950" cy="3730625"/>
          </a:xfrm>
        </p:spPr>
        <p:txBody>
          <a:bodyPr/>
          <a:lstStyle/>
          <a:p>
            <a:pPr algn="just">
              <a:buFont typeface="Wingdings" pitchFamily="2" charset="2"/>
              <a:buNone/>
            </a:pPr>
            <a:r>
              <a:rPr lang="es-ES" sz="2400"/>
              <a:t>	1981, DL N° 3.500 se crean las AFP, cambio radical al sistema previsional: </a:t>
            </a:r>
          </a:p>
          <a:p>
            <a:pPr algn="just">
              <a:buFont typeface="Wingdings" pitchFamily="2" charset="2"/>
              <a:buNone/>
            </a:pPr>
            <a:endParaRPr lang="es-ES" sz="2400"/>
          </a:p>
          <a:p>
            <a:pPr algn="just"/>
            <a:r>
              <a:rPr lang="es-ES" sz="2400"/>
              <a:t>Niveles de las pensiones directamente relacionadas con el esfuerzo individual. </a:t>
            </a:r>
          </a:p>
          <a:p>
            <a:pPr algn="just"/>
            <a:r>
              <a:rPr lang="es-ES" sz="2400"/>
              <a:t>Libertad de elección y rol activo de los afiliados. </a:t>
            </a:r>
          </a:p>
          <a:p>
            <a:pPr algn="just"/>
            <a:r>
              <a:rPr lang="es-ES" sz="2400"/>
              <a:t>Competitividad del sistema. </a:t>
            </a:r>
          </a:p>
          <a:p>
            <a:pPr algn="just"/>
            <a:r>
              <a:rPr lang="es-ES" sz="2400"/>
              <a:t>Independencia respecto del presupuesto público.</a:t>
            </a:r>
          </a:p>
        </p:txBody>
      </p:sp>
      <p:pic>
        <p:nvPicPr>
          <p:cNvPr id="28677" name="Picture 5" descr="noticia_7052_normal"/>
          <p:cNvPicPr>
            <a:picLocks noChangeAspect="1" noChangeArrowheads="1"/>
          </p:cNvPicPr>
          <p:nvPr/>
        </p:nvPicPr>
        <p:blipFill>
          <a:blip r:embed="rId2"/>
          <a:srcRect/>
          <a:stretch>
            <a:fillRect/>
          </a:stretch>
        </p:blipFill>
        <p:spPr bwMode="auto">
          <a:xfrm>
            <a:off x="6804025" y="333375"/>
            <a:ext cx="1957388" cy="1419225"/>
          </a:xfrm>
          <a:prstGeom prst="rect">
            <a:avLst/>
          </a:prstGeom>
          <a:noFill/>
        </p:spPr>
      </p:pic>
    </p:spTree>
  </p:cSld>
  <p:clrMapOvr>
    <a:masterClrMapping/>
  </p:clrMapOvr>
  <p:transition>
    <p:zoom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AC866C9E-B70C-4973-A760-032044327119}" type="slidenum">
              <a:rPr lang="es-ES"/>
              <a:pPr/>
              <a:t>36</a:t>
            </a:fld>
            <a:endParaRPr lang="es-ES"/>
          </a:p>
        </p:txBody>
      </p:sp>
      <p:sp>
        <p:nvSpPr>
          <p:cNvPr id="22530" name="AutoShape 2"/>
          <p:cNvSpPr>
            <a:spLocks noGrp="1" noChangeArrowheads="1"/>
          </p:cNvSpPr>
          <p:nvPr>
            <p:ph type="title"/>
          </p:nvPr>
        </p:nvSpPr>
        <p:spPr>
          <a:xfrm>
            <a:off x="762000" y="762000"/>
            <a:ext cx="7924800" cy="866775"/>
          </a:xfrm>
        </p:spPr>
        <p:txBody>
          <a:bodyPr/>
          <a:lstStyle/>
          <a:p>
            <a:r>
              <a:rPr lang="es-CL"/>
              <a:t>4. </a:t>
            </a:r>
            <a:r>
              <a:rPr lang="es-ES"/>
              <a:t>REFORMA EDUCACIONAL</a:t>
            </a:r>
          </a:p>
        </p:txBody>
      </p:sp>
      <p:sp>
        <p:nvSpPr>
          <p:cNvPr id="22531" name="Rectangle 3"/>
          <p:cNvSpPr>
            <a:spLocks noGrp="1" noChangeArrowheads="1"/>
          </p:cNvSpPr>
          <p:nvPr>
            <p:ph type="body" idx="1"/>
          </p:nvPr>
        </p:nvSpPr>
        <p:spPr>
          <a:xfrm>
            <a:off x="838200" y="2362200"/>
            <a:ext cx="7910513" cy="4019550"/>
          </a:xfrm>
        </p:spPr>
        <p:txBody>
          <a:bodyPr/>
          <a:lstStyle/>
          <a:p>
            <a:pPr algn="just">
              <a:lnSpc>
                <a:spcPct val="80000"/>
              </a:lnSpc>
            </a:pPr>
            <a:r>
              <a:rPr lang="es-ES" sz="2400"/>
              <a:t>Mejora de los niveles de alfabetización. </a:t>
            </a:r>
          </a:p>
          <a:p>
            <a:pPr algn="just">
              <a:lnSpc>
                <a:spcPct val="80000"/>
              </a:lnSpc>
            </a:pPr>
            <a:endParaRPr lang="es-ES" sz="2400"/>
          </a:p>
          <a:p>
            <a:pPr algn="just">
              <a:lnSpc>
                <a:spcPct val="80000"/>
              </a:lnSpc>
            </a:pPr>
            <a:r>
              <a:rPr lang="es-ES" sz="2400"/>
              <a:t>Descentralización de la educación.</a:t>
            </a:r>
          </a:p>
          <a:p>
            <a:pPr algn="just">
              <a:lnSpc>
                <a:spcPct val="80000"/>
              </a:lnSpc>
            </a:pPr>
            <a:endParaRPr lang="es-ES" sz="2400"/>
          </a:p>
          <a:p>
            <a:pPr algn="just">
              <a:lnSpc>
                <a:spcPct val="80000"/>
              </a:lnSpc>
            </a:pPr>
            <a:r>
              <a:rPr lang="es-ES" sz="2400"/>
              <a:t>Fomento de la educación técnica.</a:t>
            </a:r>
          </a:p>
          <a:p>
            <a:pPr algn="just">
              <a:lnSpc>
                <a:spcPct val="80000"/>
              </a:lnSpc>
            </a:pPr>
            <a:endParaRPr lang="es-ES" sz="2400"/>
          </a:p>
          <a:p>
            <a:pPr algn="just">
              <a:lnSpc>
                <a:spcPct val="80000"/>
              </a:lnSpc>
            </a:pPr>
            <a:r>
              <a:rPr lang="es-ES" sz="2400"/>
              <a:t>Participación del sector privado en la labor educativa.</a:t>
            </a:r>
          </a:p>
          <a:p>
            <a:pPr algn="just">
              <a:lnSpc>
                <a:spcPct val="80000"/>
              </a:lnSpc>
            </a:pPr>
            <a:endParaRPr lang="es-ES" sz="2400"/>
          </a:p>
          <a:p>
            <a:pPr algn="just">
              <a:lnSpc>
                <a:spcPct val="80000"/>
              </a:lnSpc>
            </a:pPr>
            <a:r>
              <a:rPr lang="es-ES" sz="2400"/>
              <a:t>Desarrollo de la educación particular subvencionada, las universidades privadas y el sistema de crédito universitario.</a:t>
            </a:r>
          </a:p>
        </p:txBody>
      </p:sp>
      <p:pic>
        <p:nvPicPr>
          <p:cNvPr id="22534" name="Picture 6" descr="profesor"/>
          <p:cNvPicPr>
            <a:picLocks noChangeAspect="1" noChangeArrowheads="1"/>
          </p:cNvPicPr>
          <p:nvPr/>
        </p:nvPicPr>
        <p:blipFill>
          <a:blip r:embed="rId2"/>
          <a:srcRect/>
          <a:stretch>
            <a:fillRect/>
          </a:stretch>
        </p:blipFill>
        <p:spPr bwMode="auto">
          <a:xfrm>
            <a:off x="7380288" y="260350"/>
            <a:ext cx="1490662" cy="1838325"/>
          </a:xfrm>
          <a:prstGeom prst="rect">
            <a:avLst/>
          </a:prstGeom>
          <a:noFill/>
        </p:spPr>
      </p:pic>
    </p:spTree>
  </p:cSld>
  <p:clrMapOvr>
    <a:masterClrMapping/>
  </p:clrMapOvr>
  <p:transition>
    <p:zoom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051970C2-DA31-452F-B05A-AA205FD1539C}" type="slidenum">
              <a:rPr lang="es-ES"/>
              <a:pPr/>
              <a:t>37</a:t>
            </a:fld>
            <a:endParaRPr lang="es-ES"/>
          </a:p>
        </p:txBody>
      </p:sp>
      <p:sp>
        <p:nvSpPr>
          <p:cNvPr id="55298" name="AutoShape 2"/>
          <p:cNvSpPr>
            <a:spLocks noGrp="1" noChangeArrowheads="1"/>
          </p:cNvSpPr>
          <p:nvPr>
            <p:ph type="title"/>
          </p:nvPr>
        </p:nvSpPr>
        <p:spPr>
          <a:xfrm>
            <a:off x="755650" y="549275"/>
            <a:ext cx="7924800" cy="1143000"/>
          </a:xfrm>
        </p:spPr>
        <p:txBody>
          <a:bodyPr/>
          <a:lstStyle/>
          <a:p>
            <a:r>
              <a:rPr lang="es-CL"/>
              <a:t>EDUCACIÓN</a:t>
            </a:r>
            <a:endParaRPr lang="es-ES"/>
          </a:p>
        </p:txBody>
      </p:sp>
      <p:sp>
        <p:nvSpPr>
          <p:cNvPr id="55299" name="Rectangle 3"/>
          <p:cNvSpPr>
            <a:spLocks noGrp="1" noChangeArrowheads="1"/>
          </p:cNvSpPr>
          <p:nvPr>
            <p:ph type="body" idx="1"/>
          </p:nvPr>
        </p:nvSpPr>
        <p:spPr>
          <a:xfrm>
            <a:off x="827088" y="2622550"/>
            <a:ext cx="7766050" cy="4235450"/>
          </a:xfrm>
        </p:spPr>
        <p:txBody>
          <a:bodyPr/>
          <a:lstStyle/>
          <a:p>
            <a:pPr algn="just">
              <a:lnSpc>
                <a:spcPct val="80000"/>
              </a:lnSpc>
            </a:pPr>
            <a:r>
              <a:rPr lang="es-CL" sz="2400"/>
              <a:t>Analfabetismo del 11% bajó a 5,45%. </a:t>
            </a:r>
          </a:p>
          <a:p>
            <a:pPr algn="just">
              <a:lnSpc>
                <a:spcPct val="80000"/>
              </a:lnSpc>
            </a:pPr>
            <a:endParaRPr lang="es-CL" sz="2400"/>
          </a:p>
          <a:p>
            <a:pPr algn="just">
              <a:lnSpc>
                <a:spcPct val="80000"/>
              </a:lnSpc>
            </a:pPr>
            <a:r>
              <a:rPr lang="es-CL" sz="2400"/>
              <a:t>Educación Media de 49,7% aumentó a 81,8%. </a:t>
            </a:r>
          </a:p>
          <a:p>
            <a:pPr algn="just">
              <a:lnSpc>
                <a:spcPct val="80000"/>
              </a:lnSpc>
            </a:pPr>
            <a:endParaRPr lang="es-CL" sz="2400"/>
          </a:p>
          <a:p>
            <a:pPr algn="just">
              <a:lnSpc>
                <a:spcPct val="80000"/>
              </a:lnSpc>
            </a:pPr>
            <a:r>
              <a:rPr lang="es-CL" sz="2400"/>
              <a:t>Creación de Universidades Privadas, Institutos Profesionales y Centros de Formación Técnicos. </a:t>
            </a:r>
          </a:p>
          <a:p>
            <a:pPr algn="just">
              <a:lnSpc>
                <a:spcPct val="80000"/>
              </a:lnSpc>
            </a:pPr>
            <a:endParaRPr lang="es-CL" sz="2400"/>
          </a:p>
          <a:p>
            <a:pPr algn="just">
              <a:lnSpc>
                <a:spcPct val="80000"/>
              </a:lnSpc>
            </a:pPr>
            <a:r>
              <a:rPr lang="es-CL" sz="2400"/>
              <a:t>Creación de Beca Presidente de la República. </a:t>
            </a:r>
          </a:p>
          <a:p>
            <a:pPr algn="just">
              <a:lnSpc>
                <a:spcPct val="80000"/>
              </a:lnSpc>
            </a:pPr>
            <a:endParaRPr lang="es-CL" sz="2400"/>
          </a:p>
          <a:p>
            <a:pPr algn="just">
              <a:lnSpc>
                <a:spcPct val="80000"/>
              </a:lnSpc>
            </a:pPr>
            <a:r>
              <a:rPr lang="es-CL" sz="2400"/>
              <a:t>Creación de DIGEDER y realización de más de 1.000 obras para el deporte en todo el país. </a:t>
            </a:r>
          </a:p>
          <a:p>
            <a:pPr algn="just">
              <a:lnSpc>
                <a:spcPct val="80000"/>
              </a:lnSpc>
            </a:pPr>
            <a:endParaRPr lang="es-ES" sz="2400"/>
          </a:p>
        </p:txBody>
      </p:sp>
      <p:pic>
        <p:nvPicPr>
          <p:cNvPr id="55301" name="Picture 5" descr="maestra+y+alumnos"/>
          <p:cNvPicPr>
            <a:picLocks noChangeAspect="1" noChangeArrowheads="1"/>
          </p:cNvPicPr>
          <p:nvPr/>
        </p:nvPicPr>
        <p:blipFill>
          <a:blip r:embed="rId2"/>
          <a:srcRect/>
          <a:stretch>
            <a:fillRect/>
          </a:stretch>
        </p:blipFill>
        <p:spPr bwMode="auto">
          <a:xfrm>
            <a:off x="6732588" y="333375"/>
            <a:ext cx="2062162" cy="1906588"/>
          </a:xfrm>
          <a:prstGeom prst="rect">
            <a:avLst/>
          </a:prstGeom>
          <a:noFill/>
        </p:spPr>
      </p:pic>
    </p:spTree>
  </p:cSld>
  <p:clrMapOvr>
    <a:masterClrMapping/>
  </p:clrMapOvr>
  <p:transition>
    <p:zoom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9160AEE9-F76E-422B-9EA5-850CDAC47486}" type="slidenum">
              <a:rPr lang="es-ES"/>
              <a:pPr/>
              <a:t>38</a:t>
            </a:fld>
            <a:endParaRPr lang="es-ES"/>
          </a:p>
        </p:txBody>
      </p:sp>
      <p:sp>
        <p:nvSpPr>
          <p:cNvPr id="23554" name="AutoShape 2"/>
          <p:cNvSpPr>
            <a:spLocks noGrp="1" noChangeArrowheads="1"/>
          </p:cNvSpPr>
          <p:nvPr>
            <p:ph type="title"/>
          </p:nvPr>
        </p:nvSpPr>
        <p:spPr>
          <a:xfrm>
            <a:off x="762000" y="762000"/>
            <a:ext cx="7924800" cy="866775"/>
          </a:xfrm>
        </p:spPr>
        <p:txBody>
          <a:bodyPr/>
          <a:lstStyle/>
          <a:p>
            <a:r>
              <a:rPr lang="es-CL"/>
              <a:t>5. </a:t>
            </a:r>
            <a:r>
              <a:rPr lang="es-ES"/>
              <a:t>REFORMA DE LA SALUD</a:t>
            </a:r>
          </a:p>
        </p:txBody>
      </p:sp>
      <p:sp>
        <p:nvSpPr>
          <p:cNvPr id="23555" name="Rectangle 3"/>
          <p:cNvSpPr>
            <a:spLocks noGrp="1" noChangeArrowheads="1"/>
          </p:cNvSpPr>
          <p:nvPr>
            <p:ph type="body" idx="1"/>
          </p:nvPr>
        </p:nvSpPr>
        <p:spPr>
          <a:xfrm>
            <a:off x="827088" y="2708275"/>
            <a:ext cx="7993062" cy="3673475"/>
          </a:xfrm>
        </p:spPr>
        <p:txBody>
          <a:bodyPr/>
          <a:lstStyle/>
          <a:p>
            <a:pPr algn="just"/>
            <a:r>
              <a:rPr lang="es-ES" sz="2400"/>
              <a:t>Racionalización de su estructura y operacionalidad.</a:t>
            </a:r>
          </a:p>
          <a:p>
            <a:pPr algn="just"/>
            <a:endParaRPr lang="es-ES" sz="2400"/>
          </a:p>
          <a:p>
            <a:pPr algn="just"/>
            <a:r>
              <a:rPr lang="es-ES" sz="2400"/>
              <a:t>Concentración de la atención estatal a los más pobres y brindando a la población la posibilidad de elegir entre diversos sistemas de salud puestos a su disposición. </a:t>
            </a:r>
          </a:p>
          <a:p>
            <a:pPr algn="just"/>
            <a:endParaRPr lang="es-ES" sz="2400"/>
          </a:p>
          <a:p>
            <a:pPr algn="just"/>
            <a:r>
              <a:rPr lang="es-ES" sz="2400"/>
              <a:t>El nuevo sistema propició un aumento en los niveles de natalidad, calidad de vida y aumento de ésta. </a:t>
            </a:r>
          </a:p>
        </p:txBody>
      </p:sp>
      <p:pic>
        <p:nvPicPr>
          <p:cNvPr id="23557" name="Picture 5" descr="esteto"/>
          <p:cNvPicPr>
            <a:picLocks noChangeAspect="1" noChangeArrowheads="1"/>
          </p:cNvPicPr>
          <p:nvPr/>
        </p:nvPicPr>
        <p:blipFill>
          <a:blip r:embed="rId2"/>
          <a:srcRect/>
          <a:stretch>
            <a:fillRect/>
          </a:stretch>
        </p:blipFill>
        <p:spPr bwMode="auto">
          <a:xfrm>
            <a:off x="7380288" y="188913"/>
            <a:ext cx="1485900" cy="1976437"/>
          </a:xfrm>
          <a:prstGeom prst="rect">
            <a:avLst/>
          </a:prstGeom>
          <a:noFill/>
        </p:spPr>
      </p:pic>
    </p:spTree>
  </p:cSld>
  <p:clrMapOvr>
    <a:masterClrMapping/>
  </p:clrMapOvr>
  <p:transition>
    <p:zoom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92E49F8-CC16-4CC8-A0BA-8799A481F018}" type="slidenum">
              <a:rPr lang="es-ES"/>
              <a:pPr/>
              <a:t>39</a:t>
            </a:fld>
            <a:endParaRPr lang="es-ES"/>
          </a:p>
        </p:txBody>
      </p:sp>
      <p:sp>
        <p:nvSpPr>
          <p:cNvPr id="29698" name="AutoShape 2"/>
          <p:cNvSpPr>
            <a:spLocks noGrp="1" noChangeArrowheads="1"/>
          </p:cNvSpPr>
          <p:nvPr>
            <p:ph type="title"/>
          </p:nvPr>
        </p:nvSpPr>
        <p:spPr>
          <a:xfrm>
            <a:off x="971550" y="620713"/>
            <a:ext cx="7924800" cy="1143000"/>
          </a:xfrm>
        </p:spPr>
        <p:txBody>
          <a:bodyPr/>
          <a:lstStyle/>
          <a:p>
            <a:r>
              <a:rPr lang="es-CL"/>
              <a:t>ISAPRES</a:t>
            </a:r>
            <a:endParaRPr lang="es-ES"/>
          </a:p>
        </p:txBody>
      </p:sp>
      <p:sp>
        <p:nvSpPr>
          <p:cNvPr id="29699" name="Rectangle 3"/>
          <p:cNvSpPr>
            <a:spLocks noGrp="1" noChangeArrowheads="1"/>
          </p:cNvSpPr>
          <p:nvPr>
            <p:ph type="body" idx="1"/>
          </p:nvPr>
        </p:nvSpPr>
        <p:spPr>
          <a:xfrm>
            <a:off x="838200" y="2362200"/>
            <a:ext cx="7837488" cy="4090988"/>
          </a:xfrm>
        </p:spPr>
        <p:txBody>
          <a:bodyPr/>
          <a:lstStyle/>
          <a:p>
            <a:pPr algn="just">
              <a:lnSpc>
                <a:spcPct val="90000"/>
              </a:lnSpc>
              <a:buFont typeface="Wingdings" pitchFamily="2" charset="2"/>
              <a:buNone/>
            </a:pPr>
            <a:r>
              <a:rPr lang="es-ES"/>
              <a:t>	1981 se crean las Instituciones de Salud Previsional privadas, ISAPRE. </a:t>
            </a:r>
          </a:p>
          <a:p>
            <a:pPr algn="just">
              <a:lnSpc>
                <a:spcPct val="90000"/>
              </a:lnSpc>
            </a:pPr>
            <a:endParaRPr lang="es-ES"/>
          </a:p>
          <a:p>
            <a:pPr algn="just">
              <a:lnSpc>
                <a:spcPct val="90000"/>
              </a:lnSpc>
            </a:pPr>
            <a:r>
              <a:rPr lang="es-ES"/>
              <a:t>Con ello las cotizaciones obligatorias para la salud que hasta ese momento iban a la previsión estatal pudieron derivarse por libre decisión a alguna de estas instituciones y dentro de ellas a alguno de los planes de salud por éstas ofrecidos. </a:t>
            </a:r>
          </a:p>
        </p:txBody>
      </p:sp>
      <p:pic>
        <p:nvPicPr>
          <p:cNvPr id="29701" name="Picture 5" descr="male-doctor"/>
          <p:cNvPicPr>
            <a:picLocks noChangeAspect="1" noChangeArrowheads="1"/>
          </p:cNvPicPr>
          <p:nvPr/>
        </p:nvPicPr>
        <p:blipFill>
          <a:blip r:embed="rId2"/>
          <a:srcRect/>
          <a:stretch>
            <a:fillRect/>
          </a:stretch>
        </p:blipFill>
        <p:spPr bwMode="auto">
          <a:xfrm>
            <a:off x="7235825" y="260350"/>
            <a:ext cx="1573213" cy="1573213"/>
          </a:xfrm>
          <a:prstGeom prst="rect">
            <a:avLst/>
          </a:prstGeom>
          <a:noFill/>
        </p:spPr>
      </p:pic>
    </p:spTree>
  </p:cSld>
  <p:clrMapOvr>
    <a:masterClrMapping/>
  </p:clrMapOvr>
  <p:transition>
    <p:zoom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0C9C1512-9C2F-4FB5-8C59-51C6A124166F}" type="slidenum">
              <a:rPr lang="es-ES"/>
              <a:pPr/>
              <a:t>40</a:t>
            </a:fld>
            <a:endParaRPr lang="es-ES"/>
          </a:p>
        </p:txBody>
      </p:sp>
      <p:sp>
        <p:nvSpPr>
          <p:cNvPr id="56322" name="AutoShape 2"/>
          <p:cNvSpPr>
            <a:spLocks noGrp="1" noChangeArrowheads="1"/>
          </p:cNvSpPr>
          <p:nvPr>
            <p:ph type="title"/>
          </p:nvPr>
        </p:nvSpPr>
        <p:spPr/>
        <p:txBody>
          <a:bodyPr/>
          <a:lstStyle/>
          <a:p>
            <a:r>
              <a:rPr lang="es-CL"/>
              <a:t>SALUD</a:t>
            </a:r>
            <a:endParaRPr lang="es-ES"/>
          </a:p>
        </p:txBody>
      </p:sp>
      <p:sp>
        <p:nvSpPr>
          <p:cNvPr id="56323" name="Rectangle 3"/>
          <p:cNvSpPr>
            <a:spLocks noGrp="1" noChangeArrowheads="1"/>
          </p:cNvSpPr>
          <p:nvPr>
            <p:ph type="body" idx="1"/>
          </p:nvPr>
        </p:nvSpPr>
        <p:spPr>
          <a:xfrm>
            <a:off x="827088" y="2492375"/>
            <a:ext cx="7693025" cy="3724275"/>
          </a:xfrm>
        </p:spPr>
        <p:txBody>
          <a:bodyPr/>
          <a:lstStyle/>
          <a:p>
            <a:pPr algn="just"/>
            <a:r>
              <a:rPr lang="es-CL" sz="2400"/>
              <a:t>Mortalidad infantil bajó de 79 por mil a 17,1 por mil. Una de las más bajas de Latinoamérica. </a:t>
            </a:r>
          </a:p>
          <a:p>
            <a:pPr algn="just"/>
            <a:endParaRPr lang="es-CL" sz="2400"/>
          </a:p>
          <a:p>
            <a:pPr algn="just"/>
            <a:r>
              <a:rPr lang="es-CL" sz="2400"/>
              <a:t>En 1973 la desnutrición infantil era de 12,2 por 10.000 nacidos vivos contra 4,11 por 10.000 en 1988. </a:t>
            </a:r>
          </a:p>
          <a:p>
            <a:pPr algn="just"/>
            <a:endParaRPr lang="es-CL" sz="2400"/>
          </a:p>
          <a:p>
            <a:pPr algn="just"/>
            <a:r>
              <a:rPr lang="es-CL" sz="2400"/>
              <a:t>La desnutrición grave infantil baja a 0.1%. </a:t>
            </a:r>
            <a:endParaRPr lang="es-ES" sz="2400"/>
          </a:p>
        </p:txBody>
      </p:sp>
      <p:pic>
        <p:nvPicPr>
          <p:cNvPr id="56324" name="Picture 4" descr="chiste"/>
          <p:cNvPicPr>
            <a:picLocks noChangeAspect="1" noChangeArrowheads="1"/>
          </p:cNvPicPr>
          <p:nvPr/>
        </p:nvPicPr>
        <p:blipFill>
          <a:blip r:embed="rId2"/>
          <a:srcRect/>
          <a:stretch>
            <a:fillRect/>
          </a:stretch>
        </p:blipFill>
        <p:spPr bwMode="auto">
          <a:xfrm>
            <a:off x="7019925" y="404813"/>
            <a:ext cx="1616075" cy="1503362"/>
          </a:xfrm>
          <a:prstGeom prst="rect">
            <a:avLst/>
          </a:prstGeom>
          <a:noFill/>
        </p:spPr>
      </p:pic>
    </p:spTree>
  </p:cSld>
  <p:clrMapOvr>
    <a:masterClrMapping/>
  </p:clrMapOvr>
  <p:transition>
    <p:zoom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2A8E5AFF-6EE8-4D2B-93E1-C8FCFADA7AF3}" type="slidenum">
              <a:rPr lang="es-ES"/>
              <a:pPr/>
              <a:t>41</a:t>
            </a:fld>
            <a:endParaRPr lang="es-ES"/>
          </a:p>
        </p:txBody>
      </p:sp>
      <p:sp>
        <p:nvSpPr>
          <p:cNvPr id="24578" name="AutoShape 2"/>
          <p:cNvSpPr>
            <a:spLocks noGrp="1" noChangeArrowheads="1"/>
          </p:cNvSpPr>
          <p:nvPr>
            <p:ph type="title"/>
          </p:nvPr>
        </p:nvSpPr>
        <p:spPr>
          <a:xfrm>
            <a:off x="1085850" y="1052513"/>
            <a:ext cx="8058150" cy="722312"/>
          </a:xfrm>
        </p:spPr>
        <p:txBody>
          <a:bodyPr/>
          <a:lstStyle/>
          <a:p>
            <a:r>
              <a:rPr lang="es-ES" sz="2800"/>
              <a:t>6. MODERNIZACIÓN DE LA </a:t>
            </a:r>
            <a:br>
              <a:rPr lang="es-ES" sz="2800"/>
            </a:br>
            <a:r>
              <a:rPr lang="es-ES" sz="2800"/>
              <a:t>AGRICULTURA</a:t>
            </a:r>
          </a:p>
        </p:txBody>
      </p:sp>
      <p:sp>
        <p:nvSpPr>
          <p:cNvPr id="24579" name="Rectangle 3"/>
          <p:cNvSpPr>
            <a:spLocks noGrp="1" noChangeArrowheads="1"/>
          </p:cNvSpPr>
          <p:nvPr>
            <p:ph type="body" idx="1"/>
          </p:nvPr>
        </p:nvSpPr>
        <p:spPr>
          <a:xfrm>
            <a:off x="827088" y="2565400"/>
            <a:ext cx="7693025" cy="3724275"/>
          </a:xfrm>
        </p:spPr>
        <p:txBody>
          <a:bodyPr/>
          <a:lstStyle/>
          <a:p>
            <a:pPr algn="just"/>
            <a:r>
              <a:rPr lang="es-ES" sz="2400"/>
              <a:t>Consideró a la propiedad privada como parte integrante de una economía abierta y competitiva. </a:t>
            </a:r>
          </a:p>
          <a:p>
            <a:pPr algn="just"/>
            <a:endParaRPr lang="es-ES" sz="2400"/>
          </a:p>
          <a:p>
            <a:pPr algn="just"/>
            <a:r>
              <a:rPr lang="es-ES" sz="2400"/>
              <a:t>Diversificar los cultivos tradicionales.</a:t>
            </a:r>
          </a:p>
          <a:p>
            <a:pPr algn="just"/>
            <a:endParaRPr lang="es-ES" sz="2400"/>
          </a:p>
          <a:p>
            <a:pPr algn="just"/>
            <a:r>
              <a:rPr lang="es-ES" sz="2400"/>
              <a:t>Aumentar significativamente las exportaciones no tradicionales como es el caso del sector forestal y hortofrutícola. </a:t>
            </a:r>
          </a:p>
        </p:txBody>
      </p:sp>
      <p:pic>
        <p:nvPicPr>
          <p:cNvPr id="24581" name="Picture 5" descr="portada%20agricultura%20en%20chile"/>
          <p:cNvPicPr>
            <a:picLocks noChangeAspect="1" noChangeArrowheads="1"/>
          </p:cNvPicPr>
          <p:nvPr/>
        </p:nvPicPr>
        <p:blipFill>
          <a:blip r:embed="rId2"/>
          <a:srcRect/>
          <a:stretch>
            <a:fillRect/>
          </a:stretch>
        </p:blipFill>
        <p:spPr bwMode="auto">
          <a:xfrm>
            <a:off x="5867400" y="476250"/>
            <a:ext cx="3001963" cy="1160463"/>
          </a:xfrm>
          <a:prstGeom prst="rect">
            <a:avLst/>
          </a:prstGeom>
          <a:noFill/>
        </p:spPr>
      </p:pic>
    </p:spTree>
  </p:cSld>
  <p:clrMapOvr>
    <a:masterClrMapping/>
  </p:clrMapOvr>
  <p:transition>
    <p:zoom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5A2F05C9-2573-4888-9BAB-A5BC57BA75D7}" type="slidenum">
              <a:rPr lang="es-ES"/>
              <a:pPr/>
              <a:t>42</a:t>
            </a:fld>
            <a:endParaRPr lang="es-ES"/>
          </a:p>
        </p:txBody>
      </p:sp>
      <p:sp>
        <p:nvSpPr>
          <p:cNvPr id="57346" name="AutoShape 2"/>
          <p:cNvSpPr>
            <a:spLocks noGrp="1" noChangeArrowheads="1"/>
          </p:cNvSpPr>
          <p:nvPr>
            <p:ph type="title"/>
          </p:nvPr>
        </p:nvSpPr>
        <p:spPr/>
        <p:txBody>
          <a:bodyPr/>
          <a:lstStyle/>
          <a:p>
            <a:r>
              <a:rPr lang="es-CL"/>
              <a:t>AGRICULTURA</a:t>
            </a:r>
            <a:endParaRPr lang="es-ES"/>
          </a:p>
        </p:txBody>
      </p:sp>
      <p:sp>
        <p:nvSpPr>
          <p:cNvPr id="57347" name="Rectangle 3"/>
          <p:cNvSpPr>
            <a:spLocks noGrp="1" noChangeArrowheads="1"/>
          </p:cNvSpPr>
          <p:nvPr>
            <p:ph type="body" idx="1"/>
          </p:nvPr>
        </p:nvSpPr>
        <p:spPr>
          <a:xfrm>
            <a:off x="838200" y="2362200"/>
            <a:ext cx="7837488" cy="4235450"/>
          </a:xfrm>
        </p:spPr>
        <p:txBody>
          <a:bodyPr/>
          <a:lstStyle/>
          <a:p>
            <a:pPr algn="just">
              <a:lnSpc>
                <a:spcPct val="90000"/>
              </a:lnSpc>
              <a:buFont typeface="Wingdings" pitchFamily="2" charset="2"/>
              <a:buNone/>
            </a:pPr>
            <a:r>
              <a:rPr lang="es-CL" sz="2000"/>
              <a:t>De  1973 a 1990:</a:t>
            </a:r>
          </a:p>
          <a:p>
            <a:pPr algn="just">
              <a:lnSpc>
                <a:spcPct val="90000"/>
              </a:lnSpc>
              <a:buFont typeface="Wingdings" pitchFamily="2" charset="2"/>
              <a:buNone/>
            </a:pPr>
            <a:endParaRPr lang="es-CL" sz="2000"/>
          </a:p>
          <a:p>
            <a:pPr algn="just">
              <a:lnSpc>
                <a:spcPct val="90000"/>
              </a:lnSpc>
            </a:pPr>
            <a:r>
              <a:rPr lang="es-CL" sz="2000"/>
              <a:t>De 375.000 aumentó a  871.000 trabajadores del Agro. </a:t>
            </a:r>
          </a:p>
          <a:p>
            <a:pPr algn="just">
              <a:lnSpc>
                <a:spcPct val="90000"/>
              </a:lnSpc>
            </a:pPr>
            <a:endParaRPr lang="es-CL" sz="2000"/>
          </a:p>
          <a:p>
            <a:pPr algn="just">
              <a:lnSpc>
                <a:spcPct val="90000"/>
              </a:lnSpc>
            </a:pPr>
            <a:r>
              <a:rPr lang="es-CL" sz="2000"/>
              <a:t>Se exportaban US$ 84 mill aumentó a US$ 1.802 mill. </a:t>
            </a:r>
          </a:p>
          <a:p>
            <a:pPr algn="just">
              <a:lnSpc>
                <a:spcPct val="90000"/>
              </a:lnSpc>
            </a:pPr>
            <a:endParaRPr lang="es-CL" sz="2000"/>
          </a:p>
          <a:p>
            <a:pPr algn="just">
              <a:lnSpc>
                <a:spcPct val="90000"/>
              </a:lnSpc>
            </a:pPr>
            <a:r>
              <a:rPr lang="es-CL" sz="2000"/>
              <a:t>Se importaban US$ 607 mill aumentó a US$ 272 millones. </a:t>
            </a:r>
          </a:p>
          <a:p>
            <a:pPr algn="just">
              <a:lnSpc>
                <a:spcPct val="90000"/>
              </a:lnSpc>
            </a:pPr>
            <a:endParaRPr lang="es-CL" sz="2000"/>
          </a:p>
          <a:p>
            <a:pPr algn="just">
              <a:lnSpc>
                <a:spcPct val="90000"/>
              </a:lnSpc>
            </a:pPr>
            <a:r>
              <a:rPr lang="es-CL" sz="2000"/>
              <a:t>Regularización Propiedad indígena: 73.444 títulos de dominio. </a:t>
            </a:r>
          </a:p>
          <a:p>
            <a:pPr algn="just">
              <a:lnSpc>
                <a:spcPct val="90000"/>
              </a:lnSpc>
            </a:pPr>
            <a:endParaRPr lang="es-CL" sz="2000"/>
          </a:p>
          <a:p>
            <a:pPr algn="just">
              <a:lnSpc>
                <a:spcPct val="90000"/>
              </a:lnSpc>
            </a:pPr>
            <a:r>
              <a:rPr lang="es-CL" sz="2000"/>
              <a:t>Regularización de Reforma Agraria: 36.987 títulos de dominio. </a:t>
            </a:r>
            <a:endParaRPr lang="es-ES" sz="2000"/>
          </a:p>
        </p:txBody>
      </p:sp>
      <p:pic>
        <p:nvPicPr>
          <p:cNvPr id="57350" name="Picture 6" descr="presente2"/>
          <p:cNvPicPr>
            <a:picLocks noChangeAspect="1" noChangeArrowheads="1"/>
          </p:cNvPicPr>
          <p:nvPr/>
        </p:nvPicPr>
        <p:blipFill>
          <a:blip r:embed="rId2"/>
          <a:srcRect/>
          <a:stretch>
            <a:fillRect/>
          </a:stretch>
        </p:blipFill>
        <p:spPr bwMode="auto">
          <a:xfrm>
            <a:off x="6659563" y="333375"/>
            <a:ext cx="2092325" cy="1614488"/>
          </a:xfrm>
          <a:prstGeom prst="rect">
            <a:avLst/>
          </a:prstGeom>
          <a:noFill/>
        </p:spPr>
      </p:pic>
    </p:spTree>
  </p:cSld>
  <p:clrMapOvr>
    <a:masterClrMapping/>
  </p:clrMapOvr>
  <p:transition>
    <p:zoom dir="in"/>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B956D82B-CB8C-406C-A8BE-A625806545E6}" type="slidenum">
              <a:rPr lang="es-ES"/>
              <a:pPr/>
              <a:t>43</a:t>
            </a:fld>
            <a:endParaRPr lang="es-ES"/>
          </a:p>
        </p:txBody>
      </p:sp>
      <p:sp>
        <p:nvSpPr>
          <p:cNvPr id="58370" name="AutoShape 2"/>
          <p:cNvSpPr>
            <a:spLocks noGrp="1" noChangeArrowheads="1"/>
          </p:cNvSpPr>
          <p:nvPr>
            <p:ph type="title"/>
          </p:nvPr>
        </p:nvSpPr>
        <p:spPr>
          <a:xfrm>
            <a:off x="755650" y="908050"/>
            <a:ext cx="7924800" cy="938213"/>
          </a:xfrm>
        </p:spPr>
        <p:txBody>
          <a:bodyPr/>
          <a:lstStyle/>
          <a:p>
            <a:r>
              <a:rPr lang="es-CL" sz="3200"/>
              <a:t>MODERNIZACIÓN DEL </a:t>
            </a:r>
            <a:br>
              <a:rPr lang="es-CL" sz="3200"/>
            </a:br>
            <a:r>
              <a:rPr lang="es-CL" sz="3200"/>
              <a:t>ESTADO</a:t>
            </a:r>
            <a:endParaRPr lang="es-ES" sz="3200"/>
          </a:p>
        </p:txBody>
      </p:sp>
      <p:sp>
        <p:nvSpPr>
          <p:cNvPr id="58371" name="Rectangle 3"/>
          <p:cNvSpPr>
            <a:spLocks noGrp="1" noChangeArrowheads="1"/>
          </p:cNvSpPr>
          <p:nvPr>
            <p:ph type="body" idx="1"/>
          </p:nvPr>
        </p:nvSpPr>
        <p:spPr>
          <a:xfrm>
            <a:off x="827088" y="2362200"/>
            <a:ext cx="7910512" cy="4495800"/>
          </a:xfrm>
        </p:spPr>
        <p:txBody>
          <a:bodyPr/>
          <a:lstStyle/>
          <a:p>
            <a:pPr algn="just"/>
            <a:r>
              <a:rPr lang="es-CL" sz="2200"/>
              <a:t>Creación de:</a:t>
            </a:r>
          </a:p>
          <a:p>
            <a:pPr lvl="1" algn="just"/>
            <a:r>
              <a:rPr lang="es-CL" sz="2200"/>
              <a:t>Superintendencia de Bancos e Instituciones Financieras. </a:t>
            </a:r>
          </a:p>
          <a:p>
            <a:pPr lvl="1" algn="just"/>
            <a:r>
              <a:rPr lang="es-CL" sz="2200"/>
              <a:t>Comisión Nacional de Energía. </a:t>
            </a:r>
          </a:p>
          <a:p>
            <a:pPr lvl="1" algn="just"/>
            <a:r>
              <a:rPr lang="es-CL" sz="2200"/>
              <a:t>Superintendencia de Valores y Seguros. </a:t>
            </a:r>
          </a:p>
          <a:p>
            <a:pPr lvl="1" algn="just"/>
            <a:r>
              <a:rPr lang="es-CL" sz="2200"/>
              <a:t>Servicio Nacional de Turismo (SERNATUR). </a:t>
            </a:r>
          </a:p>
          <a:p>
            <a:pPr lvl="1" algn="just"/>
            <a:r>
              <a:rPr lang="es-CL" sz="2200"/>
              <a:t>Oficina Nacional de Emergencia. </a:t>
            </a:r>
          </a:p>
          <a:p>
            <a:pPr lvl="1" algn="just"/>
            <a:r>
              <a:rPr lang="es-CL" sz="2200"/>
              <a:t>Academia Nacional Estudios Políticos Estratégicos (ANEPE).</a:t>
            </a:r>
          </a:p>
          <a:p>
            <a:pPr lvl="1" algn="just"/>
            <a:r>
              <a:rPr lang="es-CL" sz="2200"/>
              <a:t>Construcción Centro de Rehabilitación Social de Colina. </a:t>
            </a:r>
          </a:p>
          <a:p>
            <a:pPr algn="just"/>
            <a:endParaRPr lang="es-ES" sz="2200"/>
          </a:p>
        </p:txBody>
      </p:sp>
      <p:pic>
        <p:nvPicPr>
          <p:cNvPr id="58373" name="Picture 5" descr="escudo_de_chile"/>
          <p:cNvPicPr>
            <a:picLocks noChangeAspect="1" noChangeArrowheads="1"/>
          </p:cNvPicPr>
          <p:nvPr/>
        </p:nvPicPr>
        <p:blipFill>
          <a:blip r:embed="rId2"/>
          <a:srcRect/>
          <a:stretch>
            <a:fillRect/>
          </a:stretch>
        </p:blipFill>
        <p:spPr bwMode="auto">
          <a:xfrm>
            <a:off x="6372225" y="404813"/>
            <a:ext cx="2308225" cy="1782762"/>
          </a:xfrm>
          <a:prstGeom prst="rect">
            <a:avLst/>
          </a:prstGeom>
          <a:noFill/>
        </p:spPr>
      </p:pic>
    </p:spTree>
  </p:cSld>
  <p:clrMapOvr>
    <a:masterClrMapping/>
  </p:clrMapOvr>
  <p:transition>
    <p:zoom dir="in"/>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1B6D889B-BF28-4E5D-84FB-A0CAD876AB6D}" type="slidenum">
              <a:rPr lang="es-ES"/>
              <a:pPr/>
              <a:t>44</a:t>
            </a:fld>
            <a:endParaRPr lang="es-ES"/>
          </a:p>
        </p:txBody>
      </p:sp>
      <p:sp>
        <p:nvSpPr>
          <p:cNvPr id="25602" name="AutoShape 2"/>
          <p:cNvSpPr>
            <a:spLocks noGrp="1" noChangeArrowheads="1"/>
          </p:cNvSpPr>
          <p:nvPr>
            <p:ph type="title"/>
          </p:nvPr>
        </p:nvSpPr>
        <p:spPr>
          <a:xfrm>
            <a:off x="762000" y="762000"/>
            <a:ext cx="7924800" cy="866775"/>
          </a:xfrm>
        </p:spPr>
        <p:txBody>
          <a:bodyPr/>
          <a:lstStyle/>
          <a:p>
            <a:r>
              <a:rPr lang="es-CL"/>
              <a:t>OTRAS MEDIDAS</a:t>
            </a:r>
            <a:endParaRPr lang="es-ES"/>
          </a:p>
        </p:txBody>
      </p:sp>
      <p:sp>
        <p:nvSpPr>
          <p:cNvPr id="25603" name="Rectangle 3"/>
          <p:cNvSpPr>
            <a:spLocks noGrp="1" noChangeArrowheads="1"/>
          </p:cNvSpPr>
          <p:nvPr>
            <p:ph type="body" idx="1"/>
          </p:nvPr>
        </p:nvSpPr>
        <p:spPr>
          <a:xfrm>
            <a:off x="838200" y="2362200"/>
            <a:ext cx="7981950" cy="4162425"/>
          </a:xfrm>
        </p:spPr>
        <p:txBody>
          <a:bodyPr/>
          <a:lstStyle/>
          <a:p>
            <a:pPr algn="just"/>
            <a:r>
              <a:rPr lang="es-ES" sz="2400"/>
              <a:t>Integración física de la XI Región al resto del Territorio Nacional, obra emprendida por el Ejército de Chile, a través de la construcción de la Carretera Austral. </a:t>
            </a:r>
          </a:p>
          <a:p>
            <a:pPr algn="just">
              <a:buFont typeface="Wingdings" pitchFamily="2" charset="2"/>
              <a:buNone/>
            </a:pPr>
            <a:endParaRPr lang="es-ES" sz="2400"/>
          </a:p>
          <a:p>
            <a:pPr algn="just"/>
            <a:r>
              <a:rPr lang="es-ES" sz="2400"/>
              <a:t>Generación de condiciones para la proyección natural de Chile al Pacífico, permitieron incentivar el desarrollo marítimo, pesquero y comercial. </a:t>
            </a:r>
          </a:p>
          <a:p>
            <a:pPr algn="just">
              <a:buFont typeface="Wingdings" pitchFamily="2" charset="2"/>
              <a:buNone/>
            </a:pPr>
            <a:endParaRPr lang="es-ES" sz="2400"/>
          </a:p>
          <a:p>
            <a:pPr algn="just"/>
            <a:r>
              <a:rPr lang="es-ES" sz="2400"/>
              <a:t>Creación del subsidio habitacional y el acceso masivo a la vivienda propia.  </a:t>
            </a:r>
          </a:p>
        </p:txBody>
      </p:sp>
      <p:pic>
        <p:nvPicPr>
          <p:cNvPr id="25605" name="Picture 5" descr="9_1_rollfix"/>
          <p:cNvPicPr>
            <a:picLocks noChangeAspect="1" noChangeArrowheads="1"/>
          </p:cNvPicPr>
          <p:nvPr/>
        </p:nvPicPr>
        <p:blipFill>
          <a:blip r:embed="rId2"/>
          <a:srcRect/>
          <a:stretch>
            <a:fillRect/>
          </a:stretch>
        </p:blipFill>
        <p:spPr bwMode="auto">
          <a:xfrm>
            <a:off x="7164388" y="260350"/>
            <a:ext cx="1527175" cy="1527175"/>
          </a:xfrm>
          <a:prstGeom prst="rect">
            <a:avLst/>
          </a:prstGeom>
          <a:noFill/>
        </p:spPr>
      </p:pic>
    </p:spTree>
  </p:cSld>
  <p:clrMapOvr>
    <a:masterClrMapping/>
  </p:clrMapOvr>
  <p:transition>
    <p:zoom dir="in"/>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2A8FF8AA-A5AA-4420-9FE6-5046C2ED2CF4}" type="slidenum">
              <a:rPr lang="es-ES"/>
              <a:pPr/>
              <a:t>45</a:t>
            </a:fld>
            <a:endParaRPr lang="es-ES"/>
          </a:p>
        </p:txBody>
      </p:sp>
      <p:sp>
        <p:nvSpPr>
          <p:cNvPr id="59394" name="AutoShape 2"/>
          <p:cNvSpPr>
            <a:spLocks noGrp="1" noChangeArrowheads="1"/>
          </p:cNvSpPr>
          <p:nvPr>
            <p:ph type="title"/>
          </p:nvPr>
        </p:nvSpPr>
        <p:spPr>
          <a:xfrm>
            <a:off x="971550" y="981075"/>
            <a:ext cx="7924800" cy="938213"/>
          </a:xfrm>
        </p:spPr>
        <p:txBody>
          <a:bodyPr/>
          <a:lstStyle/>
          <a:p>
            <a:r>
              <a:rPr lang="es-CL" sz="3200"/>
              <a:t>LA MODERNIZACIÓN DEL E° </a:t>
            </a:r>
            <a:br>
              <a:rPr lang="es-CL" sz="3200"/>
            </a:br>
            <a:r>
              <a:rPr lang="es-CL" sz="3200"/>
              <a:t>IMPLICÓ QUE:</a:t>
            </a:r>
            <a:endParaRPr lang="es-ES" sz="3200"/>
          </a:p>
        </p:txBody>
      </p:sp>
      <p:sp>
        <p:nvSpPr>
          <p:cNvPr id="59395" name="Rectangle 3"/>
          <p:cNvSpPr>
            <a:spLocks noGrp="1" noChangeArrowheads="1"/>
          </p:cNvSpPr>
          <p:nvPr>
            <p:ph type="body" idx="1"/>
          </p:nvPr>
        </p:nvSpPr>
        <p:spPr>
          <a:xfrm>
            <a:off x="838200" y="2362200"/>
            <a:ext cx="7837488" cy="4495800"/>
          </a:xfrm>
        </p:spPr>
        <p:txBody>
          <a:bodyPr/>
          <a:lstStyle/>
          <a:p>
            <a:pPr algn="just">
              <a:lnSpc>
                <a:spcPct val="80000"/>
              </a:lnSpc>
            </a:pPr>
            <a:r>
              <a:rPr lang="es-ES" sz="1600"/>
              <a:t>Población extrema pobreza disminuyó 70-90 de 21% (1,9 mill) a 11% (1,4 mill). </a:t>
            </a:r>
          </a:p>
          <a:p>
            <a:pPr algn="just">
              <a:lnSpc>
                <a:spcPct val="80000"/>
              </a:lnSpc>
              <a:buFont typeface="Wingdings" pitchFamily="2" charset="2"/>
              <a:buNone/>
            </a:pPr>
            <a:endParaRPr lang="es-ES" sz="1600"/>
          </a:p>
          <a:p>
            <a:pPr algn="just">
              <a:lnSpc>
                <a:spcPct val="80000"/>
              </a:lnSpc>
            </a:pPr>
            <a:r>
              <a:rPr lang="es-ES" sz="1600"/>
              <a:t>Esperanza de vida al nacer aumentó de 62 a 72 años.</a:t>
            </a:r>
          </a:p>
          <a:p>
            <a:pPr algn="just">
              <a:lnSpc>
                <a:spcPct val="80000"/>
              </a:lnSpc>
            </a:pPr>
            <a:endParaRPr lang="es-ES" sz="1600"/>
          </a:p>
          <a:p>
            <a:pPr algn="just">
              <a:lnSpc>
                <a:spcPct val="80000"/>
              </a:lnSpc>
            </a:pPr>
            <a:r>
              <a:rPr lang="es-ES" sz="1600"/>
              <a:t>Tasa de mortalidad infantil se redujo de 79.3 por cada mil nacidos vivos a 16. </a:t>
            </a:r>
          </a:p>
          <a:p>
            <a:pPr algn="just">
              <a:lnSpc>
                <a:spcPct val="80000"/>
              </a:lnSpc>
            </a:pPr>
            <a:endParaRPr lang="es-ES" sz="1600"/>
          </a:p>
          <a:p>
            <a:pPr algn="just">
              <a:lnSpc>
                <a:spcPct val="80000"/>
              </a:lnSpc>
            </a:pPr>
            <a:r>
              <a:rPr lang="es-ES" sz="1600"/>
              <a:t>Escolaridad promedio de la población se elevó de 4,5 años a 9.</a:t>
            </a:r>
          </a:p>
          <a:p>
            <a:pPr algn="just">
              <a:lnSpc>
                <a:spcPct val="80000"/>
              </a:lnSpc>
            </a:pPr>
            <a:endParaRPr lang="es-ES" sz="1600"/>
          </a:p>
          <a:p>
            <a:pPr algn="just">
              <a:lnSpc>
                <a:spcPct val="80000"/>
              </a:lnSpc>
            </a:pPr>
            <a:r>
              <a:rPr lang="es-ES" sz="1600"/>
              <a:t>Porcentaje de niños pobres sin educación básica disminuyó del 43% al 5%. </a:t>
            </a:r>
          </a:p>
          <a:p>
            <a:pPr algn="just">
              <a:lnSpc>
                <a:spcPct val="80000"/>
              </a:lnSpc>
            </a:pPr>
            <a:endParaRPr lang="es-ES" sz="1600"/>
          </a:p>
          <a:p>
            <a:pPr algn="just">
              <a:lnSpc>
                <a:spcPct val="80000"/>
              </a:lnSpc>
            </a:pPr>
            <a:r>
              <a:rPr lang="es-ES" sz="1600"/>
              <a:t>Analfabetismo se redujo desde un 11.8% a un 5.4%. </a:t>
            </a:r>
          </a:p>
          <a:p>
            <a:pPr algn="just">
              <a:lnSpc>
                <a:spcPct val="80000"/>
              </a:lnSpc>
            </a:pPr>
            <a:endParaRPr lang="es-ES" sz="1600"/>
          </a:p>
          <a:p>
            <a:pPr algn="just">
              <a:lnSpc>
                <a:spcPct val="80000"/>
              </a:lnSpc>
            </a:pPr>
            <a:r>
              <a:rPr lang="es-ES" sz="1600"/>
              <a:t>Cobertura de agua potable urbana aumentó desde un 67 a un 97%, mientras la cobertura rural lo hizo de un 34% a un 86%. </a:t>
            </a:r>
          </a:p>
          <a:p>
            <a:pPr algn="just">
              <a:lnSpc>
                <a:spcPct val="80000"/>
              </a:lnSpc>
            </a:pPr>
            <a:endParaRPr lang="es-ES" sz="1600"/>
          </a:p>
          <a:p>
            <a:pPr algn="just">
              <a:lnSpc>
                <a:spcPct val="80000"/>
              </a:lnSpc>
            </a:pPr>
            <a:r>
              <a:rPr lang="es-ES" sz="1600"/>
              <a:t>Alcantarillado urbano aumentó desde un 31% a un 83%.</a:t>
            </a:r>
          </a:p>
        </p:txBody>
      </p:sp>
      <p:pic>
        <p:nvPicPr>
          <p:cNvPr id="59397" name="Picture 5" descr="Escudo_de_Chile">
            <a:hlinkClick r:id="rId2"/>
          </p:cNvPr>
          <p:cNvPicPr>
            <a:picLocks noChangeAspect="1" noChangeArrowheads="1"/>
          </p:cNvPicPr>
          <p:nvPr/>
        </p:nvPicPr>
        <p:blipFill>
          <a:blip r:embed="rId3"/>
          <a:srcRect/>
          <a:stretch>
            <a:fillRect/>
          </a:stretch>
        </p:blipFill>
        <p:spPr bwMode="auto">
          <a:xfrm>
            <a:off x="7092950" y="404813"/>
            <a:ext cx="1674813" cy="1293812"/>
          </a:xfrm>
          <a:prstGeom prst="rect">
            <a:avLst/>
          </a:prstGeom>
          <a:noFill/>
        </p:spPr>
      </p:pic>
    </p:spTree>
  </p:cSld>
  <p:clrMapOvr>
    <a:masterClrMapping/>
  </p:clrMapOvr>
  <p:transition>
    <p:zoom dir="in"/>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905E0502-8A68-45EF-9695-6E165AB7E82F}" type="slidenum">
              <a:rPr lang="es-ES"/>
              <a:pPr/>
              <a:t>46</a:t>
            </a:fld>
            <a:endParaRPr lang="es-ES"/>
          </a:p>
        </p:txBody>
      </p:sp>
      <p:sp>
        <p:nvSpPr>
          <p:cNvPr id="26626" name="AutoShape 2"/>
          <p:cNvSpPr>
            <a:spLocks noGrp="1" noChangeArrowheads="1"/>
          </p:cNvSpPr>
          <p:nvPr>
            <p:ph type="title"/>
          </p:nvPr>
        </p:nvSpPr>
        <p:spPr>
          <a:xfrm>
            <a:off x="1071538" y="1142984"/>
            <a:ext cx="6473825" cy="866775"/>
          </a:xfrm>
        </p:spPr>
        <p:txBody>
          <a:bodyPr/>
          <a:lstStyle/>
          <a:p>
            <a:r>
              <a:rPr lang="es-CL" sz="3200" dirty="0"/>
              <a:t>LOGRO DEL RÉGIMEN MILITAR</a:t>
            </a:r>
            <a:endParaRPr lang="es-ES" sz="3200" dirty="0"/>
          </a:p>
        </p:txBody>
      </p:sp>
      <p:sp>
        <p:nvSpPr>
          <p:cNvPr id="26627" name="Rectangle 3"/>
          <p:cNvSpPr>
            <a:spLocks noGrp="1" noChangeArrowheads="1"/>
          </p:cNvSpPr>
          <p:nvPr>
            <p:ph type="body" idx="1"/>
          </p:nvPr>
        </p:nvSpPr>
        <p:spPr>
          <a:xfrm>
            <a:off x="827088" y="2349500"/>
            <a:ext cx="7993062" cy="4508500"/>
          </a:xfrm>
        </p:spPr>
        <p:txBody>
          <a:bodyPr/>
          <a:lstStyle/>
          <a:p>
            <a:pPr algn="just">
              <a:lnSpc>
                <a:spcPct val="80000"/>
              </a:lnSpc>
              <a:buFont typeface="Wingdings" pitchFamily="2" charset="2"/>
              <a:buNone/>
            </a:pPr>
            <a:r>
              <a:rPr lang="es-CL" sz="2000" b="1"/>
              <a:t>CONSTITUCIÓN POLÍTICA DE 1980</a:t>
            </a:r>
          </a:p>
          <a:p>
            <a:pPr algn="just">
              <a:lnSpc>
                <a:spcPct val="80000"/>
              </a:lnSpc>
              <a:buFont typeface="Wingdings" pitchFamily="2" charset="2"/>
              <a:buNone/>
            </a:pPr>
            <a:endParaRPr lang="es-ES" sz="2000"/>
          </a:p>
          <a:p>
            <a:pPr algn="just">
              <a:lnSpc>
                <a:spcPct val="80000"/>
              </a:lnSpc>
            </a:pPr>
            <a:r>
              <a:rPr lang="es-ES" sz="2000"/>
              <a:t>Recuperación del estado de derecho, lo que implica la jerarquía de las normas constitucionales y la separación de los poderes públicos. </a:t>
            </a:r>
            <a:br>
              <a:rPr lang="es-ES" sz="2000"/>
            </a:br>
            <a:r>
              <a:rPr lang="es-ES" sz="2000"/>
              <a:t/>
            </a:r>
            <a:br>
              <a:rPr lang="es-ES" sz="2000"/>
            </a:br>
            <a:endParaRPr lang="es-ES" sz="2000"/>
          </a:p>
          <a:p>
            <a:pPr algn="just">
              <a:lnSpc>
                <a:spcPct val="80000"/>
              </a:lnSpc>
            </a:pPr>
            <a:r>
              <a:rPr lang="es-ES" sz="2000"/>
              <a:t>Consolidación de las libertades individuales.</a:t>
            </a:r>
            <a:br>
              <a:rPr lang="es-ES" sz="2000"/>
            </a:br>
            <a:endParaRPr lang="es-ES" sz="2000"/>
          </a:p>
          <a:p>
            <a:pPr algn="just">
              <a:lnSpc>
                <a:spcPct val="80000"/>
              </a:lnSpc>
            </a:pPr>
            <a:endParaRPr lang="es-ES" sz="2000"/>
          </a:p>
          <a:p>
            <a:pPr algn="just">
              <a:lnSpc>
                <a:spcPct val="80000"/>
              </a:lnSpc>
            </a:pPr>
            <a:r>
              <a:rPr lang="es-ES" sz="2000"/>
              <a:t>Subsidiariedad del Estado. </a:t>
            </a:r>
          </a:p>
          <a:p>
            <a:pPr algn="just">
              <a:lnSpc>
                <a:spcPct val="80000"/>
              </a:lnSpc>
            </a:pPr>
            <a:endParaRPr lang="es-CL" sz="2000"/>
          </a:p>
          <a:p>
            <a:pPr algn="just">
              <a:lnSpc>
                <a:spcPct val="80000"/>
              </a:lnSpc>
            </a:pPr>
            <a:endParaRPr lang="es-ES" sz="2000"/>
          </a:p>
          <a:p>
            <a:pPr algn="just">
              <a:lnSpc>
                <a:spcPct val="80000"/>
              </a:lnSpc>
            </a:pPr>
            <a:r>
              <a:rPr lang="es-ES" sz="2000"/>
              <a:t>Fortalecimiento de las libertades individuales y sociales.</a:t>
            </a:r>
            <a:br>
              <a:rPr lang="es-ES" sz="2000"/>
            </a:br>
            <a:r>
              <a:rPr lang="es-ES" sz="2000"/>
              <a:t/>
            </a:r>
            <a:br>
              <a:rPr lang="es-ES" sz="2000"/>
            </a:br>
            <a:endParaRPr lang="es-ES" sz="2000"/>
          </a:p>
        </p:txBody>
      </p:sp>
      <p:pic>
        <p:nvPicPr>
          <p:cNvPr id="26629" name="Picture 5" descr="visto%20bueno"/>
          <p:cNvPicPr>
            <a:picLocks noChangeAspect="1" noChangeArrowheads="1"/>
          </p:cNvPicPr>
          <p:nvPr/>
        </p:nvPicPr>
        <p:blipFill>
          <a:blip r:embed="rId2"/>
          <a:srcRect/>
          <a:stretch>
            <a:fillRect/>
          </a:stretch>
        </p:blipFill>
        <p:spPr bwMode="auto">
          <a:xfrm>
            <a:off x="7596188" y="333375"/>
            <a:ext cx="1141412" cy="1185863"/>
          </a:xfrm>
          <a:prstGeom prst="rect">
            <a:avLst/>
          </a:prstGeom>
          <a:noFill/>
        </p:spPr>
      </p:pic>
    </p:spTree>
  </p:cSld>
  <p:clrMapOvr>
    <a:masterClrMapping/>
  </p:clrMapOvr>
  <p:transition>
    <p:zoom dir="in"/>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5 Marcador de número de diapositiva"/>
          <p:cNvSpPr>
            <a:spLocks noGrp="1"/>
          </p:cNvSpPr>
          <p:nvPr>
            <p:ph type="sldNum" sz="quarter" idx="12"/>
          </p:nvPr>
        </p:nvSpPr>
        <p:spPr/>
        <p:txBody>
          <a:bodyPr/>
          <a:lstStyle/>
          <a:p>
            <a:fld id="{626D363C-2C8D-4F6B-B644-1F7326FB7DCD}" type="slidenum">
              <a:rPr lang="es-ES"/>
              <a:pPr/>
              <a:t>47</a:t>
            </a:fld>
            <a:endParaRPr lang="es-ES"/>
          </a:p>
        </p:txBody>
      </p:sp>
      <p:sp>
        <p:nvSpPr>
          <p:cNvPr id="45109" name="AutoShape 53"/>
          <p:cNvSpPr>
            <a:spLocks noGrp="1" noChangeArrowheads="1"/>
          </p:cNvSpPr>
          <p:nvPr>
            <p:ph type="title"/>
          </p:nvPr>
        </p:nvSpPr>
        <p:spPr>
          <a:xfrm>
            <a:off x="684213" y="765175"/>
            <a:ext cx="7924800" cy="1143000"/>
          </a:xfrm>
        </p:spPr>
        <p:txBody>
          <a:bodyPr/>
          <a:lstStyle/>
          <a:p>
            <a:r>
              <a:rPr lang="es-CL" sz="3200"/>
              <a:t>Plebiscito Nacional Aprobación </a:t>
            </a:r>
            <a:br>
              <a:rPr lang="es-CL" sz="3200"/>
            </a:br>
            <a:r>
              <a:rPr lang="es-CL" sz="3200"/>
              <a:t>Constitución Política de 1980</a:t>
            </a:r>
            <a:endParaRPr lang="es-ES" sz="3200"/>
          </a:p>
        </p:txBody>
      </p:sp>
      <p:graphicFrame>
        <p:nvGraphicFramePr>
          <p:cNvPr id="45167" name="Group 111"/>
          <p:cNvGraphicFramePr>
            <a:graphicFrameLocks noGrp="1"/>
          </p:cNvGraphicFramePr>
          <p:nvPr>
            <p:ph idx="1"/>
          </p:nvPr>
        </p:nvGraphicFramePr>
        <p:xfrm>
          <a:off x="1403350" y="2420938"/>
          <a:ext cx="6840538" cy="4248152"/>
        </p:xfrm>
        <a:graphic>
          <a:graphicData uri="http://schemas.openxmlformats.org/drawingml/2006/table">
            <a:tbl>
              <a:tblPr/>
              <a:tblGrid>
                <a:gridCol w="2879725"/>
                <a:gridCol w="2449513"/>
                <a:gridCol w="1511300"/>
              </a:tblGrid>
              <a:tr h="47148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Propuesta</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Votos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 %</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302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 «Sí»</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4.121.067</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65,71%</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286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Votos blancos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83.812</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1,33%</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286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Total «Sí»</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4.204.879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67,04%</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302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 «No»</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1.893.420</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30,19%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286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Votos nulos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173.569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2,77%</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302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Total votos emitidos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6.271.869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100%</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bl>
          </a:graphicData>
        </a:graphic>
      </p:graphicFrame>
      <p:pic>
        <p:nvPicPr>
          <p:cNvPr id="45161" name="Picture 105" descr="Archivo:C°.jpg">
            <a:hlinkClick r:id="rId2"/>
          </p:cNvPr>
          <p:cNvPicPr>
            <a:picLocks noChangeAspect="1" noChangeArrowheads="1"/>
          </p:cNvPicPr>
          <p:nvPr/>
        </p:nvPicPr>
        <p:blipFill>
          <a:blip r:embed="rId3"/>
          <a:srcRect/>
          <a:stretch>
            <a:fillRect/>
          </a:stretch>
        </p:blipFill>
        <p:spPr bwMode="auto">
          <a:xfrm>
            <a:off x="7740650" y="260350"/>
            <a:ext cx="1136650" cy="1944688"/>
          </a:xfrm>
          <a:prstGeom prst="rect">
            <a:avLst/>
          </a:prstGeom>
          <a:noFill/>
        </p:spPr>
      </p:pic>
    </p:spTree>
  </p:cSld>
  <p:clrMapOvr>
    <a:masterClrMapping/>
  </p:clrMapOvr>
  <p:transition>
    <p:zoom dir="in"/>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84F226AA-00A7-4629-B067-4C6FB18A234B}" type="slidenum">
              <a:rPr lang="es-ES"/>
              <a:pPr/>
              <a:t>48</a:t>
            </a:fld>
            <a:endParaRPr lang="es-ES"/>
          </a:p>
        </p:txBody>
      </p:sp>
      <p:sp>
        <p:nvSpPr>
          <p:cNvPr id="30722" name="AutoShape 2"/>
          <p:cNvSpPr>
            <a:spLocks noGrp="1" noChangeArrowheads="1"/>
          </p:cNvSpPr>
          <p:nvPr>
            <p:ph type="title"/>
          </p:nvPr>
        </p:nvSpPr>
        <p:spPr>
          <a:xfrm>
            <a:off x="755650" y="981075"/>
            <a:ext cx="6689725" cy="866775"/>
          </a:xfrm>
        </p:spPr>
        <p:txBody>
          <a:bodyPr/>
          <a:lstStyle/>
          <a:p>
            <a:r>
              <a:rPr lang="es-CL" sz="3200"/>
              <a:t>CARACTERÍSTICAS DE LA  NUEVA CONSTITUCIÓN</a:t>
            </a:r>
            <a:endParaRPr lang="es-ES" sz="3200"/>
          </a:p>
        </p:txBody>
      </p:sp>
      <p:sp>
        <p:nvSpPr>
          <p:cNvPr id="30723" name="Rectangle 3"/>
          <p:cNvSpPr>
            <a:spLocks noGrp="1" noChangeArrowheads="1"/>
          </p:cNvSpPr>
          <p:nvPr>
            <p:ph type="body" idx="1"/>
          </p:nvPr>
        </p:nvSpPr>
        <p:spPr>
          <a:xfrm>
            <a:off x="838200" y="2362200"/>
            <a:ext cx="8054975" cy="4235450"/>
          </a:xfrm>
        </p:spPr>
        <p:txBody>
          <a:bodyPr/>
          <a:lstStyle/>
          <a:p>
            <a:pPr algn="just">
              <a:lnSpc>
                <a:spcPct val="90000"/>
              </a:lnSpc>
            </a:pPr>
            <a:r>
              <a:rPr lang="es-ES" sz="2400"/>
              <a:t>Entró en vigencia el 11 de marzo de 1981. </a:t>
            </a:r>
          </a:p>
          <a:p>
            <a:pPr algn="just">
              <a:lnSpc>
                <a:spcPct val="90000"/>
              </a:lnSpc>
              <a:buFont typeface="Wingdings" pitchFamily="2" charset="2"/>
              <a:buNone/>
            </a:pPr>
            <a:endParaRPr lang="es-ES" sz="2400"/>
          </a:p>
          <a:p>
            <a:pPr algn="just">
              <a:lnSpc>
                <a:spcPct val="90000"/>
              </a:lnSpc>
            </a:pPr>
            <a:r>
              <a:rPr lang="es-ES" sz="2400"/>
              <a:t>Estableció sistema de Gobierno Presidencialista.</a:t>
            </a:r>
          </a:p>
          <a:p>
            <a:pPr algn="just">
              <a:lnSpc>
                <a:spcPct val="90000"/>
              </a:lnSpc>
              <a:buFont typeface="Wingdings" pitchFamily="2" charset="2"/>
              <a:buNone/>
            </a:pPr>
            <a:endParaRPr lang="es-ES" sz="2400"/>
          </a:p>
          <a:p>
            <a:pPr>
              <a:lnSpc>
                <a:spcPct val="90000"/>
              </a:lnSpc>
            </a:pPr>
            <a:r>
              <a:rPr lang="es-ES" sz="2400"/>
              <a:t>Creó un Consejo de Seguridad Nacional. </a:t>
            </a:r>
            <a:br>
              <a:rPr lang="es-ES" sz="2400"/>
            </a:br>
            <a:endParaRPr lang="es-ES" sz="2400"/>
          </a:p>
          <a:p>
            <a:pPr algn="just">
              <a:lnSpc>
                <a:spcPct val="90000"/>
              </a:lnSpc>
            </a:pPr>
            <a:r>
              <a:rPr lang="es-ES" sz="2400"/>
              <a:t>Consignó la segunda vuelta en las elecciones presidenciales y el sistema electoral binominal. </a:t>
            </a:r>
          </a:p>
          <a:p>
            <a:pPr algn="just">
              <a:lnSpc>
                <a:spcPct val="90000"/>
              </a:lnSpc>
            </a:pPr>
            <a:endParaRPr lang="es-ES" sz="2400"/>
          </a:p>
          <a:p>
            <a:pPr algn="just">
              <a:lnSpc>
                <a:spcPct val="90000"/>
              </a:lnSpc>
            </a:pPr>
            <a:r>
              <a:rPr lang="es-ES" sz="2400"/>
              <a:t>Etableció que el Presidente en ejercicio se mantendría en el poder hasta 1988. </a:t>
            </a:r>
          </a:p>
        </p:txBody>
      </p:sp>
      <p:pic>
        <p:nvPicPr>
          <p:cNvPr id="30725" name="Picture 5" descr="190px-C°"/>
          <p:cNvPicPr>
            <a:picLocks noChangeAspect="1" noChangeArrowheads="1"/>
          </p:cNvPicPr>
          <p:nvPr/>
        </p:nvPicPr>
        <p:blipFill>
          <a:blip r:embed="rId2"/>
          <a:srcRect/>
          <a:stretch>
            <a:fillRect/>
          </a:stretch>
        </p:blipFill>
        <p:spPr bwMode="auto">
          <a:xfrm>
            <a:off x="7451725" y="333375"/>
            <a:ext cx="1304925" cy="2232025"/>
          </a:xfrm>
          <a:prstGeom prst="rect">
            <a:avLst/>
          </a:prstGeom>
          <a:noFill/>
        </p:spPr>
      </p:pic>
    </p:spTree>
  </p:cSld>
  <p:clrMapOvr>
    <a:masterClrMapping/>
  </p:clrMapOvr>
  <p:transition>
    <p:zoom dir="in"/>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86BDF4C-BA4B-4E19-9BEB-C2F82531E9D6}" type="slidenum">
              <a:rPr lang="es-ES"/>
              <a:pPr/>
              <a:t>49</a:t>
            </a:fld>
            <a:endParaRPr lang="es-ES"/>
          </a:p>
        </p:txBody>
      </p:sp>
      <p:sp>
        <p:nvSpPr>
          <p:cNvPr id="98306" name="AutoShape 2"/>
          <p:cNvSpPr>
            <a:spLocks noGrp="1" noChangeArrowheads="1"/>
          </p:cNvSpPr>
          <p:nvPr>
            <p:ph type="title"/>
          </p:nvPr>
        </p:nvSpPr>
        <p:spPr/>
        <p:txBody>
          <a:bodyPr/>
          <a:lstStyle/>
          <a:p>
            <a:r>
              <a:rPr lang="es-CL" sz="2400" dirty="0" smtClean="0"/>
              <a:t>DESACIERTOS:</a:t>
            </a:r>
            <a:br>
              <a:rPr lang="es-CL" sz="2400" dirty="0" smtClean="0"/>
            </a:br>
            <a:r>
              <a:rPr lang="es-CL" sz="2400" dirty="0" smtClean="0"/>
              <a:t>VIOLENCIA </a:t>
            </a:r>
            <a:r>
              <a:rPr lang="es-CL" sz="2400" dirty="0"/>
              <a:t>EN EL </a:t>
            </a:r>
            <a:r>
              <a:rPr lang="es-CL" sz="2400" dirty="0" smtClean="0"/>
              <a:t>RÉGIMEN </a:t>
            </a:r>
            <a:r>
              <a:rPr lang="es-CL" sz="2400" dirty="0"/>
              <a:t>MILITAR</a:t>
            </a:r>
            <a:endParaRPr lang="es-ES" sz="2400" dirty="0"/>
          </a:p>
        </p:txBody>
      </p:sp>
      <p:sp>
        <p:nvSpPr>
          <p:cNvPr id="98307" name="Rectangle 3"/>
          <p:cNvSpPr>
            <a:spLocks noGrp="1" noChangeArrowheads="1"/>
          </p:cNvSpPr>
          <p:nvPr>
            <p:ph type="body" idx="1"/>
          </p:nvPr>
        </p:nvSpPr>
        <p:spPr>
          <a:xfrm>
            <a:off x="827088" y="2362200"/>
            <a:ext cx="7910512" cy="4495800"/>
          </a:xfrm>
        </p:spPr>
        <p:txBody>
          <a:bodyPr/>
          <a:lstStyle/>
          <a:p>
            <a:pPr algn="just">
              <a:lnSpc>
                <a:spcPct val="80000"/>
              </a:lnSpc>
            </a:pPr>
            <a:r>
              <a:rPr lang="es-CL" sz="2400"/>
              <a:t>El empleo de la violencia está vinculado a la Dirección de Inteligencia Nacional (DINA), creado por Decreto Ley N°521 del 14/6/1974:</a:t>
            </a:r>
          </a:p>
          <a:p>
            <a:pPr algn="just">
              <a:lnSpc>
                <a:spcPct val="80000"/>
              </a:lnSpc>
              <a:buFont typeface="Wingdings" pitchFamily="2" charset="2"/>
              <a:buNone/>
            </a:pPr>
            <a:endParaRPr lang="es-CL" sz="2400"/>
          </a:p>
          <a:p>
            <a:pPr lvl="1" algn="just">
              <a:lnSpc>
                <a:spcPct val="80000"/>
              </a:lnSpc>
            </a:pPr>
            <a:r>
              <a:rPr lang="es-CL" sz="2000"/>
              <a:t>Objetivo: “reunir toda la información de nivel nacional proveniente de los diferentes campos de acción, con el propósito de producir la inteligencia que se requiere para la formulación de políticas, planificación y para la adopción de medidas que procuren el resguardo de la seguridad nacional y el desarrollo del país”.</a:t>
            </a:r>
          </a:p>
          <a:p>
            <a:pPr algn="just">
              <a:lnSpc>
                <a:spcPct val="80000"/>
              </a:lnSpc>
            </a:pPr>
            <a:endParaRPr lang="es-CL" sz="2400"/>
          </a:p>
          <a:p>
            <a:pPr algn="just">
              <a:lnSpc>
                <a:spcPct val="80000"/>
              </a:lnSpc>
            </a:pPr>
            <a:r>
              <a:rPr lang="es-CL" sz="2400"/>
              <a:t>Facultada para realizar allanamientos y detenciones, sin que fuera necesario para ello de disponer de una orden judicial, disponiendo de centros de detención. </a:t>
            </a:r>
          </a:p>
          <a:p>
            <a:pPr algn="just">
              <a:lnSpc>
                <a:spcPct val="80000"/>
              </a:lnSpc>
            </a:pPr>
            <a:endParaRPr lang="es-CL" sz="2400"/>
          </a:p>
        </p:txBody>
      </p:sp>
      <p:pic>
        <p:nvPicPr>
          <p:cNvPr id="98309" name="Picture 5" descr="14004_md"/>
          <p:cNvPicPr>
            <a:picLocks noChangeAspect="1" noChangeArrowheads="1"/>
          </p:cNvPicPr>
          <p:nvPr/>
        </p:nvPicPr>
        <p:blipFill>
          <a:blip r:embed="rId2"/>
          <a:srcRect/>
          <a:stretch>
            <a:fillRect/>
          </a:stretch>
        </p:blipFill>
        <p:spPr bwMode="auto">
          <a:xfrm>
            <a:off x="6643702" y="285728"/>
            <a:ext cx="2012182" cy="1609745"/>
          </a:xfrm>
          <a:prstGeom prst="rect">
            <a:avLst/>
          </a:prstGeom>
          <a:noFill/>
        </p:spPr>
      </p:pic>
    </p:spTree>
  </p:cSld>
  <p:clrMapOvr>
    <a:masterClrMapping/>
  </p:clrMapOvr>
  <p:transition>
    <p:zoom dir="in"/>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 Marcador de número de diapositiva"/>
          <p:cNvSpPr>
            <a:spLocks noGrp="1"/>
          </p:cNvSpPr>
          <p:nvPr>
            <p:ph type="sldNum" sz="quarter" idx="12"/>
          </p:nvPr>
        </p:nvSpPr>
        <p:spPr/>
        <p:txBody>
          <a:bodyPr/>
          <a:lstStyle/>
          <a:p>
            <a:fld id="{DDCE1197-A9F0-4BBA-AF68-38EFB30EBFDB}" type="slidenum">
              <a:rPr lang="es-ES"/>
              <a:pPr/>
              <a:t>50</a:t>
            </a:fld>
            <a:endParaRPr lang="es-ES"/>
          </a:p>
        </p:txBody>
      </p:sp>
      <p:sp>
        <p:nvSpPr>
          <p:cNvPr id="99330" name="AutoShape 2"/>
          <p:cNvSpPr>
            <a:spLocks noGrp="1" noChangeArrowheads="1"/>
          </p:cNvSpPr>
          <p:nvPr>
            <p:ph type="title"/>
          </p:nvPr>
        </p:nvSpPr>
        <p:spPr/>
        <p:txBody>
          <a:bodyPr/>
          <a:lstStyle/>
          <a:p>
            <a:r>
              <a:rPr lang="es-CL" sz="3200"/>
              <a:t>VIOLACIONES A </a:t>
            </a:r>
            <a:br>
              <a:rPr lang="es-CL" sz="3200"/>
            </a:br>
            <a:r>
              <a:rPr lang="es-CL" sz="3200"/>
              <a:t>LOS DDHH</a:t>
            </a:r>
            <a:endParaRPr lang="es-ES" sz="3200"/>
          </a:p>
        </p:txBody>
      </p:sp>
      <p:sp>
        <p:nvSpPr>
          <p:cNvPr id="99331" name="Rectangle 3"/>
          <p:cNvSpPr>
            <a:spLocks noGrp="1" noChangeArrowheads="1"/>
          </p:cNvSpPr>
          <p:nvPr>
            <p:ph type="body" idx="1"/>
          </p:nvPr>
        </p:nvSpPr>
        <p:spPr>
          <a:xfrm>
            <a:off x="755650" y="2420938"/>
            <a:ext cx="8137525" cy="4162425"/>
          </a:xfrm>
        </p:spPr>
        <p:txBody>
          <a:bodyPr/>
          <a:lstStyle/>
          <a:p>
            <a:pPr algn="just">
              <a:lnSpc>
                <a:spcPct val="80000"/>
              </a:lnSpc>
              <a:buFont typeface="Wingdings" pitchFamily="2" charset="2"/>
              <a:buNone/>
            </a:pPr>
            <a:r>
              <a:rPr lang="es-CL" sz="2400" b="1" dirty="0"/>
              <a:t>DINA</a:t>
            </a:r>
            <a:r>
              <a:rPr lang="es-CL" sz="2400" dirty="0"/>
              <a:t>:</a:t>
            </a:r>
          </a:p>
          <a:p>
            <a:pPr algn="just">
              <a:lnSpc>
                <a:spcPct val="80000"/>
              </a:lnSpc>
            </a:pPr>
            <a:r>
              <a:rPr lang="es-CL" sz="2400" dirty="0"/>
              <a:t>Desmanteló al PC, debilitó la organización clandestina del PS y destruyó al MIR.  </a:t>
            </a:r>
          </a:p>
          <a:p>
            <a:pPr algn="just">
              <a:lnSpc>
                <a:spcPct val="80000"/>
              </a:lnSpc>
              <a:buFont typeface="Wingdings" pitchFamily="2" charset="2"/>
              <a:buNone/>
            </a:pPr>
            <a:endParaRPr lang="es-CL" sz="2400" dirty="0"/>
          </a:p>
          <a:p>
            <a:pPr algn="just">
              <a:lnSpc>
                <a:spcPct val="80000"/>
              </a:lnSpc>
            </a:pPr>
            <a:r>
              <a:rPr lang="es-CL" sz="2400" dirty="0"/>
              <a:t>Contribuyó a consolidar el poder de Pinochet.</a:t>
            </a:r>
          </a:p>
          <a:p>
            <a:pPr algn="just">
              <a:lnSpc>
                <a:spcPct val="80000"/>
              </a:lnSpc>
            </a:pPr>
            <a:endParaRPr lang="es-CL" sz="2400" dirty="0"/>
          </a:p>
          <a:p>
            <a:pPr algn="just">
              <a:lnSpc>
                <a:spcPct val="80000"/>
              </a:lnSpc>
            </a:pPr>
            <a:r>
              <a:rPr lang="es-CL" sz="2400" dirty="0"/>
              <a:t>Su actuar fue la causa fundamental de la detención de Pinochet en Londres.</a:t>
            </a:r>
          </a:p>
          <a:p>
            <a:pPr algn="just">
              <a:lnSpc>
                <a:spcPct val="80000"/>
              </a:lnSpc>
            </a:pPr>
            <a:endParaRPr lang="es-CL" sz="2400" dirty="0"/>
          </a:p>
          <a:p>
            <a:pPr algn="just">
              <a:lnSpc>
                <a:spcPct val="80000"/>
              </a:lnSpc>
            </a:pPr>
            <a:r>
              <a:rPr lang="es-CL" sz="2400" dirty="0"/>
              <a:t>Fue disuelta en 1977 y sustituida por la Central Nacional de Informaciones (CNI).</a:t>
            </a:r>
            <a:endParaRPr lang="es-ES" sz="2400" dirty="0"/>
          </a:p>
        </p:txBody>
      </p:sp>
      <p:pic>
        <p:nvPicPr>
          <p:cNvPr id="99333" name="Picture 5" descr="jq2"/>
          <p:cNvPicPr>
            <a:picLocks noChangeAspect="1" noChangeArrowheads="1"/>
          </p:cNvPicPr>
          <p:nvPr/>
        </p:nvPicPr>
        <p:blipFill>
          <a:blip r:embed="rId2"/>
          <a:srcRect/>
          <a:stretch>
            <a:fillRect/>
          </a:stretch>
        </p:blipFill>
        <p:spPr bwMode="auto">
          <a:xfrm>
            <a:off x="6516688" y="188913"/>
            <a:ext cx="2468562" cy="1662112"/>
          </a:xfrm>
          <a:prstGeom prst="rect">
            <a:avLst/>
          </a:prstGeom>
          <a:noFill/>
        </p:spPr>
      </p:pic>
      <p:pic>
        <p:nvPicPr>
          <p:cNvPr id="99335" name="Picture 7" descr="manifAntiPino2"/>
          <p:cNvPicPr>
            <a:picLocks noChangeAspect="1" noChangeArrowheads="1"/>
          </p:cNvPicPr>
          <p:nvPr/>
        </p:nvPicPr>
        <p:blipFill>
          <a:blip r:embed="rId3"/>
          <a:srcRect/>
          <a:stretch>
            <a:fillRect/>
          </a:stretch>
        </p:blipFill>
        <p:spPr bwMode="auto">
          <a:xfrm>
            <a:off x="4284663" y="188913"/>
            <a:ext cx="2078037" cy="1733550"/>
          </a:xfrm>
          <a:prstGeom prst="rect">
            <a:avLst/>
          </a:prstGeom>
          <a:noFill/>
        </p:spPr>
      </p:pic>
    </p:spTree>
  </p:cSld>
  <p:clrMapOvr>
    <a:masterClrMapping/>
  </p:clrMapOvr>
  <p:transition>
    <p:zoom dir="in"/>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5 Marcador de número de diapositiva"/>
          <p:cNvSpPr>
            <a:spLocks noGrp="1"/>
          </p:cNvSpPr>
          <p:nvPr>
            <p:ph type="sldNum" sz="quarter" idx="12"/>
          </p:nvPr>
        </p:nvSpPr>
        <p:spPr/>
        <p:txBody>
          <a:bodyPr/>
          <a:lstStyle/>
          <a:p>
            <a:fld id="{823E72E0-FFB2-4D77-9BF8-6B8DAE51B53F}" type="slidenum">
              <a:rPr lang="es-ES"/>
              <a:pPr/>
              <a:t>51</a:t>
            </a:fld>
            <a:endParaRPr lang="es-ES"/>
          </a:p>
        </p:txBody>
      </p:sp>
      <p:sp>
        <p:nvSpPr>
          <p:cNvPr id="100418" name="AutoShape 66"/>
          <p:cNvSpPr>
            <a:spLocks noGrp="1" noChangeArrowheads="1"/>
          </p:cNvSpPr>
          <p:nvPr>
            <p:ph type="title"/>
          </p:nvPr>
        </p:nvSpPr>
        <p:spPr>
          <a:xfrm>
            <a:off x="714348" y="785794"/>
            <a:ext cx="8143932" cy="1143000"/>
          </a:xfrm>
        </p:spPr>
        <p:txBody>
          <a:bodyPr/>
          <a:lstStyle/>
          <a:p>
            <a:r>
              <a:rPr lang="es-MX" sz="2800" dirty="0"/>
              <a:t>DECISIONES TOMADAS POR LA COMISIÓN NACIONAL DE VERDAD Y RECONCILIACIÓN</a:t>
            </a:r>
            <a:endParaRPr lang="es-ES" sz="2800" dirty="0"/>
          </a:p>
        </p:txBody>
      </p:sp>
      <p:graphicFrame>
        <p:nvGraphicFramePr>
          <p:cNvPr id="100422" name="Group 70"/>
          <p:cNvGraphicFramePr>
            <a:graphicFrameLocks noGrp="1"/>
          </p:cNvGraphicFramePr>
          <p:nvPr>
            <p:ph idx="1"/>
          </p:nvPr>
        </p:nvGraphicFramePr>
        <p:xfrm>
          <a:off x="838200" y="2362200"/>
          <a:ext cx="7693025" cy="3724277"/>
        </p:xfrm>
        <a:graphic>
          <a:graphicData uri="http://schemas.openxmlformats.org/drawingml/2006/table">
            <a:tbl>
              <a:tblPr/>
              <a:tblGrid>
                <a:gridCol w="6326188"/>
                <a:gridCol w="1366837"/>
              </a:tblGrid>
              <a:tr h="74453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Víctimas de violaciones de los derechos humanos</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2115</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4453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Víctimas de la violencia política</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167</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46125">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Total</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2282</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4453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Casos en que la Comisión no pudo formarse convicción</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641</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4453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Total casos</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MX" sz="1800" b="1" i="0" u="none" strike="noStrike" cap="none" normalizeH="0" baseline="0" smtClean="0">
                          <a:ln>
                            <a:noFill/>
                          </a:ln>
                          <a:solidFill>
                            <a:schemeClr val="bg1"/>
                          </a:solidFill>
                          <a:effectLst/>
                          <a:latin typeface="Arial" charset="0"/>
                          <a:cs typeface="Times New Roman" pitchFamily="18" charset="0"/>
                        </a:rPr>
                        <a:t>2923</a:t>
                      </a:r>
                      <a:endParaRPr kumimoji="0" lang="es-MX" sz="1800" b="1"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100421" name="Rectangle 69"/>
          <p:cNvSpPr>
            <a:spLocks noChangeArrowheads="1"/>
          </p:cNvSpPr>
          <p:nvPr/>
        </p:nvSpPr>
        <p:spPr bwMode="auto">
          <a:xfrm>
            <a:off x="971550" y="6218238"/>
            <a:ext cx="7848600" cy="639762"/>
          </a:xfrm>
          <a:prstGeom prst="rect">
            <a:avLst/>
          </a:prstGeom>
          <a:noFill/>
          <a:ln w="9525">
            <a:noFill/>
            <a:miter lim="800000"/>
            <a:headEnd/>
            <a:tailEnd/>
          </a:ln>
          <a:effectLst/>
        </p:spPr>
        <p:txBody>
          <a:bodyPr anchor="ctr">
            <a:spAutoFit/>
          </a:bodyPr>
          <a:lstStyle/>
          <a:p>
            <a:r>
              <a:rPr lang="es-MX" sz="1200"/>
              <a:t>Fuente: </a:t>
            </a:r>
            <a:r>
              <a:rPr lang="es-MX" sz="1200" i="1"/>
              <a:t>Informe de la Comisión Nacional de Verdad y Reconciliación</a:t>
            </a:r>
            <a:r>
              <a:rPr lang="es-MX" sz="1200"/>
              <a:t>. Resumen publicado en </a:t>
            </a:r>
            <a:r>
              <a:rPr lang="es-MX" sz="1200" i="1"/>
              <a:t>Estudios Públicos</a:t>
            </a:r>
            <a:r>
              <a:rPr lang="es-MX" sz="1200"/>
              <a:t>, N°41, 1991: 441-442.</a:t>
            </a:r>
            <a:endParaRPr lang="es-ES" sz="1200"/>
          </a:p>
          <a:p>
            <a:pPr eaLnBrk="0" hangingPunct="0"/>
            <a:endParaRPr lang="es-ES" sz="1200"/>
          </a:p>
        </p:txBody>
      </p:sp>
    </p:spTree>
  </p:cSld>
  <p:clrMapOvr>
    <a:masterClrMapping/>
  </p:clrMapOvr>
  <p:transition>
    <p:zoom dir="in"/>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0A1C3B8B-7847-47E9-9EFB-A33AB200C91F}" type="slidenum">
              <a:rPr lang="es-ES"/>
              <a:pPr/>
              <a:t>52</a:t>
            </a:fld>
            <a:endParaRPr lang="es-ES"/>
          </a:p>
        </p:txBody>
      </p:sp>
      <p:sp>
        <p:nvSpPr>
          <p:cNvPr id="38914" name="AutoShape 2"/>
          <p:cNvSpPr>
            <a:spLocks noGrp="1" noChangeArrowheads="1"/>
          </p:cNvSpPr>
          <p:nvPr>
            <p:ph type="title"/>
          </p:nvPr>
        </p:nvSpPr>
        <p:spPr>
          <a:xfrm>
            <a:off x="762000" y="762000"/>
            <a:ext cx="7924800" cy="795338"/>
          </a:xfrm>
        </p:spPr>
        <p:txBody>
          <a:bodyPr/>
          <a:lstStyle/>
          <a:p>
            <a:r>
              <a:rPr lang="es-CL"/>
              <a:t>HACIA LA TRANSICIÓN </a:t>
            </a:r>
            <a:endParaRPr lang="es-ES"/>
          </a:p>
        </p:txBody>
      </p:sp>
      <p:sp>
        <p:nvSpPr>
          <p:cNvPr id="38915" name="Rectangle 3"/>
          <p:cNvSpPr>
            <a:spLocks noGrp="1" noChangeArrowheads="1"/>
          </p:cNvSpPr>
          <p:nvPr>
            <p:ph type="body" idx="1"/>
          </p:nvPr>
        </p:nvSpPr>
        <p:spPr>
          <a:xfrm>
            <a:off x="827088" y="2492375"/>
            <a:ext cx="7766050" cy="4090988"/>
          </a:xfrm>
        </p:spPr>
        <p:txBody>
          <a:bodyPr/>
          <a:lstStyle/>
          <a:p>
            <a:pPr algn="just">
              <a:lnSpc>
                <a:spcPct val="90000"/>
              </a:lnSpc>
            </a:pPr>
            <a:r>
              <a:rPr lang="es-ES"/>
              <a:t>En octubre de 1988 la ciudadanía opta por la alternativa constitucional de llamar a elecciones presidenciales para el año 1989,</a:t>
            </a:r>
          </a:p>
          <a:p>
            <a:pPr algn="just">
              <a:lnSpc>
                <a:spcPct val="90000"/>
              </a:lnSpc>
              <a:buFont typeface="Wingdings" pitchFamily="2" charset="2"/>
              <a:buNone/>
            </a:pPr>
            <a:endParaRPr lang="es-ES"/>
          </a:p>
          <a:p>
            <a:pPr algn="just">
              <a:lnSpc>
                <a:spcPct val="90000"/>
              </a:lnSpc>
            </a:pPr>
            <a:r>
              <a:rPr lang="es-ES"/>
              <a:t>las que se realizan en un acto cívico ejemplar, </a:t>
            </a:r>
          </a:p>
          <a:p>
            <a:pPr algn="just">
              <a:lnSpc>
                <a:spcPct val="90000"/>
              </a:lnSpc>
              <a:buFont typeface="Wingdings" pitchFamily="2" charset="2"/>
              <a:buNone/>
            </a:pPr>
            <a:endParaRPr lang="es-ES"/>
          </a:p>
          <a:p>
            <a:pPr algn="just">
              <a:lnSpc>
                <a:spcPct val="90000"/>
              </a:lnSpc>
            </a:pPr>
            <a:r>
              <a:rPr lang="es-ES"/>
              <a:t>que se traduce en la entrega del gobierno a Patricio Aylwin, en el mes de marzo de 1990.</a:t>
            </a:r>
          </a:p>
          <a:p>
            <a:pPr algn="just">
              <a:lnSpc>
                <a:spcPct val="90000"/>
              </a:lnSpc>
              <a:buFont typeface="Wingdings" pitchFamily="2" charset="2"/>
              <a:buNone/>
            </a:pPr>
            <a:endParaRPr lang="es-ES"/>
          </a:p>
        </p:txBody>
      </p:sp>
      <p:pic>
        <p:nvPicPr>
          <p:cNvPr id="38917" name="Picture 5" descr="ciudadanos"/>
          <p:cNvPicPr>
            <a:picLocks noChangeAspect="1" noChangeArrowheads="1"/>
          </p:cNvPicPr>
          <p:nvPr/>
        </p:nvPicPr>
        <p:blipFill>
          <a:blip r:embed="rId2"/>
          <a:srcRect/>
          <a:stretch>
            <a:fillRect/>
          </a:stretch>
        </p:blipFill>
        <p:spPr bwMode="auto">
          <a:xfrm>
            <a:off x="6948488" y="260350"/>
            <a:ext cx="1651000" cy="1706563"/>
          </a:xfrm>
          <a:prstGeom prst="rect">
            <a:avLst/>
          </a:prstGeom>
          <a:noFill/>
        </p:spPr>
      </p:pic>
    </p:spTree>
  </p:cSld>
  <p:clrMapOvr>
    <a:masterClrMapping/>
  </p:clrMapOvr>
  <p:transition>
    <p:zoom dir="in"/>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5 Marcador de número de diapositiva"/>
          <p:cNvSpPr>
            <a:spLocks noGrp="1"/>
          </p:cNvSpPr>
          <p:nvPr>
            <p:ph type="sldNum" sz="quarter" idx="12"/>
          </p:nvPr>
        </p:nvSpPr>
        <p:spPr/>
        <p:txBody>
          <a:bodyPr/>
          <a:lstStyle/>
          <a:p>
            <a:fld id="{8D04D706-29C3-4D0E-869B-1F396DE3E7E4}" type="slidenum">
              <a:rPr lang="es-ES"/>
              <a:pPr/>
              <a:t>53</a:t>
            </a:fld>
            <a:endParaRPr lang="es-ES"/>
          </a:p>
        </p:txBody>
      </p:sp>
      <p:sp>
        <p:nvSpPr>
          <p:cNvPr id="47157" name="AutoShape 53"/>
          <p:cNvSpPr>
            <a:spLocks noGrp="1" noChangeArrowheads="1"/>
          </p:cNvSpPr>
          <p:nvPr>
            <p:ph type="title"/>
          </p:nvPr>
        </p:nvSpPr>
        <p:spPr>
          <a:xfrm>
            <a:off x="755650" y="620713"/>
            <a:ext cx="7924800" cy="1143000"/>
          </a:xfrm>
        </p:spPr>
        <p:txBody>
          <a:bodyPr/>
          <a:lstStyle/>
          <a:p>
            <a:r>
              <a:rPr lang="es-ES" sz="3200"/>
              <a:t>Plebiscito Nacional </a:t>
            </a:r>
            <a:br>
              <a:rPr lang="es-ES" sz="3200"/>
            </a:br>
            <a:r>
              <a:rPr lang="es-ES" sz="3200"/>
              <a:t>5/10/1988 </a:t>
            </a:r>
          </a:p>
        </p:txBody>
      </p:sp>
      <p:graphicFrame>
        <p:nvGraphicFramePr>
          <p:cNvPr id="47210" name="Group 106"/>
          <p:cNvGraphicFramePr>
            <a:graphicFrameLocks noGrp="1"/>
          </p:cNvGraphicFramePr>
          <p:nvPr>
            <p:ph idx="1"/>
          </p:nvPr>
        </p:nvGraphicFramePr>
        <p:xfrm>
          <a:off x="1258888" y="2420938"/>
          <a:ext cx="7199312" cy="4105276"/>
        </p:xfrm>
        <a:graphic>
          <a:graphicData uri="http://schemas.openxmlformats.org/drawingml/2006/table">
            <a:tbl>
              <a:tblPr/>
              <a:tblGrid>
                <a:gridCol w="3448050"/>
                <a:gridCol w="2147887"/>
                <a:gridCol w="1603375"/>
              </a:tblGrid>
              <a:tr h="43180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Propuesta </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Votos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 %</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5270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 «Sí»</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3.119.110</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44,01%</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5270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Voto «No»</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3.967.569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55,99%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540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Total votos válidos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7.086.679</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556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Votos nulos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94.594</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540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Votos blancos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0" i="0" u="none" strike="noStrike" cap="none" normalizeH="0" baseline="0" smtClean="0">
                          <a:ln>
                            <a:noFill/>
                          </a:ln>
                          <a:solidFill>
                            <a:srgbClr val="000000"/>
                          </a:solidFill>
                          <a:effectLst/>
                          <a:latin typeface="Arial" charset="0"/>
                          <a:cs typeface="Arial" charset="0"/>
                        </a:rPr>
                        <a:t>70.660</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556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Total votos emitidos</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rgbClr val="000000"/>
                          </a:solidFill>
                          <a:effectLst/>
                          <a:latin typeface="Arial" charset="0"/>
                          <a:cs typeface="Arial" charset="0"/>
                        </a:rPr>
                        <a:t>7.251.933</a:t>
                      </a: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s-E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bl>
          </a:graphicData>
        </a:graphic>
      </p:graphicFrame>
      <p:pic>
        <p:nvPicPr>
          <p:cNvPr id="47214" name="Picture 110" descr="290_historia_plebiscito_1988"/>
          <p:cNvPicPr>
            <a:picLocks noChangeAspect="1" noChangeArrowheads="1"/>
          </p:cNvPicPr>
          <p:nvPr/>
        </p:nvPicPr>
        <p:blipFill>
          <a:blip r:embed="rId2"/>
          <a:srcRect/>
          <a:stretch>
            <a:fillRect/>
          </a:stretch>
        </p:blipFill>
        <p:spPr bwMode="auto">
          <a:xfrm>
            <a:off x="6804025" y="260350"/>
            <a:ext cx="1905000" cy="1866900"/>
          </a:xfrm>
          <a:prstGeom prst="rect">
            <a:avLst/>
          </a:prstGeom>
          <a:noFill/>
        </p:spPr>
      </p:pic>
    </p:spTree>
  </p:cSld>
  <p:clrMapOvr>
    <a:masterClrMapping/>
  </p:clrMapOvr>
  <p:transition>
    <p:zoom dir="in"/>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327FD106-C81F-4906-8260-CE5F6941A0E6}" type="slidenum">
              <a:rPr lang="es-ES"/>
              <a:pPr/>
              <a:t>54</a:t>
            </a:fld>
            <a:endParaRPr lang="es-ES"/>
          </a:p>
        </p:txBody>
      </p:sp>
      <p:sp>
        <p:nvSpPr>
          <p:cNvPr id="78850" name="AutoShape 2"/>
          <p:cNvSpPr>
            <a:spLocks noGrp="1" noChangeArrowheads="1"/>
          </p:cNvSpPr>
          <p:nvPr>
            <p:ph type="title"/>
          </p:nvPr>
        </p:nvSpPr>
        <p:spPr/>
        <p:txBody>
          <a:bodyPr/>
          <a:lstStyle/>
          <a:p>
            <a:r>
              <a:rPr lang="es-CL" sz="3200"/>
              <a:t>EL LEGADO DE PINOCHET Y EL RÉGIMEN MILITAR</a:t>
            </a:r>
            <a:endParaRPr lang="es-ES" sz="3200"/>
          </a:p>
        </p:txBody>
      </p:sp>
      <p:sp>
        <p:nvSpPr>
          <p:cNvPr id="78851" name="Rectangle 3"/>
          <p:cNvSpPr>
            <a:spLocks noGrp="1" noChangeArrowheads="1"/>
          </p:cNvSpPr>
          <p:nvPr>
            <p:ph type="body" idx="1"/>
          </p:nvPr>
        </p:nvSpPr>
        <p:spPr>
          <a:xfrm>
            <a:off x="827088" y="2565400"/>
            <a:ext cx="8066087" cy="4495800"/>
          </a:xfrm>
        </p:spPr>
        <p:txBody>
          <a:bodyPr/>
          <a:lstStyle/>
          <a:p>
            <a:pPr algn="just">
              <a:lnSpc>
                <a:spcPct val="90000"/>
              </a:lnSpc>
            </a:pPr>
            <a:r>
              <a:rPr lang="es-CL" sz="2000"/>
              <a:t>Pinochet respaldó un pronunciamiento que probablemente no deseaba. Con ello evitó la guerra civil. </a:t>
            </a:r>
          </a:p>
          <a:p>
            <a:pPr algn="just">
              <a:lnSpc>
                <a:spcPct val="90000"/>
              </a:lnSpc>
              <a:buFont typeface="Wingdings" pitchFamily="2" charset="2"/>
              <a:buNone/>
            </a:pPr>
            <a:endParaRPr lang="es-CL" sz="2000"/>
          </a:p>
          <a:p>
            <a:pPr algn="just">
              <a:lnSpc>
                <a:spcPct val="90000"/>
              </a:lnSpc>
            </a:pPr>
            <a:r>
              <a:rPr lang="es-CL" sz="2000"/>
              <a:t>Sorteó exitosamente dos guerras inminentes con Perú y Argentina, respecto de la segunda, además alcanza una paz definitiva y fecunda. </a:t>
            </a:r>
          </a:p>
          <a:p>
            <a:pPr algn="just">
              <a:lnSpc>
                <a:spcPct val="90000"/>
              </a:lnSpc>
              <a:buFont typeface="Wingdings" pitchFamily="2" charset="2"/>
              <a:buNone/>
            </a:pPr>
            <a:endParaRPr lang="es-CL" sz="2000"/>
          </a:p>
          <a:p>
            <a:pPr algn="just">
              <a:lnSpc>
                <a:spcPct val="90000"/>
              </a:lnSpc>
            </a:pPr>
            <a:r>
              <a:rPr lang="es-CL" sz="2000"/>
              <a:t>Creó una “nueva” institucionalidad, dándole al país una Constitución que está vigente hasta hoy.  </a:t>
            </a:r>
          </a:p>
          <a:p>
            <a:pPr algn="just">
              <a:lnSpc>
                <a:spcPct val="90000"/>
              </a:lnSpc>
              <a:buFont typeface="Wingdings" pitchFamily="2" charset="2"/>
              <a:buNone/>
            </a:pPr>
            <a:endParaRPr lang="es-CL" sz="2000"/>
          </a:p>
          <a:p>
            <a:pPr algn="just">
              <a:lnSpc>
                <a:spcPct val="90000"/>
              </a:lnSpc>
            </a:pPr>
            <a:r>
              <a:rPr lang="es-CL" sz="2000"/>
              <a:t>Restauró la plenitud del derecho de propiedad y lo solidifica, junto con establecer un nuevo esquema económico, cuyos principios son el Estado subsidiario. </a:t>
            </a:r>
          </a:p>
        </p:txBody>
      </p:sp>
      <p:pic>
        <p:nvPicPr>
          <p:cNvPr id="78853" name="Picture 5" descr="pinochet_junta"/>
          <p:cNvPicPr>
            <a:picLocks noChangeAspect="1" noChangeArrowheads="1"/>
          </p:cNvPicPr>
          <p:nvPr/>
        </p:nvPicPr>
        <p:blipFill>
          <a:blip r:embed="rId2"/>
          <a:srcRect/>
          <a:stretch>
            <a:fillRect/>
          </a:stretch>
        </p:blipFill>
        <p:spPr bwMode="auto">
          <a:xfrm>
            <a:off x="7308850" y="188913"/>
            <a:ext cx="1414463" cy="2114550"/>
          </a:xfrm>
          <a:prstGeom prst="rect">
            <a:avLst/>
          </a:prstGeom>
          <a:noFill/>
        </p:spPr>
      </p:pic>
    </p:spTree>
  </p:cSld>
  <p:clrMapOvr>
    <a:masterClrMapping/>
  </p:clrMapOvr>
  <p:transition>
    <p:zoom dir="in"/>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EF31A597-FB9B-4673-9CA8-DF1A79FA8F1D}" type="slidenum">
              <a:rPr lang="es-ES"/>
              <a:pPr/>
              <a:t>55</a:t>
            </a:fld>
            <a:endParaRPr lang="es-ES"/>
          </a:p>
        </p:txBody>
      </p:sp>
      <p:sp>
        <p:nvSpPr>
          <p:cNvPr id="79874" name="AutoShape 2"/>
          <p:cNvSpPr>
            <a:spLocks noGrp="1" noChangeArrowheads="1"/>
          </p:cNvSpPr>
          <p:nvPr>
            <p:ph type="title"/>
          </p:nvPr>
        </p:nvSpPr>
        <p:spPr/>
        <p:txBody>
          <a:bodyPr/>
          <a:lstStyle/>
          <a:p>
            <a:r>
              <a:rPr lang="es-CL" sz="3200"/>
              <a:t>EL LEGADO DE PINOCHET Y</a:t>
            </a:r>
            <a:br>
              <a:rPr lang="es-CL" sz="3200"/>
            </a:br>
            <a:r>
              <a:rPr lang="es-CL" sz="3200"/>
              <a:t>EL RÉGIMEN MILITAR</a:t>
            </a:r>
            <a:endParaRPr lang="es-ES" sz="3200"/>
          </a:p>
        </p:txBody>
      </p:sp>
      <p:sp>
        <p:nvSpPr>
          <p:cNvPr id="79875" name="Rectangle 3"/>
          <p:cNvSpPr>
            <a:spLocks noGrp="1" noChangeArrowheads="1"/>
          </p:cNvSpPr>
          <p:nvPr>
            <p:ph type="body" idx="1"/>
          </p:nvPr>
        </p:nvSpPr>
        <p:spPr>
          <a:xfrm>
            <a:off x="827088" y="2565400"/>
            <a:ext cx="7910512" cy="4495800"/>
          </a:xfrm>
        </p:spPr>
        <p:txBody>
          <a:bodyPr/>
          <a:lstStyle/>
          <a:p>
            <a:pPr algn="just">
              <a:lnSpc>
                <a:spcPct val="80000"/>
              </a:lnSpc>
            </a:pPr>
            <a:r>
              <a:rPr lang="es-CL" sz="1800"/>
              <a:t>Mejoró los índices de salud. </a:t>
            </a:r>
          </a:p>
          <a:p>
            <a:pPr algn="just">
              <a:lnSpc>
                <a:spcPct val="80000"/>
              </a:lnSpc>
            </a:pPr>
            <a:endParaRPr lang="es-CL" sz="1800"/>
          </a:p>
          <a:p>
            <a:pPr algn="just">
              <a:lnSpc>
                <a:spcPct val="80000"/>
              </a:lnSpc>
            </a:pPr>
            <a:r>
              <a:rPr lang="es-CL" sz="1800"/>
              <a:t>Hizo flexible el régimen de trabajo mediante el Plan Laboral.</a:t>
            </a:r>
          </a:p>
          <a:p>
            <a:pPr algn="just">
              <a:lnSpc>
                <a:spcPct val="80000"/>
              </a:lnSpc>
            </a:pPr>
            <a:endParaRPr lang="es-CL" sz="1800"/>
          </a:p>
          <a:p>
            <a:pPr algn="just">
              <a:lnSpc>
                <a:spcPct val="80000"/>
              </a:lnSpc>
            </a:pPr>
            <a:r>
              <a:rPr lang="es-CL" sz="1800"/>
              <a:t>Se reemplaza el quebrado sistema antiguo de previsión por uno nuevo de ahorro individual (AFP).  </a:t>
            </a:r>
          </a:p>
          <a:p>
            <a:pPr algn="just">
              <a:lnSpc>
                <a:spcPct val="80000"/>
              </a:lnSpc>
            </a:pPr>
            <a:endParaRPr lang="es-CL" sz="1800"/>
          </a:p>
          <a:p>
            <a:pPr algn="just">
              <a:lnSpc>
                <a:spcPct val="80000"/>
              </a:lnSpc>
            </a:pPr>
            <a:r>
              <a:rPr lang="es-CL" sz="1800"/>
              <a:t>Se inventan e impulsa los “subsidios” para fomentar la vivienda popular. </a:t>
            </a:r>
          </a:p>
          <a:p>
            <a:pPr algn="just">
              <a:lnSpc>
                <a:spcPct val="80000"/>
              </a:lnSpc>
            </a:pPr>
            <a:endParaRPr lang="es-CL" sz="1800"/>
          </a:p>
          <a:p>
            <a:pPr algn="just">
              <a:lnSpc>
                <a:spcPct val="80000"/>
              </a:lnSpc>
            </a:pPr>
            <a:r>
              <a:rPr lang="es-CL" sz="1800"/>
              <a:t>Se estimuló la subvención escolar y se abren las puertas a las Universidades Privadas. </a:t>
            </a:r>
          </a:p>
          <a:p>
            <a:pPr algn="just">
              <a:lnSpc>
                <a:spcPct val="80000"/>
              </a:lnSpc>
            </a:pPr>
            <a:endParaRPr lang="es-CL" sz="1800"/>
          </a:p>
          <a:p>
            <a:pPr algn="just">
              <a:lnSpc>
                <a:spcPct val="80000"/>
              </a:lnSpc>
            </a:pPr>
            <a:r>
              <a:rPr lang="es-CL" sz="1800"/>
              <a:t>En síntesis, tal como afirma Vial, “el país que habitamos es inimaginable si se le quita la impronta del régimen militar... y de su caudillo”.</a:t>
            </a:r>
            <a:endParaRPr lang="es-ES" sz="1800"/>
          </a:p>
          <a:p>
            <a:pPr>
              <a:lnSpc>
                <a:spcPct val="80000"/>
              </a:lnSpc>
            </a:pPr>
            <a:endParaRPr lang="es-ES" sz="1800"/>
          </a:p>
        </p:txBody>
      </p:sp>
      <p:pic>
        <p:nvPicPr>
          <p:cNvPr id="79877" name="Picture 5" descr="pinochet_junta1"/>
          <p:cNvPicPr>
            <a:picLocks noChangeAspect="1" noChangeArrowheads="1"/>
          </p:cNvPicPr>
          <p:nvPr/>
        </p:nvPicPr>
        <p:blipFill>
          <a:blip r:embed="rId2"/>
          <a:srcRect/>
          <a:stretch>
            <a:fillRect/>
          </a:stretch>
        </p:blipFill>
        <p:spPr bwMode="auto">
          <a:xfrm>
            <a:off x="6659563" y="404813"/>
            <a:ext cx="2287587" cy="1449387"/>
          </a:xfrm>
          <a:prstGeom prst="rect">
            <a:avLst/>
          </a:prstGeom>
          <a:noFill/>
        </p:spPr>
      </p:pic>
    </p:spTree>
  </p:cSld>
  <p:clrMapOvr>
    <a:masterClrMapping/>
  </p:clrMapOvr>
  <p:transition>
    <p:zoom dir="in"/>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8E48451A-FCE9-487C-91F9-74DAE7CE2967}" type="slidenum">
              <a:rPr lang="es-ES"/>
              <a:pPr/>
              <a:t>56</a:t>
            </a:fld>
            <a:endParaRPr lang="es-ES"/>
          </a:p>
        </p:txBody>
      </p:sp>
      <p:sp>
        <p:nvSpPr>
          <p:cNvPr id="80898" name="AutoShape 2"/>
          <p:cNvSpPr>
            <a:spLocks noGrp="1" noChangeArrowheads="1"/>
          </p:cNvSpPr>
          <p:nvPr>
            <p:ph type="title"/>
          </p:nvPr>
        </p:nvSpPr>
        <p:spPr>
          <a:xfrm>
            <a:off x="762000" y="762000"/>
            <a:ext cx="7924800" cy="938213"/>
          </a:xfrm>
        </p:spPr>
        <p:txBody>
          <a:bodyPr/>
          <a:lstStyle/>
          <a:p>
            <a:r>
              <a:rPr lang="es-CL"/>
              <a:t>EL GENERAL PINOCHET</a:t>
            </a:r>
            <a:endParaRPr lang="es-ES"/>
          </a:p>
        </p:txBody>
      </p:sp>
      <p:sp>
        <p:nvSpPr>
          <p:cNvPr id="80899" name="Rectangle 3"/>
          <p:cNvSpPr>
            <a:spLocks noGrp="1" noChangeArrowheads="1"/>
          </p:cNvSpPr>
          <p:nvPr>
            <p:ph type="body" idx="1"/>
          </p:nvPr>
        </p:nvSpPr>
        <p:spPr>
          <a:xfrm>
            <a:off x="755650" y="2362200"/>
            <a:ext cx="7993063" cy="4495800"/>
          </a:xfrm>
        </p:spPr>
        <p:txBody>
          <a:bodyPr/>
          <a:lstStyle/>
          <a:p>
            <a:pPr algn="just"/>
            <a:r>
              <a:rPr lang="es-ES" sz="2400"/>
              <a:t>Pasará a la historia, siendo considerado según opositores o adeptos, como: </a:t>
            </a:r>
          </a:p>
          <a:p>
            <a:pPr algn="just"/>
            <a:endParaRPr lang="es-ES" sz="2400"/>
          </a:p>
          <a:p>
            <a:pPr lvl="1" algn="just"/>
            <a:r>
              <a:rPr lang="es-ES" sz="2000"/>
              <a:t>Un “dictador” en cuyo gobierno se violaron los DDHH..  </a:t>
            </a:r>
          </a:p>
          <a:p>
            <a:pPr algn="just"/>
            <a:endParaRPr lang="es-ES" sz="2400"/>
          </a:p>
          <a:p>
            <a:pPr lvl="1" algn="just"/>
            <a:r>
              <a:rPr lang="es-ES" sz="2000"/>
              <a:t>El militar que liberó a Chile de la dictadura marxista.  </a:t>
            </a:r>
          </a:p>
          <a:p>
            <a:pPr algn="just"/>
            <a:endParaRPr lang="es-ES" sz="2400"/>
          </a:p>
          <a:p>
            <a:pPr algn="just"/>
            <a:r>
              <a:rPr lang="es-ES" sz="2400"/>
              <a:t>Se le recordará por la institucionalidad, el ordenamiento económico, social y político que permitió a Chile iniciar la senda del desarrollo, que lo ha convertido en uno de los países líderes de la región.</a:t>
            </a:r>
          </a:p>
        </p:txBody>
      </p:sp>
      <p:pic>
        <p:nvPicPr>
          <p:cNvPr id="80901" name="Picture 5" descr="pinochet"/>
          <p:cNvPicPr>
            <a:picLocks noChangeAspect="1" noChangeArrowheads="1"/>
          </p:cNvPicPr>
          <p:nvPr/>
        </p:nvPicPr>
        <p:blipFill>
          <a:blip r:embed="rId2"/>
          <a:srcRect/>
          <a:stretch>
            <a:fillRect/>
          </a:stretch>
        </p:blipFill>
        <p:spPr bwMode="auto">
          <a:xfrm>
            <a:off x="6588125" y="404813"/>
            <a:ext cx="2239963" cy="1535112"/>
          </a:xfrm>
          <a:prstGeom prst="rect">
            <a:avLst/>
          </a:prstGeom>
          <a:noFill/>
        </p:spPr>
      </p:pic>
    </p:spTree>
  </p:cSld>
  <p:clrMapOvr>
    <a:masterClrMapping/>
  </p:clrMapOvr>
  <p:transition>
    <p:zoom dir="in"/>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4F64C241-B50B-49FE-8D12-C96055FC2F74}" type="slidenum">
              <a:rPr lang="es-ES"/>
              <a:pPr/>
              <a:t>57</a:t>
            </a:fld>
            <a:endParaRPr lang="es-ES"/>
          </a:p>
        </p:txBody>
      </p:sp>
      <p:sp>
        <p:nvSpPr>
          <p:cNvPr id="102402" name="AutoShape 2"/>
          <p:cNvSpPr>
            <a:spLocks noGrp="1" noChangeArrowheads="1"/>
          </p:cNvSpPr>
          <p:nvPr>
            <p:ph type="title"/>
          </p:nvPr>
        </p:nvSpPr>
        <p:spPr>
          <a:xfrm>
            <a:off x="762000" y="762000"/>
            <a:ext cx="7924800" cy="938213"/>
          </a:xfrm>
        </p:spPr>
        <p:txBody>
          <a:bodyPr/>
          <a:lstStyle/>
          <a:p>
            <a:r>
              <a:rPr lang="es-CL"/>
              <a:t>PINOCHET UN HÉROE</a:t>
            </a:r>
            <a:endParaRPr lang="es-ES"/>
          </a:p>
        </p:txBody>
      </p:sp>
      <p:sp>
        <p:nvSpPr>
          <p:cNvPr id="102403" name="Rectangle 3"/>
          <p:cNvSpPr>
            <a:spLocks noGrp="1" noChangeArrowheads="1"/>
          </p:cNvSpPr>
          <p:nvPr>
            <p:ph type="body" idx="1"/>
          </p:nvPr>
        </p:nvSpPr>
        <p:spPr>
          <a:xfrm>
            <a:off x="755650" y="2492375"/>
            <a:ext cx="7993063" cy="4365625"/>
          </a:xfrm>
        </p:spPr>
        <p:txBody>
          <a:bodyPr/>
          <a:lstStyle/>
          <a:p>
            <a:pPr algn="just">
              <a:lnSpc>
                <a:spcPct val="80000"/>
              </a:lnSpc>
            </a:pPr>
            <a:r>
              <a:rPr lang="es-CL" sz="1700"/>
              <a:t>“Pinochet sigue siendo un héroe para mí porque conozco los hechos”, señala Paul Johnson en su último libro ‘Héroes’ (Ediciones Barcelona, 2009. Pp. 306).</a:t>
            </a:r>
          </a:p>
          <a:p>
            <a:pPr algn="just">
              <a:lnSpc>
                <a:spcPct val="80000"/>
              </a:lnSpc>
              <a:buFont typeface="Wingdings" pitchFamily="2" charset="2"/>
              <a:buNone/>
            </a:pPr>
            <a:endParaRPr lang="es-CL" sz="1700"/>
          </a:p>
          <a:p>
            <a:pPr algn="just">
              <a:lnSpc>
                <a:spcPct val="80000"/>
              </a:lnSpc>
            </a:pPr>
            <a:r>
              <a:rPr lang="es-CL" sz="1700"/>
              <a:t>El extracto sobre Pinochet es breve: </a:t>
            </a:r>
          </a:p>
          <a:p>
            <a:pPr algn="just">
              <a:lnSpc>
                <a:spcPct val="80000"/>
              </a:lnSpc>
            </a:pPr>
            <a:endParaRPr lang="es-CL" sz="1900"/>
          </a:p>
          <a:p>
            <a:pPr marL="522288" lvl="1" indent="-65088" algn="just">
              <a:lnSpc>
                <a:spcPct val="80000"/>
              </a:lnSpc>
              <a:buFontTx/>
              <a:buNone/>
            </a:pPr>
            <a:r>
              <a:rPr lang="es-CL" sz="1700"/>
              <a:t>“Yo admiro notablemente a Chile y su gente, y me preocupé cuando mi amigo Salvador Allende se hizo presidente y abrió el país a las hordas de radicales armados de todas partes del mundo. El resultado fue la mayor inflación del mundo, una violencia generalizada y la amenaza de una guerra civil. Así que aplaudí la toma del poder por parte del general Pinochet, en consonancia con los deseos del Parlamento, y aún más su éxito a la hora de revitalizar la economía y convertirla en la más sólida de Latinoamérica. Pero al evitar la transformación de Chile en un satélite comunista, el general se granjeó el furioso odio de la Unión Soviética, cuya maquinaria propagandística le demonizó con éxito entre los intelectuales de todo el mundo. Fue el último triunfo del KGB antes de desvanecerse en la papelera de la historia. Pero Pinochet sigue siendo un héroe para mí porque conozco los hechos”.</a:t>
            </a:r>
          </a:p>
          <a:p>
            <a:pPr algn="just">
              <a:lnSpc>
                <a:spcPct val="80000"/>
              </a:lnSpc>
            </a:pPr>
            <a:endParaRPr lang="es-CL" sz="1700"/>
          </a:p>
        </p:txBody>
      </p:sp>
      <p:pic>
        <p:nvPicPr>
          <p:cNvPr id="102405" name="Picture 5" descr="?id=725X1342&amp;site=chilelibros"/>
          <p:cNvPicPr>
            <a:picLocks noChangeAspect="1" noChangeArrowheads="1"/>
          </p:cNvPicPr>
          <p:nvPr/>
        </p:nvPicPr>
        <p:blipFill>
          <a:blip r:embed="rId2"/>
          <a:srcRect/>
          <a:stretch>
            <a:fillRect/>
          </a:stretch>
        </p:blipFill>
        <p:spPr bwMode="auto">
          <a:xfrm>
            <a:off x="7308850" y="260350"/>
            <a:ext cx="1344613" cy="2058988"/>
          </a:xfrm>
          <a:prstGeom prst="rect">
            <a:avLst/>
          </a:prstGeom>
          <a:noFill/>
        </p:spPr>
      </p:pic>
    </p:spTree>
  </p:cSld>
  <p:clrMapOvr>
    <a:masterClrMapping/>
  </p:clrMapOvr>
  <p:transition>
    <p:zoom dir="in"/>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45AB6C45-C5FE-48E6-996E-CEEDBF99CDA0}" type="slidenum">
              <a:rPr lang="es-ES"/>
              <a:pPr/>
              <a:t>58</a:t>
            </a:fld>
            <a:endParaRPr lang="es-ES"/>
          </a:p>
        </p:txBody>
      </p:sp>
      <p:sp>
        <p:nvSpPr>
          <p:cNvPr id="39938" name="AutoShape 2"/>
          <p:cNvSpPr>
            <a:spLocks noGrp="1" noChangeArrowheads="1"/>
          </p:cNvSpPr>
          <p:nvPr>
            <p:ph type="title"/>
          </p:nvPr>
        </p:nvSpPr>
        <p:spPr/>
        <p:txBody>
          <a:bodyPr/>
          <a:lstStyle/>
          <a:p>
            <a:r>
              <a:rPr lang="es-CL" sz="3200"/>
              <a:t>DOCUMENTOS DE </a:t>
            </a:r>
            <a:br>
              <a:rPr lang="es-CL" sz="3200"/>
            </a:br>
            <a:r>
              <a:rPr lang="es-CL" sz="3200"/>
              <a:t>PINOCHET</a:t>
            </a:r>
            <a:endParaRPr lang="es-ES" sz="3200"/>
          </a:p>
        </p:txBody>
      </p:sp>
      <p:sp>
        <p:nvSpPr>
          <p:cNvPr id="39939" name="Rectangle 3"/>
          <p:cNvSpPr>
            <a:spLocks noGrp="1" noChangeArrowheads="1"/>
          </p:cNvSpPr>
          <p:nvPr>
            <p:ph type="body" idx="1"/>
          </p:nvPr>
        </p:nvSpPr>
        <p:spPr>
          <a:xfrm>
            <a:off x="1042988" y="2420938"/>
            <a:ext cx="7777162" cy="4437062"/>
          </a:xfrm>
        </p:spPr>
        <p:txBody>
          <a:bodyPr/>
          <a:lstStyle/>
          <a:p>
            <a:pPr algn="just">
              <a:lnSpc>
                <a:spcPct val="90000"/>
              </a:lnSpc>
            </a:pPr>
            <a:r>
              <a:rPr lang="es-ES" sz="2000"/>
              <a:t>Síntesis Geográfica de Chile, Argentina, Bolivia y Perú, 1953</a:t>
            </a:r>
          </a:p>
          <a:p>
            <a:pPr algn="just">
              <a:lnSpc>
                <a:spcPct val="90000"/>
              </a:lnSpc>
            </a:pPr>
            <a:r>
              <a:rPr lang="es-ES" sz="2000"/>
              <a:t>Geografía Militar, 1957</a:t>
            </a:r>
          </a:p>
          <a:p>
            <a:pPr algn="just">
              <a:lnSpc>
                <a:spcPct val="90000"/>
              </a:lnSpc>
            </a:pPr>
            <a:r>
              <a:rPr lang="es-ES" sz="2000"/>
              <a:t>Geopolítica, 1968</a:t>
            </a:r>
          </a:p>
          <a:p>
            <a:pPr algn="just">
              <a:lnSpc>
                <a:spcPct val="90000"/>
              </a:lnSpc>
            </a:pPr>
            <a:r>
              <a:rPr lang="es-ES" sz="2000"/>
              <a:t>Ensayo de un Estudio Preliminar de una Geopolítica de Chile, 1965</a:t>
            </a:r>
          </a:p>
          <a:p>
            <a:pPr algn="just">
              <a:lnSpc>
                <a:spcPct val="90000"/>
              </a:lnSpc>
            </a:pPr>
            <a:r>
              <a:rPr lang="es-ES" sz="2000"/>
              <a:t>La Guerra del Pacífico, Campaña de Tarapacá, 1972 </a:t>
            </a:r>
          </a:p>
          <a:p>
            <a:pPr algn="just">
              <a:lnSpc>
                <a:spcPct val="90000"/>
              </a:lnSpc>
            </a:pPr>
            <a:r>
              <a:rPr lang="es-ES" sz="2000"/>
              <a:t>El Día Decisivo, 1979 </a:t>
            </a:r>
          </a:p>
          <a:p>
            <a:pPr algn="just">
              <a:lnSpc>
                <a:spcPct val="90000"/>
              </a:lnSpc>
            </a:pPr>
            <a:r>
              <a:rPr lang="es-ES" sz="2000"/>
              <a:t>Política, Politiquería y Demagogia, 1984</a:t>
            </a:r>
          </a:p>
          <a:p>
            <a:pPr algn="just">
              <a:lnSpc>
                <a:spcPct val="90000"/>
              </a:lnSpc>
            </a:pPr>
            <a:r>
              <a:rPr lang="es-ES" sz="2000"/>
              <a:t>Transición y Consolidación Democrática 1984-1989, 1989 </a:t>
            </a:r>
          </a:p>
          <a:p>
            <a:pPr algn="just">
              <a:lnSpc>
                <a:spcPct val="90000"/>
              </a:lnSpc>
            </a:pPr>
            <a:r>
              <a:rPr lang="es-ES" sz="2000"/>
              <a:t>Camino Recorrido, Memorias de un Soldado. Tomo 1, 1990, Tomo 2, 1991, Tomo 3 Volumen 1, 1993 y, Tomo 3 Volumen II, 1994 </a:t>
            </a:r>
          </a:p>
          <a:p>
            <a:pPr algn="just">
              <a:lnSpc>
                <a:spcPct val="90000"/>
              </a:lnSpc>
            </a:pPr>
            <a:r>
              <a:rPr lang="es-ES" sz="2000"/>
              <a:t>Varios Discursos del Comandante en Jefe del Ejército, 1995</a:t>
            </a:r>
          </a:p>
        </p:txBody>
      </p:sp>
      <p:pic>
        <p:nvPicPr>
          <p:cNvPr id="39941" name="Picture 5" descr="libros"/>
          <p:cNvPicPr>
            <a:picLocks noChangeAspect="1" noChangeArrowheads="1"/>
          </p:cNvPicPr>
          <p:nvPr/>
        </p:nvPicPr>
        <p:blipFill>
          <a:blip r:embed="rId2"/>
          <a:srcRect/>
          <a:stretch>
            <a:fillRect/>
          </a:stretch>
        </p:blipFill>
        <p:spPr bwMode="auto">
          <a:xfrm>
            <a:off x="6516688" y="260350"/>
            <a:ext cx="2154237" cy="1660525"/>
          </a:xfrm>
          <a:prstGeom prst="rect">
            <a:avLst/>
          </a:prstGeom>
          <a:noFill/>
        </p:spPr>
      </p:pic>
    </p:spTree>
  </p:cSld>
  <p:clrMapOvr>
    <a:masterClrMapping/>
  </p:clrMapOvr>
  <p:transition>
    <p:zoom dir="in"/>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3 Marcador de número de diapositiva"/>
          <p:cNvSpPr>
            <a:spLocks noGrp="1"/>
          </p:cNvSpPr>
          <p:nvPr>
            <p:ph type="sldNum" sz="quarter" idx="12"/>
          </p:nvPr>
        </p:nvSpPr>
        <p:spPr/>
        <p:txBody>
          <a:bodyPr/>
          <a:lstStyle/>
          <a:p>
            <a:fld id="{1B67B388-52B2-49C0-9A19-F6E17B6BE5D4}" type="slidenum">
              <a:rPr lang="es-ES"/>
              <a:pPr/>
              <a:t>59</a:t>
            </a:fld>
            <a:endParaRPr lang="es-ES"/>
          </a:p>
        </p:txBody>
      </p:sp>
      <p:sp>
        <p:nvSpPr>
          <p:cNvPr id="40962" name="Rectangle 2"/>
          <p:cNvSpPr>
            <a:spLocks noChangeArrowheads="1"/>
          </p:cNvSpPr>
          <p:nvPr/>
        </p:nvSpPr>
        <p:spPr bwMode="auto">
          <a:xfrm>
            <a:off x="1600200" y="5867400"/>
            <a:ext cx="2133600" cy="304800"/>
          </a:xfrm>
          <a:prstGeom prst="rect">
            <a:avLst/>
          </a:prstGeom>
          <a:solidFill>
            <a:schemeClr val="bg1"/>
          </a:solidFill>
          <a:ln w="9525">
            <a:solidFill>
              <a:schemeClr val="tx1"/>
            </a:solidFill>
            <a:miter lim="800000"/>
            <a:headEnd/>
            <a:tailEnd/>
          </a:ln>
          <a:effectLst/>
        </p:spPr>
        <p:txBody>
          <a:bodyPr wrap="none" anchor="ctr"/>
          <a:lstStyle/>
          <a:p>
            <a:endParaRPr lang="es-ES"/>
          </a:p>
        </p:txBody>
      </p:sp>
      <p:sp>
        <p:nvSpPr>
          <p:cNvPr id="40963" name="Rectangle 3"/>
          <p:cNvSpPr>
            <a:spLocks noChangeArrowheads="1"/>
          </p:cNvSpPr>
          <p:nvPr/>
        </p:nvSpPr>
        <p:spPr bwMode="auto">
          <a:xfrm>
            <a:off x="5943600" y="5334000"/>
            <a:ext cx="2514600" cy="381000"/>
          </a:xfrm>
          <a:prstGeom prst="rect">
            <a:avLst/>
          </a:prstGeom>
          <a:solidFill>
            <a:schemeClr val="bg1"/>
          </a:solidFill>
          <a:ln w="9525">
            <a:solidFill>
              <a:schemeClr val="tx1"/>
            </a:solidFill>
            <a:miter lim="800000"/>
            <a:headEnd/>
            <a:tailEnd/>
          </a:ln>
          <a:effectLst/>
        </p:spPr>
        <p:txBody>
          <a:bodyPr wrap="none" anchor="ctr"/>
          <a:lstStyle/>
          <a:p>
            <a:endParaRPr lang="es-ES"/>
          </a:p>
        </p:txBody>
      </p:sp>
      <p:pic>
        <p:nvPicPr>
          <p:cNvPr id="40964" name="Picture 4" descr="bio_foto2"/>
          <p:cNvPicPr>
            <a:picLocks noChangeAspect="1" noChangeArrowheads="1"/>
          </p:cNvPicPr>
          <p:nvPr/>
        </p:nvPicPr>
        <p:blipFill>
          <a:blip r:embed="rId2"/>
          <a:srcRect/>
          <a:stretch>
            <a:fillRect/>
          </a:stretch>
        </p:blipFill>
        <p:spPr bwMode="auto">
          <a:xfrm>
            <a:off x="5867400" y="1600200"/>
            <a:ext cx="2619375" cy="3657600"/>
          </a:xfrm>
          <a:prstGeom prst="rect">
            <a:avLst/>
          </a:prstGeom>
          <a:noFill/>
        </p:spPr>
      </p:pic>
      <p:sp>
        <p:nvSpPr>
          <p:cNvPr id="40965" name="Text Box 5"/>
          <p:cNvSpPr txBox="1">
            <a:spLocks noChangeArrowheads="1"/>
          </p:cNvSpPr>
          <p:nvPr/>
        </p:nvSpPr>
        <p:spPr bwMode="auto">
          <a:xfrm>
            <a:off x="5943600" y="5334000"/>
            <a:ext cx="2514600" cy="366713"/>
          </a:xfrm>
          <a:prstGeom prst="rect">
            <a:avLst/>
          </a:prstGeom>
          <a:noFill/>
          <a:ln w="9525">
            <a:noFill/>
            <a:miter lim="800000"/>
            <a:headEnd/>
            <a:tailEnd/>
          </a:ln>
          <a:effectLst/>
        </p:spPr>
        <p:txBody>
          <a:bodyPr>
            <a:spAutoFit/>
          </a:bodyPr>
          <a:lstStyle/>
          <a:p>
            <a:pPr algn="ctr" eaLnBrk="0" hangingPunct="0">
              <a:spcBef>
                <a:spcPct val="50000"/>
              </a:spcBef>
            </a:pPr>
            <a:r>
              <a:rPr lang="es-CL">
                <a:latin typeface="Times New Roman" pitchFamily="18" charset="0"/>
              </a:rPr>
              <a:t>Matrimonio de Pinochet</a:t>
            </a:r>
            <a:endParaRPr lang="es-ES">
              <a:latin typeface="Times New Roman" pitchFamily="18" charset="0"/>
            </a:endParaRPr>
          </a:p>
        </p:txBody>
      </p:sp>
      <p:grpSp>
        <p:nvGrpSpPr>
          <p:cNvPr id="40966" name="Group 6"/>
          <p:cNvGrpSpPr>
            <a:grpSpLocks/>
          </p:cNvGrpSpPr>
          <p:nvPr/>
        </p:nvGrpSpPr>
        <p:grpSpPr bwMode="auto">
          <a:xfrm>
            <a:off x="1371600" y="-3429000"/>
            <a:ext cx="6486525" cy="13171488"/>
            <a:chOff x="0" y="8297"/>
            <a:chExt cx="4086" cy="8297"/>
          </a:xfrm>
        </p:grpSpPr>
        <p:sp>
          <p:nvSpPr>
            <p:cNvPr id="40967" name="Rectangle 7"/>
            <p:cNvSpPr>
              <a:spLocks noChangeArrowheads="1"/>
            </p:cNvSpPr>
            <p:nvPr/>
          </p:nvSpPr>
          <p:spPr bwMode="auto">
            <a:xfrm>
              <a:off x="0" y="8297"/>
              <a:ext cx="3375" cy="8297"/>
            </a:xfrm>
            <a:prstGeom prst="rect">
              <a:avLst/>
            </a:prstGeom>
            <a:noFill/>
            <a:ln w="9525">
              <a:noFill/>
              <a:miter lim="800000"/>
              <a:headEnd/>
              <a:tailEnd/>
            </a:ln>
            <a:effectLst/>
          </p:spPr>
          <p:txBody>
            <a:bodyPr>
              <a:spAutoFit/>
            </a:bodyPr>
            <a:lstStyle/>
            <a:p>
              <a:endParaRPr lang="es-ES"/>
            </a:p>
          </p:txBody>
        </p:sp>
        <p:sp>
          <p:nvSpPr>
            <p:cNvPr id="40968" name="Rectangle 8"/>
            <p:cNvSpPr>
              <a:spLocks noChangeArrowheads="1"/>
            </p:cNvSpPr>
            <p:nvPr/>
          </p:nvSpPr>
          <p:spPr bwMode="auto">
            <a:xfrm>
              <a:off x="0" y="8297"/>
              <a:ext cx="4086" cy="2132"/>
            </a:xfrm>
            <a:prstGeom prst="rect">
              <a:avLst/>
            </a:prstGeom>
            <a:noFill/>
            <a:ln w="9525">
              <a:noFill/>
              <a:miter lim="800000"/>
              <a:headEnd/>
              <a:tailEnd/>
            </a:ln>
            <a:effectLst/>
          </p:spPr>
          <p:txBody>
            <a:bodyPr/>
            <a:lstStyle/>
            <a:p>
              <a:pPr eaLnBrk="0" hangingPunct="0"/>
              <a:r>
                <a:rPr lang="es-ES_tradnl" sz="2400">
                  <a:latin typeface="Times New Roman" pitchFamily="18" charset="0"/>
                </a:rPr>
                <a:t>  </a:t>
              </a:r>
              <a:r>
                <a:rPr lang="es-ES_tradnl" sz="21600">
                  <a:latin typeface="Times New Roman" pitchFamily="18" charset="0"/>
                </a:rPr>
                <a:t> </a:t>
              </a:r>
              <a:r>
                <a:rPr lang="es-ES_tradnl" sz="2400">
                  <a:latin typeface="Times New Roman" pitchFamily="18" charset="0"/>
                </a:rPr>
                <a:t>                                            </a:t>
              </a:r>
            </a:p>
          </p:txBody>
        </p:sp>
      </p:grpSp>
      <p:grpSp>
        <p:nvGrpSpPr>
          <p:cNvPr id="40969" name="Group 9"/>
          <p:cNvGrpSpPr>
            <a:grpSpLocks/>
          </p:cNvGrpSpPr>
          <p:nvPr/>
        </p:nvGrpSpPr>
        <p:grpSpPr bwMode="auto">
          <a:xfrm>
            <a:off x="1328738" y="-3155950"/>
            <a:ext cx="6486525" cy="13171488"/>
            <a:chOff x="0" y="8297"/>
            <a:chExt cx="4086" cy="8297"/>
          </a:xfrm>
        </p:grpSpPr>
        <p:sp>
          <p:nvSpPr>
            <p:cNvPr id="40970" name="Rectangle 10"/>
            <p:cNvSpPr>
              <a:spLocks noChangeArrowheads="1"/>
            </p:cNvSpPr>
            <p:nvPr/>
          </p:nvSpPr>
          <p:spPr bwMode="auto">
            <a:xfrm>
              <a:off x="0" y="8297"/>
              <a:ext cx="3375" cy="8297"/>
            </a:xfrm>
            <a:prstGeom prst="rect">
              <a:avLst/>
            </a:prstGeom>
            <a:noFill/>
            <a:ln w="9525">
              <a:noFill/>
              <a:miter lim="800000"/>
              <a:headEnd/>
              <a:tailEnd/>
            </a:ln>
            <a:effectLst/>
          </p:spPr>
          <p:txBody>
            <a:bodyPr>
              <a:spAutoFit/>
            </a:bodyPr>
            <a:lstStyle/>
            <a:p>
              <a:endParaRPr lang="es-ES"/>
            </a:p>
          </p:txBody>
        </p:sp>
        <p:sp>
          <p:nvSpPr>
            <p:cNvPr id="40971" name="Rectangle 11"/>
            <p:cNvSpPr>
              <a:spLocks noChangeArrowheads="1"/>
            </p:cNvSpPr>
            <p:nvPr/>
          </p:nvSpPr>
          <p:spPr bwMode="auto">
            <a:xfrm>
              <a:off x="0" y="8297"/>
              <a:ext cx="4086" cy="2132"/>
            </a:xfrm>
            <a:prstGeom prst="rect">
              <a:avLst/>
            </a:prstGeom>
            <a:noFill/>
            <a:ln w="9525">
              <a:noFill/>
              <a:miter lim="800000"/>
              <a:headEnd/>
              <a:tailEnd/>
            </a:ln>
            <a:effectLst/>
          </p:spPr>
          <p:txBody>
            <a:bodyPr/>
            <a:lstStyle/>
            <a:p>
              <a:pPr eaLnBrk="0" hangingPunct="0"/>
              <a:r>
                <a:rPr lang="es-ES_tradnl" sz="2400">
                  <a:latin typeface="Times New Roman" pitchFamily="18" charset="0"/>
                </a:rPr>
                <a:t>  </a:t>
              </a:r>
              <a:r>
                <a:rPr lang="es-ES_tradnl" sz="21600">
                  <a:latin typeface="Times New Roman" pitchFamily="18" charset="0"/>
                </a:rPr>
                <a:t> </a:t>
              </a:r>
              <a:r>
                <a:rPr lang="es-ES_tradnl" sz="2400">
                  <a:latin typeface="Times New Roman" pitchFamily="18" charset="0"/>
                </a:rPr>
                <a:t>                                            </a:t>
              </a:r>
            </a:p>
          </p:txBody>
        </p:sp>
      </p:grpSp>
      <p:grpSp>
        <p:nvGrpSpPr>
          <p:cNvPr id="40972" name="Group 12"/>
          <p:cNvGrpSpPr>
            <a:grpSpLocks/>
          </p:cNvGrpSpPr>
          <p:nvPr/>
        </p:nvGrpSpPr>
        <p:grpSpPr bwMode="auto">
          <a:xfrm>
            <a:off x="1219200" y="-3124200"/>
            <a:ext cx="6486525" cy="13171488"/>
            <a:chOff x="0" y="8297"/>
            <a:chExt cx="4086" cy="8297"/>
          </a:xfrm>
        </p:grpSpPr>
        <p:sp>
          <p:nvSpPr>
            <p:cNvPr id="40973" name="Rectangle 13"/>
            <p:cNvSpPr>
              <a:spLocks noChangeArrowheads="1"/>
            </p:cNvSpPr>
            <p:nvPr/>
          </p:nvSpPr>
          <p:spPr bwMode="auto">
            <a:xfrm>
              <a:off x="0" y="8297"/>
              <a:ext cx="3375" cy="8297"/>
            </a:xfrm>
            <a:prstGeom prst="rect">
              <a:avLst/>
            </a:prstGeom>
            <a:noFill/>
            <a:ln w="9525">
              <a:noFill/>
              <a:miter lim="800000"/>
              <a:headEnd/>
              <a:tailEnd/>
            </a:ln>
            <a:effectLst/>
          </p:spPr>
          <p:txBody>
            <a:bodyPr>
              <a:spAutoFit/>
            </a:bodyPr>
            <a:lstStyle/>
            <a:p>
              <a:endParaRPr lang="es-ES"/>
            </a:p>
          </p:txBody>
        </p:sp>
        <p:sp>
          <p:nvSpPr>
            <p:cNvPr id="40974" name="Rectangle 14"/>
            <p:cNvSpPr>
              <a:spLocks noChangeArrowheads="1"/>
            </p:cNvSpPr>
            <p:nvPr/>
          </p:nvSpPr>
          <p:spPr bwMode="auto">
            <a:xfrm>
              <a:off x="0" y="8297"/>
              <a:ext cx="4086" cy="2132"/>
            </a:xfrm>
            <a:prstGeom prst="rect">
              <a:avLst/>
            </a:prstGeom>
            <a:noFill/>
            <a:ln w="9525">
              <a:noFill/>
              <a:miter lim="800000"/>
              <a:headEnd/>
              <a:tailEnd/>
            </a:ln>
            <a:effectLst/>
          </p:spPr>
          <p:txBody>
            <a:bodyPr/>
            <a:lstStyle/>
            <a:p>
              <a:pPr eaLnBrk="0" hangingPunct="0"/>
              <a:r>
                <a:rPr lang="es-ES_tradnl" sz="2400">
                  <a:latin typeface="Times New Roman" pitchFamily="18" charset="0"/>
                </a:rPr>
                <a:t>  </a:t>
              </a:r>
              <a:r>
                <a:rPr lang="es-ES_tradnl" sz="21600">
                  <a:latin typeface="Times New Roman" pitchFamily="18" charset="0"/>
                </a:rPr>
                <a:t> </a:t>
              </a:r>
              <a:r>
                <a:rPr lang="es-ES_tradnl" sz="2400">
                  <a:latin typeface="Times New Roman" pitchFamily="18" charset="0"/>
                </a:rPr>
                <a:t>                                            </a:t>
              </a:r>
            </a:p>
          </p:txBody>
        </p:sp>
      </p:grpSp>
      <p:sp>
        <p:nvSpPr>
          <p:cNvPr id="40975" name="Rectangle 15"/>
          <p:cNvSpPr>
            <a:spLocks noChangeArrowheads="1"/>
          </p:cNvSpPr>
          <p:nvPr/>
        </p:nvSpPr>
        <p:spPr bwMode="auto">
          <a:xfrm>
            <a:off x="1739900" y="5867400"/>
            <a:ext cx="1895475" cy="366713"/>
          </a:xfrm>
          <a:prstGeom prst="rect">
            <a:avLst/>
          </a:prstGeom>
          <a:noFill/>
          <a:ln w="9525">
            <a:noFill/>
            <a:miter lim="800000"/>
            <a:headEnd/>
            <a:tailEnd/>
          </a:ln>
          <a:effectLst/>
        </p:spPr>
        <p:txBody>
          <a:bodyPr wrap="none">
            <a:spAutoFit/>
          </a:bodyPr>
          <a:lstStyle/>
          <a:p>
            <a:pPr algn="ctr" eaLnBrk="0" hangingPunct="0"/>
            <a:r>
              <a:rPr lang="es-ES_tradnl">
                <a:latin typeface="Times New Roman" pitchFamily="18" charset="0"/>
                <a:cs typeface="Times New Roman" pitchFamily="18" charset="0"/>
              </a:rPr>
              <a:t>Junta de Gobierno</a:t>
            </a:r>
            <a:r>
              <a:rPr lang="es-ES_tradnl" sz="1100">
                <a:latin typeface="Times New Roman" pitchFamily="18" charset="0"/>
              </a:rPr>
              <a:t> </a:t>
            </a:r>
          </a:p>
        </p:txBody>
      </p:sp>
      <p:pic>
        <p:nvPicPr>
          <p:cNvPr id="40976" name="Picture 16" descr="bio_foto3"/>
          <p:cNvPicPr>
            <a:picLocks noChangeAspect="1" noChangeArrowheads="1"/>
          </p:cNvPicPr>
          <p:nvPr/>
        </p:nvPicPr>
        <p:blipFill>
          <a:blip r:embed="rId3"/>
          <a:srcRect/>
          <a:stretch>
            <a:fillRect/>
          </a:stretch>
        </p:blipFill>
        <p:spPr bwMode="auto">
          <a:xfrm>
            <a:off x="609600" y="3048000"/>
            <a:ext cx="3962400" cy="2743200"/>
          </a:xfrm>
          <a:prstGeom prst="rect">
            <a:avLst/>
          </a:prstGeom>
          <a:noFill/>
        </p:spPr>
      </p:pic>
      <p:pic>
        <p:nvPicPr>
          <p:cNvPr id="40977" name="Picture 17" descr="seriemilenio07foto9g"/>
          <p:cNvPicPr>
            <a:picLocks noChangeAspect="1" noChangeArrowheads="1"/>
          </p:cNvPicPr>
          <p:nvPr/>
        </p:nvPicPr>
        <p:blipFill>
          <a:blip r:embed="rId4"/>
          <a:srcRect/>
          <a:stretch>
            <a:fillRect/>
          </a:stretch>
        </p:blipFill>
        <p:spPr bwMode="auto">
          <a:xfrm>
            <a:off x="1331913" y="333375"/>
            <a:ext cx="2667000" cy="2438400"/>
          </a:xfrm>
          <a:prstGeom prst="rect">
            <a:avLst/>
          </a:prstGeom>
          <a:noFill/>
        </p:spPr>
      </p:pic>
      <p:sp>
        <p:nvSpPr>
          <p:cNvPr id="40978" name="Text Box 18"/>
          <p:cNvSpPr txBox="1">
            <a:spLocks noChangeArrowheads="1"/>
          </p:cNvSpPr>
          <p:nvPr/>
        </p:nvSpPr>
        <p:spPr bwMode="auto">
          <a:xfrm>
            <a:off x="4067175" y="692150"/>
            <a:ext cx="4151313" cy="457200"/>
          </a:xfrm>
          <a:prstGeom prst="rect">
            <a:avLst/>
          </a:prstGeom>
          <a:noFill/>
          <a:ln w="9525">
            <a:noFill/>
            <a:miter lim="800000"/>
            <a:headEnd/>
            <a:tailEnd/>
          </a:ln>
          <a:effectLst/>
        </p:spPr>
        <p:txBody>
          <a:bodyPr>
            <a:spAutoFit/>
          </a:bodyPr>
          <a:lstStyle/>
          <a:p>
            <a:pPr algn="ctr" eaLnBrk="0" hangingPunct="0">
              <a:spcBef>
                <a:spcPct val="50000"/>
              </a:spcBef>
            </a:pPr>
            <a:r>
              <a:rPr lang="es-CL" sz="2400" b="1">
                <a:latin typeface="Times New Roman" pitchFamily="18" charset="0"/>
              </a:rPr>
              <a:t>General Augusto Pinochet</a:t>
            </a:r>
            <a:endParaRPr lang="es-ES" sz="2400" b="1">
              <a:latin typeface="Times New Roman"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0978"/>
                                        </p:tgtEl>
                                        <p:attrNameLst>
                                          <p:attrName>style.visibility</p:attrName>
                                        </p:attrNameLst>
                                      </p:cBhvr>
                                      <p:to>
                                        <p:strVal val="visible"/>
                                      </p:to>
                                    </p:set>
                                    <p:animEffect transition="in" filter="dissolve">
                                      <p:cBhvr>
                                        <p:cTn id="7" dur="500"/>
                                        <p:tgtEl>
                                          <p:spTgt spid="4097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0977"/>
                                        </p:tgtEl>
                                        <p:attrNameLst>
                                          <p:attrName>style.visibility</p:attrName>
                                        </p:attrNameLst>
                                      </p:cBhvr>
                                      <p:to>
                                        <p:strVal val="visible"/>
                                      </p:to>
                                    </p:set>
                                    <p:animEffect transition="in" filter="slide(fromBottom)">
                                      <p:cBhvr>
                                        <p:cTn id="12" dur="500"/>
                                        <p:tgtEl>
                                          <p:spTgt spid="4097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40964"/>
                                        </p:tgtEl>
                                        <p:attrNameLst>
                                          <p:attrName>style.visibility</p:attrName>
                                        </p:attrNameLst>
                                      </p:cBhvr>
                                      <p:to>
                                        <p:strVal val="visible"/>
                                      </p:to>
                                    </p:set>
                                    <p:animEffect transition="in" filter="slide(fromBottom)">
                                      <p:cBhvr>
                                        <p:cTn id="17" dur="500"/>
                                        <p:tgtEl>
                                          <p:spTgt spid="40964"/>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40976"/>
                                        </p:tgtEl>
                                        <p:attrNameLst>
                                          <p:attrName>style.visibility</p:attrName>
                                        </p:attrNameLst>
                                      </p:cBhvr>
                                      <p:to>
                                        <p:strVal val="visible"/>
                                      </p:to>
                                    </p:set>
                                    <p:animEffect transition="in" filter="slide(fromBottom)">
                                      <p:cBhvr>
                                        <p:cTn id="22" dur="500"/>
                                        <p:tgtEl>
                                          <p:spTgt spid="4097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0962"/>
                                        </p:tgtEl>
                                        <p:attrNameLst>
                                          <p:attrName>style.visibility</p:attrName>
                                        </p:attrNameLst>
                                      </p:cBhvr>
                                      <p:to>
                                        <p:strVal val="visible"/>
                                      </p:to>
                                    </p:set>
                                    <p:animEffect transition="in" filter="dissolve">
                                      <p:cBhvr>
                                        <p:cTn id="27" dur="500"/>
                                        <p:tgtEl>
                                          <p:spTgt spid="4096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0963"/>
                                        </p:tgtEl>
                                        <p:attrNameLst>
                                          <p:attrName>style.visibility</p:attrName>
                                        </p:attrNameLst>
                                      </p:cBhvr>
                                      <p:to>
                                        <p:strVal val="visible"/>
                                      </p:to>
                                    </p:set>
                                    <p:animEffect transition="in" filter="dissolve">
                                      <p:cBhvr>
                                        <p:cTn id="32" dur="500"/>
                                        <p:tgtEl>
                                          <p:spTgt spid="40963"/>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40965"/>
                                        </p:tgtEl>
                                        <p:attrNameLst>
                                          <p:attrName>style.visibility</p:attrName>
                                        </p:attrNameLst>
                                      </p:cBhvr>
                                      <p:to>
                                        <p:strVal val="visible"/>
                                      </p:to>
                                    </p:set>
                                    <p:animEffect transition="in" filter="slide(fromBottom)">
                                      <p:cBhvr>
                                        <p:cTn id="37" dur="500"/>
                                        <p:tgtEl>
                                          <p:spTgt spid="40965"/>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40975"/>
                                        </p:tgtEl>
                                        <p:attrNameLst>
                                          <p:attrName>style.visibility</p:attrName>
                                        </p:attrNameLst>
                                      </p:cBhvr>
                                      <p:to>
                                        <p:strVal val="visible"/>
                                      </p:to>
                                    </p:set>
                                    <p:animEffect transition="in" filter="slide(fromBottom)">
                                      <p:cBhvr>
                                        <p:cTn id="42" dur="500"/>
                                        <p:tgtEl>
                                          <p:spTgt spid="409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nimBg="1"/>
      <p:bldP spid="40963" grpId="0" animBg="1"/>
      <p:bldP spid="40965" grpId="0" autoUpdateAnimBg="0"/>
      <p:bldP spid="40975" grpId="0" autoUpdateAnimBg="0"/>
      <p:bldP spid="40978" grpId="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3 Marcador de número de diapositiva"/>
          <p:cNvSpPr>
            <a:spLocks noGrp="1"/>
          </p:cNvSpPr>
          <p:nvPr>
            <p:ph type="sldNum" sz="quarter" idx="12"/>
          </p:nvPr>
        </p:nvSpPr>
        <p:spPr/>
        <p:txBody>
          <a:bodyPr/>
          <a:lstStyle/>
          <a:p>
            <a:fld id="{D478FE08-10CC-4880-8BDE-B62805B8013A}" type="slidenum">
              <a:rPr lang="es-ES"/>
              <a:pPr/>
              <a:t>60</a:t>
            </a:fld>
            <a:endParaRPr lang="es-ES"/>
          </a:p>
        </p:txBody>
      </p:sp>
      <p:sp>
        <p:nvSpPr>
          <p:cNvPr id="43010" name="Rectangle 2"/>
          <p:cNvSpPr>
            <a:spLocks noChangeArrowheads="1"/>
          </p:cNvSpPr>
          <p:nvPr/>
        </p:nvSpPr>
        <p:spPr bwMode="auto">
          <a:xfrm>
            <a:off x="533400" y="4581525"/>
            <a:ext cx="3886200" cy="1362075"/>
          </a:xfrm>
          <a:prstGeom prst="rect">
            <a:avLst/>
          </a:prstGeom>
          <a:solidFill>
            <a:schemeClr val="bg1"/>
          </a:solidFill>
          <a:ln w="9525">
            <a:solidFill>
              <a:schemeClr val="tx1"/>
            </a:solidFill>
            <a:miter lim="800000"/>
            <a:headEnd/>
            <a:tailEnd/>
          </a:ln>
          <a:effectLst/>
        </p:spPr>
        <p:txBody>
          <a:bodyPr wrap="none" anchor="ctr"/>
          <a:lstStyle/>
          <a:p>
            <a:endParaRPr lang="es-ES"/>
          </a:p>
        </p:txBody>
      </p:sp>
      <p:sp>
        <p:nvSpPr>
          <p:cNvPr id="43011" name="Rectangle 3"/>
          <p:cNvSpPr>
            <a:spLocks noChangeArrowheads="1"/>
          </p:cNvSpPr>
          <p:nvPr/>
        </p:nvSpPr>
        <p:spPr bwMode="auto">
          <a:xfrm>
            <a:off x="5029200" y="4581525"/>
            <a:ext cx="3810000" cy="1362075"/>
          </a:xfrm>
          <a:prstGeom prst="rect">
            <a:avLst/>
          </a:prstGeom>
          <a:solidFill>
            <a:schemeClr val="bg1"/>
          </a:solidFill>
          <a:ln w="9525">
            <a:solidFill>
              <a:schemeClr val="tx1"/>
            </a:solidFill>
            <a:miter lim="800000"/>
            <a:headEnd/>
            <a:tailEnd/>
          </a:ln>
          <a:effectLst/>
        </p:spPr>
        <p:txBody>
          <a:bodyPr wrap="none" anchor="ctr"/>
          <a:lstStyle/>
          <a:p>
            <a:endParaRPr lang="es-ES"/>
          </a:p>
        </p:txBody>
      </p:sp>
      <p:grpSp>
        <p:nvGrpSpPr>
          <p:cNvPr id="43012" name="Group 4"/>
          <p:cNvGrpSpPr>
            <a:grpSpLocks/>
          </p:cNvGrpSpPr>
          <p:nvPr/>
        </p:nvGrpSpPr>
        <p:grpSpPr bwMode="auto">
          <a:xfrm>
            <a:off x="1328738" y="-3155950"/>
            <a:ext cx="6486525" cy="13171488"/>
            <a:chOff x="0" y="8297"/>
            <a:chExt cx="4086" cy="8297"/>
          </a:xfrm>
        </p:grpSpPr>
        <p:sp>
          <p:nvSpPr>
            <p:cNvPr id="43013" name="Rectangle 5"/>
            <p:cNvSpPr>
              <a:spLocks noChangeArrowheads="1"/>
            </p:cNvSpPr>
            <p:nvPr/>
          </p:nvSpPr>
          <p:spPr bwMode="auto">
            <a:xfrm>
              <a:off x="0" y="8297"/>
              <a:ext cx="3375" cy="8297"/>
            </a:xfrm>
            <a:prstGeom prst="rect">
              <a:avLst/>
            </a:prstGeom>
            <a:noFill/>
            <a:ln w="9525">
              <a:noFill/>
              <a:miter lim="800000"/>
              <a:headEnd/>
              <a:tailEnd/>
            </a:ln>
            <a:effectLst/>
          </p:spPr>
          <p:txBody>
            <a:bodyPr>
              <a:spAutoFit/>
            </a:bodyPr>
            <a:lstStyle/>
            <a:p>
              <a:endParaRPr lang="es-ES"/>
            </a:p>
          </p:txBody>
        </p:sp>
        <p:sp>
          <p:nvSpPr>
            <p:cNvPr id="43014" name="Rectangle 6"/>
            <p:cNvSpPr>
              <a:spLocks noChangeArrowheads="1"/>
            </p:cNvSpPr>
            <p:nvPr/>
          </p:nvSpPr>
          <p:spPr bwMode="auto">
            <a:xfrm>
              <a:off x="0" y="8297"/>
              <a:ext cx="4086" cy="2132"/>
            </a:xfrm>
            <a:prstGeom prst="rect">
              <a:avLst/>
            </a:prstGeom>
            <a:noFill/>
            <a:ln w="9525">
              <a:noFill/>
              <a:miter lim="800000"/>
              <a:headEnd/>
              <a:tailEnd/>
            </a:ln>
            <a:effectLst/>
          </p:spPr>
          <p:txBody>
            <a:bodyPr/>
            <a:lstStyle/>
            <a:p>
              <a:pPr eaLnBrk="0" hangingPunct="0"/>
              <a:r>
                <a:rPr lang="es-ES_tradnl" sz="2400">
                  <a:latin typeface="Times New Roman" pitchFamily="18" charset="0"/>
                </a:rPr>
                <a:t>  </a:t>
              </a:r>
              <a:r>
                <a:rPr lang="es-ES_tradnl" sz="21600">
                  <a:latin typeface="Times New Roman" pitchFamily="18" charset="0"/>
                </a:rPr>
                <a:t> </a:t>
              </a:r>
              <a:r>
                <a:rPr lang="es-ES_tradnl" sz="2400">
                  <a:latin typeface="Times New Roman" pitchFamily="18" charset="0"/>
                </a:rPr>
                <a:t>                                            </a:t>
              </a:r>
            </a:p>
          </p:txBody>
        </p:sp>
      </p:grpSp>
      <p:pic>
        <p:nvPicPr>
          <p:cNvPr id="43015" name="Picture 7" descr="seriemilenio07foto2g"/>
          <p:cNvPicPr>
            <a:picLocks noChangeAspect="1" noChangeArrowheads="1"/>
          </p:cNvPicPr>
          <p:nvPr/>
        </p:nvPicPr>
        <p:blipFill>
          <a:blip r:embed="rId2"/>
          <a:srcRect/>
          <a:stretch>
            <a:fillRect/>
          </a:stretch>
        </p:blipFill>
        <p:spPr bwMode="auto">
          <a:xfrm>
            <a:off x="5076825" y="908050"/>
            <a:ext cx="3429000" cy="3429000"/>
          </a:xfrm>
          <a:prstGeom prst="rect">
            <a:avLst/>
          </a:prstGeom>
          <a:noFill/>
        </p:spPr>
      </p:pic>
      <p:sp>
        <p:nvSpPr>
          <p:cNvPr id="43016" name="Text Box 8"/>
          <p:cNvSpPr txBox="1">
            <a:spLocks noChangeArrowheads="1"/>
          </p:cNvSpPr>
          <p:nvPr/>
        </p:nvSpPr>
        <p:spPr bwMode="auto">
          <a:xfrm>
            <a:off x="4932363" y="4652963"/>
            <a:ext cx="3886200" cy="1463675"/>
          </a:xfrm>
          <a:prstGeom prst="rect">
            <a:avLst/>
          </a:prstGeom>
          <a:noFill/>
          <a:ln w="9525">
            <a:noFill/>
            <a:miter lim="800000"/>
            <a:headEnd/>
            <a:tailEnd/>
          </a:ln>
          <a:effectLst/>
        </p:spPr>
        <p:txBody>
          <a:bodyPr>
            <a:spAutoFit/>
          </a:bodyPr>
          <a:lstStyle/>
          <a:p>
            <a:pPr algn="ctr" eaLnBrk="0" hangingPunct="0">
              <a:spcBef>
                <a:spcPct val="50000"/>
              </a:spcBef>
            </a:pPr>
            <a:r>
              <a:rPr lang="es-ES">
                <a:latin typeface="Times New Roman" pitchFamily="18" charset="0"/>
              </a:rPr>
              <a:t>El presidente Salvador Allende nombra a Augusto Pinochet Comandante en Jefe de las FF.AA., el 23 de agosto de 1973. </a:t>
            </a:r>
          </a:p>
          <a:p>
            <a:pPr algn="ctr" eaLnBrk="0" hangingPunct="0">
              <a:spcBef>
                <a:spcPct val="50000"/>
              </a:spcBef>
            </a:pPr>
            <a:endParaRPr lang="es-ES" sz="2400">
              <a:latin typeface="Times New Roman" pitchFamily="18" charset="0"/>
            </a:endParaRPr>
          </a:p>
        </p:txBody>
      </p:sp>
      <p:pic>
        <p:nvPicPr>
          <p:cNvPr id="43017" name="Picture 9" descr="seriemilenio07foto1g"/>
          <p:cNvPicPr>
            <a:picLocks noChangeAspect="1" noChangeArrowheads="1"/>
          </p:cNvPicPr>
          <p:nvPr/>
        </p:nvPicPr>
        <p:blipFill>
          <a:blip r:embed="rId3"/>
          <a:srcRect/>
          <a:stretch>
            <a:fillRect/>
          </a:stretch>
        </p:blipFill>
        <p:spPr bwMode="auto">
          <a:xfrm>
            <a:off x="685800" y="914400"/>
            <a:ext cx="3581400" cy="3429000"/>
          </a:xfrm>
          <a:prstGeom prst="rect">
            <a:avLst/>
          </a:prstGeom>
          <a:noFill/>
        </p:spPr>
      </p:pic>
      <p:sp>
        <p:nvSpPr>
          <p:cNvPr id="43018" name="Rectangle 10"/>
          <p:cNvSpPr>
            <a:spLocks noChangeArrowheads="1"/>
          </p:cNvSpPr>
          <p:nvPr/>
        </p:nvSpPr>
        <p:spPr bwMode="auto">
          <a:xfrm>
            <a:off x="539750" y="4797425"/>
            <a:ext cx="3962400" cy="915988"/>
          </a:xfrm>
          <a:prstGeom prst="rect">
            <a:avLst/>
          </a:prstGeom>
          <a:noFill/>
          <a:ln w="9525">
            <a:noFill/>
            <a:miter lim="800000"/>
            <a:headEnd/>
            <a:tailEnd/>
          </a:ln>
          <a:effectLst/>
        </p:spPr>
        <p:txBody>
          <a:bodyPr>
            <a:spAutoFit/>
          </a:bodyPr>
          <a:lstStyle/>
          <a:p>
            <a:pPr algn="ctr" eaLnBrk="0" hangingPunct="0"/>
            <a:r>
              <a:rPr lang="es-ES">
                <a:latin typeface="Times New Roman" pitchFamily="18" charset="0"/>
              </a:rPr>
              <a:t>General Augusto Pinochet Ugarte. Estuvo al frente del ejército de Chile hasta el 10 de marzo de 1998.</a:t>
            </a:r>
          </a:p>
        </p:txBody>
      </p:sp>
      <p:sp>
        <p:nvSpPr>
          <p:cNvPr id="43020" name="Rectangle 12"/>
          <p:cNvSpPr>
            <a:spLocks noChangeArrowheads="1"/>
          </p:cNvSpPr>
          <p:nvPr/>
        </p:nvSpPr>
        <p:spPr bwMode="auto">
          <a:xfrm>
            <a:off x="609600" y="457200"/>
            <a:ext cx="4343400" cy="396875"/>
          </a:xfrm>
          <a:prstGeom prst="rect">
            <a:avLst/>
          </a:prstGeom>
          <a:noFill/>
          <a:ln w="9525">
            <a:noFill/>
            <a:miter lim="800000"/>
            <a:headEnd/>
            <a:tailEnd/>
          </a:ln>
          <a:effectLst/>
        </p:spPr>
        <p:txBody>
          <a:bodyPr>
            <a:spAutoFit/>
          </a:bodyPr>
          <a:lstStyle/>
          <a:p>
            <a:pPr eaLnBrk="0" hangingPunct="0"/>
            <a:r>
              <a:rPr lang="es-ES_tradnl" sz="2000" b="1" i="1">
                <a:effectLst>
                  <a:outerShdw blurRad="38100" dist="38100" dir="2700000" algn="tl">
                    <a:srgbClr val="C0C0C0"/>
                  </a:outerShdw>
                </a:effectLst>
                <a:latin typeface="Times New Roman" pitchFamily="18" charset="0"/>
                <a:cs typeface="Times New Roman" pitchFamily="18" charset="0"/>
              </a:rPr>
              <a:t>"Siempre vencedor, jamás vencido"</a:t>
            </a:r>
            <a:r>
              <a:rPr lang="es-ES_tradnl" sz="2000">
                <a:latin typeface="Times New Roman" pitchFamily="18" charset="0"/>
                <a:cs typeface="Times New Roman" pitchFamily="18" charset="0"/>
              </a:rPr>
              <a:t> </a:t>
            </a:r>
            <a:endParaRPr lang="es-ES_tradnl" sz="2000">
              <a:latin typeface="Times New Roman"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020"/>
                                        </p:tgtEl>
                                        <p:attrNameLst>
                                          <p:attrName>style.visibility</p:attrName>
                                        </p:attrNameLst>
                                      </p:cBhvr>
                                      <p:to>
                                        <p:strVal val="visible"/>
                                      </p:to>
                                    </p:set>
                                    <p:animEffect transition="in" filter="dissolve">
                                      <p:cBhvr>
                                        <p:cTn id="7" dur="500"/>
                                        <p:tgtEl>
                                          <p:spTgt spid="4302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3017"/>
                                        </p:tgtEl>
                                        <p:attrNameLst>
                                          <p:attrName>style.visibility</p:attrName>
                                        </p:attrNameLst>
                                      </p:cBhvr>
                                      <p:to>
                                        <p:strVal val="visible"/>
                                      </p:to>
                                    </p:set>
                                    <p:animEffect transition="in" filter="slide(fromBottom)">
                                      <p:cBhvr>
                                        <p:cTn id="12" dur="500"/>
                                        <p:tgtEl>
                                          <p:spTgt spid="4301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43015"/>
                                        </p:tgtEl>
                                        <p:attrNameLst>
                                          <p:attrName>style.visibility</p:attrName>
                                        </p:attrNameLst>
                                      </p:cBhvr>
                                      <p:to>
                                        <p:strVal val="visible"/>
                                      </p:to>
                                    </p:set>
                                    <p:animEffect transition="in" filter="slide(fromBottom)">
                                      <p:cBhvr>
                                        <p:cTn id="17" dur="500"/>
                                        <p:tgtEl>
                                          <p:spTgt spid="4301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3010"/>
                                        </p:tgtEl>
                                        <p:attrNameLst>
                                          <p:attrName>style.visibility</p:attrName>
                                        </p:attrNameLst>
                                      </p:cBhvr>
                                      <p:to>
                                        <p:strVal val="visible"/>
                                      </p:to>
                                    </p:set>
                                    <p:animEffect transition="in" filter="dissolve">
                                      <p:cBhvr>
                                        <p:cTn id="22" dur="500"/>
                                        <p:tgtEl>
                                          <p:spTgt spid="430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3011"/>
                                        </p:tgtEl>
                                        <p:attrNameLst>
                                          <p:attrName>style.visibility</p:attrName>
                                        </p:attrNameLst>
                                      </p:cBhvr>
                                      <p:to>
                                        <p:strVal val="visible"/>
                                      </p:to>
                                    </p:set>
                                    <p:animEffect transition="in" filter="dissolve">
                                      <p:cBhvr>
                                        <p:cTn id="27" dur="500"/>
                                        <p:tgtEl>
                                          <p:spTgt spid="43011"/>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43016"/>
                                        </p:tgtEl>
                                        <p:attrNameLst>
                                          <p:attrName>style.visibility</p:attrName>
                                        </p:attrNameLst>
                                      </p:cBhvr>
                                      <p:to>
                                        <p:strVal val="visible"/>
                                      </p:to>
                                    </p:set>
                                    <p:animEffect transition="in" filter="slide(fromBottom)">
                                      <p:cBhvr>
                                        <p:cTn id="32" dur="500"/>
                                        <p:tgtEl>
                                          <p:spTgt spid="43016"/>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43018"/>
                                        </p:tgtEl>
                                        <p:attrNameLst>
                                          <p:attrName>style.visibility</p:attrName>
                                        </p:attrNameLst>
                                      </p:cBhvr>
                                      <p:to>
                                        <p:strVal val="visible"/>
                                      </p:to>
                                    </p:set>
                                    <p:animEffect transition="in" filter="slide(fromBottom)">
                                      <p:cBhvr>
                                        <p:cTn id="37" dur="500"/>
                                        <p:tgtEl>
                                          <p:spTgt spid="43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6" grpId="0" autoUpdateAnimBg="0"/>
      <p:bldP spid="43018" grpId="0" autoUpdateAnimBg="0"/>
      <p:bldP spid="43020"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11A0CC98-6CAB-4A17-A558-677E01719D76}" type="slidenum">
              <a:rPr lang="es-ES"/>
              <a:pPr/>
              <a:t>61</a:t>
            </a:fld>
            <a:endParaRPr lang="es-ES"/>
          </a:p>
        </p:txBody>
      </p:sp>
      <p:sp>
        <p:nvSpPr>
          <p:cNvPr id="41986" name="AutoShape 2"/>
          <p:cNvSpPr>
            <a:spLocks noGrp="1" noChangeArrowheads="1"/>
          </p:cNvSpPr>
          <p:nvPr>
            <p:ph type="title"/>
          </p:nvPr>
        </p:nvSpPr>
        <p:spPr>
          <a:xfrm>
            <a:off x="755650" y="549275"/>
            <a:ext cx="7924800" cy="1143000"/>
          </a:xfrm>
        </p:spPr>
        <p:txBody>
          <a:bodyPr/>
          <a:lstStyle/>
          <a:p>
            <a:r>
              <a:rPr lang="es-CL"/>
              <a:t>BIBLIOGRAFÍA</a:t>
            </a:r>
            <a:endParaRPr lang="es-ES"/>
          </a:p>
        </p:txBody>
      </p:sp>
      <p:sp>
        <p:nvSpPr>
          <p:cNvPr id="41987" name="Rectangle 3"/>
          <p:cNvSpPr>
            <a:spLocks noGrp="1" noChangeArrowheads="1"/>
          </p:cNvSpPr>
          <p:nvPr>
            <p:ph type="body" idx="1"/>
          </p:nvPr>
        </p:nvSpPr>
        <p:spPr>
          <a:xfrm>
            <a:off x="827088" y="2349500"/>
            <a:ext cx="8066087" cy="4176713"/>
          </a:xfrm>
        </p:spPr>
        <p:txBody>
          <a:bodyPr/>
          <a:lstStyle/>
          <a:p>
            <a:pPr marL="898525" indent="-898525" algn="just">
              <a:lnSpc>
                <a:spcPct val="80000"/>
              </a:lnSpc>
              <a:buFont typeface="Wingdings" pitchFamily="2" charset="2"/>
              <a:buNone/>
            </a:pPr>
            <a:r>
              <a:rPr lang="es-ES" sz="1800"/>
              <a:t>Cáceres,  C. (s/d). “Gobierno Militar: La herencia de la institucionalidad”. En línea en: http://164.77.202.58/LYD/Controls/Neochannels/Neo_CH4245/deploy/Columna%20C.F.%20Caceres.pdf [6, septiembre, 2008, 8:00 horas]</a:t>
            </a:r>
          </a:p>
          <a:p>
            <a:pPr marL="898525" indent="-898525" algn="just">
              <a:lnSpc>
                <a:spcPct val="80000"/>
              </a:lnSpc>
              <a:buFont typeface="Wingdings" pitchFamily="2" charset="2"/>
              <a:buNone/>
            </a:pPr>
            <a:r>
              <a:rPr lang="es-ES" sz="1800"/>
              <a:t>Canal Trece. (s/d). “Conformación Junta”. En línea en: </a:t>
            </a:r>
            <a:r>
              <a:rPr lang="es-ES" sz="1800">
                <a:hlinkClick r:id="rId2"/>
              </a:rPr>
              <a:t>http://teletrece.canal13.cl/html/11Chile/Gobiernom/index.html[7</a:t>
            </a:r>
            <a:r>
              <a:rPr lang="es-ES" sz="1800"/>
              <a:t>, octubre, 2007, 17:00]</a:t>
            </a:r>
          </a:p>
          <a:p>
            <a:pPr marL="898525" indent="-898525" algn="just">
              <a:lnSpc>
                <a:spcPct val="80000"/>
              </a:lnSpc>
              <a:buFont typeface="Wingdings" pitchFamily="2" charset="2"/>
              <a:buNone/>
            </a:pPr>
            <a:r>
              <a:rPr lang="es-ES" sz="1800"/>
              <a:t>Fundación Pinochet. (s/d). “Principales Logros del Gobierno Militar”. En línea en: http://www.fundacionpinochet.cl/1024_768.html [6, septiembre, 2008, 10:08 horas]</a:t>
            </a:r>
          </a:p>
          <a:p>
            <a:pPr marL="898525" indent="-898525" algn="just">
              <a:lnSpc>
                <a:spcPct val="80000"/>
              </a:lnSpc>
              <a:buFont typeface="Wingdings" pitchFamily="2" charset="2"/>
              <a:buNone/>
            </a:pPr>
            <a:r>
              <a:rPr lang="es-CL" sz="1800"/>
              <a:t>Huidobro, S. (1999). </a:t>
            </a:r>
            <a:r>
              <a:rPr lang="es-CL" sz="1800" i="1"/>
              <a:t>Decisión Final</a:t>
            </a:r>
            <a:r>
              <a:rPr lang="es-CL" sz="1800"/>
              <a:t>. Santiago de Chile: Salesianos S.A.</a:t>
            </a:r>
          </a:p>
          <a:p>
            <a:pPr marL="898525" indent="-898525" algn="just">
              <a:lnSpc>
                <a:spcPct val="80000"/>
              </a:lnSpc>
              <a:buFont typeface="Wingdings" pitchFamily="2" charset="2"/>
              <a:buNone/>
            </a:pPr>
            <a:r>
              <a:rPr lang="es-CL" sz="1800"/>
              <a:t>Ramírez, B. (2013). </a:t>
            </a:r>
            <a:r>
              <a:rPr lang="es-CL" sz="1800" i="1"/>
              <a:t>Apunte de Estudio: Realidad Nacional</a:t>
            </a:r>
            <a:r>
              <a:rPr lang="es-CL" sz="1800"/>
              <a:t>. Valparaíso de Chile: Escuela Naval Arturo Prat. </a:t>
            </a:r>
          </a:p>
          <a:p>
            <a:pPr marL="898525" indent="-898525" algn="just">
              <a:lnSpc>
                <a:spcPct val="80000"/>
              </a:lnSpc>
              <a:buFont typeface="Wingdings" pitchFamily="2" charset="2"/>
              <a:buNone/>
            </a:pPr>
            <a:r>
              <a:rPr lang="es-ES" sz="1800"/>
              <a:t>San Francisco, A., Soto, A. (2004). </a:t>
            </a:r>
            <a:r>
              <a:rPr lang="es-CL" sz="1800" i="1"/>
              <a:t>El Gobierno del General Augusto Pinochet en Chile</a:t>
            </a:r>
            <a:r>
              <a:rPr lang="es-CL" sz="1800"/>
              <a:t>, 1973-1990. Publicado en Aportes Año XIX. Nº 55.  P. 98-123.</a:t>
            </a:r>
          </a:p>
          <a:p>
            <a:pPr marL="898525" indent="-898525" algn="just">
              <a:lnSpc>
                <a:spcPct val="80000"/>
              </a:lnSpc>
              <a:buFont typeface="Wingdings" pitchFamily="2" charset="2"/>
              <a:buNone/>
            </a:pPr>
            <a:endParaRPr lang="es-ES" sz="1800"/>
          </a:p>
          <a:p>
            <a:pPr marL="898525" indent="-898525" algn="just">
              <a:lnSpc>
                <a:spcPct val="80000"/>
              </a:lnSpc>
              <a:buFont typeface="Wingdings" pitchFamily="2" charset="2"/>
              <a:buNone/>
            </a:pPr>
            <a:endParaRPr lang="es-ES" sz="1800"/>
          </a:p>
        </p:txBody>
      </p:sp>
      <p:pic>
        <p:nvPicPr>
          <p:cNvPr id="41989" name="Picture 5" descr="libros"/>
          <p:cNvPicPr>
            <a:picLocks noChangeAspect="1" noChangeArrowheads="1"/>
          </p:cNvPicPr>
          <p:nvPr/>
        </p:nvPicPr>
        <p:blipFill>
          <a:blip r:embed="rId3"/>
          <a:srcRect/>
          <a:stretch>
            <a:fillRect/>
          </a:stretch>
        </p:blipFill>
        <p:spPr bwMode="auto">
          <a:xfrm>
            <a:off x="6948488" y="260350"/>
            <a:ext cx="1914525" cy="1671638"/>
          </a:xfrm>
          <a:prstGeom prst="rect">
            <a:avLst/>
          </a:prstGeom>
          <a:noFill/>
        </p:spPr>
      </p:pic>
    </p:spTree>
  </p:cSld>
  <p:clrMapOvr>
    <a:masterClrMapping/>
  </p:clrMapOvr>
  <p:transition>
    <p:zoom dir="in"/>
  </p:transition>
  <p:timing>
    <p:tnLst>
      <p:par>
        <p:cTn id="1" dur="indefinite" restart="never" nodeType="tmRoot"/>
      </p:par>
    </p:tnLst>
  </p:timing>
</p:sld>
</file>

<file path=ppt/theme/theme1.xml><?xml version="1.0" encoding="utf-8"?>
<a:theme xmlns:a="http://schemas.openxmlformats.org/drawingml/2006/main" name="Cápsulas">
  <a:themeElements>
    <a:clrScheme name="Cápsula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ápsula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ápsula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ápsula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ápsula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ápsula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ápsula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ápsula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ápsula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ápsula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Capsules</Template>
  <TotalTime>969</TotalTime>
  <Words>3924</Words>
  <Application>Microsoft Office PowerPoint</Application>
  <PresentationFormat>Presentación en pantalla (4:3)</PresentationFormat>
  <Paragraphs>654</Paragraphs>
  <Slides>61</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61</vt:i4>
      </vt:variant>
    </vt:vector>
  </HeadingPairs>
  <TitlesOfParts>
    <vt:vector size="63" baseType="lpstr">
      <vt:lpstr>Cápsulas</vt:lpstr>
      <vt:lpstr>Fotografía de Photo Editor</vt:lpstr>
      <vt:lpstr>UNIDAD TEMÁTICA N° 2 NUEVO ORDEN INSTITUCIONAL</vt:lpstr>
      <vt:lpstr>NUEVO ORDEN INSTITUCIONAL</vt:lpstr>
      <vt:lpstr>OBJETIVO</vt:lpstr>
      <vt:lpstr>¿POR QUÉ LA INTERVENCIÓN MILITAR?</vt:lpstr>
      <vt:lpstr>LA DECISIÓN DE LA INTERVENCIÓN </vt:lpstr>
      <vt:lpstr>CONFORMACIÓN DE LA  JUNTA MILITAR</vt:lpstr>
      <vt:lpstr>Diapositiva 7</vt:lpstr>
      <vt:lpstr>Diapositiva 8</vt:lpstr>
      <vt:lpstr>Diapositiva 9</vt:lpstr>
      <vt:lpstr>Diapositiva 10</vt:lpstr>
      <vt:lpstr>¿Y DESPUÉS DEL PRONUNCIAMIENTO QUÉ?</vt:lpstr>
      <vt:lpstr>LA DECISIÓN POLÍTICA</vt:lpstr>
      <vt:lpstr>LA DECISIÓN ECONÓMICA</vt:lpstr>
      <vt:lpstr>TAREAS DE LA JUNTA</vt:lpstr>
      <vt:lpstr>Chicago Boys</vt:lpstr>
      <vt:lpstr>Chicago Boys</vt:lpstr>
      <vt:lpstr>PLAN ECONÓMICO</vt:lpstr>
      <vt:lpstr>TRANSFORMACIÓN RADICAL</vt:lpstr>
      <vt:lpstr>MEDIDAS ECONÓMICAS</vt:lpstr>
      <vt:lpstr>CHILE: PRINCIPALES INDICADORES MACROECONÓMICOS, 1974-1981</vt:lpstr>
      <vt:lpstr>CRISIS ECONÓMICA 1982</vt:lpstr>
      <vt:lpstr>NUEVO EQUIPO ECONÓMICO</vt:lpstr>
      <vt:lpstr>CHILE: PRINCIPALES INDICADORES MACROECONÓMICOS, 1982-1990</vt:lpstr>
      <vt:lpstr>DECLARACIÓN DE PRINCIPIOS DEL GOBIERNO DE CHILE </vt:lpstr>
      <vt:lpstr>EL GOBIERNO MILITAR NO FIJA PLAZOS A SU GESTIÓN</vt:lpstr>
      <vt:lpstr>Diapositiva 26</vt:lpstr>
      <vt:lpstr>ETAPAS</vt:lpstr>
      <vt:lpstr>1RA. ETAPA: “De Recuperación” </vt:lpstr>
      <vt:lpstr>2RA. ETAPA: “DE TRANSICIÓN” </vt:lpstr>
      <vt:lpstr>3RA. ETAPA: “DE NORMALIDAD O    CONSOLIDACIÓN”</vt:lpstr>
      <vt:lpstr>TRANSFORMACIONES Y OBRAS  DEL GOBIERNO MILITAR </vt:lpstr>
      <vt:lpstr>CONARA</vt:lpstr>
      <vt:lpstr>2. EL PLAN LABORAL</vt:lpstr>
      <vt:lpstr>3. LA REFORMA PREVISIONAL</vt:lpstr>
      <vt:lpstr>ADMINISTRADORAS DE FONDOS DE PENSIONES</vt:lpstr>
      <vt:lpstr>4. REFORMA EDUCACIONAL</vt:lpstr>
      <vt:lpstr>EDUCACIÓN</vt:lpstr>
      <vt:lpstr>5. REFORMA DE LA SALUD</vt:lpstr>
      <vt:lpstr>ISAPRES</vt:lpstr>
      <vt:lpstr>SALUD</vt:lpstr>
      <vt:lpstr>6. MODERNIZACIÓN DE LA  AGRICULTURA</vt:lpstr>
      <vt:lpstr>AGRICULTURA</vt:lpstr>
      <vt:lpstr>MODERNIZACIÓN DEL  ESTADO</vt:lpstr>
      <vt:lpstr>OTRAS MEDIDAS</vt:lpstr>
      <vt:lpstr>LA MODERNIZACIÓN DEL E°  IMPLICÓ QUE:</vt:lpstr>
      <vt:lpstr>LOGRO DEL RÉGIMEN MILITAR</vt:lpstr>
      <vt:lpstr>Plebiscito Nacional Aprobación  Constitución Política de 1980</vt:lpstr>
      <vt:lpstr>CARACTERÍSTICAS DE LA  NUEVA CONSTITUCIÓN</vt:lpstr>
      <vt:lpstr>DESACIERTOS: VIOLENCIA EN EL RÉGIMEN MILITAR</vt:lpstr>
      <vt:lpstr>VIOLACIONES A  LOS DDHH</vt:lpstr>
      <vt:lpstr>DECISIONES TOMADAS POR LA COMISIÓN NACIONAL DE VERDAD Y RECONCILIACIÓN</vt:lpstr>
      <vt:lpstr>HACIA LA TRANSICIÓN </vt:lpstr>
      <vt:lpstr>Plebiscito Nacional  5/10/1988 </vt:lpstr>
      <vt:lpstr>EL LEGADO DE PINOCHET Y EL RÉGIMEN MILITAR</vt:lpstr>
      <vt:lpstr>EL LEGADO DE PINOCHET Y EL RÉGIMEN MILITAR</vt:lpstr>
      <vt:lpstr>EL GENERAL PINOCHET</vt:lpstr>
      <vt:lpstr>PINOCHET UN HÉROE</vt:lpstr>
      <vt:lpstr>DOCUMENTOS DE  PINOCHET</vt:lpstr>
      <vt:lpstr>Diapositiva 59</vt:lpstr>
      <vt:lpstr>Diapositiva 60</vt:lpstr>
      <vt:lpstr>BIBLIOGRAFÍA</vt:lpstr>
    </vt:vector>
  </TitlesOfParts>
  <Company>Hogar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GOBIERNO MILITAR</dc:title>
  <dc:creator>Blanca Ramírez T.</dc:creator>
  <cp:lastModifiedBy>9416032-4</cp:lastModifiedBy>
  <cp:revision>252</cp:revision>
  <dcterms:created xsi:type="dcterms:W3CDTF">2007-10-07T20:04:38Z</dcterms:created>
  <dcterms:modified xsi:type="dcterms:W3CDTF">2021-05-18T12:37:49Z</dcterms:modified>
</cp:coreProperties>
</file>