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332" r:id="rId4"/>
    <p:sldId id="342" r:id="rId5"/>
    <p:sldId id="333" r:id="rId6"/>
    <p:sldId id="331" r:id="rId7"/>
    <p:sldId id="334" r:id="rId8"/>
    <p:sldId id="335" r:id="rId9"/>
    <p:sldId id="337" r:id="rId10"/>
    <p:sldId id="338" r:id="rId11"/>
    <p:sldId id="339" r:id="rId12"/>
    <p:sldId id="341" r:id="rId13"/>
    <p:sldId id="340" r:id="rId14"/>
    <p:sldId id="347" r:id="rId15"/>
    <p:sldId id="343" r:id="rId16"/>
    <p:sldId id="345" r:id="rId17"/>
    <p:sldId id="344" r:id="rId18"/>
    <p:sldId id="346" r:id="rId19"/>
    <p:sldId id="279" r:id="rId20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E3FDE45-AF77-4B5C-9715-49D594BDF05E}" styleName="Estilo claro 1 - Acento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3B4B98B0-60AC-42C2-AFA5-B58CD77FA1E5}" styleName="Estilo claro 1 - Acento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BC89EF96-8CEA-46FF-86C4-4CE0E7609802}" styleName="Estilo claro 3 - Acento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012ECD-51FC-41F1-AA8D-1B2483CD663E}" styleName="Estilo claro 2 - Acento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6E25E649-3F16-4E02-A733-19D2CDBF48F0}" styleName="Estilo medio 3 - Énfasis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Estilo temático 1 - Énfasis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D5ABB26-0587-4C30-8999-92F81FD0307C}" styleName="Sin estilo ni cuadrícula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Sin estilo, cuadrícula de la tabla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D113A9D2-9D6B-4929-AA2D-F23B5EE8CBE7}" styleName="Estilo temático 2 - Énfasis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22838BEF-8BB2-4498-84A7-C5851F593DF1}" styleName="Estilo medio 4 - Énfasis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125E5076-3810-47DD-B79F-674D7AD40C01}" styleName="Estilo oscuro 1 - Énfasis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69CF1AB2-1976-4502-BF36-3FF5EA218861}" styleName="Estilo medio 4 - Énfasis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21" autoAdjust="0"/>
    <p:restoredTop sz="95196" autoAdjust="0"/>
  </p:normalViewPr>
  <p:slideViewPr>
    <p:cSldViewPr snapToGrid="0">
      <p:cViewPr varScale="1">
        <p:scale>
          <a:sx n="70" d="100"/>
          <a:sy n="70" d="100"/>
        </p:scale>
        <p:origin x="1046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58775FD-4167-4526-BC24-E0F847E0F3F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646034AA-FB90-42BD-B6D7-4BF4A25BB9B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283A412-CDB0-4D79-955A-063073D382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2FDC5-E73D-4068-815B-2FEDEDD37FAC}" type="datetimeFigureOut">
              <a:rPr lang="es-CL" smtClean="0"/>
              <a:t>13-08-2023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517D78D-CBF9-4BC5-A0CD-068ECB968F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D8EBDBD-0A84-4EA3-B73F-0E46E40B1A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8E1B9-6349-4196-901D-3AB33E514EE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8374320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2C34931-01FB-489C-8A98-C6D252053D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8FCFE78-DD76-40B4-AB55-846D181AF21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176FCB7-1DFA-4C33-9F50-251780C3F5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2FDC5-E73D-4068-815B-2FEDEDD37FAC}" type="datetimeFigureOut">
              <a:rPr lang="es-CL" smtClean="0"/>
              <a:t>13-08-2023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32BA494-BE74-4699-BE44-48946C0D1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BDA9ED3-B634-4664-AF9F-76D4B0C02A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8E1B9-6349-4196-901D-3AB33E514EE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5637811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8189F20-2F32-47AE-BC26-3D870B7F23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13C9EECC-9F71-4569-934A-78BD6F65A1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A30F527-7D89-46B9-B10C-27C39AF487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2FDC5-E73D-4068-815B-2FEDEDD37FAC}" type="datetimeFigureOut">
              <a:rPr lang="es-CL" smtClean="0"/>
              <a:t>13-08-2023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6000BF2-4762-4D9C-B60E-16A1BDAF7A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7BE4A6C-62FE-4297-B83E-C07D5200F9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8E1B9-6349-4196-901D-3AB33E514EE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7952886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B01C515-4658-4A03-9CDD-96B55E7C38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6E9BFCB-A7B6-4CDC-B86E-761DD07A1FC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9645AF9B-D126-4F8F-8A49-301F9B577A5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AE94C61D-2029-472D-AA68-714E66D985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2FDC5-E73D-4068-815B-2FEDEDD37FAC}" type="datetimeFigureOut">
              <a:rPr lang="es-CL" smtClean="0"/>
              <a:t>13-08-2023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C6B9F537-1A01-401C-9519-316E8FD1B2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05666B4F-EF14-4ED1-80EB-60E7F8CEF6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8E1B9-6349-4196-901D-3AB33E514EE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435994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B0813BB-278E-4150-B27E-DF01F066FC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11C5085C-3E1C-4B9E-B1B1-D2BF49A860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E38E6B0E-84FA-4406-957C-5A28B432437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831165C3-7485-41BB-8F75-291824221E2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1390C8BB-0848-48DE-937A-0418514EF30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6C5A984C-E10A-401E-B447-8E50B9B96B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2FDC5-E73D-4068-815B-2FEDEDD37FAC}" type="datetimeFigureOut">
              <a:rPr lang="es-CL" smtClean="0"/>
              <a:t>13-08-2023</a:t>
            </a:fld>
            <a:endParaRPr lang="es-CL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80222D21-07FD-4924-8356-8A8205B7FB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9C64549F-5B51-4509-8677-219F92191E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8E1B9-6349-4196-901D-3AB33E514EE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1768571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6E12CBD-5C47-41FF-86E9-1C7C57A00D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BC53D0A6-3159-4E8A-A5B3-E2528B6B5A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2FDC5-E73D-4068-815B-2FEDEDD37FAC}" type="datetimeFigureOut">
              <a:rPr lang="es-CL" smtClean="0"/>
              <a:t>13-08-2023</a:t>
            </a:fld>
            <a:endParaRPr lang="es-C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91C99C6B-4E45-4456-A34F-7F69570777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AD7D61C4-613E-4ED1-9963-C6CABFB4B1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8E1B9-6349-4196-901D-3AB33E514EE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443782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BBDCE4AC-128B-4FCA-A882-A2F02A941E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2FDC5-E73D-4068-815B-2FEDEDD37FAC}" type="datetimeFigureOut">
              <a:rPr lang="es-CL" smtClean="0"/>
              <a:t>13-08-2023</a:t>
            </a:fld>
            <a:endParaRPr lang="es-CL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6B43AD59-0320-47A0-9200-09E5D7F8AC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D007870C-F1AF-4DCF-9F4D-4578787782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8E1B9-6349-4196-901D-3AB33E514EE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437903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D172F73-17CA-4B87-8079-DAB16D6E90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83A9A66-03D5-4DCA-8298-A7DB3909C4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5BB2C74F-A195-41F8-AE88-C0F60130119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35A4F684-CCC9-4D5D-B522-5DB251ADF7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2FDC5-E73D-4068-815B-2FEDEDD37FAC}" type="datetimeFigureOut">
              <a:rPr lang="es-CL" smtClean="0"/>
              <a:t>13-08-2023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FB3026CC-21C7-45D2-AF6C-E13AF8DC71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AFBEBC2B-97CF-4B44-89F7-2C6A31597C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8E1B9-6349-4196-901D-3AB33E514EE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9965340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2BD19B2-3468-489A-93FE-658CBD3FFB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BFC7D7C3-82FE-4272-943A-150519E84E5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2FDC320C-8FB1-4E74-8A7C-B82D047E4DD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2FE05C1F-F7B5-4CF7-840F-4BF51D7C33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2FDC5-E73D-4068-815B-2FEDEDD37FAC}" type="datetimeFigureOut">
              <a:rPr lang="es-CL" smtClean="0"/>
              <a:t>13-08-2023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D033C4AD-4834-4D81-84FB-0B7593C451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49F67AF7-B073-499B-B4C2-50161304D4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8E1B9-6349-4196-901D-3AB33E514EE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215460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B3696E3-83CC-46EA-88B2-7068F1A7DB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ABB3E021-9A51-41F5-8340-6D85E0025D8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35A75C4-DF43-43A2-935F-B94058DA3D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2FDC5-E73D-4068-815B-2FEDEDD37FAC}" type="datetimeFigureOut">
              <a:rPr lang="es-CL" smtClean="0"/>
              <a:t>13-08-2023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B9959DC-A6C3-40FA-8476-B50B821984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40A7DE0-7365-418A-90AC-CA45491D21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8E1B9-6349-4196-901D-3AB33E514EE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1431010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17BA39EE-6AF9-40EF-B323-D8DA46C1334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8C045495-0496-406C-A07F-2CDC49E6DD3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8CBF912-965B-4FD4-8805-1DB82D571A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2FDC5-E73D-4068-815B-2FEDEDD37FAC}" type="datetimeFigureOut">
              <a:rPr lang="es-CL" smtClean="0"/>
              <a:t>13-08-2023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DAB031D-6EDE-44A3-A6E5-07ED0CC82E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4E084D6-A587-4C47-A57E-A8367336C7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8E1B9-6349-4196-901D-3AB33E514EE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2983108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3319D480-78C2-4129-8350-0CCCDC4F25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E5B0EFBC-D4AB-41B7-BD24-DCCEF7E742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39DF54D-5C5E-41BC-8845-0C49A051527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72FDC5-E73D-4068-815B-2FEDEDD37FAC}" type="datetimeFigureOut">
              <a:rPr lang="es-CL" smtClean="0"/>
              <a:t>13-08-2023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1FD359E-8C67-4D0B-962C-88C7E084FE2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A48473F-DA31-4A48-93D0-B5D424B64E0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48E1B9-6349-4196-901D-3AB33E514EE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080986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reatecnologia.com/diagramas-de-flujo.htm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reatecnologia.com/informatica/ejemplos-de-diagramas-de-flujo.html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www.youtube.com/watch?v=09ewFuwivXU&amp;t=1405s" TargetMode="External"/><Relationship Id="rId4" Type="http://schemas.openxmlformats.org/officeDocument/2006/relationships/image" Target="../media/image8.emf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2760B354-2648-4E48-B95D-B54F6955B5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376" y="0"/>
            <a:ext cx="2101174" cy="1516101"/>
          </a:xfrm>
          <a:prstGeom prst="rect">
            <a:avLst/>
          </a:prstGeom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47AC367D-2AD4-47A6-B4A4-D3A047A893EB}"/>
              </a:ext>
            </a:extLst>
          </p:cNvPr>
          <p:cNvSpPr txBox="1"/>
          <p:nvPr/>
        </p:nvSpPr>
        <p:spPr>
          <a:xfrm>
            <a:off x="950495" y="2829088"/>
            <a:ext cx="1045093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4800" dirty="0">
                <a:latin typeface="Arial" panose="020B0604020202020204" pitchFamily="34" charset="0"/>
                <a:cs typeface="Arial" panose="020B0604020202020204" pitchFamily="34" charset="0"/>
              </a:rPr>
              <a:t>Modelamiento de sistemas 1  2023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AE8FC9D3-4D14-4540-AA3F-F5233C7A8539}"/>
              </a:ext>
            </a:extLst>
          </p:cNvPr>
          <p:cNvSpPr txBox="1"/>
          <p:nvPr/>
        </p:nvSpPr>
        <p:spPr>
          <a:xfrm>
            <a:off x="600075" y="1316046"/>
            <a:ext cx="411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/>
              <a:t>CATEDRA DE MODELAMIENTO DE SISTEMAS</a:t>
            </a:r>
          </a:p>
          <a:p>
            <a:r>
              <a:rPr lang="es-CL" sz="1200" dirty="0"/>
              <a:t>FACULTAD  DE  CS BASICAS Y APLICADAS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E1092608-F598-4EDB-B359-D28220D08238}"/>
              </a:ext>
            </a:extLst>
          </p:cNvPr>
          <p:cNvSpPr txBox="1"/>
          <p:nvPr/>
        </p:nvSpPr>
        <p:spPr>
          <a:xfrm>
            <a:off x="5129213" y="4211405"/>
            <a:ext cx="627221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b="1" u="sng" dirty="0">
                <a:latin typeface="Arial" panose="020B0604020202020204" pitchFamily="34" charset="0"/>
                <a:cs typeface="Arial" panose="020B0604020202020204" pitchFamily="34" charset="0"/>
              </a:rPr>
              <a:t>PROFESORES</a:t>
            </a:r>
            <a:r>
              <a:rPr lang="es-CL" b="1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endParaRPr lang="es-CL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Víctor de la Fuente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Manuel Plaza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Felipe Gallardo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Alberto García </a:t>
            </a:r>
          </a:p>
        </p:txBody>
      </p:sp>
    </p:spTree>
    <p:extLst>
      <p:ext uri="{BB962C8B-B14F-4D97-AF65-F5344CB8AC3E}">
        <p14:creationId xmlns:p14="http://schemas.microsoft.com/office/powerpoint/2010/main" val="33510065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2760B354-2648-4E48-B95D-B54F6955B5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226" y="0"/>
            <a:ext cx="2101174" cy="1516101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91014065-248E-4C5D-A8D0-5855211C015F}"/>
              </a:ext>
            </a:extLst>
          </p:cNvPr>
          <p:cNvSpPr txBox="1"/>
          <p:nvPr/>
        </p:nvSpPr>
        <p:spPr>
          <a:xfrm>
            <a:off x="100925" y="1285268"/>
            <a:ext cx="411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/>
              <a:t>CATEDRA DE MODELAMIENTO DE SISTEMAS</a:t>
            </a:r>
          </a:p>
          <a:p>
            <a:r>
              <a:rPr lang="es-CL" sz="1200" dirty="0"/>
              <a:t>FACULTAD  DE  CS BASICAS Y APLICADAS</a:t>
            </a:r>
          </a:p>
        </p:txBody>
      </p:sp>
      <p:sp>
        <p:nvSpPr>
          <p:cNvPr id="7" name="Google Shape;101;p15">
            <a:extLst>
              <a:ext uri="{FF2B5EF4-FFF2-40B4-BE49-F238E27FC236}">
                <a16:creationId xmlns:a16="http://schemas.microsoft.com/office/drawing/2014/main" id="{3FEC38F5-59B3-4C14-AD97-061390F71679}"/>
              </a:ext>
            </a:extLst>
          </p:cNvPr>
          <p:cNvSpPr txBox="1">
            <a:spLocks noGrp="1"/>
          </p:cNvSpPr>
          <p:nvPr/>
        </p:nvSpPr>
        <p:spPr>
          <a:xfrm>
            <a:off x="100925" y="1726729"/>
            <a:ext cx="12191999" cy="635187"/>
          </a:xfrm>
          <a:prstGeom prst="rect">
            <a:avLst/>
          </a:prstGeom>
          <a:solidFill>
            <a:srgbClr val="1E4E7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>
              <a:spcBef>
                <a:spcPts val="0"/>
              </a:spcBef>
              <a:buClr>
                <a:schemeClr val="lt1"/>
              </a:buClr>
              <a:buSzPts val="3600"/>
              <a:buNone/>
            </a:pPr>
            <a:r>
              <a:rPr lang="es-CL" sz="3600" dirty="0">
                <a:solidFill>
                  <a:schemeClr val="lt1"/>
                </a:solidFill>
              </a:rPr>
              <a:t>Diagramas de Flujo como Herramientas para Modelar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56D6BD4F-ACF8-4107-A193-6BA72703117C}"/>
              </a:ext>
            </a:extLst>
          </p:cNvPr>
          <p:cNvSpPr txBox="1"/>
          <p:nvPr/>
        </p:nvSpPr>
        <p:spPr>
          <a:xfrm>
            <a:off x="657227" y="2976900"/>
            <a:ext cx="11534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CL" dirty="0"/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B153C88B-1539-4523-8213-25D4DA2C1C16}"/>
              </a:ext>
            </a:extLst>
          </p:cNvPr>
          <p:cNvSpPr txBox="1"/>
          <p:nvPr/>
        </p:nvSpPr>
        <p:spPr>
          <a:xfrm>
            <a:off x="657226" y="2572544"/>
            <a:ext cx="10210800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CL" sz="2800" dirty="0"/>
              <a:t>Introducción: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s-MX" dirty="0"/>
              <a:t>Los diagramas de flujo son herramientas útiles para mejorar procesos de trabajo.</a:t>
            </a:r>
          </a:p>
          <a:p>
            <a:pPr marL="1257300" lvl="2" indent="-342900">
              <a:buFont typeface="+mj-lt"/>
              <a:buAutoNum type="alphaLcPeriod"/>
            </a:pPr>
            <a:r>
              <a:rPr lang="es-MX" dirty="0"/>
              <a:t>Permiten “Modelar” e investigar procesos para entenderlos de manera lógica.</a:t>
            </a:r>
          </a:p>
          <a:p>
            <a:pPr marL="1257300" lvl="2" indent="-342900">
              <a:buFont typeface="+mj-lt"/>
              <a:buAutoNum type="alphaLcPeriod"/>
            </a:pPr>
            <a:r>
              <a:rPr lang="es-MX" dirty="0"/>
              <a:t>Son fáciles de crear y de entender.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s-MX" dirty="0"/>
              <a:t>¿Qué es un Diagrama de Flujo?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es-MX" dirty="0"/>
              <a:t>Un diagrama de flujo, Flujograma de Procesos o Diagrama de Procesos, representa una secuencia ordenada o los pasos lógicos para realizar una tarea.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es-MX" dirty="0"/>
              <a:t>Representan la secuencia lógica o los pasos que son necesarios para realizar una tarea.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es-MX" dirty="0"/>
              <a:t>Proporcionar una información clara, ordenada y concisa de todos los pasos a seguir.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es-MX" dirty="0"/>
              <a:t>"Un diagrama de flujo es una representación gráfica o simbólica de un proceso".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E3C4AB0A-3649-7E27-BAAC-1F7E48064D7E}"/>
              </a:ext>
            </a:extLst>
          </p:cNvPr>
          <p:cNvSpPr txBox="1"/>
          <p:nvPr/>
        </p:nvSpPr>
        <p:spPr>
          <a:xfrm>
            <a:off x="2239861" y="6316910"/>
            <a:ext cx="65182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Ref. </a:t>
            </a:r>
            <a:r>
              <a:rPr lang="es-CL" dirty="0">
                <a:hlinkClick r:id="rId3"/>
              </a:rPr>
              <a:t>https://www.areatecnologia.com/diagramas-de-flujo.htm</a:t>
            </a:r>
            <a:r>
              <a:rPr lang="es-CL" dirty="0"/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9819088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2760B354-2648-4E48-B95D-B54F6955B5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226" y="0"/>
            <a:ext cx="2101174" cy="1516101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91014065-248E-4C5D-A8D0-5855211C015F}"/>
              </a:ext>
            </a:extLst>
          </p:cNvPr>
          <p:cNvSpPr txBox="1"/>
          <p:nvPr/>
        </p:nvSpPr>
        <p:spPr>
          <a:xfrm>
            <a:off x="100925" y="1285268"/>
            <a:ext cx="411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/>
              <a:t>CATEDRA DE MODELAMIENTO DE SISTEMAS</a:t>
            </a:r>
          </a:p>
          <a:p>
            <a:r>
              <a:rPr lang="es-CL" sz="1200" dirty="0"/>
              <a:t>FACULTAD  DE  CS BASICAS Y APLICADAS</a:t>
            </a:r>
          </a:p>
        </p:txBody>
      </p:sp>
      <p:sp>
        <p:nvSpPr>
          <p:cNvPr id="7" name="Google Shape;101;p15">
            <a:extLst>
              <a:ext uri="{FF2B5EF4-FFF2-40B4-BE49-F238E27FC236}">
                <a16:creationId xmlns:a16="http://schemas.microsoft.com/office/drawing/2014/main" id="{3FEC38F5-59B3-4C14-AD97-061390F71679}"/>
              </a:ext>
            </a:extLst>
          </p:cNvPr>
          <p:cNvSpPr txBox="1">
            <a:spLocks noGrp="1"/>
          </p:cNvSpPr>
          <p:nvPr/>
        </p:nvSpPr>
        <p:spPr>
          <a:xfrm>
            <a:off x="1" y="1746933"/>
            <a:ext cx="12191999" cy="635187"/>
          </a:xfrm>
          <a:prstGeom prst="rect">
            <a:avLst/>
          </a:prstGeom>
          <a:solidFill>
            <a:srgbClr val="1E4E7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</a:pPr>
            <a:r>
              <a:rPr lang="es-CL" sz="3600">
                <a:solidFill>
                  <a:schemeClr val="lt1"/>
                </a:solidFill>
              </a:rPr>
              <a:t>Diagramas de Flujo </a:t>
            </a:r>
            <a:endParaRPr lang="es-CL" sz="3600" dirty="0">
              <a:solidFill>
                <a:schemeClr val="lt1"/>
              </a:solidFill>
            </a:endParaRP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56D6BD4F-ACF8-4107-A193-6BA72703117C}"/>
              </a:ext>
            </a:extLst>
          </p:cNvPr>
          <p:cNvSpPr txBox="1"/>
          <p:nvPr/>
        </p:nvSpPr>
        <p:spPr>
          <a:xfrm>
            <a:off x="657227" y="2976900"/>
            <a:ext cx="11534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CL" dirty="0"/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B153C88B-1539-4523-8213-25D4DA2C1C16}"/>
              </a:ext>
            </a:extLst>
          </p:cNvPr>
          <p:cNvSpPr txBox="1"/>
          <p:nvPr/>
        </p:nvSpPr>
        <p:spPr>
          <a:xfrm>
            <a:off x="657226" y="2572544"/>
            <a:ext cx="102108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dirty="0"/>
              <a:t>El proceso o pasos que representa el diagrama de flujo puede ser de cualquier tipo, desde los pasos para freír un huevo, hasta los pasos para realizar un modelamiento de un sistema.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s-MX" dirty="0"/>
              <a:t>Normalmente, antes de realizar un diagrama de flujo se realiza un "Algoritmo" del problema o proceso a desarrollar.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s-MX" dirty="0"/>
              <a:t>El algoritmo describe la secuencia de pasos escritos para realizar una tarea.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s-MX" dirty="0"/>
              <a:t>El Diagrama de Flujo es su representación esquemática.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dirty="0"/>
              <a:t>Los diagramas de flujo son una excelente herramienta para resolver problemas, comprender procesos a seguir e identificar posibles errores antes del desarrollo final de la tarea. </a:t>
            </a:r>
          </a:p>
        </p:txBody>
      </p:sp>
      <p:sp>
        <p:nvSpPr>
          <p:cNvPr id="9" name="3 Rectángulo">
            <a:extLst>
              <a:ext uri="{FF2B5EF4-FFF2-40B4-BE49-F238E27FC236}">
                <a16:creationId xmlns:a16="http://schemas.microsoft.com/office/drawing/2014/main" id="{93836F90-FA9B-32B8-7F60-1455329A1B41}"/>
              </a:ext>
            </a:extLst>
          </p:cNvPr>
          <p:cNvSpPr/>
          <p:nvPr/>
        </p:nvSpPr>
        <p:spPr>
          <a:xfrm>
            <a:off x="2475346" y="0"/>
            <a:ext cx="9357281" cy="1477328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es-MX" dirty="0"/>
              <a:t>Algoritmo</a:t>
            </a:r>
          </a:p>
          <a:p>
            <a:pPr algn="just"/>
            <a:r>
              <a:rPr lang="es-MX" dirty="0"/>
              <a:t>En matemáticas, lógica, ciencias de la computación y disciplinas relacionadas, un algoritmo ​ es un conjunto de instrucciones o reglas definidas y no-ambiguas, ordenadas y finitas que permite, típicamente, solucionar un problema, realizar un cómputo, procesar datos y llevar a cabo otras tareas o actividades.​</a:t>
            </a: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E06CB2B8-426D-A7B5-EBCC-63C40F0BA010}"/>
              </a:ext>
            </a:extLst>
          </p:cNvPr>
          <p:cNvSpPr txBox="1"/>
          <p:nvPr/>
        </p:nvSpPr>
        <p:spPr>
          <a:xfrm>
            <a:off x="2239861" y="6316910"/>
            <a:ext cx="65182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Ref. https://www.areatecnologia.com/diagramas-de-flujo.htm </a:t>
            </a:r>
          </a:p>
        </p:txBody>
      </p:sp>
    </p:spTree>
    <p:extLst>
      <p:ext uri="{BB962C8B-B14F-4D97-AF65-F5344CB8AC3E}">
        <p14:creationId xmlns:p14="http://schemas.microsoft.com/office/powerpoint/2010/main" val="1517849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2760B354-2648-4E48-B95D-B54F6955B5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226" y="0"/>
            <a:ext cx="2101174" cy="1516101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91014065-248E-4C5D-A8D0-5855211C015F}"/>
              </a:ext>
            </a:extLst>
          </p:cNvPr>
          <p:cNvSpPr txBox="1"/>
          <p:nvPr/>
        </p:nvSpPr>
        <p:spPr>
          <a:xfrm>
            <a:off x="100925" y="1285268"/>
            <a:ext cx="411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/>
              <a:t>CATEDRA DE MODELAMIENTO DE SISTEMAS</a:t>
            </a:r>
          </a:p>
          <a:p>
            <a:r>
              <a:rPr lang="es-CL" sz="1200" dirty="0"/>
              <a:t>FACULTAD  DE  CS BASICAS Y APLICADAS</a:t>
            </a:r>
          </a:p>
        </p:txBody>
      </p:sp>
      <p:sp>
        <p:nvSpPr>
          <p:cNvPr id="7" name="Google Shape;101;p15">
            <a:extLst>
              <a:ext uri="{FF2B5EF4-FFF2-40B4-BE49-F238E27FC236}">
                <a16:creationId xmlns:a16="http://schemas.microsoft.com/office/drawing/2014/main" id="{3FEC38F5-59B3-4C14-AD97-061390F71679}"/>
              </a:ext>
            </a:extLst>
          </p:cNvPr>
          <p:cNvSpPr txBox="1">
            <a:spLocks noGrp="1"/>
          </p:cNvSpPr>
          <p:nvPr/>
        </p:nvSpPr>
        <p:spPr>
          <a:xfrm>
            <a:off x="1" y="1746933"/>
            <a:ext cx="12191999" cy="635187"/>
          </a:xfrm>
          <a:prstGeom prst="rect">
            <a:avLst/>
          </a:prstGeom>
          <a:solidFill>
            <a:srgbClr val="1E4E7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</a:pPr>
            <a:r>
              <a:rPr lang="es-CL" sz="3600">
                <a:solidFill>
                  <a:schemeClr val="lt1"/>
                </a:solidFill>
              </a:rPr>
              <a:t>Diagramas de Flujo </a:t>
            </a:r>
            <a:endParaRPr lang="es-CL" sz="3600" dirty="0">
              <a:solidFill>
                <a:schemeClr val="lt1"/>
              </a:solidFill>
            </a:endParaRP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56D6BD4F-ACF8-4107-A193-6BA72703117C}"/>
              </a:ext>
            </a:extLst>
          </p:cNvPr>
          <p:cNvSpPr txBox="1"/>
          <p:nvPr/>
        </p:nvSpPr>
        <p:spPr>
          <a:xfrm>
            <a:off x="657227" y="2976900"/>
            <a:ext cx="11534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CL" dirty="0"/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B153C88B-1539-4523-8213-25D4DA2C1C16}"/>
              </a:ext>
            </a:extLst>
          </p:cNvPr>
          <p:cNvSpPr txBox="1"/>
          <p:nvPr/>
        </p:nvSpPr>
        <p:spPr>
          <a:xfrm>
            <a:off x="657226" y="2572544"/>
            <a:ext cx="1021080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dirty="0"/>
              <a:t>Las acciones previas a la realización de un diagrama de flujo son:</a:t>
            </a:r>
          </a:p>
          <a:p>
            <a:pPr marL="800100" lvl="1" indent="-342900">
              <a:buFont typeface="+mj-lt"/>
              <a:buAutoNum type="arabicParenR"/>
            </a:pPr>
            <a:r>
              <a:rPr lang="es-MX" dirty="0"/>
              <a:t>Definir qué se espera obtener del diagrama de flujo.</a:t>
            </a:r>
          </a:p>
          <a:p>
            <a:pPr marL="800100" lvl="1" indent="-342900">
              <a:buFont typeface="+mj-lt"/>
              <a:buAutoNum type="arabicParenR"/>
            </a:pPr>
            <a:r>
              <a:rPr lang="es-MX" dirty="0"/>
              <a:t>Identificar quién lo empleará y cómo.</a:t>
            </a:r>
          </a:p>
          <a:p>
            <a:pPr marL="800100" lvl="1" indent="-342900">
              <a:buFont typeface="+mj-lt"/>
              <a:buAutoNum type="arabicParenR"/>
            </a:pPr>
            <a:r>
              <a:rPr lang="es-MX" dirty="0"/>
              <a:t>Establecer el nivel de detalle requerido.</a:t>
            </a:r>
          </a:p>
          <a:p>
            <a:pPr marL="800100" lvl="1" indent="-342900">
              <a:buFont typeface="+mj-lt"/>
              <a:buAutoNum type="arabicParenR"/>
            </a:pPr>
            <a:r>
              <a:rPr lang="es-MX" dirty="0"/>
              <a:t>Determinar los límites del proceso a describir.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MX" dirty="0"/>
              <a:t>Los pasos a seguir para construir el diagrama de flujo son:</a:t>
            </a:r>
          </a:p>
          <a:p>
            <a:pPr marL="800100" lvl="1" indent="-342900">
              <a:buFont typeface="+mj-lt"/>
              <a:buAutoNum type="arabicParenR"/>
            </a:pPr>
            <a:r>
              <a:rPr lang="es-MX" dirty="0"/>
              <a:t>Establecer el alcance del proceso a describir para fijar el inicio y el final del diagrama. Frecuentemente el inicio puede ser la salida del proceso previo, y el final la entrada al proceso siguiente.</a:t>
            </a:r>
          </a:p>
          <a:p>
            <a:pPr marL="800100" lvl="1" indent="-342900">
              <a:buFont typeface="+mj-lt"/>
              <a:buAutoNum type="arabicParenR"/>
            </a:pPr>
            <a:r>
              <a:rPr lang="es-MX" dirty="0"/>
              <a:t>Identificar y listar las actividades que están incluidos en el proceso su orden cronológico.</a:t>
            </a:r>
          </a:p>
          <a:p>
            <a:pPr marL="800100" lvl="1" indent="-342900">
              <a:buFont typeface="+mj-lt"/>
              <a:buAutoNum type="arabicParenR"/>
            </a:pPr>
            <a:r>
              <a:rPr lang="es-MX" dirty="0"/>
              <a:t>Si el nivel de detalle definido incluye actividades menores, es conveniente listarlas también.</a:t>
            </a:r>
          </a:p>
          <a:p>
            <a:pPr marL="800100" lvl="1" indent="-342900">
              <a:buFont typeface="+mj-lt"/>
              <a:buAutoNum type="arabicParenR"/>
            </a:pPr>
            <a:r>
              <a:rPr lang="es-MX" dirty="0"/>
              <a:t>Identificar y listar los puntos de decisión.</a:t>
            </a:r>
          </a:p>
          <a:p>
            <a:pPr marL="800100" lvl="1" indent="-342900">
              <a:buFont typeface="+mj-lt"/>
              <a:buAutoNum type="arabicParenR"/>
            </a:pPr>
            <a:r>
              <a:rPr lang="es-MX" dirty="0"/>
              <a:t>Construir el diagrama respetando la secuencia cronológica y asignando los correspondientes símbolos.</a:t>
            </a:r>
          </a:p>
          <a:p>
            <a:pPr marL="800100" lvl="1" indent="-342900">
              <a:buFont typeface="+mj-lt"/>
              <a:buAutoNum type="arabicParenR"/>
            </a:pPr>
            <a:r>
              <a:rPr lang="es-MX" dirty="0"/>
              <a:t>Prueba del diagrama para ver posibles errores.</a:t>
            </a:r>
          </a:p>
        </p:txBody>
      </p:sp>
    </p:spTree>
    <p:extLst>
      <p:ext uri="{BB962C8B-B14F-4D97-AF65-F5344CB8AC3E}">
        <p14:creationId xmlns:p14="http://schemas.microsoft.com/office/powerpoint/2010/main" val="42609927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2760B354-2648-4E48-B95D-B54F6955B5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226" y="0"/>
            <a:ext cx="2101174" cy="1516101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91014065-248E-4C5D-A8D0-5855211C015F}"/>
              </a:ext>
            </a:extLst>
          </p:cNvPr>
          <p:cNvSpPr txBox="1"/>
          <p:nvPr/>
        </p:nvSpPr>
        <p:spPr>
          <a:xfrm>
            <a:off x="100925" y="1285268"/>
            <a:ext cx="411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/>
              <a:t>CATEDRA DE MODELAMIENTO DE SISTEMAS</a:t>
            </a:r>
          </a:p>
          <a:p>
            <a:r>
              <a:rPr lang="es-CL" sz="1200" dirty="0"/>
              <a:t>FACULTAD  DE  CS BASICAS Y APLICADAS</a:t>
            </a:r>
          </a:p>
        </p:txBody>
      </p:sp>
      <p:sp>
        <p:nvSpPr>
          <p:cNvPr id="7" name="Google Shape;101;p15">
            <a:extLst>
              <a:ext uri="{FF2B5EF4-FFF2-40B4-BE49-F238E27FC236}">
                <a16:creationId xmlns:a16="http://schemas.microsoft.com/office/drawing/2014/main" id="{3FEC38F5-59B3-4C14-AD97-061390F71679}"/>
              </a:ext>
            </a:extLst>
          </p:cNvPr>
          <p:cNvSpPr txBox="1">
            <a:spLocks noGrp="1"/>
          </p:cNvSpPr>
          <p:nvPr/>
        </p:nvSpPr>
        <p:spPr>
          <a:xfrm>
            <a:off x="1" y="1746933"/>
            <a:ext cx="12191999" cy="635187"/>
          </a:xfrm>
          <a:prstGeom prst="rect">
            <a:avLst/>
          </a:prstGeom>
          <a:solidFill>
            <a:srgbClr val="1E4E7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</a:pPr>
            <a:r>
              <a:rPr lang="es-CL" sz="3600">
                <a:solidFill>
                  <a:schemeClr val="lt1"/>
                </a:solidFill>
              </a:rPr>
              <a:t>Diagramas de Flujo </a:t>
            </a:r>
            <a:endParaRPr lang="es-CL" sz="3600" dirty="0">
              <a:solidFill>
                <a:schemeClr val="lt1"/>
              </a:solidFill>
            </a:endParaRP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56D6BD4F-ACF8-4107-A193-6BA72703117C}"/>
              </a:ext>
            </a:extLst>
          </p:cNvPr>
          <p:cNvSpPr txBox="1"/>
          <p:nvPr/>
        </p:nvSpPr>
        <p:spPr>
          <a:xfrm>
            <a:off x="657227" y="2976900"/>
            <a:ext cx="11534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CL" dirty="0"/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B153C88B-1539-4523-8213-25D4DA2C1C16}"/>
              </a:ext>
            </a:extLst>
          </p:cNvPr>
          <p:cNvSpPr txBox="1"/>
          <p:nvPr/>
        </p:nvSpPr>
        <p:spPr>
          <a:xfrm>
            <a:off x="749589" y="2572544"/>
            <a:ext cx="102108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dirty="0"/>
              <a:t>Cómo Hacer un Diagrama de Flujo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s-MX" dirty="0"/>
              <a:t>Normalmente para realizar un diagrama de flujo primero se hace el algoritmo.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s-MX" dirty="0"/>
              <a:t>Un ejemplo para cocinar un huevo ya sea frito o hervido sería:</a:t>
            </a:r>
          </a:p>
          <a:p>
            <a:pPr marL="1257300" lvl="2" indent="-342900">
              <a:buFont typeface="+mj-lt"/>
              <a:buAutoNum type="arabicPeriod"/>
            </a:pPr>
            <a:r>
              <a:rPr lang="es-MX" dirty="0"/>
              <a:t>¿Se quiere el huevo frito?</a:t>
            </a:r>
          </a:p>
          <a:p>
            <a:pPr marL="1257300" lvl="2" indent="-342900">
              <a:buFont typeface="+mj-lt"/>
              <a:buAutoNum type="arabicPeriod"/>
            </a:pPr>
            <a:r>
              <a:rPr lang="es-MX" dirty="0"/>
              <a:t>Si la respuesta es si, se fríe; si la respuesta es no se hace pochado.</a:t>
            </a:r>
          </a:p>
          <a:p>
            <a:pPr marL="1257300" lvl="2" indent="-342900">
              <a:buFont typeface="+mj-lt"/>
              <a:buAutoNum type="arabicPeriod"/>
            </a:pPr>
            <a:r>
              <a:rPr lang="es-MX" dirty="0"/>
              <a:t>Una vez cocinado viene la pregunta ¿quiere sal en el huevo?</a:t>
            </a:r>
          </a:p>
          <a:p>
            <a:pPr marL="1257300" lvl="2" indent="-342900">
              <a:buFont typeface="+mj-lt"/>
              <a:buAutoNum type="arabicPeriod"/>
            </a:pPr>
            <a:r>
              <a:rPr lang="es-MX" dirty="0"/>
              <a:t>Si la respuesta es no, se sirve el huevo en el Plato, si la respuesta es si, se le hecha sal y después se sirve en el plato.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s-MX" dirty="0"/>
              <a:t>Se aprecia que los pasos no pueden cambiar su posición.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es-MX" dirty="0"/>
              <a:t>No tiene sentido freír el huevo después de que fue hervido o viceversa.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es-MX" dirty="0"/>
              <a:t>Es importante que los pasos sigan una secuencia lógica y ordenada.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dirty="0"/>
              <a:t>Conocido el algoritmo, o los pasos a seguir se puede confeccionar el Diagrama de Flujo.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DB11BA31-48AF-40B0-BE30-E4CEDB8B0112}"/>
              </a:ext>
            </a:extLst>
          </p:cNvPr>
          <p:cNvSpPr txBox="1"/>
          <p:nvPr/>
        </p:nvSpPr>
        <p:spPr>
          <a:xfrm>
            <a:off x="2239861" y="6316910"/>
            <a:ext cx="65182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Ref. https://www.areatecnologia.com/diagramas-de-flujo.htm </a:t>
            </a:r>
          </a:p>
        </p:txBody>
      </p:sp>
      <p:pic>
        <p:nvPicPr>
          <p:cNvPr id="11" name="Imagen 10">
            <a:extLst>
              <a:ext uri="{FF2B5EF4-FFF2-40B4-BE49-F238E27FC236}">
                <a16:creationId xmlns:a16="http://schemas.microsoft.com/office/drawing/2014/main" id="{9A16CC1A-C78C-49F8-89BD-7C7AF47BB2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77728" y="2444701"/>
            <a:ext cx="3014272" cy="3566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05173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56 0.05509 L -0.4013 -0.02778 " pathEditMode="relative" rAng="0" ptsTypes="AA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987" y="-4144"/>
                                    </p:animMotion>
                                  </p:childTnLst>
                                </p:cTn>
                              </p:par>
                              <p:par>
                                <p:cTn id="54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5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2760B354-2648-4E48-B95D-B54F6955B5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226" y="0"/>
            <a:ext cx="2101174" cy="1516101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91014065-248E-4C5D-A8D0-5855211C015F}"/>
              </a:ext>
            </a:extLst>
          </p:cNvPr>
          <p:cNvSpPr txBox="1"/>
          <p:nvPr/>
        </p:nvSpPr>
        <p:spPr>
          <a:xfrm>
            <a:off x="100925" y="1285268"/>
            <a:ext cx="411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/>
              <a:t>CATEDRA DE MODELAMIENTO DE SISTEMAS</a:t>
            </a:r>
          </a:p>
          <a:p>
            <a:r>
              <a:rPr lang="es-CL" sz="1200" dirty="0"/>
              <a:t>FACULTAD  DE  CS BASICAS Y APLICADAS</a:t>
            </a:r>
          </a:p>
        </p:txBody>
      </p:sp>
      <p:sp>
        <p:nvSpPr>
          <p:cNvPr id="7" name="Google Shape;101;p15">
            <a:extLst>
              <a:ext uri="{FF2B5EF4-FFF2-40B4-BE49-F238E27FC236}">
                <a16:creationId xmlns:a16="http://schemas.microsoft.com/office/drawing/2014/main" id="{3FEC38F5-59B3-4C14-AD97-061390F71679}"/>
              </a:ext>
            </a:extLst>
          </p:cNvPr>
          <p:cNvSpPr txBox="1">
            <a:spLocks noGrp="1"/>
          </p:cNvSpPr>
          <p:nvPr/>
        </p:nvSpPr>
        <p:spPr>
          <a:xfrm>
            <a:off x="1" y="1746933"/>
            <a:ext cx="12191999" cy="635187"/>
          </a:xfrm>
          <a:prstGeom prst="rect">
            <a:avLst/>
          </a:prstGeom>
          <a:solidFill>
            <a:srgbClr val="1E4E7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</a:pPr>
            <a:r>
              <a:rPr lang="es-CL" sz="3600">
                <a:solidFill>
                  <a:schemeClr val="lt1"/>
                </a:solidFill>
              </a:rPr>
              <a:t>Diagramas de Flujo </a:t>
            </a:r>
            <a:endParaRPr lang="es-CL" sz="3600" dirty="0">
              <a:solidFill>
                <a:schemeClr val="lt1"/>
              </a:solidFill>
            </a:endParaRP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56D6BD4F-ACF8-4107-A193-6BA72703117C}"/>
              </a:ext>
            </a:extLst>
          </p:cNvPr>
          <p:cNvSpPr txBox="1"/>
          <p:nvPr/>
        </p:nvSpPr>
        <p:spPr>
          <a:xfrm>
            <a:off x="657227" y="2976900"/>
            <a:ext cx="11534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CL" dirty="0"/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B153C88B-1539-4523-8213-25D4DA2C1C16}"/>
              </a:ext>
            </a:extLst>
          </p:cNvPr>
          <p:cNvSpPr txBox="1"/>
          <p:nvPr/>
        </p:nvSpPr>
        <p:spPr>
          <a:xfrm>
            <a:off x="657226" y="2572544"/>
            <a:ext cx="6371647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dirty="0"/>
              <a:t>Si se tiene experiencia, se puede prescindir del algoritmo escrito pero siempre habrá que tenerlo en mente para hacer el diagrama de flujo sin equivocarse.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s-MX" dirty="0"/>
              <a:t>Otro ejemplo: La evaluación de una lampara que no está funcionando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DB11BA31-48AF-40B0-BE30-E4CEDB8B0112}"/>
              </a:ext>
            </a:extLst>
          </p:cNvPr>
          <p:cNvSpPr txBox="1"/>
          <p:nvPr/>
        </p:nvSpPr>
        <p:spPr>
          <a:xfrm>
            <a:off x="2239861" y="6316910"/>
            <a:ext cx="65182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Ref. https://www.areatecnologia.com/diagramas-de-flujo.htm </a:t>
            </a:r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4EBDA78C-BA3E-4913-BDF0-181403AB86A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20363" y="2572544"/>
            <a:ext cx="2525280" cy="34007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55179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5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2760B354-2648-4E48-B95D-B54F6955B5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226" y="0"/>
            <a:ext cx="2101174" cy="1516101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91014065-248E-4C5D-A8D0-5855211C015F}"/>
              </a:ext>
            </a:extLst>
          </p:cNvPr>
          <p:cNvSpPr txBox="1"/>
          <p:nvPr/>
        </p:nvSpPr>
        <p:spPr>
          <a:xfrm>
            <a:off x="100925" y="1285268"/>
            <a:ext cx="411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/>
              <a:t>CATEDRA DE MODELAMIENTO DE SISTEMAS</a:t>
            </a:r>
          </a:p>
          <a:p>
            <a:r>
              <a:rPr lang="es-CL" sz="1200" dirty="0"/>
              <a:t>FACULTAD  DE  CS BASICAS Y APLICADAS</a:t>
            </a:r>
          </a:p>
        </p:txBody>
      </p:sp>
      <p:sp>
        <p:nvSpPr>
          <p:cNvPr id="7" name="Google Shape;101;p15">
            <a:extLst>
              <a:ext uri="{FF2B5EF4-FFF2-40B4-BE49-F238E27FC236}">
                <a16:creationId xmlns:a16="http://schemas.microsoft.com/office/drawing/2014/main" id="{3FEC38F5-59B3-4C14-AD97-061390F71679}"/>
              </a:ext>
            </a:extLst>
          </p:cNvPr>
          <p:cNvSpPr txBox="1">
            <a:spLocks noGrp="1"/>
          </p:cNvSpPr>
          <p:nvPr/>
        </p:nvSpPr>
        <p:spPr>
          <a:xfrm>
            <a:off x="1" y="1746933"/>
            <a:ext cx="12191999" cy="635187"/>
          </a:xfrm>
          <a:prstGeom prst="rect">
            <a:avLst/>
          </a:prstGeom>
          <a:solidFill>
            <a:srgbClr val="1E4E7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</a:pPr>
            <a:r>
              <a:rPr lang="es-MX" sz="3600" dirty="0">
                <a:solidFill>
                  <a:schemeClr val="lt1"/>
                </a:solidFill>
              </a:rPr>
              <a:t>¿Para Qué se utilizan los Diagramas de Flujo?</a:t>
            </a:r>
            <a:endParaRPr lang="es-CL" sz="3600" dirty="0">
              <a:solidFill>
                <a:schemeClr val="lt1"/>
              </a:solidFill>
            </a:endParaRP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56D6BD4F-ACF8-4107-A193-6BA72703117C}"/>
              </a:ext>
            </a:extLst>
          </p:cNvPr>
          <p:cNvSpPr txBox="1"/>
          <p:nvPr/>
        </p:nvSpPr>
        <p:spPr>
          <a:xfrm>
            <a:off x="260064" y="2570536"/>
            <a:ext cx="1153477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dirty="0"/>
              <a:t>Para confeccionar un programa de modelamiento, para programar un sistema de información, para analizar las acciones que debe realizar un robot y en los procesos industriales, por mencionar algunos.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dirty="0"/>
              <a:t>Un diagrama de flujo es útil cada vez que se requiera evaluar una organización antes de ejecutarla.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s-MX" dirty="0"/>
              <a:t>Cuando se quiere realizar un programa informático es imprescindible primero realizar el diagrama de flujo, independientemente del lenguaje de programación que se vaya a utilizar.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s-MX" dirty="0"/>
              <a:t>Una vez confeccionado el diagrama de flujo solo hay que transformarlo al lenguaje en que realizarán dichas tareas.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s-CL" dirty="0"/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DB11BA31-48AF-40B0-BE30-E4CEDB8B0112}"/>
              </a:ext>
            </a:extLst>
          </p:cNvPr>
          <p:cNvSpPr txBox="1"/>
          <p:nvPr/>
        </p:nvSpPr>
        <p:spPr>
          <a:xfrm>
            <a:off x="2239861" y="6316910"/>
            <a:ext cx="65182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Ref. https://www.areatecnologia.com/diagramas-de-flujo.htm </a:t>
            </a:r>
          </a:p>
        </p:txBody>
      </p:sp>
    </p:spTree>
    <p:extLst>
      <p:ext uri="{BB962C8B-B14F-4D97-AF65-F5344CB8AC3E}">
        <p14:creationId xmlns:p14="http://schemas.microsoft.com/office/powerpoint/2010/main" val="40633176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2760B354-2648-4E48-B95D-B54F6955B5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226" y="0"/>
            <a:ext cx="2101174" cy="1516101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91014065-248E-4C5D-A8D0-5855211C015F}"/>
              </a:ext>
            </a:extLst>
          </p:cNvPr>
          <p:cNvSpPr txBox="1"/>
          <p:nvPr/>
        </p:nvSpPr>
        <p:spPr>
          <a:xfrm>
            <a:off x="100925" y="1285268"/>
            <a:ext cx="411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/>
              <a:t>CATEDRA DE MODELAMIENTO DE SISTEMAS</a:t>
            </a:r>
          </a:p>
          <a:p>
            <a:r>
              <a:rPr lang="es-CL" sz="1200" dirty="0"/>
              <a:t>FACULTAD  DE  CS BASICAS Y APLICADAS</a:t>
            </a:r>
          </a:p>
        </p:txBody>
      </p:sp>
      <p:sp>
        <p:nvSpPr>
          <p:cNvPr id="7" name="Google Shape;101;p15">
            <a:extLst>
              <a:ext uri="{FF2B5EF4-FFF2-40B4-BE49-F238E27FC236}">
                <a16:creationId xmlns:a16="http://schemas.microsoft.com/office/drawing/2014/main" id="{3FEC38F5-59B3-4C14-AD97-061390F71679}"/>
              </a:ext>
            </a:extLst>
          </p:cNvPr>
          <p:cNvSpPr txBox="1">
            <a:spLocks noGrp="1"/>
          </p:cNvSpPr>
          <p:nvPr/>
        </p:nvSpPr>
        <p:spPr>
          <a:xfrm>
            <a:off x="1" y="1746933"/>
            <a:ext cx="12191999" cy="635187"/>
          </a:xfrm>
          <a:prstGeom prst="rect">
            <a:avLst/>
          </a:prstGeom>
          <a:solidFill>
            <a:srgbClr val="1E4E7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</a:pPr>
            <a:r>
              <a:rPr lang="es-MX" sz="3600" dirty="0">
                <a:solidFill>
                  <a:schemeClr val="lt1"/>
                </a:solidFill>
              </a:rPr>
              <a:t>Reglas y Símbolos Para la Construcción de un Diagrama de Flujo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56D6BD4F-ACF8-4107-A193-6BA72703117C}"/>
              </a:ext>
            </a:extLst>
          </p:cNvPr>
          <p:cNvSpPr txBox="1"/>
          <p:nvPr/>
        </p:nvSpPr>
        <p:spPr>
          <a:xfrm>
            <a:off x="260064" y="2570536"/>
            <a:ext cx="1153477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dirty="0"/>
              <a:t>Todos los símbolos deben estar conectados.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dirty="0"/>
              <a:t>A un símbolo de proceso pueden llegarle varias líneas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dirty="0"/>
              <a:t>A un símbolo de decisión pueden llegarle varias líneas, pero sólo saldrán dos (Si o No, Verdadero o Falso).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dirty="0"/>
              <a:t>A un símbolo de inicio nunca le llegan líneas.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dirty="0"/>
              <a:t>De un símbolo de fin no parte ninguna línea, pero pueden llegarle muchas líneas.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s-CL" dirty="0"/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DB11BA31-48AF-40B0-BE30-E4CEDB8B0112}"/>
              </a:ext>
            </a:extLst>
          </p:cNvPr>
          <p:cNvSpPr txBox="1"/>
          <p:nvPr/>
        </p:nvSpPr>
        <p:spPr>
          <a:xfrm>
            <a:off x="2239861" y="6316910"/>
            <a:ext cx="65182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Ref. https://www.areatecnologia.com/diagramas-de-flujo.htm </a:t>
            </a:r>
          </a:p>
        </p:txBody>
      </p:sp>
    </p:spTree>
    <p:extLst>
      <p:ext uri="{BB962C8B-B14F-4D97-AF65-F5344CB8AC3E}">
        <p14:creationId xmlns:p14="http://schemas.microsoft.com/office/powerpoint/2010/main" val="30578553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2760B354-2648-4E48-B95D-B54F6955B5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226" y="0"/>
            <a:ext cx="2101174" cy="1516101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91014065-248E-4C5D-A8D0-5855211C015F}"/>
              </a:ext>
            </a:extLst>
          </p:cNvPr>
          <p:cNvSpPr txBox="1"/>
          <p:nvPr/>
        </p:nvSpPr>
        <p:spPr>
          <a:xfrm>
            <a:off x="100925" y="1285268"/>
            <a:ext cx="411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/>
              <a:t>CATEDRA DE MODELAMIENTO DE SISTEMAS</a:t>
            </a:r>
          </a:p>
          <a:p>
            <a:r>
              <a:rPr lang="es-CL" sz="1200" dirty="0"/>
              <a:t>FACULTAD  DE  CS BASICAS Y APLICADAS</a:t>
            </a:r>
          </a:p>
        </p:txBody>
      </p:sp>
      <p:sp>
        <p:nvSpPr>
          <p:cNvPr id="7" name="Google Shape;101;p15">
            <a:extLst>
              <a:ext uri="{FF2B5EF4-FFF2-40B4-BE49-F238E27FC236}">
                <a16:creationId xmlns:a16="http://schemas.microsoft.com/office/drawing/2014/main" id="{3FEC38F5-59B3-4C14-AD97-061390F71679}"/>
              </a:ext>
            </a:extLst>
          </p:cNvPr>
          <p:cNvSpPr txBox="1">
            <a:spLocks noGrp="1"/>
          </p:cNvSpPr>
          <p:nvPr/>
        </p:nvSpPr>
        <p:spPr>
          <a:xfrm>
            <a:off x="1" y="1746933"/>
            <a:ext cx="12191999" cy="635187"/>
          </a:xfrm>
          <a:prstGeom prst="rect">
            <a:avLst/>
          </a:prstGeom>
          <a:solidFill>
            <a:srgbClr val="1E4E7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</a:pPr>
            <a:r>
              <a:rPr lang="es-MX" sz="3600" dirty="0">
                <a:solidFill>
                  <a:schemeClr val="lt1"/>
                </a:solidFill>
              </a:rPr>
              <a:t>Reglas y Símbolos Para la Construcción de un Diagrama de Flujo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56D6BD4F-ACF8-4107-A193-6BA72703117C}"/>
              </a:ext>
            </a:extLst>
          </p:cNvPr>
          <p:cNvSpPr txBox="1"/>
          <p:nvPr/>
        </p:nvSpPr>
        <p:spPr>
          <a:xfrm>
            <a:off x="260064" y="2570536"/>
            <a:ext cx="11534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dirty="0"/>
              <a:t>Terminología que se usa para confeccionar diagramas de flujo:</a:t>
            </a:r>
            <a:endParaRPr lang="es-CL" dirty="0"/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DB11BA31-48AF-40B0-BE30-E4CEDB8B0112}"/>
              </a:ext>
            </a:extLst>
          </p:cNvPr>
          <p:cNvSpPr txBox="1"/>
          <p:nvPr/>
        </p:nvSpPr>
        <p:spPr>
          <a:xfrm>
            <a:off x="2836877" y="6411197"/>
            <a:ext cx="65182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Ref. https://www.areatecnologia.com/diagramas-de-flujo.htm </a:t>
            </a: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211E1601-AFAD-401A-8F6C-6DC3FCC850A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8274"/>
          <a:stretch/>
        </p:blipFill>
        <p:spPr>
          <a:xfrm>
            <a:off x="657226" y="2939868"/>
            <a:ext cx="4524375" cy="3267610"/>
          </a:xfrm>
          <a:prstGeom prst="rect">
            <a:avLst/>
          </a:prstGeom>
        </p:spPr>
      </p:pic>
      <p:sp>
        <p:nvSpPr>
          <p:cNvPr id="9" name="CuadroTexto 8">
            <a:extLst>
              <a:ext uri="{FF2B5EF4-FFF2-40B4-BE49-F238E27FC236}">
                <a16:creationId xmlns:a16="http://schemas.microsoft.com/office/drawing/2014/main" id="{983687BC-F9E4-4654-9A57-D658020DE30F}"/>
              </a:ext>
            </a:extLst>
          </p:cNvPr>
          <p:cNvSpPr txBox="1"/>
          <p:nvPr/>
        </p:nvSpPr>
        <p:spPr>
          <a:xfrm>
            <a:off x="5551055" y="3659870"/>
            <a:ext cx="6188362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dirty="0"/>
              <a:t>El Símbolo de decisión puede tomar los valores de salida </a:t>
            </a:r>
            <a:r>
              <a:rPr lang="es-MX" b="1" dirty="0"/>
              <a:t>SI</a:t>
            </a:r>
            <a:r>
              <a:rPr lang="es-MX" dirty="0"/>
              <a:t> o </a:t>
            </a:r>
            <a:r>
              <a:rPr lang="es-MX" b="1" dirty="0"/>
              <a:t>NO</a:t>
            </a:r>
            <a:r>
              <a:rPr lang="es-MX" dirty="0"/>
              <a:t> o también </a:t>
            </a:r>
            <a:r>
              <a:rPr lang="es-MX" b="1" dirty="0"/>
              <a:t>VERDADERO</a:t>
            </a:r>
            <a:r>
              <a:rPr lang="es-MX" dirty="0"/>
              <a:t> o </a:t>
            </a:r>
            <a:r>
              <a:rPr lang="es-MX" b="1" dirty="0"/>
              <a:t>FALSO</a:t>
            </a:r>
            <a:r>
              <a:rPr lang="es-MX" dirty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dirty="0"/>
              <a:t>El símbolo de Inicio o Final del Diagrama puedes ser un cuadrado con los bordes redondeados o una elipse.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dirty="0"/>
              <a:t>Se pueden utilizar colores para lo símbolos.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2877915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2760B354-2648-4E48-B95D-B54F6955B5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226" y="0"/>
            <a:ext cx="2101174" cy="1516101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91014065-248E-4C5D-A8D0-5855211C015F}"/>
              </a:ext>
            </a:extLst>
          </p:cNvPr>
          <p:cNvSpPr txBox="1"/>
          <p:nvPr/>
        </p:nvSpPr>
        <p:spPr>
          <a:xfrm>
            <a:off x="100925" y="1285268"/>
            <a:ext cx="411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/>
              <a:t>CATEDRA DE MODELAMIENTO DE SISTEMAS</a:t>
            </a:r>
          </a:p>
          <a:p>
            <a:r>
              <a:rPr lang="es-CL" sz="1200" dirty="0"/>
              <a:t>FACULTAD  DE  CS BASICAS Y APLICADAS</a:t>
            </a:r>
          </a:p>
        </p:txBody>
      </p:sp>
      <p:sp>
        <p:nvSpPr>
          <p:cNvPr id="7" name="Google Shape;101;p15">
            <a:extLst>
              <a:ext uri="{FF2B5EF4-FFF2-40B4-BE49-F238E27FC236}">
                <a16:creationId xmlns:a16="http://schemas.microsoft.com/office/drawing/2014/main" id="{3FEC38F5-59B3-4C14-AD97-061390F71679}"/>
              </a:ext>
            </a:extLst>
          </p:cNvPr>
          <p:cNvSpPr txBox="1">
            <a:spLocks noGrp="1"/>
          </p:cNvSpPr>
          <p:nvPr/>
        </p:nvSpPr>
        <p:spPr>
          <a:xfrm>
            <a:off x="1" y="1746933"/>
            <a:ext cx="12191999" cy="635187"/>
          </a:xfrm>
          <a:prstGeom prst="rect">
            <a:avLst/>
          </a:prstGeom>
          <a:solidFill>
            <a:srgbClr val="1E4E7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</a:pPr>
            <a:r>
              <a:rPr lang="es-MX" sz="3600" dirty="0">
                <a:solidFill>
                  <a:schemeClr val="lt1"/>
                </a:solidFill>
              </a:rPr>
              <a:t>Ejemplos de un Diagrama de Flujo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56D6BD4F-ACF8-4107-A193-6BA72703117C}"/>
              </a:ext>
            </a:extLst>
          </p:cNvPr>
          <p:cNvSpPr txBox="1"/>
          <p:nvPr/>
        </p:nvSpPr>
        <p:spPr>
          <a:xfrm>
            <a:off x="260064" y="2570536"/>
            <a:ext cx="115347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dirty="0"/>
              <a:t>Se quiere realizar un programa que sume dos número y muestre el resultado en pantalla.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s-MX" dirty="0"/>
              <a:t>Solución del ejemplo:</a:t>
            </a:r>
            <a:endParaRPr lang="es-CL" dirty="0"/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DB11BA31-48AF-40B0-BE30-E4CEDB8B0112}"/>
              </a:ext>
            </a:extLst>
          </p:cNvPr>
          <p:cNvSpPr txBox="1"/>
          <p:nvPr/>
        </p:nvSpPr>
        <p:spPr>
          <a:xfrm>
            <a:off x="2836877" y="6411197"/>
            <a:ext cx="65182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Ref. https://www.areatecnologia.com/diagramas-de-flujo.htm </a:t>
            </a: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2D5F30E6-6AF5-4C9F-852C-B9A47F179DE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10464" y="3429000"/>
            <a:ext cx="1579892" cy="2336223"/>
          </a:xfrm>
          <a:prstGeom prst="rect">
            <a:avLst/>
          </a:prstGeom>
        </p:spPr>
      </p:pic>
      <p:sp>
        <p:nvSpPr>
          <p:cNvPr id="11" name="CuadroTexto 10">
            <a:extLst>
              <a:ext uri="{FF2B5EF4-FFF2-40B4-BE49-F238E27FC236}">
                <a16:creationId xmlns:a16="http://schemas.microsoft.com/office/drawing/2014/main" id="{6F15404D-0865-471D-8659-7370600FD600}"/>
              </a:ext>
            </a:extLst>
          </p:cNvPr>
          <p:cNvSpPr txBox="1"/>
          <p:nvPr/>
        </p:nvSpPr>
        <p:spPr>
          <a:xfrm>
            <a:off x="260063" y="6134198"/>
            <a:ext cx="10654121" cy="64633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dirty="0"/>
              <a:t>El símbolo de resultado es un símbolo usado en los diagramas para soluciones con el ordenador.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dirty="0"/>
              <a:t>Es el símbolo de salida del resultado por la pantalla del ordenador. (es como una boleta de caja registradora)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1665553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0833E-6 -3.7037E-7 L 0.0026 -0.10718 " pathEditMode="relative" rAng="0" ptsTypes="AA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0" y="-5370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250000" y="2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2760B354-2648-4E48-B95D-B54F6955B5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226" y="0"/>
            <a:ext cx="2101174" cy="1516101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91014065-248E-4C5D-A8D0-5855211C015F}"/>
              </a:ext>
            </a:extLst>
          </p:cNvPr>
          <p:cNvSpPr txBox="1"/>
          <p:nvPr/>
        </p:nvSpPr>
        <p:spPr>
          <a:xfrm>
            <a:off x="100925" y="1285268"/>
            <a:ext cx="411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/>
              <a:t>CATEDRA DE MODELAMIENTO DE SISTEMAS</a:t>
            </a:r>
          </a:p>
          <a:p>
            <a:r>
              <a:rPr lang="es-CL" sz="1200" dirty="0"/>
              <a:t>FACULTAD  DE  CS BASICAS Y APLICADAS</a:t>
            </a:r>
          </a:p>
        </p:txBody>
      </p:sp>
      <p:sp>
        <p:nvSpPr>
          <p:cNvPr id="7" name="Google Shape;101;p15">
            <a:extLst>
              <a:ext uri="{FF2B5EF4-FFF2-40B4-BE49-F238E27FC236}">
                <a16:creationId xmlns:a16="http://schemas.microsoft.com/office/drawing/2014/main" id="{3FEC38F5-59B3-4C14-AD97-061390F71679}"/>
              </a:ext>
            </a:extLst>
          </p:cNvPr>
          <p:cNvSpPr txBox="1">
            <a:spLocks noGrp="1"/>
          </p:cNvSpPr>
          <p:nvPr/>
        </p:nvSpPr>
        <p:spPr>
          <a:xfrm>
            <a:off x="1" y="1746933"/>
            <a:ext cx="12191999" cy="635187"/>
          </a:xfrm>
          <a:prstGeom prst="rect">
            <a:avLst/>
          </a:prstGeom>
          <a:solidFill>
            <a:srgbClr val="1E4E7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</a:pPr>
            <a:r>
              <a:rPr lang="es-MX" sz="3600" dirty="0">
                <a:solidFill>
                  <a:schemeClr val="lt1"/>
                </a:solidFill>
              </a:rPr>
              <a:t>Ejemplos de un Diagrama de Flujo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56D6BD4F-ACF8-4107-A193-6BA72703117C}"/>
              </a:ext>
            </a:extLst>
          </p:cNvPr>
          <p:cNvSpPr txBox="1"/>
          <p:nvPr/>
        </p:nvSpPr>
        <p:spPr>
          <a:xfrm>
            <a:off x="260064" y="2570536"/>
            <a:ext cx="11534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dirty="0"/>
              <a:t>Obtener el resultado del área de un triángulo en pantalla.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DB11BA31-48AF-40B0-BE30-E4CEDB8B0112}"/>
              </a:ext>
            </a:extLst>
          </p:cNvPr>
          <p:cNvSpPr txBox="1"/>
          <p:nvPr/>
        </p:nvSpPr>
        <p:spPr>
          <a:xfrm>
            <a:off x="2836877" y="6411197"/>
            <a:ext cx="65182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Ref. https://www.areatecnologia.com/diagramas-de-flujo.htm </a:t>
            </a: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6F15404D-0865-471D-8659-7370600FD600}"/>
              </a:ext>
            </a:extLst>
          </p:cNvPr>
          <p:cNvSpPr txBox="1"/>
          <p:nvPr/>
        </p:nvSpPr>
        <p:spPr>
          <a:xfrm>
            <a:off x="260064" y="5695271"/>
            <a:ext cx="10654121" cy="64633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dirty="0"/>
              <a:t>Se aprecia que pese a que no se han puesto las operaciones dentro de los símbolos, con el formato de los símbolo se entiende.</a:t>
            </a:r>
            <a:endParaRPr lang="es-CL" dirty="0"/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42AD47C9-5F02-42A4-99D3-76272481E51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13018"/>
          <a:stretch/>
        </p:blipFill>
        <p:spPr>
          <a:xfrm>
            <a:off x="2239108" y="3119920"/>
            <a:ext cx="5967046" cy="25057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74922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2760B354-2648-4E48-B95D-B54F6955B5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226" y="0"/>
            <a:ext cx="2101174" cy="1516101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91014065-248E-4C5D-A8D0-5855211C015F}"/>
              </a:ext>
            </a:extLst>
          </p:cNvPr>
          <p:cNvSpPr txBox="1"/>
          <p:nvPr/>
        </p:nvSpPr>
        <p:spPr>
          <a:xfrm>
            <a:off x="100925" y="1285268"/>
            <a:ext cx="411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/>
              <a:t>CATEDRA DE MODELAMIENTO DE SISTEMAS</a:t>
            </a:r>
          </a:p>
          <a:p>
            <a:r>
              <a:rPr lang="es-CL" sz="1200" dirty="0"/>
              <a:t>FACULTAD  DE  CS BASICAS Y APLICADAS</a:t>
            </a:r>
          </a:p>
        </p:txBody>
      </p:sp>
      <p:sp>
        <p:nvSpPr>
          <p:cNvPr id="7" name="Google Shape;101;p15">
            <a:extLst>
              <a:ext uri="{FF2B5EF4-FFF2-40B4-BE49-F238E27FC236}">
                <a16:creationId xmlns:a16="http://schemas.microsoft.com/office/drawing/2014/main" id="{3FEC38F5-59B3-4C14-AD97-061390F71679}"/>
              </a:ext>
            </a:extLst>
          </p:cNvPr>
          <p:cNvSpPr txBox="1">
            <a:spLocks noGrp="1"/>
          </p:cNvSpPr>
          <p:nvPr/>
        </p:nvSpPr>
        <p:spPr>
          <a:xfrm>
            <a:off x="1" y="1746933"/>
            <a:ext cx="12191999" cy="635187"/>
          </a:xfrm>
          <a:prstGeom prst="rect">
            <a:avLst/>
          </a:prstGeom>
          <a:solidFill>
            <a:srgbClr val="1E4E7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</a:pPr>
            <a:r>
              <a:rPr lang="es-MX" sz="3600" dirty="0">
                <a:solidFill>
                  <a:schemeClr val="lt1"/>
                </a:solidFill>
              </a:rPr>
              <a:t>Ejemplos de un Diagrama de Flujo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56D6BD4F-ACF8-4107-A193-6BA72703117C}"/>
              </a:ext>
            </a:extLst>
          </p:cNvPr>
          <p:cNvSpPr txBox="1"/>
          <p:nvPr/>
        </p:nvSpPr>
        <p:spPr>
          <a:xfrm>
            <a:off x="260064" y="2570536"/>
            <a:ext cx="115347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dirty="0"/>
              <a:t>Ejemplo usando el símbolo de tomar un decisión, confeccionar un diagrama que permita indicar si un número es par o es impar: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DB11BA31-48AF-40B0-BE30-E4CEDB8B0112}"/>
              </a:ext>
            </a:extLst>
          </p:cNvPr>
          <p:cNvSpPr txBox="1"/>
          <p:nvPr/>
        </p:nvSpPr>
        <p:spPr>
          <a:xfrm>
            <a:off x="2836877" y="6411197"/>
            <a:ext cx="65182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Ref. https://www.areatecnologia.com/diagramas-de-flujo.htm </a:t>
            </a: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6F15404D-0865-471D-8659-7370600FD600}"/>
              </a:ext>
            </a:extLst>
          </p:cNvPr>
          <p:cNvSpPr txBox="1"/>
          <p:nvPr/>
        </p:nvSpPr>
        <p:spPr>
          <a:xfrm>
            <a:off x="5113563" y="3112206"/>
            <a:ext cx="6529754" cy="313932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dirty="0"/>
              <a:t>La palabra "mod" significa dividir, por lo tanto "mod 2" es dividir entre 2.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s-MX" dirty="0"/>
              <a:t>Si se divide un número por 2 y su resto es 0, entonces el número es par. En el caso contrario sería impar.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dirty="0"/>
              <a:t>La pregunta o la decisión será: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s-MX" dirty="0"/>
              <a:t>¿Al dividir el número “n” por 2, el resto es 0?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s-MX" dirty="0"/>
              <a:t>Hay 2 posibilidades; </a:t>
            </a:r>
          </a:p>
          <a:p>
            <a:pPr marL="1257300" lvl="2" indent="-342900">
              <a:buFont typeface="+mj-lt"/>
              <a:buAutoNum type="arabicPeriod"/>
            </a:pPr>
            <a:r>
              <a:rPr lang="es-MX" dirty="0"/>
              <a:t>Si lo es, se ve en pantalla "Si es par“</a:t>
            </a:r>
          </a:p>
          <a:p>
            <a:pPr marL="1257300" lvl="2" indent="-342900">
              <a:buFont typeface="+mj-lt"/>
              <a:buAutoNum type="arabicPeriod"/>
            </a:pPr>
            <a:r>
              <a:rPr lang="es-MX" dirty="0"/>
              <a:t>Si no lo es, se ve en pantalla "No es par".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s-MX" dirty="0"/>
              <a:t>Eso es la toma de decisiones.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dirty="0"/>
              <a:t>Término del programa.</a:t>
            </a: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F93640C4-9C55-4D26-AC3B-1F7EB9882F2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7813" y="3216867"/>
            <a:ext cx="3254231" cy="35832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27615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2760B354-2648-4E48-B95D-B54F6955B5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226" y="0"/>
            <a:ext cx="2101174" cy="1516101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91014065-248E-4C5D-A8D0-5855211C015F}"/>
              </a:ext>
            </a:extLst>
          </p:cNvPr>
          <p:cNvSpPr txBox="1"/>
          <p:nvPr/>
        </p:nvSpPr>
        <p:spPr>
          <a:xfrm>
            <a:off x="100925" y="1285268"/>
            <a:ext cx="411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/>
              <a:t>CATEDRA DE MODELAMIENTO DE SISTEMAS</a:t>
            </a:r>
          </a:p>
          <a:p>
            <a:r>
              <a:rPr lang="es-CL" sz="1200" dirty="0"/>
              <a:t>FACULTAD  DE  CS BASICAS Y APLICADAS</a:t>
            </a:r>
          </a:p>
        </p:txBody>
      </p:sp>
      <p:sp>
        <p:nvSpPr>
          <p:cNvPr id="7" name="Google Shape;101;p15">
            <a:extLst>
              <a:ext uri="{FF2B5EF4-FFF2-40B4-BE49-F238E27FC236}">
                <a16:creationId xmlns:a16="http://schemas.microsoft.com/office/drawing/2014/main" id="{3FEC38F5-59B3-4C14-AD97-061390F71679}"/>
              </a:ext>
            </a:extLst>
          </p:cNvPr>
          <p:cNvSpPr txBox="1">
            <a:spLocks noGrp="1"/>
          </p:cNvSpPr>
          <p:nvPr/>
        </p:nvSpPr>
        <p:spPr>
          <a:xfrm>
            <a:off x="1" y="1746933"/>
            <a:ext cx="12191999" cy="635187"/>
          </a:xfrm>
          <a:prstGeom prst="rect">
            <a:avLst/>
          </a:prstGeom>
          <a:solidFill>
            <a:srgbClr val="1E4E7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</a:pPr>
            <a:r>
              <a:rPr lang="es-MX" sz="3600" dirty="0">
                <a:solidFill>
                  <a:schemeClr val="lt1"/>
                </a:solidFill>
              </a:rPr>
              <a:t>Ejercicios de estudio de Diagramas de Flujo</a:t>
            </a: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1D8AE549-C1D3-40F2-911C-D0DF19361C0F}"/>
              </a:ext>
            </a:extLst>
          </p:cNvPr>
          <p:cNvSpPr txBox="1"/>
          <p:nvPr/>
        </p:nvSpPr>
        <p:spPr>
          <a:xfrm>
            <a:off x="1254369" y="3105835"/>
            <a:ext cx="88392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L" dirty="0">
                <a:hlinkClick r:id="rId3"/>
              </a:rPr>
              <a:t>https://www.areatecnologia.com/informatica/ejemplos-de-diagramas-de-flujo.html</a:t>
            </a:r>
            <a:r>
              <a:rPr lang="es-CL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5531729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2760B354-2648-4E48-B95D-B54F6955B5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226" y="0"/>
            <a:ext cx="2101174" cy="1516101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91014065-248E-4C5D-A8D0-5855211C015F}"/>
              </a:ext>
            </a:extLst>
          </p:cNvPr>
          <p:cNvSpPr txBox="1"/>
          <p:nvPr/>
        </p:nvSpPr>
        <p:spPr>
          <a:xfrm>
            <a:off x="100925" y="1285268"/>
            <a:ext cx="411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/>
              <a:t>CATEDRA DE MODELAMIENTO DE SISTEMAS</a:t>
            </a:r>
          </a:p>
          <a:p>
            <a:r>
              <a:rPr lang="es-CL" sz="1200" dirty="0"/>
              <a:t>FACULTAD  DE  CS BASICAS Y APLICADAS</a:t>
            </a:r>
          </a:p>
        </p:txBody>
      </p:sp>
      <p:sp>
        <p:nvSpPr>
          <p:cNvPr id="7" name="Google Shape;101;p15">
            <a:extLst>
              <a:ext uri="{FF2B5EF4-FFF2-40B4-BE49-F238E27FC236}">
                <a16:creationId xmlns:a16="http://schemas.microsoft.com/office/drawing/2014/main" id="{3FEC38F5-59B3-4C14-AD97-061390F71679}"/>
              </a:ext>
            </a:extLst>
          </p:cNvPr>
          <p:cNvSpPr txBox="1">
            <a:spLocks noGrp="1"/>
          </p:cNvSpPr>
          <p:nvPr/>
        </p:nvSpPr>
        <p:spPr>
          <a:xfrm>
            <a:off x="1" y="2953564"/>
            <a:ext cx="12191999" cy="1285268"/>
          </a:xfrm>
          <a:prstGeom prst="rect">
            <a:avLst/>
          </a:prstGeom>
          <a:solidFill>
            <a:srgbClr val="1E4E7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</a:pPr>
            <a:r>
              <a:rPr lang="es-MX" sz="3600" dirty="0">
                <a:solidFill>
                  <a:schemeClr val="lt1"/>
                </a:solidFill>
              </a:rPr>
              <a:t>Ejercicios Diagramas de Flujo</a:t>
            </a:r>
          </a:p>
        </p:txBody>
      </p:sp>
      <p:graphicFrame>
        <p:nvGraphicFramePr>
          <p:cNvPr id="2" name="Objeto 1">
            <a:extLst>
              <a:ext uri="{FF2B5EF4-FFF2-40B4-BE49-F238E27FC236}">
                <a16:creationId xmlns:a16="http://schemas.microsoft.com/office/drawing/2014/main" id="{1819E711-9049-C729-8D06-B31144F5CEC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60071991"/>
              </p:ext>
            </p:extLst>
          </p:nvPr>
        </p:nvGraphicFramePr>
        <p:xfrm>
          <a:off x="5525678" y="4540415"/>
          <a:ext cx="914400" cy="792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showAsIcon="1" r:id="rId3" imgW="914282" imgH="792515" progId="Excel.Sheet.12">
                  <p:embed/>
                </p:oleObj>
              </mc:Choice>
              <mc:Fallback>
                <p:oleObj name="Worksheet" showAsIcon="1" r:id="rId3" imgW="914282" imgH="792515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525678" y="4540415"/>
                        <a:ext cx="914400" cy="7921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CuadroTexto 4">
            <a:extLst>
              <a:ext uri="{FF2B5EF4-FFF2-40B4-BE49-F238E27FC236}">
                <a16:creationId xmlns:a16="http://schemas.microsoft.com/office/drawing/2014/main" id="{4CE4F34E-0D7F-D372-7BEF-B00DABD249C1}"/>
              </a:ext>
            </a:extLst>
          </p:cNvPr>
          <p:cNvSpPr txBox="1"/>
          <p:nvPr/>
        </p:nvSpPr>
        <p:spPr>
          <a:xfrm>
            <a:off x="2758400" y="5207986"/>
            <a:ext cx="609442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L" dirty="0">
                <a:hlinkClick r:id="rId5"/>
              </a:rPr>
              <a:t>https://www.youtube.com/watch?v=09ewFuwivXU&amp;t=1405s</a:t>
            </a:r>
            <a:r>
              <a:rPr lang="es-CL" dirty="0"/>
              <a:t> </a:t>
            </a:r>
          </a:p>
          <a:p>
            <a:r>
              <a:rPr lang="es-CL" dirty="0"/>
              <a:t>Vínculo útil para aprendizaje de las funciones lógicas SI en Excel</a:t>
            </a:r>
          </a:p>
        </p:txBody>
      </p:sp>
    </p:spTree>
    <p:extLst>
      <p:ext uri="{BB962C8B-B14F-4D97-AF65-F5344CB8AC3E}">
        <p14:creationId xmlns:p14="http://schemas.microsoft.com/office/powerpoint/2010/main" val="370344836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2760B354-2648-4E48-B95D-B54F6955B5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226" y="0"/>
            <a:ext cx="2101174" cy="1516101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91014065-248E-4C5D-A8D0-5855211C015F}"/>
              </a:ext>
            </a:extLst>
          </p:cNvPr>
          <p:cNvSpPr txBox="1"/>
          <p:nvPr/>
        </p:nvSpPr>
        <p:spPr>
          <a:xfrm>
            <a:off x="100925" y="1285268"/>
            <a:ext cx="411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/>
              <a:t>CATEDRA DE MODELAMIENTO DE SISTEMAS</a:t>
            </a:r>
          </a:p>
          <a:p>
            <a:r>
              <a:rPr lang="es-CL" sz="1200" dirty="0"/>
              <a:t>FACULTAD  DE  CS BASICAS Y APLICADAS</a:t>
            </a:r>
          </a:p>
        </p:txBody>
      </p:sp>
      <p:sp>
        <p:nvSpPr>
          <p:cNvPr id="7" name="Google Shape;101;p15">
            <a:extLst>
              <a:ext uri="{FF2B5EF4-FFF2-40B4-BE49-F238E27FC236}">
                <a16:creationId xmlns:a16="http://schemas.microsoft.com/office/drawing/2014/main" id="{3FEC38F5-59B3-4C14-AD97-061390F71679}"/>
              </a:ext>
            </a:extLst>
          </p:cNvPr>
          <p:cNvSpPr txBox="1">
            <a:spLocks noGrp="1"/>
          </p:cNvSpPr>
          <p:nvPr/>
        </p:nvSpPr>
        <p:spPr>
          <a:xfrm>
            <a:off x="1" y="1746933"/>
            <a:ext cx="12191999" cy="635187"/>
          </a:xfrm>
          <a:prstGeom prst="rect">
            <a:avLst/>
          </a:prstGeom>
          <a:solidFill>
            <a:srgbClr val="1E4E7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</a:pPr>
            <a:r>
              <a:rPr lang="es-MX" sz="3600" dirty="0">
                <a:solidFill>
                  <a:schemeClr val="lt1"/>
                </a:solidFill>
              </a:rPr>
              <a:t>Ejercicios de práctica de Diagramas de Flujo usando Excel</a:t>
            </a:r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id="{877B7E3D-31B1-B9F5-266C-62B0FE533EA5}"/>
              </a:ext>
            </a:extLst>
          </p:cNvPr>
          <p:cNvSpPr txBox="1"/>
          <p:nvPr/>
        </p:nvSpPr>
        <p:spPr>
          <a:xfrm>
            <a:off x="261504" y="2801369"/>
            <a:ext cx="1141168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s-CL" sz="1800" b="0" strike="noStrike" spc="-1" dirty="0">
                <a:latin typeface="Arial"/>
              </a:rPr>
              <a:t>Problema: </a:t>
            </a:r>
            <a:endParaRPr lang="es-CL" sz="1800" b="0" strike="noStrike" spc="-1" dirty="0">
              <a:latin typeface="Times New Roman"/>
            </a:endParaRPr>
          </a:p>
          <a:p>
            <a:pPr lvl="1"/>
            <a:r>
              <a:rPr lang="es-CL" b="0" strike="noStrike" spc="-1" dirty="0">
                <a:latin typeface="Arial"/>
              </a:rPr>
              <a:t>Por la compra de 6 más kilos de papa y 5 o más kilos de cebolla, se hace un descuento de un 30% a la cuenta final. </a:t>
            </a:r>
          </a:p>
          <a:p>
            <a:pPr lvl="1"/>
            <a:r>
              <a:rPr lang="es-CL" b="0" strike="noStrike" spc="-1" dirty="0">
                <a:latin typeface="Arial"/>
              </a:rPr>
              <a:t>Si lleva 4 o más kilos de papas y 2 o más kilos de zanahoria, se hace un descuento de un 10% de la venta final. </a:t>
            </a:r>
          </a:p>
          <a:p>
            <a:pPr lvl="1"/>
            <a:r>
              <a:rPr lang="es-CL" b="0" strike="noStrike" spc="-1" dirty="0">
                <a:latin typeface="Arial"/>
              </a:rPr>
              <a:t>Elabore un algoritmo que entregue la venta final. </a:t>
            </a:r>
          </a:p>
          <a:p>
            <a:pPr marL="285750" lvl="1" indent="-285750">
              <a:buFont typeface="Arial" panose="020B0604020202020204" pitchFamily="34" charset="0"/>
              <a:buChar char="•"/>
            </a:pPr>
            <a:r>
              <a:rPr lang="es-CL" spc="-1" dirty="0">
                <a:latin typeface="Arial"/>
              </a:rPr>
              <a:t>Desarrollo:</a:t>
            </a:r>
          </a:p>
          <a:p>
            <a:pPr marL="742950" lvl="3" indent="-285750">
              <a:buFont typeface="Arial" panose="020B0604020202020204" pitchFamily="34" charset="0"/>
              <a:buChar char="•"/>
            </a:pPr>
            <a:r>
              <a:rPr lang="es-CL" spc="-1" dirty="0">
                <a:latin typeface="Arial"/>
              </a:rPr>
              <a:t>Variables:</a:t>
            </a:r>
          </a:p>
          <a:p>
            <a:pPr marL="0" lvl="2"/>
            <a:r>
              <a:rPr lang="es-CL" spc="-1" dirty="0">
                <a:latin typeface="Arial"/>
              </a:rPr>
              <a:t>	 </a:t>
            </a:r>
          </a:p>
          <a:p>
            <a:pPr marL="457200" lvl="2"/>
            <a:endParaRPr lang="es-CL" spc="-1" dirty="0">
              <a:solidFill>
                <a:srgbClr val="00B0F0"/>
              </a:solidFill>
              <a:latin typeface="Arial"/>
            </a:endParaRPr>
          </a:p>
        </p:txBody>
      </p:sp>
      <p:graphicFrame>
        <p:nvGraphicFramePr>
          <p:cNvPr id="20" name="Tabla 20">
            <a:extLst>
              <a:ext uri="{FF2B5EF4-FFF2-40B4-BE49-F238E27FC236}">
                <a16:creationId xmlns:a16="http://schemas.microsoft.com/office/drawing/2014/main" id="{C691E944-F441-566A-FF79-4AB3BFD84D4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1456191"/>
              </p:ext>
            </p:extLst>
          </p:nvPr>
        </p:nvGraphicFramePr>
        <p:xfrm>
          <a:off x="2032000" y="5115051"/>
          <a:ext cx="8128000" cy="1097280"/>
        </p:xfrm>
        <a:graphic>
          <a:graphicData uri="http://schemas.openxmlformats.org/drawingml/2006/table">
            <a:tbl>
              <a:tblPr firstRow="1" bandRow="1">
                <a:tableStyleId>{6E25E649-3F16-4E02-A733-19D2CDBF48F0}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1228371717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877786424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862174965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94366012"/>
                    </a:ext>
                  </a:extLst>
                </a:gridCol>
              </a:tblGrid>
              <a:tr h="302732">
                <a:tc>
                  <a:txBody>
                    <a:bodyPr/>
                    <a:lstStyle/>
                    <a:p>
                      <a:pPr algn="ctr"/>
                      <a:r>
                        <a:rPr lang="es-CL" dirty="0"/>
                        <a:t>Papas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/>
                        <a:t>Cebollas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/>
                        <a:t>Zanahorias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/>
                        <a:t>Gratificación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97075599"/>
                  </a:ext>
                </a:extLst>
              </a:tr>
              <a:tr h="302732">
                <a:tc>
                  <a:txBody>
                    <a:bodyPr/>
                    <a:lstStyle/>
                    <a:p>
                      <a:pPr algn="ctr"/>
                      <a:r>
                        <a:rPr lang="es-CL" dirty="0"/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/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/>
                        <a:t>x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/>
                        <a:t>30%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29578371"/>
                  </a:ext>
                </a:extLst>
              </a:tr>
              <a:tr h="333856">
                <a:tc>
                  <a:txBody>
                    <a:bodyPr/>
                    <a:lstStyle/>
                    <a:p>
                      <a:pPr algn="ctr"/>
                      <a:r>
                        <a:rPr lang="es-CL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/>
                        <a:t>x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/>
                        <a:t>10%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14727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899215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5" name="Conector recto 64">
            <a:extLst>
              <a:ext uri="{FF2B5EF4-FFF2-40B4-BE49-F238E27FC236}">
                <a16:creationId xmlns:a16="http://schemas.microsoft.com/office/drawing/2014/main" id="{A8BA4D6C-2202-D4D8-072E-1C8C5456F95E}"/>
              </a:ext>
            </a:extLst>
          </p:cNvPr>
          <p:cNvCxnSpPr>
            <a:cxnSpLocks/>
          </p:cNvCxnSpPr>
          <p:nvPr/>
        </p:nvCxnSpPr>
        <p:spPr>
          <a:xfrm>
            <a:off x="8287593" y="5215635"/>
            <a:ext cx="0" cy="825201"/>
          </a:xfrm>
          <a:prstGeom prst="line">
            <a:avLst/>
          </a:prstGeom>
          <a:ln w="3810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8" name="Conector recto 57">
            <a:extLst>
              <a:ext uri="{FF2B5EF4-FFF2-40B4-BE49-F238E27FC236}">
                <a16:creationId xmlns:a16="http://schemas.microsoft.com/office/drawing/2014/main" id="{A0EAC2A6-6BDD-0858-094E-D0034E8ED091}"/>
              </a:ext>
            </a:extLst>
          </p:cNvPr>
          <p:cNvCxnSpPr>
            <a:cxnSpLocks/>
          </p:cNvCxnSpPr>
          <p:nvPr/>
        </p:nvCxnSpPr>
        <p:spPr>
          <a:xfrm>
            <a:off x="3066672" y="4629785"/>
            <a:ext cx="30473" cy="1434819"/>
          </a:xfrm>
          <a:prstGeom prst="line">
            <a:avLst/>
          </a:prstGeom>
          <a:ln w="3810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4" name="Imagen 3">
            <a:extLst>
              <a:ext uri="{FF2B5EF4-FFF2-40B4-BE49-F238E27FC236}">
                <a16:creationId xmlns:a16="http://schemas.microsoft.com/office/drawing/2014/main" id="{2760B354-2648-4E48-B95D-B54F6955B5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226" y="0"/>
            <a:ext cx="2101174" cy="1516101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91014065-248E-4C5D-A8D0-5855211C015F}"/>
              </a:ext>
            </a:extLst>
          </p:cNvPr>
          <p:cNvSpPr txBox="1"/>
          <p:nvPr/>
        </p:nvSpPr>
        <p:spPr>
          <a:xfrm>
            <a:off x="100925" y="1285268"/>
            <a:ext cx="411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/>
              <a:t>CATEDRA DE MODELAMIENTO DE SISTEMAS</a:t>
            </a:r>
          </a:p>
          <a:p>
            <a:r>
              <a:rPr lang="es-CL" sz="1200" dirty="0"/>
              <a:t>FACULTAD  DE  CS BASICAS Y APLICADAS</a:t>
            </a:r>
          </a:p>
        </p:txBody>
      </p:sp>
      <p:sp>
        <p:nvSpPr>
          <p:cNvPr id="7" name="Google Shape;101;p15">
            <a:extLst>
              <a:ext uri="{FF2B5EF4-FFF2-40B4-BE49-F238E27FC236}">
                <a16:creationId xmlns:a16="http://schemas.microsoft.com/office/drawing/2014/main" id="{3FEC38F5-59B3-4C14-AD97-061390F71679}"/>
              </a:ext>
            </a:extLst>
          </p:cNvPr>
          <p:cNvSpPr txBox="1">
            <a:spLocks noGrp="1"/>
          </p:cNvSpPr>
          <p:nvPr/>
        </p:nvSpPr>
        <p:spPr>
          <a:xfrm>
            <a:off x="1" y="1746933"/>
            <a:ext cx="12191999" cy="635187"/>
          </a:xfrm>
          <a:prstGeom prst="rect">
            <a:avLst/>
          </a:prstGeom>
          <a:solidFill>
            <a:srgbClr val="1E4E7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</a:pPr>
            <a:r>
              <a:rPr lang="es-MX" sz="3600" dirty="0">
                <a:solidFill>
                  <a:schemeClr val="lt1"/>
                </a:solidFill>
              </a:rPr>
              <a:t>Ejercicios de práctica de Diagramas de Flujo usando Excel</a:t>
            </a:r>
          </a:p>
        </p:txBody>
      </p:sp>
      <p:sp>
        <p:nvSpPr>
          <p:cNvPr id="2" name="Diagrama de flujo: terminador 1">
            <a:extLst>
              <a:ext uri="{FF2B5EF4-FFF2-40B4-BE49-F238E27FC236}">
                <a16:creationId xmlns:a16="http://schemas.microsoft.com/office/drawing/2014/main" id="{14A4BD52-8240-59A7-0CEF-52930DBF3266}"/>
              </a:ext>
            </a:extLst>
          </p:cNvPr>
          <p:cNvSpPr/>
          <p:nvPr/>
        </p:nvSpPr>
        <p:spPr>
          <a:xfrm>
            <a:off x="4769224" y="2476750"/>
            <a:ext cx="1766460" cy="325784"/>
          </a:xfrm>
          <a:prstGeom prst="flowChartTerminator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CL" sz="1400" b="1" dirty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Inicio</a:t>
            </a:r>
          </a:p>
        </p:txBody>
      </p:sp>
      <p:cxnSp>
        <p:nvCxnSpPr>
          <p:cNvPr id="3" name="Conector recto 2">
            <a:extLst>
              <a:ext uri="{FF2B5EF4-FFF2-40B4-BE49-F238E27FC236}">
                <a16:creationId xmlns:a16="http://schemas.microsoft.com/office/drawing/2014/main" id="{E9962677-BE60-1E3B-62DB-E289AC894EEB}"/>
              </a:ext>
            </a:extLst>
          </p:cNvPr>
          <p:cNvCxnSpPr>
            <a:cxnSpLocks/>
          </p:cNvCxnSpPr>
          <p:nvPr/>
        </p:nvCxnSpPr>
        <p:spPr>
          <a:xfrm>
            <a:off x="5652454" y="2802534"/>
            <a:ext cx="0" cy="218572"/>
          </a:xfrm>
          <a:prstGeom prst="line">
            <a:avLst/>
          </a:prstGeom>
          <a:ln w="3810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Diagrama de flujo: datos 4">
            <a:extLst>
              <a:ext uri="{FF2B5EF4-FFF2-40B4-BE49-F238E27FC236}">
                <a16:creationId xmlns:a16="http://schemas.microsoft.com/office/drawing/2014/main" id="{FAC6C384-E5AE-589D-EB8E-41B3BEA9A8EB}"/>
              </a:ext>
            </a:extLst>
          </p:cNvPr>
          <p:cNvSpPr/>
          <p:nvPr/>
        </p:nvSpPr>
        <p:spPr>
          <a:xfrm>
            <a:off x="4618392" y="2959001"/>
            <a:ext cx="2092190" cy="635571"/>
          </a:xfrm>
          <a:prstGeom prst="flowChartInputOutpu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CL" sz="1400" b="1" dirty="0"/>
              <a:t>"Leer" #P; $P</a:t>
            </a:r>
          </a:p>
          <a:p>
            <a:pPr algn="ctr"/>
            <a:r>
              <a:rPr lang="es-CL" sz="1400" b="1" dirty="0"/>
              <a:t>"Leer" #C; $C</a:t>
            </a:r>
          </a:p>
          <a:p>
            <a:pPr algn="ctr"/>
            <a:r>
              <a:rPr lang="es-CL" sz="1400" b="1" dirty="0"/>
              <a:t>"Leer" #Z; $Z</a:t>
            </a:r>
          </a:p>
        </p:txBody>
      </p:sp>
      <p:cxnSp>
        <p:nvCxnSpPr>
          <p:cNvPr id="8" name="Conector recto 7">
            <a:extLst>
              <a:ext uri="{FF2B5EF4-FFF2-40B4-BE49-F238E27FC236}">
                <a16:creationId xmlns:a16="http://schemas.microsoft.com/office/drawing/2014/main" id="{B6853659-74C7-16D9-2E30-6E19A8637A80}"/>
              </a:ext>
            </a:extLst>
          </p:cNvPr>
          <p:cNvCxnSpPr>
            <a:cxnSpLocks/>
            <a:stCxn id="5" idx="4"/>
            <a:endCxn id="9" idx="0"/>
          </p:cNvCxnSpPr>
          <p:nvPr/>
        </p:nvCxnSpPr>
        <p:spPr>
          <a:xfrm>
            <a:off x="5664487" y="3594572"/>
            <a:ext cx="8383" cy="157738"/>
          </a:xfrm>
          <a:prstGeom prst="line">
            <a:avLst/>
          </a:prstGeom>
          <a:ln w="3810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Diagrama de flujo: decisión 8">
                <a:extLst>
                  <a:ext uri="{FF2B5EF4-FFF2-40B4-BE49-F238E27FC236}">
                    <a16:creationId xmlns:a16="http://schemas.microsoft.com/office/drawing/2014/main" id="{B0E98279-1524-9596-9385-059FD9214FB1}"/>
                  </a:ext>
                </a:extLst>
              </p:cNvPr>
              <p:cNvSpPr/>
              <p:nvPr/>
            </p:nvSpPr>
            <p:spPr>
              <a:xfrm>
                <a:off x="4862101" y="3752310"/>
                <a:ext cx="1621538" cy="781594"/>
              </a:xfrm>
              <a:prstGeom prst="flowChartDecision">
                <a:avLst/>
              </a:prstGeom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lvl1pPr marL="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sz="1400" b="1" i="0">
                          <a:latin typeface="Cambria Math" panose="02040503050406030204" pitchFamily="18" charset="0"/>
                        </a:rPr>
                        <m:t>𝐏</m:t>
                      </m:r>
                      <m:r>
                        <a:rPr lang="es-CL" sz="1400" b="1" i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≥</m:t>
                      </m:r>
                      <m:r>
                        <a:rPr lang="es-CL" sz="1400" b="1" i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𝟔</m:t>
                      </m:r>
                    </m:oMath>
                  </m:oMathPara>
                </a14:m>
                <a:endParaRPr lang="es-CL" sz="1400" b="1" i="0" dirty="0"/>
              </a:p>
            </p:txBody>
          </p:sp>
        </mc:Choice>
        <mc:Fallback xmlns="">
          <p:sp>
            <p:nvSpPr>
              <p:cNvPr id="9" name="Diagrama de flujo: decisión 8">
                <a:extLst>
                  <a:ext uri="{FF2B5EF4-FFF2-40B4-BE49-F238E27FC236}">
                    <a16:creationId xmlns:a16="http://schemas.microsoft.com/office/drawing/2014/main" id="{B0E98279-1524-9596-9385-059FD9214FB1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62101" y="3752310"/>
                <a:ext cx="1621538" cy="781594"/>
              </a:xfrm>
              <a:prstGeom prst="flowChartDecision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0" name="Conector recto 9">
            <a:extLst>
              <a:ext uri="{FF2B5EF4-FFF2-40B4-BE49-F238E27FC236}">
                <a16:creationId xmlns:a16="http://schemas.microsoft.com/office/drawing/2014/main" id="{F5C04555-DE4C-736C-934F-566EEFEC884A}"/>
              </a:ext>
            </a:extLst>
          </p:cNvPr>
          <p:cNvCxnSpPr>
            <a:cxnSpLocks/>
          </p:cNvCxnSpPr>
          <p:nvPr/>
        </p:nvCxnSpPr>
        <p:spPr>
          <a:xfrm>
            <a:off x="6483639" y="4142992"/>
            <a:ext cx="601323" cy="739"/>
          </a:xfrm>
          <a:prstGeom prst="line">
            <a:avLst/>
          </a:prstGeom>
          <a:ln w="3810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Conector recto 10">
            <a:extLst>
              <a:ext uri="{FF2B5EF4-FFF2-40B4-BE49-F238E27FC236}">
                <a16:creationId xmlns:a16="http://schemas.microsoft.com/office/drawing/2014/main" id="{F25155D6-4678-55AB-17B0-6EB1E811B830}"/>
              </a:ext>
            </a:extLst>
          </p:cNvPr>
          <p:cNvCxnSpPr>
            <a:cxnSpLocks/>
          </p:cNvCxnSpPr>
          <p:nvPr/>
        </p:nvCxnSpPr>
        <p:spPr>
          <a:xfrm flipV="1">
            <a:off x="4251939" y="4137019"/>
            <a:ext cx="679796" cy="14154"/>
          </a:xfrm>
          <a:prstGeom prst="line">
            <a:avLst/>
          </a:prstGeom>
          <a:ln w="3810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Diagrama de flujo: decisión 12">
                <a:extLst>
                  <a:ext uri="{FF2B5EF4-FFF2-40B4-BE49-F238E27FC236}">
                    <a16:creationId xmlns:a16="http://schemas.microsoft.com/office/drawing/2014/main" id="{F43A136D-1EC4-0873-19AF-ECE3C673CE1A}"/>
                  </a:ext>
                </a:extLst>
              </p:cNvPr>
              <p:cNvSpPr/>
              <p:nvPr/>
            </p:nvSpPr>
            <p:spPr>
              <a:xfrm>
                <a:off x="6309979" y="4249922"/>
                <a:ext cx="1550985" cy="753618"/>
              </a:xfrm>
              <a:prstGeom prst="flowChartDecision">
                <a:avLst/>
              </a:prstGeom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lvl1pPr marL="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sz="1400" b="1">
                          <a:latin typeface="Cambria Math" panose="02040503050406030204" pitchFamily="18" charset="0"/>
                        </a:rPr>
                        <m:t>𝐂</m:t>
                      </m:r>
                      <m:r>
                        <a:rPr lang="es-CL" sz="1400" b="1">
                          <a:latin typeface="Cambria Math" panose="02040503050406030204" pitchFamily="18" charset="0"/>
                        </a:rPr>
                        <m:t>≥</m:t>
                      </m:r>
                      <m:r>
                        <a:rPr lang="es-CL" sz="1400" b="1">
                          <a:latin typeface="Cambria Math" panose="02040503050406030204" pitchFamily="18" charset="0"/>
                        </a:rPr>
                        <m:t>𝟓</m:t>
                      </m:r>
                    </m:oMath>
                  </m:oMathPara>
                </a14:m>
                <a:endParaRPr lang="es-CL" sz="1400" b="1" dirty="0">
                  <a:latin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13" name="Diagrama de flujo: decisión 12">
                <a:extLst>
                  <a:ext uri="{FF2B5EF4-FFF2-40B4-BE49-F238E27FC236}">
                    <a16:creationId xmlns:a16="http://schemas.microsoft.com/office/drawing/2014/main" id="{F43A136D-1EC4-0873-19AF-ECE3C673CE1A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09979" y="4249922"/>
                <a:ext cx="1550985" cy="753618"/>
              </a:xfrm>
              <a:prstGeom prst="flowChartDecision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Diagrama de flujo: decisión 13">
                <a:extLst>
                  <a:ext uri="{FF2B5EF4-FFF2-40B4-BE49-F238E27FC236}">
                    <a16:creationId xmlns:a16="http://schemas.microsoft.com/office/drawing/2014/main" id="{4E64A1B8-1262-A9D8-94FC-EEF8AE81BE90}"/>
                  </a:ext>
                </a:extLst>
              </p:cNvPr>
              <p:cNvSpPr/>
              <p:nvPr/>
            </p:nvSpPr>
            <p:spPr>
              <a:xfrm>
                <a:off x="3429174" y="4209258"/>
                <a:ext cx="1603899" cy="798458"/>
              </a:xfrm>
              <a:prstGeom prst="flowChartDecision">
                <a:avLst/>
              </a:prstGeom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lvl1pPr marL="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sz="1400" b="1">
                          <a:latin typeface="Cambria Math" panose="02040503050406030204" pitchFamily="18" charset="0"/>
                        </a:rPr>
                        <m:t>𝐏</m:t>
                      </m:r>
                      <m:r>
                        <a:rPr lang="es-CL" sz="1400" b="1">
                          <a:latin typeface="Cambria Math" panose="02040503050406030204" pitchFamily="18" charset="0"/>
                        </a:rPr>
                        <m:t>≥</m:t>
                      </m:r>
                      <m:r>
                        <a:rPr lang="es-CL" sz="1400" b="1">
                          <a:latin typeface="Cambria Math" panose="02040503050406030204" pitchFamily="18" charset="0"/>
                        </a:rPr>
                        <m:t>𝟒</m:t>
                      </m:r>
                    </m:oMath>
                  </m:oMathPara>
                </a14:m>
                <a:endParaRPr lang="es-CL" sz="1400" b="1" dirty="0">
                  <a:latin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14" name="Diagrama de flujo: decisión 13">
                <a:extLst>
                  <a:ext uri="{FF2B5EF4-FFF2-40B4-BE49-F238E27FC236}">
                    <a16:creationId xmlns:a16="http://schemas.microsoft.com/office/drawing/2014/main" id="{4E64A1B8-1262-A9D8-94FC-EEF8AE81BE90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29174" y="4209258"/>
                <a:ext cx="1603899" cy="798458"/>
              </a:xfrm>
              <a:prstGeom prst="flowChartDecision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5" name="Conector recto 14">
            <a:extLst>
              <a:ext uri="{FF2B5EF4-FFF2-40B4-BE49-F238E27FC236}">
                <a16:creationId xmlns:a16="http://schemas.microsoft.com/office/drawing/2014/main" id="{7CED233C-C9CC-0ABF-3745-A1C0C6ECC6BB}"/>
              </a:ext>
            </a:extLst>
          </p:cNvPr>
          <p:cNvCxnSpPr>
            <a:cxnSpLocks/>
          </p:cNvCxnSpPr>
          <p:nvPr/>
        </p:nvCxnSpPr>
        <p:spPr>
          <a:xfrm flipV="1">
            <a:off x="5679586" y="4634577"/>
            <a:ext cx="679133" cy="8662"/>
          </a:xfrm>
          <a:prstGeom prst="line">
            <a:avLst/>
          </a:prstGeom>
          <a:ln w="38100">
            <a:headEnd type="triangle" w="med" len="med"/>
            <a:tailEnd type="none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Conector recto 15">
            <a:extLst>
              <a:ext uri="{FF2B5EF4-FFF2-40B4-BE49-F238E27FC236}">
                <a16:creationId xmlns:a16="http://schemas.microsoft.com/office/drawing/2014/main" id="{888FA05F-039D-6912-397A-4F2E16EEF079}"/>
              </a:ext>
            </a:extLst>
          </p:cNvPr>
          <p:cNvCxnSpPr>
            <a:cxnSpLocks/>
          </p:cNvCxnSpPr>
          <p:nvPr/>
        </p:nvCxnSpPr>
        <p:spPr>
          <a:xfrm>
            <a:off x="4994223" y="4629672"/>
            <a:ext cx="726438" cy="0"/>
          </a:xfrm>
          <a:prstGeom prst="line">
            <a:avLst/>
          </a:prstGeom>
          <a:ln w="38100">
            <a:headEnd type="none" w="med" len="med"/>
            <a:tailEnd type="triangle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Conector recto 16">
            <a:extLst>
              <a:ext uri="{FF2B5EF4-FFF2-40B4-BE49-F238E27FC236}">
                <a16:creationId xmlns:a16="http://schemas.microsoft.com/office/drawing/2014/main" id="{8CE8EF09-F84F-E01B-9025-B768D8C8885E}"/>
              </a:ext>
            </a:extLst>
          </p:cNvPr>
          <p:cNvCxnSpPr>
            <a:cxnSpLocks/>
          </p:cNvCxnSpPr>
          <p:nvPr/>
        </p:nvCxnSpPr>
        <p:spPr>
          <a:xfrm>
            <a:off x="4251939" y="4128995"/>
            <a:ext cx="0" cy="263772"/>
          </a:xfrm>
          <a:prstGeom prst="line">
            <a:avLst/>
          </a:prstGeom>
          <a:ln w="3810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Conector recto 17">
            <a:extLst>
              <a:ext uri="{FF2B5EF4-FFF2-40B4-BE49-F238E27FC236}">
                <a16:creationId xmlns:a16="http://schemas.microsoft.com/office/drawing/2014/main" id="{03351568-3E7C-7952-E11E-25B853977567}"/>
              </a:ext>
            </a:extLst>
          </p:cNvPr>
          <p:cNvCxnSpPr>
            <a:cxnSpLocks/>
          </p:cNvCxnSpPr>
          <p:nvPr/>
        </p:nvCxnSpPr>
        <p:spPr>
          <a:xfrm>
            <a:off x="7093801" y="4171453"/>
            <a:ext cx="0" cy="263772"/>
          </a:xfrm>
          <a:prstGeom prst="line">
            <a:avLst/>
          </a:prstGeom>
          <a:ln w="3810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aphicFrame>
        <p:nvGraphicFramePr>
          <p:cNvPr id="19" name="Tabla 18">
            <a:extLst>
              <a:ext uri="{FF2B5EF4-FFF2-40B4-BE49-F238E27FC236}">
                <a16:creationId xmlns:a16="http://schemas.microsoft.com/office/drawing/2014/main" id="{15CAD621-DF04-BE8B-C219-DA326DF7DE6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28699031"/>
              </p:ext>
            </p:extLst>
          </p:nvPr>
        </p:nvGraphicFramePr>
        <p:xfrm>
          <a:off x="1117056" y="3099219"/>
          <a:ext cx="1333500" cy="571500"/>
        </p:xfrm>
        <a:graphic>
          <a:graphicData uri="http://schemas.openxmlformats.org/drawingml/2006/table">
            <a:tbl>
              <a:tblPr>
                <a:tableStyleId>{22838BEF-8BB2-4498-84A7-C5851F593DF1}</a:tableStyleId>
              </a:tblPr>
              <a:tblGrid>
                <a:gridCol w="723900">
                  <a:extLst>
                    <a:ext uri="{9D8B030D-6E8A-4147-A177-3AD203B41FA5}">
                      <a16:colId xmlns:a16="http://schemas.microsoft.com/office/drawing/2014/main" val="1426572127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389069858"/>
                    </a:ext>
                  </a:extLst>
                </a:gridCol>
              </a:tblGrid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CL" sz="800" u="none" strike="noStrike" dirty="0">
                          <a:effectLst/>
                        </a:rPr>
                        <a:t>PAPAS</a:t>
                      </a:r>
                      <a:endParaRPr lang="es-CL" sz="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000" u="none" strike="noStrike">
                          <a:effectLst/>
                        </a:rPr>
                        <a:t>P</a:t>
                      </a:r>
                      <a:endParaRPr lang="es-CL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1283597700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CL" sz="800" u="none" strike="noStrike" dirty="0">
                          <a:effectLst/>
                        </a:rPr>
                        <a:t>CEBOLLAS</a:t>
                      </a:r>
                      <a:endParaRPr lang="es-CL" sz="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000" u="none" strike="noStrike" dirty="0">
                          <a:effectLst/>
                        </a:rPr>
                        <a:t>C</a:t>
                      </a:r>
                      <a:endParaRPr lang="es-CL" sz="10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2655734022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CL" sz="800" u="none" strike="noStrike" dirty="0">
                          <a:effectLst/>
                        </a:rPr>
                        <a:t>ZANAHORIAS</a:t>
                      </a:r>
                      <a:endParaRPr lang="es-CL" sz="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000" u="none" strike="noStrike" dirty="0">
                          <a:effectLst/>
                        </a:rPr>
                        <a:t>Z</a:t>
                      </a:r>
                      <a:endParaRPr lang="es-CL" sz="10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3847506708"/>
                  </a:ext>
                </a:extLst>
              </a:tr>
            </a:tbl>
          </a:graphicData>
        </a:graphic>
      </p:graphicFrame>
      <p:graphicFrame>
        <p:nvGraphicFramePr>
          <p:cNvPr id="20" name="Tabla 19">
            <a:extLst>
              <a:ext uri="{FF2B5EF4-FFF2-40B4-BE49-F238E27FC236}">
                <a16:creationId xmlns:a16="http://schemas.microsoft.com/office/drawing/2014/main" id="{8C757DCB-74E4-8EBC-17A0-B14251AFAC2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19473142"/>
              </p:ext>
            </p:extLst>
          </p:nvPr>
        </p:nvGraphicFramePr>
        <p:xfrm>
          <a:off x="7373566" y="3065886"/>
          <a:ext cx="3701378" cy="571500"/>
        </p:xfrm>
        <a:graphic>
          <a:graphicData uri="http://schemas.openxmlformats.org/drawingml/2006/table">
            <a:tbl>
              <a:tblPr>
                <a:tableStyleId>{69CF1AB2-1976-4502-BF36-3FF5EA218861}</a:tableStyleId>
              </a:tblPr>
              <a:tblGrid>
                <a:gridCol w="818478">
                  <a:extLst>
                    <a:ext uri="{9D8B030D-6E8A-4147-A177-3AD203B41FA5}">
                      <a16:colId xmlns:a16="http://schemas.microsoft.com/office/drawing/2014/main" val="690643577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21658962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500388438"/>
                    </a:ext>
                  </a:extLst>
                </a:gridCol>
                <a:gridCol w="812800">
                  <a:extLst>
                    <a:ext uri="{9D8B030D-6E8A-4147-A177-3AD203B41FA5}">
                      <a16:colId xmlns:a16="http://schemas.microsoft.com/office/drawing/2014/main" val="1887666377"/>
                    </a:ext>
                  </a:extLst>
                </a:gridCol>
                <a:gridCol w="850900">
                  <a:extLst>
                    <a:ext uri="{9D8B030D-6E8A-4147-A177-3AD203B41FA5}">
                      <a16:colId xmlns:a16="http://schemas.microsoft.com/office/drawing/2014/main" val="670967143"/>
                    </a:ext>
                  </a:extLst>
                </a:gridCol>
              </a:tblGrid>
              <a:tr h="190500"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s-CL" sz="800" u="none" strike="noStrike" kern="1200" dirty="0">
                          <a:solidFill>
                            <a:schemeClr val="dk1"/>
                          </a:solidFill>
                          <a:effectLst/>
                        </a:rPr>
                        <a:t>VARIABLES: </a:t>
                      </a:r>
                      <a:endParaRPr lang="es-CL" sz="8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s-CL" sz="800" u="none" strike="noStrike" kern="1200" dirty="0">
                          <a:solidFill>
                            <a:schemeClr val="dk1"/>
                          </a:solidFill>
                          <a:effectLst/>
                        </a:rPr>
                        <a:t>PAPAS</a:t>
                      </a:r>
                      <a:endParaRPr lang="es-CL" sz="8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s-CL" sz="800" u="none" strike="noStrike" kern="1200" dirty="0">
                          <a:solidFill>
                            <a:schemeClr val="dk1"/>
                          </a:solidFill>
                          <a:effectLst/>
                        </a:rPr>
                        <a:t>CEBOLLAS</a:t>
                      </a:r>
                      <a:endParaRPr lang="es-CL" sz="8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s-CL" sz="800" u="none" strike="noStrike" kern="1200" dirty="0">
                          <a:solidFill>
                            <a:schemeClr val="dk1"/>
                          </a:solidFill>
                          <a:effectLst/>
                        </a:rPr>
                        <a:t>ZANAHORIAS</a:t>
                      </a:r>
                      <a:endParaRPr lang="es-CL" sz="8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endParaRPr lang="es-CL" sz="8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1361019680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endParaRPr lang="es-CL" sz="8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s-CL" sz="800" u="none" strike="noStrike" kern="1200" dirty="0">
                          <a:solidFill>
                            <a:schemeClr val="dk1"/>
                          </a:solidFill>
                          <a:effectLst/>
                        </a:rPr>
                        <a:t>6</a:t>
                      </a:r>
                      <a:endParaRPr lang="es-CL" sz="8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s-CL" sz="800" u="none" strike="noStrike" kern="1200" dirty="0">
                          <a:solidFill>
                            <a:schemeClr val="dk1"/>
                          </a:solidFill>
                          <a:effectLst/>
                        </a:rPr>
                        <a:t>5</a:t>
                      </a:r>
                      <a:endParaRPr lang="es-CL" sz="8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s-CL" sz="800" u="none" strike="noStrike" kern="1200" dirty="0">
                          <a:solidFill>
                            <a:schemeClr val="dk1"/>
                          </a:solidFill>
                          <a:effectLst/>
                        </a:rPr>
                        <a:t>X</a:t>
                      </a:r>
                      <a:endParaRPr lang="es-CL" sz="8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es-CL" sz="800" u="none" strike="noStrike" kern="1200" dirty="0">
                          <a:solidFill>
                            <a:schemeClr val="dk1"/>
                          </a:solidFill>
                          <a:effectLst/>
                        </a:rPr>
                        <a:t>30% DCTO</a:t>
                      </a:r>
                      <a:endParaRPr lang="es-CL" sz="8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3778959801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endParaRPr lang="es-CL" sz="8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s-CL" sz="800" u="none" strike="noStrike" kern="1200" dirty="0">
                          <a:solidFill>
                            <a:schemeClr val="dk1"/>
                          </a:solidFill>
                          <a:effectLst/>
                        </a:rPr>
                        <a:t>4</a:t>
                      </a:r>
                      <a:endParaRPr lang="es-CL" sz="8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s-CL" sz="800" u="none" strike="noStrike" kern="1200" dirty="0">
                          <a:solidFill>
                            <a:schemeClr val="dk1"/>
                          </a:solidFill>
                          <a:effectLst/>
                        </a:rPr>
                        <a:t>X</a:t>
                      </a:r>
                      <a:endParaRPr lang="es-CL" sz="8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s-CL" sz="800" u="none" strike="noStrike" kern="1200" dirty="0">
                          <a:solidFill>
                            <a:schemeClr val="dk1"/>
                          </a:solidFill>
                          <a:effectLst/>
                        </a:rPr>
                        <a:t>2</a:t>
                      </a:r>
                      <a:endParaRPr lang="es-CL" sz="8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es-CL" sz="800" u="none" strike="noStrike" kern="1200" dirty="0">
                          <a:solidFill>
                            <a:schemeClr val="dk1"/>
                          </a:solidFill>
                          <a:effectLst/>
                        </a:rPr>
                        <a:t>10% DCTO</a:t>
                      </a:r>
                      <a:endParaRPr lang="es-CL" sz="8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1079439075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22" name="Diagrama de flujo: proceso 21">
                <a:extLst>
                  <a:ext uri="{FF2B5EF4-FFF2-40B4-BE49-F238E27FC236}">
                    <a16:creationId xmlns:a16="http://schemas.microsoft.com/office/drawing/2014/main" id="{C25387F3-15E9-26C1-A7AE-A86A1CFE911C}"/>
                  </a:ext>
                </a:extLst>
              </p:cNvPr>
              <p:cNvSpPr/>
              <p:nvPr/>
            </p:nvSpPr>
            <p:spPr>
              <a:xfrm>
                <a:off x="8398075" y="4341002"/>
                <a:ext cx="3433863" cy="504697"/>
              </a:xfrm>
              <a:prstGeom prst="flowChartProcess">
                <a:avLst/>
              </a:prstGeom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lvl1pPr marL="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sz="1400" b="1" i="0">
                          <a:latin typeface="Cambria Math" panose="02040503050406030204" pitchFamily="18" charset="0"/>
                        </a:rPr>
                        <m:t>𝐂𝐔𝐄𝐍𝐓𝐀</m:t>
                      </m:r>
                      <m:r>
                        <a:rPr lang="es-CL" sz="1400" b="1" i="1">
                          <a:latin typeface="Cambria Math" panose="02040503050406030204" pitchFamily="18" charset="0"/>
                        </a:rPr>
                        <m:t> =</m:t>
                      </m:r>
                      <m:r>
                        <a:rPr lang="es-CL" sz="1400" b="1" i="1">
                          <a:latin typeface="Cambria Math" panose="02040503050406030204" pitchFamily="18" charset="0"/>
                        </a:rPr>
                        <m:t>𝟎</m:t>
                      </m:r>
                      <m:r>
                        <a:rPr lang="es-CL" sz="1400" b="1" i="1">
                          <a:latin typeface="Cambria Math" panose="02040503050406030204" pitchFamily="18" charset="0"/>
                        </a:rPr>
                        <m:t>,</m:t>
                      </m:r>
                      <m:r>
                        <a:rPr lang="es-CL" sz="1400" b="1" i="1">
                          <a:latin typeface="Cambria Math" panose="02040503050406030204" pitchFamily="18" charset="0"/>
                        </a:rPr>
                        <m:t>𝟕</m:t>
                      </m:r>
                      <m:d>
                        <m:dPr>
                          <m:ctrlPr>
                            <a:rPr lang="es-CL" sz="1400" b="1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s-CL" sz="1400" b="1" i="1">
                              <a:latin typeface="Cambria Math" panose="02040503050406030204" pitchFamily="18" charset="0"/>
                            </a:rPr>
                            <m:t>#</m:t>
                          </m:r>
                          <m:r>
                            <a:rPr lang="es-CL" sz="1400" b="1" i="1">
                              <a:latin typeface="Cambria Math" panose="02040503050406030204" pitchFamily="18" charset="0"/>
                            </a:rPr>
                            <m:t>𝑷</m:t>
                          </m:r>
                          <m:r>
                            <a:rPr lang="es-CL" sz="1400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×$</m:t>
                          </m:r>
                          <m:r>
                            <a:rPr lang="es-CL" sz="1400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𝑷</m:t>
                          </m:r>
                          <m:r>
                            <a:rPr lang="es-CL" sz="1400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+#</m:t>
                          </m:r>
                          <m:r>
                            <a:rPr lang="es-CL" sz="1400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𝑪</m:t>
                          </m:r>
                          <m:r>
                            <a:rPr lang="es-CL" sz="1400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×$</m:t>
                          </m:r>
                          <m:r>
                            <a:rPr lang="es-CL" sz="1400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𝑪</m:t>
                          </m:r>
                          <m:r>
                            <a:rPr lang="es-CL" sz="1400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+#</m:t>
                          </m:r>
                          <m:r>
                            <a:rPr lang="es-CL" sz="1400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𝒁</m:t>
                          </m:r>
                          <m:r>
                            <a:rPr lang="es-CL" sz="1400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×$</m:t>
                          </m:r>
                          <m:r>
                            <a:rPr lang="es-CL" sz="1400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𝒁</m:t>
                          </m:r>
                        </m:e>
                      </m:d>
                      <m:r>
                        <a:rPr lang="es-CL" sz="1400" b="1" i="1">
                          <a:latin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endParaRPr lang="es-CL" sz="1400" b="1" dirty="0"/>
              </a:p>
            </p:txBody>
          </p:sp>
        </mc:Choice>
        <mc:Fallback xmlns="">
          <p:sp>
            <p:nvSpPr>
              <p:cNvPr id="22" name="Diagrama de flujo: proceso 21">
                <a:extLst>
                  <a:ext uri="{FF2B5EF4-FFF2-40B4-BE49-F238E27FC236}">
                    <a16:creationId xmlns:a16="http://schemas.microsoft.com/office/drawing/2014/main" id="{C25387F3-15E9-26C1-A7AE-A86A1CFE911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98075" y="4341002"/>
                <a:ext cx="3433863" cy="504697"/>
              </a:xfrm>
              <a:prstGeom prst="flowChartProcess">
                <a:avLst/>
              </a:prstGeom>
              <a:blipFill>
                <a:blip r:embed="rId6"/>
                <a:stretch>
                  <a:fillRect b="-119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3" name="Conector recto 22">
            <a:extLst>
              <a:ext uri="{FF2B5EF4-FFF2-40B4-BE49-F238E27FC236}">
                <a16:creationId xmlns:a16="http://schemas.microsoft.com/office/drawing/2014/main" id="{DDC80429-AD81-3381-3439-FC628BAB39EC}"/>
              </a:ext>
            </a:extLst>
          </p:cNvPr>
          <p:cNvCxnSpPr>
            <a:cxnSpLocks/>
          </p:cNvCxnSpPr>
          <p:nvPr/>
        </p:nvCxnSpPr>
        <p:spPr>
          <a:xfrm flipV="1">
            <a:off x="7853433" y="4620312"/>
            <a:ext cx="531809" cy="6419"/>
          </a:xfrm>
          <a:prstGeom prst="line">
            <a:avLst/>
          </a:prstGeom>
          <a:ln w="3810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5" name="CuadroTexto 44">
            <a:extLst>
              <a:ext uri="{FF2B5EF4-FFF2-40B4-BE49-F238E27FC236}">
                <a16:creationId xmlns:a16="http://schemas.microsoft.com/office/drawing/2014/main" id="{A303DC1F-52D3-794E-3645-BBA67F1BD52B}"/>
              </a:ext>
            </a:extLst>
          </p:cNvPr>
          <p:cNvSpPr txBox="1"/>
          <p:nvPr/>
        </p:nvSpPr>
        <p:spPr>
          <a:xfrm>
            <a:off x="4356760" y="3723318"/>
            <a:ext cx="42663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/>
              <a:t>NO</a:t>
            </a:r>
            <a:endParaRPr lang="es-CL" dirty="0"/>
          </a:p>
        </p:txBody>
      </p:sp>
      <p:sp>
        <p:nvSpPr>
          <p:cNvPr id="46" name="CuadroTexto 45">
            <a:extLst>
              <a:ext uri="{FF2B5EF4-FFF2-40B4-BE49-F238E27FC236}">
                <a16:creationId xmlns:a16="http://schemas.microsoft.com/office/drawing/2014/main" id="{921BA4EA-7DDB-20E0-839B-ABAA4E089E69}"/>
              </a:ext>
            </a:extLst>
          </p:cNvPr>
          <p:cNvSpPr txBox="1"/>
          <p:nvPr/>
        </p:nvSpPr>
        <p:spPr>
          <a:xfrm>
            <a:off x="6562350" y="3723317"/>
            <a:ext cx="42663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/>
              <a:t>SI</a:t>
            </a:r>
            <a:endParaRPr lang="es-CL" dirty="0"/>
          </a:p>
        </p:txBody>
      </p:sp>
      <p:sp>
        <p:nvSpPr>
          <p:cNvPr id="47" name="CuadroTexto 46">
            <a:extLst>
              <a:ext uri="{FF2B5EF4-FFF2-40B4-BE49-F238E27FC236}">
                <a16:creationId xmlns:a16="http://schemas.microsoft.com/office/drawing/2014/main" id="{E4DA96FF-2C66-96C4-F179-C253A4232A36}"/>
              </a:ext>
            </a:extLst>
          </p:cNvPr>
          <p:cNvSpPr txBox="1"/>
          <p:nvPr/>
        </p:nvSpPr>
        <p:spPr>
          <a:xfrm>
            <a:off x="4962002" y="4376059"/>
            <a:ext cx="42663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/>
              <a:t>SI</a:t>
            </a:r>
            <a:endParaRPr lang="es-CL" dirty="0"/>
          </a:p>
        </p:txBody>
      </p:sp>
      <p:sp>
        <p:nvSpPr>
          <p:cNvPr id="48" name="CuadroTexto 47">
            <a:extLst>
              <a:ext uri="{FF2B5EF4-FFF2-40B4-BE49-F238E27FC236}">
                <a16:creationId xmlns:a16="http://schemas.microsoft.com/office/drawing/2014/main" id="{928FAA5B-9395-A0A6-E5FC-674611743485}"/>
              </a:ext>
            </a:extLst>
          </p:cNvPr>
          <p:cNvSpPr txBox="1"/>
          <p:nvPr/>
        </p:nvSpPr>
        <p:spPr>
          <a:xfrm>
            <a:off x="6015434" y="4366240"/>
            <a:ext cx="42663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/>
              <a:t>NO</a:t>
            </a:r>
            <a:endParaRPr lang="es-CL" dirty="0"/>
          </a:p>
        </p:txBody>
      </p:sp>
      <p:sp>
        <p:nvSpPr>
          <p:cNvPr id="49" name="CuadroTexto 48">
            <a:extLst>
              <a:ext uri="{FF2B5EF4-FFF2-40B4-BE49-F238E27FC236}">
                <a16:creationId xmlns:a16="http://schemas.microsoft.com/office/drawing/2014/main" id="{2CC06E29-20A2-D55A-F015-1B83D0DE17B3}"/>
              </a:ext>
            </a:extLst>
          </p:cNvPr>
          <p:cNvSpPr txBox="1"/>
          <p:nvPr/>
        </p:nvSpPr>
        <p:spPr>
          <a:xfrm>
            <a:off x="7860964" y="4373651"/>
            <a:ext cx="42663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/>
              <a:t>SI</a:t>
            </a:r>
            <a:endParaRPr lang="es-CL" dirty="0"/>
          </a:p>
        </p:txBody>
      </p:sp>
      <p:cxnSp>
        <p:nvCxnSpPr>
          <p:cNvPr id="50" name="Conector recto 49">
            <a:extLst>
              <a:ext uri="{FF2B5EF4-FFF2-40B4-BE49-F238E27FC236}">
                <a16:creationId xmlns:a16="http://schemas.microsoft.com/office/drawing/2014/main" id="{3BF40751-2938-860A-F173-5F77ED2E149E}"/>
              </a:ext>
            </a:extLst>
          </p:cNvPr>
          <p:cNvCxnSpPr>
            <a:cxnSpLocks/>
          </p:cNvCxnSpPr>
          <p:nvPr/>
        </p:nvCxnSpPr>
        <p:spPr>
          <a:xfrm flipH="1">
            <a:off x="5679586" y="4629672"/>
            <a:ext cx="3819" cy="250341"/>
          </a:xfrm>
          <a:prstGeom prst="line">
            <a:avLst/>
          </a:prstGeom>
          <a:ln w="3810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51" name="Diagrama de flujo: decisión 50">
                <a:extLst>
                  <a:ext uri="{FF2B5EF4-FFF2-40B4-BE49-F238E27FC236}">
                    <a16:creationId xmlns:a16="http://schemas.microsoft.com/office/drawing/2014/main" id="{0116F7D3-681F-F990-D641-7C3E856E55E7}"/>
                  </a:ext>
                </a:extLst>
              </p:cNvPr>
              <p:cNvSpPr/>
              <p:nvPr/>
            </p:nvSpPr>
            <p:spPr>
              <a:xfrm>
                <a:off x="4881455" y="4808452"/>
                <a:ext cx="1603899" cy="798458"/>
              </a:xfrm>
              <a:prstGeom prst="flowChartDecision">
                <a:avLst/>
              </a:prstGeom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lvl1pPr marL="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sz="1400" b="1" i="0" smtClean="0">
                          <a:latin typeface="Cambria Math" panose="02040503050406030204" pitchFamily="18" charset="0"/>
                        </a:rPr>
                        <m:t>𝐙</m:t>
                      </m:r>
                      <m:r>
                        <a:rPr lang="es-CL" sz="1400" b="1">
                          <a:latin typeface="Cambria Math" panose="02040503050406030204" pitchFamily="18" charset="0"/>
                        </a:rPr>
                        <m:t>≥</m:t>
                      </m:r>
                      <m:r>
                        <a:rPr lang="es-CL" sz="1400" b="1" i="0" smtClean="0">
                          <a:latin typeface="Cambria Math" panose="02040503050406030204" pitchFamily="18" charset="0"/>
                        </a:rPr>
                        <m:t>𝟐</m:t>
                      </m:r>
                    </m:oMath>
                  </m:oMathPara>
                </a14:m>
                <a:endParaRPr lang="es-CL" sz="1400" b="1" dirty="0">
                  <a:latin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51" name="Diagrama de flujo: decisión 50">
                <a:extLst>
                  <a:ext uri="{FF2B5EF4-FFF2-40B4-BE49-F238E27FC236}">
                    <a16:creationId xmlns:a16="http://schemas.microsoft.com/office/drawing/2014/main" id="{0116F7D3-681F-F990-D641-7C3E856E55E7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81455" y="4808452"/>
                <a:ext cx="1603899" cy="798458"/>
              </a:xfrm>
              <a:prstGeom prst="flowChartDecision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2" name="Conector recto 51">
            <a:extLst>
              <a:ext uri="{FF2B5EF4-FFF2-40B4-BE49-F238E27FC236}">
                <a16:creationId xmlns:a16="http://schemas.microsoft.com/office/drawing/2014/main" id="{40CB8306-B3CE-AC48-050D-008AB6513625}"/>
              </a:ext>
            </a:extLst>
          </p:cNvPr>
          <p:cNvCxnSpPr>
            <a:cxnSpLocks/>
            <a:endCxn id="14" idx="1"/>
          </p:cNvCxnSpPr>
          <p:nvPr/>
        </p:nvCxnSpPr>
        <p:spPr>
          <a:xfrm>
            <a:off x="3066672" y="4608487"/>
            <a:ext cx="362502" cy="0"/>
          </a:xfrm>
          <a:prstGeom prst="line">
            <a:avLst/>
          </a:prstGeom>
          <a:ln w="38100"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3" name="CuadroTexto 52">
            <a:extLst>
              <a:ext uri="{FF2B5EF4-FFF2-40B4-BE49-F238E27FC236}">
                <a16:creationId xmlns:a16="http://schemas.microsoft.com/office/drawing/2014/main" id="{4FE1800A-E739-7D87-9A50-DF5A92989380}"/>
              </a:ext>
            </a:extLst>
          </p:cNvPr>
          <p:cNvSpPr txBox="1"/>
          <p:nvPr/>
        </p:nvSpPr>
        <p:spPr>
          <a:xfrm>
            <a:off x="3062755" y="4211957"/>
            <a:ext cx="49027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/>
              <a:t>NO</a:t>
            </a:r>
            <a:endParaRPr lang="es-CL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5" name="Diagrama de flujo: proceso 54">
                <a:extLst>
                  <a:ext uri="{FF2B5EF4-FFF2-40B4-BE49-F238E27FC236}">
                    <a16:creationId xmlns:a16="http://schemas.microsoft.com/office/drawing/2014/main" id="{7DA489A1-1713-305D-9729-615ABF285827}"/>
                  </a:ext>
                </a:extLst>
              </p:cNvPr>
              <p:cNvSpPr/>
              <p:nvPr/>
            </p:nvSpPr>
            <p:spPr>
              <a:xfrm>
                <a:off x="1300480" y="5425618"/>
                <a:ext cx="3557726" cy="465612"/>
              </a:xfrm>
              <a:prstGeom prst="flowChartProcess">
                <a:avLst/>
              </a:prstGeom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lvl1pPr marL="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sz="1400" b="1" i="0" smtClean="0">
                          <a:latin typeface="Cambria Math" panose="02040503050406030204" pitchFamily="18" charset="0"/>
                        </a:rPr>
                        <m:t>𝐂𝐔𝐄𝐍𝐓𝐀</m:t>
                      </m:r>
                      <m:r>
                        <a:rPr lang="es-CL" sz="1400" b="1" i="1">
                          <a:latin typeface="Cambria Math" panose="02040503050406030204" pitchFamily="18" charset="0"/>
                        </a:rPr>
                        <m:t> =#</m:t>
                      </m:r>
                      <m:r>
                        <a:rPr lang="es-CL" sz="1400" b="1" i="1">
                          <a:latin typeface="Cambria Math" panose="02040503050406030204" pitchFamily="18" charset="0"/>
                        </a:rPr>
                        <m:t>𝑷</m:t>
                      </m:r>
                      <m:r>
                        <a:rPr lang="es-CL" sz="1400" b="1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×$</m:t>
                      </m:r>
                      <m:r>
                        <a:rPr lang="es-CL" sz="1400" b="1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𝑷</m:t>
                      </m:r>
                      <m:r>
                        <a:rPr lang="es-CL" sz="1400" b="1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+#</m:t>
                      </m:r>
                      <m:r>
                        <a:rPr lang="es-CL" sz="1400" b="1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𝑪</m:t>
                      </m:r>
                      <m:r>
                        <a:rPr lang="es-CL" sz="1400" b="1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×$</m:t>
                      </m:r>
                      <m:r>
                        <a:rPr lang="es-CL" sz="1400" b="1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𝑪</m:t>
                      </m:r>
                      <m:r>
                        <a:rPr lang="es-CL" sz="1400" b="1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+#</m:t>
                      </m:r>
                      <m:r>
                        <a:rPr lang="es-CL" sz="1400" b="1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𝒁</m:t>
                      </m:r>
                      <m:r>
                        <a:rPr lang="es-CL" sz="1400" b="1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×$</m:t>
                      </m:r>
                      <m:r>
                        <a:rPr lang="es-CL" sz="1400" b="1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𝒁</m:t>
                      </m:r>
                      <m:r>
                        <a:rPr lang="es-CL" sz="1400" b="1" i="1">
                          <a:latin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endParaRPr lang="es-CL" sz="1400" b="1" dirty="0"/>
              </a:p>
            </p:txBody>
          </p:sp>
        </mc:Choice>
        <mc:Fallback xmlns="">
          <p:sp>
            <p:nvSpPr>
              <p:cNvPr id="55" name="Diagrama de flujo: proceso 54">
                <a:extLst>
                  <a:ext uri="{FF2B5EF4-FFF2-40B4-BE49-F238E27FC236}">
                    <a16:creationId xmlns:a16="http://schemas.microsoft.com/office/drawing/2014/main" id="{7DA489A1-1713-305D-9729-615ABF285827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00480" y="5425618"/>
                <a:ext cx="3557726" cy="465612"/>
              </a:xfrm>
              <a:prstGeom prst="flowChartProcess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1" name="Conector recto 60">
            <a:extLst>
              <a:ext uri="{FF2B5EF4-FFF2-40B4-BE49-F238E27FC236}">
                <a16:creationId xmlns:a16="http://schemas.microsoft.com/office/drawing/2014/main" id="{F1E5D104-71F1-F3D0-1B76-7C30DAAF8C65}"/>
              </a:ext>
            </a:extLst>
          </p:cNvPr>
          <p:cNvCxnSpPr>
            <a:cxnSpLocks/>
          </p:cNvCxnSpPr>
          <p:nvPr/>
        </p:nvCxnSpPr>
        <p:spPr>
          <a:xfrm>
            <a:off x="3066672" y="5212660"/>
            <a:ext cx="1850693" cy="0"/>
          </a:xfrm>
          <a:prstGeom prst="line">
            <a:avLst/>
          </a:prstGeom>
          <a:ln w="38100"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2" name="CuadroTexto 61">
            <a:extLst>
              <a:ext uri="{FF2B5EF4-FFF2-40B4-BE49-F238E27FC236}">
                <a16:creationId xmlns:a16="http://schemas.microsoft.com/office/drawing/2014/main" id="{A5B56E0C-A726-A422-A175-78F5EE7F6F18}"/>
              </a:ext>
            </a:extLst>
          </p:cNvPr>
          <p:cNvSpPr txBox="1"/>
          <p:nvPr/>
        </p:nvSpPr>
        <p:spPr>
          <a:xfrm>
            <a:off x="4419230" y="4949479"/>
            <a:ext cx="42663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/>
              <a:t>NO</a:t>
            </a:r>
            <a:endParaRPr lang="es-CL" dirty="0"/>
          </a:p>
        </p:txBody>
      </p:sp>
      <p:cxnSp>
        <p:nvCxnSpPr>
          <p:cNvPr id="64" name="Conector recto 63">
            <a:extLst>
              <a:ext uri="{FF2B5EF4-FFF2-40B4-BE49-F238E27FC236}">
                <a16:creationId xmlns:a16="http://schemas.microsoft.com/office/drawing/2014/main" id="{B0488033-B07C-350F-67B8-75C1FE6A3E58}"/>
              </a:ext>
            </a:extLst>
          </p:cNvPr>
          <p:cNvCxnSpPr>
            <a:cxnSpLocks/>
          </p:cNvCxnSpPr>
          <p:nvPr/>
        </p:nvCxnSpPr>
        <p:spPr>
          <a:xfrm>
            <a:off x="6458676" y="5200678"/>
            <a:ext cx="1828917" cy="14957"/>
          </a:xfrm>
          <a:prstGeom prst="line">
            <a:avLst/>
          </a:prstGeom>
          <a:ln w="3810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6" name="CuadroTexto 65">
            <a:extLst>
              <a:ext uri="{FF2B5EF4-FFF2-40B4-BE49-F238E27FC236}">
                <a16:creationId xmlns:a16="http://schemas.microsoft.com/office/drawing/2014/main" id="{89D8BF75-4AA8-C14A-B037-96CA8F00B41E}"/>
              </a:ext>
            </a:extLst>
          </p:cNvPr>
          <p:cNvSpPr txBox="1"/>
          <p:nvPr/>
        </p:nvSpPr>
        <p:spPr>
          <a:xfrm>
            <a:off x="6565303" y="4969950"/>
            <a:ext cx="42663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/>
              <a:t>SI</a:t>
            </a:r>
            <a:endParaRPr lang="es-CL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7" name="Diagrama de flujo: proceso 66">
                <a:extLst>
                  <a:ext uri="{FF2B5EF4-FFF2-40B4-BE49-F238E27FC236}">
                    <a16:creationId xmlns:a16="http://schemas.microsoft.com/office/drawing/2014/main" id="{299CF2D4-9F0E-2964-CE82-18D9E8A85C45}"/>
                  </a:ext>
                </a:extLst>
              </p:cNvPr>
              <p:cNvSpPr/>
              <p:nvPr/>
            </p:nvSpPr>
            <p:spPr>
              <a:xfrm>
                <a:off x="6248354" y="5437466"/>
                <a:ext cx="4071735" cy="489792"/>
              </a:xfrm>
              <a:prstGeom prst="flowChartProcess">
                <a:avLst/>
              </a:prstGeom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lvl1pPr marL="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sz="1400" b="1" i="0" smtClean="0">
                          <a:latin typeface="Cambria Math" panose="02040503050406030204" pitchFamily="18" charset="0"/>
                        </a:rPr>
                        <m:t>𝐂𝐔𝐄𝐍𝐓𝐀</m:t>
                      </m:r>
                      <m:r>
                        <a:rPr lang="es-CL" sz="1400" b="1" i="1">
                          <a:latin typeface="Cambria Math" panose="02040503050406030204" pitchFamily="18" charset="0"/>
                        </a:rPr>
                        <m:t> =</m:t>
                      </m:r>
                      <m:r>
                        <a:rPr lang="es-CL" sz="1400" b="1" i="1">
                          <a:latin typeface="Cambria Math" panose="02040503050406030204" pitchFamily="18" charset="0"/>
                        </a:rPr>
                        <m:t>𝟎</m:t>
                      </m:r>
                      <m:r>
                        <a:rPr lang="es-CL" sz="1400" b="1" i="1">
                          <a:latin typeface="Cambria Math" panose="02040503050406030204" pitchFamily="18" charset="0"/>
                        </a:rPr>
                        <m:t>,</m:t>
                      </m:r>
                      <m:r>
                        <a:rPr lang="es-CL" sz="1400" b="1" i="1" smtClean="0">
                          <a:latin typeface="Cambria Math" panose="02040503050406030204" pitchFamily="18" charset="0"/>
                        </a:rPr>
                        <m:t>𝟗</m:t>
                      </m:r>
                      <m:d>
                        <m:dPr>
                          <m:ctrlPr>
                            <a:rPr lang="es-CL" sz="1400" b="1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s-CL" sz="1400" b="1" i="1">
                              <a:latin typeface="Cambria Math" panose="02040503050406030204" pitchFamily="18" charset="0"/>
                            </a:rPr>
                            <m:t>#</m:t>
                          </m:r>
                          <m:r>
                            <a:rPr lang="es-CL" sz="1400" b="1" i="1">
                              <a:latin typeface="Cambria Math" panose="02040503050406030204" pitchFamily="18" charset="0"/>
                            </a:rPr>
                            <m:t>𝑷</m:t>
                          </m:r>
                          <m:r>
                            <a:rPr lang="es-CL" sz="1400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×$</m:t>
                          </m:r>
                          <m:r>
                            <a:rPr lang="es-CL" sz="1400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𝑷</m:t>
                          </m:r>
                          <m:r>
                            <a:rPr lang="es-CL" sz="1400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+#</m:t>
                          </m:r>
                          <m:r>
                            <a:rPr lang="es-CL" sz="1400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𝑪</m:t>
                          </m:r>
                          <m:r>
                            <a:rPr lang="es-CL" sz="1400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×$</m:t>
                          </m:r>
                          <m:r>
                            <a:rPr lang="es-CL" sz="1400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𝑪</m:t>
                          </m:r>
                          <m:r>
                            <a:rPr lang="es-CL" sz="1400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+#</m:t>
                          </m:r>
                          <m:r>
                            <a:rPr lang="es-CL" sz="1400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𝒁</m:t>
                          </m:r>
                          <m:r>
                            <a:rPr lang="es-CL" sz="1400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×$</m:t>
                          </m:r>
                          <m:r>
                            <a:rPr lang="es-CL" sz="1400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𝒁</m:t>
                          </m:r>
                        </m:e>
                      </m:d>
                      <m:r>
                        <a:rPr lang="es-CL" sz="1400" b="1" i="1">
                          <a:latin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endParaRPr lang="es-CL" sz="1400" b="1" dirty="0"/>
              </a:p>
            </p:txBody>
          </p:sp>
        </mc:Choice>
        <mc:Fallback xmlns="">
          <p:sp>
            <p:nvSpPr>
              <p:cNvPr id="67" name="Diagrama de flujo: proceso 66">
                <a:extLst>
                  <a:ext uri="{FF2B5EF4-FFF2-40B4-BE49-F238E27FC236}">
                    <a16:creationId xmlns:a16="http://schemas.microsoft.com/office/drawing/2014/main" id="{299CF2D4-9F0E-2964-CE82-18D9E8A85C45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48354" y="5437466"/>
                <a:ext cx="4071735" cy="489792"/>
              </a:xfrm>
              <a:prstGeom prst="flowChartProcess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2" name="Diagrama de flujo: documento 81">
            <a:extLst>
              <a:ext uri="{FF2B5EF4-FFF2-40B4-BE49-F238E27FC236}">
                <a16:creationId xmlns:a16="http://schemas.microsoft.com/office/drawing/2014/main" id="{CA6A9020-5ABF-6D9A-E63D-E25117489A9A}"/>
              </a:ext>
            </a:extLst>
          </p:cNvPr>
          <p:cNvSpPr/>
          <p:nvPr/>
        </p:nvSpPr>
        <p:spPr>
          <a:xfrm>
            <a:off x="4910790" y="6154821"/>
            <a:ext cx="1507393" cy="576996"/>
          </a:xfrm>
          <a:prstGeom prst="flowChartDocumen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CL" sz="1400" b="1" dirty="0"/>
              <a:t>Imprimir Cuenta</a:t>
            </a:r>
          </a:p>
        </p:txBody>
      </p:sp>
      <p:cxnSp>
        <p:nvCxnSpPr>
          <p:cNvPr id="108" name="Conector recto 107">
            <a:extLst>
              <a:ext uri="{FF2B5EF4-FFF2-40B4-BE49-F238E27FC236}">
                <a16:creationId xmlns:a16="http://schemas.microsoft.com/office/drawing/2014/main" id="{8EFB05A9-E30B-FCE3-7AAE-F3EA28BCB6B2}"/>
              </a:ext>
            </a:extLst>
          </p:cNvPr>
          <p:cNvCxnSpPr>
            <a:cxnSpLocks/>
          </p:cNvCxnSpPr>
          <p:nvPr/>
        </p:nvCxnSpPr>
        <p:spPr>
          <a:xfrm flipV="1">
            <a:off x="3097145" y="6032968"/>
            <a:ext cx="7462199" cy="8071"/>
          </a:xfrm>
          <a:prstGeom prst="line">
            <a:avLst/>
          </a:prstGeom>
          <a:ln w="38100"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6" name="Conector recto 115">
            <a:extLst>
              <a:ext uri="{FF2B5EF4-FFF2-40B4-BE49-F238E27FC236}">
                <a16:creationId xmlns:a16="http://schemas.microsoft.com/office/drawing/2014/main" id="{C50732E2-2DC4-108A-B14D-2676ABDE9D50}"/>
              </a:ext>
            </a:extLst>
          </p:cNvPr>
          <p:cNvCxnSpPr>
            <a:cxnSpLocks/>
          </p:cNvCxnSpPr>
          <p:nvPr/>
        </p:nvCxnSpPr>
        <p:spPr>
          <a:xfrm>
            <a:off x="10544410" y="4808452"/>
            <a:ext cx="0" cy="1232384"/>
          </a:xfrm>
          <a:prstGeom prst="line">
            <a:avLst/>
          </a:prstGeom>
          <a:ln w="3810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9" name="Diagrama de flujo: terminador 118">
            <a:extLst>
              <a:ext uri="{FF2B5EF4-FFF2-40B4-BE49-F238E27FC236}">
                <a16:creationId xmlns:a16="http://schemas.microsoft.com/office/drawing/2014/main" id="{5DE88694-167E-278E-73A0-D966DB72EA94}"/>
              </a:ext>
            </a:extLst>
          </p:cNvPr>
          <p:cNvSpPr/>
          <p:nvPr/>
        </p:nvSpPr>
        <p:spPr>
          <a:xfrm>
            <a:off x="6970203" y="6466691"/>
            <a:ext cx="1766460" cy="325784"/>
          </a:xfrm>
          <a:prstGeom prst="flowChartTerminator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CL" sz="1400" b="1" dirty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Fin </a:t>
            </a:r>
          </a:p>
        </p:txBody>
      </p:sp>
      <p:cxnSp>
        <p:nvCxnSpPr>
          <p:cNvPr id="120" name="Conector recto 119">
            <a:extLst>
              <a:ext uri="{FF2B5EF4-FFF2-40B4-BE49-F238E27FC236}">
                <a16:creationId xmlns:a16="http://schemas.microsoft.com/office/drawing/2014/main" id="{BF38F64C-A35C-9FD2-77DC-1A08312D6583}"/>
              </a:ext>
            </a:extLst>
          </p:cNvPr>
          <p:cNvCxnSpPr>
            <a:cxnSpLocks/>
            <a:endCxn id="82" idx="0"/>
          </p:cNvCxnSpPr>
          <p:nvPr/>
        </p:nvCxnSpPr>
        <p:spPr>
          <a:xfrm>
            <a:off x="5664486" y="6040836"/>
            <a:ext cx="1" cy="113985"/>
          </a:xfrm>
          <a:prstGeom prst="line">
            <a:avLst/>
          </a:prstGeom>
          <a:ln w="3810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4" name="Conector recto 123">
            <a:extLst>
              <a:ext uri="{FF2B5EF4-FFF2-40B4-BE49-F238E27FC236}">
                <a16:creationId xmlns:a16="http://schemas.microsoft.com/office/drawing/2014/main" id="{BCD5253B-C61A-F0FD-B014-DBEED2E81DD8}"/>
              </a:ext>
            </a:extLst>
          </p:cNvPr>
          <p:cNvCxnSpPr>
            <a:cxnSpLocks/>
            <a:endCxn id="82" idx="2"/>
          </p:cNvCxnSpPr>
          <p:nvPr/>
        </p:nvCxnSpPr>
        <p:spPr>
          <a:xfrm flipV="1">
            <a:off x="5664486" y="6693671"/>
            <a:ext cx="1" cy="98804"/>
          </a:xfrm>
          <a:prstGeom prst="line">
            <a:avLst/>
          </a:prstGeom>
          <a:ln w="38100"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0" name="Conector recto 129">
            <a:extLst>
              <a:ext uri="{FF2B5EF4-FFF2-40B4-BE49-F238E27FC236}">
                <a16:creationId xmlns:a16="http://schemas.microsoft.com/office/drawing/2014/main" id="{9E34C62E-E841-4A16-F3A3-9A4A13F22734}"/>
              </a:ext>
            </a:extLst>
          </p:cNvPr>
          <p:cNvCxnSpPr>
            <a:cxnSpLocks/>
          </p:cNvCxnSpPr>
          <p:nvPr/>
        </p:nvCxnSpPr>
        <p:spPr>
          <a:xfrm flipV="1">
            <a:off x="5649682" y="6785760"/>
            <a:ext cx="1163628" cy="11761"/>
          </a:xfrm>
          <a:prstGeom prst="line">
            <a:avLst/>
          </a:prstGeom>
          <a:ln w="38100"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2" name="Conector recto 131">
            <a:extLst>
              <a:ext uri="{FF2B5EF4-FFF2-40B4-BE49-F238E27FC236}">
                <a16:creationId xmlns:a16="http://schemas.microsoft.com/office/drawing/2014/main" id="{CD31BB84-B2D1-C6BF-5336-077411F67A6B}"/>
              </a:ext>
            </a:extLst>
          </p:cNvPr>
          <p:cNvCxnSpPr>
            <a:cxnSpLocks/>
          </p:cNvCxnSpPr>
          <p:nvPr/>
        </p:nvCxnSpPr>
        <p:spPr>
          <a:xfrm flipH="1" flipV="1">
            <a:off x="6784300" y="6198677"/>
            <a:ext cx="29010" cy="593798"/>
          </a:xfrm>
          <a:prstGeom prst="line">
            <a:avLst/>
          </a:prstGeom>
          <a:ln w="38100"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4" name="Conector recto 133">
            <a:extLst>
              <a:ext uri="{FF2B5EF4-FFF2-40B4-BE49-F238E27FC236}">
                <a16:creationId xmlns:a16="http://schemas.microsoft.com/office/drawing/2014/main" id="{EA061CD2-A105-6E9A-38E1-5CBAE7B3351B}"/>
              </a:ext>
            </a:extLst>
          </p:cNvPr>
          <p:cNvCxnSpPr>
            <a:cxnSpLocks/>
          </p:cNvCxnSpPr>
          <p:nvPr/>
        </p:nvCxnSpPr>
        <p:spPr>
          <a:xfrm>
            <a:off x="6784300" y="6190606"/>
            <a:ext cx="1069133" cy="8071"/>
          </a:xfrm>
          <a:prstGeom prst="line">
            <a:avLst/>
          </a:prstGeom>
          <a:ln w="38100"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7" name="Conector recto 136">
            <a:extLst>
              <a:ext uri="{FF2B5EF4-FFF2-40B4-BE49-F238E27FC236}">
                <a16:creationId xmlns:a16="http://schemas.microsoft.com/office/drawing/2014/main" id="{3B9F7C20-FB77-0C0B-97F7-9A0075DC462D}"/>
              </a:ext>
            </a:extLst>
          </p:cNvPr>
          <p:cNvCxnSpPr>
            <a:cxnSpLocks/>
            <a:endCxn id="119" idx="0"/>
          </p:cNvCxnSpPr>
          <p:nvPr/>
        </p:nvCxnSpPr>
        <p:spPr>
          <a:xfrm>
            <a:off x="7853433" y="6198677"/>
            <a:ext cx="0" cy="268014"/>
          </a:xfrm>
          <a:prstGeom prst="line">
            <a:avLst/>
          </a:prstGeom>
          <a:ln w="38100">
            <a:headEnd type="none" w="med" len="med"/>
            <a:tailEnd type="triangle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174153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2760B354-2648-4E48-B95D-B54F6955B5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226" y="0"/>
            <a:ext cx="2101174" cy="1516101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91014065-248E-4C5D-A8D0-5855211C015F}"/>
              </a:ext>
            </a:extLst>
          </p:cNvPr>
          <p:cNvSpPr txBox="1"/>
          <p:nvPr/>
        </p:nvSpPr>
        <p:spPr>
          <a:xfrm>
            <a:off x="100925" y="1285268"/>
            <a:ext cx="411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/>
              <a:t>CATEDRA DE MODELAMIENTO DE SISTEMAS</a:t>
            </a:r>
          </a:p>
          <a:p>
            <a:r>
              <a:rPr lang="es-CL" sz="1200" dirty="0"/>
              <a:t>FACULTAD  DE  CS BASICAS Y APLICADAS</a:t>
            </a:r>
          </a:p>
        </p:txBody>
      </p:sp>
      <p:sp>
        <p:nvSpPr>
          <p:cNvPr id="7" name="Google Shape;101;p15">
            <a:extLst>
              <a:ext uri="{FF2B5EF4-FFF2-40B4-BE49-F238E27FC236}">
                <a16:creationId xmlns:a16="http://schemas.microsoft.com/office/drawing/2014/main" id="{3FEC38F5-59B3-4C14-AD97-061390F71679}"/>
              </a:ext>
            </a:extLst>
          </p:cNvPr>
          <p:cNvSpPr txBox="1">
            <a:spLocks noGrp="1"/>
          </p:cNvSpPr>
          <p:nvPr/>
        </p:nvSpPr>
        <p:spPr>
          <a:xfrm>
            <a:off x="1" y="1746933"/>
            <a:ext cx="12191999" cy="635187"/>
          </a:xfrm>
          <a:prstGeom prst="rect">
            <a:avLst/>
          </a:prstGeom>
          <a:solidFill>
            <a:srgbClr val="1E4E7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</a:pPr>
            <a:r>
              <a:rPr lang="es-MX" sz="3600" dirty="0">
                <a:solidFill>
                  <a:schemeClr val="lt1"/>
                </a:solidFill>
              </a:rPr>
              <a:t>Ejercicios de práctica de Diagramas de Flujo en clases</a:t>
            </a:r>
          </a:p>
        </p:txBody>
      </p:sp>
      <p:graphicFrame>
        <p:nvGraphicFramePr>
          <p:cNvPr id="12" name="Tabla 20">
            <a:extLst>
              <a:ext uri="{FF2B5EF4-FFF2-40B4-BE49-F238E27FC236}">
                <a16:creationId xmlns:a16="http://schemas.microsoft.com/office/drawing/2014/main" id="{D689E9BC-E791-C1F7-50C1-640657B163F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9961769"/>
              </p:ext>
            </p:extLst>
          </p:nvPr>
        </p:nvGraphicFramePr>
        <p:xfrm>
          <a:off x="3656519" y="348498"/>
          <a:ext cx="8128000" cy="1097280"/>
        </p:xfrm>
        <a:graphic>
          <a:graphicData uri="http://schemas.openxmlformats.org/drawingml/2006/table">
            <a:tbl>
              <a:tblPr firstRow="1" bandRow="1">
                <a:tableStyleId>{6E25E649-3F16-4E02-A733-19D2CDBF48F0}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1228371717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877786424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862174965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94366012"/>
                    </a:ext>
                  </a:extLst>
                </a:gridCol>
              </a:tblGrid>
              <a:tr h="302732">
                <a:tc>
                  <a:txBody>
                    <a:bodyPr/>
                    <a:lstStyle/>
                    <a:p>
                      <a:pPr algn="ctr"/>
                      <a:r>
                        <a:rPr lang="es-CL" dirty="0"/>
                        <a:t>Papas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/>
                        <a:t>Cebollas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/>
                        <a:t>Zanahorias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/>
                        <a:t>Gratificación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97075599"/>
                  </a:ext>
                </a:extLst>
              </a:tr>
              <a:tr h="302732">
                <a:tc>
                  <a:txBody>
                    <a:bodyPr/>
                    <a:lstStyle/>
                    <a:p>
                      <a:pPr algn="ctr"/>
                      <a:r>
                        <a:rPr lang="es-CL" dirty="0"/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/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/>
                        <a:t>x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/>
                        <a:t>30%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29578371"/>
                  </a:ext>
                </a:extLst>
              </a:tr>
              <a:tr h="333856">
                <a:tc>
                  <a:txBody>
                    <a:bodyPr/>
                    <a:lstStyle/>
                    <a:p>
                      <a:pPr algn="ctr"/>
                      <a:r>
                        <a:rPr lang="es-CL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/>
                        <a:t>x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/>
                        <a:t>10%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1472704"/>
                  </a:ext>
                </a:extLst>
              </a:tr>
            </a:tbl>
          </a:graphicData>
        </a:graphic>
      </p:graphicFrame>
      <p:graphicFrame>
        <p:nvGraphicFramePr>
          <p:cNvPr id="17" name="Tabla 17">
            <a:extLst>
              <a:ext uri="{FF2B5EF4-FFF2-40B4-BE49-F238E27FC236}">
                <a16:creationId xmlns:a16="http://schemas.microsoft.com/office/drawing/2014/main" id="{20CBAADF-D8EE-3F43-F46F-434A98DA0EF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75118967"/>
              </p:ext>
            </p:extLst>
          </p:nvPr>
        </p:nvGraphicFramePr>
        <p:xfrm>
          <a:off x="2032000" y="2460918"/>
          <a:ext cx="8127999" cy="2225040"/>
        </p:xfrm>
        <a:graphic>
          <a:graphicData uri="http://schemas.openxmlformats.org/drawingml/2006/table">
            <a:tbl>
              <a:tblPr firstRow="1" bandRow="1">
                <a:tableStyleId>{6E25E649-3F16-4E02-A733-19D2CDBF48F0}</a:tableStyleId>
              </a:tblPr>
              <a:tblGrid>
                <a:gridCol w="2709333">
                  <a:extLst>
                    <a:ext uri="{9D8B030D-6E8A-4147-A177-3AD203B41FA5}">
                      <a16:colId xmlns:a16="http://schemas.microsoft.com/office/drawing/2014/main" val="1145737030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4000215164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2635509287"/>
                    </a:ext>
                  </a:extLst>
                </a:gridCol>
              </a:tblGrid>
              <a:tr h="370840">
                <a:tc gridSpan="3">
                  <a:txBody>
                    <a:bodyPr/>
                    <a:lstStyle/>
                    <a:p>
                      <a:pPr algn="ctr"/>
                      <a:r>
                        <a:rPr lang="es-CL" dirty="0"/>
                        <a:t>Variables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9804625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CL" dirty="0"/>
                        <a:t>Producto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/>
                        <a:t>Cantidad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/>
                        <a:t>Precio por Kg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396643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CL" dirty="0"/>
                        <a:t>Papas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/>
                        <a:t>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/>
                        <a:t>9000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9287633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CL" dirty="0"/>
                        <a:t>Cebollas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/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/>
                        <a:t>3000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9767432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CL" dirty="0"/>
                        <a:t>Zanahorias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/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/>
                        <a:t>2400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4566268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52672010"/>
                  </a:ext>
                </a:extLst>
              </a:tr>
            </a:tbl>
          </a:graphicData>
        </a:graphic>
      </p:graphicFrame>
      <p:sp>
        <p:nvSpPr>
          <p:cNvPr id="18" name="CuadroTexto 17">
            <a:extLst>
              <a:ext uri="{FF2B5EF4-FFF2-40B4-BE49-F238E27FC236}">
                <a16:creationId xmlns:a16="http://schemas.microsoft.com/office/drawing/2014/main" id="{ED4B599D-1283-653E-4EE4-C741D6C380E0}"/>
              </a:ext>
            </a:extLst>
          </p:cNvPr>
          <p:cNvSpPr txBox="1"/>
          <p:nvPr/>
        </p:nvSpPr>
        <p:spPr>
          <a:xfrm>
            <a:off x="1847174" y="4941651"/>
            <a:ext cx="36186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b="1" dirty="0"/>
              <a:t>Tarea; Realizar Programa en Excel</a:t>
            </a:r>
          </a:p>
        </p:txBody>
      </p:sp>
      <p:sp>
        <p:nvSpPr>
          <p:cNvPr id="20" name="CuadroTexto 19">
            <a:extLst>
              <a:ext uri="{FF2B5EF4-FFF2-40B4-BE49-F238E27FC236}">
                <a16:creationId xmlns:a16="http://schemas.microsoft.com/office/drawing/2014/main" id="{DE026B7E-9A3A-1120-85B9-20DF8545BC60}"/>
              </a:ext>
            </a:extLst>
          </p:cNvPr>
          <p:cNvSpPr txBox="1"/>
          <p:nvPr/>
        </p:nvSpPr>
        <p:spPr>
          <a:xfrm>
            <a:off x="977089" y="5566676"/>
            <a:ext cx="1080743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dirty="0"/>
              <a:t>SI(Y(#P&gt;=9; #C&gt;=5);SUMA(#P + #C + #Z)*0,7; SI(Y(#P&gt;=4; #Z &gt;=2); SUMA(#P + #C + #Z)*0,9; SUMA(#P + #C + #Z))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2823222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2760B354-2648-4E48-B95D-B54F6955B5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226" y="0"/>
            <a:ext cx="2101174" cy="1516101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91014065-248E-4C5D-A8D0-5855211C015F}"/>
              </a:ext>
            </a:extLst>
          </p:cNvPr>
          <p:cNvSpPr txBox="1"/>
          <p:nvPr/>
        </p:nvSpPr>
        <p:spPr>
          <a:xfrm>
            <a:off x="100925" y="1285268"/>
            <a:ext cx="411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/>
              <a:t>CATEDRA DE MODELAMIENTO DE SISTEMAS</a:t>
            </a:r>
          </a:p>
          <a:p>
            <a:r>
              <a:rPr lang="es-CL" sz="1200" dirty="0"/>
              <a:t>FACULTAD  DE  CS BASICAS Y APLICADAS</a:t>
            </a:r>
          </a:p>
        </p:txBody>
      </p:sp>
      <p:sp>
        <p:nvSpPr>
          <p:cNvPr id="7" name="Google Shape;101;p15">
            <a:extLst>
              <a:ext uri="{FF2B5EF4-FFF2-40B4-BE49-F238E27FC236}">
                <a16:creationId xmlns:a16="http://schemas.microsoft.com/office/drawing/2014/main" id="{3FEC38F5-59B3-4C14-AD97-061390F71679}"/>
              </a:ext>
            </a:extLst>
          </p:cNvPr>
          <p:cNvSpPr txBox="1">
            <a:spLocks noGrp="1"/>
          </p:cNvSpPr>
          <p:nvPr/>
        </p:nvSpPr>
        <p:spPr>
          <a:xfrm>
            <a:off x="1" y="1746933"/>
            <a:ext cx="12191999" cy="635187"/>
          </a:xfrm>
          <a:prstGeom prst="rect">
            <a:avLst/>
          </a:prstGeom>
          <a:solidFill>
            <a:srgbClr val="1E4E7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</a:pPr>
            <a:r>
              <a:rPr lang="es-MX" sz="3600" dirty="0">
                <a:solidFill>
                  <a:schemeClr val="lt1"/>
                </a:solidFill>
              </a:rPr>
              <a:t>Ejercicios de práctica para estudio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BE98F153-AEB7-5AEB-DD6C-72055D10EAAD}"/>
              </a:ext>
            </a:extLst>
          </p:cNvPr>
          <p:cNvSpPr txBox="1"/>
          <p:nvPr/>
        </p:nvSpPr>
        <p:spPr>
          <a:xfrm>
            <a:off x="282804" y="2612952"/>
            <a:ext cx="1122501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dirty="0"/>
              <a:t>Una empresa tiene la siguiente política de gratificación para sus clientes:</a:t>
            </a:r>
          </a:p>
          <a:p>
            <a:pPr marL="800100" lvl="1" indent="-342900">
              <a:buFont typeface="+mj-lt"/>
              <a:buAutoNum type="arabicParenR"/>
            </a:pPr>
            <a:r>
              <a:rPr lang="es-CL" dirty="0"/>
              <a:t>Por la compra de 6 o más botellas de ron, 4 o más botellas de pisco y 5 o más tarros de duraznos se le hace un 25% al total de la compra.</a:t>
            </a:r>
          </a:p>
          <a:p>
            <a:pPr marL="800100" lvl="1" indent="-342900">
              <a:buFont typeface="+mj-lt"/>
              <a:buAutoNum type="arabicParenR"/>
            </a:pPr>
            <a:r>
              <a:rPr lang="es-CL" dirty="0"/>
              <a:t>Si lleva 4 o más tarros de duraznos y 4 o más botellas de ron, se hace un descuento de 10% al total de la compra.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CL" dirty="0"/>
              <a:t>Se pide que realice el diagrama de flujo que represente las alternativas de cobro a los clientes y programar en Excel el algoritmo de la boleta a cobrar.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3105549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5" name="Rectangle 24">
            <a:extLst>
              <a:ext uri="{FF2B5EF4-FFF2-40B4-BE49-F238E27FC236}">
                <a16:creationId xmlns:a16="http://schemas.microsoft.com/office/drawing/2014/main" id="{2C61293E-6EBE-43EF-A52C-9BEBFD7679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ítulo 4">
            <a:extLst>
              <a:ext uri="{FF2B5EF4-FFF2-40B4-BE49-F238E27FC236}">
                <a16:creationId xmlns:a16="http://schemas.microsoft.com/office/drawing/2014/main" id="{349E2E7D-E0ED-4ECC-80CF-2291942427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297762" y="329184"/>
            <a:ext cx="6251110" cy="1783080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l"/>
            <a:r>
              <a:rPr lang="en-US" sz="5400"/>
              <a:t>Hasta aquí por hoy</a:t>
            </a:r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6DE16FF9-A437-4074-A588-8B310F55814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382" r="-1" b="-1"/>
          <a:stretch/>
        </p:blipFill>
        <p:spPr>
          <a:xfrm>
            <a:off x="1" y="10"/>
            <a:ext cx="4657344" cy="6857990"/>
          </a:xfrm>
          <a:custGeom>
            <a:avLst/>
            <a:gdLst/>
            <a:ahLst/>
            <a:cxnLst/>
            <a:rect l="l" t="t" r="r" b="b"/>
            <a:pathLst>
              <a:path w="4657344" h="6858000">
                <a:moveTo>
                  <a:pt x="0" y="0"/>
                </a:moveTo>
                <a:lnTo>
                  <a:pt x="3429755" y="0"/>
                </a:lnTo>
                <a:lnTo>
                  <a:pt x="3526016" y="148742"/>
                </a:lnTo>
                <a:cubicBezTo>
                  <a:pt x="3657740" y="365513"/>
                  <a:pt x="3777402" y="589569"/>
                  <a:pt x="3886489" y="819975"/>
                </a:cubicBezTo>
                <a:cubicBezTo>
                  <a:pt x="3891856" y="833492"/>
                  <a:pt x="3900663" y="845393"/>
                  <a:pt x="3912049" y="854514"/>
                </a:cubicBezTo>
                <a:cubicBezTo>
                  <a:pt x="3897352" y="819849"/>
                  <a:pt x="3883037" y="784928"/>
                  <a:pt x="3868083" y="750263"/>
                </a:cubicBezTo>
                <a:cubicBezTo>
                  <a:pt x="3806989" y="608712"/>
                  <a:pt x="3742478" y="469145"/>
                  <a:pt x="3674155" y="331786"/>
                </a:cubicBezTo>
                <a:lnTo>
                  <a:pt x="3496656" y="0"/>
                </a:lnTo>
                <a:lnTo>
                  <a:pt x="3554371" y="0"/>
                </a:lnTo>
                <a:lnTo>
                  <a:pt x="3661621" y="196614"/>
                </a:lnTo>
                <a:cubicBezTo>
                  <a:pt x="3856899" y="573253"/>
                  <a:pt x="4021071" y="966066"/>
                  <a:pt x="4161279" y="1371196"/>
                </a:cubicBezTo>
                <a:cubicBezTo>
                  <a:pt x="4379525" y="2007265"/>
                  <a:pt x="4530141" y="2664286"/>
                  <a:pt x="4610660" y="3331516"/>
                </a:cubicBezTo>
                <a:cubicBezTo>
                  <a:pt x="4652837" y="3672965"/>
                  <a:pt x="4671625" y="4013908"/>
                  <a:pt x="4645040" y="4357388"/>
                </a:cubicBezTo>
                <a:cubicBezTo>
                  <a:pt x="4613599" y="4758899"/>
                  <a:pt x="4566181" y="5157998"/>
                  <a:pt x="4485789" y="5552906"/>
                </a:cubicBezTo>
                <a:cubicBezTo>
                  <a:pt x="4397121" y="5988893"/>
                  <a:pt x="4276748" y="6414594"/>
                  <a:pt x="4117769" y="6828295"/>
                </a:cubicBezTo>
                <a:lnTo>
                  <a:pt x="4105288" y="6858000"/>
                </a:lnTo>
                <a:lnTo>
                  <a:pt x="4052520" y="6858000"/>
                </a:lnTo>
                <a:lnTo>
                  <a:pt x="4059369" y="6841549"/>
                </a:lnTo>
                <a:cubicBezTo>
                  <a:pt x="4147276" y="6614016"/>
                  <a:pt x="4224193" y="6380817"/>
                  <a:pt x="4291518" y="6142729"/>
                </a:cubicBezTo>
                <a:cubicBezTo>
                  <a:pt x="4350055" y="5935370"/>
                  <a:pt x="4393256" y="5723695"/>
                  <a:pt x="4443357" y="5513923"/>
                </a:cubicBezTo>
                <a:cubicBezTo>
                  <a:pt x="4444541" y="5502788"/>
                  <a:pt x="4445137" y="5491601"/>
                  <a:pt x="4445146" y="5480401"/>
                </a:cubicBezTo>
                <a:cubicBezTo>
                  <a:pt x="4408465" y="5607635"/>
                  <a:pt x="4379196" y="5719759"/>
                  <a:pt x="4344559" y="5830359"/>
                </a:cubicBezTo>
                <a:cubicBezTo>
                  <a:pt x="4254261" y="6118381"/>
                  <a:pt x="4150112" y="6398531"/>
                  <a:pt x="4031702" y="6670527"/>
                </a:cubicBezTo>
                <a:lnTo>
                  <a:pt x="3943824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27" name="sketchy line">
            <a:extLst>
              <a:ext uri="{FF2B5EF4-FFF2-40B4-BE49-F238E27FC236}">
                <a16:creationId xmlns:a16="http://schemas.microsoft.com/office/drawing/2014/main" id="{21540236-BFD5-4A9D-8840-4703E7F768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297762" y="2374947"/>
            <a:ext cx="4243589" cy="18288"/>
          </a:xfrm>
          <a:custGeom>
            <a:avLst/>
            <a:gdLst>
              <a:gd name="connsiteX0" fmla="*/ 0 w 4243589"/>
              <a:gd name="connsiteY0" fmla="*/ 0 h 18288"/>
              <a:gd name="connsiteX1" fmla="*/ 478919 w 4243589"/>
              <a:gd name="connsiteY1" fmla="*/ 0 h 18288"/>
              <a:gd name="connsiteX2" fmla="*/ 957839 w 4243589"/>
              <a:gd name="connsiteY2" fmla="*/ 0 h 18288"/>
              <a:gd name="connsiteX3" fmla="*/ 1521630 w 4243589"/>
              <a:gd name="connsiteY3" fmla="*/ 0 h 18288"/>
              <a:gd name="connsiteX4" fmla="*/ 2212729 w 4243589"/>
              <a:gd name="connsiteY4" fmla="*/ 0 h 18288"/>
              <a:gd name="connsiteX5" fmla="*/ 2734084 w 4243589"/>
              <a:gd name="connsiteY5" fmla="*/ 0 h 18288"/>
              <a:gd name="connsiteX6" fmla="*/ 3255439 w 4243589"/>
              <a:gd name="connsiteY6" fmla="*/ 0 h 18288"/>
              <a:gd name="connsiteX7" fmla="*/ 4243589 w 4243589"/>
              <a:gd name="connsiteY7" fmla="*/ 0 h 18288"/>
              <a:gd name="connsiteX8" fmla="*/ 4243589 w 4243589"/>
              <a:gd name="connsiteY8" fmla="*/ 18288 h 18288"/>
              <a:gd name="connsiteX9" fmla="*/ 3594926 w 4243589"/>
              <a:gd name="connsiteY9" fmla="*/ 18288 h 18288"/>
              <a:gd name="connsiteX10" fmla="*/ 3073571 w 4243589"/>
              <a:gd name="connsiteY10" fmla="*/ 18288 h 18288"/>
              <a:gd name="connsiteX11" fmla="*/ 2552216 w 4243589"/>
              <a:gd name="connsiteY11" fmla="*/ 18288 h 18288"/>
              <a:gd name="connsiteX12" fmla="*/ 1903553 w 4243589"/>
              <a:gd name="connsiteY12" fmla="*/ 18288 h 18288"/>
              <a:gd name="connsiteX13" fmla="*/ 1212454 w 4243589"/>
              <a:gd name="connsiteY13" fmla="*/ 18288 h 18288"/>
              <a:gd name="connsiteX14" fmla="*/ 733535 w 4243589"/>
              <a:gd name="connsiteY14" fmla="*/ 18288 h 18288"/>
              <a:gd name="connsiteX15" fmla="*/ 0 w 4243589"/>
              <a:gd name="connsiteY15" fmla="*/ 18288 h 18288"/>
              <a:gd name="connsiteX16" fmla="*/ 0 w 4243589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213395" y="-21006"/>
                  <a:pt x="307421" y="-18116"/>
                  <a:pt x="478919" y="0"/>
                </a:cubicBezTo>
                <a:cubicBezTo>
                  <a:pt x="650417" y="18116"/>
                  <a:pt x="831092" y="-21237"/>
                  <a:pt x="957839" y="0"/>
                </a:cubicBezTo>
                <a:cubicBezTo>
                  <a:pt x="1084586" y="21237"/>
                  <a:pt x="1301682" y="25124"/>
                  <a:pt x="1521630" y="0"/>
                </a:cubicBezTo>
                <a:cubicBezTo>
                  <a:pt x="1741578" y="-25124"/>
                  <a:pt x="1970269" y="-29139"/>
                  <a:pt x="2212729" y="0"/>
                </a:cubicBezTo>
                <a:cubicBezTo>
                  <a:pt x="2455189" y="29139"/>
                  <a:pt x="2558847" y="-4796"/>
                  <a:pt x="2734084" y="0"/>
                </a:cubicBezTo>
                <a:cubicBezTo>
                  <a:pt x="2909321" y="4796"/>
                  <a:pt x="3097217" y="-13409"/>
                  <a:pt x="3255439" y="0"/>
                </a:cubicBezTo>
                <a:cubicBezTo>
                  <a:pt x="3413662" y="13409"/>
                  <a:pt x="3979999" y="-10121"/>
                  <a:pt x="4243589" y="0"/>
                </a:cubicBezTo>
                <a:cubicBezTo>
                  <a:pt x="4244484" y="8974"/>
                  <a:pt x="4243043" y="9359"/>
                  <a:pt x="4243589" y="18288"/>
                </a:cubicBezTo>
                <a:cubicBezTo>
                  <a:pt x="4058777" y="31246"/>
                  <a:pt x="3910348" y="3158"/>
                  <a:pt x="3594926" y="18288"/>
                </a:cubicBezTo>
                <a:cubicBezTo>
                  <a:pt x="3279504" y="33418"/>
                  <a:pt x="3319955" y="-3977"/>
                  <a:pt x="3073571" y="18288"/>
                </a:cubicBezTo>
                <a:cubicBezTo>
                  <a:pt x="2827187" y="40553"/>
                  <a:pt x="2767387" y="1863"/>
                  <a:pt x="2552216" y="18288"/>
                </a:cubicBezTo>
                <a:cubicBezTo>
                  <a:pt x="2337046" y="34713"/>
                  <a:pt x="2181871" y="19527"/>
                  <a:pt x="1903553" y="18288"/>
                </a:cubicBezTo>
                <a:cubicBezTo>
                  <a:pt x="1625235" y="17049"/>
                  <a:pt x="1557672" y="24174"/>
                  <a:pt x="1212454" y="18288"/>
                </a:cubicBezTo>
                <a:cubicBezTo>
                  <a:pt x="867236" y="12402"/>
                  <a:pt x="874382" y="15627"/>
                  <a:pt x="733535" y="18288"/>
                </a:cubicBezTo>
                <a:cubicBezTo>
                  <a:pt x="592688" y="20949"/>
                  <a:pt x="183477" y="14753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43690" y="16630"/>
                  <a:pt x="266667" y="14847"/>
                  <a:pt x="521355" y="0"/>
                </a:cubicBezTo>
                <a:cubicBezTo>
                  <a:pt x="776043" y="-14847"/>
                  <a:pt x="814491" y="-17363"/>
                  <a:pt x="1000275" y="0"/>
                </a:cubicBezTo>
                <a:cubicBezTo>
                  <a:pt x="1186059" y="17363"/>
                  <a:pt x="1352504" y="-23507"/>
                  <a:pt x="1521630" y="0"/>
                </a:cubicBezTo>
                <a:cubicBezTo>
                  <a:pt x="1690756" y="23507"/>
                  <a:pt x="1889525" y="5871"/>
                  <a:pt x="2127857" y="0"/>
                </a:cubicBezTo>
                <a:cubicBezTo>
                  <a:pt x="2366189" y="-5871"/>
                  <a:pt x="2620628" y="-27997"/>
                  <a:pt x="2776520" y="0"/>
                </a:cubicBezTo>
                <a:cubicBezTo>
                  <a:pt x="2932412" y="27997"/>
                  <a:pt x="3131683" y="-25073"/>
                  <a:pt x="3467618" y="0"/>
                </a:cubicBezTo>
                <a:cubicBezTo>
                  <a:pt x="3803553" y="25073"/>
                  <a:pt x="4017371" y="3071"/>
                  <a:pt x="4243589" y="0"/>
                </a:cubicBezTo>
                <a:cubicBezTo>
                  <a:pt x="4243134" y="6162"/>
                  <a:pt x="4243492" y="11775"/>
                  <a:pt x="4243589" y="18288"/>
                </a:cubicBezTo>
                <a:cubicBezTo>
                  <a:pt x="4017834" y="-5779"/>
                  <a:pt x="3834586" y="13376"/>
                  <a:pt x="3594926" y="18288"/>
                </a:cubicBezTo>
                <a:cubicBezTo>
                  <a:pt x="3355266" y="23200"/>
                  <a:pt x="3204179" y="2869"/>
                  <a:pt x="2903827" y="18288"/>
                </a:cubicBezTo>
                <a:cubicBezTo>
                  <a:pt x="2603475" y="33707"/>
                  <a:pt x="2526187" y="46187"/>
                  <a:pt x="2212729" y="18288"/>
                </a:cubicBezTo>
                <a:cubicBezTo>
                  <a:pt x="1899271" y="-9611"/>
                  <a:pt x="1966289" y="29692"/>
                  <a:pt x="1733809" y="18288"/>
                </a:cubicBezTo>
                <a:cubicBezTo>
                  <a:pt x="1501329" y="6884"/>
                  <a:pt x="1343612" y="12492"/>
                  <a:pt x="1085146" y="18288"/>
                </a:cubicBezTo>
                <a:cubicBezTo>
                  <a:pt x="826680" y="24084"/>
                  <a:pt x="778184" y="35607"/>
                  <a:pt x="521355" y="18288"/>
                </a:cubicBezTo>
                <a:cubicBezTo>
                  <a:pt x="264526" y="969"/>
                  <a:pt x="120277" y="4268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91014065-248E-4C5D-A8D0-5855211C015F}"/>
              </a:ext>
            </a:extLst>
          </p:cNvPr>
          <p:cNvSpPr txBox="1"/>
          <p:nvPr/>
        </p:nvSpPr>
        <p:spPr>
          <a:xfrm>
            <a:off x="5297762" y="2706624"/>
            <a:ext cx="6251110" cy="34838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00"/>
              <a:t>CATEDRA DE MODELAMIENTO DE SISTEMAS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00"/>
              <a:t>FACULTAD  DE  CS BASICAS Y APLICADAS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56D6BD4F-ACF8-4107-A193-6BA72703117C}"/>
              </a:ext>
            </a:extLst>
          </p:cNvPr>
          <p:cNvSpPr txBox="1"/>
          <p:nvPr/>
        </p:nvSpPr>
        <p:spPr>
          <a:xfrm>
            <a:off x="657227" y="2976900"/>
            <a:ext cx="11534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652344292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82847</TotalTime>
  <Words>1976</Words>
  <Application>Microsoft Office PowerPoint</Application>
  <PresentationFormat>Panorámica</PresentationFormat>
  <Paragraphs>235</Paragraphs>
  <Slides>19</Slides>
  <Notes>0</Notes>
  <HiddenSlides>0</HiddenSlides>
  <MMClips>0</MMClips>
  <ScaleCrop>false</ScaleCrop>
  <HeadingPairs>
    <vt:vector size="8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Servidores OLE incrustados</vt:lpstr>
      </vt:variant>
      <vt:variant>
        <vt:i4>1</vt:i4>
      </vt:variant>
      <vt:variant>
        <vt:lpstr>Títulos de diapositiva</vt:lpstr>
      </vt:variant>
      <vt:variant>
        <vt:i4>19</vt:i4>
      </vt:variant>
    </vt:vector>
  </HeadingPairs>
  <TitlesOfParts>
    <vt:vector size="26" baseType="lpstr">
      <vt:lpstr>Arial</vt:lpstr>
      <vt:lpstr>Calibri</vt:lpstr>
      <vt:lpstr>Calibri Light</vt:lpstr>
      <vt:lpstr>Cambria Math</vt:lpstr>
      <vt:lpstr>Times New Roman</vt:lpstr>
      <vt:lpstr>Tema de Office</vt:lpstr>
      <vt:lpstr>Hoja de cálculo de Microsoft Excel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Hasta aquí por hoy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francisco javier de la barrera zamora</dc:creator>
  <cp:lastModifiedBy>3068</cp:lastModifiedBy>
  <cp:revision>80</cp:revision>
  <dcterms:created xsi:type="dcterms:W3CDTF">2020-07-06T01:36:30Z</dcterms:created>
  <dcterms:modified xsi:type="dcterms:W3CDTF">2023-08-14T02:23:56Z</dcterms:modified>
</cp:coreProperties>
</file>